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758" r:id="rId5"/>
    <p:sldId id="766" r:id="rId6"/>
    <p:sldId id="767" r:id="rId7"/>
    <p:sldId id="768" r:id="rId8"/>
    <p:sldId id="769" r:id="rId9"/>
    <p:sldId id="770" r:id="rId10"/>
    <p:sldId id="707" r:id="rId11"/>
    <p:sldId id="756" r:id="rId12"/>
    <p:sldId id="361" r:id="rId1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121"/>
    <a:srgbClr val="880C0C"/>
    <a:srgbClr val="338E2E"/>
    <a:srgbClr val="7A0000"/>
    <a:srgbClr val="92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85" d="100"/>
          <a:sy n="85" d="100"/>
        </p:scale>
        <p:origin x="-288" y="-96"/>
      </p:cViewPr>
      <p:guideLst>
        <p:guide orient="horz" pos="220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1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3"/>
            <a:ext cx="10515600" cy="5811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1"/>
            <a:ext cx="10515600" cy="285273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351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9"/>
            <a:ext cx="5181600" cy="43513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3" y="1567355"/>
            <a:ext cx="4701840" cy="71009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1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3" y="2338392"/>
            <a:ext cx="4701840" cy="3785963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7" y="1567355"/>
            <a:ext cx="4701843" cy="710093"/>
          </a:xfrm>
        </p:spPr>
        <p:txBody>
          <a:bodyPr vert="horz" lIns="91436" tIns="45719" rIns="91436" bIns="45719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7" y="2357460"/>
            <a:ext cx="4701843" cy="3766891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1" cy="1600200"/>
          </a:xfrm>
        </p:spPr>
        <p:txBody>
          <a:bodyPr anchor="t" anchorCtr="0">
            <a:normAutofit/>
          </a:bodyPr>
          <a:lstStyle>
            <a:lvl1pPr>
              <a:defRPr sz="39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2" y="457204"/>
            <a:ext cx="5970588" cy="54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3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1" cy="3811591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3"/>
            <a:ext cx="2628900" cy="581184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3"/>
            <a:ext cx="7734300" cy="581184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9"/>
            <a:ext cx="10515600" cy="4351335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3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office6\wpsassist\cache\A000220150318K80PPIC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15" y="4853940"/>
            <a:ext cx="1376045" cy="152146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635885" y="3644265"/>
            <a:ext cx="562011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6520" y="2347595"/>
            <a:ext cx="8355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项目二</a:t>
            </a:r>
            <a:endParaRPr lang="zh-CN" altLang="en-US" sz="4000" b="1" dirty="0" smtClean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  <a:p>
            <a:pPr lvl="0"/>
            <a:r>
              <a:rPr lang="zh-CN" altLang="en-US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比亚迪秦插电式</a:t>
            </a:r>
            <a:r>
              <a:rPr lang="en-US" altLang="zh-CN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 维修开关总成</a:t>
            </a:r>
          </a:p>
          <a:p>
            <a:pPr lvl="0"/>
            <a:r>
              <a:rPr lang="zh-CN" altLang="en-US" sz="2400" b="1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36520" y="3716020"/>
            <a:ext cx="777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880C0C"/>
                </a:solidFill>
                <a:latin typeface="Franklin Gothic Book"/>
                <a:ea typeface="微软雅黑" pitchFamily="34" charset="-122"/>
                <a:sym typeface="+mn-ea"/>
              </a:rPr>
              <a:t>PROJECT  TWO</a:t>
            </a:r>
          </a:p>
          <a:p>
            <a:r>
              <a:rPr lang="en-US" altLang="zh-CN" sz="2000" b="1" dirty="0" smtClean="0">
                <a:solidFill>
                  <a:srgbClr val="880C0C"/>
                </a:solidFill>
                <a:latin typeface="Franklin Gothic Book"/>
                <a:ea typeface="微软雅黑" pitchFamily="34" charset="-122"/>
                <a:sym typeface="+mn-ea"/>
              </a:rPr>
              <a:t>BYD Qin Plug-in  </a:t>
            </a:r>
            <a:r>
              <a:rPr lang="en-US" altLang="zh-CN" sz="2000" b="1" smtClean="0">
                <a:solidFill>
                  <a:srgbClr val="880C0C"/>
                </a:solidFill>
                <a:latin typeface="Franklin Gothic Book"/>
                <a:ea typeface="微软雅黑" pitchFamily="34" charset="-122"/>
                <a:sym typeface="+mn-ea"/>
              </a:rPr>
              <a:t>-----   Service Switch</a:t>
            </a:r>
            <a:endParaRPr lang="en-US" altLang="zh-CN" sz="2000" b="1" dirty="0" smtClean="0">
              <a:solidFill>
                <a:srgbClr val="880C0C"/>
              </a:solidFill>
              <a:latin typeface="Franklin Gothic Book"/>
              <a:ea typeface="微软雅黑" pitchFamily="34" charset="-122"/>
              <a:sym typeface="+mn-ea"/>
            </a:endParaRPr>
          </a:p>
        </p:txBody>
      </p:sp>
      <p:pic>
        <p:nvPicPr>
          <p:cNvPr id="8" name="图片 7" descr="asaa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3671" y="6148969"/>
            <a:ext cx="2353768" cy="45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第三节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902811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习题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2450" y="1144471"/>
            <a:ext cx="11303550" cy="4974329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维修开关的的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安装位置（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发动机舱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B.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仪表台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动力电池组左上方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维修开关是连接（ ）开关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的正极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、电池组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的负极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的负极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、电池组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的正极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都可以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第三节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16209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习题答案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52450" y="1144471"/>
            <a:ext cx="11303550" cy="4974329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维修开关的的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安装位置（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发动机舱 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B.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仪表台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动力电池组左上方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维修开关是连接（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B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开关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的正极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、电池组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的负极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动力电池组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的负极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、电池组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的正极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 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都可以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8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457200" indent="-457200"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 bwMode="auto">
          <a:xfrm>
            <a:off x="5177475" y="2708273"/>
            <a:ext cx="4071937" cy="1419270"/>
            <a:chOff x="4748143" y="2780928"/>
            <a:chExt cx="4072329" cy="141848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859279" y="3501256"/>
              <a:ext cx="39611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4748143" y="2780928"/>
              <a:ext cx="2749736" cy="7074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338E2E"/>
                  </a:solidFill>
                  <a:latin typeface="Franklin Gothic Book"/>
                  <a:ea typeface="微软雅黑" pitchFamily="34" charset="-122"/>
                </a:rPr>
                <a:t>谢谢聆听！</a:t>
              </a:r>
            </a:p>
          </p:txBody>
        </p:sp>
        <p:sp>
          <p:nvSpPr>
            <p:cNvPr id="7" name="TextBox 21"/>
            <p:cNvSpPr txBox="1">
              <a:spLocks noChangeArrowheads="1"/>
            </p:cNvSpPr>
            <p:nvPr/>
          </p:nvSpPr>
          <p:spPr bwMode="auto">
            <a:xfrm>
              <a:off x="4748143" y="3573016"/>
              <a:ext cx="2647133" cy="3383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50000"/>
                    </a:schemeClr>
                  </a:solidFill>
                  <a:latin typeface="Franklin Gothic Book"/>
                  <a:ea typeface="微软雅黑" pitchFamily="34" charset="-122"/>
                </a:rPr>
                <a:t>中邦智慧教育科技有限公</a:t>
              </a:r>
              <a:r>
                <a:rPr lang="zh-CN" altLang="en-US" sz="1600" b="1" dirty="0" smtClean="0">
                  <a:solidFill>
                    <a:schemeClr val="accent6">
                      <a:lumMod val="50000"/>
                    </a:schemeClr>
                  </a:solidFill>
                  <a:latin typeface="Franklin Gothic Book"/>
                  <a:ea typeface="微软雅黑" pitchFamily="34" charset="-122"/>
                </a:rPr>
                <a:t>司</a:t>
              </a:r>
              <a:endParaRPr lang="en-US" altLang="zh-CN" sz="1600" b="1" dirty="0">
                <a:solidFill>
                  <a:schemeClr val="accent6">
                    <a:lumMod val="50000"/>
                  </a:schemeClr>
                </a:solidFill>
                <a:latin typeface="Franklin Gothic Book"/>
                <a:ea typeface="微软雅黑" pitchFamily="34" charset="-122"/>
              </a:endParaRPr>
            </a:p>
          </p:txBody>
        </p:sp>
        <p:sp>
          <p:nvSpPr>
            <p:cNvPr id="8" name="TextBox 22"/>
            <p:cNvSpPr txBox="1">
              <a:spLocks noChangeArrowheads="1"/>
            </p:cNvSpPr>
            <p:nvPr/>
          </p:nvSpPr>
          <p:spPr bwMode="auto">
            <a:xfrm>
              <a:off x="4748143" y="3861048"/>
              <a:ext cx="184749" cy="338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sz="1600" b="1">
                <a:solidFill>
                  <a:schemeClr val="accent2"/>
                </a:solidFill>
                <a:latin typeface="Franklin Gothic Book"/>
                <a:ea typeface="微软雅黑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688150" y="1916113"/>
            <a:ext cx="1728787" cy="1728787"/>
          </a:xfrm>
          <a:prstGeom prst="rect">
            <a:avLst/>
          </a:prstGeom>
          <a:solidFill>
            <a:srgbClr val="7A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92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2475" y="3716339"/>
            <a:ext cx="1728787" cy="1728787"/>
          </a:xfrm>
          <a:prstGeom prst="rect">
            <a:avLst/>
          </a:prstGeom>
          <a:solidFill>
            <a:srgbClr val="7A0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>
              <a:solidFill>
                <a:srgbClr val="92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88375" y="2133601"/>
            <a:ext cx="1512887" cy="1511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sp>
        <p:nvSpPr>
          <p:cNvPr id="12" name="矩形 11"/>
          <p:cNvSpPr/>
          <p:nvPr/>
        </p:nvSpPr>
        <p:spPr>
          <a:xfrm>
            <a:off x="1688148" y="3716339"/>
            <a:ext cx="1512887" cy="1512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noProof="1"/>
          </a:p>
        </p:txBody>
      </p:sp>
      <p:pic>
        <p:nvPicPr>
          <p:cNvPr id="13" name="图片 12" descr="asaaa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pic>
        <p:nvPicPr>
          <p:cNvPr id="14" name="图片 13" descr="微信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0000" y="4365000"/>
            <a:ext cx="2088000" cy="20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08000" y="621000"/>
            <a:ext cx="101021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课 前</a:t>
            </a:r>
          </a:p>
        </p:txBody>
      </p:sp>
      <p:sp>
        <p:nvSpPr>
          <p:cNvPr id="3085" name="TextBox 8"/>
          <p:cNvSpPr txBox="1"/>
          <p:nvPr/>
        </p:nvSpPr>
        <p:spPr>
          <a:xfrm>
            <a:off x="2389825" y="621000"/>
            <a:ext cx="2698175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教学目的与要求</a:t>
            </a:r>
          </a:p>
        </p:txBody>
      </p:sp>
      <p:sp>
        <p:nvSpPr>
          <p:cNvPr id="3089" name="Rectangle 3"/>
          <p:cNvSpPr txBox="1"/>
          <p:nvPr/>
        </p:nvSpPr>
        <p:spPr>
          <a:xfrm>
            <a:off x="2593477" y="2060995"/>
            <a:ext cx="7318523" cy="226893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掌握动力控制单元的结构组成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掌握各部件的安装位置及作用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200000"/>
              </a:lnSpc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99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</a:p>
        </p:txBody>
      </p:sp>
      <p:pic>
        <p:nvPicPr>
          <p:cNvPr id="12" name="Picture 11" descr="PPT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2713" y="2852613"/>
            <a:ext cx="297112" cy="28877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8" name="图片 17" descr="asaaa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pic>
        <p:nvPicPr>
          <p:cNvPr id="10" name="Picture 11" descr="PPT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6557" y="3501000"/>
            <a:ext cx="297112" cy="28877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8"/>
          <p:cNvSpPr/>
          <p:nvPr/>
        </p:nvSpPr>
        <p:spPr>
          <a:xfrm>
            <a:off x="1746250" y="1752601"/>
            <a:ext cx="1415764" cy="46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项目描述</a:t>
            </a:r>
          </a:p>
        </p:txBody>
      </p:sp>
      <p:sp>
        <p:nvSpPr>
          <p:cNvPr id="4098" name="文本框 5124"/>
          <p:cNvSpPr txBox="1"/>
          <p:nvPr/>
        </p:nvSpPr>
        <p:spPr>
          <a:xfrm>
            <a:off x="2875410" y="2514604"/>
            <a:ext cx="6340189" cy="46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学习动力控制单元的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结构组成及各部件的作用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4" name="TextBox 7"/>
          <p:cNvSpPr txBox="1"/>
          <p:nvPr/>
        </p:nvSpPr>
        <p:spPr>
          <a:xfrm>
            <a:off x="408000" y="621251"/>
            <a:ext cx="1010213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课 前</a:t>
            </a:r>
          </a:p>
        </p:txBody>
      </p:sp>
      <p:sp>
        <p:nvSpPr>
          <p:cNvPr id="3085" name="TextBox 8"/>
          <p:cNvSpPr txBox="1"/>
          <p:nvPr/>
        </p:nvSpPr>
        <p:spPr>
          <a:xfrm>
            <a:off x="2424000" y="621249"/>
            <a:ext cx="16209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项目描述</a:t>
            </a:r>
          </a:p>
        </p:txBody>
      </p:sp>
      <p:sp>
        <p:nvSpPr>
          <p:cNvPr id="3086" name="TextBox 29"/>
          <p:cNvSpPr txBox="1"/>
          <p:nvPr/>
        </p:nvSpPr>
        <p:spPr>
          <a:xfrm>
            <a:off x="5910039" y="6308729"/>
            <a:ext cx="184731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endParaRPr lang="zh-CN" altLang="en-US" sz="1200" dirty="0">
              <a:solidFill>
                <a:schemeClr val="accent2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11" name="图片 10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维修开关介</a:t>
            </a:r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绍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一、安装位置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110062" y="1652639"/>
            <a:ext cx="57059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 Switch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位于动力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电池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包总成上方的左上角，连接了动力电池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个正极和一个负极；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lum contrast="-12000"/>
          </a:blip>
          <a:srcRect/>
          <a:stretch>
            <a:fillRect/>
          </a:stretch>
        </p:blipFill>
        <p:spPr bwMode="auto">
          <a:xfrm>
            <a:off x="1110062" y="2565000"/>
            <a:ext cx="5273938" cy="370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0264" y="2159554"/>
            <a:ext cx="5083939" cy="410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维修开关介</a:t>
            </a:r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绍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二、功用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1110063" y="1989000"/>
            <a:ext cx="296993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是在车辆维修时直接断开高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压回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路，从而保证操作人员的安全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140" y="1678261"/>
            <a:ext cx="6850063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第一节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2339102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维修开关介</a:t>
            </a:r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绍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三、使用</a:t>
            </a:r>
            <a:endParaRPr lang="zh-CN" altLang="zh-CN" sz="2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912000" y="2061000"/>
            <a:ext cx="484193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维修开关正常状态时，手柄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水平位置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要拔出时，应先将手柄旋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竖直状态，再向上拔出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要插上时，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沿竖直方向用力向下插入，再将手柄旋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转至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水平状态。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lum contrast="-13000"/>
          </a:blip>
          <a:srcRect/>
          <a:stretch>
            <a:fillRect/>
          </a:stretch>
        </p:blipFill>
        <p:spPr bwMode="auto">
          <a:xfrm>
            <a:off x="6024000" y="1557000"/>
            <a:ext cx="5550203" cy="461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4493538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维修开关内部连接及电路图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一、维修开关内部连接示意图</a:t>
            </a:r>
            <a:endParaRPr lang="zh-CN" altLang="zh-CN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lum contrast="-15000"/>
          </a:blip>
          <a:srcRect/>
          <a:stretch>
            <a:fillRect/>
          </a:stretch>
        </p:blipFill>
        <p:spPr bwMode="auto">
          <a:xfrm>
            <a:off x="984000" y="1943100"/>
            <a:ext cx="5203350" cy="42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lum contrast="-11000"/>
          </a:blip>
          <a:srcRect/>
          <a:stretch>
            <a:fillRect/>
          </a:stretch>
        </p:blipFill>
        <p:spPr bwMode="auto">
          <a:xfrm>
            <a:off x="7320000" y="1485000"/>
            <a:ext cx="3185850" cy="485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4493538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维修开关内部连接及电路图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高压互锁检测开关</a:t>
            </a:r>
            <a:endParaRPr lang="zh-CN" altLang="zh-CN" sz="2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6000" y="2421000"/>
            <a:ext cx="4248000" cy="370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6000" y="2353784"/>
            <a:ext cx="4536000" cy="377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136000" y="1868639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开关断开状态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000" y="1868639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开关闭合状态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Box 7"/>
          <p:cNvSpPr txBox="1"/>
          <p:nvPr/>
        </p:nvSpPr>
        <p:spPr>
          <a:xfrm>
            <a:off x="442116" y="621251"/>
            <a:ext cx="126188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  <a:sym typeface="+mn-ea"/>
              </a:rPr>
              <a:t>第二节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sp>
        <p:nvSpPr>
          <p:cNvPr id="3085" name="TextBox 8"/>
          <p:cNvSpPr txBox="1"/>
          <p:nvPr/>
        </p:nvSpPr>
        <p:spPr>
          <a:xfrm>
            <a:off x="2136000" y="621251"/>
            <a:ext cx="4493538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920000"/>
                </a:solidFill>
                <a:latin typeface="Franklin Gothic Book"/>
                <a:ea typeface="微软雅黑" pitchFamily="34" charset="-122"/>
              </a:rPr>
              <a:t>维修开关内部连接及电路图</a:t>
            </a:r>
            <a:endParaRPr lang="zh-CN" altLang="en-US" sz="2800" b="1" dirty="0">
              <a:solidFill>
                <a:srgbClr val="920000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3098" name="Picture 9" descr="0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" y="-98422"/>
            <a:ext cx="647700" cy="6477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38"/>
          <p:cNvSpPr txBox="1"/>
          <p:nvPr/>
        </p:nvSpPr>
        <p:spPr>
          <a:xfrm>
            <a:off x="10992000" y="6519058"/>
            <a:ext cx="582203" cy="27699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1436" tIns="45719" rIns="91436" bIns="45719" anchor="t">
            <a:spAutoFit/>
          </a:bodyPr>
          <a:lstStyle/>
          <a:p>
            <a:pPr lvl="0"/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chemeClr val="bg1"/>
                </a:solidFill>
                <a:latin typeface="Franklin Gothic Book"/>
                <a:ea typeface="微软雅黑" pitchFamily="34" charset="-122"/>
              </a:rPr>
              <a:t>页</a:t>
            </a:r>
            <a:endParaRPr lang="zh-CN" altLang="en-US" sz="1200" dirty="0">
              <a:solidFill>
                <a:schemeClr val="bg1"/>
              </a:solidFill>
              <a:latin typeface="Franklin Gothic Book"/>
              <a:ea typeface="微软雅黑" pitchFamily="34" charset="-122"/>
            </a:endParaRPr>
          </a:p>
        </p:txBody>
      </p:sp>
      <p:pic>
        <p:nvPicPr>
          <p:cNvPr id="9" name="图片 8" descr="as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8232" y="600138"/>
            <a:ext cx="2353768" cy="452862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71225" y="1216596"/>
            <a:ext cx="112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t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高压互锁检测开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关及其相关件电路图</a:t>
            </a:r>
            <a:endParaRPr lang="zh-CN" altLang="zh-CN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lum contrast="-13000"/>
          </a:blip>
          <a:srcRect/>
          <a:stretch>
            <a:fillRect/>
          </a:stretch>
        </p:blipFill>
        <p:spPr bwMode="auto">
          <a:xfrm>
            <a:off x="3957240" y="1678261"/>
            <a:ext cx="5438786" cy="465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32390</TotalTime>
  <Words>611</Words>
  <Application>Microsoft Office PowerPoint</Application>
  <PresentationFormat>自定义</PresentationFormat>
  <Paragraphs>73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2395</cp:revision>
  <dcterms:created xsi:type="dcterms:W3CDTF">2016-01-21T08:49:00Z</dcterms:created>
  <dcterms:modified xsi:type="dcterms:W3CDTF">2016-09-23T09:12:06Z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