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758" r:id="rId5"/>
    <p:sldId id="856" r:id="rId6"/>
    <p:sldId id="858" r:id="rId7"/>
    <p:sldId id="857" r:id="rId8"/>
    <p:sldId id="859" r:id="rId9"/>
    <p:sldId id="860" r:id="rId10"/>
    <p:sldId id="862" r:id="rId11"/>
    <p:sldId id="861" r:id="rId12"/>
    <p:sldId id="863" r:id="rId13"/>
    <p:sldId id="864" r:id="rId14"/>
    <p:sldId id="865" r:id="rId15"/>
    <p:sldId id="866" r:id="rId16"/>
    <p:sldId id="707" r:id="rId17"/>
    <p:sldId id="756" r:id="rId18"/>
    <p:sldId id="361" r:id="rId19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121"/>
    <a:srgbClr val="880C0C"/>
    <a:srgbClr val="338E2E"/>
    <a:srgbClr val="7A0000"/>
    <a:srgbClr val="92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 autoAdjust="0"/>
  </p:normalViewPr>
  <p:slideViewPr>
    <p:cSldViewPr snapToObjects="1" showGuides="1">
      <p:cViewPr varScale="1">
        <p:scale>
          <a:sx n="85" d="100"/>
          <a:sy n="85" d="100"/>
        </p:scale>
        <p:origin x="-288" y="-96"/>
      </p:cViewPr>
      <p:guideLst>
        <p:guide orient="horz" pos="2205"/>
        <p:guide pos="3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28263" cy="737282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5"/>
            <a:ext cx="9144000" cy="23876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0"/>
          </a:xfrm>
        </p:spPr>
        <p:txBody>
          <a:bodyPr/>
          <a:lstStyle>
            <a:lvl1pPr marL="0" indent="0" algn="ctr">
              <a:buNone/>
              <a:defRPr sz="2300">
                <a:solidFill>
                  <a:schemeClr val="tx1"/>
                </a:solidFill>
              </a:defRPr>
            </a:lvl1pPr>
            <a:lvl2pPr marL="457200" indent="0" algn="ctr">
              <a:buNone/>
              <a:defRPr sz="2100"/>
            </a:lvl2pPr>
            <a:lvl3pPr marL="914400" indent="0" algn="ctr">
              <a:buNone/>
              <a:defRPr sz="19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3"/>
            <a:ext cx="10515600" cy="58118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41"/>
            <a:ext cx="10515600" cy="2852739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9"/>
            <a:ext cx="5181600" cy="435133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9"/>
            <a:ext cx="5181600" cy="435133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97022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3" y="1567355"/>
            <a:ext cx="4701840" cy="71009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1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3" y="2338392"/>
            <a:ext cx="4701840" cy="3785963"/>
          </a:xfrm>
        </p:spPr>
        <p:txBody>
          <a:bodyPr>
            <a:normAutofit/>
          </a:bodyPr>
          <a:lstStyle>
            <a:lvl1pPr>
              <a:defRPr sz="23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7" y="1567355"/>
            <a:ext cx="4701843" cy="710093"/>
          </a:xfrm>
        </p:spPr>
        <p:txBody>
          <a:bodyPr vert="horz" lIns="91436" tIns="45719" rIns="91436" bIns="45719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7" y="2357460"/>
            <a:ext cx="4701843" cy="3766891"/>
          </a:xfrm>
        </p:spPr>
        <p:txBody>
          <a:bodyPr>
            <a:normAutofit/>
          </a:bodyPr>
          <a:lstStyle>
            <a:lvl1pPr>
              <a:defRPr sz="23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1" cy="1600200"/>
          </a:xfrm>
        </p:spPr>
        <p:txBody>
          <a:bodyPr anchor="t" anchorCtr="0">
            <a:normAutofit/>
          </a:bodyPr>
          <a:lstStyle>
            <a:lvl1pPr>
              <a:defRPr sz="39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2" y="457204"/>
            <a:ext cx="5970588" cy="54038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300"/>
            </a:lvl3pPr>
            <a:lvl4pPr marL="1371600" indent="0">
              <a:buNone/>
              <a:defRPr sz="2100"/>
            </a:lvl4pPr>
            <a:lvl5pPr marL="1828800" indent="0">
              <a:buNone/>
              <a:defRPr sz="2100"/>
            </a:lvl5pPr>
            <a:lvl6pPr marL="2286000" indent="0">
              <a:buNone/>
              <a:defRPr sz="2100"/>
            </a:lvl6pPr>
            <a:lvl7pPr marL="2743200" indent="0">
              <a:buNone/>
              <a:defRPr sz="2100"/>
            </a:lvl7pPr>
            <a:lvl8pPr marL="3200400" indent="0">
              <a:buNone/>
              <a:defRPr sz="2100"/>
            </a:lvl8pPr>
            <a:lvl9pPr marL="365760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1" cy="3811591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3"/>
            <a:ext cx="2628900" cy="5811840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3"/>
            <a:ext cx="7734300" cy="5811840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3"/>
            <a:ext cx="10515600" cy="1325565"/>
          </a:xfrm>
          <a:prstGeom prst="rect">
            <a:avLst/>
          </a:prstGeom>
        </p:spPr>
        <p:txBody>
          <a:bodyPr vert="horz" lIns="91436" tIns="45719" rIns="91436" bIns="45719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9"/>
            <a:ext cx="10515600" cy="4351335"/>
          </a:xfrm>
          <a:prstGeom prst="rect">
            <a:avLst/>
          </a:prstGeom>
        </p:spPr>
        <p:txBody>
          <a:bodyPr vert="horz" lIns="91436" tIns="45719" rIns="91436" bIns="4571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60"/>
            <a:ext cx="2743200" cy="365123"/>
          </a:xfrm>
          <a:prstGeom prst="rect">
            <a:avLst/>
          </a:prstGeom>
        </p:spPr>
        <p:txBody>
          <a:bodyPr vert="horz" lIns="91436" tIns="45719" rIns="91436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60"/>
            <a:ext cx="4114800" cy="365123"/>
          </a:xfrm>
          <a:prstGeom prst="rect">
            <a:avLst/>
          </a:prstGeom>
        </p:spPr>
        <p:txBody>
          <a:bodyPr vert="horz" lIns="91436" tIns="45719" rIns="91436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60"/>
            <a:ext cx="2743200" cy="365123"/>
          </a:xfrm>
          <a:prstGeom prst="rect">
            <a:avLst/>
          </a:prstGeom>
        </p:spPr>
        <p:txBody>
          <a:bodyPr vert="horz" lIns="91436" tIns="45719" rIns="91436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office6\wpsassist\cache\A000220150318K80PPIC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2415" y="4853940"/>
            <a:ext cx="1376045" cy="152146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3936000" y="3644265"/>
            <a:ext cx="5688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92000" y="2347595"/>
            <a:ext cx="720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b="1" dirty="0" smtClean="0">
                <a:solidFill>
                  <a:schemeClr val="bg1"/>
                </a:solidFill>
                <a:latin typeface="Franklin Gothic Book"/>
                <a:ea typeface="微软雅黑" pitchFamily="34" charset="-122"/>
              </a:rPr>
              <a:t>项目十</a:t>
            </a:r>
            <a:endParaRPr lang="zh-CN" altLang="en-US" sz="4000" b="1" dirty="0" smtClean="0">
              <a:solidFill>
                <a:schemeClr val="bg1"/>
              </a:solidFill>
              <a:latin typeface="Franklin Gothic Book"/>
              <a:ea typeface="微软雅黑" pitchFamily="34" charset="-122"/>
            </a:endParaRPr>
          </a:p>
          <a:p>
            <a:pPr lvl="0"/>
            <a:r>
              <a:rPr lang="zh-CN" altLang="en-US" sz="3600" b="1" dirty="0" smtClean="0">
                <a:solidFill>
                  <a:schemeClr val="bg1"/>
                </a:solidFill>
                <a:latin typeface="Franklin Gothic Book"/>
                <a:ea typeface="微软雅黑" pitchFamily="34" charset="-122"/>
              </a:rPr>
              <a:t>比亚迪秦插电式</a:t>
            </a:r>
            <a:r>
              <a:rPr lang="en-US" altLang="zh-CN" sz="3600" b="1" dirty="0" smtClean="0">
                <a:solidFill>
                  <a:schemeClr val="bg1"/>
                </a:solidFill>
                <a:latin typeface="Franklin Gothic Book"/>
                <a:ea typeface="微软雅黑" pitchFamily="34" charset="-122"/>
              </a:rPr>
              <a:t>—</a:t>
            </a:r>
            <a:r>
              <a:rPr lang="zh-CN" altLang="en-US" sz="3600" b="1" dirty="0" smtClean="0">
                <a:solidFill>
                  <a:schemeClr val="bg1"/>
                </a:solidFill>
                <a:latin typeface="Franklin Gothic Book"/>
                <a:ea typeface="微软雅黑" pitchFamily="34" charset="-122"/>
              </a:rPr>
              <a:t> 动力系统</a:t>
            </a:r>
          </a:p>
          <a:p>
            <a:pPr lvl="0"/>
            <a:r>
              <a:rPr lang="zh-CN" altLang="en-US" sz="2400" b="1" dirty="0" smtClean="0">
                <a:solidFill>
                  <a:schemeClr val="bg1"/>
                </a:solidFill>
                <a:latin typeface="Franklin Gothic Book"/>
                <a:ea typeface="微软雅黑" pitchFamily="34" charset="-122"/>
              </a:rPr>
              <a:t> </a:t>
            </a:r>
            <a:endParaRPr lang="en-US" altLang="zh-CN" sz="2400" b="1" dirty="0" smtClean="0">
              <a:solidFill>
                <a:schemeClr val="bg1"/>
              </a:solidFill>
              <a:latin typeface="Franklin Gothic Book"/>
              <a:ea typeface="微软雅黑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792000" y="3716020"/>
            <a:ext cx="77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880C0C"/>
                </a:solidFill>
                <a:latin typeface="Franklin Gothic Book"/>
                <a:ea typeface="微软雅黑" pitchFamily="34" charset="-122"/>
                <a:sym typeface="+mn-ea"/>
              </a:rPr>
              <a:t>PROJECT  TEN</a:t>
            </a:r>
          </a:p>
          <a:p>
            <a:r>
              <a:rPr lang="en-US" altLang="zh-CN" sz="2000" b="1" dirty="0" smtClean="0">
                <a:solidFill>
                  <a:srgbClr val="880C0C"/>
                </a:solidFill>
                <a:latin typeface="Franklin Gothic Book"/>
                <a:ea typeface="微软雅黑" pitchFamily="34" charset="-122"/>
                <a:sym typeface="+mn-ea"/>
              </a:rPr>
              <a:t>BYD Qin Plug-in  -----  Power System</a:t>
            </a:r>
          </a:p>
        </p:txBody>
      </p:sp>
      <p:pic>
        <p:nvPicPr>
          <p:cNvPr id="8" name="图片 7" descr="asaaa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671" y="6148969"/>
            <a:ext cx="2353768" cy="4528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Box 7"/>
          <p:cNvSpPr txBox="1"/>
          <p:nvPr/>
        </p:nvSpPr>
        <p:spPr>
          <a:xfrm>
            <a:off x="442116" y="621251"/>
            <a:ext cx="1261884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2800" b="1" dirty="0" smtClean="0">
                <a:solidFill>
                  <a:srgbClr val="920000"/>
                </a:solidFill>
                <a:latin typeface="Franklin Gothic Book"/>
                <a:ea typeface="微软雅黑" pitchFamily="34" charset="-122"/>
                <a:sym typeface="+mn-ea"/>
              </a:rPr>
              <a:t>第一节</a:t>
            </a:r>
            <a:endParaRPr lang="zh-CN" altLang="en-US" sz="2800" b="1" dirty="0">
              <a:solidFill>
                <a:srgbClr val="920000"/>
              </a:solidFill>
              <a:latin typeface="Franklin Gothic Book"/>
              <a:ea typeface="微软雅黑" pitchFamily="34" charset="-122"/>
            </a:endParaRPr>
          </a:p>
        </p:txBody>
      </p:sp>
      <p:sp>
        <p:nvSpPr>
          <p:cNvPr id="3085" name="TextBox 8"/>
          <p:cNvSpPr txBox="1"/>
          <p:nvPr/>
        </p:nvSpPr>
        <p:spPr>
          <a:xfrm>
            <a:off x="2136000" y="621251"/>
            <a:ext cx="2339102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920000"/>
                </a:solidFill>
                <a:latin typeface="Franklin Gothic Book"/>
                <a:ea typeface="微软雅黑" pitchFamily="34" charset="-122"/>
              </a:rPr>
              <a:t>动力系统原理</a:t>
            </a:r>
            <a:endParaRPr lang="zh-CN" altLang="en-US" sz="2800" b="1" dirty="0">
              <a:solidFill>
                <a:srgbClr val="920000"/>
              </a:solidFill>
              <a:latin typeface="Franklin Gothic Book"/>
              <a:ea typeface="微软雅黑" pitchFamily="34" charset="-122"/>
            </a:endParaRPr>
          </a:p>
        </p:txBody>
      </p:sp>
      <p:pic>
        <p:nvPicPr>
          <p:cNvPr id="3098" name="Picture 9" descr="0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2450" y="-98422"/>
            <a:ext cx="647700" cy="6477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9" name="图片 8" descr="asaaa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8232" y="600138"/>
            <a:ext cx="2353768" cy="452862"/>
          </a:xfrm>
          <a:prstGeom prst="rect">
            <a:avLst/>
          </a:prstGeom>
        </p:spPr>
      </p:pic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571225" y="1216596"/>
            <a:ext cx="11212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t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二、工作模式</a:t>
            </a:r>
            <a:endParaRPr lang="zh-CN" altLang="zh-CN" sz="2400" b="1" dirty="0" smtClean="0"/>
          </a:p>
        </p:txBody>
      </p:sp>
      <p:sp>
        <p:nvSpPr>
          <p:cNvPr id="13" name="矩形 12"/>
          <p:cNvSpPr/>
          <p:nvPr/>
        </p:nvSpPr>
        <p:spPr>
          <a:xfrm>
            <a:off x="1200150" y="167826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4 .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秦整车系统图（能量传递路线）：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lum contrast="-14000"/>
          </a:blip>
          <a:srcRect/>
          <a:stretch>
            <a:fillRect/>
          </a:stretch>
        </p:blipFill>
        <p:spPr bwMode="auto">
          <a:xfrm>
            <a:off x="3144000" y="2133000"/>
            <a:ext cx="7481300" cy="4203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Box 7"/>
          <p:cNvSpPr txBox="1"/>
          <p:nvPr/>
        </p:nvSpPr>
        <p:spPr>
          <a:xfrm>
            <a:off x="442116" y="621251"/>
            <a:ext cx="1261884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2800" b="1" dirty="0" smtClean="0">
                <a:solidFill>
                  <a:srgbClr val="920000"/>
                </a:solidFill>
                <a:latin typeface="Franklin Gothic Book"/>
                <a:ea typeface="微软雅黑" pitchFamily="34" charset="-122"/>
                <a:sym typeface="+mn-ea"/>
              </a:rPr>
              <a:t>第二节</a:t>
            </a:r>
            <a:endParaRPr lang="zh-CN" altLang="en-US" sz="2800" b="1" dirty="0">
              <a:solidFill>
                <a:srgbClr val="920000"/>
              </a:solidFill>
              <a:latin typeface="Franklin Gothic Book"/>
              <a:ea typeface="微软雅黑" pitchFamily="34" charset="-122"/>
            </a:endParaRPr>
          </a:p>
        </p:txBody>
      </p:sp>
      <p:sp>
        <p:nvSpPr>
          <p:cNvPr id="3085" name="TextBox 8"/>
          <p:cNvSpPr txBox="1"/>
          <p:nvPr/>
        </p:nvSpPr>
        <p:spPr>
          <a:xfrm>
            <a:off x="2136000" y="621251"/>
            <a:ext cx="2698175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920000"/>
                </a:solidFill>
                <a:latin typeface="Franklin Gothic Book"/>
                <a:ea typeface="微软雅黑" pitchFamily="34" charset="-122"/>
              </a:rPr>
              <a:t>冷却及润滑系统</a:t>
            </a:r>
            <a:endParaRPr lang="zh-CN" altLang="en-US" sz="2800" b="1" dirty="0">
              <a:solidFill>
                <a:srgbClr val="920000"/>
              </a:solidFill>
              <a:latin typeface="Franklin Gothic Book"/>
              <a:ea typeface="微软雅黑" pitchFamily="34" charset="-122"/>
            </a:endParaRPr>
          </a:p>
        </p:txBody>
      </p:sp>
      <p:pic>
        <p:nvPicPr>
          <p:cNvPr id="3098" name="Picture 9" descr="0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2450" y="-98422"/>
            <a:ext cx="647700" cy="6477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9" name="图片 8" descr="asaaa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8232" y="600138"/>
            <a:ext cx="2353768" cy="452862"/>
          </a:xfrm>
          <a:prstGeom prst="rect">
            <a:avLst/>
          </a:prstGeom>
        </p:spPr>
      </p:pic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571225" y="1216596"/>
            <a:ext cx="11212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t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一、冷却系统</a:t>
            </a:r>
            <a:endParaRPr lang="zh-CN" altLang="zh-CN" sz="2400" b="1" dirty="0" smtClean="0"/>
          </a:p>
        </p:txBody>
      </p:sp>
      <p:sp>
        <p:nvSpPr>
          <p:cNvPr id="13" name="矩形 12"/>
          <p:cNvSpPr/>
          <p:nvPr/>
        </p:nvSpPr>
        <p:spPr>
          <a:xfrm>
            <a:off x="1200150" y="1678261"/>
            <a:ext cx="100078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秦冷却系统由发动机冷却系统和电机冷却系统两部分组成。</a:t>
            </a: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发动机冷却系统与传统涡轮增压车型冷却系统一样，系统水温一般在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90 ℃ -100℃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之间，允许最高温度为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110 ℃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电机冷却系统采用了第三套独立的冷却系统，用于电机与电机控制器的冷却，是通过单独的电动水泵驱动冷却液实现的独立循环系统。它由散热器、电子风扇、水管、水壶、电机水套、电机控制器、水泵（安装在水箱立柱上的电动水泵）组成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lum contrast="-12000"/>
          </a:blip>
          <a:srcRect/>
          <a:stretch>
            <a:fillRect/>
          </a:stretch>
        </p:blipFill>
        <p:spPr bwMode="auto">
          <a:xfrm>
            <a:off x="1704000" y="3482374"/>
            <a:ext cx="3744000" cy="289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lum contrast="-11000"/>
          </a:blip>
          <a:srcRect/>
          <a:stretch>
            <a:fillRect/>
          </a:stretch>
        </p:blipFill>
        <p:spPr bwMode="auto">
          <a:xfrm>
            <a:off x="6960000" y="3285000"/>
            <a:ext cx="3894900" cy="3096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Box 7"/>
          <p:cNvSpPr txBox="1"/>
          <p:nvPr/>
        </p:nvSpPr>
        <p:spPr>
          <a:xfrm>
            <a:off x="442116" y="621251"/>
            <a:ext cx="1261884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2800" b="1" dirty="0" smtClean="0">
                <a:solidFill>
                  <a:srgbClr val="920000"/>
                </a:solidFill>
                <a:latin typeface="Franklin Gothic Book"/>
                <a:ea typeface="微软雅黑" pitchFamily="34" charset="-122"/>
                <a:sym typeface="+mn-ea"/>
              </a:rPr>
              <a:t>第二节</a:t>
            </a:r>
            <a:endParaRPr lang="zh-CN" altLang="en-US" sz="2800" b="1" dirty="0">
              <a:solidFill>
                <a:srgbClr val="920000"/>
              </a:solidFill>
              <a:latin typeface="Franklin Gothic Book"/>
              <a:ea typeface="微软雅黑" pitchFamily="34" charset="-122"/>
            </a:endParaRPr>
          </a:p>
        </p:txBody>
      </p:sp>
      <p:sp>
        <p:nvSpPr>
          <p:cNvPr id="3085" name="TextBox 8"/>
          <p:cNvSpPr txBox="1"/>
          <p:nvPr/>
        </p:nvSpPr>
        <p:spPr>
          <a:xfrm>
            <a:off x="2136000" y="621251"/>
            <a:ext cx="2698175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920000"/>
                </a:solidFill>
                <a:latin typeface="Franklin Gothic Book"/>
                <a:ea typeface="微软雅黑" pitchFamily="34" charset="-122"/>
              </a:rPr>
              <a:t>冷却及润滑系统</a:t>
            </a:r>
            <a:endParaRPr lang="zh-CN" altLang="en-US" sz="2800" b="1" dirty="0">
              <a:solidFill>
                <a:srgbClr val="920000"/>
              </a:solidFill>
              <a:latin typeface="Franklin Gothic Book"/>
              <a:ea typeface="微软雅黑" pitchFamily="34" charset="-122"/>
            </a:endParaRPr>
          </a:p>
        </p:txBody>
      </p:sp>
      <p:pic>
        <p:nvPicPr>
          <p:cNvPr id="3098" name="Picture 9" descr="0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2450" y="-98422"/>
            <a:ext cx="647700" cy="6477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9" name="图片 8" descr="asaaa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8232" y="600138"/>
            <a:ext cx="2353768" cy="452862"/>
          </a:xfrm>
          <a:prstGeom prst="rect">
            <a:avLst/>
          </a:prstGeom>
        </p:spPr>
      </p:pic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571225" y="1216596"/>
            <a:ext cx="11212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t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一、冷却系统</a:t>
            </a:r>
            <a:endParaRPr lang="zh-CN" altLang="zh-CN" sz="2400" b="1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6000" y="1413000"/>
            <a:ext cx="8734387" cy="4822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Box 7"/>
          <p:cNvSpPr txBox="1"/>
          <p:nvPr/>
        </p:nvSpPr>
        <p:spPr>
          <a:xfrm>
            <a:off x="442116" y="621251"/>
            <a:ext cx="1261884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2800" b="1" dirty="0" smtClean="0">
                <a:solidFill>
                  <a:srgbClr val="920000"/>
                </a:solidFill>
                <a:latin typeface="Franklin Gothic Book"/>
                <a:ea typeface="微软雅黑" pitchFamily="34" charset="-122"/>
                <a:sym typeface="+mn-ea"/>
              </a:rPr>
              <a:t>第二节</a:t>
            </a:r>
            <a:endParaRPr lang="zh-CN" altLang="en-US" sz="2800" b="1" dirty="0">
              <a:solidFill>
                <a:srgbClr val="920000"/>
              </a:solidFill>
              <a:latin typeface="Franklin Gothic Book"/>
              <a:ea typeface="微软雅黑" pitchFamily="34" charset="-122"/>
            </a:endParaRPr>
          </a:p>
        </p:txBody>
      </p:sp>
      <p:sp>
        <p:nvSpPr>
          <p:cNvPr id="3085" name="TextBox 8"/>
          <p:cNvSpPr txBox="1"/>
          <p:nvPr/>
        </p:nvSpPr>
        <p:spPr>
          <a:xfrm>
            <a:off x="2136000" y="621251"/>
            <a:ext cx="2698175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920000"/>
                </a:solidFill>
                <a:latin typeface="Franklin Gothic Book"/>
                <a:ea typeface="微软雅黑" pitchFamily="34" charset="-122"/>
              </a:rPr>
              <a:t>冷却及润滑系统</a:t>
            </a:r>
            <a:endParaRPr lang="zh-CN" altLang="en-US" sz="2800" b="1" dirty="0">
              <a:solidFill>
                <a:srgbClr val="920000"/>
              </a:solidFill>
              <a:latin typeface="Franklin Gothic Book"/>
              <a:ea typeface="微软雅黑" pitchFamily="34" charset="-122"/>
            </a:endParaRPr>
          </a:p>
        </p:txBody>
      </p:sp>
      <p:pic>
        <p:nvPicPr>
          <p:cNvPr id="3098" name="Picture 9" descr="0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2450" y="-98422"/>
            <a:ext cx="647700" cy="6477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9" name="图片 8" descr="asaaa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8232" y="600138"/>
            <a:ext cx="2353768" cy="452862"/>
          </a:xfrm>
          <a:prstGeom prst="rect">
            <a:avLst/>
          </a:prstGeom>
        </p:spPr>
      </p:pic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571225" y="1216596"/>
            <a:ext cx="11212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t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一、冷却系统</a:t>
            </a:r>
            <a:endParaRPr lang="zh-CN" altLang="zh-CN" sz="2400" b="1" dirty="0" smtClean="0"/>
          </a:p>
        </p:txBody>
      </p:sp>
      <p:sp>
        <p:nvSpPr>
          <p:cNvPr id="13" name="矩形 12"/>
          <p:cNvSpPr/>
          <p:nvPr/>
        </p:nvSpPr>
        <p:spPr>
          <a:xfrm>
            <a:off x="912000" y="1845000"/>
            <a:ext cx="10296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电子风扇开启温度参数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、发动机：</a:t>
            </a: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发动机出水口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&gt;98°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、散热器出水口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&gt;80°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电子风扇低速转；</a:t>
            </a: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发动机出水口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&lt;98°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、散热器出水口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&lt;80°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电子风扇停止。</a:t>
            </a: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发动机出水口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&gt;106 °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、散热器出水口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&gt; 86 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电子风扇低速转；</a:t>
            </a: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发动机出水口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&lt;100 °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、散热器出水口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&lt;75 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电子风扇停止。</a:t>
            </a:r>
          </a:p>
          <a:p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、电机系统：</a:t>
            </a:r>
          </a:p>
          <a:p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）电机水温：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47 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64 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低速请求；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&gt; 64 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高速请求。</a:t>
            </a:r>
          </a:p>
          <a:p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IKM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53 °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～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64 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低速请求；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&gt; 64 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高速请求。</a:t>
            </a:r>
          </a:p>
          <a:p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IGBT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55 °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～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75 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低速请求；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&gt; 75 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高速请求。</a:t>
            </a:r>
          </a:p>
          <a:p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）电机温度：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90 °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～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110 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低速请求；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&gt; 110 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高速请求。</a:t>
            </a: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满足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个低速请求，电子风扇低速转；满足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个高速请求电子风扇高速转。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、变速箱系统：</a:t>
            </a: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干式双离合器、电液控制模块液压油温度高于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330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度电机风扇高速转。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Box 7"/>
          <p:cNvSpPr txBox="1"/>
          <p:nvPr/>
        </p:nvSpPr>
        <p:spPr>
          <a:xfrm>
            <a:off x="442116" y="621251"/>
            <a:ext cx="1261884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2800" b="1" dirty="0" smtClean="0">
                <a:solidFill>
                  <a:srgbClr val="920000"/>
                </a:solidFill>
                <a:latin typeface="Franklin Gothic Book"/>
                <a:ea typeface="微软雅黑" pitchFamily="34" charset="-122"/>
                <a:sym typeface="+mn-ea"/>
              </a:rPr>
              <a:t>第二节</a:t>
            </a:r>
            <a:endParaRPr lang="zh-CN" altLang="en-US" sz="2800" b="1" dirty="0">
              <a:solidFill>
                <a:srgbClr val="920000"/>
              </a:solidFill>
              <a:latin typeface="Franklin Gothic Book"/>
              <a:ea typeface="微软雅黑" pitchFamily="34" charset="-122"/>
            </a:endParaRPr>
          </a:p>
        </p:txBody>
      </p:sp>
      <p:sp>
        <p:nvSpPr>
          <p:cNvPr id="3085" name="TextBox 8"/>
          <p:cNvSpPr txBox="1"/>
          <p:nvPr/>
        </p:nvSpPr>
        <p:spPr>
          <a:xfrm>
            <a:off x="2136000" y="621251"/>
            <a:ext cx="2698175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920000"/>
                </a:solidFill>
                <a:latin typeface="Franklin Gothic Book"/>
                <a:ea typeface="微软雅黑" pitchFamily="34" charset="-122"/>
              </a:rPr>
              <a:t>冷却及润滑系统</a:t>
            </a:r>
            <a:endParaRPr lang="zh-CN" altLang="en-US" sz="2800" b="1" dirty="0">
              <a:solidFill>
                <a:srgbClr val="920000"/>
              </a:solidFill>
              <a:latin typeface="Franklin Gothic Book"/>
              <a:ea typeface="微软雅黑" pitchFamily="34" charset="-122"/>
            </a:endParaRPr>
          </a:p>
        </p:txBody>
      </p:sp>
      <p:pic>
        <p:nvPicPr>
          <p:cNvPr id="3098" name="Picture 9" descr="0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2450" y="-98422"/>
            <a:ext cx="647700" cy="6477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9" name="图片 8" descr="asaaa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8232" y="600138"/>
            <a:ext cx="2353768" cy="452862"/>
          </a:xfrm>
          <a:prstGeom prst="rect">
            <a:avLst/>
          </a:prstGeom>
        </p:spPr>
      </p:pic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571225" y="1216596"/>
            <a:ext cx="11212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t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二、润滑系统</a:t>
            </a:r>
            <a:endParaRPr lang="zh-CN" altLang="zh-CN" sz="2400" b="1" dirty="0" smtClean="0"/>
          </a:p>
        </p:txBody>
      </p:sp>
      <p:sp>
        <p:nvSpPr>
          <p:cNvPr id="13" name="矩形 12"/>
          <p:cNvSpPr/>
          <p:nvPr/>
        </p:nvSpPr>
        <p:spPr>
          <a:xfrm>
            <a:off x="912000" y="1685675"/>
            <a:ext cx="10296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机油信号传感器介绍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秦车型信号传感器可采集油位、油温及诊断信号；油位采用超声波液位传感器进行采集，可实时监控发动机的油位；油温采用占空比进行控制；提高了油位检测的实时性不准确性；</a:t>
            </a: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油位传感器是采用超声波脉冲信号经油面表面进行反射，压力器接收到信号反馈。传感器通过计算光线反射和反射时间差或相位差，来换算被拍摄景物的距离，以产生深度信息。</a:t>
            </a: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测量范围可达数米，精度最小为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2cm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，每秒更新频率可到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30-60fps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安装位置：发动机油底壳部位。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9495" y="3717000"/>
            <a:ext cx="4985089" cy="251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Box 7"/>
          <p:cNvSpPr txBox="1"/>
          <p:nvPr/>
        </p:nvSpPr>
        <p:spPr>
          <a:xfrm>
            <a:off x="442116" y="621251"/>
            <a:ext cx="1261884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2800" b="1" dirty="0" smtClean="0">
                <a:solidFill>
                  <a:srgbClr val="920000"/>
                </a:solidFill>
                <a:latin typeface="Franklin Gothic Book"/>
                <a:ea typeface="微软雅黑" pitchFamily="34" charset="-122"/>
                <a:sym typeface="+mn-ea"/>
              </a:rPr>
              <a:t>第二节</a:t>
            </a:r>
            <a:endParaRPr lang="zh-CN" altLang="en-US" sz="2800" b="1" dirty="0">
              <a:solidFill>
                <a:srgbClr val="920000"/>
              </a:solidFill>
              <a:latin typeface="Franklin Gothic Book"/>
              <a:ea typeface="微软雅黑" pitchFamily="34" charset="-122"/>
            </a:endParaRPr>
          </a:p>
        </p:txBody>
      </p:sp>
      <p:sp>
        <p:nvSpPr>
          <p:cNvPr id="3085" name="TextBox 8"/>
          <p:cNvSpPr txBox="1"/>
          <p:nvPr/>
        </p:nvSpPr>
        <p:spPr>
          <a:xfrm>
            <a:off x="2136000" y="621251"/>
            <a:ext cx="2698175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920000"/>
                </a:solidFill>
                <a:latin typeface="Franklin Gothic Book"/>
                <a:ea typeface="微软雅黑" pitchFamily="34" charset="-122"/>
              </a:rPr>
              <a:t>冷却及润滑系统</a:t>
            </a:r>
            <a:endParaRPr lang="zh-CN" altLang="en-US" sz="2800" b="1" dirty="0">
              <a:solidFill>
                <a:srgbClr val="920000"/>
              </a:solidFill>
              <a:latin typeface="Franklin Gothic Book"/>
              <a:ea typeface="微软雅黑" pitchFamily="34" charset="-122"/>
            </a:endParaRPr>
          </a:p>
        </p:txBody>
      </p:sp>
      <p:pic>
        <p:nvPicPr>
          <p:cNvPr id="3098" name="Picture 9" descr="0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2450" y="-98422"/>
            <a:ext cx="647700" cy="6477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9" name="图片 8" descr="asaaa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8232" y="600138"/>
            <a:ext cx="2353768" cy="452862"/>
          </a:xfrm>
          <a:prstGeom prst="rect">
            <a:avLst/>
          </a:prstGeom>
        </p:spPr>
      </p:pic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571225" y="1216596"/>
            <a:ext cx="11212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t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二、润滑系统</a:t>
            </a:r>
            <a:endParaRPr lang="zh-CN" altLang="zh-CN" sz="2400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lum contrast="-16000"/>
          </a:blip>
          <a:srcRect/>
          <a:stretch>
            <a:fillRect/>
          </a:stretch>
        </p:blipFill>
        <p:spPr bwMode="auto">
          <a:xfrm>
            <a:off x="1200150" y="1845000"/>
            <a:ext cx="6427787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1656000" y="6039555"/>
            <a:ext cx="6096000" cy="3847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液位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（液位距离反射时间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参考时间）*参考距离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16000" y="4777671"/>
            <a:ext cx="14400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压力换能器</a:t>
            </a:r>
          </a:p>
          <a:p>
            <a:pPr lvl="0"/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发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出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一个超</a:t>
            </a:r>
          </a:p>
          <a:p>
            <a:pPr lvl="0"/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声波脉冲信</a:t>
            </a:r>
          </a:p>
          <a:p>
            <a:pPr lvl="0"/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号</a:t>
            </a:r>
          </a:p>
        </p:txBody>
      </p:sp>
      <p:sp>
        <p:nvSpPr>
          <p:cNvPr id="15" name="矩形 14"/>
          <p:cNvSpPr/>
          <p:nvPr/>
        </p:nvSpPr>
        <p:spPr>
          <a:xfrm>
            <a:off x="3864000" y="4777671"/>
            <a:ext cx="14400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一部分脉冲</a:t>
            </a:r>
          </a:p>
          <a:p>
            <a:pPr lvl="0"/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信号基准位</a:t>
            </a:r>
          </a:p>
          <a:p>
            <a:pPr lvl="0"/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置被反射</a:t>
            </a:r>
          </a:p>
        </p:txBody>
      </p:sp>
      <p:sp>
        <p:nvSpPr>
          <p:cNvPr id="16" name="矩形 15"/>
          <p:cNvSpPr/>
          <p:nvPr/>
        </p:nvSpPr>
        <p:spPr>
          <a:xfrm>
            <a:off x="6103938" y="4759650"/>
            <a:ext cx="164806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一部分脉冲信</a:t>
            </a:r>
          </a:p>
          <a:p>
            <a:pPr lvl="0"/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号发射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到油液</a:t>
            </a:r>
          </a:p>
          <a:p>
            <a:pPr lvl="0"/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表面被反射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18094" y="1341000"/>
            <a:ext cx="2200275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Box 7"/>
          <p:cNvSpPr txBox="1"/>
          <p:nvPr/>
        </p:nvSpPr>
        <p:spPr>
          <a:xfrm>
            <a:off x="442116" y="621251"/>
            <a:ext cx="1261884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2800" b="1" dirty="0" smtClean="0">
                <a:solidFill>
                  <a:srgbClr val="920000"/>
                </a:solidFill>
                <a:latin typeface="Franklin Gothic Book"/>
                <a:ea typeface="微软雅黑" pitchFamily="34" charset="-122"/>
                <a:sym typeface="+mn-ea"/>
              </a:rPr>
              <a:t>第三节</a:t>
            </a:r>
            <a:endParaRPr lang="zh-CN" altLang="en-US" sz="2800" b="1" dirty="0">
              <a:solidFill>
                <a:srgbClr val="920000"/>
              </a:solidFill>
              <a:latin typeface="Franklin Gothic Book"/>
              <a:ea typeface="微软雅黑" pitchFamily="34" charset="-122"/>
            </a:endParaRPr>
          </a:p>
        </p:txBody>
      </p:sp>
      <p:sp>
        <p:nvSpPr>
          <p:cNvPr id="3085" name="TextBox 8"/>
          <p:cNvSpPr txBox="1"/>
          <p:nvPr/>
        </p:nvSpPr>
        <p:spPr>
          <a:xfrm>
            <a:off x="2136000" y="621251"/>
            <a:ext cx="902811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920000"/>
                </a:solidFill>
                <a:latin typeface="Franklin Gothic Book"/>
                <a:ea typeface="微软雅黑" pitchFamily="34" charset="-122"/>
              </a:rPr>
              <a:t>习题</a:t>
            </a:r>
            <a:endParaRPr lang="zh-CN" altLang="en-US" sz="2800" b="1" dirty="0">
              <a:solidFill>
                <a:srgbClr val="920000"/>
              </a:solidFill>
              <a:latin typeface="Franklin Gothic Book"/>
              <a:ea typeface="微软雅黑" pitchFamily="34" charset="-122"/>
            </a:endParaRPr>
          </a:p>
        </p:txBody>
      </p:sp>
      <p:pic>
        <p:nvPicPr>
          <p:cNvPr id="3098" name="Picture 9" descr="0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2450" y="-98422"/>
            <a:ext cx="647700" cy="6477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9" name="图片 8" descr="asaaa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8232" y="600138"/>
            <a:ext cx="2353768" cy="452862"/>
          </a:xfrm>
          <a:prstGeom prst="rect">
            <a:avLst/>
          </a:prstGeom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52450" y="1144471"/>
            <a:ext cx="11303550" cy="4974329"/>
          </a:xfrm>
          <a:prstGeom prst="rect">
            <a:avLst/>
          </a:prstGeom>
          <a:noFill/>
          <a:ln w="9525" cmpd="sng">
            <a:noFill/>
            <a:bevel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1.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机油信号传感器检测的是 （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）。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油位  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 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油温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C .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都有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2.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混合动力秦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是的冷却系统是（ ）。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发动机冷却系统（高温部分）    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 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驱动电机冷却系统    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.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涡轮增压器冷却系统（低温部分）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D .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都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marL="457200" indent="-457200">
              <a:lnSpc>
                <a:spcPct val="150000"/>
              </a:lnSpc>
            </a:pPr>
            <a:endParaRPr lang="en-US" altLang="zh-CN" sz="800" dirty="0" smtClean="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marL="457200" indent="-457200"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marL="457200" indent="-457200"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marL="457200" indent="-457200"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marL="457200" indent="-457200">
              <a:lnSpc>
                <a:spcPct val="150000"/>
              </a:lnSpc>
            </a:pPr>
            <a:endParaRPr lang="en-US" altLang="zh-CN" sz="800" dirty="0" smtClean="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marL="457200" indent="-457200"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Box 7"/>
          <p:cNvSpPr txBox="1"/>
          <p:nvPr/>
        </p:nvSpPr>
        <p:spPr>
          <a:xfrm>
            <a:off x="442116" y="621251"/>
            <a:ext cx="1261884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2800" b="1" dirty="0" smtClean="0">
                <a:solidFill>
                  <a:srgbClr val="920000"/>
                </a:solidFill>
                <a:latin typeface="Franklin Gothic Book"/>
                <a:ea typeface="微软雅黑" pitchFamily="34" charset="-122"/>
                <a:sym typeface="+mn-ea"/>
              </a:rPr>
              <a:t>第三节</a:t>
            </a:r>
            <a:endParaRPr lang="zh-CN" altLang="en-US" sz="2800" b="1" dirty="0">
              <a:solidFill>
                <a:srgbClr val="920000"/>
              </a:solidFill>
              <a:latin typeface="Franklin Gothic Book"/>
              <a:ea typeface="微软雅黑" pitchFamily="34" charset="-122"/>
            </a:endParaRPr>
          </a:p>
        </p:txBody>
      </p:sp>
      <p:sp>
        <p:nvSpPr>
          <p:cNvPr id="3085" name="TextBox 8"/>
          <p:cNvSpPr txBox="1"/>
          <p:nvPr/>
        </p:nvSpPr>
        <p:spPr>
          <a:xfrm>
            <a:off x="2136000" y="621251"/>
            <a:ext cx="1620957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920000"/>
                </a:solidFill>
                <a:latin typeface="Franklin Gothic Book"/>
                <a:ea typeface="微软雅黑" pitchFamily="34" charset="-122"/>
              </a:rPr>
              <a:t>习题答案</a:t>
            </a:r>
            <a:endParaRPr lang="zh-CN" altLang="en-US" sz="2800" b="1" dirty="0">
              <a:solidFill>
                <a:srgbClr val="920000"/>
              </a:solidFill>
              <a:latin typeface="Franklin Gothic Book"/>
              <a:ea typeface="微软雅黑" pitchFamily="34" charset="-122"/>
            </a:endParaRPr>
          </a:p>
        </p:txBody>
      </p:sp>
      <p:pic>
        <p:nvPicPr>
          <p:cNvPr id="3098" name="Picture 9" descr="0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2450" y="-98422"/>
            <a:ext cx="647700" cy="6477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9" name="图片 8" descr="asaaa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8232" y="600138"/>
            <a:ext cx="2353768" cy="452862"/>
          </a:xfrm>
          <a:prstGeom prst="rect">
            <a:avLst/>
          </a:prstGeom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52450" y="1144471"/>
            <a:ext cx="11303550" cy="4974329"/>
          </a:xfrm>
          <a:prstGeom prst="rect">
            <a:avLst/>
          </a:prstGeom>
          <a:noFill/>
          <a:ln w="9525" cmpd="sng">
            <a:noFill/>
            <a:bevel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1.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机油信号传感器检测的是 （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C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）。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油位  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 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油温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C .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都有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2.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混合动力秦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是的冷却系统是（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D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）。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发动机冷却系统（高温部分）    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 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驱动电机冷却系统    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.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涡轮增压器冷却系统（低温部分）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D .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都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marL="457200" indent="-457200">
              <a:lnSpc>
                <a:spcPct val="150000"/>
              </a:lnSpc>
            </a:pPr>
            <a:endParaRPr lang="en-US" altLang="zh-CN" sz="800" dirty="0" smtClean="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marL="457200" indent="-457200"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marL="457200" indent="-457200"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marL="457200" indent="-457200"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marL="457200" indent="-457200">
              <a:lnSpc>
                <a:spcPct val="150000"/>
              </a:lnSpc>
            </a:pPr>
            <a:endParaRPr lang="en-US" altLang="zh-CN" sz="800" dirty="0" smtClean="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marL="457200" indent="-457200"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"/>
          <p:cNvGrpSpPr/>
          <p:nvPr/>
        </p:nvGrpSpPr>
        <p:grpSpPr bwMode="auto">
          <a:xfrm>
            <a:off x="5177475" y="2708273"/>
            <a:ext cx="4071937" cy="1419270"/>
            <a:chOff x="4748143" y="2780928"/>
            <a:chExt cx="4072329" cy="141848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4859279" y="3501256"/>
              <a:ext cx="39611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20"/>
            <p:cNvSpPr txBox="1">
              <a:spLocks noChangeArrowheads="1"/>
            </p:cNvSpPr>
            <p:nvPr/>
          </p:nvSpPr>
          <p:spPr bwMode="auto">
            <a:xfrm>
              <a:off x="4748143" y="2780928"/>
              <a:ext cx="2749736" cy="7074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rgbClr val="338E2E"/>
                  </a:solidFill>
                  <a:latin typeface="Franklin Gothic Book"/>
                  <a:ea typeface="微软雅黑" pitchFamily="34" charset="-122"/>
                </a:rPr>
                <a:t>谢谢聆听！</a:t>
              </a:r>
            </a:p>
          </p:txBody>
        </p:sp>
        <p:sp>
          <p:nvSpPr>
            <p:cNvPr id="7" name="TextBox 21"/>
            <p:cNvSpPr txBox="1">
              <a:spLocks noChangeArrowheads="1"/>
            </p:cNvSpPr>
            <p:nvPr/>
          </p:nvSpPr>
          <p:spPr bwMode="auto">
            <a:xfrm>
              <a:off x="4748143" y="3573016"/>
              <a:ext cx="2647133" cy="33836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accent6">
                      <a:lumMod val="50000"/>
                    </a:schemeClr>
                  </a:solidFill>
                  <a:latin typeface="Franklin Gothic Book"/>
                  <a:ea typeface="微软雅黑" pitchFamily="34" charset="-122"/>
                </a:rPr>
                <a:t>中邦智慧教育科技有限公</a:t>
              </a:r>
              <a:r>
                <a:rPr lang="zh-CN" altLang="en-US" sz="1600" b="1" dirty="0" smtClean="0">
                  <a:solidFill>
                    <a:schemeClr val="accent6">
                      <a:lumMod val="50000"/>
                    </a:schemeClr>
                  </a:solidFill>
                  <a:latin typeface="Franklin Gothic Book"/>
                  <a:ea typeface="微软雅黑" pitchFamily="34" charset="-122"/>
                </a:rPr>
                <a:t>司</a:t>
              </a:r>
              <a:endParaRPr lang="en-US" altLang="zh-CN" sz="1600" b="1" dirty="0">
                <a:solidFill>
                  <a:schemeClr val="accent6">
                    <a:lumMod val="50000"/>
                  </a:schemeClr>
                </a:solidFill>
                <a:latin typeface="Franklin Gothic Book"/>
                <a:ea typeface="微软雅黑" pitchFamily="34" charset="-122"/>
              </a:endParaRPr>
            </a:p>
          </p:txBody>
        </p:sp>
        <p:sp>
          <p:nvSpPr>
            <p:cNvPr id="8" name="TextBox 22"/>
            <p:cNvSpPr txBox="1">
              <a:spLocks noChangeArrowheads="1"/>
            </p:cNvSpPr>
            <p:nvPr/>
          </p:nvSpPr>
          <p:spPr bwMode="auto">
            <a:xfrm>
              <a:off x="4748143" y="3861048"/>
              <a:ext cx="184749" cy="338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endParaRPr lang="zh-CN" altLang="en-US" sz="1600" b="1">
                <a:solidFill>
                  <a:schemeClr val="accent2"/>
                </a:solidFill>
                <a:latin typeface="Franklin Gothic Book"/>
                <a:ea typeface="微软雅黑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688150" y="1916113"/>
            <a:ext cx="1728787" cy="1728787"/>
          </a:xfrm>
          <a:prstGeom prst="rect">
            <a:avLst/>
          </a:prstGeom>
          <a:solidFill>
            <a:srgbClr val="7A000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92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72475" y="3716339"/>
            <a:ext cx="1728787" cy="1728787"/>
          </a:xfrm>
          <a:prstGeom prst="rect">
            <a:avLst/>
          </a:prstGeom>
          <a:solidFill>
            <a:srgbClr val="7A000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92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88375" y="2133601"/>
            <a:ext cx="1512887" cy="15113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/>
          </a:p>
        </p:txBody>
      </p:sp>
      <p:sp>
        <p:nvSpPr>
          <p:cNvPr id="12" name="矩形 11"/>
          <p:cNvSpPr/>
          <p:nvPr/>
        </p:nvSpPr>
        <p:spPr>
          <a:xfrm>
            <a:off x="1688148" y="3716339"/>
            <a:ext cx="1512887" cy="15128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/>
          </a:p>
        </p:txBody>
      </p:sp>
      <p:pic>
        <p:nvPicPr>
          <p:cNvPr id="13" name="图片 12" descr="asaaa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8232" y="600138"/>
            <a:ext cx="2353768" cy="452862"/>
          </a:xfrm>
          <a:prstGeom prst="rect">
            <a:avLst/>
          </a:prstGeom>
        </p:spPr>
      </p:pic>
      <p:pic>
        <p:nvPicPr>
          <p:cNvPr id="14" name="图片 13" descr="微信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40000" y="4365000"/>
            <a:ext cx="2088000" cy="208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Box 7"/>
          <p:cNvSpPr txBox="1"/>
          <p:nvPr/>
        </p:nvSpPr>
        <p:spPr>
          <a:xfrm>
            <a:off x="408000" y="621000"/>
            <a:ext cx="1010213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920000"/>
                </a:solidFill>
                <a:latin typeface="Franklin Gothic Book"/>
                <a:ea typeface="微软雅黑" pitchFamily="34" charset="-122"/>
              </a:rPr>
              <a:t>课 前</a:t>
            </a:r>
          </a:p>
        </p:txBody>
      </p:sp>
      <p:sp>
        <p:nvSpPr>
          <p:cNvPr id="3085" name="TextBox 8"/>
          <p:cNvSpPr txBox="1"/>
          <p:nvPr/>
        </p:nvSpPr>
        <p:spPr>
          <a:xfrm>
            <a:off x="2389825" y="621000"/>
            <a:ext cx="2698175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920000"/>
                </a:solidFill>
                <a:latin typeface="Franklin Gothic Book"/>
                <a:ea typeface="微软雅黑" pitchFamily="34" charset="-122"/>
              </a:rPr>
              <a:t>教学目的与要求</a:t>
            </a:r>
          </a:p>
        </p:txBody>
      </p:sp>
      <p:sp>
        <p:nvSpPr>
          <p:cNvPr id="3089" name="Rectangle 3"/>
          <p:cNvSpPr txBox="1"/>
          <p:nvPr/>
        </p:nvSpPr>
        <p:spPr>
          <a:xfrm>
            <a:off x="2593477" y="2060995"/>
            <a:ext cx="7318523" cy="226893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pPr>
              <a:defRPr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ct val="20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掌握空调系统的结构组成及功能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ct val="20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掌握各部件的各接口定义及检测数值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ct val="200000"/>
              </a:lnSpc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98" name="Picture 9" descr="0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2450" y="-98422"/>
            <a:ext cx="647700" cy="6477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2" name="Picture 11" descr="PPT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2713" y="2852613"/>
            <a:ext cx="297112" cy="288773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8" name="图片 17" descr="asaaa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8232" y="600138"/>
            <a:ext cx="2353768" cy="452862"/>
          </a:xfrm>
          <a:prstGeom prst="rect">
            <a:avLst/>
          </a:prstGeom>
        </p:spPr>
      </p:pic>
      <p:pic>
        <p:nvPicPr>
          <p:cNvPr id="10" name="Picture 11" descr="PPT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6557" y="3501000"/>
            <a:ext cx="297112" cy="288773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矩形 8"/>
          <p:cNvSpPr/>
          <p:nvPr/>
        </p:nvSpPr>
        <p:spPr>
          <a:xfrm>
            <a:off x="1746250" y="1752601"/>
            <a:ext cx="1415764" cy="4616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1436" tIns="45719" rIns="91436" bIns="45719" anchor="t">
            <a:spAutoFit/>
          </a:bodyPr>
          <a:lstStyle/>
          <a:p>
            <a:pPr lvl="0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项目描述</a:t>
            </a:r>
          </a:p>
        </p:txBody>
      </p:sp>
      <p:sp>
        <p:nvSpPr>
          <p:cNvPr id="4098" name="文本框 5124"/>
          <p:cNvSpPr txBox="1"/>
          <p:nvPr/>
        </p:nvSpPr>
        <p:spPr>
          <a:xfrm>
            <a:off x="2875410" y="2514604"/>
            <a:ext cx="7263519" cy="4616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1436" tIns="45719" rIns="91436" bIns="45719" anchor="t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学习空调系统的结构组成及各部件的作用、接口定义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4" name="TextBox 7"/>
          <p:cNvSpPr txBox="1"/>
          <p:nvPr/>
        </p:nvSpPr>
        <p:spPr>
          <a:xfrm>
            <a:off x="408000" y="621251"/>
            <a:ext cx="1010213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920000"/>
                </a:solidFill>
                <a:latin typeface="Franklin Gothic Book"/>
                <a:ea typeface="微软雅黑" pitchFamily="34" charset="-122"/>
              </a:rPr>
              <a:t>课 前</a:t>
            </a:r>
          </a:p>
        </p:txBody>
      </p:sp>
      <p:sp>
        <p:nvSpPr>
          <p:cNvPr id="3085" name="TextBox 8"/>
          <p:cNvSpPr txBox="1"/>
          <p:nvPr/>
        </p:nvSpPr>
        <p:spPr>
          <a:xfrm>
            <a:off x="2424000" y="621249"/>
            <a:ext cx="1620957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920000"/>
                </a:solidFill>
                <a:latin typeface="Franklin Gothic Book"/>
                <a:ea typeface="微软雅黑" pitchFamily="34" charset="-122"/>
              </a:rPr>
              <a:t>项目描述</a:t>
            </a:r>
          </a:p>
        </p:txBody>
      </p:sp>
      <p:sp>
        <p:nvSpPr>
          <p:cNvPr id="3086" name="TextBox 29"/>
          <p:cNvSpPr txBox="1"/>
          <p:nvPr/>
        </p:nvSpPr>
        <p:spPr>
          <a:xfrm>
            <a:off x="5910039" y="6308729"/>
            <a:ext cx="184731" cy="27699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endParaRPr lang="zh-CN" altLang="en-US" sz="1200" dirty="0">
              <a:solidFill>
                <a:schemeClr val="accent2"/>
              </a:solidFill>
              <a:latin typeface="Franklin Gothic Book"/>
              <a:ea typeface="微软雅黑" pitchFamily="34" charset="-122"/>
            </a:endParaRPr>
          </a:p>
        </p:txBody>
      </p:sp>
      <p:pic>
        <p:nvPicPr>
          <p:cNvPr id="3098" name="Picture 9" descr="0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2450" y="-98422"/>
            <a:ext cx="647700" cy="6477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1" name="图片 10" descr="asaaa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8232" y="600138"/>
            <a:ext cx="2353768" cy="4528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Box 7"/>
          <p:cNvSpPr txBox="1"/>
          <p:nvPr/>
        </p:nvSpPr>
        <p:spPr>
          <a:xfrm>
            <a:off x="442116" y="621251"/>
            <a:ext cx="1261884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2800" b="1" dirty="0" smtClean="0">
                <a:solidFill>
                  <a:srgbClr val="920000"/>
                </a:solidFill>
                <a:latin typeface="Franklin Gothic Book"/>
                <a:ea typeface="微软雅黑" pitchFamily="34" charset="-122"/>
                <a:sym typeface="+mn-ea"/>
              </a:rPr>
              <a:t>第一节</a:t>
            </a:r>
            <a:endParaRPr lang="zh-CN" altLang="en-US" sz="2800" b="1" dirty="0">
              <a:solidFill>
                <a:srgbClr val="920000"/>
              </a:solidFill>
              <a:latin typeface="Franklin Gothic Book"/>
              <a:ea typeface="微软雅黑" pitchFamily="34" charset="-122"/>
            </a:endParaRPr>
          </a:p>
        </p:txBody>
      </p:sp>
      <p:sp>
        <p:nvSpPr>
          <p:cNvPr id="3085" name="TextBox 8"/>
          <p:cNvSpPr txBox="1"/>
          <p:nvPr/>
        </p:nvSpPr>
        <p:spPr>
          <a:xfrm>
            <a:off x="2136000" y="621251"/>
            <a:ext cx="2339102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920000"/>
                </a:solidFill>
                <a:latin typeface="Franklin Gothic Book"/>
                <a:ea typeface="微软雅黑" pitchFamily="34" charset="-122"/>
              </a:rPr>
              <a:t>动力系统原理</a:t>
            </a:r>
            <a:endParaRPr lang="zh-CN" altLang="en-US" sz="2800" b="1" dirty="0">
              <a:solidFill>
                <a:srgbClr val="920000"/>
              </a:solidFill>
              <a:latin typeface="Franklin Gothic Book"/>
              <a:ea typeface="微软雅黑" pitchFamily="34" charset="-122"/>
            </a:endParaRPr>
          </a:p>
        </p:txBody>
      </p:sp>
      <p:pic>
        <p:nvPicPr>
          <p:cNvPr id="3098" name="Picture 9" descr="0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2450" y="-98422"/>
            <a:ext cx="647700" cy="6477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9" name="图片 8" descr="asaaa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8232" y="600138"/>
            <a:ext cx="2353768" cy="452862"/>
          </a:xfrm>
          <a:prstGeom prst="rect">
            <a:avLst/>
          </a:prstGeom>
        </p:spPr>
      </p:pic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571225" y="1216596"/>
            <a:ext cx="11212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t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一、系统组成</a:t>
            </a:r>
            <a:endParaRPr lang="zh-CN" altLang="zh-CN" sz="24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36603" y="1868639"/>
            <a:ext cx="5037600" cy="4543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lum contrast="-15000"/>
          </a:blip>
          <a:srcRect/>
          <a:stretch>
            <a:fillRect/>
          </a:stretch>
        </p:blipFill>
        <p:spPr bwMode="auto">
          <a:xfrm>
            <a:off x="850884" y="2333742"/>
            <a:ext cx="5538139" cy="38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341184" y="1868639"/>
            <a:ext cx="21339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秦动力系统示意图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40000" y="1293540"/>
            <a:ext cx="21339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秦动力系统实物图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Box 7"/>
          <p:cNvSpPr txBox="1"/>
          <p:nvPr/>
        </p:nvSpPr>
        <p:spPr>
          <a:xfrm>
            <a:off x="442116" y="621251"/>
            <a:ext cx="1261884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2800" b="1" dirty="0" smtClean="0">
                <a:solidFill>
                  <a:srgbClr val="920000"/>
                </a:solidFill>
                <a:latin typeface="Franklin Gothic Book"/>
                <a:ea typeface="微软雅黑" pitchFamily="34" charset="-122"/>
                <a:sym typeface="+mn-ea"/>
              </a:rPr>
              <a:t>第一节</a:t>
            </a:r>
            <a:endParaRPr lang="zh-CN" altLang="en-US" sz="2800" b="1" dirty="0">
              <a:solidFill>
                <a:srgbClr val="920000"/>
              </a:solidFill>
              <a:latin typeface="Franklin Gothic Book"/>
              <a:ea typeface="微软雅黑" pitchFamily="34" charset="-122"/>
            </a:endParaRPr>
          </a:p>
        </p:txBody>
      </p:sp>
      <p:sp>
        <p:nvSpPr>
          <p:cNvPr id="3085" name="TextBox 8"/>
          <p:cNvSpPr txBox="1"/>
          <p:nvPr/>
        </p:nvSpPr>
        <p:spPr>
          <a:xfrm>
            <a:off x="2136000" y="621251"/>
            <a:ext cx="2339102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920000"/>
                </a:solidFill>
                <a:latin typeface="Franklin Gothic Book"/>
                <a:ea typeface="微软雅黑" pitchFamily="34" charset="-122"/>
              </a:rPr>
              <a:t>动力系统原理</a:t>
            </a:r>
            <a:endParaRPr lang="zh-CN" altLang="en-US" sz="2800" b="1" dirty="0">
              <a:solidFill>
                <a:srgbClr val="920000"/>
              </a:solidFill>
              <a:latin typeface="Franklin Gothic Book"/>
              <a:ea typeface="微软雅黑" pitchFamily="34" charset="-122"/>
            </a:endParaRPr>
          </a:p>
        </p:txBody>
      </p:sp>
      <p:pic>
        <p:nvPicPr>
          <p:cNvPr id="3098" name="Picture 9" descr="0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2450" y="-98422"/>
            <a:ext cx="647700" cy="6477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38"/>
          <p:cNvSpPr txBox="1"/>
          <p:nvPr/>
        </p:nvSpPr>
        <p:spPr>
          <a:xfrm>
            <a:off x="10992000" y="6519058"/>
            <a:ext cx="582203" cy="27699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1436" tIns="45719" rIns="91436" bIns="45719" anchor="t">
            <a:spAutoFit/>
          </a:bodyPr>
          <a:lstStyle/>
          <a:p>
            <a:pPr lvl="0"/>
            <a:r>
              <a:rPr lang="zh-CN" altLang="en-US" sz="1200" dirty="0" smtClean="0">
                <a:solidFill>
                  <a:schemeClr val="bg1"/>
                </a:solidFill>
                <a:latin typeface="Franklin Gothic Book"/>
                <a:ea typeface="微软雅黑" pitchFamily="34" charset="-122"/>
              </a:rPr>
              <a:t>第</a:t>
            </a:r>
            <a:r>
              <a:rPr lang="en-US" altLang="zh-CN" sz="1200" dirty="0" smtClean="0">
                <a:solidFill>
                  <a:schemeClr val="bg1"/>
                </a:solidFill>
                <a:latin typeface="Franklin Gothic Book"/>
                <a:ea typeface="微软雅黑" pitchFamily="34" charset="-122"/>
              </a:rPr>
              <a:t>3</a:t>
            </a:r>
            <a:r>
              <a:rPr lang="zh-CN" altLang="en-US" sz="1200" dirty="0" smtClean="0">
                <a:solidFill>
                  <a:schemeClr val="bg1"/>
                </a:solidFill>
                <a:latin typeface="Franklin Gothic Book"/>
                <a:ea typeface="微软雅黑" pitchFamily="34" charset="-122"/>
              </a:rPr>
              <a:t>页</a:t>
            </a:r>
            <a:endParaRPr lang="zh-CN" altLang="en-US" sz="1200" dirty="0">
              <a:solidFill>
                <a:schemeClr val="bg1"/>
              </a:solidFill>
              <a:latin typeface="Franklin Gothic Book"/>
              <a:ea typeface="微软雅黑" pitchFamily="34" charset="-122"/>
            </a:endParaRPr>
          </a:p>
        </p:txBody>
      </p:sp>
      <p:pic>
        <p:nvPicPr>
          <p:cNvPr id="9" name="图片 8" descr="asaaa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8232" y="600138"/>
            <a:ext cx="2353768" cy="452862"/>
          </a:xfrm>
          <a:prstGeom prst="rect">
            <a:avLst/>
          </a:prstGeom>
        </p:spPr>
      </p:pic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571225" y="1216596"/>
            <a:ext cx="11212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t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二、工作模式</a:t>
            </a:r>
            <a:endParaRPr lang="zh-CN" altLang="zh-CN" sz="24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lum contrast="-13000"/>
          </a:blip>
          <a:srcRect/>
          <a:stretch>
            <a:fillRect/>
          </a:stretch>
        </p:blipFill>
        <p:spPr bwMode="auto">
          <a:xfrm>
            <a:off x="2851955" y="1822261"/>
            <a:ext cx="4006483" cy="3694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912000" y="5517000"/>
            <a:ext cx="52560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动力系统搭载涡轮增压（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）发动机、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速双离合变速器以及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26AH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容量的电池组合，高压系统电压提升至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500V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lum contrast="-13000"/>
          </a:blip>
          <a:srcRect/>
          <a:stretch>
            <a:fillRect/>
          </a:stretch>
        </p:blipFill>
        <p:spPr bwMode="auto">
          <a:xfrm>
            <a:off x="6960001" y="1485000"/>
            <a:ext cx="4032000" cy="3718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6318203" y="5409278"/>
            <a:ext cx="5256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“EV”——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纯电动工作模式：</a:t>
            </a: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（双模）一代相同，纯电动工作模式下，动力电池提供电能，供电机驱动车辆，可以满足各种工况行驶，如起步、倒车、怠速、急加速、匀速行驶等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2000" y="1796639"/>
            <a:ext cx="199285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1 .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工作模式介绍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Box 7"/>
          <p:cNvSpPr txBox="1"/>
          <p:nvPr/>
        </p:nvSpPr>
        <p:spPr>
          <a:xfrm>
            <a:off x="442116" y="621251"/>
            <a:ext cx="1261884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2800" b="1" dirty="0" smtClean="0">
                <a:solidFill>
                  <a:srgbClr val="920000"/>
                </a:solidFill>
                <a:latin typeface="Franklin Gothic Book"/>
                <a:ea typeface="微软雅黑" pitchFamily="34" charset="-122"/>
                <a:sym typeface="+mn-ea"/>
              </a:rPr>
              <a:t>第一节</a:t>
            </a:r>
            <a:endParaRPr lang="zh-CN" altLang="en-US" sz="2800" b="1" dirty="0">
              <a:solidFill>
                <a:srgbClr val="920000"/>
              </a:solidFill>
              <a:latin typeface="Franklin Gothic Book"/>
              <a:ea typeface="微软雅黑" pitchFamily="34" charset="-122"/>
            </a:endParaRPr>
          </a:p>
        </p:txBody>
      </p:sp>
      <p:sp>
        <p:nvSpPr>
          <p:cNvPr id="3085" name="TextBox 8"/>
          <p:cNvSpPr txBox="1"/>
          <p:nvPr/>
        </p:nvSpPr>
        <p:spPr>
          <a:xfrm>
            <a:off x="2136000" y="621251"/>
            <a:ext cx="2339102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920000"/>
                </a:solidFill>
                <a:latin typeface="Franklin Gothic Book"/>
                <a:ea typeface="微软雅黑" pitchFamily="34" charset="-122"/>
              </a:rPr>
              <a:t>动力系统原理</a:t>
            </a:r>
            <a:endParaRPr lang="zh-CN" altLang="en-US" sz="2800" b="1" dirty="0">
              <a:solidFill>
                <a:srgbClr val="920000"/>
              </a:solidFill>
              <a:latin typeface="Franklin Gothic Book"/>
              <a:ea typeface="微软雅黑" pitchFamily="34" charset="-122"/>
            </a:endParaRPr>
          </a:p>
        </p:txBody>
      </p:sp>
      <p:pic>
        <p:nvPicPr>
          <p:cNvPr id="3098" name="Picture 9" descr="0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2450" y="-98422"/>
            <a:ext cx="647700" cy="6477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38"/>
          <p:cNvSpPr txBox="1"/>
          <p:nvPr/>
        </p:nvSpPr>
        <p:spPr>
          <a:xfrm>
            <a:off x="10992000" y="6519058"/>
            <a:ext cx="582203" cy="27699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1436" tIns="45719" rIns="91436" bIns="45719" anchor="t">
            <a:spAutoFit/>
          </a:bodyPr>
          <a:lstStyle/>
          <a:p>
            <a:pPr lvl="0"/>
            <a:r>
              <a:rPr lang="zh-CN" altLang="en-US" sz="1200" dirty="0" smtClean="0">
                <a:solidFill>
                  <a:schemeClr val="bg1"/>
                </a:solidFill>
                <a:latin typeface="Franklin Gothic Book"/>
                <a:ea typeface="微软雅黑" pitchFamily="34" charset="-122"/>
              </a:rPr>
              <a:t>第</a:t>
            </a:r>
            <a:r>
              <a:rPr lang="en-US" altLang="zh-CN" sz="1200" dirty="0" smtClean="0">
                <a:solidFill>
                  <a:schemeClr val="bg1"/>
                </a:solidFill>
                <a:latin typeface="Franklin Gothic Book"/>
                <a:ea typeface="微软雅黑" pitchFamily="34" charset="-122"/>
              </a:rPr>
              <a:t>3</a:t>
            </a:r>
            <a:r>
              <a:rPr lang="zh-CN" altLang="en-US" sz="1200" dirty="0" smtClean="0">
                <a:solidFill>
                  <a:schemeClr val="bg1"/>
                </a:solidFill>
                <a:latin typeface="Franklin Gothic Book"/>
                <a:ea typeface="微软雅黑" pitchFamily="34" charset="-122"/>
              </a:rPr>
              <a:t>页</a:t>
            </a:r>
            <a:endParaRPr lang="zh-CN" altLang="en-US" sz="1200" dirty="0">
              <a:solidFill>
                <a:schemeClr val="bg1"/>
              </a:solidFill>
              <a:latin typeface="Franklin Gothic Book"/>
              <a:ea typeface="微软雅黑" pitchFamily="34" charset="-122"/>
            </a:endParaRPr>
          </a:p>
        </p:txBody>
      </p:sp>
      <p:pic>
        <p:nvPicPr>
          <p:cNvPr id="9" name="图片 8" descr="asaaa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8232" y="600138"/>
            <a:ext cx="2353768" cy="452862"/>
          </a:xfrm>
          <a:prstGeom prst="rect">
            <a:avLst/>
          </a:prstGeom>
        </p:spPr>
      </p:pic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571225" y="1216596"/>
            <a:ext cx="11212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t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二、工作模式</a:t>
            </a:r>
            <a:endParaRPr lang="zh-CN" altLang="zh-CN" sz="24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lum contrast="-17000"/>
          </a:blip>
          <a:srcRect/>
          <a:stretch>
            <a:fillRect/>
          </a:stretch>
        </p:blipFill>
        <p:spPr bwMode="auto">
          <a:xfrm>
            <a:off x="1704000" y="1720135"/>
            <a:ext cx="3934912" cy="3598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912000" y="531872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“HEV”—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稳速发电工作模式：</a:t>
            </a: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当电量不足时，系统从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EV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模式自行切换到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HEV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模式，使用发动机驱动，在车辆以较稳定的速度行驶时，发动机输出的一部分扭矩会驱动电机进行发电，对动力电池进行充电 。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lum contrast="-12000"/>
          </a:blip>
          <a:srcRect/>
          <a:stretch>
            <a:fillRect/>
          </a:stretch>
        </p:blipFill>
        <p:spPr bwMode="auto">
          <a:xfrm>
            <a:off x="7008000" y="1485000"/>
            <a:ext cx="4116225" cy="3691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>
          <a:xfrm>
            <a:off x="7008000" y="5318729"/>
            <a:ext cx="45662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“HEV”—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混合动力工作模式：</a:t>
            </a: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当用户从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EV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模式切换到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HEV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模式后，车辆由发动机和电机共同驱动，实现了最佳的动力性，但仍能保证混合动力系统具有良好的经济性。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Box 7"/>
          <p:cNvSpPr txBox="1"/>
          <p:nvPr/>
        </p:nvSpPr>
        <p:spPr>
          <a:xfrm>
            <a:off x="442116" y="621251"/>
            <a:ext cx="1261884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2800" b="1" dirty="0" smtClean="0">
                <a:solidFill>
                  <a:srgbClr val="920000"/>
                </a:solidFill>
                <a:latin typeface="Franklin Gothic Book"/>
                <a:ea typeface="微软雅黑" pitchFamily="34" charset="-122"/>
                <a:sym typeface="+mn-ea"/>
              </a:rPr>
              <a:t>第一节</a:t>
            </a:r>
            <a:endParaRPr lang="zh-CN" altLang="en-US" sz="2800" b="1" dirty="0">
              <a:solidFill>
                <a:srgbClr val="920000"/>
              </a:solidFill>
              <a:latin typeface="Franklin Gothic Book"/>
              <a:ea typeface="微软雅黑" pitchFamily="34" charset="-122"/>
            </a:endParaRPr>
          </a:p>
        </p:txBody>
      </p:sp>
      <p:sp>
        <p:nvSpPr>
          <p:cNvPr id="3085" name="TextBox 8"/>
          <p:cNvSpPr txBox="1"/>
          <p:nvPr/>
        </p:nvSpPr>
        <p:spPr>
          <a:xfrm>
            <a:off x="2136000" y="621251"/>
            <a:ext cx="2339102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920000"/>
                </a:solidFill>
                <a:latin typeface="Franklin Gothic Book"/>
                <a:ea typeface="微软雅黑" pitchFamily="34" charset="-122"/>
              </a:rPr>
              <a:t>动力系统原理</a:t>
            </a:r>
            <a:endParaRPr lang="zh-CN" altLang="en-US" sz="2800" b="1" dirty="0">
              <a:solidFill>
                <a:srgbClr val="920000"/>
              </a:solidFill>
              <a:latin typeface="Franklin Gothic Book"/>
              <a:ea typeface="微软雅黑" pitchFamily="34" charset="-122"/>
            </a:endParaRPr>
          </a:p>
        </p:txBody>
      </p:sp>
      <p:pic>
        <p:nvPicPr>
          <p:cNvPr id="3098" name="Picture 9" descr="0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2450" y="-98422"/>
            <a:ext cx="647700" cy="6477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9" name="图片 8" descr="asaaa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8232" y="600138"/>
            <a:ext cx="2353768" cy="452862"/>
          </a:xfrm>
          <a:prstGeom prst="rect">
            <a:avLst/>
          </a:prstGeom>
        </p:spPr>
      </p:pic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571225" y="1216596"/>
            <a:ext cx="11212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t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二、工作模式</a:t>
            </a:r>
            <a:endParaRPr lang="zh-CN" altLang="zh-CN" sz="2400" b="1" dirty="0" smtClean="0"/>
          </a:p>
        </p:txBody>
      </p:sp>
      <p:sp>
        <p:nvSpPr>
          <p:cNvPr id="13" name="矩形 12"/>
          <p:cNvSpPr/>
          <p:nvPr/>
        </p:nvSpPr>
        <p:spPr>
          <a:xfrm>
            <a:off x="912000" y="547261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“HEV”—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燃油驱动工作模式：</a:t>
            </a: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当电量不足或高压系统故障时，可单独使用发动机驱动，实现了高压系统的独立性。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08000" y="5318729"/>
            <a:ext cx="45662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能量回馈工作模式：</a:t>
            </a: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一代一样，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二代在车辆减速时，电机并将车辆需要降低的动能转化为电能储存在动力电池内，但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二代的回馈效率比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一代更高。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lum contrast="-14000"/>
          </a:blip>
          <a:srcRect/>
          <a:stretch>
            <a:fillRect/>
          </a:stretch>
        </p:blipFill>
        <p:spPr bwMode="auto">
          <a:xfrm>
            <a:off x="2135999" y="1678262"/>
            <a:ext cx="4047313" cy="379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lum contrast="-11000"/>
          </a:blip>
          <a:srcRect/>
          <a:stretch>
            <a:fillRect/>
          </a:stretch>
        </p:blipFill>
        <p:spPr bwMode="auto">
          <a:xfrm>
            <a:off x="7392000" y="1413000"/>
            <a:ext cx="3840000" cy="3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Box 7"/>
          <p:cNvSpPr txBox="1"/>
          <p:nvPr/>
        </p:nvSpPr>
        <p:spPr>
          <a:xfrm>
            <a:off x="442116" y="621251"/>
            <a:ext cx="1261884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2800" b="1" dirty="0" smtClean="0">
                <a:solidFill>
                  <a:srgbClr val="920000"/>
                </a:solidFill>
                <a:latin typeface="Franklin Gothic Book"/>
                <a:ea typeface="微软雅黑" pitchFamily="34" charset="-122"/>
                <a:sym typeface="+mn-ea"/>
              </a:rPr>
              <a:t>第一节</a:t>
            </a:r>
            <a:endParaRPr lang="zh-CN" altLang="en-US" sz="2800" b="1" dirty="0">
              <a:solidFill>
                <a:srgbClr val="920000"/>
              </a:solidFill>
              <a:latin typeface="Franklin Gothic Book"/>
              <a:ea typeface="微软雅黑" pitchFamily="34" charset="-122"/>
            </a:endParaRPr>
          </a:p>
        </p:txBody>
      </p:sp>
      <p:sp>
        <p:nvSpPr>
          <p:cNvPr id="3085" name="TextBox 8"/>
          <p:cNvSpPr txBox="1"/>
          <p:nvPr/>
        </p:nvSpPr>
        <p:spPr>
          <a:xfrm>
            <a:off x="2136000" y="621251"/>
            <a:ext cx="2339102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920000"/>
                </a:solidFill>
                <a:latin typeface="Franklin Gothic Book"/>
                <a:ea typeface="微软雅黑" pitchFamily="34" charset="-122"/>
              </a:rPr>
              <a:t>动力系统原理</a:t>
            </a:r>
            <a:endParaRPr lang="zh-CN" altLang="en-US" sz="2800" b="1" dirty="0">
              <a:solidFill>
                <a:srgbClr val="920000"/>
              </a:solidFill>
              <a:latin typeface="Franklin Gothic Book"/>
              <a:ea typeface="微软雅黑" pitchFamily="34" charset="-122"/>
            </a:endParaRPr>
          </a:p>
        </p:txBody>
      </p:sp>
      <p:pic>
        <p:nvPicPr>
          <p:cNvPr id="3098" name="Picture 9" descr="0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2450" y="-98422"/>
            <a:ext cx="647700" cy="6477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9" name="图片 8" descr="asaaa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8232" y="600138"/>
            <a:ext cx="2353768" cy="452862"/>
          </a:xfrm>
          <a:prstGeom prst="rect">
            <a:avLst/>
          </a:prstGeom>
        </p:spPr>
      </p:pic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571225" y="1216596"/>
            <a:ext cx="11212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t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二、工作模式</a:t>
            </a:r>
            <a:endParaRPr lang="zh-CN" altLang="zh-CN" sz="2400" b="1" dirty="0" smtClean="0"/>
          </a:p>
        </p:txBody>
      </p:sp>
      <p:sp>
        <p:nvSpPr>
          <p:cNvPr id="13" name="矩形 12"/>
          <p:cNvSpPr/>
          <p:nvPr/>
        </p:nvSpPr>
        <p:spPr>
          <a:xfrm>
            <a:off x="1200150" y="167826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2 .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系统工作模式的切换：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模式切换开关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8000" y="1989000"/>
            <a:ext cx="6309225" cy="4321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Box 7"/>
          <p:cNvSpPr txBox="1"/>
          <p:nvPr/>
        </p:nvSpPr>
        <p:spPr>
          <a:xfrm>
            <a:off x="442116" y="621251"/>
            <a:ext cx="1261884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2800" b="1" dirty="0" smtClean="0">
                <a:solidFill>
                  <a:srgbClr val="920000"/>
                </a:solidFill>
                <a:latin typeface="Franklin Gothic Book"/>
                <a:ea typeface="微软雅黑" pitchFamily="34" charset="-122"/>
                <a:sym typeface="+mn-ea"/>
              </a:rPr>
              <a:t>第一节</a:t>
            </a:r>
            <a:endParaRPr lang="zh-CN" altLang="en-US" sz="2800" b="1" dirty="0">
              <a:solidFill>
                <a:srgbClr val="920000"/>
              </a:solidFill>
              <a:latin typeface="Franklin Gothic Book"/>
              <a:ea typeface="微软雅黑" pitchFamily="34" charset="-122"/>
            </a:endParaRPr>
          </a:p>
        </p:txBody>
      </p:sp>
      <p:sp>
        <p:nvSpPr>
          <p:cNvPr id="3085" name="TextBox 8"/>
          <p:cNvSpPr txBox="1"/>
          <p:nvPr/>
        </p:nvSpPr>
        <p:spPr>
          <a:xfrm>
            <a:off x="2136000" y="621251"/>
            <a:ext cx="2339102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920000"/>
                </a:solidFill>
                <a:latin typeface="Franklin Gothic Book"/>
                <a:ea typeface="微软雅黑" pitchFamily="34" charset="-122"/>
              </a:rPr>
              <a:t>动力系统原理</a:t>
            </a:r>
            <a:endParaRPr lang="zh-CN" altLang="en-US" sz="2800" b="1" dirty="0">
              <a:solidFill>
                <a:srgbClr val="920000"/>
              </a:solidFill>
              <a:latin typeface="Franklin Gothic Book"/>
              <a:ea typeface="微软雅黑" pitchFamily="34" charset="-122"/>
            </a:endParaRPr>
          </a:p>
        </p:txBody>
      </p:sp>
      <p:pic>
        <p:nvPicPr>
          <p:cNvPr id="3098" name="Picture 9" descr="0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2450" y="-98422"/>
            <a:ext cx="647700" cy="6477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9" name="图片 8" descr="asaaa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8232" y="600138"/>
            <a:ext cx="2353768" cy="452862"/>
          </a:xfrm>
          <a:prstGeom prst="rect">
            <a:avLst/>
          </a:prstGeom>
        </p:spPr>
      </p:pic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571225" y="1216596"/>
            <a:ext cx="11212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t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二、工作模式</a:t>
            </a:r>
            <a:endParaRPr lang="zh-CN" altLang="zh-CN" sz="2400" b="1" dirty="0" smtClean="0"/>
          </a:p>
        </p:txBody>
      </p:sp>
      <p:sp>
        <p:nvSpPr>
          <p:cNvPr id="13" name="矩形 12"/>
          <p:cNvSpPr/>
          <p:nvPr/>
        </p:nvSpPr>
        <p:spPr>
          <a:xfrm>
            <a:off x="1200150" y="1678261"/>
            <a:ext cx="100078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3 .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切换说明：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）“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EV-ECO”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EV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按钮上的指示灯（绿色）亮表示在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EV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模式，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MODE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旋钮逆时针旋转，进入到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ECO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（经济）模式，在保证动力的情况下，最大限度节约电量；</a:t>
            </a:r>
          </a:p>
          <a:p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）“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EV-SPORT”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：将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MODE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旋钮顺时针旋转，进入到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SPORT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（运动）模式，将保证较好的动力性能。</a:t>
            </a:r>
          </a:p>
          <a:p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）“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HEV-ECO”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HEV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按钮上的指示灯（绿色）亮表示在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HEV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模式，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MODE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旋钮逆时针旋转，进入到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ECO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模式，此时为了保证较好的经济性，①当电量大于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20%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时，将不会启动发动机，②电量低于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20%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时将自动启动发动机充电，③直到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SOC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达到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40%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时，发动机自动停机，此后将一直按照①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-②-③-①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模式循环。</a:t>
            </a:r>
          </a:p>
          <a:p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）“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HEV-SPORT”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MODE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旋钮顺时针旋转，进入到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SPORT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（运动）模式，发动机会一直工作，来保持最充沛的动力。</a:t>
            </a:r>
          </a:p>
          <a:p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EV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自动切换为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HEV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：①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SOC≤5%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BMS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允许放电功率≤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15kw;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坡度≥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15%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；②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EV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切换到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HEV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后，不再自动切换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EV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，之后发动机工作按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HEV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策略进行； ③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SOC≥75%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时，重新上电后切换到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EV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模式 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39655</TotalTime>
  <Words>2071</Words>
  <Application>Microsoft Office PowerPoint</Application>
  <PresentationFormat>自定义</PresentationFormat>
  <Paragraphs>139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2687</cp:revision>
  <dcterms:created xsi:type="dcterms:W3CDTF">2016-01-21T08:49:00Z</dcterms:created>
  <dcterms:modified xsi:type="dcterms:W3CDTF">2016-11-02T06:10:55Z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