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2" r:id="rId2"/>
  </p:sldMasterIdLst>
  <p:notesMasterIdLst>
    <p:notesMasterId r:id="rId4"/>
  </p:notesMasterIdLst>
  <p:sldIdLst>
    <p:sldId id="262" r:id="rId3"/>
  </p:sldIdLst>
  <p:sldSz cx="21383625" cy="30275213"/>
  <p:notesSz cx="6858000" cy="9144000"/>
  <p:custDataLst>
    <p:tags r:id="rId5"/>
  </p:custDataLst>
  <p:defaultTextStyle>
    <a:defPPr>
      <a:defRPr lang="zh-CN"/>
    </a:defPPr>
    <a:lvl1pPr marL="0" algn="l" defTabSz="2951793" rtl="0" eaLnBrk="1" latinLnBrk="0" hangingPunct="1">
      <a:defRPr sz="5739" kern="1200">
        <a:solidFill>
          <a:schemeClr val="tx1"/>
        </a:solidFill>
        <a:latin typeface="+mn-lt"/>
        <a:ea typeface="+mn-ea"/>
        <a:cs typeface="+mn-cs"/>
      </a:defRPr>
    </a:lvl1pPr>
    <a:lvl2pPr marL="1475896" algn="l" defTabSz="2951793" rtl="0" eaLnBrk="1" latinLnBrk="0" hangingPunct="1">
      <a:defRPr sz="5739" kern="1200">
        <a:solidFill>
          <a:schemeClr val="tx1"/>
        </a:solidFill>
        <a:latin typeface="+mn-lt"/>
        <a:ea typeface="+mn-ea"/>
        <a:cs typeface="+mn-cs"/>
      </a:defRPr>
    </a:lvl2pPr>
    <a:lvl3pPr marL="2951793" algn="l" defTabSz="2951793" rtl="0" eaLnBrk="1" latinLnBrk="0" hangingPunct="1">
      <a:defRPr sz="5739" kern="1200">
        <a:solidFill>
          <a:schemeClr val="tx1"/>
        </a:solidFill>
        <a:latin typeface="+mn-lt"/>
        <a:ea typeface="+mn-ea"/>
        <a:cs typeface="+mn-cs"/>
      </a:defRPr>
    </a:lvl3pPr>
    <a:lvl4pPr marL="4427689" algn="l" defTabSz="2951793" rtl="0" eaLnBrk="1" latinLnBrk="0" hangingPunct="1">
      <a:defRPr sz="5739" kern="1200">
        <a:solidFill>
          <a:schemeClr val="tx1"/>
        </a:solidFill>
        <a:latin typeface="+mn-lt"/>
        <a:ea typeface="+mn-ea"/>
        <a:cs typeface="+mn-cs"/>
      </a:defRPr>
    </a:lvl4pPr>
    <a:lvl5pPr marL="5903586" algn="l" defTabSz="2951793" rtl="0" eaLnBrk="1" latinLnBrk="0" hangingPunct="1">
      <a:defRPr sz="5739" kern="1200">
        <a:solidFill>
          <a:schemeClr val="tx1"/>
        </a:solidFill>
        <a:latin typeface="+mn-lt"/>
        <a:ea typeface="+mn-ea"/>
        <a:cs typeface="+mn-cs"/>
      </a:defRPr>
    </a:lvl5pPr>
    <a:lvl6pPr marL="7379482" algn="l" defTabSz="2951793" rtl="0" eaLnBrk="1" latinLnBrk="0" hangingPunct="1">
      <a:defRPr sz="5739" kern="1200">
        <a:solidFill>
          <a:schemeClr val="tx1"/>
        </a:solidFill>
        <a:latin typeface="+mn-lt"/>
        <a:ea typeface="+mn-ea"/>
        <a:cs typeface="+mn-cs"/>
      </a:defRPr>
    </a:lvl6pPr>
    <a:lvl7pPr marL="8855379" algn="l" defTabSz="2951793" rtl="0" eaLnBrk="1" latinLnBrk="0" hangingPunct="1">
      <a:defRPr sz="5739" kern="1200">
        <a:solidFill>
          <a:schemeClr val="tx1"/>
        </a:solidFill>
        <a:latin typeface="+mn-lt"/>
        <a:ea typeface="+mn-ea"/>
        <a:cs typeface="+mn-cs"/>
      </a:defRPr>
    </a:lvl7pPr>
    <a:lvl8pPr marL="10331275" algn="l" defTabSz="2951793" rtl="0" eaLnBrk="1" latinLnBrk="0" hangingPunct="1">
      <a:defRPr sz="5739" kern="1200">
        <a:solidFill>
          <a:schemeClr val="tx1"/>
        </a:solidFill>
        <a:latin typeface="+mn-lt"/>
        <a:ea typeface="+mn-ea"/>
        <a:cs typeface="+mn-cs"/>
      </a:defRPr>
    </a:lvl8pPr>
    <a:lvl9pPr marL="11807172" algn="l" defTabSz="2951793" rtl="0" eaLnBrk="1" latinLnBrk="0" hangingPunct="1">
      <a:defRPr sz="5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61" userDrawn="1">
          <p15:clr>
            <a:srgbClr val="A4A3A4"/>
          </p15:clr>
        </p15:guide>
        <p15:guide id="2" pos="73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87F"/>
    <a:srgbClr val="204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 autoAdjust="0"/>
    <p:restoredTop sz="86472" autoAdjust="0"/>
  </p:normalViewPr>
  <p:slideViewPr>
    <p:cSldViewPr showGuides="1">
      <p:cViewPr>
        <p:scale>
          <a:sx n="100" d="100"/>
          <a:sy n="100" d="100"/>
        </p:scale>
        <p:origin x="3144" y="-632"/>
      </p:cViewPr>
      <p:guideLst>
        <p:guide orient="horz" pos="11061"/>
        <p:guide pos="73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9409D-EEE9-4134-8900-213EF3DE9E67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89E57-598B-4B13-9174-255061159A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24718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1pPr>
    <a:lvl2pPr marL="312359" algn="l" defTabSz="624718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2pPr>
    <a:lvl3pPr marL="624718" algn="l" defTabSz="624718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3pPr>
    <a:lvl4pPr marL="937077" algn="l" defTabSz="624718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4pPr>
    <a:lvl5pPr marL="1249436" algn="l" defTabSz="624718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5pPr>
    <a:lvl6pPr marL="1561795" algn="l" defTabSz="624718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6pPr>
    <a:lvl7pPr marL="1874154" algn="l" defTabSz="624718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7pPr>
    <a:lvl8pPr marL="2186513" algn="l" defTabSz="624718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8pPr>
    <a:lvl9pPr marL="2498872" algn="l" defTabSz="624718" rtl="0" eaLnBrk="1" latinLnBrk="0" hangingPunct="1">
      <a:defRPr sz="8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89E57-598B-4B13-9174-255061159A0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73477" y="4954652"/>
            <a:ext cx="16037719" cy="10540037"/>
          </a:xfrm>
        </p:spPr>
        <p:txBody>
          <a:bodyPr anchor="b"/>
          <a:lstStyle>
            <a:lvl1pPr algn="ctr">
              <a:defRPr sz="395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73477" y="15901829"/>
            <a:ext cx="16037719" cy="7309613"/>
          </a:xfrm>
        </p:spPr>
        <p:txBody>
          <a:bodyPr/>
          <a:lstStyle>
            <a:lvl1pPr marL="0" indent="0" algn="ctr">
              <a:buNone/>
              <a:defRPr sz="1584"/>
            </a:lvl1pPr>
            <a:lvl2pPr marL="301706" indent="0" algn="ctr">
              <a:buNone/>
              <a:defRPr sz="1320"/>
            </a:lvl2pPr>
            <a:lvl3pPr marL="603413" indent="0" algn="ctr">
              <a:buNone/>
              <a:defRPr sz="1188"/>
            </a:lvl3pPr>
            <a:lvl4pPr marL="905119" indent="0" algn="ctr">
              <a:buNone/>
              <a:defRPr sz="1056"/>
            </a:lvl4pPr>
            <a:lvl5pPr marL="1206825" indent="0" algn="ctr">
              <a:buNone/>
              <a:defRPr sz="1056"/>
            </a:lvl5pPr>
            <a:lvl6pPr marL="1508531" indent="0" algn="ctr">
              <a:buNone/>
              <a:defRPr sz="1056"/>
            </a:lvl6pPr>
            <a:lvl7pPr marL="1810238" indent="0" algn="ctr">
              <a:buNone/>
              <a:defRPr sz="1056"/>
            </a:lvl7pPr>
            <a:lvl8pPr marL="2111944" indent="0" algn="ctr">
              <a:buNone/>
              <a:defRPr sz="1056"/>
            </a:lvl8pPr>
            <a:lvl9pPr marL="2413650" indent="0" algn="ctr">
              <a:buNone/>
              <a:defRPr sz="1056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8903-DD37-49AD-9B4B-35B90668E602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F160-5ECD-461E-9C0B-203254F02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8903-DD37-49AD-9B4B-35B90668E602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F160-5ECD-461E-9C0B-203254F02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303351" y="1611875"/>
            <a:ext cx="4610491" cy="2565650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69784" y="1611875"/>
            <a:ext cx="13732997" cy="2565650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8903-DD37-49AD-9B4B-35B90668E602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F160-5ECD-461E-9C0B-203254F02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55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308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38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53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71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59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58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28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8903-DD37-49AD-9B4B-35B90668E602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F160-5ECD-461E-9C0B-203254F02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360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17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93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9308" y="7547668"/>
            <a:ext cx="18443010" cy="12593536"/>
          </a:xfrm>
        </p:spPr>
        <p:txBody>
          <a:bodyPr anchor="b"/>
          <a:lstStyle>
            <a:lvl1pPr>
              <a:defRPr sz="395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59308" y="20260232"/>
            <a:ext cx="18443010" cy="6623259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>
                    <a:tint val="75000"/>
                  </a:schemeClr>
                </a:solidFill>
              </a:defRPr>
            </a:lvl1pPr>
            <a:lvl2pPr marL="301706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413" indent="0">
              <a:buNone/>
              <a:defRPr sz="1188">
                <a:solidFill>
                  <a:schemeClr val="tx1">
                    <a:tint val="75000"/>
                  </a:schemeClr>
                </a:solidFill>
              </a:defRPr>
            </a:lvl3pPr>
            <a:lvl4pPr marL="905119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6825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853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23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194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365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8903-DD37-49AD-9B4B-35B90668E602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F160-5ECD-461E-9C0B-203254F02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69784" y="8059374"/>
            <a:ext cx="9171744" cy="192090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742098" y="8059374"/>
            <a:ext cx="9171744" cy="192090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8903-DD37-49AD-9B4B-35B90668E602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F160-5ECD-461E-9C0B-203254F02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2927" y="1611876"/>
            <a:ext cx="18443010" cy="58523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72927" y="7421966"/>
            <a:ext cx="9046032" cy="363645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706" indent="0">
              <a:buNone/>
              <a:defRPr sz="1320" b="1"/>
            </a:lvl2pPr>
            <a:lvl3pPr marL="603413" indent="0">
              <a:buNone/>
              <a:defRPr sz="1188" b="1"/>
            </a:lvl3pPr>
            <a:lvl4pPr marL="905119" indent="0">
              <a:buNone/>
              <a:defRPr sz="1056" b="1"/>
            </a:lvl4pPr>
            <a:lvl5pPr marL="1206825" indent="0">
              <a:buNone/>
              <a:defRPr sz="1056" b="1"/>
            </a:lvl5pPr>
            <a:lvl6pPr marL="1508531" indent="0">
              <a:buNone/>
              <a:defRPr sz="1056" b="1"/>
            </a:lvl6pPr>
            <a:lvl7pPr marL="1810238" indent="0">
              <a:buNone/>
              <a:defRPr sz="1056" b="1"/>
            </a:lvl7pPr>
            <a:lvl8pPr marL="2111944" indent="0">
              <a:buNone/>
              <a:defRPr sz="1056" b="1"/>
            </a:lvl8pPr>
            <a:lvl9pPr marL="2413650" indent="0">
              <a:buNone/>
              <a:defRPr sz="10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472927" y="11058418"/>
            <a:ext cx="9046032" cy="162666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0825906" y="7421966"/>
            <a:ext cx="9090031" cy="363645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706" indent="0">
              <a:buNone/>
              <a:defRPr sz="1320" b="1"/>
            </a:lvl2pPr>
            <a:lvl3pPr marL="603413" indent="0">
              <a:buNone/>
              <a:defRPr sz="1188" b="1"/>
            </a:lvl3pPr>
            <a:lvl4pPr marL="905119" indent="0">
              <a:buNone/>
              <a:defRPr sz="1056" b="1"/>
            </a:lvl4pPr>
            <a:lvl5pPr marL="1206825" indent="0">
              <a:buNone/>
              <a:defRPr sz="1056" b="1"/>
            </a:lvl5pPr>
            <a:lvl6pPr marL="1508531" indent="0">
              <a:buNone/>
              <a:defRPr sz="1056" b="1"/>
            </a:lvl6pPr>
            <a:lvl7pPr marL="1810238" indent="0">
              <a:buNone/>
              <a:defRPr sz="1056" b="1"/>
            </a:lvl7pPr>
            <a:lvl8pPr marL="2111944" indent="0">
              <a:buNone/>
              <a:defRPr sz="1056" b="1"/>
            </a:lvl8pPr>
            <a:lvl9pPr marL="2413650" indent="0">
              <a:buNone/>
              <a:defRPr sz="10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825906" y="11058418"/>
            <a:ext cx="9090031" cy="162666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8903-DD37-49AD-9B4B-35B90668E602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F160-5ECD-461E-9C0B-203254F02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8903-DD37-49AD-9B4B-35B90668E602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F160-5ECD-461E-9C0B-203254F02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8903-DD37-49AD-9B4B-35B90668E602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F160-5ECD-461E-9C0B-203254F02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2927" y="2017903"/>
            <a:ext cx="6896356" cy="7064884"/>
          </a:xfrm>
        </p:spPr>
        <p:txBody>
          <a:bodyPr anchor="b"/>
          <a:lstStyle>
            <a:lvl1pPr>
              <a:defRPr sz="2112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91079" y="4359516"/>
            <a:ext cx="10824858" cy="21515024"/>
          </a:xfrm>
        </p:spPr>
        <p:txBody>
          <a:bodyPr/>
          <a:lstStyle>
            <a:lvl1pPr>
              <a:defRPr sz="2112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72927" y="9082787"/>
            <a:ext cx="6896356" cy="16826237"/>
          </a:xfrm>
        </p:spPr>
        <p:txBody>
          <a:bodyPr/>
          <a:lstStyle>
            <a:lvl1pPr marL="0" indent="0">
              <a:buNone/>
              <a:defRPr sz="1056"/>
            </a:lvl1pPr>
            <a:lvl2pPr marL="301706" indent="0">
              <a:buNone/>
              <a:defRPr sz="924"/>
            </a:lvl2pPr>
            <a:lvl3pPr marL="603413" indent="0">
              <a:buNone/>
              <a:defRPr sz="792"/>
            </a:lvl3pPr>
            <a:lvl4pPr marL="905119" indent="0">
              <a:buNone/>
              <a:defRPr sz="660"/>
            </a:lvl4pPr>
            <a:lvl5pPr marL="1206825" indent="0">
              <a:buNone/>
              <a:defRPr sz="660"/>
            </a:lvl5pPr>
            <a:lvl6pPr marL="1508531" indent="0">
              <a:buNone/>
              <a:defRPr sz="660"/>
            </a:lvl6pPr>
            <a:lvl7pPr marL="1810238" indent="0">
              <a:buNone/>
              <a:defRPr sz="660"/>
            </a:lvl7pPr>
            <a:lvl8pPr marL="2111944" indent="0">
              <a:buNone/>
              <a:defRPr sz="660"/>
            </a:lvl8pPr>
            <a:lvl9pPr marL="2413650" indent="0">
              <a:buNone/>
              <a:defRPr sz="6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8903-DD37-49AD-9B4B-35B90668E602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F160-5ECD-461E-9C0B-203254F02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2927" y="2017903"/>
            <a:ext cx="6896356" cy="7064884"/>
          </a:xfrm>
        </p:spPr>
        <p:txBody>
          <a:bodyPr anchor="b"/>
          <a:lstStyle>
            <a:lvl1pPr>
              <a:defRPr sz="2112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091079" y="4359516"/>
            <a:ext cx="10824858" cy="21515024"/>
          </a:xfrm>
        </p:spPr>
        <p:txBody>
          <a:bodyPr/>
          <a:lstStyle>
            <a:lvl1pPr marL="0" indent="0">
              <a:buNone/>
              <a:defRPr sz="2112"/>
            </a:lvl1pPr>
            <a:lvl2pPr marL="301706" indent="0">
              <a:buNone/>
              <a:defRPr sz="1848"/>
            </a:lvl2pPr>
            <a:lvl3pPr marL="603413" indent="0">
              <a:buNone/>
              <a:defRPr sz="1584"/>
            </a:lvl3pPr>
            <a:lvl4pPr marL="905119" indent="0">
              <a:buNone/>
              <a:defRPr sz="1320"/>
            </a:lvl4pPr>
            <a:lvl5pPr marL="1206825" indent="0">
              <a:buNone/>
              <a:defRPr sz="1320"/>
            </a:lvl5pPr>
            <a:lvl6pPr marL="1508531" indent="0">
              <a:buNone/>
              <a:defRPr sz="1320"/>
            </a:lvl6pPr>
            <a:lvl7pPr marL="1810238" indent="0">
              <a:buNone/>
              <a:defRPr sz="1320"/>
            </a:lvl7pPr>
            <a:lvl8pPr marL="2111944" indent="0">
              <a:buNone/>
              <a:defRPr sz="1320"/>
            </a:lvl8pPr>
            <a:lvl9pPr marL="2413650" indent="0">
              <a:buNone/>
              <a:defRPr sz="1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72927" y="9082787"/>
            <a:ext cx="6896356" cy="16826237"/>
          </a:xfrm>
        </p:spPr>
        <p:txBody>
          <a:bodyPr/>
          <a:lstStyle>
            <a:lvl1pPr marL="0" indent="0">
              <a:buNone/>
              <a:defRPr sz="1056"/>
            </a:lvl1pPr>
            <a:lvl2pPr marL="301706" indent="0">
              <a:buNone/>
              <a:defRPr sz="924"/>
            </a:lvl2pPr>
            <a:lvl3pPr marL="603413" indent="0">
              <a:buNone/>
              <a:defRPr sz="792"/>
            </a:lvl3pPr>
            <a:lvl4pPr marL="905119" indent="0">
              <a:buNone/>
              <a:defRPr sz="660"/>
            </a:lvl4pPr>
            <a:lvl5pPr marL="1206825" indent="0">
              <a:buNone/>
              <a:defRPr sz="660"/>
            </a:lvl5pPr>
            <a:lvl6pPr marL="1508531" indent="0">
              <a:buNone/>
              <a:defRPr sz="660"/>
            </a:lvl6pPr>
            <a:lvl7pPr marL="1810238" indent="0">
              <a:buNone/>
              <a:defRPr sz="660"/>
            </a:lvl7pPr>
            <a:lvl8pPr marL="2111944" indent="0">
              <a:buNone/>
              <a:defRPr sz="660"/>
            </a:lvl8pPr>
            <a:lvl9pPr marL="2413650" indent="0">
              <a:buNone/>
              <a:defRPr sz="66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8903-DD37-49AD-9B4B-35B90668E602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9F160-5ECD-461E-9C0B-203254F02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69784" y="1611876"/>
            <a:ext cx="18444058" cy="5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69784" y="8059374"/>
            <a:ext cx="18444058" cy="19209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69784" y="28060416"/>
            <a:ext cx="4811630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38903-DD37-49AD-9B4B-35B90668E602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082829" y="28060416"/>
            <a:ext cx="7217969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102211" y="28060416"/>
            <a:ext cx="4811630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9F160-5ECD-461E-9C0B-203254F02E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3413" rtl="0" eaLnBrk="1" latinLnBrk="0" hangingPunct="1">
        <a:lnSpc>
          <a:spcPct val="90000"/>
        </a:lnSpc>
        <a:spcBef>
          <a:spcPct val="0"/>
        </a:spcBef>
        <a:buNone/>
        <a:defRPr sz="29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0853" indent="-150853" algn="l" defTabSz="603413" rtl="0" eaLnBrk="1" latinLnBrk="0" hangingPunct="1">
        <a:lnSpc>
          <a:spcPct val="90000"/>
        </a:lnSpc>
        <a:spcBef>
          <a:spcPts val="660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+mn-lt"/>
          <a:ea typeface="+mn-ea"/>
          <a:cs typeface="+mn-cs"/>
        </a:defRPr>
      </a:lvl1pPr>
      <a:lvl2pPr marL="452559" indent="-150853" algn="l" defTabSz="603413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754266" indent="-150853" algn="l" defTabSz="603413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55972" indent="-150853" algn="l" defTabSz="603413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4pPr>
      <a:lvl5pPr marL="1357678" indent="-150853" algn="l" defTabSz="603413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5pPr>
      <a:lvl6pPr marL="1659385" indent="-150853" algn="l" defTabSz="603413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6pPr>
      <a:lvl7pPr marL="1961091" indent="-150853" algn="l" defTabSz="603413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7pPr>
      <a:lvl8pPr marL="2262797" indent="-150853" algn="l" defTabSz="603413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8pPr>
      <a:lvl9pPr marL="2564503" indent="-150853" algn="l" defTabSz="603413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3413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1pPr>
      <a:lvl2pPr marL="301706" algn="l" defTabSz="603413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2pPr>
      <a:lvl3pPr marL="603413" algn="l" defTabSz="603413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3pPr>
      <a:lvl4pPr marL="905119" algn="l" defTabSz="603413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4pPr>
      <a:lvl5pPr marL="1206825" algn="l" defTabSz="603413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5pPr>
      <a:lvl6pPr marL="1508531" algn="l" defTabSz="603413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6pPr>
      <a:lvl7pPr marL="1810238" algn="l" defTabSz="603413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7pPr>
      <a:lvl8pPr marL="2111944" algn="l" defTabSz="603413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8pPr>
      <a:lvl9pPr marL="2413650" algn="l" defTabSz="603413" rtl="0" eaLnBrk="1" latinLnBrk="0" hangingPunct="1">
        <a:defRPr sz="11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2024/8/15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7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99"/>
          <p:cNvSpPr/>
          <p:nvPr/>
        </p:nvSpPr>
        <p:spPr>
          <a:xfrm>
            <a:off x="671232" y="16060952"/>
            <a:ext cx="9815179" cy="7212009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342" tIns="30171" rIns="60342" bIns="30171" numCol="1" spcCol="0" rtlCol="0" fromWordArt="0" anchor="ctr" anchorCtr="0" forceAA="0" compatLnSpc="1">
            <a:noAutofit/>
          </a:bodyPr>
          <a:lstStyle/>
          <a:p>
            <a:endParaRPr lang="en-IL" sz="1800" dirty="0">
              <a:solidFill>
                <a:schemeClr val="tx1"/>
              </a:solidFill>
            </a:endParaRPr>
          </a:p>
        </p:txBody>
      </p:sp>
      <p:sp>
        <p:nvSpPr>
          <p:cNvPr id="92" name="TextBox 5"/>
          <p:cNvSpPr txBox="1"/>
          <p:nvPr/>
        </p:nvSpPr>
        <p:spPr>
          <a:xfrm>
            <a:off x="700649" y="15160310"/>
            <a:ext cx="9809733" cy="904735"/>
          </a:xfrm>
          <a:prstGeom prst="rect">
            <a:avLst/>
          </a:prstGeom>
          <a:gradFill flip="none" rotWithShape="1">
            <a:gsLst>
              <a:gs pos="0">
                <a:srgbClr val="20497F"/>
              </a:gs>
              <a:gs pos="81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79" b="1" dirty="0">
                <a:solidFill>
                  <a:schemeClr val="bg1"/>
                </a:solidFill>
              </a:rPr>
              <a:t>Model Performance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241" y="4873402"/>
            <a:ext cx="9747296" cy="991449"/>
          </a:xfrm>
          <a:prstGeom prst="rect">
            <a:avLst/>
          </a:prstGeom>
          <a:gradFill flip="none" rotWithShape="1">
            <a:gsLst>
              <a:gs pos="0">
                <a:srgbClr val="20497F"/>
              </a:gs>
              <a:gs pos="81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softEdge rad="1270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5279" b="1" dirty="0">
                <a:solidFill>
                  <a:schemeClr val="bg1"/>
                </a:solidFill>
              </a:rPr>
              <a:t> Introduction</a:t>
            </a:r>
          </a:p>
        </p:txBody>
      </p:sp>
      <p:sp>
        <p:nvSpPr>
          <p:cNvPr id="11" name="矩形 10"/>
          <p:cNvSpPr/>
          <p:nvPr/>
        </p:nvSpPr>
        <p:spPr>
          <a:xfrm>
            <a:off x="695607" y="4865044"/>
            <a:ext cx="9758610" cy="10155745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87"/>
          </a:p>
        </p:txBody>
      </p:sp>
      <p:sp>
        <p:nvSpPr>
          <p:cNvPr id="4" name="TextBox 3"/>
          <p:cNvSpPr txBox="1"/>
          <p:nvPr/>
        </p:nvSpPr>
        <p:spPr>
          <a:xfrm>
            <a:off x="3802808" y="562524"/>
            <a:ext cx="15325002" cy="2042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335" b="1" dirty="0">
                <a:solidFill>
                  <a:schemeClr val="bg1"/>
                </a:solidFill>
                <a:latin typeface="Corbel" panose="020B0503020204020204" pitchFamily="34" charset="0"/>
              </a:rPr>
              <a:t>Machine Learning in Condensed Matter Data Processing</a:t>
            </a:r>
          </a:p>
        </p:txBody>
      </p:sp>
      <p:sp>
        <p:nvSpPr>
          <p:cNvPr id="15" name="矩形 14"/>
          <p:cNvSpPr/>
          <p:nvPr/>
        </p:nvSpPr>
        <p:spPr>
          <a:xfrm>
            <a:off x="684463" y="15160753"/>
            <a:ext cx="9777978" cy="8088216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87"/>
          </a:p>
        </p:txBody>
      </p:sp>
      <p:sp>
        <p:nvSpPr>
          <p:cNvPr id="17" name="TextBox 16"/>
          <p:cNvSpPr txBox="1"/>
          <p:nvPr/>
        </p:nvSpPr>
        <p:spPr>
          <a:xfrm>
            <a:off x="903032" y="5989463"/>
            <a:ext cx="10026376" cy="8875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71500">
              <a:buClr>
                <a:srgbClr val="6FCA4A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zh-CN" sz="3200" dirty="0"/>
              <a:t>We try to apply Machine Learning(ML) to identify: </a:t>
            </a:r>
          </a:p>
        </p:txBody>
      </p:sp>
      <p:sp>
        <p:nvSpPr>
          <p:cNvPr id="47" name="TextBox 38"/>
          <p:cNvSpPr txBox="1"/>
          <p:nvPr/>
        </p:nvSpPr>
        <p:spPr>
          <a:xfrm>
            <a:off x="1788054" y="3244575"/>
            <a:ext cx="17807516" cy="603417"/>
          </a:xfrm>
          <a:prstGeom prst="rect">
            <a:avLst/>
          </a:prstGeom>
          <a:noFill/>
        </p:spPr>
        <p:txBody>
          <a:bodyPr wrap="square" lIns="54591" tIns="27296" rIns="54591" bIns="27296" rtlCol="0">
            <a:spAutoFit/>
          </a:bodyPr>
          <a:lstStyle/>
          <a:p>
            <a:pPr algn="ctr"/>
            <a:r>
              <a:rPr lang="en-US" altLang="zh-CN" sz="3563" i="1" dirty="0" err="1"/>
              <a:t>Zhaoyu</a:t>
            </a:r>
            <a:r>
              <a:rPr lang="en-US" altLang="zh-CN" sz="3563" i="1" dirty="0"/>
              <a:t> Bai, </a:t>
            </a:r>
            <a:r>
              <a:rPr lang="en-US" altLang="zh-CN" sz="3563" i="1" dirty="0" err="1"/>
              <a:t>Yaozhang</a:t>
            </a:r>
            <a:r>
              <a:rPr lang="en-US" altLang="zh-CN" sz="3563" i="1" dirty="0"/>
              <a:t> Zhou, and </a:t>
            </a:r>
            <a:r>
              <a:rPr lang="en-US" altLang="zh-CN" sz="3563" i="1" dirty="0" err="1"/>
              <a:t>Yiyang</a:t>
            </a:r>
            <a:r>
              <a:rPr lang="en-US" altLang="zh-CN" sz="3563" i="1" dirty="0"/>
              <a:t> Jia</a:t>
            </a:r>
            <a:endParaRPr lang="zh-CN" altLang="en-US" sz="3563" i="1" baseline="30000" dirty="0"/>
          </a:p>
        </p:txBody>
      </p:sp>
      <p:sp>
        <p:nvSpPr>
          <p:cNvPr id="48" name="TextBox 42"/>
          <p:cNvSpPr txBox="1"/>
          <p:nvPr/>
        </p:nvSpPr>
        <p:spPr>
          <a:xfrm>
            <a:off x="2505022" y="3880855"/>
            <a:ext cx="15940510" cy="603417"/>
          </a:xfrm>
          <a:prstGeom prst="rect">
            <a:avLst/>
          </a:prstGeom>
          <a:noFill/>
        </p:spPr>
        <p:txBody>
          <a:bodyPr wrap="square" lIns="54591" tIns="27296" rIns="54591" bIns="27296" rtlCol="0">
            <a:spAutoFit/>
          </a:bodyPr>
          <a:lstStyle/>
          <a:p>
            <a:pPr algn="ctr"/>
            <a:r>
              <a:rPr lang="en-US" altLang="zh-CN" sz="3563" i="1" dirty="0"/>
              <a:t>Weizmann Institute of Science, Department of Physics and Astrophysics</a:t>
            </a:r>
            <a:endParaRPr lang="zh-CN" altLang="en-US" sz="3563" i="1" dirty="0"/>
          </a:p>
        </p:txBody>
      </p:sp>
      <p:sp>
        <p:nvSpPr>
          <p:cNvPr id="95" name="TextBox 20"/>
          <p:cNvSpPr txBox="1"/>
          <p:nvPr/>
        </p:nvSpPr>
        <p:spPr>
          <a:xfrm>
            <a:off x="903032" y="14158309"/>
            <a:ext cx="9230200" cy="1151707"/>
          </a:xfrm>
          <a:prstGeom prst="rect">
            <a:avLst/>
          </a:prstGeom>
          <a:noFill/>
        </p:spPr>
        <p:txBody>
          <a:bodyPr wrap="square" lIns="54591" tIns="27296" rIns="54591" bIns="27296" rtlCol="0">
            <a:spAutoFit/>
          </a:bodyPr>
          <a:lstStyle/>
          <a:p>
            <a:endParaRPr lang="en-US" altLang="zh-CN" sz="3563" dirty="0"/>
          </a:p>
          <a:p>
            <a:endParaRPr lang="en-US" altLang="zh-CN" sz="3563" dirty="0"/>
          </a:p>
        </p:txBody>
      </p:sp>
      <p:sp>
        <p:nvSpPr>
          <p:cNvPr id="108" name="TextBox 5"/>
          <p:cNvSpPr txBox="1"/>
          <p:nvPr/>
        </p:nvSpPr>
        <p:spPr>
          <a:xfrm>
            <a:off x="10968955" y="15842726"/>
            <a:ext cx="9815180" cy="1096628"/>
          </a:xfrm>
          <a:prstGeom prst="rect">
            <a:avLst/>
          </a:prstGeom>
          <a:gradFill flip="none" rotWithShape="1">
            <a:gsLst>
              <a:gs pos="0">
                <a:srgbClr val="20497F"/>
              </a:gs>
              <a:gs pos="81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softEdge rad="1270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4355" b="1" dirty="0">
                <a:solidFill>
                  <a:schemeClr val="bg1"/>
                </a:solidFill>
              </a:rPr>
              <a:t>Loss Function for Phase Recognition</a:t>
            </a:r>
          </a:p>
        </p:txBody>
      </p:sp>
      <p:sp>
        <p:nvSpPr>
          <p:cNvPr id="109" name="矩形 108"/>
          <p:cNvSpPr/>
          <p:nvPr/>
        </p:nvSpPr>
        <p:spPr>
          <a:xfrm>
            <a:off x="10969217" y="15834001"/>
            <a:ext cx="9831104" cy="7824789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87"/>
          </a:p>
        </p:txBody>
      </p:sp>
      <p:sp>
        <p:nvSpPr>
          <p:cNvPr id="111" name="矩形 110"/>
          <p:cNvSpPr/>
          <p:nvPr/>
        </p:nvSpPr>
        <p:spPr>
          <a:xfrm>
            <a:off x="11429135" y="6143084"/>
            <a:ext cx="8986411" cy="7598615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342" tIns="30171" rIns="60342" bIns="30171" numCol="1" spcCol="0" rtlCol="0" fromWordArt="0" anchor="ctr" anchorCtr="0" forceAA="0" compatLnSpc="1">
            <a:noAutofit/>
          </a:bodyPr>
          <a:lstStyle/>
          <a:p>
            <a:pPr marL="0" algn="ctr" defTabSz="2951793" rtl="0" eaLnBrk="1" latinLnBrk="0" hangingPunct="1"/>
            <a:endParaRPr lang="zh-CN" altLang="en-US" sz="3787"/>
          </a:p>
        </p:txBody>
      </p:sp>
      <p:pic>
        <p:nvPicPr>
          <p:cNvPr id="24" name="Picture 23" descr="A diagram of a computer&#10;&#10;Description automatically generated">
            <a:extLst>
              <a:ext uri="{FF2B5EF4-FFF2-40B4-BE49-F238E27FC236}">
                <a16:creationId xmlns:a16="http://schemas.microsoft.com/office/drawing/2014/main" id="{2B404A8C-1151-0659-BD8A-4A72E241B6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3" b="11550"/>
          <a:stretch/>
        </p:blipFill>
        <p:spPr>
          <a:xfrm>
            <a:off x="618083" y="24517364"/>
            <a:ext cx="20267111" cy="27313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EC1E65-6ED2-E79C-353E-31F899B50EEE}"/>
              </a:ext>
            </a:extLst>
          </p:cNvPr>
          <p:cNvSpPr/>
          <p:nvPr/>
        </p:nvSpPr>
        <p:spPr>
          <a:xfrm>
            <a:off x="1146141" y="150292"/>
            <a:ext cx="2982082" cy="2731335"/>
          </a:xfrm>
          <a:prstGeom prst="rect">
            <a:avLst/>
          </a:prstGeom>
          <a:solidFill>
            <a:srgbClr val="2048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4" name="object 43">
            <a:extLst>
              <a:ext uri="{FF2B5EF4-FFF2-40B4-BE49-F238E27FC236}">
                <a16:creationId xmlns:a16="http://schemas.microsoft.com/office/drawing/2014/main" id="{66A7BAFD-446E-B4B5-C6CF-27A36C20392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8084" y="116851"/>
            <a:ext cx="2734682" cy="273133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B15F924-369D-496D-43F9-C15180AA0939}"/>
              </a:ext>
            </a:extLst>
          </p:cNvPr>
          <p:cNvSpPr txBox="1"/>
          <p:nvPr/>
        </p:nvSpPr>
        <p:spPr>
          <a:xfrm>
            <a:off x="11916119" y="26867534"/>
            <a:ext cx="6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800" dirty="0"/>
              <a:t>Skip Connections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F1B0A2-0632-7813-1D67-230C8D52D6DE}"/>
              </a:ext>
            </a:extLst>
          </p:cNvPr>
          <p:cNvGrpSpPr/>
          <p:nvPr/>
        </p:nvGrpSpPr>
        <p:grpSpPr>
          <a:xfrm>
            <a:off x="684463" y="26356842"/>
            <a:ext cx="6908292" cy="1445855"/>
            <a:chOff x="709472" y="26360897"/>
            <a:chExt cx="6908292" cy="14458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7338B7-E7AB-9210-786F-044B12BB3E1A}"/>
                </a:ext>
              </a:extLst>
            </p:cNvPr>
            <p:cNvSpPr txBox="1"/>
            <p:nvPr/>
          </p:nvSpPr>
          <p:spPr>
            <a:xfrm>
              <a:off x="709472" y="27068088"/>
              <a:ext cx="6901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800" dirty="0"/>
                <a:t>DoubleCov: (in, out, 5*5, padding=3) + (out,out, 3*3, padding=1)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9D29CB-EC79-484F-2262-1E35CA919AA5}"/>
                </a:ext>
              </a:extLst>
            </p:cNvPr>
            <p:cNvSpPr txBox="1"/>
            <p:nvPr/>
          </p:nvSpPr>
          <p:spPr>
            <a:xfrm>
              <a:off x="716226" y="26360897"/>
              <a:ext cx="6901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800" dirty="0"/>
                <a:t>Down: MaxPool(2)+DoubleCov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2FC2A0-F5D5-E5A7-0BB4-A9739F3A1374}"/>
                </a:ext>
              </a:extLst>
            </p:cNvPr>
            <p:cNvSpPr txBox="1"/>
            <p:nvPr/>
          </p:nvSpPr>
          <p:spPr>
            <a:xfrm>
              <a:off x="709472" y="26709092"/>
              <a:ext cx="6901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800" dirty="0"/>
                <a:t>Up: ConvTranspose(2)+DoubleCov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E4BFE9-0ED0-C893-0125-76A9E0FC81F0}"/>
                </a:ext>
              </a:extLst>
            </p:cNvPr>
            <p:cNvSpPr txBox="1"/>
            <p:nvPr/>
          </p:nvSpPr>
          <p:spPr>
            <a:xfrm>
              <a:off x="709472" y="27437420"/>
              <a:ext cx="6901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800" dirty="0"/>
                <a:t>OutCov: (in, out, 5*5, padding=3) + (out,out, 3*3, padding=1)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A871E0C-A1F9-4591-DCAE-B59B70D4715B}"/>
              </a:ext>
            </a:extLst>
          </p:cNvPr>
          <p:cNvGrpSpPr/>
          <p:nvPr/>
        </p:nvGrpSpPr>
        <p:grpSpPr>
          <a:xfrm>
            <a:off x="898460" y="6924738"/>
            <a:ext cx="4886292" cy="5878440"/>
            <a:chOff x="891167" y="7275534"/>
            <a:chExt cx="4886292" cy="5878440"/>
          </a:xfrm>
        </p:grpSpPr>
        <p:pic>
          <p:nvPicPr>
            <p:cNvPr id="31" name="Picture 30" descr="A diagram of a graph showing a variety of colors&#10;&#10;Description automatically generated with medium confidence">
              <a:extLst>
                <a:ext uri="{FF2B5EF4-FFF2-40B4-BE49-F238E27FC236}">
                  <a16:creationId xmlns:a16="http://schemas.microsoft.com/office/drawing/2014/main" id="{629E451F-D805-272C-E5A0-41953D5E0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960" y="8307629"/>
              <a:ext cx="4443042" cy="399024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3EDF70-B42D-D9AF-A320-4F408BBAD0E9}"/>
                </a:ext>
              </a:extLst>
            </p:cNvPr>
            <p:cNvSpPr txBox="1"/>
            <p:nvPr/>
          </p:nvSpPr>
          <p:spPr>
            <a:xfrm>
              <a:off x="891167" y="7275534"/>
              <a:ext cx="488629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Clr>
                  <a:srgbClr val="6FCA4A"/>
                </a:buClr>
                <a:buSzPct val="110000"/>
                <a:buFont typeface="Arial" panose="020B0604020202020204" pitchFamily="34" charset="0"/>
                <a:buChar char="•"/>
              </a:pPr>
              <a:r>
                <a:rPr lang="en-US" altLang="zh-CN" sz="2800" dirty="0" err="1"/>
                <a:t>Streda</a:t>
              </a:r>
              <a:r>
                <a:rPr lang="en-US" altLang="zh-CN" sz="2800" dirty="0"/>
                <a:t> Lines, representing Landau Levels in materials.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A192C8D-41E1-F9B1-84A9-0F65F9A6EC75}"/>
                </a:ext>
              </a:extLst>
            </p:cNvPr>
            <p:cNvSpPr txBox="1"/>
            <p:nvPr/>
          </p:nvSpPr>
          <p:spPr>
            <a:xfrm>
              <a:off x="1588570" y="12301736"/>
              <a:ext cx="352839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u="none" strike="noStrike" dirty="0">
                  <a:solidFill>
                    <a:srgbClr val="222222"/>
                  </a:solidFill>
                  <a:effectLst/>
                  <a:highlight>
                    <a:srgbClr val="F8F8F8"/>
                  </a:highlight>
                  <a:latin typeface="Arial" panose="020B0604020202020204" pitchFamily="34" charset="0"/>
                </a:rPr>
                <a:t>Nature, 2021, 600(7889): 439-443.</a:t>
              </a:r>
              <a:endParaRPr lang="en-IL" sz="16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158F3F5-C49F-BA3E-F2B8-5FB2F7491E98}"/>
                </a:ext>
              </a:extLst>
            </p:cNvPr>
            <p:cNvSpPr txBox="1"/>
            <p:nvPr/>
          </p:nvSpPr>
          <p:spPr>
            <a:xfrm>
              <a:off x="1144306" y="12753864"/>
              <a:ext cx="4309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2000" dirty="0"/>
                <a:t>B: magnetic field.    </a:t>
              </a:r>
              <a:r>
                <a:rPr lang="el-GR" sz="2000" dirty="0"/>
                <a:t>ν</a:t>
              </a:r>
              <a:r>
                <a:rPr lang="en-US" sz="2000" dirty="0"/>
                <a:t>: carrier density.</a:t>
              </a:r>
              <a:endParaRPr lang="en-IL" sz="20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E8DA5C9-CE3C-081C-056E-A2143ABEDBBF}"/>
              </a:ext>
            </a:extLst>
          </p:cNvPr>
          <p:cNvSpPr txBox="1"/>
          <p:nvPr/>
        </p:nvSpPr>
        <p:spPr>
          <a:xfrm>
            <a:off x="903032" y="13462571"/>
            <a:ext cx="972472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ML not only reduces manual workload but also enhances the speed and accuracy </a:t>
            </a:r>
            <a:r>
              <a:rPr lang="en-US" sz="2800"/>
              <a:t>of analysis</a:t>
            </a:r>
            <a:r>
              <a:rPr lang="en-US" sz="2800" dirty="0"/>
              <a:t>, thus significantly advancing research in the field. 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D894ACE-C6EC-A016-B47F-67E7F578D14E}"/>
              </a:ext>
            </a:extLst>
          </p:cNvPr>
          <p:cNvGrpSpPr/>
          <p:nvPr/>
        </p:nvGrpSpPr>
        <p:grpSpPr>
          <a:xfrm>
            <a:off x="5397295" y="6644164"/>
            <a:ext cx="5310635" cy="6896983"/>
            <a:chOff x="5397295" y="6644164"/>
            <a:chExt cx="5310635" cy="6896983"/>
          </a:xfrm>
        </p:grpSpPr>
        <p:pic>
          <p:nvPicPr>
            <p:cNvPr id="56" name="Picture 55" descr="A diagram of a number of objects&#10;&#10;Description automatically generated with medium confidence">
              <a:extLst>
                <a:ext uri="{FF2B5EF4-FFF2-40B4-BE49-F238E27FC236}">
                  <a16:creationId xmlns:a16="http://schemas.microsoft.com/office/drawing/2014/main" id="{72CF750A-FA0C-69DB-4476-E50354F7EB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52"/>
            <a:stretch/>
          </p:blipFill>
          <p:spPr>
            <a:xfrm>
              <a:off x="5427626" y="9843902"/>
              <a:ext cx="4715316" cy="283681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C31F466-3D0C-2FA0-FAB8-E2DF62A28BD7}"/>
                </a:ext>
              </a:extLst>
            </p:cNvPr>
            <p:cNvSpPr txBox="1"/>
            <p:nvPr/>
          </p:nvSpPr>
          <p:spPr>
            <a:xfrm>
              <a:off x="5999805" y="12734496"/>
              <a:ext cx="456789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22222"/>
                  </a:solidFill>
                  <a:highlight>
                    <a:srgbClr val="F8F8F8"/>
                  </a:highlight>
                  <a:latin typeface="Arial" panose="020B0604020202020204" pitchFamily="34" charset="0"/>
                </a:rPr>
                <a:t>Nature Nano 19: 188–195 (2024)</a:t>
              </a:r>
              <a:endParaRPr lang="en-IL" sz="1600" dirty="0">
                <a:solidFill>
                  <a:srgbClr val="222222"/>
                </a:solidFill>
                <a:highlight>
                  <a:srgbClr val="F8F8F8"/>
                </a:highlight>
                <a:latin typeface="Arial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EA1DBA7-16A6-5BC2-8D43-659894B7BFC7}"/>
                </a:ext>
              </a:extLst>
            </p:cNvPr>
            <p:cNvSpPr txBox="1"/>
            <p:nvPr/>
          </p:nvSpPr>
          <p:spPr>
            <a:xfrm>
              <a:off x="5604275" y="13141037"/>
              <a:ext cx="51036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2000" dirty="0"/>
                <a:t>D: displacement field.     </a:t>
              </a:r>
              <a:r>
                <a:rPr lang="en-US" sz="2000" dirty="0"/>
                <a:t>n: carrier density.</a:t>
              </a:r>
              <a:endParaRPr lang="en-IL" sz="2000" dirty="0"/>
            </a:p>
          </p:txBody>
        </p:sp>
        <p:pic>
          <p:nvPicPr>
            <p:cNvPr id="64" name="Picture 63" descr="A close-up of a graph&#10;&#10;Description automatically generated">
              <a:extLst>
                <a:ext uri="{FF2B5EF4-FFF2-40B4-BE49-F238E27FC236}">
                  <a16:creationId xmlns:a16="http://schemas.microsoft.com/office/drawing/2014/main" id="{FB2CEF64-7EF9-54E3-9A10-0941B2983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849" y="7494124"/>
              <a:ext cx="4606002" cy="2512364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D73FEC-3D29-79B7-2815-1E603A20056F}"/>
                </a:ext>
              </a:extLst>
            </p:cNvPr>
            <p:cNvSpPr txBox="1"/>
            <p:nvPr/>
          </p:nvSpPr>
          <p:spPr>
            <a:xfrm>
              <a:off x="5397295" y="6644164"/>
              <a:ext cx="488629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Clr>
                  <a:srgbClr val="6FCA4A"/>
                </a:buClr>
                <a:buSzPct val="110000"/>
                <a:buFont typeface="Arial" panose="020B0604020202020204" pitchFamily="34" charset="0"/>
                <a:buChar char="•"/>
              </a:pPr>
              <a:r>
                <a:rPr lang="en-US" altLang="zh-CN" sz="2800" dirty="0"/>
                <a:t>Phases shown as different regions in material data.</a:t>
              </a:r>
            </a:p>
          </p:txBody>
        </p:sp>
      </p:grpSp>
      <p:sp>
        <p:nvSpPr>
          <p:cNvPr id="68" name="TextBox 5">
            <a:extLst>
              <a:ext uri="{FF2B5EF4-FFF2-40B4-BE49-F238E27FC236}">
                <a16:creationId xmlns:a16="http://schemas.microsoft.com/office/drawing/2014/main" id="{B51971A0-8E39-206F-0AA8-01F439D6B0F7}"/>
              </a:ext>
            </a:extLst>
          </p:cNvPr>
          <p:cNvSpPr txBox="1"/>
          <p:nvPr/>
        </p:nvSpPr>
        <p:spPr>
          <a:xfrm>
            <a:off x="10968955" y="4861062"/>
            <a:ext cx="9815180" cy="1003789"/>
          </a:xfrm>
          <a:prstGeom prst="rect">
            <a:avLst/>
          </a:prstGeom>
          <a:gradFill flip="none" rotWithShape="1">
            <a:gsLst>
              <a:gs pos="0">
                <a:srgbClr val="20497F"/>
              </a:gs>
              <a:gs pos="81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softEdge rad="1270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</a:rPr>
              <a:t>Finding suitable Synthetic </a:t>
            </a:r>
            <a:r>
              <a:rPr lang="en-US" altLang="zh-CN" sz="4400" b="1" dirty="0" err="1">
                <a:solidFill>
                  <a:schemeClr val="bg1"/>
                </a:solidFill>
              </a:rPr>
              <a:t>Streda</a:t>
            </a:r>
            <a:r>
              <a:rPr lang="en-US" altLang="zh-CN" sz="4400" b="1" dirty="0">
                <a:solidFill>
                  <a:schemeClr val="bg1"/>
                </a:solidFill>
              </a:rPr>
              <a:t> Lines</a:t>
            </a:r>
          </a:p>
        </p:txBody>
      </p:sp>
      <p:sp>
        <p:nvSpPr>
          <p:cNvPr id="69" name="矩形 108">
            <a:extLst>
              <a:ext uri="{FF2B5EF4-FFF2-40B4-BE49-F238E27FC236}">
                <a16:creationId xmlns:a16="http://schemas.microsoft.com/office/drawing/2014/main" id="{AA12DFCC-3F6C-D810-71BC-5E4B397FDFE6}"/>
              </a:ext>
            </a:extLst>
          </p:cNvPr>
          <p:cNvSpPr/>
          <p:nvPr/>
        </p:nvSpPr>
        <p:spPr>
          <a:xfrm>
            <a:off x="10977179" y="4873402"/>
            <a:ext cx="9809733" cy="10791362"/>
          </a:xfrm>
          <a:prstGeom prst="rect">
            <a:avLst/>
          </a:prstGeom>
          <a:noFill/>
          <a:ln w="50800">
            <a:solidFill>
              <a:schemeClr val="tx1"/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787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BCB0EFA-3026-5BAA-FFBF-818191F4C427}"/>
              </a:ext>
            </a:extLst>
          </p:cNvPr>
          <p:cNvSpPr txBox="1"/>
          <p:nvPr/>
        </p:nvSpPr>
        <p:spPr>
          <a:xfrm>
            <a:off x="11465309" y="6212068"/>
            <a:ext cx="9188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-webkit-standard"/>
              </a:rPr>
              <a:t>First attempt: Add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Gaussian and stripe noise into the synthetic thick lines from our immature understanding of the conditions in experiments.</a:t>
            </a:r>
            <a:endParaRPr lang="en-IL" sz="2400" dirty="0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7826D59E-1EB8-CAFE-E49C-6A9A6EDAFC3E}"/>
              </a:ext>
            </a:extLst>
          </p:cNvPr>
          <p:cNvSpPr/>
          <p:nvPr/>
        </p:nvSpPr>
        <p:spPr>
          <a:xfrm>
            <a:off x="15276383" y="8399007"/>
            <a:ext cx="800588" cy="2320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7" name="Picture 76" descr="Black lines on a white background&#10;&#10;Description automatically generated">
            <a:extLst>
              <a:ext uri="{FF2B5EF4-FFF2-40B4-BE49-F238E27FC236}">
                <a16:creationId xmlns:a16="http://schemas.microsoft.com/office/drawing/2014/main" id="{5B1AF714-338D-9A02-19C8-24CE32F222D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6" t="4591" r="7078" b="10366"/>
          <a:stretch/>
        </p:blipFill>
        <p:spPr>
          <a:xfrm>
            <a:off x="16330320" y="7444411"/>
            <a:ext cx="3429708" cy="2696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8" name="Down Arrow 77">
            <a:extLst>
              <a:ext uri="{FF2B5EF4-FFF2-40B4-BE49-F238E27FC236}">
                <a16:creationId xmlns:a16="http://schemas.microsoft.com/office/drawing/2014/main" id="{5ED616FB-DFB8-49C0-6B02-DFE8F57AE1F0}"/>
              </a:ext>
            </a:extLst>
          </p:cNvPr>
          <p:cNvSpPr/>
          <p:nvPr/>
        </p:nvSpPr>
        <p:spPr>
          <a:xfrm>
            <a:off x="17928864" y="10245395"/>
            <a:ext cx="232619" cy="4918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80" name="Picture 79" descr="A greyscale shot of random lines&#10;&#10;Description automatically generated">
            <a:extLst>
              <a:ext uri="{FF2B5EF4-FFF2-40B4-BE49-F238E27FC236}">
                <a16:creationId xmlns:a16="http://schemas.microsoft.com/office/drawing/2014/main" id="{CD405B32-AE47-42DA-F102-21F0A0A4361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7" t="6818" r="9293" b="10655"/>
          <a:stretch/>
        </p:blipFill>
        <p:spPr>
          <a:xfrm>
            <a:off x="16330321" y="10867633"/>
            <a:ext cx="3429708" cy="262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81B43A1C-10F3-296D-316F-6360A0CAC2AB}"/>
              </a:ext>
            </a:extLst>
          </p:cNvPr>
          <p:cNvSpPr txBox="1"/>
          <p:nvPr/>
        </p:nvSpPr>
        <p:spPr>
          <a:xfrm>
            <a:off x="11568821" y="10274845"/>
            <a:ext cx="41145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400" dirty="0">
                <a:solidFill>
                  <a:srgbClr val="000000"/>
                </a:solidFill>
                <a:latin typeface="-webkit-standard"/>
              </a:rPr>
              <a:t>Second attempt: Turning back into real data</a:t>
            </a:r>
            <a:r>
              <a:rPr lang="en-US" sz="2400" dirty="0">
                <a:solidFill>
                  <a:srgbClr val="000000"/>
                </a:solidFill>
                <a:latin typeface="-webkit-standard"/>
              </a:rPr>
              <a:t>. The sharp edges of the thick S</a:t>
            </a:r>
            <a:r>
              <a:rPr lang="en-IL" sz="2400" dirty="0">
                <a:solidFill>
                  <a:srgbClr val="000000"/>
                </a:solidFill>
                <a:latin typeface="-webkit-standard"/>
              </a:rPr>
              <a:t>ynthetic signals/lines </a:t>
            </a:r>
            <a:r>
              <a:rPr lang="en-US" sz="2400" dirty="0">
                <a:solidFill>
                  <a:srgbClr val="000000"/>
                </a:solidFill>
                <a:latin typeface="-webkit-standard"/>
              </a:rPr>
              <a:t>might be</a:t>
            </a:r>
            <a:r>
              <a:rPr lang="en-IL" sz="240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-webkit-standard"/>
              </a:rPr>
              <a:t>necessary</a:t>
            </a:r>
            <a:r>
              <a:rPr lang="en-IL" sz="2400" dirty="0">
                <a:solidFill>
                  <a:srgbClr val="000000"/>
                </a:solidFill>
                <a:latin typeface="-webkit-standard"/>
              </a:rPr>
              <a:t>. </a:t>
            </a:r>
            <a:r>
              <a:rPr lang="en-US" altLang="zh-CN" sz="2400" dirty="0">
                <a:solidFill>
                  <a:srgbClr val="000000"/>
                </a:solidFill>
                <a:latin typeface="-webkit-standard"/>
              </a:rPr>
              <a:t>——</a:t>
            </a:r>
            <a:r>
              <a:rPr lang="en-IL" sz="2400" dirty="0">
                <a:solidFill>
                  <a:srgbClr val="000000"/>
                </a:solidFill>
                <a:latin typeface="-webkit-standard"/>
              </a:rPr>
              <a:t> Best O</a:t>
            </a:r>
            <a:r>
              <a:rPr lang="en-US" sz="2400" dirty="0">
                <a:solidFill>
                  <a:srgbClr val="000000"/>
                </a:solidFill>
                <a:latin typeface="-webkit-standard"/>
              </a:rPr>
              <a:t>n</a:t>
            </a:r>
            <a:r>
              <a:rPr lang="en-IL" sz="2400" dirty="0">
                <a:solidFill>
                  <a:srgbClr val="000000"/>
                </a:solidFill>
                <a:latin typeface="-webkit-standard"/>
              </a:rPr>
              <a:t>e</a:t>
            </a:r>
          </a:p>
        </p:txBody>
      </p:sp>
      <p:pic>
        <p:nvPicPr>
          <p:cNvPr id="84" name="Picture 83" descr="A blue and yellow image of a plant&#10;&#10;Description automatically generated with medium confidence">
            <a:extLst>
              <a:ext uri="{FF2B5EF4-FFF2-40B4-BE49-F238E27FC236}">
                <a16:creationId xmlns:a16="http://schemas.microsoft.com/office/drawing/2014/main" id="{F4DCBFDF-76C0-63AA-1ED2-4629F63D2A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833" y="7454776"/>
            <a:ext cx="3429708" cy="2689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D31A63E-9201-4F54-47DA-E513C6C7522C}"/>
              </a:ext>
            </a:extLst>
          </p:cNvPr>
          <p:cNvSpPr txBox="1"/>
          <p:nvPr/>
        </p:nvSpPr>
        <p:spPr>
          <a:xfrm>
            <a:off x="11601420" y="12372134"/>
            <a:ext cx="4114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400" dirty="0">
                <a:solidFill>
                  <a:srgbClr val="000000"/>
                </a:solidFill>
                <a:latin typeface="-webkit-standard"/>
              </a:rPr>
              <a:t>Third attempt: Add some background noise, set random grayscales to signals</a:t>
            </a:r>
          </a:p>
        </p:txBody>
      </p:sp>
      <p:sp>
        <p:nvSpPr>
          <p:cNvPr id="50" name="TextBox 5"/>
          <p:cNvSpPr txBox="1"/>
          <p:nvPr/>
        </p:nvSpPr>
        <p:spPr>
          <a:xfrm>
            <a:off x="651716" y="23419649"/>
            <a:ext cx="9823561" cy="1094114"/>
          </a:xfrm>
          <a:prstGeom prst="rect">
            <a:avLst/>
          </a:prstGeom>
          <a:gradFill flip="none" rotWithShape="1">
            <a:gsLst>
              <a:gs pos="0">
                <a:srgbClr val="20497F"/>
              </a:gs>
              <a:gs pos="81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softEdge rad="12700"/>
          </a:effectLst>
        </p:spPr>
        <p:txBody>
          <a:bodyPr wrap="square" rtlCol="0">
            <a:noAutofit/>
          </a:bodyPr>
          <a:lstStyle/>
          <a:p>
            <a:pPr algn="ctr"/>
            <a:r>
              <a:rPr lang="en-US" altLang="zh-CN" sz="5279" b="1" dirty="0">
                <a:solidFill>
                  <a:schemeClr val="bg1"/>
                </a:solidFill>
              </a:rPr>
              <a:t>U-Net Model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62527BA-66EE-61EA-8DB8-F29F918E407C}"/>
              </a:ext>
            </a:extLst>
          </p:cNvPr>
          <p:cNvSpPr txBox="1"/>
          <p:nvPr/>
        </p:nvSpPr>
        <p:spPr>
          <a:xfrm>
            <a:off x="11840647" y="13919601"/>
            <a:ext cx="8812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b="1" dirty="0">
                <a:solidFill>
                  <a:srgbClr val="FF0000"/>
                </a:solidFill>
              </a:rPr>
              <a:t>Getting Suitable</a:t>
            </a:r>
            <a:r>
              <a:rPr lang="en-IL" sz="2800" b="1" dirty="0">
                <a:solidFill>
                  <a:srgbClr val="FF0000"/>
                </a:solidFill>
              </a:rPr>
              <a:t> synthetic data is the main difficulty.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356CA24-0D53-806B-00C9-1A0331CF45B8}"/>
              </a:ext>
            </a:extLst>
          </p:cNvPr>
          <p:cNvSpPr txBox="1"/>
          <p:nvPr/>
        </p:nvSpPr>
        <p:spPr>
          <a:xfrm>
            <a:off x="11100865" y="14448991"/>
            <a:ext cx="9749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400" dirty="0"/>
              <a:t>We learned t</a:t>
            </a:r>
            <a:r>
              <a:rPr lang="en-US" sz="2400" dirty="0"/>
              <a:t>ha</a:t>
            </a:r>
            <a:r>
              <a:rPr lang="en-IL" sz="2400" dirty="0"/>
              <a:t>t non-signals are not random due to various effect</a:t>
            </a:r>
            <a:r>
              <a:rPr lang="en-US" sz="2400" dirty="0"/>
              <a:t>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IL" sz="2400" dirty="0"/>
              <a:t>o proceed, we need a better understanding of the non-signal background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9FD592B-31E4-27BB-348A-8AD89B930CBB}"/>
              </a:ext>
            </a:extLst>
          </p:cNvPr>
          <p:cNvSpPr txBox="1"/>
          <p:nvPr/>
        </p:nvSpPr>
        <p:spPr>
          <a:xfrm>
            <a:off x="11260850" y="17272319"/>
            <a:ext cx="9188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-webkit-standard"/>
              </a:rPr>
              <a:t>Due to the bright lines in the synthetic data, ordinary MSE does not work</a:t>
            </a:r>
            <a:endParaRPr lang="en-IL" sz="2800" dirty="0"/>
          </a:p>
        </p:txBody>
      </p:sp>
      <p:pic>
        <p:nvPicPr>
          <p:cNvPr id="106" name="Picture 105" descr="A black and white symbol&#10;&#10;Description automatically generated">
            <a:extLst>
              <a:ext uri="{FF2B5EF4-FFF2-40B4-BE49-F238E27FC236}">
                <a16:creationId xmlns:a16="http://schemas.microsoft.com/office/drawing/2014/main" id="{A180962C-55F0-3177-D5FA-007D1C40A7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843" y="18288301"/>
            <a:ext cx="5359436" cy="1002090"/>
          </a:xfrm>
          <a:prstGeom prst="rect">
            <a:avLst/>
          </a:prstGeom>
        </p:spPr>
      </p:pic>
      <p:pic>
        <p:nvPicPr>
          <p:cNvPr id="102" name="Picture 101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3A587449-F8DF-7D50-DB2E-A894F06B74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956" y="19399514"/>
            <a:ext cx="4721054" cy="4035739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94EF66E-AD3D-4D97-1B2A-95BFA5A5F430}"/>
              </a:ext>
            </a:extLst>
          </p:cNvPr>
          <p:cNvGrpSpPr/>
          <p:nvPr/>
        </p:nvGrpSpPr>
        <p:grpSpPr>
          <a:xfrm>
            <a:off x="11256596" y="19337639"/>
            <a:ext cx="5112071" cy="536154"/>
            <a:chOff x="11278834" y="19120000"/>
            <a:chExt cx="5112071" cy="536154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754470C-51FF-D12E-9C19-00B57B240AE6}"/>
                </a:ext>
              </a:extLst>
            </p:cNvPr>
            <p:cNvSpPr txBox="1"/>
            <p:nvPr/>
          </p:nvSpPr>
          <p:spPr>
            <a:xfrm>
              <a:off x="11278834" y="19120000"/>
              <a:ext cx="5112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L" sz="2800" dirty="0"/>
                <a:t>              is the gray scale matrix</a:t>
              </a:r>
            </a:p>
          </p:txBody>
        </p:sp>
        <p:pic>
          <p:nvPicPr>
            <p:cNvPr id="113" name="Picture 112" descr="A black and white symbol&#10;&#10;Description automatically generated">
              <a:extLst>
                <a:ext uri="{FF2B5EF4-FFF2-40B4-BE49-F238E27FC236}">
                  <a16:creationId xmlns:a16="http://schemas.microsoft.com/office/drawing/2014/main" id="{CFB3D890-EF7B-A6B8-E6DC-2526FA8DF1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20" t="12626" r="3113" b="34622"/>
            <a:stretch/>
          </p:blipFill>
          <p:spPr>
            <a:xfrm>
              <a:off x="11716811" y="19127524"/>
              <a:ext cx="1043369" cy="52863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7523CD4-57D3-4F61-0A0D-D5A2105FE4F2}"/>
              </a:ext>
            </a:extLst>
          </p:cNvPr>
          <p:cNvGrpSpPr/>
          <p:nvPr/>
        </p:nvGrpSpPr>
        <p:grpSpPr>
          <a:xfrm>
            <a:off x="11256596" y="20288162"/>
            <a:ext cx="4901185" cy="1384995"/>
            <a:chOff x="11274117" y="19927048"/>
            <a:chExt cx="4901185" cy="1384995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8DA4F70-B1AF-411F-B889-CEC2F8DFDCA8}"/>
                </a:ext>
              </a:extLst>
            </p:cNvPr>
            <p:cNvSpPr txBox="1"/>
            <p:nvPr/>
          </p:nvSpPr>
          <p:spPr>
            <a:xfrm>
              <a:off x="11274117" y="19927048"/>
              <a:ext cx="49011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L" sz="2800" dirty="0"/>
                <a:t>First set     as 1. Once the white line background </a:t>
              </a:r>
              <a:r>
                <a:rPr lang="en-US" sz="2800" dirty="0"/>
                <a:t>is </a:t>
              </a:r>
              <a:r>
                <a:rPr lang="en-IL" sz="2800" dirty="0"/>
                <a:t>removed, turn it off. </a:t>
              </a:r>
            </a:p>
          </p:txBody>
        </p:sp>
        <p:pic>
          <p:nvPicPr>
            <p:cNvPr id="115" name="Picture 114" descr="A black and white symbol&#10;&#10;Description automatically generated">
              <a:extLst>
                <a:ext uri="{FF2B5EF4-FFF2-40B4-BE49-F238E27FC236}">
                  <a16:creationId xmlns:a16="http://schemas.microsoft.com/office/drawing/2014/main" id="{681F320F-0A82-10B0-1EB4-8BA8C1AC92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17" t="19220" r="57160" b="42312"/>
            <a:stretch/>
          </p:blipFill>
          <p:spPr>
            <a:xfrm>
              <a:off x="12910364" y="20001035"/>
              <a:ext cx="278695" cy="385488"/>
            </a:xfrm>
            <a:prstGeom prst="rect">
              <a:avLst/>
            </a:prstGeom>
          </p:spPr>
        </p:pic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1002C66-F0D1-A209-964D-75550B4FD3F4}"/>
              </a:ext>
            </a:extLst>
          </p:cNvPr>
          <p:cNvSpPr txBox="1"/>
          <p:nvPr/>
        </p:nvSpPr>
        <p:spPr>
          <a:xfrm>
            <a:off x="11457005" y="22037489"/>
            <a:ext cx="4533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800" dirty="0">
                <a:solidFill>
                  <a:srgbClr val="0070C0"/>
                </a:solidFill>
              </a:rPr>
              <a:t> Turn</a:t>
            </a:r>
            <a:r>
              <a:rPr lang="en-US" sz="2800" dirty="0">
                <a:solidFill>
                  <a:srgbClr val="0070C0"/>
                </a:solidFill>
              </a:rPr>
              <a:t>-off around</a:t>
            </a:r>
            <a:r>
              <a:rPr lang="en-IL" sz="2800" dirty="0">
                <a:solidFill>
                  <a:srgbClr val="0070C0"/>
                </a:solidFill>
              </a:rPr>
              <a:t> the epoch 3.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990D13C-C801-069D-7624-DFD517980B62}"/>
              </a:ext>
            </a:extLst>
          </p:cNvPr>
          <p:cNvSpPr txBox="1"/>
          <p:nvPr/>
        </p:nvSpPr>
        <p:spPr>
          <a:xfrm>
            <a:off x="775928" y="16431704"/>
            <a:ext cx="70698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000" dirty="0"/>
              <a:t>Streda Lines: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000" dirty="0"/>
              <a:t>1800 synthetic pictures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000" dirty="0"/>
              <a:t>Train validation ratio: 4:1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000" dirty="0"/>
              <a:t>Batch size:6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000" dirty="0"/>
              <a:t>Optimizer: Adam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000" dirty="0"/>
              <a:t>Learning rate 1e-3 3 epochs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000" dirty="0"/>
              <a:t>Learning rate 1e-4 3 epochs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000" dirty="0"/>
              <a:t>6 epochs in total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000" dirty="0"/>
              <a:t>Hough Line detection</a:t>
            </a:r>
          </a:p>
          <a:p>
            <a:endParaRPr lang="en-IL" sz="2000" dirty="0"/>
          </a:p>
          <a:p>
            <a:endParaRPr lang="en-IL" sz="2000" dirty="0"/>
          </a:p>
        </p:txBody>
      </p:sp>
      <p:pic>
        <p:nvPicPr>
          <p:cNvPr id="121" name="Picture 120" descr="A graph showing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5AF56A13-B914-6054-DD59-F373C5D1BCF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2" t="7399" r="5682" b="16244"/>
          <a:stretch/>
        </p:blipFill>
        <p:spPr>
          <a:xfrm>
            <a:off x="4140164" y="16515249"/>
            <a:ext cx="2548900" cy="2671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5" name="Picture 124" descr="A black and white image of lines&#10;&#10;Description automatically generated">
            <a:extLst>
              <a:ext uri="{FF2B5EF4-FFF2-40B4-BE49-F238E27FC236}">
                <a16:creationId xmlns:a16="http://schemas.microsoft.com/office/drawing/2014/main" id="{56C63E46-3D1E-712F-DB74-7037D02DEB5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"/>
          <a:stretch/>
        </p:blipFill>
        <p:spPr>
          <a:xfrm>
            <a:off x="6801585" y="16525980"/>
            <a:ext cx="3473410" cy="2658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4B0A96C1-3201-3E60-D269-A952292B265F}"/>
              </a:ext>
            </a:extLst>
          </p:cNvPr>
          <p:cNvSpPr txBox="1"/>
          <p:nvPr/>
        </p:nvSpPr>
        <p:spPr>
          <a:xfrm>
            <a:off x="4057532" y="19242128"/>
            <a:ext cx="285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800" dirty="0"/>
              <a:t>Synthetic data performance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432BB00-49B0-C4FD-058F-D1CFBBC38C4A}"/>
              </a:ext>
            </a:extLst>
          </p:cNvPr>
          <p:cNvSpPr txBox="1"/>
          <p:nvPr/>
        </p:nvSpPr>
        <p:spPr>
          <a:xfrm>
            <a:off x="7094457" y="19233359"/>
            <a:ext cx="312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Data from the original paper</a:t>
            </a:r>
          </a:p>
          <a:p>
            <a:endParaRPr lang="en-US" sz="18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91A46B7-342B-A92F-CC26-FA25300D7BB9}"/>
              </a:ext>
            </a:extLst>
          </p:cNvPr>
          <p:cNvSpPr txBox="1"/>
          <p:nvPr/>
        </p:nvSpPr>
        <p:spPr>
          <a:xfrm>
            <a:off x="6743482" y="16156648"/>
            <a:ext cx="10690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W</a:t>
            </a:r>
            <a:r>
              <a:rPr lang="en-IL" sz="1800" dirty="0">
                <a:solidFill>
                  <a:schemeClr val="tx1"/>
                </a:solidFill>
              </a:rPr>
              <a:t>e appl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IL" sz="1800" dirty="0">
                <a:solidFill>
                  <a:schemeClr val="tx1"/>
                </a:solidFill>
              </a:rPr>
              <a:t>ed binary thresholding filter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BCC0207-35FB-FCEC-0C59-7ED459B2E59A}"/>
              </a:ext>
            </a:extLst>
          </p:cNvPr>
          <p:cNvSpPr txBox="1"/>
          <p:nvPr/>
        </p:nvSpPr>
        <p:spPr>
          <a:xfrm>
            <a:off x="775928" y="19746395"/>
            <a:ext cx="70698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000" dirty="0"/>
              <a:t>Phase Segmentation: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000" dirty="0"/>
              <a:t>500 synthetic pictures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000" dirty="0"/>
              <a:t>Train validation ratio: 4:1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000" dirty="0"/>
              <a:t>Batch size:6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000" dirty="0"/>
              <a:t>Optimizer: Adam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000" dirty="0"/>
              <a:t>Modified Loss: 3 epochs</a:t>
            </a:r>
          </a:p>
          <a:p>
            <a:r>
              <a:rPr lang="en-US" sz="2000" dirty="0"/>
              <a:t>      L</a:t>
            </a:r>
            <a:r>
              <a:rPr lang="en-IL" sz="2000" dirty="0"/>
              <a:t>earning rate 1e-3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000" dirty="0"/>
              <a:t>Learning rate 1e-3 5 epochs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2000" dirty="0"/>
              <a:t>Learning rate 1e-3 20 epochs</a:t>
            </a:r>
          </a:p>
          <a:p>
            <a:endParaRPr lang="en-IL" sz="2000" dirty="0"/>
          </a:p>
          <a:p>
            <a:endParaRPr lang="en-IL" sz="2000" dirty="0"/>
          </a:p>
          <a:p>
            <a:endParaRPr lang="en-IL" sz="2000" dirty="0"/>
          </a:p>
        </p:txBody>
      </p:sp>
      <p:pic>
        <p:nvPicPr>
          <p:cNvPr id="133" name="Picture 132" descr="A black and white image of a black and white striped object&#10;&#10;Description automatically generated">
            <a:extLst>
              <a:ext uri="{FF2B5EF4-FFF2-40B4-BE49-F238E27FC236}">
                <a16:creationId xmlns:a16="http://schemas.microsoft.com/office/drawing/2014/main" id="{EC4E123A-FA46-5AF3-6447-86B179C5895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68" t="-2135" r="32867" b="2135"/>
          <a:stretch/>
        </p:blipFill>
        <p:spPr>
          <a:xfrm>
            <a:off x="4365390" y="19788920"/>
            <a:ext cx="2771719" cy="272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4" name="Picture 133" descr="A black and white image of a black and white striped object&#10;&#10;Description automatically generated">
            <a:extLst>
              <a:ext uri="{FF2B5EF4-FFF2-40B4-BE49-F238E27FC236}">
                <a16:creationId xmlns:a16="http://schemas.microsoft.com/office/drawing/2014/main" id="{93546EAB-11D5-8DF2-6AB9-26051EEE0B4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10" r="-1"/>
          <a:stretch/>
        </p:blipFill>
        <p:spPr>
          <a:xfrm>
            <a:off x="7338492" y="19836185"/>
            <a:ext cx="2771719" cy="2658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5530825B-2DA3-336F-08A6-577A81256ED0}"/>
              </a:ext>
            </a:extLst>
          </p:cNvPr>
          <p:cNvSpPr txBox="1"/>
          <p:nvPr/>
        </p:nvSpPr>
        <p:spPr>
          <a:xfrm>
            <a:off x="5789089" y="22547073"/>
            <a:ext cx="386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</a:t>
            </a:r>
            <a:r>
              <a:rPr lang="en-IL" sz="1800" dirty="0"/>
              <a:t>ynthetic data performance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8255FE9-11D8-779F-C748-7A6448D3494E}"/>
              </a:ext>
            </a:extLst>
          </p:cNvPr>
          <p:cNvSpPr/>
          <p:nvPr/>
        </p:nvSpPr>
        <p:spPr>
          <a:xfrm>
            <a:off x="498431" y="24513763"/>
            <a:ext cx="146532" cy="2923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a15751e-af58-47af-b5d0-15254188339a"/>
  <p:tag name="COMMONDATA" val="eyJoZGlkIjoiZTU0ZmFkMjJhY2RmNmVlNDQzYTk2Y2ZhZjhmZGIyMmM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440</Words>
  <Application>Microsoft Macintosh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-webkit-standard</vt:lpstr>
      <vt:lpstr>Arial</vt:lpstr>
      <vt:lpstr>Calibri</vt:lpstr>
      <vt:lpstr>Calibri Light</vt:lpstr>
      <vt:lpstr>Corbel</vt:lpstr>
      <vt:lpstr>自定义设计方案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server1</dc:creator>
  <cp:lastModifiedBy>Zhaoyu Bai</cp:lastModifiedBy>
  <cp:revision>177</cp:revision>
  <dcterms:created xsi:type="dcterms:W3CDTF">2016-10-19T01:54:00Z</dcterms:created>
  <dcterms:modified xsi:type="dcterms:W3CDTF">2024-08-15T06:47:51Z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FCD6216095EB43D7AC12D98D0B8FE61A_12</vt:lpwstr>
  </property>
  <property fmtid="{D5CDD505-2E9C-101B-9397-08002B2CF9AE}" pid="3" name="KSOProductBuildVer">
    <vt:lpwstr>2052-11.1.0.14036</vt:lpwstr>
  </property>
</Properties>
</file>