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51"/>
  </p:notesMasterIdLst>
  <p:sldIdLst>
    <p:sldId id="256" r:id="rId2"/>
    <p:sldId id="259" r:id="rId3"/>
    <p:sldId id="257" r:id="rId4"/>
    <p:sldId id="258" r:id="rId5"/>
    <p:sldId id="260" r:id="rId6"/>
    <p:sldId id="302" r:id="rId7"/>
    <p:sldId id="270" r:id="rId8"/>
    <p:sldId id="263" r:id="rId9"/>
    <p:sldId id="264" r:id="rId10"/>
    <p:sldId id="261" r:id="rId11"/>
    <p:sldId id="265" r:id="rId12"/>
    <p:sldId id="271" r:id="rId13"/>
    <p:sldId id="266" r:id="rId14"/>
    <p:sldId id="262" r:id="rId15"/>
    <p:sldId id="268" r:id="rId16"/>
    <p:sldId id="267" r:id="rId17"/>
    <p:sldId id="273" r:id="rId18"/>
    <p:sldId id="274" r:id="rId19"/>
    <p:sldId id="275" r:id="rId20"/>
    <p:sldId id="276" r:id="rId21"/>
    <p:sldId id="277" r:id="rId22"/>
    <p:sldId id="278" r:id="rId23"/>
    <p:sldId id="279" r:id="rId24"/>
    <p:sldId id="281" r:id="rId25"/>
    <p:sldId id="280" r:id="rId26"/>
    <p:sldId id="287" r:id="rId27"/>
    <p:sldId id="288" r:id="rId28"/>
    <p:sldId id="290" r:id="rId29"/>
    <p:sldId id="289" r:id="rId30"/>
    <p:sldId id="291" r:id="rId31"/>
    <p:sldId id="303" r:id="rId32"/>
    <p:sldId id="283" r:id="rId33"/>
    <p:sldId id="284" r:id="rId34"/>
    <p:sldId id="285" r:id="rId35"/>
    <p:sldId id="286" r:id="rId36"/>
    <p:sldId id="292" r:id="rId37"/>
    <p:sldId id="293" r:id="rId38"/>
    <p:sldId id="294" r:id="rId39"/>
    <p:sldId id="295" r:id="rId40"/>
    <p:sldId id="296" r:id="rId41"/>
    <p:sldId id="297" r:id="rId42"/>
    <p:sldId id="298" r:id="rId43"/>
    <p:sldId id="301" r:id="rId44"/>
    <p:sldId id="300" r:id="rId45"/>
    <p:sldId id="304" r:id="rId46"/>
    <p:sldId id="305" r:id="rId47"/>
    <p:sldId id="306" r:id="rId48"/>
    <p:sldId id="307" r:id="rId49"/>
    <p:sldId id="30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66"/>
    <p:restoredTop sz="75741"/>
  </p:normalViewPr>
  <p:slideViewPr>
    <p:cSldViewPr snapToGrid="0">
      <p:cViewPr>
        <p:scale>
          <a:sx n="148" d="100"/>
          <a:sy n="148" d="100"/>
        </p:scale>
        <p:origin x="8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847E2-BBB5-3B4F-BE9E-7F3ADFE1BD6F}" type="datetimeFigureOut">
              <a:rPr lang="en-IL" smtClean="0"/>
              <a:t>14/03/2025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BB4F3-649D-814E-AD70-96C75ECF0785}" type="slidenum">
              <a:rPr lang="en-IL" smtClean="0"/>
              <a:t>‹#›</a:t>
            </a:fld>
            <a:endParaRPr lang="en-IL"/>
          </a:p>
        </p:txBody>
      </p:sp>
    </p:spTree>
    <p:extLst>
      <p:ext uri="{BB962C8B-B14F-4D97-AF65-F5344CB8AC3E}">
        <p14:creationId xmlns:p14="http://schemas.microsoft.com/office/powerpoint/2010/main" val="272583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L" sz="1200" dirty="0">
                <a:solidFill>
                  <a:srgbClr val="404040"/>
                </a:solidFill>
              </a:rPr>
              <a:t>Implementation: v1, v2, v3</a:t>
            </a:r>
            <a:endParaRPr lang="en-IL" dirty="0"/>
          </a:p>
        </p:txBody>
      </p:sp>
      <p:sp>
        <p:nvSpPr>
          <p:cNvPr id="4" name="Slide Number Placeholder 3"/>
          <p:cNvSpPr>
            <a:spLocks noGrp="1"/>
          </p:cNvSpPr>
          <p:nvPr>
            <p:ph type="sldNum" sz="quarter" idx="5"/>
          </p:nvPr>
        </p:nvSpPr>
        <p:spPr/>
        <p:txBody>
          <a:bodyPr/>
          <a:lstStyle/>
          <a:p>
            <a:fld id="{0BDBB4F3-649D-814E-AD70-96C75ECF0785}" type="slidenum">
              <a:rPr lang="en-IL" smtClean="0"/>
              <a:t>3</a:t>
            </a:fld>
            <a:endParaRPr lang="en-IL"/>
          </a:p>
        </p:txBody>
      </p:sp>
    </p:spTree>
    <p:extLst>
      <p:ext uri="{BB962C8B-B14F-4D97-AF65-F5344CB8AC3E}">
        <p14:creationId xmlns:p14="http://schemas.microsoft.com/office/powerpoint/2010/main" val="2298345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1C383-E009-90F2-3209-834D812D86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051C51-F37F-0401-DC6E-2A60700EA2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AFDA8-7092-5713-548E-178772B7B54E}"/>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A651EDAD-DA62-D3AB-9EA3-00F78BC19E1C}"/>
              </a:ext>
            </a:extLst>
          </p:cNvPr>
          <p:cNvSpPr>
            <a:spLocks noGrp="1"/>
          </p:cNvSpPr>
          <p:nvPr>
            <p:ph type="sldNum" sz="quarter" idx="5"/>
          </p:nvPr>
        </p:nvSpPr>
        <p:spPr/>
        <p:txBody>
          <a:bodyPr/>
          <a:lstStyle/>
          <a:p>
            <a:fld id="{0BDBB4F3-649D-814E-AD70-96C75ECF0785}" type="slidenum">
              <a:rPr lang="en-IL" smtClean="0"/>
              <a:t>13</a:t>
            </a:fld>
            <a:endParaRPr lang="en-IL"/>
          </a:p>
        </p:txBody>
      </p:sp>
    </p:spTree>
    <p:extLst>
      <p:ext uri="{BB962C8B-B14F-4D97-AF65-F5344CB8AC3E}">
        <p14:creationId xmlns:p14="http://schemas.microsoft.com/office/powerpoint/2010/main" val="2031249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82BC8-63FC-FB3D-1FD5-8D20828BAC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E381F1-B091-EF68-F220-849702E114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EB1FC6-2882-5A58-1714-357C66C27449}"/>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69E39E97-1658-CE2D-D9E2-CF36EF4711D2}"/>
              </a:ext>
            </a:extLst>
          </p:cNvPr>
          <p:cNvSpPr>
            <a:spLocks noGrp="1"/>
          </p:cNvSpPr>
          <p:nvPr>
            <p:ph type="sldNum" sz="quarter" idx="5"/>
          </p:nvPr>
        </p:nvSpPr>
        <p:spPr/>
        <p:txBody>
          <a:bodyPr/>
          <a:lstStyle/>
          <a:p>
            <a:fld id="{0BDBB4F3-649D-814E-AD70-96C75ECF0785}" type="slidenum">
              <a:rPr lang="en-IL" smtClean="0"/>
              <a:t>14</a:t>
            </a:fld>
            <a:endParaRPr lang="en-IL"/>
          </a:p>
        </p:txBody>
      </p:sp>
    </p:spTree>
    <p:extLst>
      <p:ext uri="{BB962C8B-B14F-4D97-AF65-F5344CB8AC3E}">
        <p14:creationId xmlns:p14="http://schemas.microsoft.com/office/powerpoint/2010/main" val="2349781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78575-D243-275B-1F37-E358571675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1650DE-01B3-9F05-1B2F-78D763A08D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F86814-B5B2-9587-14E5-1D2AB2238A31}"/>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410B0E20-ADE5-7BE1-B787-B21E24A11FB4}"/>
              </a:ext>
            </a:extLst>
          </p:cNvPr>
          <p:cNvSpPr>
            <a:spLocks noGrp="1"/>
          </p:cNvSpPr>
          <p:nvPr>
            <p:ph type="sldNum" sz="quarter" idx="5"/>
          </p:nvPr>
        </p:nvSpPr>
        <p:spPr/>
        <p:txBody>
          <a:bodyPr/>
          <a:lstStyle/>
          <a:p>
            <a:fld id="{0BDBB4F3-649D-814E-AD70-96C75ECF0785}" type="slidenum">
              <a:rPr lang="en-IL" smtClean="0"/>
              <a:t>15</a:t>
            </a:fld>
            <a:endParaRPr lang="en-IL"/>
          </a:p>
        </p:txBody>
      </p:sp>
    </p:spTree>
    <p:extLst>
      <p:ext uri="{BB962C8B-B14F-4D97-AF65-F5344CB8AC3E}">
        <p14:creationId xmlns:p14="http://schemas.microsoft.com/office/powerpoint/2010/main" val="1466836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AC4A3-3AA0-9DCD-C716-9714264471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E5EC36-3B15-A98D-56B5-7C79FF39F7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D7B1AE-1E28-8102-D8A8-7671A383B39B}"/>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0076C69D-2559-BACC-969D-8F63F3C4F3B9}"/>
              </a:ext>
            </a:extLst>
          </p:cNvPr>
          <p:cNvSpPr>
            <a:spLocks noGrp="1"/>
          </p:cNvSpPr>
          <p:nvPr>
            <p:ph type="sldNum" sz="quarter" idx="5"/>
          </p:nvPr>
        </p:nvSpPr>
        <p:spPr/>
        <p:txBody>
          <a:bodyPr/>
          <a:lstStyle/>
          <a:p>
            <a:fld id="{0BDBB4F3-649D-814E-AD70-96C75ECF0785}" type="slidenum">
              <a:rPr lang="en-IL" smtClean="0"/>
              <a:t>16</a:t>
            </a:fld>
            <a:endParaRPr lang="en-IL"/>
          </a:p>
        </p:txBody>
      </p:sp>
    </p:spTree>
    <p:extLst>
      <p:ext uri="{BB962C8B-B14F-4D97-AF65-F5344CB8AC3E}">
        <p14:creationId xmlns:p14="http://schemas.microsoft.com/office/powerpoint/2010/main" val="7285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38646-2F46-D24A-0B55-1E1E564EF1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13436B-A350-DBBF-86CE-70955A485F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1FA627-4242-4C36-EBC6-2A56327C03E3}"/>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7D624419-B2F4-9E3E-2730-17D58A8F579E}"/>
              </a:ext>
            </a:extLst>
          </p:cNvPr>
          <p:cNvSpPr>
            <a:spLocks noGrp="1"/>
          </p:cNvSpPr>
          <p:nvPr>
            <p:ph type="sldNum" sz="quarter" idx="5"/>
          </p:nvPr>
        </p:nvSpPr>
        <p:spPr/>
        <p:txBody>
          <a:bodyPr/>
          <a:lstStyle/>
          <a:p>
            <a:fld id="{0BDBB4F3-649D-814E-AD70-96C75ECF0785}" type="slidenum">
              <a:rPr lang="en-IL" smtClean="0"/>
              <a:t>17</a:t>
            </a:fld>
            <a:endParaRPr lang="en-IL"/>
          </a:p>
        </p:txBody>
      </p:sp>
    </p:spTree>
    <p:extLst>
      <p:ext uri="{BB962C8B-B14F-4D97-AF65-F5344CB8AC3E}">
        <p14:creationId xmlns:p14="http://schemas.microsoft.com/office/powerpoint/2010/main" val="4220822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CB851-A6BD-7675-E5B6-A90700F30F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3A4D77-2531-24D3-279C-0416AA8123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F06B1D-BFEE-392F-47B9-48727EF7FE87}"/>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32F82F2E-EA4F-E907-C212-D65F401468DB}"/>
              </a:ext>
            </a:extLst>
          </p:cNvPr>
          <p:cNvSpPr>
            <a:spLocks noGrp="1"/>
          </p:cNvSpPr>
          <p:nvPr>
            <p:ph type="sldNum" sz="quarter" idx="5"/>
          </p:nvPr>
        </p:nvSpPr>
        <p:spPr/>
        <p:txBody>
          <a:bodyPr/>
          <a:lstStyle/>
          <a:p>
            <a:fld id="{0BDBB4F3-649D-814E-AD70-96C75ECF0785}" type="slidenum">
              <a:rPr lang="en-IL" smtClean="0"/>
              <a:t>18</a:t>
            </a:fld>
            <a:endParaRPr lang="en-IL"/>
          </a:p>
        </p:txBody>
      </p:sp>
    </p:spTree>
    <p:extLst>
      <p:ext uri="{BB962C8B-B14F-4D97-AF65-F5344CB8AC3E}">
        <p14:creationId xmlns:p14="http://schemas.microsoft.com/office/powerpoint/2010/main" val="3078228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208B6-280F-B907-33DC-F516192269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8594CB-CF2F-6991-C09E-B01D69A805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4EF2E1-E6AB-FB0D-CCFF-3C1952636811}"/>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1E80A7A4-6E16-1382-95B0-9BB908CAFA71}"/>
              </a:ext>
            </a:extLst>
          </p:cNvPr>
          <p:cNvSpPr>
            <a:spLocks noGrp="1"/>
          </p:cNvSpPr>
          <p:nvPr>
            <p:ph type="sldNum" sz="quarter" idx="5"/>
          </p:nvPr>
        </p:nvSpPr>
        <p:spPr/>
        <p:txBody>
          <a:bodyPr/>
          <a:lstStyle/>
          <a:p>
            <a:fld id="{0BDBB4F3-649D-814E-AD70-96C75ECF0785}" type="slidenum">
              <a:rPr lang="en-IL" smtClean="0"/>
              <a:t>20</a:t>
            </a:fld>
            <a:endParaRPr lang="en-IL"/>
          </a:p>
        </p:txBody>
      </p:sp>
    </p:spTree>
    <p:extLst>
      <p:ext uri="{BB962C8B-B14F-4D97-AF65-F5344CB8AC3E}">
        <p14:creationId xmlns:p14="http://schemas.microsoft.com/office/powerpoint/2010/main" val="2625087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C0679-2669-58B7-3314-391D32B920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7C6142-D3DF-E3F9-E155-1718B0D605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3D0C7D-6F19-75F3-8301-834E076A885F}"/>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310FB1DA-8333-F1A1-58B9-B46FEC052A53}"/>
              </a:ext>
            </a:extLst>
          </p:cNvPr>
          <p:cNvSpPr>
            <a:spLocks noGrp="1"/>
          </p:cNvSpPr>
          <p:nvPr>
            <p:ph type="sldNum" sz="quarter" idx="5"/>
          </p:nvPr>
        </p:nvSpPr>
        <p:spPr/>
        <p:txBody>
          <a:bodyPr/>
          <a:lstStyle/>
          <a:p>
            <a:fld id="{0BDBB4F3-649D-814E-AD70-96C75ECF0785}" type="slidenum">
              <a:rPr lang="en-IL" smtClean="0"/>
              <a:t>21</a:t>
            </a:fld>
            <a:endParaRPr lang="en-IL"/>
          </a:p>
        </p:txBody>
      </p:sp>
    </p:spTree>
    <p:extLst>
      <p:ext uri="{BB962C8B-B14F-4D97-AF65-F5344CB8AC3E}">
        <p14:creationId xmlns:p14="http://schemas.microsoft.com/office/powerpoint/2010/main" val="2972842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C2B2C-5E7A-261C-1039-E4B7C08FD8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A2DD2-0998-4962-E7A6-450D0624F7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888E66-F762-3B7D-AE96-68CAFD2998FE}"/>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37F5260F-FED1-A8F1-70F1-BC150FC7D8FF}"/>
              </a:ext>
            </a:extLst>
          </p:cNvPr>
          <p:cNvSpPr>
            <a:spLocks noGrp="1"/>
          </p:cNvSpPr>
          <p:nvPr>
            <p:ph type="sldNum" sz="quarter" idx="5"/>
          </p:nvPr>
        </p:nvSpPr>
        <p:spPr/>
        <p:txBody>
          <a:bodyPr/>
          <a:lstStyle/>
          <a:p>
            <a:fld id="{0BDBB4F3-649D-814E-AD70-96C75ECF0785}" type="slidenum">
              <a:rPr lang="en-IL" smtClean="0"/>
              <a:t>23</a:t>
            </a:fld>
            <a:endParaRPr lang="en-IL"/>
          </a:p>
        </p:txBody>
      </p:sp>
    </p:spTree>
    <p:extLst>
      <p:ext uri="{BB962C8B-B14F-4D97-AF65-F5344CB8AC3E}">
        <p14:creationId xmlns:p14="http://schemas.microsoft.com/office/powerpoint/2010/main" val="947852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6DED-6549-1E34-7008-799229986F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E86F32-6259-3A1E-5E06-7701395F53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2E9EA6-BDB3-FFB4-C4B8-9197398673ED}"/>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AF870EFF-F026-94B2-18FB-971A546DEA8C}"/>
              </a:ext>
            </a:extLst>
          </p:cNvPr>
          <p:cNvSpPr>
            <a:spLocks noGrp="1"/>
          </p:cNvSpPr>
          <p:nvPr>
            <p:ph type="sldNum" sz="quarter" idx="5"/>
          </p:nvPr>
        </p:nvSpPr>
        <p:spPr/>
        <p:txBody>
          <a:bodyPr/>
          <a:lstStyle/>
          <a:p>
            <a:fld id="{0BDBB4F3-649D-814E-AD70-96C75ECF0785}" type="slidenum">
              <a:rPr lang="en-IL" smtClean="0"/>
              <a:t>24</a:t>
            </a:fld>
            <a:endParaRPr lang="en-IL"/>
          </a:p>
        </p:txBody>
      </p:sp>
    </p:spTree>
    <p:extLst>
      <p:ext uri="{BB962C8B-B14F-4D97-AF65-F5344CB8AC3E}">
        <p14:creationId xmlns:p14="http://schemas.microsoft.com/office/powerpoint/2010/main" val="3929326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u="none" strike="noStrike" dirty="0">
                <a:solidFill>
                  <a:srgbClr val="000000"/>
                </a:solidFill>
                <a:effectLst/>
              </a:rPr>
              <a:t>Cryptocurrencies have emerged as a transformative financial asset class characterized by high volatility, rapid price movements, and continuous market development. These features provide unique opportunities but also pose substantial challenges for traders aiming to capitalize on short-term fluctuations. Manual trading, while effective, often requires significant attention and constant market monitoring, increasing both workload and stress, while potentially compromising timely decision-making.</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To address these challenges, this project introduces a Python-based cryptocurrency trading bot leveraging the Binance API for automated data collection, preprocessing, and trade execution. Designed to operate at intervals ranging from 15 minutes to 4 hours, the bot enhances trading efficiency and accuracy by automating strategies previously implemented manually. Through the combination of traditional technical indicators, such as RSI and ADX, with advanced AI methods including Random Forest models, the bot aims to improve strategy precision, reduce emotional bias, and enable more punctual and consistent trade execution.</a:t>
            </a:r>
          </a:p>
          <a:p>
            <a:pPr algn="l">
              <a:buNone/>
            </a:pPr>
            <a:endParaRPr lang="en-US" b="0" i="0" u="none" strike="noStrike" dirty="0">
              <a:solidFill>
                <a:srgbClr val="000000"/>
              </a:solidFill>
              <a:effectLst/>
            </a:endParaRPr>
          </a:p>
          <a:p>
            <a:pPr algn="l"/>
            <a:r>
              <a:rPr lang="en-US" b="0" i="0" u="none" strike="noStrike" dirty="0">
                <a:solidFill>
                  <a:srgbClr val="000000"/>
                </a:solidFill>
                <a:effectLst/>
              </a:rPr>
              <a:t>Furthermore, the project's modular design allows independent modules to handle distinct functions such as data processing, strategy evaluation, and risk management. This architecture significantly enhances scalability and maintainability and facilitates future expansions, such as integrating new trading strategies or upgrading existing components. The modular approach offers several advantages, including simplified debugging due to clearly defined module responsibilities, easier collaboration and code management, and improved system reliability by isolating potential issues. Moreover, it provides greater flexibility in testing and upgrading individual modules without disrupting the entire system, significantly reducing downtime and promoting continuous improvement. The necessity of using a modular approach becomes especially clear when considering long-term maintenance and upgrades, as it enables rapid identification and rectification of issues, smooth integration of updates, and efficient evolution of the system to adapt to market dynamics and technological advancements.</a:t>
            </a:r>
          </a:p>
          <a:p>
            <a:pPr algn="l">
              <a:buNone/>
            </a:pPr>
            <a:endParaRPr lang="en-US" b="0" i="0" u="none" strike="noStrike" dirty="0">
              <a:solidFill>
                <a:srgbClr val="000000"/>
              </a:solidFill>
              <a:effectLst/>
            </a:endParaRPr>
          </a:p>
          <a:p>
            <a:pPr algn="l"/>
            <a:r>
              <a:rPr lang="en-US" b="0" i="0" u="none" strike="noStrike" dirty="0">
                <a:solidFill>
                  <a:srgbClr val="000000"/>
                </a:solidFill>
                <a:effectLst/>
              </a:rPr>
              <a:t>This report outlines the project's objectives, methodology, implementation, and performance evaluation, alongside insights gained from developing and deploying automated trading solutions. Additionally, it identifies potential directions for further enhancements and optimizations.</a:t>
            </a:r>
          </a:p>
        </p:txBody>
      </p:sp>
      <p:sp>
        <p:nvSpPr>
          <p:cNvPr id="4" name="Slide Number Placeholder 3"/>
          <p:cNvSpPr>
            <a:spLocks noGrp="1"/>
          </p:cNvSpPr>
          <p:nvPr>
            <p:ph type="sldNum" sz="quarter" idx="5"/>
          </p:nvPr>
        </p:nvSpPr>
        <p:spPr/>
        <p:txBody>
          <a:bodyPr/>
          <a:lstStyle/>
          <a:p>
            <a:fld id="{0BDBB4F3-649D-814E-AD70-96C75ECF0785}" type="slidenum">
              <a:rPr lang="en-IL" smtClean="0"/>
              <a:t>4</a:t>
            </a:fld>
            <a:endParaRPr lang="en-IL"/>
          </a:p>
        </p:txBody>
      </p:sp>
    </p:spTree>
    <p:extLst>
      <p:ext uri="{BB962C8B-B14F-4D97-AF65-F5344CB8AC3E}">
        <p14:creationId xmlns:p14="http://schemas.microsoft.com/office/powerpoint/2010/main" val="2025134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B2A35-90EE-C0D7-8824-AD66A90570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B6FD0E-B8E2-D90A-7237-A1059110F0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AED051-BBC7-12BC-4BAF-FEE20C7C7469}"/>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40007C86-A925-43AD-E971-DD6BA1E3BF31}"/>
              </a:ext>
            </a:extLst>
          </p:cNvPr>
          <p:cNvSpPr>
            <a:spLocks noGrp="1"/>
          </p:cNvSpPr>
          <p:nvPr>
            <p:ph type="sldNum" sz="quarter" idx="5"/>
          </p:nvPr>
        </p:nvSpPr>
        <p:spPr/>
        <p:txBody>
          <a:bodyPr/>
          <a:lstStyle/>
          <a:p>
            <a:fld id="{0BDBB4F3-649D-814E-AD70-96C75ECF0785}" type="slidenum">
              <a:rPr lang="en-IL" smtClean="0"/>
              <a:t>25</a:t>
            </a:fld>
            <a:endParaRPr lang="en-IL"/>
          </a:p>
        </p:txBody>
      </p:sp>
    </p:spTree>
    <p:extLst>
      <p:ext uri="{BB962C8B-B14F-4D97-AF65-F5344CB8AC3E}">
        <p14:creationId xmlns:p14="http://schemas.microsoft.com/office/powerpoint/2010/main" val="4069944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0BDBB4F3-649D-814E-AD70-96C75ECF0785}" type="slidenum">
              <a:rPr lang="en-IL" smtClean="0"/>
              <a:t>26</a:t>
            </a:fld>
            <a:endParaRPr lang="en-IL"/>
          </a:p>
        </p:txBody>
      </p:sp>
    </p:spTree>
    <p:extLst>
      <p:ext uri="{BB962C8B-B14F-4D97-AF65-F5344CB8AC3E}">
        <p14:creationId xmlns:p14="http://schemas.microsoft.com/office/powerpoint/2010/main" val="301091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11596-302F-111F-F8BB-45135708C1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12A977-EBD0-8F23-6528-86DE9A7724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7AD200-D811-BABD-45B3-0C82459950F9}"/>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A2BDCD04-3A72-0D52-1743-6F2CAB10120C}"/>
              </a:ext>
            </a:extLst>
          </p:cNvPr>
          <p:cNvSpPr>
            <a:spLocks noGrp="1"/>
          </p:cNvSpPr>
          <p:nvPr>
            <p:ph type="sldNum" sz="quarter" idx="5"/>
          </p:nvPr>
        </p:nvSpPr>
        <p:spPr/>
        <p:txBody>
          <a:bodyPr/>
          <a:lstStyle/>
          <a:p>
            <a:fld id="{0BDBB4F3-649D-814E-AD70-96C75ECF0785}" type="slidenum">
              <a:rPr lang="en-IL" smtClean="0"/>
              <a:t>27</a:t>
            </a:fld>
            <a:endParaRPr lang="en-IL"/>
          </a:p>
        </p:txBody>
      </p:sp>
    </p:spTree>
    <p:extLst>
      <p:ext uri="{BB962C8B-B14F-4D97-AF65-F5344CB8AC3E}">
        <p14:creationId xmlns:p14="http://schemas.microsoft.com/office/powerpoint/2010/main" val="1797405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A8269-CCF9-38EB-29DE-E5C84CA5A1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357CA2-AEA1-476A-0A15-9A79B66D78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03FF69-22D7-B262-B440-28F97C8922BC}"/>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1B5E95A3-6EC5-DF8E-B827-18AB623C48C6}"/>
              </a:ext>
            </a:extLst>
          </p:cNvPr>
          <p:cNvSpPr>
            <a:spLocks noGrp="1"/>
          </p:cNvSpPr>
          <p:nvPr>
            <p:ph type="sldNum" sz="quarter" idx="5"/>
          </p:nvPr>
        </p:nvSpPr>
        <p:spPr/>
        <p:txBody>
          <a:bodyPr/>
          <a:lstStyle/>
          <a:p>
            <a:fld id="{0BDBB4F3-649D-814E-AD70-96C75ECF0785}" type="slidenum">
              <a:rPr lang="en-IL" smtClean="0"/>
              <a:t>28</a:t>
            </a:fld>
            <a:endParaRPr lang="en-IL"/>
          </a:p>
        </p:txBody>
      </p:sp>
    </p:spTree>
    <p:extLst>
      <p:ext uri="{BB962C8B-B14F-4D97-AF65-F5344CB8AC3E}">
        <p14:creationId xmlns:p14="http://schemas.microsoft.com/office/powerpoint/2010/main" val="2017301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5A381-7A19-FF1C-EDB7-A23B647E7B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76B42D-C25B-B385-A848-20A967A30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3CBB76-0C48-4607-2AEB-CEC4BBB048F4}"/>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763BCC64-E667-C88B-9949-43B614174E69}"/>
              </a:ext>
            </a:extLst>
          </p:cNvPr>
          <p:cNvSpPr>
            <a:spLocks noGrp="1"/>
          </p:cNvSpPr>
          <p:nvPr>
            <p:ph type="sldNum" sz="quarter" idx="5"/>
          </p:nvPr>
        </p:nvSpPr>
        <p:spPr/>
        <p:txBody>
          <a:bodyPr/>
          <a:lstStyle/>
          <a:p>
            <a:fld id="{0BDBB4F3-649D-814E-AD70-96C75ECF0785}" type="slidenum">
              <a:rPr lang="en-IL" smtClean="0"/>
              <a:t>29</a:t>
            </a:fld>
            <a:endParaRPr lang="en-IL"/>
          </a:p>
        </p:txBody>
      </p:sp>
    </p:spTree>
    <p:extLst>
      <p:ext uri="{BB962C8B-B14F-4D97-AF65-F5344CB8AC3E}">
        <p14:creationId xmlns:p14="http://schemas.microsoft.com/office/powerpoint/2010/main" val="3031925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D99EF-5715-1E99-C5E5-D4B30B556A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0304B9-D50F-3FFD-6C5D-5A95662AEF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493751-D214-F2D3-1ACA-DAD3D06FFF8D}"/>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C22785DC-2A0B-F4E9-23B0-CBA4699478D2}"/>
              </a:ext>
            </a:extLst>
          </p:cNvPr>
          <p:cNvSpPr>
            <a:spLocks noGrp="1"/>
          </p:cNvSpPr>
          <p:nvPr>
            <p:ph type="sldNum" sz="quarter" idx="5"/>
          </p:nvPr>
        </p:nvSpPr>
        <p:spPr/>
        <p:txBody>
          <a:bodyPr/>
          <a:lstStyle/>
          <a:p>
            <a:fld id="{0BDBB4F3-649D-814E-AD70-96C75ECF0785}" type="slidenum">
              <a:rPr lang="en-IL" smtClean="0"/>
              <a:t>30</a:t>
            </a:fld>
            <a:endParaRPr lang="en-IL"/>
          </a:p>
        </p:txBody>
      </p:sp>
    </p:spTree>
    <p:extLst>
      <p:ext uri="{BB962C8B-B14F-4D97-AF65-F5344CB8AC3E}">
        <p14:creationId xmlns:p14="http://schemas.microsoft.com/office/powerpoint/2010/main" val="3787292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FCD9F-4435-756A-7B82-0395AE5741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731AE1-F75F-A858-F1A1-D671F4EEA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DBC16-D9B0-EB50-4254-0B07B0B83695}"/>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3DF72379-69C5-7196-07B0-60D04AD475E2}"/>
              </a:ext>
            </a:extLst>
          </p:cNvPr>
          <p:cNvSpPr>
            <a:spLocks noGrp="1"/>
          </p:cNvSpPr>
          <p:nvPr>
            <p:ph type="sldNum" sz="quarter" idx="5"/>
          </p:nvPr>
        </p:nvSpPr>
        <p:spPr/>
        <p:txBody>
          <a:bodyPr/>
          <a:lstStyle/>
          <a:p>
            <a:fld id="{0BDBB4F3-649D-814E-AD70-96C75ECF0785}" type="slidenum">
              <a:rPr lang="en-IL" smtClean="0"/>
              <a:t>32</a:t>
            </a:fld>
            <a:endParaRPr lang="en-IL"/>
          </a:p>
        </p:txBody>
      </p:sp>
    </p:spTree>
    <p:extLst>
      <p:ext uri="{BB962C8B-B14F-4D97-AF65-F5344CB8AC3E}">
        <p14:creationId xmlns:p14="http://schemas.microsoft.com/office/powerpoint/2010/main" val="18204963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97BF7-F88F-ED5E-73F4-E8C73F7B8B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84EBA-EA0F-88BF-1AA0-306A44AF01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16DDEE-F051-6A66-3FBA-969D924E1AFF}"/>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5ACF8333-3934-352F-05B9-6E05610CDE19}"/>
              </a:ext>
            </a:extLst>
          </p:cNvPr>
          <p:cNvSpPr>
            <a:spLocks noGrp="1"/>
          </p:cNvSpPr>
          <p:nvPr>
            <p:ph type="sldNum" sz="quarter" idx="5"/>
          </p:nvPr>
        </p:nvSpPr>
        <p:spPr/>
        <p:txBody>
          <a:bodyPr/>
          <a:lstStyle/>
          <a:p>
            <a:fld id="{0BDBB4F3-649D-814E-AD70-96C75ECF0785}" type="slidenum">
              <a:rPr lang="en-IL" smtClean="0"/>
              <a:t>33</a:t>
            </a:fld>
            <a:endParaRPr lang="en-IL"/>
          </a:p>
        </p:txBody>
      </p:sp>
    </p:spTree>
    <p:extLst>
      <p:ext uri="{BB962C8B-B14F-4D97-AF65-F5344CB8AC3E}">
        <p14:creationId xmlns:p14="http://schemas.microsoft.com/office/powerpoint/2010/main" val="29494126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B519A-9EB2-8FE4-4B2F-E0F35BC61A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28960C-FFA6-CD98-A841-F9E8CFE4B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96E8B2-C15A-6A58-8C91-E63F4AA21057}"/>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9C645D8E-3F41-E5FA-ED4D-38266B891EA7}"/>
              </a:ext>
            </a:extLst>
          </p:cNvPr>
          <p:cNvSpPr>
            <a:spLocks noGrp="1"/>
          </p:cNvSpPr>
          <p:nvPr>
            <p:ph type="sldNum" sz="quarter" idx="5"/>
          </p:nvPr>
        </p:nvSpPr>
        <p:spPr/>
        <p:txBody>
          <a:bodyPr/>
          <a:lstStyle/>
          <a:p>
            <a:fld id="{0BDBB4F3-649D-814E-AD70-96C75ECF0785}" type="slidenum">
              <a:rPr lang="en-IL" smtClean="0"/>
              <a:t>34</a:t>
            </a:fld>
            <a:endParaRPr lang="en-IL"/>
          </a:p>
        </p:txBody>
      </p:sp>
    </p:spTree>
    <p:extLst>
      <p:ext uri="{BB962C8B-B14F-4D97-AF65-F5344CB8AC3E}">
        <p14:creationId xmlns:p14="http://schemas.microsoft.com/office/powerpoint/2010/main" val="3859520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24DD9-BADE-15C8-4BF2-5FB633B60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0F7257-B59C-F0C2-17B3-DB58769A5D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C64935-B46B-4CDE-0146-5AA897E35873}"/>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452F3423-606F-6C1E-2720-4026113E661C}"/>
              </a:ext>
            </a:extLst>
          </p:cNvPr>
          <p:cNvSpPr>
            <a:spLocks noGrp="1"/>
          </p:cNvSpPr>
          <p:nvPr>
            <p:ph type="sldNum" sz="quarter" idx="5"/>
          </p:nvPr>
        </p:nvSpPr>
        <p:spPr/>
        <p:txBody>
          <a:bodyPr/>
          <a:lstStyle/>
          <a:p>
            <a:fld id="{0BDBB4F3-649D-814E-AD70-96C75ECF0785}" type="slidenum">
              <a:rPr lang="en-IL" smtClean="0"/>
              <a:t>35</a:t>
            </a:fld>
            <a:endParaRPr lang="en-IL"/>
          </a:p>
        </p:txBody>
      </p:sp>
    </p:spTree>
    <p:extLst>
      <p:ext uri="{BB962C8B-B14F-4D97-AF65-F5344CB8AC3E}">
        <p14:creationId xmlns:p14="http://schemas.microsoft.com/office/powerpoint/2010/main" val="1893309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The primary objective of this project is to develop a Python-based cryptocurrency trading bot that automates market data collection, preprocessing, analysis, and trading execution through the Binance API. The bot is specifically designed to operate efficiently at trading intervals ranging from 15 minutes to 4 hours, enabling traders to capture timely opportunities in the fast-paced crypto market.</a:t>
            </a:r>
          </a:p>
          <a:p>
            <a:endParaRPr lang="en-IL" dirty="0"/>
          </a:p>
        </p:txBody>
      </p:sp>
      <p:sp>
        <p:nvSpPr>
          <p:cNvPr id="4" name="Slide Number Placeholder 3"/>
          <p:cNvSpPr>
            <a:spLocks noGrp="1"/>
          </p:cNvSpPr>
          <p:nvPr>
            <p:ph type="sldNum" sz="quarter" idx="5"/>
          </p:nvPr>
        </p:nvSpPr>
        <p:spPr/>
        <p:txBody>
          <a:bodyPr/>
          <a:lstStyle/>
          <a:p>
            <a:fld id="{0BDBB4F3-649D-814E-AD70-96C75ECF0785}" type="slidenum">
              <a:rPr lang="en-IL" smtClean="0"/>
              <a:t>5</a:t>
            </a:fld>
            <a:endParaRPr lang="en-IL"/>
          </a:p>
        </p:txBody>
      </p:sp>
    </p:spTree>
    <p:extLst>
      <p:ext uri="{BB962C8B-B14F-4D97-AF65-F5344CB8AC3E}">
        <p14:creationId xmlns:p14="http://schemas.microsoft.com/office/powerpoint/2010/main" val="33227347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6137F-83F1-8EE2-EF4B-C5304646DC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106F29-EDA6-D960-3947-F3F389074D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065476-0B84-426E-4795-D5595F2B23E2}"/>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6E1951AA-4557-90F6-0CD6-4A938959E082}"/>
              </a:ext>
            </a:extLst>
          </p:cNvPr>
          <p:cNvSpPr>
            <a:spLocks noGrp="1"/>
          </p:cNvSpPr>
          <p:nvPr>
            <p:ph type="sldNum" sz="quarter" idx="5"/>
          </p:nvPr>
        </p:nvSpPr>
        <p:spPr/>
        <p:txBody>
          <a:bodyPr/>
          <a:lstStyle/>
          <a:p>
            <a:fld id="{0BDBB4F3-649D-814E-AD70-96C75ECF0785}" type="slidenum">
              <a:rPr lang="en-IL" smtClean="0"/>
              <a:t>37</a:t>
            </a:fld>
            <a:endParaRPr lang="en-IL"/>
          </a:p>
        </p:txBody>
      </p:sp>
    </p:spTree>
    <p:extLst>
      <p:ext uri="{BB962C8B-B14F-4D97-AF65-F5344CB8AC3E}">
        <p14:creationId xmlns:p14="http://schemas.microsoft.com/office/powerpoint/2010/main" val="1262409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BB390-3299-08FD-D68F-F9A715B7A6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214E45-EFB0-A217-3231-51B0E22514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EFD61B-94F8-0A8F-C1B5-9EAEB7A41E6B}"/>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102FCFBD-A0EA-7A8C-E506-15C468B8BF29}"/>
              </a:ext>
            </a:extLst>
          </p:cNvPr>
          <p:cNvSpPr>
            <a:spLocks noGrp="1"/>
          </p:cNvSpPr>
          <p:nvPr>
            <p:ph type="sldNum" sz="quarter" idx="5"/>
          </p:nvPr>
        </p:nvSpPr>
        <p:spPr/>
        <p:txBody>
          <a:bodyPr/>
          <a:lstStyle/>
          <a:p>
            <a:fld id="{0BDBB4F3-649D-814E-AD70-96C75ECF0785}" type="slidenum">
              <a:rPr lang="en-IL" smtClean="0"/>
              <a:t>38</a:t>
            </a:fld>
            <a:endParaRPr lang="en-IL"/>
          </a:p>
        </p:txBody>
      </p:sp>
    </p:spTree>
    <p:extLst>
      <p:ext uri="{BB962C8B-B14F-4D97-AF65-F5344CB8AC3E}">
        <p14:creationId xmlns:p14="http://schemas.microsoft.com/office/powerpoint/2010/main" val="3550996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24CD4-F9BA-2EF9-44A9-DBBE2ABE62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5757E1-5E4C-0965-38E7-5FBDDB290E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5081D9-43C6-EBDF-3D17-6A8DCD9CAE45}"/>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ED220599-FF96-7D68-9F23-8D97C150647F}"/>
              </a:ext>
            </a:extLst>
          </p:cNvPr>
          <p:cNvSpPr>
            <a:spLocks noGrp="1"/>
          </p:cNvSpPr>
          <p:nvPr>
            <p:ph type="sldNum" sz="quarter" idx="5"/>
          </p:nvPr>
        </p:nvSpPr>
        <p:spPr/>
        <p:txBody>
          <a:bodyPr/>
          <a:lstStyle/>
          <a:p>
            <a:fld id="{0BDBB4F3-649D-814E-AD70-96C75ECF0785}" type="slidenum">
              <a:rPr lang="en-IL" smtClean="0"/>
              <a:t>39</a:t>
            </a:fld>
            <a:endParaRPr lang="en-IL"/>
          </a:p>
        </p:txBody>
      </p:sp>
    </p:spTree>
    <p:extLst>
      <p:ext uri="{BB962C8B-B14F-4D97-AF65-F5344CB8AC3E}">
        <p14:creationId xmlns:p14="http://schemas.microsoft.com/office/powerpoint/2010/main" val="3715442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3F9EC-3F7D-1912-6F70-C78AF869D7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BDB2E1-FE15-5A84-03F5-C2286C0828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24595D-7C73-18F8-E632-F68DFC5C564F}"/>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D68C2DB2-1A59-C394-1F3A-58197228DC7F}"/>
              </a:ext>
            </a:extLst>
          </p:cNvPr>
          <p:cNvSpPr>
            <a:spLocks noGrp="1"/>
          </p:cNvSpPr>
          <p:nvPr>
            <p:ph type="sldNum" sz="quarter" idx="5"/>
          </p:nvPr>
        </p:nvSpPr>
        <p:spPr/>
        <p:txBody>
          <a:bodyPr/>
          <a:lstStyle/>
          <a:p>
            <a:fld id="{0BDBB4F3-649D-814E-AD70-96C75ECF0785}" type="slidenum">
              <a:rPr lang="en-IL" smtClean="0"/>
              <a:t>40</a:t>
            </a:fld>
            <a:endParaRPr lang="en-IL"/>
          </a:p>
        </p:txBody>
      </p:sp>
    </p:spTree>
    <p:extLst>
      <p:ext uri="{BB962C8B-B14F-4D97-AF65-F5344CB8AC3E}">
        <p14:creationId xmlns:p14="http://schemas.microsoft.com/office/powerpoint/2010/main" val="19556708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0BDBB4F3-649D-814E-AD70-96C75ECF0785}" type="slidenum">
              <a:rPr lang="en-IL" smtClean="0"/>
              <a:t>41</a:t>
            </a:fld>
            <a:endParaRPr lang="en-IL"/>
          </a:p>
        </p:txBody>
      </p:sp>
    </p:spTree>
    <p:extLst>
      <p:ext uri="{BB962C8B-B14F-4D97-AF65-F5344CB8AC3E}">
        <p14:creationId xmlns:p14="http://schemas.microsoft.com/office/powerpoint/2010/main" val="3814298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54C02-6871-36E8-7C47-A77A33E674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876FBB-A59D-3F76-3098-15C791F857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D0683-5964-4E24-40AC-F6029BDAAEBB}"/>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F6DBD845-DFEA-5A75-3BF2-C910D22FC224}"/>
              </a:ext>
            </a:extLst>
          </p:cNvPr>
          <p:cNvSpPr>
            <a:spLocks noGrp="1"/>
          </p:cNvSpPr>
          <p:nvPr>
            <p:ph type="sldNum" sz="quarter" idx="5"/>
          </p:nvPr>
        </p:nvSpPr>
        <p:spPr/>
        <p:txBody>
          <a:bodyPr/>
          <a:lstStyle/>
          <a:p>
            <a:fld id="{0BDBB4F3-649D-814E-AD70-96C75ECF0785}" type="slidenum">
              <a:rPr lang="en-IL" smtClean="0"/>
              <a:t>42</a:t>
            </a:fld>
            <a:endParaRPr lang="en-IL"/>
          </a:p>
        </p:txBody>
      </p:sp>
    </p:spTree>
    <p:extLst>
      <p:ext uri="{BB962C8B-B14F-4D97-AF65-F5344CB8AC3E}">
        <p14:creationId xmlns:p14="http://schemas.microsoft.com/office/powerpoint/2010/main" val="978939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99A5C-BDFB-5AB0-5D76-8233F6471D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17D19B-1FD9-90D4-A6D8-4218CB3E1A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66809F-89EF-DE6D-7D09-271628571056}"/>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296A8D34-1CEB-05B3-9962-F867ED8C1EE9}"/>
              </a:ext>
            </a:extLst>
          </p:cNvPr>
          <p:cNvSpPr>
            <a:spLocks noGrp="1"/>
          </p:cNvSpPr>
          <p:nvPr>
            <p:ph type="sldNum" sz="quarter" idx="5"/>
          </p:nvPr>
        </p:nvSpPr>
        <p:spPr/>
        <p:txBody>
          <a:bodyPr/>
          <a:lstStyle/>
          <a:p>
            <a:fld id="{0BDBB4F3-649D-814E-AD70-96C75ECF0785}" type="slidenum">
              <a:rPr lang="en-IL" smtClean="0"/>
              <a:t>43</a:t>
            </a:fld>
            <a:endParaRPr lang="en-IL"/>
          </a:p>
        </p:txBody>
      </p:sp>
    </p:spTree>
    <p:extLst>
      <p:ext uri="{BB962C8B-B14F-4D97-AF65-F5344CB8AC3E}">
        <p14:creationId xmlns:p14="http://schemas.microsoft.com/office/powerpoint/2010/main" val="2703111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0D898-2DFB-1D99-C3B7-A4B9F98CBD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22B65A-2A23-0947-8961-4DC89841DB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007AC2-4EF7-C232-2DCC-A35690946B99}"/>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9C071022-2A5D-9DD4-DD44-45270CBB3891}"/>
              </a:ext>
            </a:extLst>
          </p:cNvPr>
          <p:cNvSpPr>
            <a:spLocks noGrp="1"/>
          </p:cNvSpPr>
          <p:nvPr>
            <p:ph type="sldNum" sz="quarter" idx="5"/>
          </p:nvPr>
        </p:nvSpPr>
        <p:spPr/>
        <p:txBody>
          <a:bodyPr/>
          <a:lstStyle/>
          <a:p>
            <a:fld id="{0BDBB4F3-649D-814E-AD70-96C75ECF0785}" type="slidenum">
              <a:rPr lang="en-IL" smtClean="0"/>
              <a:t>44</a:t>
            </a:fld>
            <a:endParaRPr lang="en-IL"/>
          </a:p>
        </p:txBody>
      </p:sp>
    </p:spTree>
    <p:extLst>
      <p:ext uri="{BB962C8B-B14F-4D97-AF65-F5344CB8AC3E}">
        <p14:creationId xmlns:p14="http://schemas.microsoft.com/office/powerpoint/2010/main" val="36491484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E0ADC-750E-197B-326F-84393F6390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20879B-9BCD-CE40-F59E-CB2C5008F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868250-89D2-7D8A-56C1-230A9224F863}"/>
              </a:ext>
            </a:extLst>
          </p:cNvPr>
          <p:cNvSpPr>
            <a:spLocks noGrp="1"/>
          </p:cNvSpPr>
          <p:nvPr>
            <p:ph type="body" idx="1"/>
          </p:nvPr>
        </p:nvSpPr>
        <p:spPr/>
        <p:txBody>
          <a:bodyPr/>
          <a:lstStyle/>
          <a:p>
            <a:endParaRPr lang="en-IL" dirty="0"/>
          </a:p>
        </p:txBody>
      </p:sp>
      <p:sp>
        <p:nvSpPr>
          <p:cNvPr id="4" name="Slide Number Placeholder 3">
            <a:extLst>
              <a:ext uri="{FF2B5EF4-FFF2-40B4-BE49-F238E27FC236}">
                <a16:creationId xmlns:a16="http://schemas.microsoft.com/office/drawing/2014/main" id="{FCA0D58B-ADF0-5042-5C8C-0F5CC27287B4}"/>
              </a:ext>
            </a:extLst>
          </p:cNvPr>
          <p:cNvSpPr>
            <a:spLocks noGrp="1"/>
          </p:cNvSpPr>
          <p:nvPr>
            <p:ph type="sldNum" sz="quarter" idx="5"/>
          </p:nvPr>
        </p:nvSpPr>
        <p:spPr/>
        <p:txBody>
          <a:bodyPr/>
          <a:lstStyle/>
          <a:p>
            <a:fld id="{0BDBB4F3-649D-814E-AD70-96C75ECF0785}" type="slidenum">
              <a:rPr lang="en-IL" smtClean="0"/>
              <a:t>46</a:t>
            </a:fld>
            <a:endParaRPr lang="en-IL"/>
          </a:p>
        </p:txBody>
      </p:sp>
    </p:spTree>
    <p:extLst>
      <p:ext uri="{BB962C8B-B14F-4D97-AF65-F5344CB8AC3E}">
        <p14:creationId xmlns:p14="http://schemas.microsoft.com/office/powerpoint/2010/main" val="6577040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CC3C4-00E1-7787-AFB2-66A7C0C06A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18104D-AF41-C198-0118-CA86B614CC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F37D9D-A0EA-DD6E-059D-32BF07C6CA9A}"/>
              </a:ext>
            </a:extLst>
          </p:cNvPr>
          <p:cNvSpPr>
            <a:spLocks noGrp="1"/>
          </p:cNvSpPr>
          <p:nvPr>
            <p:ph type="body" idx="1"/>
          </p:nvPr>
        </p:nvSpPr>
        <p:spPr/>
        <p:txBody>
          <a:bodyPr/>
          <a:lstStyle/>
          <a:p>
            <a:endParaRPr lang="en-IL" dirty="0"/>
          </a:p>
        </p:txBody>
      </p:sp>
      <p:sp>
        <p:nvSpPr>
          <p:cNvPr id="4" name="Slide Number Placeholder 3">
            <a:extLst>
              <a:ext uri="{FF2B5EF4-FFF2-40B4-BE49-F238E27FC236}">
                <a16:creationId xmlns:a16="http://schemas.microsoft.com/office/drawing/2014/main" id="{BD36C206-D04B-EEC2-961C-988C09E518D8}"/>
              </a:ext>
            </a:extLst>
          </p:cNvPr>
          <p:cNvSpPr>
            <a:spLocks noGrp="1"/>
          </p:cNvSpPr>
          <p:nvPr>
            <p:ph type="sldNum" sz="quarter" idx="5"/>
          </p:nvPr>
        </p:nvSpPr>
        <p:spPr/>
        <p:txBody>
          <a:bodyPr/>
          <a:lstStyle/>
          <a:p>
            <a:fld id="{0BDBB4F3-649D-814E-AD70-96C75ECF0785}" type="slidenum">
              <a:rPr lang="en-IL" smtClean="0"/>
              <a:t>47</a:t>
            </a:fld>
            <a:endParaRPr lang="en-IL"/>
          </a:p>
        </p:txBody>
      </p:sp>
    </p:spTree>
    <p:extLst>
      <p:ext uri="{BB962C8B-B14F-4D97-AF65-F5344CB8AC3E}">
        <p14:creationId xmlns:p14="http://schemas.microsoft.com/office/powerpoint/2010/main" val="155262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0BDBB4F3-649D-814E-AD70-96C75ECF0785}" type="slidenum">
              <a:rPr lang="en-IL" smtClean="0"/>
              <a:t>7</a:t>
            </a:fld>
            <a:endParaRPr lang="en-IL"/>
          </a:p>
        </p:txBody>
      </p:sp>
    </p:spTree>
    <p:extLst>
      <p:ext uri="{BB962C8B-B14F-4D97-AF65-F5344CB8AC3E}">
        <p14:creationId xmlns:p14="http://schemas.microsoft.com/office/powerpoint/2010/main" val="459044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05BCD-F9DA-1549-3AB9-025C0216FB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265333-3421-8CE5-6B77-C8647E112F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7B2EAE-0728-3482-45F9-8633486C42EC}"/>
              </a:ext>
            </a:extLst>
          </p:cNvPr>
          <p:cNvSpPr>
            <a:spLocks noGrp="1"/>
          </p:cNvSpPr>
          <p:nvPr>
            <p:ph type="body" idx="1"/>
          </p:nvPr>
        </p:nvSpPr>
        <p:spPr/>
        <p:txBody>
          <a:bodyPr/>
          <a:lstStyle/>
          <a:p>
            <a:endParaRPr lang="en-IL" dirty="0"/>
          </a:p>
        </p:txBody>
      </p:sp>
      <p:sp>
        <p:nvSpPr>
          <p:cNvPr id="4" name="Slide Number Placeholder 3">
            <a:extLst>
              <a:ext uri="{FF2B5EF4-FFF2-40B4-BE49-F238E27FC236}">
                <a16:creationId xmlns:a16="http://schemas.microsoft.com/office/drawing/2014/main" id="{0146721C-0A74-CE3E-36C5-8EC66636F27B}"/>
              </a:ext>
            </a:extLst>
          </p:cNvPr>
          <p:cNvSpPr>
            <a:spLocks noGrp="1"/>
          </p:cNvSpPr>
          <p:nvPr>
            <p:ph type="sldNum" sz="quarter" idx="5"/>
          </p:nvPr>
        </p:nvSpPr>
        <p:spPr/>
        <p:txBody>
          <a:bodyPr/>
          <a:lstStyle/>
          <a:p>
            <a:fld id="{0BDBB4F3-649D-814E-AD70-96C75ECF0785}" type="slidenum">
              <a:rPr lang="en-IL" smtClean="0"/>
              <a:t>48</a:t>
            </a:fld>
            <a:endParaRPr lang="en-IL"/>
          </a:p>
        </p:txBody>
      </p:sp>
    </p:spTree>
    <p:extLst>
      <p:ext uri="{BB962C8B-B14F-4D97-AF65-F5344CB8AC3E}">
        <p14:creationId xmlns:p14="http://schemas.microsoft.com/office/powerpoint/2010/main" val="4233341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18AE-8EA4-0065-EEF7-BF13357BEC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3BA12C-E204-10F4-2B68-2D7D777615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2A6914-0F00-7D61-DF08-87DABF5AFC4A}"/>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D841A0B6-5590-57ED-24F3-13CA4D432E45}"/>
              </a:ext>
            </a:extLst>
          </p:cNvPr>
          <p:cNvSpPr>
            <a:spLocks noGrp="1"/>
          </p:cNvSpPr>
          <p:nvPr>
            <p:ph type="sldNum" sz="quarter" idx="5"/>
          </p:nvPr>
        </p:nvSpPr>
        <p:spPr/>
        <p:txBody>
          <a:bodyPr/>
          <a:lstStyle/>
          <a:p>
            <a:fld id="{0BDBB4F3-649D-814E-AD70-96C75ECF0785}" type="slidenum">
              <a:rPr lang="en-IL" smtClean="0"/>
              <a:t>8</a:t>
            </a:fld>
            <a:endParaRPr lang="en-IL"/>
          </a:p>
        </p:txBody>
      </p:sp>
    </p:spTree>
    <p:extLst>
      <p:ext uri="{BB962C8B-B14F-4D97-AF65-F5344CB8AC3E}">
        <p14:creationId xmlns:p14="http://schemas.microsoft.com/office/powerpoint/2010/main" val="3521071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E50B5-68E0-9868-D52C-98CCBB2590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518A2-1092-FC57-D73F-57416DE46E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68EACA-26DE-A9DF-2FD9-EC5D767B8AE6}"/>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19C5158D-5D65-8278-632C-332DBC4C77E1}"/>
              </a:ext>
            </a:extLst>
          </p:cNvPr>
          <p:cNvSpPr>
            <a:spLocks noGrp="1"/>
          </p:cNvSpPr>
          <p:nvPr>
            <p:ph type="sldNum" sz="quarter" idx="5"/>
          </p:nvPr>
        </p:nvSpPr>
        <p:spPr/>
        <p:txBody>
          <a:bodyPr/>
          <a:lstStyle/>
          <a:p>
            <a:fld id="{0BDBB4F3-649D-814E-AD70-96C75ECF0785}" type="slidenum">
              <a:rPr lang="en-IL" smtClean="0"/>
              <a:t>9</a:t>
            </a:fld>
            <a:endParaRPr lang="en-IL"/>
          </a:p>
        </p:txBody>
      </p:sp>
    </p:spTree>
    <p:extLst>
      <p:ext uri="{BB962C8B-B14F-4D97-AF65-F5344CB8AC3E}">
        <p14:creationId xmlns:p14="http://schemas.microsoft.com/office/powerpoint/2010/main" val="82961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F977-FCE6-FD1F-78AF-EAE5E114EA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F3516D-B011-DBB7-3B51-9C213518B7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C54D7C-E160-8E90-C1EA-0B07148EB4F3}"/>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55BB7D06-D1C2-AB2A-79F6-60A55192C9E6}"/>
              </a:ext>
            </a:extLst>
          </p:cNvPr>
          <p:cNvSpPr>
            <a:spLocks noGrp="1"/>
          </p:cNvSpPr>
          <p:nvPr>
            <p:ph type="sldNum" sz="quarter" idx="5"/>
          </p:nvPr>
        </p:nvSpPr>
        <p:spPr/>
        <p:txBody>
          <a:bodyPr/>
          <a:lstStyle/>
          <a:p>
            <a:fld id="{0BDBB4F3-649D-814E-AD70-96C75ECF0785}" type="slidenum">
              <a:rPr lang="en-IL" smtClean="0"/>
              <a:t>10</a:t>
            </a:fld>
            <a:endParaRPr lang="en-IL"/>
          </a:p>
        </p:txBody>
      </p:sp>
    </p:spTree>
    <p:extLst>
      <p:ext uri="{BB962C8B-B14F-4D97-AF65-F5344CB8AC3E}">
        <p14:creationId xmlns:p14="http://schemas.microsoft.com/office/powerpoint/2010/main" val="3614533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7B365-F035-B7F4-4709-4DD6710C8F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08A72A-AE23-7CE4-04E9-9E0ECB4391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FBE24F-F0B4-1C0D-27A7-37AF65F8D5BA}"/>
              </a:ext>
            </a:extLst>
          </p:cNvPr>
          <p:cNvSpPr>
            <a:spLocks noGrp="1"/>
          </p:cNvSpPr>
          <p:nvPr>
            <p:ph type="body" idx="1"/>
          </p:nvPr>
        </p:nvSpPr>
        <p:spPr/>
        <p:txBody>
          <a:bodyPr/>
          <a:lstStyle/>
          <a:p>
            <a:pPr algn="l">
              <a:buNone/>
            </a:pPr>
            <a:endParaRPr lang="en-US" b="0" i="0" u="none" strike="noStrike" dirty="0">
              <a:solidFill>
                <a:srgbClr val="000000"/>
              </a:solidFill>
              <a:effectLst/>
            </a:endParaRPr>
          </a:p>
        </p:txBody>
      </p:sp>
      <p:sp>
        <p:nvSpPr>
          <p:cNvPr id="4" name="Slide Number Placeholder 3">
            <a:extLst>
              <a:ext uri="{FF2B5EF4-FFF2-40B4-BE49-F238E27FC236}">
                <a16:creationId xmlns:a16="http://schemas.microsoft.com/office/drawing/2014/main" id="{85648A37-5C08-308E-3A58-388B1632B129}"/>
              </a:ext>
            </a:extLst>
          </p:cNvPr>
          <p:cNvSpPr>
            <a:spLocks noGrp="1"/>
          </p:cNvSpPr>
          <p:nvPr>
            <p:ph type="sldNum" sz="quarter" idx="5"/>
          </p:nvPr>
        </p:nvSpPr>
        <p:spPr/>
        <p:txBody>
          <a:bodyPr/>
          <a:lstStyle/>
          <a:p>
            <a:fld id="{0BDBB4F3-649D-814E-AD70-96C75ECF0785}" type="slidenum">
              <a:rPr lang="en-IL" smtClean="0"/>
              <a:t>11</a:t>
            </a:fld>
            <a:endParaRPr lang="en-IL"/>
          </a:p>
        </p:txBody>
      </p:sp>
    </p:spTree>
    <p:extLst>
      <p:ext uri="{BB962C8B-B14F-4D97-AF65-F5344CB8AC3E}">
        <p14:creationId xmlns:p14="http://schemas.microsoft.com/office/powerpoint/2010/main" val="3373555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0BDBB4F3-649D-814E-AD70-96C75ECF0785}" type="slidenum">
              <a:rPr lang="en-IL" smtClean="0"/>
              <a:t>12</a:t>
            </a:fld>
            <a:endParaRPr lang="en-IL"/>
          </a:p>
        </p:txBody>
      </p:sp>
    </p:spTree>
    <p:extLst>
      <p:ext uri="{BB962C8B-B14F-4D97-AF65-F5344CB8AC3E}">
        <p14:creationId xmlns:p14="http://schemas.microsoft.com/office/powerpoint/2010/main" val="10943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3/14/25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3/14/25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3/14/25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3/14/25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75B66-0FF8-B9DA-BC23-6F1E016D5FAB}"/>
              </a:ext>
            </a:extLst>
          </p:cNvPr>
          <p:cNvSpPr>
            <a:spLocks noGrp="1"/>
          </p:cNvSpPr>
          <p:nvPr>
            <p:ph type="ctrTitle"/>
          </p:nvPr>
        </p:nvSpPr>
        <p:spPr>
          <a:xfrm>
            <a:off x="643468" y="820010"/>
            <a:ext cx="3415288" cy="3212654"/>
          </a:xfrm>
          <a:noFill/>
          <a:ln>
            <a:solidFill>
              <a:schemeClr val="bg1"/>
            </a:solidFill>
          </a:ln>
        </p:spPr>
        <p:txBody>
          <a:bodyPr>
            <a:normAutofit/>
          </a:bodyPr>
          <a:lstStyle/>
          <a:p>
            <a:r>
              <a:rPr lang="en-IL">
                <a:solidFill>
                  <a:schemeClr val="bg1"/>
                </a:solidFill>
              </a:rPr>
              <a:t>Trade Bot Report</a:t>
            </a:r>
          </a:p>
        </p:txBody>
      </p:sp>
      <p:sp>
        <p:nvSpPr>
          <p:cNvPr id="3" name="Subtitle 2">
            <a:extLst>
              <a:ext uri="{FF2B5EF4-FFF2-40B4-BE49-F238E27FC236}">
                <a16:creationId xmlns:a16="http://schemas.microsoft.com/office/drawing/2014/main" id="{1EAFD44D-8424-9814-83E1-A941FA787F47}"/>
              </a:ext>
            </a:extLst>
          </p:cNvPr>
          <p:cNvSpPr>
            <a:spLocks noGrp="1"/>
          </p:cNvSpPr>
          <p:nvPr>
            <p:ph type="subTitle" idx="1"/>
          </p:nvPr>
        </p:nvSpPr>
        <p:spPr>
          <a:xfrm>
            <a:off x="699777" y="4352544"/>
            <a:ext cx="3415288" cy="1239894"/>
          </a:xfrm>
        </p:spPr>
        <p:txBody>
          <a:bodyPr>
            <a:normAutofit/>
          </a:bodyPr>
          <a:lstStyle/>
          <a:p>
            <a:r>
              <a:rPr lang="en-IL">
                <a:solidFill>
                  <a:schemeClr val="bg1"/>
                </a:solidFill>
              </a:rPr>
              <a:t>Zhaoyu Bai</a:t>
            </a:r>
          </a:p>
          <a:p>
            <a:r>
              <a:rPr lang="en-IL">
                <a:solidFill>
                  <a:schemeClr val="bg1"/>
                </a:solidFill>
              </a:rPr>
              <a:t>2025 March</a:t>
            </a:r>
          </a:p>
        </p:txBody>
      </p:sp>
      <p:pic>
        <p:nvPicPr>
          <p:cNvPr id="5" name="Picture 4" descr="Robot operating a machine">
            <a:extLst>
              <a:ext uri="{FF2B5EF4-FFF2-40B4-BE49-F238E27FC236}">
                <a16:creationId xmlns:a16="http://schemas.microsoft.com/office/drawing/2014/main" id="{A8C0D7EA-FCF4-579B-BD8B-01EE2B24D808}"/>
              </a:ext>
            </a:extLst>
          </p:cNvPr>
          <p:cNvPicPr>
            <a:picLocks noChangeAspect="1"/>
          </p:cNvPicPr>
          <p:nvPr/>
        </p:nvPicPr>
        <p:blipFill>
          <a:blip r:embed="rId2"/>
          <a:srcRect l="8783" r="6862" b="1"/>
          <a:stretch/>
        </p:blipFill>
        <p:spPr>
          <a:xfrm>
            <a:off x="4654297" y="10"/>
            <a:ext cx="7537702" cy="6857989"/>
          </a:xfrm>
          <a:prstGeom prst="rect">
            <a:avLst/>
          </a:prstGeom>
        </p:spPr>
      </p:pic>
    </p:spTree>
    <p:extLst>
      <p:ext uri="{BB962C8B-B14F-4D97-AF65-F5344CB8AC3E}">
        <p14:creationId xmlns:p14="http://schemas.microsoft.com/office/powerpoint/2010/main" val="28757408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4AA71-FDD1-4EFD-C40B-C670EF230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D8EE30-A319-6729-B05B-A9861617DD87}"/>
              </a:ext>
            </a:extLst>
          </p:cNvPr>
          <p:cNvSpPr>
            <a:spLocks noGrp="1"/>
          </p:cNvSpPr>
          <p:nvPr>
            <p:ph type="title"/>
          </p:nvPr>
        </p:nvSpPr>
        <p:spPr/>
        <p:txBody>
          <a:bodyPr>
            <a:normAutofit/>
          </a:bodyPr>
          <a:lstStyle/>
          <a:p>
            <a:r>
              <a:rPr lang="en-IL" dirty="0"/>
              <a:t>implementation:</a:t>
            </a:r>
            <a:br>
              <a:rPr lang="en-IL" dirty="0"/>
            </a:br>
            <a:r>
              <a:rPr lang="en-IL" dirty="0"/>
              <a:t>Data Handler Module</a:t>
            </a:r>
          </a:p>
        </p:txBody>
      </p:sp>
      <p:sp>
        <p:nvSpPr>
          <p:cNvPr id="3" name="Content Placeholder 2">
            <a:extLst>
              <a:ext uri="{FF2B5EF4-FFF2-40B4-BE49-F238E27FC236}">
                <a16:creationId xmlns:a16="http://schemas.microsoft.com/office/drawing/2014/main" id="{59A0BD35-F831-22D6-6139-63A12828D354}"/>
              </a:ext>
            </a:extLst>
          </p:cNvPr>
          <p:cNvSpPr>
            <a:spLocks noGrp="1"/>
          </p:cNvSpPr>
          <p:nvPr>
            <p:ph idx="1"/>
          </p:nvPr>
        </p:nvSpPr>
        <p:spPr>
          <a:xfrm>
            <a:off x="2231136" y="2500022"/>
            <a:ext cx="7729728" cy="4021548"/>
          </a:xfrm>
        </p:spPr>
        <p:txBody>
          <a:bodyPr>
            <a:normAutofit lnSpcReduction="10000"/>
          </a:bodyPr>
          <a:lstStyle/>
          <a:p>
            <a:r>
              <a:rPr lang="en-US" b="1" i="0" u="none" strike="noStrike" dirty="0">
                <a:solidFill>
                  <a:srgbClr val="000000"/>
                </a:solidFill>
                <a:effectLst/>
              </a:rPr>
              <a:t>Core Components</a:t>
            </a:r>
            <a:endParaRPr lang="en-US" b="0" i="0" u="none" strike="noStrike" dirty="0">
              <a:solidFill>
                <a:srgbClr val="000000"/>
              </a:solidFill>
              <a:effectLst/>
            </a:endParaRPr>
          </a:p>
          <a:p>
            <a:pPr marL="514350" indent="-285750"/>
            <a:r>
              <a:rPr lang="en-US" b="1" i="0" u="none" strike="noStrike" dirty="0">
                <a:solidFill>
                  <a:srgbClr val="000000"/>
                </a:solidFill>
                <a:effectLst/>
              </a:rPr>
              <a:t>Configuration Loader:</a:t>
            </a:r>
            <a:endParaRPr lang="en-US" b="0" i="0" u="none" strike="noStrike" dirty="0">
              <a:solidFill>
                <a:srgbClr val="000000"/>
              </a:solidFill>
              <a:effectLst/>
            </a:endParaRPr>
          </a:p>
          <a:p>
            <a:pPr marL="914400" lvl="1"/>
            <a:r>
              <a:rPr lang="en-US" b="0" i="0" u="none" strike="noStrike" dirty="0">
                <a:solidFill>
                  <a:srgbClr val="000000"/>
                </a:solidFill>
                <a:effectLst/>
              </a:rPr>
              <a:t>Methods to load JSON configuration files for data sources, cleaning, and validation parameters</a:t>
            </a:r>
          </a:p>
          <a:p>
            <a:pPr marL="514350" indent="-285750"/>
            <a:r>
              <a:rPr lang="en-US" b="1" i="0" u="none" strike="noStrike" dirty="0">
                <a:solidFill>
                  <a:srgbClr val="000000"/>
                </a:solidFill>
                <a:effectLst/>
              </a:rPr>
              <a:t>URL Builder &amp; Data Fetching:</a:t>
            </a:r>
            <a:endParaRPr lang="en-US" b="0" i="0" u="none" strike="noStrike" dirty="0">
              <a:solidFill>
                <a:srgbClr val="000000"/>
              </a:solidFill>
              <a:effectLst/>
            </a:endParaRPr>
          </a:p>
          <a:p>
            <a:pPr marL="914400" lvl="1"/>
            <a:r>
              <a:rPr lang="en-US" b="0" i="0" u="none" strike="noStrike" dirty="0">
                <a:solidFill>
                  <a:srgbClr val="000000"/>
                </a:solidFill>
                <a:effectLst/>
              </a:rPr>
              <a:t>Constructs API endpoints and fetches data accordingly</a:t>
            </a:r>
          </a:p>
          <a:p>
            <a:pPr marL="514350" indent="-285750"/>
            <a:r>
              <a:rPr lang="en-US" b="1" i="0" u="none" strike="noStrike" dirty="0">
                <a:solidFill>
                  <a:srgbClr val="000000"/>
                </a:solidFill>
                <a:effectLst/>
              </a:rPr>
              <a:t>Utility Methods:</a:t>
            </a:r>
            <a:endParaRPr lang="en-US" b="0" i="0" u="none" strike="noStrike" dirty="0">
              <a:solidFill>
                <a:srgbClr val="000000"/>
              </a:solidFill>
              <a:effectLst/>
            </a:endParaRPr>
          </a:p>
          <a:p>
            <a:pPr marL="914400" lvl="1"/>
            <a:r>
              <a:rPr lang="en-US" b="0" i="0" u="none" strike="noStrike" dirty="0">
                <a:solidFill>
                  <a:srgbClr val="000000"/>
                </a:solidFill>
                <a:effectLst/>
              </a:rPr>
              <a:t>Standardizes date formatting and file path generation for consistent data storage</a:t>
            </a:r>
          </a:p>
          <a:p>
            <a:pPr algn="l">
              <a:buFont typeface="Arial" panose="020B0604020202020204" pitchFamily="34" charset="0"/>
              <a:buChar char="•"/>
            </a:pPr>
            <a:r>
              <a:rPr lang="en-US" b="1" i="0" u="none" strike="noStrike" dirty="0">
                <a:solidFill>
                  <a:srgbClr val="000000"/>
                </a:solidFill>
                <a:effectLst/>
              </a:rPr>
              <a:t>Error Handling &amp; Robustness</a:t>
            </a:r>
            <a:endParaRPr lang="en-US" b="0" i="0" u="none" strike="noStrike" dirty="0">
              <a:solidFill>
                <a:srgbClr val="000000"/>
              </a:solidFill>
              <a:effectLst/>
            </a:endParaRPr>
          </a:p>
          <a:p>
            <a:pPr marL="742950" lvl="1" indent="-285750"/>
            <a:r>
              <a:rPr lang="en-US" b="0" i="0" u="none" strike="noStrike" dirty="0">
                <a:solidFill>
                  <a:srgbClr val="000000"/>
                </a:solidFill>
                <a:effectLst/>
              </a:rPr>
              <a:t>Implements retry loops with delays for API request failures</a:t>
            </a:r>
          </a:p>
          <a:p>
            <a:pPr marL="742950" lvl="1" indent="-285750"/>
            <a:r>
              <a:rPr lang="en-US" b="0" i="0" u="none" strike="noStrike" dirty="0">
                <a:solidFill>
                  <a:srgbClr val="000000"/>
                </a:solidFill>
                <a:effectLst/>
              </a:rPr>
              <a:t>Uses progress monitoring (via </a:t>
            </a:r>
            <a:r>
              <a:rPr lang="en-US" b="0" i="0" u="none" strike="noStrike" dirty="0" err="1">
                <a:solidFill>
                  <a:srgbClr val="000000"/>
                </a:solidFill>
                <a:effectLst/>
              </a:rPr>
              <a:t>tqdm</a:t>
            </a:r>
            <a:r>
              <a:rPr lang="en-US" b="0" i="0" u="none" strike="noStrike" dirty="0">
                <a:solidFill>
                  <a:srgbClr val="000000"/>
                </a:solidFill>
                <a:effectLst/>
              </a:rPr>
              <a:t>) for long-running data downloads</a:t>
            </a:r>
          </a:p>
          <a:p>
            <a:pPr marL="457200" indent="0">
              <a:buNone/>
            </a:pPr>
            <a:endParaRPr lang="en-US" b="0" i="0" u="none" strike="noStrike" dirty="0">
              <a:solidFill>
                <a:srgbClr val="000000"/>
              </a:solidFill>
              <a:effectLst/>
            </a:endParaRPr>
          </a:p>
        </p:txBody>
      </p:sp>
    </p:spTree>
    <p:extLst>
      <p:ext uri="{BB962C8B-B14F-4D97-AF65-F5344CB8AC3E}">
        <p14:creationId xmlns:p14="http://schemas.microsoft.com/office/powerpoint/2010/main" val="406860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3C335-418B-0E63-29BF-14E3091B45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941D96-16CE-273F-6667-FB9B4B6A73C0}"/>
              </a:ext>
            </a:extLst>
          </p:cNvPr>
          <p:cNvSpPr>
            <a:spLocks noGrp="1"/>
          </p:cNvSpPr>
          <p:nvPr>
            <p:ph type="title"/>
          </p:nvPr>
        </p:nvSpPr>
        <p:spPr/>
        <p:txBody>
          <a:bodyPr>
            <a:normAutofit/>
          </a:bodyPr>
          <a:lstStyle/>
          <a:p>
            <a:r>
              <a:rPr lang="en-IL" dirty="0"/>
              <a:t>implementation:</a:t>
            </a:r>
            <a:br>
              <a:rPr lang="en-IL" dirty="0"/>
            </a:br>
            <a:r>
              <a:rPr lang="en-IL" dirty="0"/>
              <a:t>Data Handler Module</a:t>
            </a:r>
          </a:p>
        </p:txBody>
      </p:sp>
      <p:sp>
        <p:nvSpPr>
          <p:cNvPr id="3" name="Content Placeholder 2">
            <a:extLst>
              <a:ext uri="{FF2B5EF4-FFF2-40B4-BE49-F238E27FC236}">
                <a16:creationId xmlns:a16="http://schemas.microsoft.com/office/drawing/2014/main" id="{E5A13B6C-4120-E76F-23F1-F7BAE1B6D0EE}"/>
              </a:ext>
            </a:extLst>
          </p:cNvPr>
          <p:cNvSpPr>
            <a:spLocks noGrp="1"/>
          </p:cNvSpPr>
          <p:nvPr>
            <p:ph idx="1"/>
          </p:nvPr>
        </p:nvSpPr>
        <p:spPr>
          <a:xfrm>
            <a:off x="2231136" y="2500022"/>
            <a:ext cx="7729728" cy="4021548"/>
          </a:xfrm>
        </p:spPr>
        <p:txBody>
          <a:bodyPr>
            <a:normAutofit/>
          </a:bodyPr>
          <a:lstStyle/>
          <a:p>
            <a:r>
              <a:rPr lang="en-US" b="1" i="0" u="none" strike="noStrike" dirty="0">
                <a:solidFill>
                  <a:srgbClr val="000000"/>
                </a:solidFill>
                <a:effectLst/>
              </a:rPr>
              <a:t>Extensions via Derived Classes</a:t>
            </a:r>
            <a:endParaRPr lang="en-US" b="0" i="0" u="none" strike="noStrike" dirty="0">
              <a:solidFill>
                <a:srgbClr val="000000"/>
              </a:solidFill>
              <a:effectLst/>
            </a:endParaRPr>
          </a:p>
          <a:p>
            <a:pPr lvl="1"/>
            <a:r>
              <a:rPr lang="en-US" b="1" i="0" u="none" strike="noStrike" dirty="0" err="1">
                <a:solidFill>
                  <a:srgbClr val="000000"/>
                </a:solidFill>
                <a:effectLst/>
              </a:rPr>
              <a:t>HistoricalDataHandler</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Loads pre-processed data from local files</a:t>
            </a:r>
          </a:p>
          <a:p>
            <a:pPr marL="742950" lvl="1" indent="-285750" algn="l">
              <a:buFont typeface="Arial" panose="020B0604020202020204" pitchFamily="34" charset="0"/>
              <a:buChar char="•"/>
            </a:pPr>
            <a:r>
              <a:rPr lang="en-US" b="0" i="0" u="none" strike="noStrike" dirty="0">
                <a:solidFill>
                  <a:srgbClr val="000000"/>
                </a:solidFill>
                <a:effectLst/>
              </a:rPr>
              <a:t>Fetches data in chunks to manage API limits and memory usage</a:t>
            </a:r>
          </a:p>
          <a:p>
            <a:pPr marL="742950" lvl="1" indent="-285750" algn="l">
              <a:buFont typeface="Arial" panose="020B0604020202020204" pitchFamily="34" charset="0"/>
              <a:buChar char="•"/>
            </a:pPr>
            <a:r>
              <a:rPr lang="en-US" b="0" i="0" u="none" strike="noStrike" dirty="0">
                <a:solidFill>
                  <a:srgbClr val="000000"/>
                </a:solidFill>
                <a:effectLst/>
              </a:rPr>
              <a:t>Integrates cleaning and rescaling routines (via </a:t>
            </a:r>
            <a:r>
              <a:rPr lang="en-US" b="0" i="0" u="none" strike="noStrike" dirty="0" err="1">
                <a:solidFill>
                  <a:srgbClr val="000000"/>
                </a:solidFill>
                <a:effectLst/>
              </a:rPr>
              <a:t>DataCleaner</a:t>
            </a:r>
            <a:r>
              <a:rPr lang="en-US" b="0" i="0" u="none" strike="noStrike" dirty="0">
                <a:solidFill>
                  <a:srgbClr val="000000"/>
                </a:solidFill>
                <a:effectLst/>
              </a:rPr>
              <a:t> and </a:t>
            </a:r>
            <a:r>
              <a:rPr lang="en-US" b="0" i="0" u="none" strike="noStrike" dirty="0" err="1">
                <a:solidFill>
                  <a:srgbClr val="000000"/>
                </a:solidFill>
                <a:effectLst/>
              </a:rPr>
              <a:t>DataChecker</a:t>
            </a:r>
            <a:r>
              <a:rPr lang="en-US" b="0" i="0" u="none" strike="noStrike" dirty="0">
                <a:solidFill>
                  <a:srgbClr val="000000"/>
                </a:solidFill>
                <a:effectLst/>
              </a:rPr>
              <a:t>)</a:t>
            </a:r>
          </a:p>
          <a:p>
            <a:pPr lvl="1"/>
            <a:r>
              <a:rPr lang="en-US" b="1" i="0" u="none" strike="noStrike" dirty="0" err="1">
                <a:solidFill>
                  <a:srgbClr val="000000"/>
                </a:solidFill>
                <a:effectLst/>
              </a:rPr>
              <a:t>RealTimeDataHandler</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Streams live data feeds</a:t>
            </a:r>
          </a:p>
          <a:p>
            <a:pPr marL="742950" lvl="1" indent="-285750" algn="l">
              <a:buFont typeface="Arial" panose="020B0604020202020204" pitchFamily="34" charset="0"/>
              <a:buChar char="•"/>
            </a:pPr>
            <a:r>
              <a:rPr lang="en-US" b="0" i="0" u="none" strike="noStrike" dirty="0">
                <a:solidFill>
                  <a:srgbClr val="000000"/>
                </a:solidFill>
                <a:effectLst/>
              </a:rPr>
              <a:t>Processes data in real time with rapid error handling and dynamic updates</a:t>
            </a:r>
          </a:p>
        </p:txBody>
      </p:sp>
    </p:spTree>
    <p:extLst>
      <p:ext uri="{BB962C8B-B14F-4D97-AF65-F5344CB8AC3E}">
        <p14:creationId xmlns:p14="http://schemas.microsoft.com/office/powerpoint/2010/main" val="401231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1EF05-353F-A765-4485-D414959D85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C6208-1F58-ECFE-6889-04E49AA987FF}"/>
              </a:ext>
            </a:extLst>
          </p:cNvPr>
          <p:cNvSpPr>
            <a:spLocks noGrp="1"/>
          </p:cNvSpPr>
          <p:nvPr>
            <p:ph type="ctrTitle"/>
          </p:nvPr>
        </p:nvSpPr>
        <p:spPr/>
        <p:txBody>
          <a:bodyPr/>
          <a:lstStyle/>
          <a:p>
            <a:r>
              <a:rPr lang="en-IL" dirty="0"/>
              <a:t>Feature Engineering</a:t>
            </a:r>
          </a:p>
        </p:txBody>
      </p:sp>
      <p:sp>
        <p:nvSpPr>
          <p:cNvPr id="3" name="Text Placeholder 2">
            <a:extLst>
              <a:ext uri="{FF2B5EF4-FFF2-40B4-BE49-F238E27FC236}">
                <a16:creationId xmlns:a16="http://schemas.microsoft.com/office/drawing/2014/main" id="{56828D77-8437-FBF8-E4FF-00A3D5D7774F}"/>
              </a:ext>
            </a:extLst>
          </p:cNvPr>
          <p:cNvSpPr>
            <a:spLocks noGrp="1"/>
          </p:cNvSpPr>
          <p:nvPr>
            <p:ph type="subTitle" idx="1"/>
          </p:nvPr>
        </p:nvSpPr>
        <p:spPr/>
        <p:txBody>
          <a:bodyPr/>
          <a:lstStyle/>
          <a:p>
            <a:r>
              <a:rPr lang="en-IL" dirty="0"/>
              <a:t>Technical/Customize Indicator calculation and selection</a:t>
            </a:r>
          </a:p>
        </p:txBody>
      </p:sp>
    </p:spTree>
    <p:extLst>
      <p:ext uri="{BB962C8B-B14F-4D97-AF65-F5344CB8AC3E}">
        <p14:creationId xmlns:p14="http://schemas.microsoft.com/office/powerpoint/2010/main" val="266074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D6F06-B614-BD19-757B-B53BDECE4A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DE548-CD38-331B-2FEA-3D786E76E16C}"/>
              </a:ext>
            </a:extLst>
          </p:cNvPr>
          <p:cNvSpPr>
            <a:spLocks noGrp="1"/>
          </p:cNvSpPr>
          <p:nvPr>
            <p:ph type="title"/>
          </p:nvPr>
        </p:nvSpPr>
        <p:spPr/>
        <p:txBody>
          <a:bodyPr>
            <a:normAutofit/>
          </a:bodyPr>
          <a:lstStyle/>
          <a:p>
            <a:r>
              <a:rPr lang="en-IL" dirty="0"/>
              <a:t>Methodology:</a:t>
            </a:r>
            <a:br>
              <a:rPr lang="en-IL" dirty="0"/>
            </a:br>
            <a:r>
              <a:rPr lang="en-IL" dirty="0"/>
              <a:t>Feature module – Extraction</a:t>
            </a:r>
          </a:p>
        </p:txBody>
      </p:sp>
      <p:sp>
        <p:nvSpPr>
          <p:cNvPr id="3" name="Content Placeholder 2">
            <a:extLst>
              <a:ext uri="{FF2B5EF4-FFF2-40B4-BE49-F238E27FC236}">
                <a16:creationId xmlns:a16="http://schemas.microsoft.com/office/drawing/2014/main" id="{F6734DA3-0C4F-05DD-17B4-6C867027536E}"/>
              </a:ext>
            </a:extLst>
          </p:cNvPr>
          <p:cNvSpPr>
            <a:spLocks noGrp="1"/>
          </p:cNvSpPr>
          <p:nvPr>
            <p:ph idx="1"/>
          </p:nvPr>
        </p:nvSpPr>
        <p:spPr>
          <a:xfrm>
            <a:off x="2231136" y="2638044"/>
            <a:ext cx="7729728" cy="3590228"/>
          </a:xfrm>
        </p:spPr>
        <p:txBody>
          <a:bodyPr>
            <a:normAutofit/>
          </a:bodyPr>
          <a:lstStyle/>
          <a:p>
            <a:pPr algn="l">
              <a:buFont typeface="Arial" panose="020B0604020202020204" pitchFamily="34" charset="0"/>
              <a:buChar char="•"/>
            </a:pPr>
            <a:r>
              <a:rPr lang="en-US" b="1" i="0" u="none" strike="noStrike" dirty="0">
                <a:solidFill>
                  <a:srgbClr val="000000"/>
                </a:solidFill>
                <a:effectLst/>
              </a:rPr>
              <a:t>Data Transformation: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Convert raw input into a standardized format (e.g., Pandas </a:t>
            </a:r>
            <a:r>
              <a:rPr lang="en-US" b="0" i="0" u="none" strike="noStrike" dirty="0" err="1">
                <a:solidFill>
                  <a:srgbClr val="000000"/>
                </a:solidFill>
                <a:effectLst/>
              </a:rPr>
              <a:t>DataFrame</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Clean, normalize, and structure data for uniform downstream processing</a:t>
            </a:r>
          </a:p>
          <a:p>
            <a:pPr algn="l">
              <a:buFont typeface="Arial" panose="020B0604020202020204" pitchFamily="34" charset="0"/>
              <a:buChar char="•"/>
            </a:pPr>
            <a:r>
              <a:rPr lang="en-US" b="1" i="0" u="none" strike="noStrike" dirty="0">
                <a:solidFill>
                  <a:srgbClr val="000000"/>
                </a:solidFill>
                <a:effectLst/>
              </a:rPr>
              <a:t>Modularity:</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Modular design allows extension with new extraction techniques</a:t>
            </a:r>
          </a:p>
          <a:p>
            <a:pPr marL="742950" lvl="1" indent="-285750" algn="l">
              <a:buFont typeface="Arial" panose="020B0604020202020204" pitchFamily="34" charset="0"/>
              <a:buChar char="•"/>
            </a:pPr>
            <a:r>
              <a:rPr lang="en-US" b="0" i="0" u="none" strike="noStrike" dirty="0">
                <a:solidFill>
                  <a:srgbClr val="000000"/>
                </a:solidFill>
                <a:effectLst/>
              </a:rPr>
              <a:t>Encourages reusability and customization based on data type/requirements</a:t>
            </a:r>
          </a:p>
          <a:p>
            <a:pPr algn="l">
              <a:buFont typeface="Arial" panose="020B0604020202020204" pitchFamily="34" charset="0"/>
              <a:buChar char="•"/>
            </a:pPr>
            <a:r>
              <a:rPr lang="en-US" b="1" i="0" u="none" strike="noStrike" dirty="0">
                <a:solidFill>
                  <a:srgbClr val="000000"/>
                </a:solidFill>
                <a:effectLst/>
              </a:rPr>
              <a:t>Integration: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Final output is a well-structured dataset for seamless integration with feature selection and modeling</a:t>
            </a:r>
          </a:p>
        </p:txBody>
      </p:sp>
    </p:spTree>
    <p:extLst>
      <p:ext uri="{BB962C8B-B14F-4D97-AF65-F5344CB8AC3E}">
        <p14:creationId xmlns:p14="http://schemas.microsoft.com/office/powerpoint/2010/main" val="82041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99776-9F97-2FBA-A52B-FE36335F8B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0DAA00-091B-4EF7-39CF-F0B476F8271F}"/>
              </a:ext>
            </a:extLst>
          </p:cNvPr>
          <p:cNvSpPr>
            <a:spLocks noGrp="1"/>
          </p:cNvSpPr>
          <p:nvPr>
            <p:ph type="title"/>
          </p:nvPr>
        </p:nvSpPr>
        <p:spPr/>
        <p:txBody>
          <a:bodyPr>
            <a:normAutofit/>
          </a:bodyPr>
          <a:lstStyle/>
          <a:p>
            <a:r>
              <a:rPr lang="en-IL" dirty="0"/>
              <a:t>Methodology:</a:t>
            </a:r>
            <a:br>
              <a:rPr lang="en-IL" dirty="0"/>
            </a:br>
            <a:r>
              <a:rPr lang="en-IL" dirty="0"/>
              <a:t>Feature module – Extraction </a:t>
            </a:r>
          </a:p>
        </p:txBody>
      </p:sp>
      <p:sp>
        <p:nvSpPr>
          <p:cNvPr id="3" name="Content Placeholder 2">
            <a:extLst>
              <a:ext uri="{FF2B5EF4-FFF2-40B4-BE49-F238E27FC236}">
                <a16:creationId xmlns:a16="http://schemas.microsoft.com/office/drawing/2014/main" id="{579F3598-4274-0F35-62E7-93559AE47082}"/>
              </a:ext>
            </a:extLst>
          </p:cNvPr>
          <p:cNvSpPr>
            <a:spLocks noGrp="1"/>
          </p:cNvSpPr>
          <p:nvPr>
            <p:ph idx="1"/>
          </p:nvPr>
        </p:nvSpPr>
        <p:spPr>
          <a:xfrm>
            <a:off x="2231136" y="3278038"/>
            <a:ext cx="7729728" cy="3114136"/>
          </a:xfrm>
        </p:spPr>
        <p:txBody>
          <a:bodyPr>
            <a:normAutofit/>
          </a:bodyPr>
          <a:lstStyle/>
          <a:p>
            <a:pPr algn="l">
              <a:buFont typeface="Arial" panose="020B0604020202020204" pitchFamily="34" charset="0"/>
              <a:buChar char="•"/>
            </a:pPr>
            <a:r>
              <a:rPr lang="en-US" b="1" i="0" u="none" strike="noStrike" dirty="0">
                <a:solidFill>
                  <a:srgbClr val="000000"/>
                </a:solidFill>
                <a:effectLst/>
              </a:rPr>
              <a:t>Technical Indicators:</a:t>
            </a:r>
            <a:r>
              <a:rPr lang="en-US" b="0" i="0" u="none" strike="noStrike" dirty="0">
                <a:solidFill>
                  <a:srgbClr val="000000"/>
                </a:solidFill>
                <a:effectLst/>
              </a:rPr>
              <a:t> Utilized the TA library for traditional indicators (e.g., moving averages, RSI, MACD)</a:t>
            </a:r>
          </a:p>
          <a:p>
            <a:pPr algn="l">
              <a:buFont typeface="Arial" panose="020B0604020202020204" pitchFamily="34" charset="0"/>
              <a:buChar char="•"/>
            </a:pPr>
            <a:r>
              <a:rPr lang="en-US" b="1" i="0" u="none" strike="noStrike" dirty="0">
                <a:solidFill>
                  <a:srgbClr val="000000"/>
                </a:solidFill>
                <a:effectLst/>
              </a:rPr>
              <a:t>Incremental Updates:</a:t>
            </a:r>
            <a:r>
              <a:rPr lang="en-US" b="0" i="0" u="none" strike="noStrike" dirty="0">
                <a:solidFill>
                  <a:srgbClr val="000000"/>
                </a:solidFill>
                <a:effectLst/>
              </a:rPr>
              <a:t> Developed an incremental update mechanism for technical indicators to efficiently process streaming or updated data</a:t>
            </a:r>
          </a:p>
          <a:p>
            <a:pPr algn="l">
              <a:buFont typeface="Arial" panose="020B0604020202020204" pitchFamily="34" charset="0"/>
              <a:buChar char="•"/>
            </a:pPr>
            <a:r>
              <a:rPr lang="en-US" b="1" i="0" u="none" strike="noStrike" dirty="0">
                <a:solidFill>
                  <a:srgbClr val="000000"/>
                </a:solidFill>
                <a:effectLst/>
              </a:rPr>
              <a:t>Custom Metrics:</a:t>
            </a:r>
            <a:r>
              <a:rPr lang="en-US" b="0" i="0" u="none" strike="noStrike" dirty="0">
                <a:solidFill>
                  <a:srgbClr val="000000"/>
                </a:solidFill>
                <a:effectLst/>
              </a:rPr>
              <a:t> Domain-specific features capturing unique patterns</a:t>
            </a:r>
          </a:p>
        </p:txBody>
      </p:sp>
    </p:spTree>
    <p:extLst>
      <p:ext uri="{BB962C8B-B14F-4D97-AF65-F5344CB8AC3E}">
        <p14:creationId xmlns:p14="http://schemas.microsoft.com/office/powerpoint/2010/main" val="46956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8280B-1B9E-AD5F-9980-2927865CC2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FE43C-8429-5715-C335-620A03EA5777}"/>
              </a:ext>
            </a:extLst>
          </p:cNvPr>
          <p:cNvSpPr>
            <a:spLocks noGrp="1"/>
          </p:cNvSpPr>
          <p:nvPr>
            <p:ph type="title"/>
          </p:nvPr>
        </p:nvSpPr>
        <p:spPr/>
        <p:txBody>
          <a:bodyPr>
            <a:normAutofit/>
          </a:bodyPr>
          <a:lstStyle/>
          <a:p>
            <a:r>
              <a:rPr lang="en-IL" dirty="0"/>
              <a:t>Methodology:</a:t>
            </a:r>
            <a:br>
              <a:rPr lang="en-IL" dirty="0"/>
            </a:br>
            <a:r>
              <a:rPr lang="en-IL" dirty="0"/>
              <a:t>Feature module – Selection </a:t>
            </a:r>
          </a:p>
        </p:txBody>
      </p:sp>
      <p:sp>
        <p:nvSpPr>
          <p:cNvPr id="3" name="Content Placeholder 2">
            <a:extLst>
              <a:ext uri="{FF2B5EF4-FFF2-40B4-BE49-F238E27FC236}">
                <a16:creationId xmlns:a16="http://schemas.microsoft.com/office/drawing/2014/main" id="{1FBE523E-DEEE-4F6B-ECB8-06CB9D48F424}"/>
              </a:ext>
            </a:extLst>
          </p:cNvPr>
          <p:cNvSpPr>
            <a:spLocks noGrp="1"/>
          </p:cNvSpPr>
          <p:nvPr>
            <p:ph idx="1"/>
          </p:nvPr>
        </p:nvSpPr>
        <p:spPr>
          <a:xfrm>
            <a:off x="2231136" y="2493034"/>
            <a:ext cx="7729728" cy="3899140"/>
          </a:xfrm>
        </p:spPr>
        <p:txBody>
          <a:bodyPr>
            <a:normAutofit lnSpcReduction="10000"/>
          </a:bodyPr>
          <a:lstStyle/>
          <a:p>
            <a:r>
              <a:rPr lang="en-US" b="1" i="0" u="none" strike="noStrike" dirty="0">
                <a:solidFill>
                  <a:srgbClr val="000000"/>
                </a:solidFill>
                <a:effectLst/>
              </a:rPr>
              <a:t>Evaluations: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Assess relevance via statistical correlations</a:t>
            </a:r>
          </a:p>
          <a:p>
            <a:pPr marL="742950" lvl="1" indent="-285750" algn="l">
              <a:buFont typeface="Arial" panose="020B0604020202020204" pitchFamily="34" charset="0"/>
              <a:buChar char="•"/>
            </a:pPr>
            <a:r>
              <a:rPr lang="en-US" b="0" i="0" u="none" strike="noStrike" dirty="0">
                <a:solidFill>
                  <a:srgbClr val="000000"/>
                </a:solidFill>
                <a:effectLst/>
              </a:rPr>
              <a:t>Use machine learning techniques</a:t>
            </a:r>
          </a:p>
          <a:p>
            <a:pPr algn="l">
              <a:buFont typeface="Arial" panose="020B0604020202020204" pitchFamily="34" charset="0"/>
              <a:buChar char="•"/>
            </a:pPr>
            <a:r>
              <a:rPr lang="en-US" b="1" i="0" u="none" strike="noStrike" dirty="0">
                <a:solidFill>
                  <a:srgbClr val="000000"/>
                </a:solidFill>
                <a:effectLst/>
              </a:rPr>
              <a:t>Dimensionality Reduction: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Apply PCA or similar methods to reduce redundancy and feature space</a:t>
            </a:r>
          </a:p>
          <a:p>
            <a:pPr algn="l">
              <a:buFont typeface="Arial" panose="020B0604020202020204" pitchFamily="34" charset="0"/>
              <a:buChar char="•"/>
            </a:pPr>
            <a:r>
              <a:rPr lang="en-US" b="1" i="0" u="none" strike="noStrike" dirty="0">
                <a:solidFill>
                  <a:srgbClr val="000000"/>
                </a:solidFill>
                <a:effectLst/>
              </a:rPr>
              <a:t>Selection Criteria:</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Use variance thresholds and mutual information to decide which features to retain</a:t>
            </a:r>
          </a:p>
          <a:p>
            <a:pPr algn="l">
              <a:buFont typeface="Arial" panose="020B0604020202020204" pitchFamily="34" charset="0"/>
              <a:buChar char="•"/>
            </a:pPr>
            <a:r>
              <a:rPr lang="en-US" b="1" i="0" u="none" strike="noStrike" dirty="0">
                <a:solidFill>
                  <a:srgbClr val="000000"/>
                </a:solidFill>
                <a:effectLst/>
              </a:rPr>
              <a:t>Optimization: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Produce a refined dataset focused on features with the highest predictive value</a:t>
            </a:r>
          </a:p>
          <a:p>
            <a:pPr marL="742950" lvl="1" indent="-285750" algn="l">
              <a:buFont typeface="Arial" panose="020B0604020202020204" pitchFamily="34" charset="0"/>
              <a:buChar char="•"/>
            </a:pPr>
            <a:r>
              <a:rPr lang="en-US" b="0" i="0" u="none" strike="noStrike" dirty="0">
                <a:solidFill>
                  <a:srgbClr val="000000"/>
                </a:solidFill>
                <a:effectLst/>
              </a:rPr>
              <a:t>Reduce overfitting, lower computational cost, and enhance interpretability</a:t>
            </a:r>
          </a:p>
        </p:txBody>
      </p:sp>
    </p:spTree>
    <p:extLst>
      <p:ext uri="{BB962C8B-B14F-4D97-AF65-F5344CB8AC3E}">
        <p14:creationId xmlns:p14="http://schemas.microsoft.com/office/powerpoint/2010/main" val="926207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1F2B6-360B-EECC-75D6-4B0CC3E829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B99A3F-3E89-382A-529F-D235721986BE}"/>
              </a:ext>
            </a:extLst>
          </p:cNvPr>
          <p:cNvSpPr>
            <a:spLocks noGrp="1"/>
          </p:cNvSpPr>
          <p:nvPr>
            <p:ph type="title"/>
          </p:nvPr>
        </p:nvSpPr>
        <p:spPr/>
        <p:txBody>
          <a:bodyPr>
            <a:normAutofit/>
          </a:bodyPr>
          <a:lstStyle/>
          <a:p>
            <a:r>
              <a:rPr lang="en-IL" dirty="0"/>
              <a:t>implementation:</a:t>
            </a:r>
            <a:br>
              <a:rPr lang="en-IL" dirty="0"/>
            </a:br>
            <a:r>
              <a:rPr lang="en-IL" dirty="0"/>
              <a:t>Feature module</a:t>
            </a:r>
          </a:p>
        </p:txBody>
      </p:sp>
      <p:sp>
        <p:nvSpPr>
          <p:cNvPr id="3" name="Content Placeholder 2">
            <a:extLst>
              <a:ext uri="{FF2B5EF4-FFF2-40B4-BE49-F238E27FC236}">
                <a16:creationId xmlns:a16="http://schemas.microsoft.com/office/drawing/2014/main" id="{9E359D53-9C39-BB3E-3774-5E99EC299471}"/>
              </a:ext>
            </a:extLst>
          </p:cNvPr>
          <p:cNvSpPr>
            <a:spLocks noGrp="1"/>
          </p:cNvSpPr>
          <p:nvPr>
            <p:ph idx="1"/>
          </p:nvPr>
        </p:nvSpPr>
        <p:spPr>
          <a:xfrm>
            <a:off x="2231136" y="3239218"/>
            <a:ext cx="7729728" cy="2253133"/>
          </a:xfrm>
        </p:spPr>
        <p:txBody>
          <a:bodyPr>
            <a:normAutofit/>
          </a:bodyPr>
          <a:lstStyle/>
          <a:p>
            <a:pPr>
              <a:buFont typeface="Arial" panose="020B0604020202020204" pitchFamily="34" charset="0"/>
              <a:buChar char="•"/>
            </a:pPr>
            <a:r>
              <a:rPr lang="en-US" b="1" dirty="0"/>
              <a:t>Modularity &amp; Extensibility: </a:t>
            </a:r>
          </a:p>
          <a:p>
            <a:pPr lvl="1"/>
            <a:r>
              <a:rPr lang="en-US" dirty="0"/>
              <a:t>Clear separation of extraction methods allows for easy extension</a:t>
            </a:r>
          </a:p>
          <a:p>
            <a:pPr lvl="1"/>
            <a:r>
              <a:rPr lang="en-US" dirty="0"/>
              <a:t>Users can add new feature computations without disrupting the existing pipeline</a:t>
            </a:r>
          </a:p>
          <a:p>
            <a:pPr>
              <a:buFont typeface="Arial" panose="020B0604020202020204" pitchFamily="34" charset="0"/>
              <a:buChar char="•"/>
            </a:pPr>
            <a:r>
              <a:rPr lang="en-US" b="1" dirty="0"/>
              <a:t>Pipeline Integration: </a:t>
            </a:r>
          </a:p>
          <a:p>
            <a:pPr lvl="1"/>
            <a:r>
              <a:rPr lang="en-US" dirty="0"/>
              <a:t>Extracted features are formatted to integrate smoothly with subsequent modules</a:t>
            </a:r>
          </a:p>
        </p:txBody>
      </p:sp>
    </p:spTree>
    <p:extLst>
      <p:ext uri="{BB962C8B-B14F-4D97-AF65-F5344CB8AC3E}">
        <p14:creationId xmlns:p14="http://schemas.microsoft.com/office/powerpoint/2010/main" val="3317303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4CDF6-6305-C091-64FC-53A4F48E21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EB7224-4AAF-2D35-7309-2BFD88E2FC87}"/>
              </a:ext>
            </a:extLst>
          </p:cNvPr>
          <p:cNvSpPr>
            <a:spLocks noGrp="1"/>
          </p:cNvSpPr>
          <p:nvPr>
            <p:ph type="title"/>
          </p:nvPr>
        </p:nvSpPr>
        <p:spPr/>
        <p:txBody>
          <a:bodyPr>
            <a:normAutofit/>
          </a:bodyPr>
          <a:lstStyle/>
          <a:p>
            <a:r>
              <a:rPr lang="en-IL" dirty="0"/>
              <a:t>implementation:</a:t>
            </a:r>
            <a:br>
              <a:rPr lang="en-IL" dirty="0"/>
            </a:br>
            <a:r>
              <a:rPr lang="en-IL" dirty="0"/>
              <a:t>Feature module – Extractor</a:t>
            </a:r>
          </a:p>
        </p:txBody>
      </p:sp>
      <p:sp>
        <p:nvSpPr>
          <p:cNvPr id="3" name="Content Placeholder 2">
            <a:extLst>
              <a:ext uri="{FF2B5EF4-FFF2-40B4-BE49-F238E27FC236}">
                <a16:creationId xmlns:a16="http://schemas.microsoft.com/office/drawing/2014/main" id="{15969EFB-B6DF-8F24-5C31-B9323E170D46}"/>
              </a:ext>
            </a:extLst>
          </p:cNvPr>
          <p:cNvSpPr>
            <a:spLocks noGrp="1"/>
          </p:cNvSpPr>
          <p:nvPr>
            <p:ph idx="1"/>
          </p:nvPr>
        </p:nvSpPr>
        <p:spPr>
          <a:xfrm>
            <a:off x="2231136" y="2668755"/>
            <a:ext cx="7729728" cy="4071668"/>
          </a:xfrm>
        </p:spPr>
        <p:txBody>
          <a:bodyPr>
            <a:normAutofit/>
          </a:bodyPr>
          <a:lstStyle/>
          <a:p>
            <a:pPr algn="l">
              <a:buFont typeface="Arial" panose="020B0604020202020204" pitchFamily="34" charset="0"/>
              <a:buChar char="•"/>
            </a:pPr>
            <a:r>
              <a:rPr lang="en-US" b="1" i="0" u="none" strike="noStrike" dirty="0">
                <a:solidFill>
                  <a:srgbClr val="000000"/>
                </a:solidFill>
                <a:effectLst/>
              </a:rPr>
              <a:t>Pre-processing:</a:t>
            </a:r>
            <a:r>
              <a:rPr lang="en-US" b="0" i="0" u="none" strike="noStrike" dirty="0">
                <a:solidFill>
                  <a:srgbClr val="000000"/>
                </a:solidFill>
                <a:effectLst/>
              </a:rPr>
              <a:t> </a:t>
            </a:r>
          </a:p>
          <a:p>
            <a:pPr lvl="1"/>
            <a:r>
              <a:rPr lang="en-US" b="0" i="0" u="none" strike="noStrike" dirty="0">
                <a:solidFill>
                  <a:srgbClr val="000000"/>
                </a:solidFill>
                <a:effectLst/>
              </a:rPr>
              <a:t>Cleaning and normalization methods</a:t>
            </a:r>
          </a:p>
          <a:p>
            <a:pPr algn="l">
              <a:buFont typeface="Arial" panose="020B0604020202020204" pitchFamily="34" charset="0"/>
              <a:buChar char="•"/>
            </a:pPr>
            <a:r>
              <a:rPr lang="en-US" b="1" i="0" u="none" strike="noStrike" dirty="0">
                <a:solidFill>
                  <a:srgbClr val="000000"/>
                </a:solidFill>
                <a:effectLst/>
              </a:rPr>
              <a:t>Computation Routines:</a:t>
            </a:r>
            <a:r>
              <a:rPr lang="en-US" b="0" i="0" u="none" strike="noStrike" dirty="0">
                <a:solidFill>
                  <a:srgbClr val="000000"/>
                </a:solidFill>
                <a:effectLst/>
              </a:rPr>
              <a:t> </a:t>
            </a:r>
          </a:p>
          <a:p>
            <a:pPr lvl="1"/>
            <a:r>
              <a:rPr lang="en-US" b="0" i="0" u="none" strike="noStrike" dirty="0">
                <a:solidFill>
                  <a:srgbClr val="000000"/>
                </a:solidFill>
                <a:effectLst/>
              </a:rPr>
              <a:t>Functions for calculating statistical measures, technical indicators (leveraging the TA library), and custom metrics</a:t>
            </a:r>
          </a:p>
          <a:p>
            <a:pPr algn="l">
              <a:buFont typeface="Arial" panose="020B0604020202020204" pitchFamily="34" charset="0"/>
              <a:buChar char="•"/>
            </a:pPr>
            <a:r>
              <a:rPr lang="en-US" b="1" i="0" u="none" strike="noStrike" dirty="0">
                <a:solidFill>
                  <a:srgbClr val="000000"/>
                </a:solidFill>
                <a:effectLst/>
              </a:rPr>
              <a:t>Incremental Update:</a:t>
            </a:r>
            <a:r>
              <a:rPr lang="en-US" b="0" i="0" u="none" strike="noStrike" dirty="0">
                <a:solidFill>
                  <a:srgbClr val="000000"/>
                </a:solidFill>
                <a:effectLst/>
              </a:rPr>
              <a:t> </a:t>
            </a:r>
          </a:p>
          <a:p>
            <a:pPr lvl="1"/>
            <a:r>
              <a:rPr lang="en-US" b="0" i="0" u="none" strike="noStrike" dirty="0">
                <a:solidFill>
                  <a:srgbClr val="000000"/>
                </a:solidFill>
                <a:effectLst/>
              </a:rPr>
              <a:t>Implements incremental updates for traditional technical indicators to handle data updates efficiently</a:t>
            </a:r>
          </a:p>
          <a:p>
            <a:pPr algn="l">
              <a:buFont typeface="Arial" panose="020B0604020202020204" pitchFamily="34" charset="0"/>
              <a:buChar char="•"/>
            </a:pPr>
            <a:r>
              <a:rPr lang="en-US" b="1" i="0" u="none" strike="noStrike" dirty="0">
                <a:solidFill>
                  <a:srgbClr val="000000"/>
                </a:solidFill>
                <a:effectLst/>
              </a:rPr>
              <a:t>Structured Output:</a:t>
            </a:r>
            <a:r>
              <a:rPr lang="en-US" b="0" i="0" u="none" strike="noStrike" dirty="0">
                <a:solidFill>
                  <a:srgbClr val="000000"/>
                </a:solidFill>
                <a:effectLst/>
              </a:rPr>
              <a:t> </a:t>
            </a:r>
          </a:p>
          <a:p>
            <a:pPr lvl="1"/>
            <a:r>
              <a:rPr lang="en-US" b="0" i="0" u="none" strike="noStrike" dirty="0">
                <a:solidFill>
                  <a:srgbClr val="000000"/>
                </a:solidFill>
                <a:effectLst/>
              </a:rPr>
              <a:t>Organize computed features into a </a:t>
            </a:r>
            <a:r>
              <a:rPr lang="en-US" b="0" i="0" u="none" strike="noStrike" dirty="0" err="1">
                <a:solidFill>
                  <a:srgbClr val="000000"/>
                </a:solidFill>
                <a:effectLst/>
              </a:rPr>
              <a:t>DataFrame</a:t>
            </a:r>
            <a:r>
              <a:rPr lang="en-US" b="0" i="0" u="none" strike="noStrike" dirty="0">
                <a:solidFill>
                  <a:srgbClr val="000000"/>
                </a:solidFill>
                <a:effectLst/>
              </a:rPr>
              <a:t> for further use</a:t>
            </a:r>
          </a:p>
        </p:txBody>
      </p:sp>
    </p:spTree>
    <p:extLst>
      <p:ext uri="{BB962C8B-B14F-4D97-AF65-F5344CB8AC3E}">
        <p14:creationId xmlns:p14="http://schemas.microsoft.com/office/powerpoint/2010/main" val="2298844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A920D-2263-0E19-088D-F47561A42D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FCEBF7-A4CF-54C9-E842-0423FCEA6A9F}"/>
              </a:ext>
            </a:extLst>
          </p:cNvPr>
          <p:cNvSpPr>
            <a:spLocks noGrp="1"/>
          </p:cNvSpPr>
          <p:nvPr>
            <p:ph type="title"/>
          </p:nvPr>
        </p:nvSpPr>
        <p:spPr/>
        <p:txBody>
          <a:bodyPr>
            <a:normAutofit/>
          </a:bodyPr>
          <a:lstStyle/>
          <a:p>
            <a:r>
              <a:rPr lang="en-US" dirty="0"/>
              <a:t>I</a:t>
            </a:r>
            <a:r>
              <a:rPr lang="en-IL" dirty="0"/>
              <a:t>mplementation (Future focus):</a:t>
            </a:r>
            <a:br>
              <a:rPr lang="en-IL" dirty="0"/>
            </a:br>
            <a:r>
              <a:rPr lang="en-IL" dirty="0"/>
              <a:t>Feature module – Selection</a:t>
            </a:r>
          </a:p>
        </p:txBody>
      </p:sp>
      <p:sp>
        <p:nvSpPr>
          <p:cNvPr id="3" name="Content Placeholder 2">
            <a:extLst>
              <a:ext uri="{FF2B5EF4-FFF2-40B4-BE49-F238E27FC236}">
                <a16:creationId xmlns:a16="http://schemas.microsoft.com/office/drawing/2014/main" id="{66D3604E-0887-E982-D342-97CBE52222FE}"/>
              </a:ext>
            </a:extLst>
          </p:cNvPr>
          <p:cNvSpPr>
            <a:spLocks noGrp="1"/>
          </p:cNvSpPr>
          <p:nvPr>
            <p:ph idx="1"/>
          </p:nvPr>
        </p:nvSpPr>
        <p:spPr>
          <a:xfrm>
            <a:off x="2231136" y="2668755"/>
            <a:ext cx="7729728" cy="4071668"/>
          </a:xfrm>
        </p:spPr>
        <p:txBody>
          <a:bodyPr>
            <a:normAutofit/>
          </a:bodyPr>
          <a:lstStyle/>
          <a:p>
            <a:pPr algn="l">
              <a:buFont typeface="Arial" panose="020B0604020202020204" pitchFamily="34" charset="0"/>
              <a:buChar char="•"/>
            </a:pPr>
            <a:r>
              <a:rPr lang="en-US" b="1" i="0" u="none" strike="noStrike" dirty="0">
                <a:solidFill>
                  <a:srgbClr val="000000"/>
                </a:solidFill>
                <a:effectLst/>
              </a:rPr>
              <a:t>Evaluation Methods:</a:t>
            </a:r>
            <a:r>
              <a:rPr lang="en-US" b="0" i="0" u="none" strike="noStrike" dirty="0">
                <a:solidFill>
                  <a:srgbClr val="000000"/>
                </a:solidFill>
                <a:effectLst/>
              </a:rPr>
              <a:t> </a:t>
            </a:r>
          </a:p>
          <a:p>
            <a:pPr lvl="1"/>
            <a:r>
              <a:rPr lang="en-US" b="0" i="0" u="none" strike="noStrike" dirty="0">
                <a:solidFill>
                  <a:srgbClr val="000000"/>
                </a:solidFill>
                <a:effectLst/>
              </a:rPr>
              <a:t>Compute statistical metrics and apply machine learning techniques for feature importance</a:t>
            </a:r>
          </a:p>
          <a:p>
            <a:pPr algn="l">
              <a:buFont typeface="Arial" panose="020B0604020202020204" pitchFamily="34" charset="0"/>
              <a:buChar char="•"/>
            </a:pPr>
            <a:r>
              <a:rPr lang="en-US" b="1" i="0" u="none" strike="noStrike" dirty="0">
                <a:solidFill>
                  <a:srgbClr val="000000"/>
                </a:solidFill>
                <a:effectLst/>
              </a:rPr>
              <a:t>Dimensionality Reduction Tools:</a:t>
            </a:r>
            <a:r>
              <a:rPr lang="en-US" b="0" i="0" u="none" strike="noStrike" dirty="0">
                <a:solidFill>
                  <a:srgbClr val="000000"/>
                </a:solidFill>
                <a:effectLst/>
              </a:rPr>
              <a:t> </a:t>
            </a:r>
          </a:p>
          <a:p>
            <a:pPr lvl="1"/>
            <a:r>
              <a:rPr lang="en-US" b="0" i="0" u="none" strike="noStrike" dirty="0">
                <a:solidFill>
                  <a:srgbClr val="000000"/>
                </a:solidFill>
                <a:effectLst/>
              </a:rPr>
              <a:t>Implement algorithms (e.g., PCA) to retain essential information (ongoing)</a:t>
            </a:r>
          </a:p>
          <a:p>
            <a:pPr algn="l">
              <a:buFont typeface="Arial" panose="020B0604020202020204" pitchFamily="34" charset="0"/>
              <a:buChar char="•"/>
            </a:pPr>
            <a:r>
              <a:rPr lang="en-US" b="1" i="0" u="none" strike="noStrike" dirty="0">
                <a:solidFill>
                  <a:srgbClr val="000000"/>
                </a:solidFill>
                <a:effectLst/>
              </a:rPr>
              <a:t>Selection Algorithms:</a:t>
            </a:r>
            <a:r>
              <a:rPr lang="en-US" b="0" i="0" u="none" strike="noStrike" dirty="0">
                <a:solidFill>
                  <a:srgbClr val="000000"/>
                </a:solidFill>
                <a:effectLst/>
              </a:rPr>
              <a:t> </a:t>
            </a:r>
          </a:p>
          <a:p>
            <a:pPr lvl="1"/>
            <a:r>
              <a:rPr lang="en-US" b="0" i="0" u="none" strike="noStrike" dirty="0">
                <a:solidFill>
                  <a:srgbClr val="000000"/>
                </a:solidFill>
                <a:effectLst/>
              </a:rPr>
              <a:t>Filter out less relevant features using dynamic or predefined thresholds</a:t>
            </a:r>
          </a:p>
          <a:p>
            <a:r>
              <a:rPr lang="en-US" b="1" i="0" u="none" strike="noStrike" dirty="0">
                <a:solidFill>
                  <a:srgbClr val="000000"/>
                </a:solidFill>
                <a:effectLst/>
              </a:rPr>
              <a:t>Output Optimization: </a:t>
            </a:r>
          </a:p>
          <a:p>
            <a:pPr lvl="1"/>
            <a:r>
              <a:rPr lang="en-US" b="0" i="0" u="none" strike="noStrike" dirty="0">
                <a:solidFill>
                  <a:srgbClr val="000000"/>
                </a:solidFill>
                <a:effectLst/>
              </a:rPr>
              <a:t>Produces a dataset containing only the most informative features for improved modeling performance</a:t>
            </a:r>
          </a:p>
        </p:txBody>
      </p:sp>
    </p:spTree>
    <p:extLst>
      <p:ext uri="{BB962C8B-B14F-4D97-AF65-F5344CB8AC3E}">
        <p14:creationId xmlns:p14="http://schemas.microsoft.com/office/powerpoint/2010/main" val="684822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B6BD2-5D33-6138-1C52-07DCB408F3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C2BD75-C74A-F1AD-B690-B737E178627F}"/>
              </a:ext>
            </a:extLst>
          </p:cNvPr>
          <p:cNvSpPr>
            <a:spLocks noGrp="1"/>
          </p:cNvSpPr>
          <p:nvPr>
            <p:ph type="ctrTitle"/>
          </p:nvPr>
        </p:nvSpPr>
        <p:spPr/>
        <p:txBody>
          <a:bodyPr/>
          <a:lstStyle/>
          <a:p>
            <a:r>
              <a:rPr lang="en-IL" b="1" dirty="0">
                <a:solidFill>
                  <a:schemeClr val="bg1"/>
                </a:solidFill>
              </a:rPr>
              <a:t>Model Development</a:t>
            </a:r>
            <a:endParaRPr lang="en-IL" dirty="0"/>
          </a:p>
        </p:txBody>
      </p:sp>
      <p:sp>
        <p:nvSpPr>
          <p:cNvPr id="3" name="Text Placeholder 2">
            <a:extLst>
              <a:ext uri="{FF2B5EF4-FFF2-40B4-BE49-F238E27FC236}">
                <a16:creationId xmlns:a16="http://schemas.microsoft.com/office/drawing/2014/main" id="{CDFA4D2B-C042-11A7-E22D-3ACE661A20E4}"/>
              </a:ext>
            </a:extLst>
          </p:cNvPr>
          <p:cNvSpPr>
            <a:spLocks noGrp="1"/>
          </p:cNvSpPr>
          <p:nvPr>
            <p:ph type="subTitle" idx="1"/>
          </p:nvPr>
        </p:nvSpPr>
        <p:spPr/>
        <p:txBody>
          <a:bodyPr/>
          <a:lstStyle/>
          <a:p>
            <a:r>
              <a:rPr lang="en-IL" dirty="0"/>
              <a:t>Forcasting Model design and training</a:t>
            </a:r>
          </a:p>
        </p:txBody>
      </p:sp>
    </p:spTree>
    <p:extLst>
      <p:ext uri="{BB962C8B-B14F-4D97-AF65-F5344CB8AC3E}">
        <p14:creationId xmlns:p14="http://schemas.microsoft.com/office/powerpoint/2010/main" val="3731245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90EC7-46E0-5425-2A81-F085D6DC68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69080-E3B6-F47E-8C59-9C9DFED81539}"/>
              </a:ext>
            </a:extLst>
          </p:cNvPr>
          <p:cNvSpPr>
            <a:spLocks noGrp="1"/>
          </p:cNvSpPr>
          <p:nvPr>
            <p:ph type="title"/>
          </p:nvPr>
        </p:nvSpPr>
        <p:spPr/>
        <p:txBody>
          <a:bodyPr/>
          <a:lstStyle/>
          <a:p>
            <a:r>
              <a:rPr lang="en-IL" dirty="0"/>
              <a:t>Exectutive Summary</a:t>
            </a:r>
          </a:p>
        </p:txBody>
      </p:sp>
      <p:sp>
        <p:nvSpPr>
          <p:cNvPr id="3" name="Content Placeholder 2">
            <a:extLst>
              <a:ext uri="{FF2B5EF4-FFF2-40B4-BE49-F238E27FC236}">
                <a16:creationId xmlns:a16="http://schemas.microsoft.com/office/drawing/2014/main" id="{D32E9A3D-3A85-AF23-4FE3-1F7467626F6B}"/>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139116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C3C79-9DE1-4727-D868-5F2C468357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6E2742-54F3-27F2-E421-57387AE06DD3}"/>
              </a:ext>
            </a:extLst>
          </p:cNvPr>
          <p:cNvSpPr>
            <a:spLocks noGrp="1"/>
          </p:cNvSpPr>
          <p:nvPr>
            <p:ph type="title"/>
          </p:nvPr>
        </p:nvSpPr>
        <p:spPr/>
        <p:txBody>
          <a:bodyPr>
            <a:normAutofit/>
          </a:bodyPr>
          <a:lstStyle/>
          <a:p>
            <a:r>
              <a:rPr lang="en-IL" dirty="0"/>
              <a:t>Methodology:</a:t>
            </a:r>
            <a:br>
              <a:rPr lang="en-IL" dirty="0"/>
            </a:br>
            <a:r>
              <a:rPr lang="en-IL" dirty="0"/>
              <a:t>Model module</a:t>
            </a:r>
          </a:p>
        </p:txBody>
      </p:sp>
      <p:sp>
        <p:nvSpPr>
          <p:cNvPr id="3" name="Content Placeholder 2">
            <a:extLst>
              <a:ext uri="{FF2B5EF4-FFF2-40B4-BE49-F238E27FC236}">
                <a16:creationId xmlns:a16="http://schemas.microsoft.com/office/drawing/2014/main" id="{BA98A0DD-C9E4-2DD4-3736-C5C44BA5632F}"/>
              </a:ext>
            </a:extLst>
          </p:cNvPr>
          <p:cNvSpPr>
            <a:spLocks noGrp="1"/>
          </p:cNvSpPr>
          <p:nvPr>
            <p:ph idx="1"/>
          </p:nvPr>
        </p:nvSpPr>
        <p:spPr>
          <a:xfrm>
            <a:off x="2231136" y="2638044"/>
            <a:ext cx="7729728" cy="3590228"/>
          </a:xfrm>
        </p:spPr>
        <p:txBody>
          <a:bodyPr>
            <a:normAutofit/>
          </a:bodyPr>
          <a:lstStyle/>
          <a:p>
            <a:r>
              <a:rPr lang="en-US" b="1" i="0" u="none" strike="noStrike" dirty="0">
                <a:solidFill>
                  <a:srgbClr val="000000"/>
                </a:solidFill>
                <a:effectLst/>
              </a:rPr>
              <a:t>Unified Modeling Framework:</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Base Model provides common methods (train, predict, evaluate)</a:t>
            </a:r>
          </a:p>
          <a:p>
            <a:pPr marL="742950" lvl="1" indent="-285750" algn="l">
              <a:buFont typeface="Arial" panose="020B0604020202020204" pitchFamily="34" charset="0"/>
              <a:buChar char="•"/>
            </a:pPr>
            <a:r>
              <a:rPr lang="en-US" b="0" i="0" u="none" strike="noStrike" dirty="0">
                <a:solidFill>
                  <a:srgbClr val="000000"/>
                </a:solidFill>
                <a:effectLst/>
              </a:rPr>
              <a:t>Specialized models to be developed for:</a:t>
            </a:r>
          </a:p>
          <a:p>
            <a:pPr marL="1143000" lvl="2" indent="-228600" algn="l">
              <a:buFont typeface="Arial" panose="020B0604020202020204" pitchFamily="34" charset="0"/>
              <a:buChar char="•"/>
            </a:pPr>
            <a:r>
              <a:rPr lang="en-US" b="1" i="0" u="none" strike="noStrike" dirty="0">
                <a:solidFill>
                  <a:srgbClr val="000000"/>
                </a:solidFill>
                <a:effectLst/>
              </a:rPr>
              <a:t>Machine Learning:</a:t>
            </a:r>
            <a:r>
              <a:rPr lang="en-US" b="0" i="0" u="none" strike="noStrike" dirty="0">
                <a:solidFill>
                  <a:srgbClr val="000000"/>
                </a:solidFill>
                <a:effectLst/>
              </a:rPr>
              <a:t> Neural networks, decision trees, ensembles</a:t>
            </a:r>
          </a:p>
          <a:p>
            <a:pPr marL="1143000" lvl="2" indent="-228600" algn="l">
              <a:buFont typeface="Arial" panose="020B0604020202020204" pitchFamily="34" charset="0"/>
              <a:buChar char="•"/>
            </a:pPr>
            <a:r>
              <a:rPr lang="en-US" b="1" i="0" u="none" strike="noStrike" dirty="0">
                <a:solidFill>
                  <a:srgbClr val="000000"/>
                </a:solidFill>
                <a:effectLst/>
              </a:rPr>
              <a:t>Physics:</a:t>
            </a:r>
            <a:r>
              <a:rPr lang="en-US" b="0" i="0" u="none" strike="noStrike" dirty="0">
                <a:solidFill>
                  <a:srgbClr val="000000"/>
                </a:solidFill>
                <a:effectLst/>
              </a:rPr>
              <a:t> Simulation-based, analytical models from physics </a:t>
            </a:r>
            <a:r>
              <a:rPr lang="en-US" dirty="0">
                <a:solidFill>
                  <a:srgbClr val="000000"/>
                </a:solidFill>
              </a:rPr>
              <a:t>inspiration</a:t>
            </a:r>
            <a:endParaRPr lang="en-US" b="0" i="0" u="none" strike="noStrike" dirty="0">
              <a:solidFill>
                <a:srgbClr val="000000"/>
              </a:solidFill>
              <a:effectLst/>
            </a:endParaRPr>
          </a:p>
          <a:p>
            <a:pPr marL="1143000" lvl="2" indent="-228600" algn="l">
              <a:buFont typeface="Arial" panose="020B0604020202020204" pitchFamily="34" charset="0"/>
              <a:buChar char="•"/>
            </a:pPr>
            <a:r>
              <a:rPr lang="en-US" b="1" i="0" u="none" strike="noStrike" dirty="0">
                <a:solidFill>
                  <a:srgbClr val="000000"/>
                </a:solidFill>
                <a:effectLst/>
              </a:rPr>
              <a:t>Statistical:</a:t>
            </a:r>
            <a:r>
              <a:rPr lang="en-US" b="0" i="0" u="none" strike="noStrike" dirty="0">
                <a:solidFill>
                  <a:srgbClr val="000000"/>
                </a:solidFill>
                <a:effectLst/>
              </a:rPr>
              <a:t> Regression, time series, hypothesis testing</a:t>
            </a:r>
          </a:p>
          <a:p>
            <a:pPr algn="l">
              <a:buFont typeface="Arial" panose="020B0604020202020204" pitchFamily="34" charset="0"/>
              <a:buChar char="•"/>
            </a:pPr>
            <a:r>
              <a:rPr lang="en-US" b="1" i="0" u="none" strike="noStrike" dirty="0">
                <a:solidFill>
                  <a:srgbClr val="000000"/>
                </a:solidFill>
                <a:effectLst/>
              </a:rPr>
              <a:t>Model Trainer:</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Centralized module for model training, evaluation, and integration</a:t>
            </a:r>
          </a:p>
        </p:txBody>
      </p:sp>
    </p:spTree>
    <p:extLst>
      <p:ext uri="{BB962C8B-B14F-4D97-AF65-F5344CB8AC3E}">
        <p14:creationId xmlns:p14="http://schemas.microsoft.com/office/powerpoint/2010/main" val="2778506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06F34-4435-FDC8-E899-96746686A0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11EB8-D5DE-6513-8881-CAD6146D12B5}"/>
              </a:ext>
            </a:extLst>
          </p:cNvPr>
          <p:cNvSpPr>
            <a:spLocks noGrp="1"/>
          </p:cNvSpPr>
          <p:nvPr>
            <p:ph type="title"/>
          </p:nvPr>
        </p:nvSpPr>
        <p:spPr/>
        <p:txBody>
          <a:bodyPr>
            <a:normAutofit/>
          </a:bodyPr>
          <a:lstStyle/>
          <a:p>
            <a:r>
              <a:rPr lang="en-IL" dirty="0"/>
              <a:t>Implementation (Future Focus):</a:t>
            </a:r>
            <a:br>
              <a:rPr lang="en-IL" dirty="0"/>
            </a:br>
            <a:r>
              <a:rPr lang="en-IL" dirty="0"/>
              <a:t>Model module</a:t>
            </a:r>
          </a:p>
        </p:txBody>
      </p:sp>
      <p:sp>
        <p:nvSpPr>
          <p:cNvPr id="3" name="Content Placeholder 2">
            <a:extLst>
              <a:ext uri="{FF2B5EF4-FFF2-40B4-BE49-F238E27FC236}">
                <a16:creationId xmlns:a16="http://schemas.microsoft.com/office/drawing/2014/main" id="{9631ACB3-E9E4-30EB-61B2-7837A7B88D42}"/>
              </a:ext>
            </a:extLst>
          </p:cNvPr>
          <p:cNvSpPr>
            <a:spLocks noGrp="1"/>
          </p:cNvSpPr>
          <p:nvPr>
            <p:ph idx="1"/>
          </p:nvPr>
        </p:nvSpPr>
        <p:spPr>
          <a:xfrm>
            <a:off x="2231136" y="2819199"/>
            <a:ext cx="7729728" cy="3590228"/>
          </a:xfrm>
        </p:spPr>
        <p:txBody>
          <a:bodyPr>
            <a:normAutofit/>
          </a:bodyPr>
          <a:lstStyle/>
          <a:p>
            <a:r>
              <a:rPr lang="en-US" b="1" i="0" u="none" strike="noStrike" dirty="0">
                <a:solidFill>
                  <a:srgbClr val="000000"/>
                </a:solidFill>
                <a:effectLst/>
              </a:rPr>
              <a:t>Current State:</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Machine learning/physics/statistical Modules are empty and serve as scaffolding</a:t>
            </a:r>
          </a:p>
          <a:p>
            <a:pPr algn="l">
              <a:buFont typeface="Arial" panose="020B0604020202020204" pitchFamily="34" charset="0"/>
              <a:buChar char="•"/>
            </a:pPr>
            <a:r>
              <a:rPr lang="en-US" b="1" i="0" u="none" strike="noStrike" dirty="0">
                <a:solidFill>
                  <a:srgbClr val="000000"/>
                </a:solidFill>
                <a:effectLst/>
              </a:rPr>
              <a:t>Planned Features: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Define common interfaces and shared methods in </a:t>
            </a:r>
            <a:r>
              <a:rPr lang="en-US" b="0" i="0" u="none" strike="noStrike" dirty="0" err="1">
                <a:solidFill>
                  <a:srgbClr val="000000"/>
                </a:solidFill>
                <a:effectLst/>
              </a:rPr>
              <a:t>base_model.py</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Extend specialized models from the base model</a:t>
            </a:r>
          </a:p>
          <a:p>
            <a:pPr marL="742950" lvl="1" indent="-285750" algn="l">
              <a:buFont typeface="Arial" panose="020B0604020202020204" pitchFamily="34" charset="0"/>
              <a:buChar char="•"/>
            </a:pPr>
            <a:r>
              <a:rPr lang="en-US" b="0" i="0" u="none" strike="noStrike" dirty="0">
                <a:solidFill>
                  <a:srgbClr val="000000"/>
                </a:solidFill>
                <a:effectLst/>
              </a:rPr>
              <a:t>Implement model trainer to manage training loops and evaluation metrics</a:t>
            </a:r>
          </a:p>
          <a:p>
            <a:pPr marL="742950" lvl="1" indent="-285750" algn="l">
              <a:buFont typeface="Arial" panose="020B0604020202020204" pitchFamily="34" charset="0"/>
              <a:buChar char="•"/>
            </a:pPr>
            <a:r>
              <a:rPr lang="en-US" b="0" i="0" u="none" strike="noStrike" dirty="0">
                <a:solidFill>
                  <a:srgbClr val="000000"/>
                </a:solidFill>
                <a:effectLst/>
              </a:rPr>
              <a:t>Parameter management, scalability, and extensibility as key design principles</a:t>
            </a:r>
          </a:p>
        </p:txBody>
      </p:sp>
    </p:spTree>
    <p:extLst>
      <p:ext uri="{BB962C8B-B14F-4D97-AF65-F5344CB8AC3E}">
        <p14:creationId xmlns:p14="http://schemas.microsoft.com/office/powerpoint/2010/main" val="324415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E1E49-B019-06C2-4BD3-1D1535622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5A2970-41F7-3265-504D-E1A904C71477}"/>
              </a:ext>
            </a:extLst>
          </p:cNvPr>
          <p:cNvSpPr>
            <a:spLocks noGrp="1"/>
          </p:cNvSpPr>
          <p:nvPr>
            <p:ph type="ctrTitle"/>
          </p:nvPr>
        </p:nvSpPr>
        <p:spPr/>
        <p:txBody>
          <a:bodyPr/>
          <a:lstStyle/>
          <a:p>
            <a:r>
              <a:rPr lang="en-US" b="1" dirty="0">
                <a:solidFill>
                  <a:schemeClr val="bg1"/>
                </a:solidFill>
              </a:rPr>
              <a:t>S</a:t>
            </a:r>
            <a:r>
              <a:rPr lang="en-IL" b="1" dirty="0">
                <a:solidFill>
                  <a:schemeClr val="bg1"/>
                </a:solidFill>
              </a:rPr>
              <a:t>ignal processing</a:t>
            </a:r>
            <a:endParaRPr lang="en-IL" dirty="0"/>
          </a:p>
        </p:txBody>
      </p:sp>
      <p:sp>
        <p:nvSpPr>
          <p:cNvPr id="3" name="Text Placeholder 2">
            <a:extLst>
              <a:ext uri="{FF2B5EF4-FFF2-40B4-BE49-F238E27FC236}">
                <a16:creationId xmlns:a16="http://schemas.microsoft.com/office/drawing/2014/main" id="{AC1F956E-47AB-E694-C72B-18A2AA8B5055}"/>
              </a:ext>
            </a:extLst>
          </p:cNvPr>
          <p:cNvSpPr>
            <a:spLocks noGrp="1"/>
          </p:cNvSpPr>
          <p:nvPr>
            <p:ph type="subTitle" idx="1"/>
          </p:nvPr>
        </p:nvSpPr>
        <p:spPr/>
        <p:txBody>
          <a:bodyPr>
            <a:normAutofit/>
          </a:bodyPr>
          <a:lstStyle/>
          <a:p>
            <a:r>
              <a:rPr lang="en-US" dirty="0"/>
              <a:t>Applications in time-series analysis, noise reduction</a:t>
            </a:r>
          </a:p>
        </p:txBody>
      </p:sp>
    </p:spTree>
    <p:extLst>
      <p:ext uri="{BB962C8B-B14F-4D97-AF65-F5344CB8AC3E}">
        <p14:creationId xmlns:p14="http://schemas.microsoft.com/office/powerpoint/2010/main" val="143684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E9DA8-4D85-1DF0-7930-CB80F557F0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4655D-E3CF-D261-818B-E2E0B1378158}"/>
              </a:ext>
            </a:extLst>
          </p:cNvPr>
          <p:cNvSpPr>
            <a:spLocks noGrp="1"/>
          </p:cNvSpPr>
          <p:nvPr>
            <p:ph type="title"/>
          </p:nvPr>
        </p:nvSpPr>
        <p:spPr/>
        <p:txBody>
          <a:bodyPr>
            <a:normAutofit/>
          </a:bodyPr>
          <a:lstStyle/>
          <a:p>
            <a:r>
              <a:rPr lang="en-IL" dirty="0"/>
              <a:t>Methodology:</a:t>
            </a:r>
            <a:br>
              <a:rPr lang="en-IL" dirty="0"/>
            </a:br>
            <a:r>
              <a:rPr lang="en-IL" dirty="0"/>
              <a:t>Signal Processing module</a:t>
            </a:r>
          </a:p>
        </p:txBody>
      </p:sp>
      <p:sp>
        <p:nvSpPr>
          <p:cNvPr id="3" name="Content Placeholder 2">
            <a:extLst>
              <a:ext uri="{FF2B5EF4-FFF2-40B4-BE49-F238E27FC236}">
                <a16:creationId xmlns:a16="http://schemas.microsoft.com/office/drawing/2014/main" id="{F9D783B3-F994-D3D8-0BF2-2919D691FD41}"/>
              </a:ext>
            </a:extLst>
          </p:cNvPr>
          <p:cNvSpPr>
            <a:spLocks noGrp="1"/>
          </p:cNvSpPr>
          <p:nvPr>
            <p:ph idx="1"/>
          </p:nvPr>
        </p:nvSpPr>
        <p:spPr>
          <a:xfrm>
            <a:off x="2231136" y="2638044"/>
            <a:ext cx="7729728" cy="3590228"/>
          </a:xfrm>
        </p:spPr>
        <p:txBody>
          <a:bodyPr>
            <a:normAutofit/>
          </a:bodyPr>
          <a:lstStyle/>
          <a:p>
            <a:pPr algn="l">
              <a:buFont typeface="Arial" panose="020B0604020202020204" pitchFamily="34" charset="0"/>
              <a:buChar char="•"/>
            </a:pPr>
            <a:r>
              <a:rPr lang="en-US" b="1" i="0" u="none" strike="noStrike" dirty="0">
                <a:solidFill>
                  <a:srgbClr val="000000"/>
                </a:solidFill>
                <a:effectLst/>
              </a:rPr>
              <a:t>Design Principles: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1" i="0" u="none" strike="noStrike" dirty="0">
                <a:solidFill>
                  <a:srgbClr val="000000"/>
                </a:solidFill>
                <a:effectLst/>
              </a:rPr>
              <a:t>Modularity:</a:t>
            </a:r>
            <a:endParaRPr lang="en-US" b="0" i="0" u="none" strike="noStrike" dirty="0">
              <a:solidFill>
                <a:srgbClr val="000000"/>
              </a:solidFill>
              <a:effectLst/>
            </a:endParaRPr>
          </a:p>
          <a:p>
            <a:pPr marL="1143000" lvl="2" indent="-228600" algn="l">
              <a:buFont typeface="Arial" panose="020B0604020202020204" pitchFamily="34" charset="0"/>
              <a:buChar char="•"/>
            </a:pPr>
            <a:r>
              <a:rPr lang="en-US" b="0" i="0" u="none" strike="noStrike" dirty="0">
                <a:solidFill>
                  <a:srgbClr val="000000"/>
                </a:solidFill>
                <a:effectLst/>
              </a:rPr>
              <a:t>Separate modules for filtering, processing, and transformation</a:t>
            </a:r>
          </a:p>
          <a:p>
            <a:pPr marL="742950" lvl="1" indent="-285750" algn="l">
              <a:buFont typeface="Arial" panose="020B0604020202020204" pitchFamily="34" charset="0"/>
              <a:buChar char="•"/>
            </a:pPr>
            <a:r>
              <a:rPr lang="en-US" b="1" i="0" u="none" strike="noStrike" dirty="0">
                <a:solidFill>
                  <a:srgbClr val="000000"/>
                </a:solidFill>
                <a:effectLst/>
              </a:rPr>
              <a:t>Scalability &amp; Flexibility:</a:t>
            </a:r>
            <a:endParaRPr lang="en-US" b="0" i="0" u="none" strike="noStrike" dirty="0">
              <a:solidFill>
                <a:srgbClr val="000000"/>
              </a:solidFill>
              <a:effectLst/>
            </a:endParaRPr>
          </a:p>
          <a:p>
            <a:pPr marL="1143000" lvl="2" indent="-228600" algn="l">
              <a:buFont typeface="Arial" panose="020B0604020202020204" pitchFamily="34" charset="0"/>
              <a:buChar char="•"/>
            </a:pPr>
            <a:r>
              <a:rPr lang="en-US" b="0" i="0" u="none" strike="noStrike" dirty="0">
                <a:solidFill>
                  <a:srgbClr val="000000"/>
                </a:solidFill>
                <a:effectLst/>
              </a:rPr>
              <a:t>Designed to handle a wide range of signals and data formats</a:t>
            </a:r>
          </a:p>
          <a:p>
            <a:pPr marL="742950" lvl="1" indent="-285750" algn="l">
              <a:buFont typeface="Arial" panose="020B0604020202020204" pitchFamily="34" charset="0"/>
              <a:buChar char="•"/>
            </a:pPr>
            <a:r>
              <a:rPr lang="en-US" b="1" i="0" u="none" strike="noStrike" dirty="0">
                <a:solidFill>
                  <a:srgbClr val="000000"/>
                </a:solidFill>
                <a:effectLst/>
              </a:rPr>
              <a:t>Integration:</a:t>
            </a:r>
            <a:endParaRPr lang="en-US" b="0" i="0" u="none" strike="noStrike" dirty="0">
              <a:solidFill>
                <a:srgbClr val="000000"/>
              </a:solidFill>
              <a:effectLst/>
            </a:endParaRPr>
          </a:p>
          <a:p>
            <a:pPr marL="1143000" lvl="2" indent="-228600" algn="l">
              <a:buFont typeface="Arial" panose="020B0604020202020204" pitchFamily="34" charset="0"/>
              <a:buChar char="•"/>
            </a:pPr>
            <a:r>
              <a:rPr lang="en-US" b="0" i="0" u="none" strike="noStrike" dirty="0">
                <a:solidFill>
                  <a:srgbClr val="000000"/>
                </a:solidFill>
                <a:effectLst/>
              </a:rPr>
              <a:t>Seamless pipeline from filtering through to feature extraction, and predictive models</a:t>
            </a:r>
          </a:p>
        </p:txBody>
      </p:sp>
    </p:spTree>
    <p:extLst>
      <p:ext uri="{BB962C8B-B14F-4D97-AF65-F5344CB8AC3E}">
        <p14:creationId xmlns:p14="http://schemas.microsoft.com/office/powerpoint/2010/main" val="2139714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6C1D3-16D5-B04F-4E4A-8E990F5E0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4E2E9D-CDFD-D621-2B84-BBD405D6CB28}"/>
              </a:ext>
            </a:extLst>
          </p:cNvPr>
          <p:cNvSpPr>
            <a:spLocks noGrp="1"/>
          </p:cNvSpPr>
          <p:nvPr>
            <p:ph type="title"/>
          </p:nvPr>
        </p:nvSpPr>
        <p:spPr/>
        <p:txBody>
          <a:bodyPr>
            <a:normAutofit/>
          </a:bodyPr>
          <a:lstStyle/>
          <a:p>
            <a:r>
              <a:rPr lang="en-IL" dirty="0"/>
              <a:t>Methodology:</a:t>
            </a:r>
            <a:br>
              <a:rPr lang="en-IL" dirty="0"/>
            </a:br>
            <a:r>
              <a:rPr lang="en-IL" dirty="0"/>
              <a:t>Signal Processing module</a:t>
            </a:r>
          </a:p>
        </p:txBody>
      </p:sp>
      <p:sp>
        <p:nvSpPr>
          <p:cNvPr id="3" name="Content Placeholder 2">
            <a:extLst>
              <a:ext uri="{FF2B5EF4-FFF2-40B4-BE49-F238E27FC236}">
                <a16:creationId xmlns:a16="http://schemas.microsoft.com/office/drawing/2014/main" id="{D600A252-C811-E548-4365-C805EF006157}"/>
              </a:ext>
            </a:extLst>
          </p:cNvPr>
          <p:cNvSpPr>
            <a:spLocks noGrp="1"/>
          </p:cNvSpPr>
          <p:nvPr>
            <p:ph idx="1"/>
          </p:nvPr>
        </p:nvSpPr>
        <p:spPr>
          <a:xfrm>
            <a:off x="2231136" y="2638044"/>
            <a:ext cx="7729728" cy="3590228"/>
          </a:xfrm>
        </p:spPr>
        <p:txBody>
          <a:bodyPr>
            <a:normAutofit fontScale="92500" lnSpcReduction="10000"/>
          </a:bodyPr>
          <a:lstStyle/>
          <a:p>
            <a:pPr>
              <a:buNone/>
            </a:pPr>
            <a:r>
              <a:rPr lang="en-US" b="1" dirty="0"/>
              <a:t>Core Components:</a:t>
            </a:r>
          </a:p>
          <a:p>
            <a:pPr>
              <a:buFont typeface="Arial" panose="020B0604020202020204" pitchFamily="34" charset="0"/>
              <a:buChar char="•"/>
            </a:pPr>
            <a:r>
              <a:rPr lang="en-US" b="1" dirty="0"/>
              <a:t>Signal Processor (</a:t>
            </a:r>
            <a:r>
              <a:rPr lang="en-US" b="1" dirty="0" err="1"/>
              <a:t>signal_processor.py</a:t>
            </a:r>
            <a:r>
              <a:rPr lang="en-US" b="1" dirty="0"/>
              <a:t>):</a:t>
            </a:r>
            <a:endParaRPr lang="en-US" dirty="0"/>
          </a:p>
          <a:p>
            <a:pPr marL="742950" lvl="1" indent="-285750">
              <a:buFont typeface="Arial" panose="020B0604020202020204" pitchFamily="34" charset="0"/>
              <a:buChar char="•"/>
            </a:pPr>
            <a:r>
              <a:rPr lang="en-US" dirty="0"/>
              <a:t>Coordinates the application of filters and transformations</a:t>
            </a:r>
          </a:p>
          <a:p>
            <a:pPr marL="742950" lvl="1" indent="-285750">
              <a:buFont typeface="Arial" panose="020B0604020202020204" pitchFamily="34" charset="0"/>
              <a:buChar char="•"/>
            </a:pPr>
            <a:r>
              <a:rPr lang="en-US" dirty="0"/>
              <a:t>Manages tasks like segmentation, normalization, and sequential processing</a:t>
            </a:r>
          </a:p>
          <a:p>
            <a:pPr>
              <a:buFont typeface="Arial" panose="020B0604020202020204" pitchFamily="34" charset="0"/>
              <a:buChar char="•"/>
            </a:pPr>
            <a:r>
              <a:rPr lang="en-US" b="1" dirty="0"/>
              <a:t>Filters (</a:t>
            </a:r>
            <a:r>
              <a:rPr lang="en-US" b="1" dirty="0" err="1"/>
              <a:t>filters.py</a:t>
            </a:r>
            <a:r>
              <a:rPr lang="en-US" b="1" dirty="0"/>
              <a:t>):</a:t>
            </a:r>
            <a:endParaRPr lang="en-US" dirty="0"/>
          </a:p>
          <a:p>
            <a:pPr marL="742950" lvl="1" indent="-285750">
              <a:buFont typeface="Arial" panose="020B0604020202020204" pitchFamily="34" charset="0"/>
              <a:buChar char="•"/>
            </a:pPr>
            <a:r>
              <a:rPr lang="en-US" dirty="0"/>
              <a:t>Remove noise and unwanted frequency components</a:t>
            </a:r>
          </a:p>
          <a:p>
            <a:pPr marL="742950" lvl="1" indent="-285750">
              <a:buFont typeface="Arial" panose="020B0604020202020204" pitchFamily="34" charset="0"/>
              <a:buChar char="•"/>
            </a:pPr>
            <a:r>
              <a:rPr lang="en-US" dirty="0"/>
              <a:t>Implements various filtering techniques (low-pass, high-pass, band-pass)</a:t>
            </a:r>
          </a:p>
          <a:p>
            <a:pPr>
              <a:buFont typeface="Arial" panose="020B0604020202020204" pitchFamily="34" charset="0"/>
              <a:buChar char="•"/>
            </a:pPr>
            <a:r>
              <a:rPr lang="en-US" b="1" dirty="0"/>
              <a:t>Transformation (</a:t>
            </a:r>
            <a:r>
              <a:rPr lang="en-US" b="1" dirty="0" err="1"/>
              <a:t>transform.py</a:t>
            </a:r>
            <a:r>
              <a:rPr lang="en-US" b="1" dirty="0"/>
              <a:t>):</a:t>
            </a:r>
            <a:endParaRPr lang="en-US" dirty="0"/>
          </a:p>
          <a:p>
            <a:pPr marL="742950" lvl="1" indent="-285750">
              <a:buFont typeface="Arial" panose="020B0604020202020204" pitchFamily="34" charset="0"/>
              <a:buChar char="•"/>
            </a:pPr>
            <a:r>
              <a:rPr lang="en-US" dirty="0"/>
              <a:t>Converts signals from the time domain to the frequency domain</a:t>
            </a:r>
          </a:p>
          <a:p>
            <a:pPr marL="742950" lvl="1" indent="-285750">
              <a:buFont typeface="Arial" panose="020B0604020202020204" pitchFamily="34" charset="0"/>
              <a:buChar char="•"/>
            </a:pPr>
            <a:r>
              <a:rPr lang="en-US" dirty="0"/>
              <a:t>Implements techniques such as Fourier and Wavelet Transforms for frequency analysis</a:t>
            </a:r>
          </a:p>
        </p:txBody>
      </p:sp>
    </p:spTree>
    <p:extLst>
      <p:ext uri="{BB962C8B-B14F-4D97-AF65-F5344CB8AC3E}">
        <p14:creationId xmlns:p14="http://schemas.microsoft.com/office/powerpoint/2010/main" val="2413658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D1DFD-A553-11FC-1E74-2ED7E0A8C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A221A3-0D3D-B935-AACE-68382944B900}"/>
              </a:ext>
            </a:extLst>
          </p:cNvPr>
          <p:cNvSpPr>
            <a:spLocks noGrp="1"/>
          </p:cNvSpPr>
          <p:nvPr>
            <p:ph type="title"/>
          </p:nvPr>
        </p:nvSpPr>
        <p:spPr/>
        <p:txBody>
          <a:bodyPr>
            <a:normAutofit/>
          </a:bodyPr>
          <a:lstStyle/>
          <a:p>
            <a:r>
              <a:rPr lang="en-IL" dirty="0"/>
              <a:t>Implementation:</a:t>
            </a:r>
            <a:br>
              <a:rPr lang="en-IL" dirty="0"/>
            </a:br>
            <a:r>
              <a:rPr lang="en-IL" dirty="0"/>
              <a:t>Signal Processing module</a:t>
            </a:r>
          </a:p>
        </p:txBody>
      </p:sp>
      <p:sp>
        <p:nvSpPr>
          <p:cNvPr id="3" name="Content Placeholder 2">
            <a:extLst>
              <a:ext uri="{FF2B5EF4-FFF2-40B4-BE49-F238E27FC236}">
                <a16:creationId xmlns:a16="http://schemas.microsoft.com/office/drawing/2014/main" id="{0C986B88-F07D-F5D2-7DA2-8C1750E4D893}"/>
              </a:ext>
            </a:extLst>
          </p:cNvPr>
          <p:cNvSpPr>
            <a:spLocks noGrp="1"/>
          </p:cNvSpPr>
          <p:nvPr>
            <p:ph idx="1"/>
          </p:nvPr>
        </p:nvSpPr>
        <p:spPr>
          <a:xfrm>
            <a:off x="2231136" y="2819199"/>
            <a:ext cx="7729728" cy="3590228"/>
          </a:xfrm>
        </p:spPr>
        <p:txBody>
          <a:bodyPr>
            <a:normAutofit/>
          </a:bodyPr>
          <a:lstStyle/>
          <a:p>
            <a:pPr algn="l">
              <a:buFont typeface="Arial" panose="020B0604020202020204" pitchFamily="34" charset="0"/>
              <a:buChar char="•"/>
            </a:pPr>
            <a:r>
              <a:rPr lang="en-US" b="1" i="0" u="none" strike="noStrike" dirty="0">
                <a:solidFill>
                  <a:srgbClr val="000000"/>
                </a:solidFill>
                <a:effectLst/>
              </a:rPr>
              <a:t>Signal Processor Module (</a:t>
            </a:r>
            <a:r>
              <a:rPr lang="en-US" b="1" i="0" u="none" strike="noStrike" dirty="0" err="1">
                <a:solidFill>
                  <a:srgbClr val="000000"/>
                </a:solidFill>
                <a:effectLst/>
              </a:rPr>
              <a:t>signal_processor.py</a:t>
            </a:r>
            <a:r>
              <a:rPr lang="en-US" b="1" i="0" u="none" strike="noStrike" dirty="0">
                <a:solidFill>
                  <a:srgbClr val="000000"/>
                </a:solidFill>
                <a:effectLst/>
              </a:rPr>
              <a: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Supports processing of both batch and streaming data</a:t>
            </a:r>
            <a:endParaRPr lang="en-US" b="1" i="0" u="none" strike="noStrike" dirty="0">
              <a:solidFill>
                <a:srgbClr val="000000"/>
              </a:solidFill>
              <a:effectLst/>
            </a:endParaRPr>
          </a:p>
          <a:p>
            <a:r>
              <a:rPr lang="en-US" b="1" i="0" u="none" strike="noStrike" dirty="0">
                <a:solidFill>
                  <a:srgbClr val="000000"/>
                </a:solidFill>
                <a:effectLst/>
              </a:rPr>
              <a:t>Filters Module (</a:t>
            </a:r>
            <a:r>
              <a:rPr lang="en-US" b="1" i="0" u="none" strike="noStrike" dirty="0" err="1">
                <a:solidFill>
                  <a:srgbClr val="000000"/>
                </a:solidFill>
                <a:effectLst/>
              </a:rPr>
              <a:t>filters.py</a:t>
            </a:r>
            <a:r>
              <a:rPr lang="en-US" b="1" i="0" u="none" strike="noStrike" dirty="0">
                <a:solidFill>
                  <a:srgbClr val="000000"/>
                </a:solidFill>
                <a:effectLst/>
              </a:rPr>
              <a: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Designs filters with configurable parameters (e.g., cutoff frequencies, order)</a:t>
            </a:r>
          </a:p>
          <a:p>
            <a:pPr marL="742950" lvl="1" indent="-285750" algn="l">
              <a:buFont typeface="Arial" panose="020B0604020202020204" pitchFamily="34" charset="0"/>
              <a:buChar char="•"/>
            </a:pPr>
            <a:r>
              <a:rPr lang="en-US" b="0" i="0" u="none" strike="noStrike" dirty="0">
                <a:solidFill>
                  <a:srgbClr val="000000"/>
                </a:solidFill>
                <a:effectLst/>
              </a:rPr>
              <a:t>Dynamic configurability allows easy tuning for different signal types</a:t>
            </a:r>
          </a:p>
          <a:p>
            <a:pPr algn="l">
              <a:buFont typeface="Arial" panose="020B0604020202020204" pitchFamily="34" charset="0"/>
              <a:buChar char="•"/>
            </a:pPr>
            <a:r>
              <a:rPr lang="en-US" b="1" i="0" u="none" strike="noStrike" dirty="0">
                <a:solidFill>
                  <a:srgbClr val="000000"/>
                </a:solidFill>
                <a:effectLst/>
              </a:rPr>
              <a:t>Transformation Module (</a:t>
            </a:r>
            <a:r>
              <a:rPr lang="en-US" b="1" i="0" u="none" strike="noStrike" dirty="0" err="1">
                <a:solidFill>
                  <a:srgbClr val="000000"/>
                </a:solidFill>
                <a:effectLst/>
              </a:rPr>
              <a:t>transform.py</a:t>
            </a:r>
            <a:r>
              <a:rPr lang="en-US" b="1" i="0" u="none" strike="noStrike" dirty="0">
                <a:solidFill>
                  <a:srgbClr val="000000"/>
                </a:solidFill>
                <a:effectLst/>
              </a:rPr>
              <a: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Provides functions for converting signals from time to frequency domain (e.g., FFT, Wavelet)</a:t>
            </a:r>
          </a:p>
          <a:p>
            <a:pPr marL="742950" lvl="1" indent="-285750" algn="l">
              <a:buFont typeface="Arial" panose="020B0604020202020204" pitchFamily="34" charset="0"/>
              <a:buChar char="•"/>
            </a:pPr>
            <a:r>
              <a:rPr lang="en-US" b="0" i="0" u="none" strike="noStrike" dirty="0">
                <a:solidFill>
                  <a:srgbClr val="000000"/>
                </a:solidFill>
                <a:effectLst/>
              </a:rPr>
              <a:t>Enables feature extraction from transformed signals</a:t>
            </a:r>
          </a:p>
        </p:txBody>
      </p:sp>
    </p:spTree>
    <p:extLst>
      <p:ext uri="{BB962C8B-B14F-4D97-AF65-F5344CB8AC3E}">
        <p14:creationId xmlns:p14="http://schemas.microsoft.com/office/powerpoint/2010/main" val="2433962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30A74-6A1A-E9D8-6576-92237DE70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E654CC-5F57-E1D7-2078-662180950E3B}"/>
              </a:ext>
            </a:extLst>
          </p:cNvPr>
          <p:cNvSpPr>
            <a:spLocks noGrp="1"/>
          </p:cNvSpPr>
          <p:nvPr>
            <p:ph type="ctrTitle"/>
          </p:nvPr>
        </p:nvSpPr>
        <p:spPr/>
        <p:txBody>
          <a:bodyPr/>
          <a:lstStyle/>
          <a:p>
            <a:r>
              <a:rPr lang="en-US" b="1" dirty="0">
                <a:solidFill>
                  <a:schemeClr val="bg1"/>
                </a:solidFill>
              </a:rPr>
              <a:t>Risk management</a:t>
            </a:r>
            <a:endParaRPr lang="en-IL" dirty="0"/>
          </a:p>
        </p:txBody>
      </p:sp>
      <p:sp>
        <p:nvSpPr>
          <p:cNvPr id="3" name="Text Placeholder 2">
            <a:extLst>
              <a:ext uri="{FF2B5EF4-FFF2-40B4-BE49-F238E27FC236}">
                <a16:creationId xmlns:a16="http://schemas.microsoft.com/office/drawing/2014/main" id="{9D65E54F-DE03-DCEC-6ECC-4790D3BFC8DC}"/>
              </a:ext>
            </a:extLst>
          </p:cNvPr>
          <p:cNvSpPr>
            <a:spLocks noGrp="1"/>
          </p:cNvSpPr>
          <p:nvPr>
            <p:ph type="subTitle" idx="1"/>
          </p:nvPr>
        </p:nvSpPr>
        <p:spPr/>
        <p:txBody>
          <a:bodyPr/>
          <a:lstStyle/>
          <a:p>
            <a:r>
              <a:rPr lang="en-US" dirty="0"/>
              <a:t>To Mitigate risk and protect capital at both single asset and portfolio levels</a:t>
            </a:r>
            <a:endParaRPr lang="en-IL" dirty="0"/>
          </a:p>
        </p:txBody>
      </p:sp>
    </p:spTree>
    <p:extLst>
      <p:ext uri="{BB962C8B-B14F-4D97-AF65-F5344CB8AC3E}">
        <p14:creationId xmlns:p14="http://schemas.microsoft.com/office/powerpoint/2010/main" val="1416346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634FE-F8CB-FEC6-1596-5EF18C153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DCFCBE-2E3C-9EFC-767B-CE2562FCB26A}"/>
              </a:ext>
            </a:extLst>
          </p:cNvPr>
          <p:cNvSpPr>
            <a:spLocks noGrp="1"/>
          </p:cNvSpPr>
          <p:nvPr>
            <p:ph type="title"/>
          </p:nvPr>
        </p:nvSpPr>
        <p:spPr/>
        <p:txBody>
          <a:bodyPr>
            <a:normAutofit/>
          </a:bodyPr>
          <a:lstStyle/>
          <a:p>
            <a:r>
              <a:rPr lang="en-IL" dirty="0"/>
              <a:t>Methodology:</a:t>
            </a:r>
            <a:br>
              <a:rPr lang="en-IL" dirty="0"/>
            </a:br>
            <a:r>
              <a:rPr lang="en-IL" dirty="0"/>
              <a:t>Risk Management module</a:t>
            </a:r>
          </a:p>
        </p:txBody>
      </p:sp>
      <p:sp>
        <p:nvSpPr>
          <p:cNvPr id="3" name="Content Placeholder 2">
            <a:extLst>
              <a:ext uri="{FF2B5EF4-FFF2-40B4-BE49-F238E27FC236}">
                <a16:creationId xmlns:a16="http://schemas.microsoft.com/office/drawing/2014/main" id="{3EE6D9E2-1D94-7C77-38AF-AF902B1B69C8}"/>
              </a:ext>
            </a:extLst>
          </p:cNvPr>
          <p:cNvSpPr>
            <a:spLocks noGrp="1"/>
          </p:cNvSpPr>
          <p:nvPr>
            <p:ph idx="1"/>
          </p:nvPr>
        </p:nvSpPr>
        <p:spPr>
          <a:xfrm>
            <a:off x="2231136" y="2986206"/>
            <a:ext cx="7729728" cy="3578496"/>
          </a:xfrm>
        </p:spPr>
        <p:txBody>
          <a:bodyPr>
            <a:normAutofit/>
          </a:bodyPr>
          <a:lstStyle/>
          <a:p>
            <a:r>
              <a:rPr lang="en-US" b="1" i="0" u="none" strike="noStrike" dirty="0">
                <a:solidFill>
                  <a:srgbClr val="000000"/>
                </a:solidFill>
                <a:effectLst/>
              </a:rPr>
              <a:t>Single Asset Risk Management (</a:t>
            </a:r>
            <a:r>
              <a:rPr lang="en-US" b="1" i="0" u="none" strike="noStrike" dirty="0" err="1">
                <a:solidFill>
                  <a:srgbClr val="000000"/>
                </a:solidFill>
                <a:effectLst/>
              </a:rPr>
              <a:t>single_risk.py</a:t>
            </a:r>
            <a:r>
              <a:rPr lang="en-US" b="1" i="0" u="none" strike="noStrike" dirty="0">
                <a:solidFill>
                  <a:srgbClr val="000000"/>
                </a:solidFill>
                <a:effectLst/>
              </a:rPr>
              <a: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Sets stop-loss and take-profit levels based on volatility and risk/reward ratios.</a:t>
            </a:r>
          </a:p>
          <a:p>
            <a:pPr marL="742950" lvl="1" indent="-285750" algn="l">
              <a:buFont typeface="Arial" panose="020B0604020202020204" pitchFamily="34" charset="0"/>
              <a:buChar char="•"/>
            </a:pPr>
            <a:r>
              <a:rPr lang="en-US" b="0" i="0" u="none" strike="noStrike" dirty="0">
                <a:solidFill>
                  <a:srgbClr val="000000"/>
                </a:solidFill>
                <a:effectLst/>
              </a:rPr>
              <a:t>Adjusts position sizes to limit risk per trade.</a:t>
            </a:r>
          </a:p>
          <a:p>
            <a:pPr marL="742950" lvl="1" indent="-285750" algn="l">
              <a:buFont typeface="Arial" panose="020B0604020202020204" pitchFamily="34" charset="0"/>
              <a:buChar char="•"/>
            </a:pPr>
            <a:r>
              <a:rPr lang="en-US" b="0" i="0" u="none" strike="noStrike" dirty="0">
                <a:solidFill>
                  <a:srgbClr val="000000"/>
                </a:solidFill>
                <a:effectLst/>
              </a:rPr>
              <a:t>Supports incremental risk updates with evolving market data.</a:t>
            </a:r>
          </a:p>
          <a:p>
            <a:pPr algn="l">
              <a:buFont typeface="Arial" panose="020B0604020202020204" pitchFamily="34" charset="0"/>
              <a:buChar char="•"/>
            </a:pPr>
            <a:r>
              <a:rPr lang="en-US" b="1" i="0" u="none" strike="noStrike" dirty="0">
                <a:solidFill>
                  <a:srgbClr val="000000"/>
                </a:solidFill>
                <a:effectLst/>
              </a:rPr>
              <a:t>Central Risk Manager (</a:t>
            </a:r>
            <a:r>
              <a:rPr lang="en-US" b="1" i="0" u="none" strike="noStrike" dirty="0" err="1">
                <a:solidFill>
                  <a:srgbClr val="000000"/>
                </a:solidFill>
                <a:effectLst/>
              </a:rPr>
              <a:t>risk_manager.py</a:t>
            </a:r>
            <a:r>
              <a:rPr lang="en-US" b="1" i="0" u="none" strike="noStrike" dirty="0">
                <a:solidFill>
                  <a:srgbClr val="000000"/>
                </a:solidFill>
                <a:effectLst/>
              </a:rPr>
              <a: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Aggregates risk metrics across different strategies.</a:t>
            </a:r>
          </a:p>
          <a:p>
            <a:pPr marL="742950" lvl="1" indent="-285750" algn="l">
              <a:buFont typeface="Arial" panose="020B0604020202020204" pitchFamily="34" charset="0"/>
              <a:buChar char="•"/>
            </a:pPr>
            <a:r>
              <a:rPr lang="en-US" b="0" i="0" u="none" strike="noStrike" dirty="0">
                <a:solidFill>
                  <a:srgbClr val="000000"/>
                </a:solidFill>
                <a:effectLst/>
              </a:rPr>
              <a:t>Provides a unified interface for monitoring and adjusting risk parameters.</a:t>
            </a:r>
          </a:p>
        </p:txBody>
      </p:sp>
    </p:spTree>
    <p:extLst>
      <p:ext uri="{BB962C8B-B14F-4D97-AF65-F5344CB8AC3E}">
        <p14:creationId xmlns:p14="http://schemas.microsoft.com/office/powerpoint/2010/main" val="2068129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C4E6E-E894-C9E3-6078-9AD052B4D7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538221-7EAC-888D-86BB-332008786A50}"/>
              </a:ext>
            </a:extLst>
          </p:cNvPr>
          <p:cNvSpPr>
            <a:spLocks noGrp="1"/>
          </p:cNvSpPr>
          <p:nvPr>
            <p:ph type="title"/>
          </p:nvPr>
        </p:nvSpPr>
        <p:spPr/>
        <p:txBody>
          <a:bodyPr>
            <a:normAutofit/>
          </a:bodyPr>
          <a:lstStyle/>
          <a:p>
            <a:r>
              <a:rPr lang="en-IL" dirty="0"/>
              <a:t>Methodology:</a:t>
            </a:r>
            <a:br>
              <a:rPr lang="en-IL" dirty="0"/>
            </a:br>
            <a:r>
              <a:rPr lang="en-IL" dirty="0"/>
              <a:t>Risk Management module</a:t>
            </a:r>
          </a:p>
        </p:txBody>
      </p:sp>
      <p:sp>
        <p:nvSpPr>
          <p:cNvPr id="3" name="Content Placeholder 2">
            <a:extLst>
              <a:ext uri="{FF2B5EF4-FFF2-40B4-BE49-F238E27FC236}">
                <a16:creationId xmlns:a16="http://schemas.microsoft.com/office/drawing/2014/main" id="{F899B12F-B2B9-D341-406B-F7499FD2C1C4}"/>
              </a:ext>
            </a:extLst>
          </p:cNvPr>
          <p:cNvSpPr>
            <a:spLocks noGrp="1"/>
          </p:cNvSpPr>
          <p:nvPr>
            <p:ph idx="1"/>
          </p:nvPr>
        </p:nvSpPr>
        <p:spPr>
          <a:xfrm>
            <a:off x="2231136" y="2718787"/>
            <a:ext cx="7729728" cy="3578496"/>
          </a:xfrm>
        </p:spPr>
        <p:txBody>
          <a:bodyPr>
            <a:normAutofit fontScale="92500" lnSpcReduction="10000"/>
          </a:bodyPr>
          <a:lstStyle/>
          <a:p>
            <a:pPr algn="l">
              <a:buFont typeface="Arial" panose="020B0604020202020204" pitchFamily="34" charset="0"/>
              <a:buChar char="•"/>
            </a:pPr>
            <a:r>
              <a:rPr lang="en-US" b="1" i="0" u="none" strike="noStrike" dirty="0">
                <a:solidFill>
                  <a:srgbClr val="000000"/>
                </a:solidFill>
                <a:effectLst/>
              </a:rPr>
              <a:t>Portfolio Risk Management (</a:t>
            </a:r>
            <a:r>
              <a:rPr lang="en-US" b="1" i="0" u="none" strike="noStrike" dirty="0" err="1">
                <a:solidFill>
                  <a:srgbClr val="000000"/>
                </a:solidFill>
                <a:effectLst/>
              </a:rPr>
              <a:t>portfolio_manager.py</a:t>
            </a:r>
            <a:r>
              <a:rPr lang="en-US" b="1" i="0" u="none" strike="noStrike" dirty="0">
                <a:solidFill>
                  <a:srgbClr val="000000"/>
                </a:solidFill>
                <a:effectLst/>
              </a:rPr>
              <a: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Manages risk across multiple assets using diversification and rebalancing.</a:t>
            </a:r>
          </a:p>
          <a:p>
            <a:pPr marL="742950" lvl="1" indent="-285750" algn="l">
              <a:buFont typeface="Arial" panose="020B0604020202020204" pitchFamily="34" charset="0"/>
              <a:buChar char="•"/>
            </a:pPr>
            <a:r>
              <a:rPr lang="en-US" b="0" i="0" u="none" strike="noStrike" dirty="0">
                <a:solidFill>
                  <a:srgbClr val="000000"/>
                </a:solidFill>
                <a:effectLst/>
              </a:rPr>
              <a:t>Monitors overall portfolio exposure and correlations.</a:t>
            </a:r>
          </a:p>
          <a:p>
            <a:pPr algn="l">
              <a:buFont typeface="Arial" panose="020B0604020202020204" pitchFamily="34" charset="0"/>
              <a:buChar char="•"/>
            </a:pPr>
            <a:r>
              <a:rPr lang="en-US" b="1" i="0" u="none" strike="noStrike" dirty="0">
                <a:solidFill>
                  <a:srgbClr val="000000"/>
                </a:solidFill>
                <a:effectLst/>
              </a:rPr>
              <a:t>Capital Allocation (</a:t>
            </a:r>
            <a:r>
              <a:rPr lang="en-US" b="1" i="0" u="none" strike="noStrike" dirty="0" err="1">
                <a:solidFill>
                  <a:srgbClr val="000000"/>
                </a:solidFill>
                <a:effectLst/>
              </a:rPr>
              <a:t>capital_allocator.py</a:t>
            </a:r>
            <a:r>
              <a:rPr lang="en-US" b="1" i="0" u="none" strike="noStrike" dirty="0">
                <a:solidFill>
                  <a:srgbClr val="000000"/>
                </a:solidFill>
                <a:effectLst/>
              </a:rPr>
              <a: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Allocates capital based on risk-adjusted returns.</a:t>
            </a:r>
          </a:p>
          <a:p>
            <a:pPr marL="742950" lvl="1" indent="-285750" algn="l">
              <a:buFont typeface="Arial" panose="020B0604020202020204" pitchFamily="34" charset="0"/>
              <a:buChar char="•"/>
            </a:pPr>
            <a:r>
              <a:rPr lang="en-US" b="0" i="0" u="none" strike="noStrike" dirty="0">
                <a:solidFill>
                  <a:srgbClr val="000000"/>
                </a:solidFill>
                <a:effectLst/>
              </a:rPr>
              <a:t>Dynamically adjusts allocations in response to market conditions.</a:t>
            </a:r>
          </a:p>
          <a:p>
            <a:r>
              <a:rPr lang="en-US" b="1" i="0" u="none" strike="noStrike" dirty="0">
                <a:solidFill>
                  <a:srgbClr val="000000"/>
                </a:solidFill>
                <a:effectLst/>
              </a:rPr>
              <a:t>Design Considerations:</a:t>
            </a:r>
            <a:endParaRPr lang="en-US" b="0" i="0" u="none" strike="noStrike" dirty="0">
              <a:solidFill>
                <a:srgbClr val="000000"/>
              </a:solidFill>
              <a:effectLst/>
            </a:endParaRPr>
          </a:p>
          <a:p>
            <a:pPr lvl="2"/>
            <a:r>
              <a:rPr lang="en-US" b="0" i="0" u="none" strike="noStrike" dirty="0">
                <a:solidFill>
                  <a:srgbClr val="000000"/>
                </a:solidFill>
                <a:effectLst/>
              </a:rPr>
              <a:t>Systematic and quantitative risk controls (e.g., using ATR for thresholds).</a:t>
            </a:r>
          </a:p>
          <a:p>
            <a:pPr lvl="2"/>
            <a:r>
              <a:rPr lang="en-US" b="0" i="0" u="none" strike="noStrike" dirty="0">
                <a:solidFill>
                  <a:srgbClr val="000000"/>
                </a:solidFill>
                <a:effectLst/>
              </a:rPr>
              <a:t>Customization via JSON configuration files for risk parameters.</a:t>
            </a:r>
          </a:p>
          <a:p>
            <a:pPr lvl="2"/>
            <a:r>
              <a:rPr lang="en-US" b="0" i="0" u="none" strike="noStrike" dirty="0">
                <a:solidFill>
                  <a:srgbClr val="000000"/>
                </a:solidFill>
                <a:effectLst/>
              </a:rPr>
              <a:t>Seamless integration with trading strategies and real-time data updates.</a:t>
            </a:r>
          </a:p>
          <a:p>
            <a:pPr marL="742950" lvl="1" indent="-285750" algn="l">
              <a:buFont typeface="Arial" panose="020B0604020202020204" pitchFamily="34" charset="0"/>
              <a:buChar char="•"/>
            </a:pPr>
            <a:endParaRPr lang="en-US" b="0" i="0" u="none" strike="noStrike" dirty="0">
              <a:solidFill>
                <a:srgbClr val="000000"/>
              </a:solidFill>
              <a:effectLst/>
            </a:endParaRPr>
          </a:p>
        </p:txBody>
      </p:sp>
    </p:spTree>
    <p:extLst>
      <p:ext uri="{BB962C8B-B14F-4D97-AF65-F5344CB8AC3E}">
        <p14:creationId xmlns:p14="http://schemas.microsoft.com/office/powerpoint/2010/main" val="560889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0D10A-AB79-4756-597A-C2AC395B5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CC8A29-DD1C-E924-82EB-4A732BCA4CB7}"/>
              </a:ext>
            </a:extLst>
          </p:cNvPr>
          <p:cNvSpPr>
            <a:spLocks noGrp="1"/>
          </p:cNvSpPr>
          <p:nvPr>
            <p:ph type="title"/>
          </p:nvPr>
        </p:nvSpPr>
        <p:spPr/>
        <p:txBody>
          <a:bodyPr>
            <a:normAutofit/>
          </a:bodyPr>
          <a:lstStyle/>
          <a:p>
            <a:r>
              <a:rPr lang="en-IL" dirty="0"/>
              <a:t>Implementation:</a:t>
            </a:r>
            <a:br>
              <a:rPr lang="en-IL" dirty="0"/>
            </a:br>
            <a:r>
              <a:rPr lang="en-IL" dirty="0"/>
              <a:t>Risk Management module</a:t>
            </a:r>
          </a:p>
        </p:txBody>
      </p:sp>
      <p:sp>
        <p:nvSpPr>
          <p:cNvPr id="3" name="Content Placeholder 2">
            <a:extLst>
              <a:ext uri="{FF2B5EF4-FFF2-40B4-BE49-F238E27FC236}">
                <a16:creationId xmlns:a16="http://schemas.microsoft.com/office/drawing/2014/main" id="{885FECE7-5BE3-6ED1-93B0-B0B40BEF73EA}"/>
              </a:ext>
            </a:extLst>
          </p:cNvPr>
          <p:cNvSpPr>
            <a:spLocks noGrp="1"/>
          </p:cNvSpPr>
          <p:nvPr>
            <p:ph idx="1"/>
          </p:nvPr>
        </p:nvSpPr>
        <p:spPr>
          <a:xfrm>
            <a:off x="2231136" y="2760454"/>
            <a:ext cx="7729728" cy="3554082"/>
          </a:xfrm>
        </p:spPr>
        <p:txBody>
          <a:bodyPr>
            <a:normAutofit/>
          </a:bodyPr>
          <a:lstStyle/>
          <a:p>
            <a:r>
              <a:rPr lang="en-US" b="1" i="0" u="none" strike="noStrike" dirty="0">
                <a:solidFill>
                  <a:srgbClr val="000000"/>
                </a:solidFill>
                <a:effectLst/>
              </a:rPr>
              <a:t>Single Asset Risk Management: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Implements functions for calculating stop-loss/take-profit levels.</a:t>
            </a:r>
          </a:p>
          <a:p>
            <a:pPr marL="742950" lvl="1" indent="-285750" algn="l">
              <a:buFont typeface="Arial" panose="020B0604020202020204" pitchFamily="34" charset="0"/>
              <a:buChar char="•"/>
            </a:pPr>
            <a:r>
              <a:rPr lang="en-US" b="0" i="0" u="none" strike="noStrike" dirty="0">
                <a:solidFill>
                  <a:srgbClr val="000000"/>
                </a:solidFill>
                <a:effectLst/>
              </a:rPr>
              <a:t>Adjusts position sizes using predefined risk metrics.</a:t>
            </a:r>
          </a:p>
          <a:p>
            <a:pPr marL="742950" lvl="1" indent="-285750" algn="l">
              <a:buFont typeface="Arial" panose="020B0604020202020204" pitchFamily="34" charset="0"/>
              <a:buChar char="•"/>
            </a:pPr>
            <a:r>
              <a:rPr lang="en-US" b="0" i="0" u="none" strike="noStrike" dirty="0">
                <a:solidFill>
                  <a:srgbClr val="000000"/>
                </a:solidFill>
                <a:effectLst/>
              </a:rPr>
              <a:t>Updates risk measures incrementally as new data arrives.</a:t>
            </a:r>
          </a:p>
          <a:p>
            <a:pPr algn="l">
              <a:buFont typeface="Arial" panose="020B0604020202020204" pitchFamily="34" charset="0"/>
              <a:buChar char="•"/>
            </a:pPr>
            <a:r>
              <a:rPr lang="en-US" b="1" i="0" u="none" strike="noStrike" dirty="0">
                <a:solidFill>
                  <a:srgbClr val="000000"/>
                </a:solidFill>
                <a:effectLst/>
              </a:rPr>
              <a:t>Central Risk Manager:</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Consolidates individual risk metrics.</a:t>
            </a:r>
          </a:p>
          <a:p>
            <a:pPr marL="742950" lvl="1" indent="-285750" algn="l">
              <a:buFont typeface="Arial" panose="020B0604020202020204" pitchFamily="34" charset="0"/>
              <a:buChar char="•"/>
            </a:pPr>
            <a:r>
              <a:rPr lang="en-US" b="0" i="0" u="none" strike="noStrike" dirty="0">
                <a:solidFill>
                  <a:srgbClr val="000000"/>
                </a:solidFill>
                <a:effectLst/>
              </a:rPr>
              <a:t>Provides utilities for enforcing risk limits and making adjustments.</a:t>
            </a:r>
          </a:p>
          <a:p>
            <a:pPr marL="742950" lvl="1" indent="-285750" algn="l">
              <a:buFont typeface="Arial" panose="020B0604020202020204" pitchFamily="34" charset="0"/>
              <a:buChar char="•"/>
            </a:pPr>
            <a:r>
              <a:rPr lang="en-US" b="0" i="0" u="none" strike="noStrike" dirty="0">
                <a:solidFill>
                  <a:srgbClr val="000000"/>
                </a:solidFill>
                <a:effectLst/>
              </a:rPr>
              <a:t>Incorporates logging and error-handling for robust risk monitoring.</a:t>
            </a:r>
          </a:p>
        </p:txBody>
      </p:sp>
    </p:spTree>
    <p:extLst>
      <p:ext uri="{BB962C8B-B14F-4D97-AF65-F5344CB8AC3E}">
        <p14:creationId xmlns:p14="http://schemas.microsoft.com/office/powerpoint/2010/main" val="362188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F4541-0FC1-0827-832A-F8CAF5A7686E}"/>
              </a:ext>
            </a:extLst>
          </p:cNvPr>
          <p:cNvSpPr>
            <a:spLocks noGrp="1"/>
          </p:cNvSpPr>
          <p:nvPr>
            <p:ph type="title"/>
          </p:nvPr>
        </p:nvSpPr>
        <p:spPr>
          <a:xfrm>
            <a:off x="2231136" y="467418"/>
            <a:ext cx="7729728" cy="1188720"/>
          </a:xfrm>
          <a:solidFill>
            <a:srgbClr val="FFFFFF"/>
          </a:solidFill>
        </p:spPr>
        <p:txBody>
          <a:bodyPr>
            <a:normAutofit/>
          </a:bodyPr>
          <a:lstStyle/>
          <a:p>
            <a:r>
              <a:rPr lang="en-IL" dirty="0"/>
              <a:t>Content</a:t>
            </a:r>
          </a:p>
        </p:txBody>
      </p:sp>
      <p:sp>
        <p:nvSpPr>
          <p:cNvPr id="3" name="Content Placeholder 2">
            <a:extLst>
              <a:ext uri="{FF2B5EF4-FFF2-40B4-BE49-F238E27FC236}">
                <a16:creationId xmlns:a16="http://schemas.microsoft.com/office/drawing/2014/main" id="{4FCC56FE-CA9A-AE8A-5B7B-08E6C77E31BF}"/>
              </a:ext>
            </a:extLst>
          </p:cNvPr>
          <p:cNvSpPr>
            <a:spLocks noGrp="1"/>
          </p:cNvSpPr>
          <p:nvPr>
            <p:ph idx="1"/>
          </p:nvPr>
        </p:nvSpPr>
        <p:spPr>
          <a:xfrm>
            <a:off x="1706062" y="2291262"/>
            <a:ext cx="8779512" cy="2879256"/>
          </a:xfrm>
        </p:spPr>
        <p:txBody>
          <a:bodyPr>
            <a:normAutofit/>
          </a:bodyPr>
          <a:lstStyle/>
          <a:p>
            <a:pPr algn="ctr">
              <a:buFont typeface="Wingdings" pitchFamily="2" charset="2"/>
              <a:buChar char="Ø"/>
            </a:pPr>
            <a:r>
              <a:rPr lang="en-IL" sz="2400" dirty="0">
                <a:solidFill>
                  <a:srgbClr val="404040"/>
                </a:solidFill>
              </a:rPr>
              <a:t>Introduction</a:t>
            </a:r>
          </a:p>
          <a:p>
            <a:pPr algn="ctr">
              <a:buFont typeface="Wingdings" pitchFamily="2" charset="2"/>
              <a:buChar char="Ø"/>
            </a:pPr>
            <a:r>
              <a:rPr lang="en-IL" sz="2400" dirty="0">
                <a:solidFill>
                  <a:srgbClr val="404040"/>
                </a:solidFill>
              </a:rPr>
              <a:t>Objectives</a:t>
            </a:r>
          </a:p>
          <a:p>
            <a:pPr algn="ctr">
              <a:buFont typeface="Wingdings" pitchFamily="2" charset="2"/>
              <a:buChar char="Ø"/>
            </a:pPr>
            <a:r>
              <a:rPr lang="en-IL" sz="2400" dirty="0">
                <a:solidFill>
                  <a:srgbClr val="404040"/>
                </a:solidFill>
              </a:rPr>
              <a:t>Methodology &amp; Implementation</a:t>
            </a:r>
          </a:p>
          <a:p>
            <a:pPr algn="ctr">
              <a:buFont typeface="Wingdings" pitchFamily="2" charset="2"/>
              <a:buChar char="Ø"/>
            </a:pPr>
            <a:r>
              <a:rPr lang="en-IL" sz="2400" dirty="0">
                <a:solidFill>
                  <a:srgbClr val="404040"/>
                </a:solidFill>
              </a:rPr>
              <a:t>Results &amp; Performance</a:t>
            </a:r>
          </a:p>
          <a:p>
            <a:pPr algn="ctr">
              <a:buFont typeface="Wingdings" pitchFamily="2" charset="2"/>
              <a:buChar char="Ø"/>
            </a:pPr>
            <a:r>
              <a:rPr lang="en-IL" sz="2400" dirty="0">
                <a:solidFill>
                  <a:srgbClr val="404040"/>
                </a:solidFill>
              </a:rPr>
              <a:t>Future works</a:t>
            </a:r>
          </a:p>
        </p:txBody>
      </p:sp>
    </p:spTree>
    <p:extLst>
      <p:ext uri="{BB962C8B-B14F-4D97-AF65-F5344CB8AC3E}">
        <p14:creationId xmlns:p14="http://schemas.microsoft.com/office/powerpoint/2010/main" val="2979725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2A509-834D-82F1-BB35-19FCCE3D67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69C0A-6D40-08C3-309D-08B63509285C}"/>
              </a:ext>
            </a:extLst>
          </p:cNvPr>
          <p:cNvSpPr>
            <a:spLocks noGrp="1"/>
          </p:cNvSpPr>
          <p:nvPr>
            <p:ph type="title"/>
          </p:nvPr>
        </p:nvSpPr>
        <p:spPr/>
        <p:txBody>
          <a:bodyPr>
            <a:normAutofit/>
          </a:bodyPr>
          <a:lstStyle/>
          <a:p>
            <a:r>
              <a:rPr lang="en-IL" dirty="0"/>
              <a:t>Implementation (Future Focus):</a:t>
            </a:r>
            <a:br>
              <a:rPr lang="en-IL" dirty="0"/>
            </a:br>
            <a:r>
              <a:rPr lang="en-IL" dirty="0"/>
              <a:t>Risk Management module</a:t>
            </a:r>
          </a:p>
        </p:txBody>
      </p:sp>
      <p:sp>
        <p:nvSpPr>
          <p:cNvPr id="3" name="Content Placeholder 2">
            <a:extLst>
              <a:ext uri="{FF2B5EF4-FFF2-40B4-BE49-F238E27FC236}">
                <a16:creationId xmlns:a16="http://schemas.microsoft.com/office/drawing/2014/main" id="{96631D12-056C-8501-2B29-F2399E46B564}"/>
              </a:ext>
            </a:extLst>
          </p:cNvPr>
          <p:cNvSpPr>
            <a:spLocks noGrp="1"/>
          </p:cNvSpPr>
          <p:nvPr>
            <p:ph idx="1"/>
          </p:nvPr>
        </p:nvSpPr>
        <p:spPr>
          <a:xfrm>
            <a:off x="2231136" y="2760454"/>
            <a:ext cx="7729728" cy="3554082"/>
          </a:xfrm>
        </p:spPr>
        <p:txBody>
          <a:bodyPr>
            <a:normAutofit/>
          </a:bodyPr>
          <a:lstStyle/>
          <a:p>
            <a:r>
              <a:rPr lang="en-US" b="1" dirty="0"/>
              <a:t>Portfolio Risk Management:</a:t>
            </a:r>
            <a:endParaRPr lang="en-US" dirty="0"/>
          </a:p>
          <a:p>
            <a:pPr lvl="2"/>
            <a:r>
              <a:rPr lang="en-US" dirty="0"/>
              <a:t>Evaluates asset correlations and implements diversification strategies.</a:t>
            </a:r>
          </a:p>
          <a:p>
            <a:pPr lvl="2"/>
            <a:r>
              <a:rPr lang="en-US" dirty="0"/>
              <a:t>Monitors overall portfolio exposure and triggers rebalancing when needed.</a:t>
            </a:r>
          </a:p>
          <a:p>
            <a:r>
              <a:rPr lang="en-US" b="1" dirty="0"/>
              <a:t>Capital Allocation:</a:t>
            </a:r>
            <a:endParaRPr lang="en-US" dirty="0"/>
          </a:p>
          <a:p>
            <a:pPr lvl="2"/>
            <a:r>
              <a:rPr lang="en-US" dirty="0"/>
              <a:t>Uses risk-adjusted metrics to distribute capital among assets.</a:t>
            </a:r>
          </a:p>
          <a:p>
            <a:pPr lvl="2"/>
            <a:r>
              <a:rPr lang="en-US" dirty="0"/>
              <a:t>Dynamically modifies allocations based on real-time risk and market changes.</a:t>
            </a:r>
          </a:p>
          <a:p>
            <a:pPr lvl="2"/>
            <a:r>
              <a:rPr lang="en-US" dirty="0"/>
              <a:t>Integrates with central and portfolio risk managers for comprehensive control.</a:t>
            </a:r>
          </a:p>
        </p:txBody>
      </p:sp>
    </p:spTree>
    <p:extLst>
      <p:ext uri="{BB962C8B-B14F-4D97-AF65-F5344CB8AC3E}">
        <p14:creationId xmlns:p14="http://schemas.microsoft.com/office/powerpoint/2010/main" val="2369007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85BB-4AF9-1E95-A522-2E3FF17C35CE}"/>
              </a:ext>
            </a:extLst>
          </p:cNvPr>
          <p:cNvSpPr>
            <a:spLocks noGrp="1"/>
          </p:cNvSpPr>
          <p:nvPr>
            <p:ph type="ctrTitle"/>
          </p:nvPr>
        </p:nvSpPr>
        <p:spPr/>
        <p:txBody>
          <a:bodyPr/>
          <a:lstStyle/>
          <a:p>
            <a:r>
              <a:rPr lang="en-US" b="1" dirty="0">
                <a:solidFill>
                  <a:schemeClr val="bg1"/>
                </a:solidFill>
              </a:rPr>
              <a:t>Strategy Module</a:t>
            </a:r>
            <a:endParaRPr lang="en-IL" dirty="0"/>
          </a:p>
        </p:txBody>
      </p:sp>
      <p:sp>
        <p:nvSpPr>
          <p:cNvPr id="3" name="Subtitle 2">
            <a:extLst>
              <a:ext uri="{FF2B5EF4-FFF2-40B4-BE49-F238E27FC236}">
                <a16:creationId xmlns:a16="http://schemas.microsoft.com/office/drawing/2014/main" id="{19C2BE70-0BC4-5183-1EAE-3C21E3D57D12}"/>
              </a:ext>
            </a:extLst>
          </p:cNvPr>
          <p:cNvSpPr>
            <a:spLocks noGrp="1"/>
          </p:cNvSpPr>
          <p:nvPr>
            <p:ph type="subTitle" idx="1"/>
          </p:nvPr>
        </p:nvSpPr>
        <p:spPr/>
        <p:txBody>
          <a:bodyPr/>
          <a:lstStyle/>
          <a:p>
            <a:r>
              <a:rPr lang="en-IL" dirty="0"/>
              <a:t>Realization of trading strategy</a:t>
            </a:r>
          </a:p>
          <a:p>
            <a:endParaRPr lang="en-IL" dirty="0"/>
          </a:p>
        </p:txBody>
      </p:sp>
    </p:spTree>
    <p:extLst>
      <p:ext uri="{BB962C8B-B14F-4D97-AF65-F5344CB8AC3E}">
        <p14:creationId xmlns:p14="http://schemas.microsoft.com/office/powerpoint/2010/main" val="77145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29AE4-D649-E3E8-1AC5-586029599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9AC00A-3FEA-8D2C-8EBE-83E67537B17B}"/>
              </a:ext>
            </a:extLst>
          </p:cNvPr>
          <p:cNvSpPr>
            <a:spLocks noGrp="1"/>
          </p:cNvSpPr>
          <p:nvPr>
            <p:ph type="title"/>
          </p:nvPr>
        </p:nvSpPr>
        <p:spPr/>
        <p:txBody>
          <a:bodyPr>
            <a:normAutofit/>
          </a:bodyPr>
          <a:lstStyle/>
          <a:p>
            <a:r>
              <a:rPr lang="en-IL" dirty="0"/>
              <a:t>Methodology:</a:t>
            </a:r>
            <a:br>
              <a:rPr lang="en-IL" dirty="0"/>
            </a:br>
            <a:r>
              <a:rPr lang="en-IL" dirty="0"/>
              <a:t>Strategy module</a:t>
            </a:r>
          </a:p>
        </p:txBody>
      </p:sp>
      <p:sp>
        <p:nvSpPr>
          <p:cNvPr id="3" name="Content Placeholder 2">
            <a:extLst>
              <a:ext uri="{FF2B5EF4-FFF2-40B4-BE49-F238E27FC236}">
                <a16:creationId xmlns:a16="http://schemas.microsoft.com/office/drawing/2014/main" id="{D0913C38-4B95-2E39-3C63-CECEBB2452FF}"/>
              </a:ext>
            </a:extLst>
          </p:cNvPr>
          <p:cNvSpPr>
            <a:spLocks noGrp="1"/>
          </p:cNvSpPr>
          <p:nvPr>
            <p:ph idx="1"/>
          </p:nvPr>
        </p:nvSpPr>
        <p:spPr>
          <a:xfrm>
            <a:off x="2231136" y="2986206"/>
            <a:ext cx="7729728" cy="2907102"/>
          </a:xfrm>
        </p:spPr>
        <p:txBody>
          <a:bodyPr>
            <a:normAutofit/>
          </a:bodyPr>
          <a:lstStyle/>
          <a:p>
            <a:r>
              <a:rPr lang="en-US" b="1" i="0" u="none" strike="noStrike" dirty="0">
                <a:solidFill>
                  <a:srgbClr val="000000"/>
                </a:solidFill>
                <a:effectLst/>
              </a:rPr>
              <a:t>Single Asset Strategy:</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Focus on one asset using technical analysis and tailored risk management</a:t>
            </a:r>
          </a:p>
          <a:p>
            <a:pPr marL="742950" lvl="1" indent="-285750" algn="l">
              <a:buFont typeface="Arial" panose="020B0604020202020204" pitchFamily="34" charset="0"/>
              <a:buChar char="•"/>
            </a:pPr>
            <a:r>
              <a:rPr lang="en-US" dirty="0">
                <a:solidFill>
                  <a:srgbClr val="000000"/>
                </a:solidFill>
              </a:rPr>
              <a:t>Use chosen model to forecast and make buy and sell signals.</a:t>
            </a:r>
            <a:endParaRPr lang="en-US" b="0" i="0" u="none" strike="noStrike" dirty="0">
              <a:solidFill>
                <a:srgbClr val="000000"/>
              </a:solidFill>
              <a:effectLst/>
            </a:endParaRPr>
          </a:p>
          <a:p>
            <a:pPr algn="l">
              <a:buFont typeface="Arial" panose="020B0604020202020204" pitchFamily="34" charset="0"/>
              <a:buChar char="•"/>
            </a:pPr>
            <a:r>
              <a:rPr lang="en-US" b="1" i="0" u="none" strike="noStrike" dirty="0">
                <a:solidFill>
                  <a:srgbClr val="000000"/>
                </a:solidFill>
                <a:effectLst/>
              </a:rPr>
              <a:t>Multi Asset Strategy:</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Aggregates signals from multiple assets for portfolio-level trading</a:t>
            </a:r>
          </a:p>
          <a:p>
            <a:pPr marL="742950" lvl="1" indent="-285750" algn="l">
              <a:buFont typeface="Arial" panose="020B0604020202020204" pitchFamily="34" charset="0"/>
              <a:buChar char="•"/>
            </a:pPr>
            <a:r>
              <a:rPr lang="en-US" b="0" i="0" u="none" strike="noStrike" dirty="0">
                <a:solidFill>
                  <a:srgbClr val="000000"/>
                </a:solidFill>
                <a:effectLst/>
              </a:rPr>
              <a:t>Uses portfolio optimization, diversification, and dynamic rebalancing</a:t>
            </a:r>
          </a:p>
        </p:txBody>
      </p:sp>
    </p:spTree>
    <p:extLst>
      <p:ext uri="{BB962C8B-B14F-4D97-AF65-F5344CB8AC3E}">
        <p14:creationId xmlns:p14="http://schemas.microsoft.com/office/powerpoint/2010/main" val="3491233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225AC-4E71-A085-FAFA-FF22F18974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59840-5370-5B58-9275-8D2639F04402}"/>
              </a:ext>
            </a:extLst>
          </p:cNvPr>
          <p:cNvSpPr>
            <a:spLocks noGrp="1"/>
          </p:cNvSpPr>
          <p:nvPr>
            <p:ph type="title"/>
          </p:nvPr>
        </p:nvSpPr>
        <p:spPr/>
        <p:txBody>
          <a:bodyPr>
            <a:normAutofit/>
          </a:bodyPr>
          <a:lstStyle/>
          <a:p>
            <a:r>
              <a:rPr lang="en-IL" dirty="0"/>
              <a:t>Methodology:</a:t>
            </a:r>
            <a:br>
              <a:rPr lang="en-IL" dirty="0"/>
            </a:br>
            <a:r>
              <a:rPr lang="en-IL" dirty="0"/>
              <a:t>Strategy module</a:t>
            </a:r>
          </a:p>
        </p:txBody>
      </p:sp>
      <p:sp>
        <p:nvSpPr>
          <p:cNvPr id="3" name="Content Placeholder 2">
            <a:extLst>
              <a:ext uri="{FF2B5EF4-FFF2-40B4-BE49-F238E27FC236}">
                <a16:creationId xmlns:a16="http://schemas.microsoft.com/office/drawing/2014/main" id="{A98A1496-6D5D-567B-5F65-75392A10DF15}"/>
              </a:ext>
            </a:extLst>
          </p:cNvPr>
          <p:cNvSpPr>
            <a:spLocks noGrp="1"/>
          </p:cNvSpPr>
          <p:nvPr>
            <p:ph idx="1"/>
          </p:nvPr>
        </p:nvSpPr>
        <p:spPr>
          <a:xfrm>
            <a:off x="2231136" y="2986206"/>
            <a:ext cx="7729728" cy="2907102"/>
          </a:xfrm>
        </p:spPr>
        <p:txBody>
          <a:bodyPr>
            <a:normAutofit lnSpcReduction="10000"/>
          </a:bodyPr>
          <a:lstStyle/>
          <a:p>
            <a:pPr algn="l">
              <a:buNone/>
            </a:pPr>
            <a:r>
              <a:rPr lang="en-US" b="1" i="0" u="none" strike="noStrike" dirty="0">
                <a:solidFill>
                  <a:srgbClr val="000000"/>
                </a:solidFill>
                <a:effectLst/>
              </a:rPr>
              <a:t>Customization via JSON Files: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Strategies can be customized using JSON configuration files (e.g., </a:t>
            </a:r>
            <a:r>
              <a:rPr lang="en-US" b="0" i="0" u="none" strike="noStrike" dirty="0" err="1">
                <a:solidFill>
                  <a:srgbClr val="000000"/>
                </a:solidFill>
                <a:effectLst/>
              </a:rPr>
              <a:t>strategy.json</a:t>
            </a:r>
            <a:r>
              <a:rPr lang="en-US" b="0" i="0" u="none" strike="noStrike" dirty="0">
                <a:solidFill>
                  <a:srgbClr val="000000"/>
                </a:solidFill>
                <a:effectLst/>
              </a:rPr>
              <a:t>)</a:t>
            </a:r>
          </a:p>
          <a:p>
            <a:pPr algn="l">
              <a:buFont typeface="Arial" panose="020B0604020202020204" pitchFamily="34" charset="0"/>
              <a:buChar char="•"/>
            </a:pPr>
            <a:r>
              <a:rPr lang="en-US" b="0" i="0" u="none" strike="noStrike" dirty="0">
                <a:solidFill>
                  <a:srgbClr val="000000"/>
                </a:solidFill>
                <a:effectLst/>
              </a:rPr>
              <a:t>Example configuration includes parameters for:</a:t>
            </a:r>
          </a:p>
          <a:p>
            <a:pPr marL="742950" lvl="1" indent="-285750" algn="l">
              <a:buFont typeface="Arial" panose="020B0604020202020204" pitchFamily="34" charset="0"/>
              <a:buChar char="•"/>
            </a:pPr>
            <a:r>
              <a:rPr lang="en-US" b="1" i="0" u="none" strike="noStrike" dirty="0">
                <a:solidFill>
                  <a:srgbClr val="000000"/>
                </a:solidFill>
                <a:effectLst/>
              </a:rPr>
              <a:t>Model:</a:t>
            </a:r>
            <a:r>
              <a:rPr lang="en-US" b="0" i="0" u="none" strike="noStrike" dirty="0">
                <a:solidFill>
                  <a:srgbClr val="000000"/>
                </a:solidFill>
                <a:effectLst/>
              </a:rPr>
              <a:t> e.g., Base_RSIwADX_type0 with custom indicator thresholds and parameters</a:t>
            </a:r>
          </a:p>
          <a:p>
            <a:pPr marL="742950" lvl="1" indent="-285750" algn="l">
              <a:buFont typeface="Arial" panose="020B0604020202020204" pitchFamily="34" charset="0"/>
              <a:buChar char="•"/>
            </a:pPr>
            <a:r>
              <a:rPr lang="en-US" b="1" i="0" u="none" strike="noStrike" dirty="0">
                <a:solidFill>
                  <a:srgbClr val="000000"/>
                </a:solidFill>
                <a:effectLst/>
              </a:rPr>
              <a:t>Risk Manager:</a:t>
            </a:r>
            <a:r>
              <a:rPr lang="en-US" b="0" i="0" u="none" strike="noStrike" dirty="0">
                <a:solidFill>
                  <a:srgbClr val="000000"/>
                </a:solidFill>
                <a:effectLst/>
              </a:rPr>
              <a:t> Stop-loss, take-profit, and position sizing parameters</a:t>
            </a:r>
          </a:p>
          <a:p>
            <a:pPr marL="742950" lvl="1" indent="-285750" algn="l">
              <a:buFont typeface="Arial" panose="020B0604020202020204" pitchFamily="34" charset="0"/>
              <a:buChar char="•"/>
            </a:pPr>
            <a:r>
              <a:rPr lang="en-US" b="1" i="0" u="none" strike="noStrike" dirty="0">
                <a:solidFill>
                  <a:srgbClr val="000000"/>
                </a:solidFill>
                <a:effectLst/>
              </a:rPr>
              <a:t>Decision Maker:</a:t>
            </a:r>
            <a:r>
              <a:rPr lang="en-US" b="0" i="0" u="none" strike="noStrike" dirty="0">
                <a:solidFill>
                  <a:srgbClr val="000000"/>
                </a:solidFill>
                <a:effectLst/>
              </a:rPr>
              <a:t> Decision rules such as threshold levels</a:t>
            </a:r>
          </a:p>
          <a:p>
            <a:pPr algn="l">
              <a:buFont typeface="Arial" panose="020B0604020202020204" pitchFamily="34" charset="0"/>
              <a:buChar char="•"/>
            </a:pPr>
            <a:r>
              <a:rPr lang="en-US" b="0" i="0" u="none" strike="noStrike" dirty="0">
                <a:solidFill>
                  <a:srgbClr val="000000"/>
                </a:solidFill>
                <a:effectLst/>
              </a:rPr>
              <a:t>Enables flexible, user-defined strategy adjustments for different assets</a:t>
            </a:r>
          </a:p>
        </p:txBody>
      </p:sp>
    </p:spTree>
    <p:extLst>
      <p:ext uri="{BB962C8B-B14F-4D97-AF65-F5344CB8AC3E}">
        <p14:creationId xmlns:p14="http://schemas.microsoft.com/office/powerpoint/2010/main" val="755704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11545-F09D-CE56-86EC-250B61905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4BF7DD-275E-BC46-7A47-D1CD4F1EE3A0}"/>
              </a:ext>
            </a:extLst>
          </p:cNvPr>
          <p:cNvSpPr>
            <a:spLocks noGrp="1"/>
          </p:cNvSpPr>
          <p:nvPr>
            <p:ph type="title"/>
          </p:nvPr>
        </p:nvSpPr>
        <p:spPr/>
        <p:txBody>
          <a:bodyPr>
            <a:normAutofit/>
          </a:bodyPr>
          <a:lstStyle/>
          <a:p>
            <a:r>
              <a:rPr lang="en-IL" dirty="0"/>
              <a:t>Implementation:</a:t>
            </a:r>
            <a:br>
              <a:rPr lang="en-IL" dirty="0"/>
            </a:br>
            <a:r>
              <a:rPr lang="en-IL" dirty="0"/>
              <a:t>Strategy module</a:t>
            </a:r>
          </a:p>
        </p:txBody>
      </p:sp>
      <p:sp>
        <p:nvSpPr>
          <p:cNvPr id="3" name="Content Placeholder 2">
            <a:extLst>
              <a:ext uri="{FF2B5EF4-FFF2-40B4-BE49-F238E27FC236}">
                <a16:creationId xmlns:a16="http://schemas.microsoft.com/office/drawing/2014/main" id="{16D53812-1893-4D30-D515-B3B64B0ADB90}"/>
              </a:ext>
            </a:extLst>
          </p:cNvPr>
          <p:cNvSpPr>
            <a:spLocks noGrp="1"/>
          </p:cNvSpPr>
          <p:nvPr>
            <p:ph idx="1"/>
          </p:nvPr>
        </p:nvSpPr>
        <p:spPr>
          <a:xfrm>
            <a:off x="2231136" y="2986206"/>
            <a:ext cx="7729728" cy="2907102"/>
          </a:xfrm>
        </p:spPr>
        <p:txBody>
          <a:bodyPr>
            <a:normAutofit fontScale="92500"/>
          </a:bodyPr>
          <a:lstStyle/>
          <a:p>
            <a:r>
              <a:rPr lang="en-US" b="1" i="0" u="none" strike="noStrike" dirty="0">
                <a:solidFill>
                  <a:srgbClr val="000000"/>
                </a:solidFill>
                <a:effectLst/>
              </a:rPr>
              <a:t>Single Asset Strategy (</a:t>
            </a:r>
            <a:r>
              <a:rPr lang="en-US" b="1" i="0" u="none" strike="noStrike" dirty="0" err="1">
                <a:solidFill>
                  <a:srgbClr val="000000"/>
                </a:solidFill>
                <a:effectLst/>
              </a:rPr>
              <a:t>single_asset_strategy.py</a:t>
            </a:r>
            <a:r>
              <a:rPr lang="en-US" b="1" i="0" u="none" strike="noStrike" dirty="0">
                <a:solidFill>
                  <a:srgbClr val="000000"/>
                </a:solidFill>
                <a:effectLst/>
              </a:rPr>
              <a: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Implements technical indicators and signal generation for one asset</a:t>
            </a:r>
          </a:p>
          <a:p>
            <a:pPr marL="742950" lvl="1" indent="-285750" algn="l">
              <a:buFont typeface="Arial" panose="020B0604020202020204" pitchFamily="34" charset="0"/>
              <a:buChar char="•"/>
            </a:pPr>
            <a:r>
              <a:rPr lang="en-US" b="0" i="0" u="none" strike="noStrike" dirty="0">
                <a:solidFill>
                  <a:srgbClr val="000000"/>
                </a:solidFill>
                <a:effectLst/>
              </a:rPr>
              <a:t>Integrates risk management (stop-loss, take-profit) specific to single asset dynamics</a:t>
            </a:r>
          </a:p>
          <a:p>
            <a:pPr marL="742950" lvl="1" indent="-285750" algn="l">
              <a:buFont typeface="Arial" panose="020B0604020202020204" pitchFamily="34" charset="0"/>
              <a:buChar char="•"/>
            </a:pPr>
            <a:r>
              <a:rPr lang="en-US" b="0" i="0" u="none" strike="noStrike" dirty="0">
                <a:solidFill>
                  <a:srgbClr val="000000"/>
                </a:solidFill>
                <a:effectLst/>
              </a:rPr>
              <a:t>Applies incremental updates to process evolving market data efficiently</a:t>
            </a:r>
          </a:p>
          <a:p>
            <a:pPr algn="l">
              <a:buFont typeface="Arial" panose="020B0604020202020204" pitchFamily="34" charset="0"/>
              <a:buChar char="•"/>
            </a:pPr>
            <a:r>
              <a:rPr lang="en-US" b="1" i="0" u="none" strike="noStrike" dirty="0">
                <a:solidFill>
                  <a:srgbClr val="000000"/>
                </a:solidFill>
                <a:effectLst/>
              </a:rPr>
              <a:t>Multi Asset Strategy (</a:t>
            </a:r>
            <a:r>
              <a:rPr lang="en-US" b="1" i="0" u="none" strike="noStrike" dirty="0" err="1">
                <a:solidFill>
                  <a:srgbClr val="000000"/>
                </a:solidFill>
                <a:effectLst/>
              </a:rPr>
              <a:t>multi_asset_strategy.py</a:t>
            </a:r>
            <a:r>
              <a:rPr lang="en-US" b="1" i="0" u="none" strike="noStrike" dirty="0">
                <a:solidFill>
                  <a:srgbClr val="000000"/>
                </a:solidFill>
                <a:effectLst/>
              </a:rPr>
              <a: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Aggregates signals from individual asset strategies</a:t>
            </a:r>
          </a:p>
          <a:p>
            <a:pPr marL="742950" lvl="1" indent="-285750" algn="l">
              <a:buFont typeface="Arial" panose="020B0604020202020204" pitchFamily="34" charset="0"/>
              <a:buChar char="•"/>
            </a:pPr>
            <a:r>
              <a:rPr lang="en-US" b="0" i="0" u="none" strike="noStrike" dirty="0">
                <a:solidFill>
                  <a:srgbClr val="000000"/>
                </a:solidFill>
                <a:effectLst/>
              </a:rPr>
              <a:t>Performs portfolio-level analysis for optimal capital allocation</a:t>
            </a:r>
          </a:p>
          <a:p>
            <a:pPr marL="742950" lvl="1" indent="-285750" algn="l">
              <a:buFont typeface="Arial" panose="020B0604020202020204" pitchFamily="34" charset="0"/>
              <a:buChar char="•"/>
            </a:pPr>
            <a:r>
              <a:rPr lang="en-US" b="0" i="0" u="none" strike="noStrike" dirty="0">
                <a:solidFill>
                  <a:srgbClr val="000000"/>
                </a:solidFill>
                <a:effectLst/>
              </a:rPr>
              <a:t>Dynamically rebalances the portfolio based on market conditions</a:t>
            </a:r>
          </a:p>
        </p:txBody>
      </p:sp>
    </p:spTree>
    <p:extLst>
      <p:ext uri="{BB962C8B-B14F-4D97-AF65-F5344CB8AC3E}">
        <p14:creationId xmlns:p14="http://schemas.microsoft.com/office/powerpoint/2010/main" val="35171453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1B06F-AB7E-CC9A-2B99-A614027C0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4FB92-2A53-3AC9-6B9A-FC69EDA31BCC}"/>
              </a:ext>
            </a:extLst>
          </p:cNvPr>
          <p:cNvSpPr>
            <a:spLocks noGrp="1"/>
          </p:cNvSpPr>
          <p:nvPr>
            <p:ph type="title"/>
          </p:nvPr>
        </p:nvSpPr>
        <p:spPr/>
        <p:txBody>
          <a:bodyPr>
            <a:normAutofit/>
          </a:bodyPr>
          <a:lstStyle/>
          <a:p>
            <a:r>
              <a:rPr lang="en-IL" dirty="0"/>
              <a:t>Implementation:</a:t>
            </a:r>
            <a:br>
              <a:rPr lang="en-IL" dirty="0"/>
            </a:br>
            <a:r>
              <a:rPr lang="en-IL" dirty="0"/>
              <a:t>Strategy module</a:t>
            </a:r>
          </a:p>
        </p:txBody>
      </p:sp>
      <p:sp>
        <p:nvSpPr>
          <p:cNvPr id="3" name="Content Placeholder 2">
            <a:extLst>
              <a:ext uri="{FF2B5EF4-FFF2-40B4-BE49-F238E27FC236}">
                <a16:creationId xmlns:a16="http://schemas.microsoft.com/office/drawing/2014/main" id="{7C88EB4B-659C-0D1D-4FFA-D93F9DBFA64B}"/>
              </a:ext>
            </a:extLst>
          </p:cNvPr>
          <p:cNvSpPr>
            <a:spLocks noGrp="1"/>
          </p:cNvSpPr>
          <p:nvPr>
            <p:ph idx="1"/>
          </p:nvPr>
        </p:nvSpPr>
        <p:spPr>
          <a:xfrm>
            <a:off x="2231136" y="3027872"/>
            <a:ext cx="7729728" cy="3554082"/>
          </a:xfrm>
        </p:spPr>
        <p:txBody>
          <a:bodyPr>
            <a:normAutofit/>
          </a:bodyPr>
          <a:lstStyle/>
          <a:p>
            <a:r>
              <a:rPr lang="en-US" b="1" dirty="0"/>
              <a:t>Customization &amp; Integration:</a:t>
            </a:r>
            <a:endParaRPr lang="en-US" dirty="0"/>
          </a:p>
          <a:p>
            <a:pPr lvl="1"/>
            <a:r>
              <a:rPr lang="en-US" dirty="0"/>
              <a:t>Loads and applies strategy configurations from JSON files</a:t>
            </a:r>
          </a:p>
          <a:p>
            <a:pPr lvl="1"/>
            <a:r>
              <a:rPr lang="en-US" dirty="0"/>
              <a:t>Allows user-defined customization for models, risk management, and decision-making parameters</a:t>
            </a:r>
          </a:p>
          <a:p>
            <a:pPr lvl="1"/>
            <a:r>
              <a:rPr lang="en-US" dirty="0"/>
              <a:t>Seamlessly integrates with data handling and execution systems for live trading</a:t>
            </a:r>
          </a:p>
          <a:p>
            <a:r>
              <a:rPr lang="en-US" b="1" dirty="0"/>
              <a:t>Additional Considerations:</a:t>
            </a:r>
            <a:endParaRPr lang="en-US" dirty="0"/>
          </a:p>
          <a:p>
            <a:pPr lvl="1"/>
            <a:r>
              <a:rPr lang="en-US" dirty="0"/>
              <a:t>Systematic signal generation through predefined rules and algorithms</a:t>
            </a:r>
          </a:p>
          <a:p>
            <a:pPr lvl="1"/>
            <a:r>
              <a:rPr lang="en-US" dirty="0"/>
              <a:t>Emphasis on modularity, enabling rapid iteration and testing of strategy rules</a:t>
            </a:r>
          </a:p>
        </p:txBody>
      </p:sp>
    </p:spTree>
    <p:extLst>
      <p:ext uri="{BB962C8B-B14F-4D97-AF65-F5344CB8AC3E}">
        <p14:creationId xmlns:p14="http://schemas.microsoft.com/office/powerpoint/2010/main" val="3776003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A5D05-E36E-6308-7295-17395DCC23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A3BEBF-1863-6CE6-75A3-F73026D4A711}"/>
              </a:ext>
            </a:extLst>
          </p:cNvPr>
          <p:cNvSpPr>
            <a:spLocks noGrp="1"/>
          </p:cNvSpPr>
          <p:nvPr>
            <p:ph type="ctrTitle"/>
          </p:nvPr>
        </p:nvSpPr>
        <p:spPr/>
        <p:txBody>
          <a:bodyPr/>
          <a:lstStyle/>
          <a:p>
            <a:r>
              <a:rPr lang="en-US" b="1" dirty="0" err="1">
                <a:solidFill>
                  <a:schemeClr val="bg1"/>
                </a:solidFill>
              </a:rPr>
              <a:t>Backtesting</a:t>
            </a:r>
            <a:r>
              <a:rPr lang="en-US" b="1" dirty="0">
                <a:solidFill>
                  <a:schemeClr val="bg1"/>
                </a:solidFill>
              </a:rPr>
              <a:t> Module</a:t>
            </a:r>
            <a:endParaRPr lang="en-IL" dirty="0"/>
          </a:p>
        </p:txBody>
      </p:sp>
      <p:sp>
        <p:nvSpPr>
          <p:cNvPr id="3" name="Text Placeholder 2">
            <a:extLst>
              <a:ext uri="{FF2B5EF4-FFF2-40B4-BE49-F238E27FC236}">
                <a16:creationId xmlns:a16="http://schemas.microsoft.com/office/drawing/2014/main" id="{C91172B9-5543-0C1B-AA17-A39131CF9532}"/>
              </a:ext>
            </a:extLst>
          </p:cNvPr>
          <p:cNvSpPr>
            <a:spLocks noGrp="1"/>
          </p:cNvSpPr>
          <p:nvPr>
            <p:ph type="subTitle" idx="1"/>
          </p:nvPr>
        </p:nvSpPr>
        <p:spPr/>
        <p:txBody>
          <a:bodyPr/>
          <a:lstStyle/>
          <a:p>
            <a:pPr algn="ctr"/>
            <a:r>
              <a:rPr lang="en-US" dirty="0"/>
              <a:t>To Simulate historical trading performance to evaluate strategies/models</a:t>
            </a:r>
          </a:p>
        </p:txBody>
      </p:sp>
    </p:spTree>
    <p:extLst>
      <p:ext uri="{BB962C8B-B14F-4D97-AF65-F5344CB8AC3E}">
        <p14:creationId xmlns:p14="http://schemas.microsoft.com/office/powerpoint/2010/main" val="1944979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2A6D0-8B09-F255-8538-1AB83E444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600A1E-A12D-B64F-FDD9-4F455263E838}"/>
              </a:ext>
            </a:extLst>
          </p:cNvPr>
          <p:cNvSpPr>
            <a:spLocks noGrp="1"/>
          </p:cNvSpPr>
          <p:nvPr>
            <p:ph type="title"/>
          </p:nvPr>
        </p:nvSpPr>
        <p:spPr/>
        <p:txBody>
          <a:bodyPr>
            <a:normAutofit/>
          </a:bodyPr>
          <a:lstStyle/>
          <a:p>
            <a:r>
              <a:rPr lang="en-IL" dirty="0"/>
              <a:t>Methodology:</a:t>
            </a:r>
            <a:br>
              <a:rPr lang="en-IL" dirty="0"/>
            </a:br>
            <a:r>
              <a:rPr lang="en-IL" dirty="0"/>
              <a:t>Backtesting module</a:t>
            </a:r>
          </a:p>
        </p:txBody>
      </p:sp>
      <p:sp>
        <p:nvSpPr>
          <p:cNvPr id="3" name="Content Placeholder 2">
            <a:extLst>
              <a:ext uri="{FF2B5EF4-FFF2-40B4-BE49-F238E27FC236}">
                <a16:creationId xmlns:a16="http://schemas.microsoft.com/office/drawing/2014/main" id="{625B32E0-7921-FC7B-9616-C097400D6CB1}"/>
              </a:ext>
            </a:extLst>
          </p:cNvPr>
          <p:cNvSpPr>
            <a:spLocks noGrp="1"/>
          </p:cNvSpPr>
          <p:nvPr>
            <p:ph idx="1"/>
          </p:nvPr>
        </p:nvSpPr>
        <p:spPr>
          <a:xfrm>
            <a:off x="2231136" y="2701533"/>
            <a:ext cx="7729728" cy="3699267"/>
          </a:xfrm>
        </p:spPr>
        <p:txBody>
          <a:bodyPr>
            <a:normAutofit/>
          </a:bodyPr>
          <a:lstStyle/>
          <a:p>
            <a:r>
              <a:rPr lang="en-US" b="1" dirty="0" err="1"/>
              <a:t>Backtester</a:t>
            </a:r>
            <a:r>
              <a:rPr lang="en-US" b="1" dirty="0"/>
              <a:t> (</a:t>
            </a:r>
            <a:r>
              <a:rPr lang="en-US" b="1" dirty="0" err="1"/>
              <a:t>backtester.py</a:t>
            </a:r>
            <a:r>
              <a:rPr lang="en-US" b="1" dirty="0"/>
              <a:t>):</a:t>
            </a:r>
            <a:endParaRPr lang="en-US" dirty="0"/>
          </a:p>
          <a:p>
            <a:pPr marL="742950" lvl="1" indent="-285750">
              <a:buFont typeface="Arial" panose="020B0604020202020204" pitchFamily="34" charset="0"/>
              <a:buChar char="•"/>
            </a:pPr>
            <a:r>
              <a:rPr lang="en-US" dirty="0"/>
              <a:t>Simulates trade execution and virtual order management</a:t>
            </a:r>
          </a:p>
          <a:p>
            <a:pPr marL="742950" lvl="1" indent="-285750">
              <a:buFont typeface="Arial" panose="020B0604020202020204" pitchFamily="34" charset="0"/>
              <a:buChar char="•"/>
            </a:pPr>
            <a:r>
              <a:rPr lang="en-US" dirty="0"/>
              <a:t>Tracks performance metrics like cumulative returns and drawdowns</a:t>
            </a:r>
          </a:p>
          <a:p>
            <a:pPr>
              <a:buFont typeface="Arial" panose="020B0604020202020204" pitchFamily="34" charset="0"/>
              <a:buChar char="•"/>
            </a:pPr>
            <a:r>
              <a:rPr lang="en-US" b="1" dirty="0"/>
              <a:t>Model Evaluation (</a:t>
            </a:r>
            <a:r>
              <a:rPr lang="en-US" b="1" dirty="0" err="1"/>
              <a:t>model_evaluation.py</a:t>
            </a:r>
            <a:r>
              <a:rPr lang="en-US" b="1" dirty="0"/>
              <a:t>):</a:t>
            </a:r>
            <a:endParaRPr lang="en-US" dirty="0"/>
          </a:p>
          <a:p>
            <a:pPr marL="742950" lvl="1" indent="-285750">
              <a:buFont typeface="Arial" panose="020B0604020202020204" pitchFamily="34" charset="0"/>
              <a:buChar char="•"/>
            </a:pPr>
            <a:r>
              <a:rPr lang="en-US" dirty="0"/>
              <a:t>Computes performance metrics (accuracy, ROI, Sharpe ratio)</a:t>
            </a:r>
          </a:p>
          <a:p>
            <a:pPr marL="742950" lvl="1" indent="-285750">
              <a:buFont typeface="Arial" panose="020B0604020202020204" pitchFamily="34" charset="0"/>
              <a:buChar char="•"/>
            </a:pPr>
            <a:r>
              <a:rPr lang="en-US" dirty="0"/>
              <a:t>Compares predictive power of different models</a:t>
            </a:r>
          </a:p>
          <a:p>
            <a:pPr>
              <a:buFont typeface="Arial" panose="020B0604020202020204" pitchFamily="34" charset="0"/>
              <a:buChar char="•"/>
            </a:pPr>
            <a:r>
              <a:rPr lang="en-US" b="1" dirty="0"/>
              <a:t>Strategy Evaluation (</a:t>
            </a:r>
            <a:r>
              <a:rPr lang="en-US" b="1" dirty="0" err="1"/>
              <a:t>strategy_evaluation.py</a:t>
            </a:r>
            <a:r>
              <a:rPr lang="en-US" b="1" dirty="0"/>
              <a:t>):</a:t>
            </a:r>
            <a:endParaRPr lang="en-US" dirty="0"/>
          </a:p>
          <a:p>
            <a:pPr marL="742950" lvl="1" indent="-285750">
              <a:buFont typeface="Arial" panose="020B0604020202020204" pitchFamily="34" charset="0"/>
              <a:buChar char="•"/>
            </a:pPr>
            <a:r>
              <a:rPr lang="en-US" dirty="0"/>
              <a:t>Aggregates trade and model performance to assess overall strategy effectiveness</a:t>
            </a:r>
          </a:p>
          <a:p>
            <a:pPr marL="742950" lvl="1" indent="-285750">
              <a:buFont typeface="Arial" panose="020B0604020202020204" pitchFamily="34" charset="0"/>
              <a:buChar char="•"/>
            </a:pPr>
            <a:r>
              <a:rPr lang="en-US" dirty="0"/>
              <a:t>Supports optimization and parameter tuning</a:t>
            </a:r>
          </a:p>
        </p:txBody>
      </p:sp>
    </p:spTree>
    <p:extLst>
      <p:ext uri="{BB962C8B-B14F-4D97-AF65-F5344CB8AC3E}">
        <p14:creationId xmlns:p14="http://schemas.microsoft.com/office/powerpoint/2010/main" val="2336419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6B289-9B80-F387-4A91-E8A8256915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460C0C-5378-FB42-3EE5-1B6B2ABC73B3}"/>
              </a:ext>
            </a:extLst>
          </p:cNvPr>
          <p:cNvSpPr>
            <a:spLocks noGrp="1"/>
          </p:cNvSpPr>
          <p:nvPr>
            <p:ph type="title"/>
          </p:nvPr>
        </p:nvSpPr>
        <p:spPr/>
        <p:txBody>
          <a:bodyPr>
            <a:normAutofit/>
          </a:bodyPr>
          <a:lstStyle/>
          <a:p>
            <a:r>
              <a:rPr lang="en-IL" dirty="0"/>
              <a:t>Methodology:</a:t>
            </a:r>
            <a:br>
              <a:rPr lang="en-IL" dirty="0"/>
            </a:br>
            <a:r>
              <a:rPr lang="en-IL" dirty="0"/>
              <a:t>Backtesting module</a:t>
            </a:r>
          </a:p>
        </p:txBody>
      </p:sp>
      <p:sp>
        <p:nvSpPr>
          <p:cNvPr id="3" name="Content Placeholder 2">
            <a:extLst>
              <a:ext uri="{FF2B5EF4-FFF2-40B4-BE49-F238E27FC236}">
                <a16:creationId xmlns:a16="http://schemas.microsoft.com/office/drawing/2014/main" id="{0E9CF9C3-5CB5-E4C9-F5CC-AE3ED66018D9}"/>
              </a:ext>
            </a:extLst>
          </p:cNvPr>
          <p:cNvSpPr>
            <a:spLocks noGrp="1"/>
          </p:cNvSpPr>
          <p:nvPr>
            <p:ph idx="1"/>
          </p:nvPr>
        </p:nvSpPr>
        <p:spPr>
          <a:xfrm>
            <a:off x="2231136" y="2415397"/>
            <a:ext cx="7729728" cy="3950897"/>
          </a:xfrm>
        </p:spPr>
        <p:txBody>
          <a:bodyPr>
            <a:normAutofit/>
          </a:bodyPr>
          <a:lstStyle/>
          <a:p>
            <a:r>
              <a:rPr lang="en-US" b="1" dirty="0"/>
              <a:t>Design Principles:</a:t>
            </a:r>
            <a:endParaRPr lang="en-US" dirty="0"/>
          </a:p>
          <a:p>
            <a:pPr lvl="2"/>
            <a:r>
              <a:rPr lang="en-US" dirty="0"/>
              <a:t>Systematic simulation to mirror live market conditions</a:t>
            </a:r>
          </a:p>
          <a:p>
            <a:pPr lvl="2"/>
            <a:r>
              <a:rPr lang="en-US" dirty="0"/>
              <a:t>Modularity for independent development and testing of components</a:t>
            </a:r>
          </a:p>
          <a:p>
            <a:r>
              <a:rPr lang="en-US" b="1" i="0" u="none" strike="noStrike" dirty="0">
                <a:solidFill>
                  <a:srgbClr val="000000"/>
                </a:solidFill>
                <a:effectLst/>
              </a:rPr>
              <a:t>Customization via JSON Files: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1" u="none" strike="noStrike" dirty="0" err="1">
                <a:solidFill>
                  <a:srgbClr val="000000"/>
                </a:solidFill>
                <a:effectLst/>
              </a:rPr>
              <a:t>strategy.json</a:t>
            </a:r>
            <a:r>
              <a:rPr lang="en-US" b="0" i="0" u="none" strike="noStrike" dirty="0">
                <a:solidFill>
                  <a:srgbClr val="000000"/>
                </a:solidFill>
                <a:effectLst/>
              </a:rPr>
              <a:t> for multi-asset strategies: Configures model methods, risk manager parameters, and decision rules (e.g., Base_MACD_type0)</a:t>
            </a:r>
          </a:p>
          <a:p>
            <a:pPr marL="742950" lvl="1" indent="-285750" algn="l">
              <a:buFont typeface="Arial" panose="020B0604020202020204" pitchFamily="34" charset="0"/>
              <a:buChar char="•"/>
            </a:pPr>
            <a:r>
              <a:rPr lang="en-US" b="0" i="1" u="none" strike="noStrike" dirty="0" err="1">
                <a:solidFill>
                  <a:srgbClr val="000000"/>
                </a:solidFill>
                <a:effectLst/>
              </a:rPr>
              <a:t>single_strategy.json</a:t>
            </a:r>
            <a:r>
              <a:rPr lang="en-US" b="0" i="0" u="none" strike="noStrike" dirty="0">
                <a:solidFill>
                  <a:srgbClr val="000000"/>
                </a:solidFill>
                <a:effectLst/>
              </a:rPr>
              <a:t> for single-asset strategies: Defines specific parameters like start date, interval, and indicator thresholds (e.g., Base_RSIwADX_type0)</a:t>
            </a:r>
          </a:p>
          <a:p>
            <a:pPr algn="l">
              <a:buFont typeface="Arial" panose="020B0604020202020204" pitchFamily="34" charset="0"/>
              <a:buChar char="•"/>
            </a:pPr>
            <a:r>
              <a:rPr lang="en-US" b="1" i="0" u="none" strike="noStrike" dirty="0">
                <a:solidFill>
                  <a:srgbClr val="000000"/>
                </a:solidFill>
                <a:effectLst/>
              </a:rPr>
              <a:t>Data Handling Customization: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1" u="none" strike="noStrike" dirty="0" err="1">
                <a:solidFill>
                  <a:srgbClr val="000000"/>
                </a:solidFill>
                <a:effectLst/>
              </a:rPr>
              <a:t>data_h.json</a:t>
            </a:r>
            <a:r>
              <a:rPr lang="en-US" b="0" i="0" u="none" strike="noStrike" dirty="0">
                <a:solidFill>
                  <a:srgbClr val="000000"/>
                </a:solidFill>
                <a:effectLst/>
              </a:rPr>
              <a:t> sets data ingestion parameters such as file type, symbols, retry count, memory and log settings, and required data labels</a:t>
            </a:r>
          </a:p>
          <a:p>
            <a:pPr lvl="2"/>
            <a:endParaRPr lang="en-US" dirty="0"/>
          </a:p>
        </p:txBody>
      </p:sp>
    </p:spTree>
    <p:extLst>
      <p:ext uri="{BB962C8B-B14F-4D97-AF65-F5344CB8AC3E}">
        <p14:creationId xmlns:p14="http://schemas.microsoft.com/office/powerpoint/2010/main" val="345406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52807-45B5-F15C-AFB0-967616D64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20A0C-82F9-E973-D1E5-6131806E0E4A}"/>
              </a:ext>
            </a:extLst>
          </p:cNvPr>
          <p:cNvSpPr>
            <a:spLocks noGrp="1"/>
          </p:cNvSpPr>
          <p:nvPr>
            <p:ph type="title"/>
          </p:nvPr>
        </p:nvSpPr>
        <p:spPr/>
        <p:txBody>
          <a:bodyPr>
            <a:normAutofit/>
          </a:bodyPr>
          <a:lstStyle/>
          <a:p>
            <a:r>
              <a:rPr lang="en-IL" dirty="0"/>
              <a:t>Implementation:</a:t>
            </a:r>
            <a:br>
              <a:rPr lang="en-IL" dirty="0"/>
            </a:br>
            <a:r>
              <a:rPr lang="en-IL" dirty="0"/>
              <a:t>Backtesting module</a:t>
            </a:r>
          </a:p>
        </p:txBody>
      </p:sp>
      <p:sp>
        <p:nvSpPr>
          <p:cNvPr id="3" name="Content Placeholder 2">
            <a:extLst>
              <a:ext uri="{FF2B5EF4-FFF2-40B4-BE49-F238E27FC236}">
                <a16:creationId xmlns:a16="http://schemas.microsoft.com/office/drawing/2014/main" id="{8265361D-9CC3-809B-9E2B-2DC56CE18ADB}"/>
              </a:ext>
            </a:extLst>
          </p:cNvPr>
          <p:cNvSpPr>
            <a:spLocks noGrp="1"/>
          </p:cNvSpPr>
          <p:nvPr>
            <p:ph idx="1"/>
          </p:nvPr>
        </p:nvSpPr>
        <p:spPr>
          <a:xfrm>
            <a:off x="2231136" y="2986206"/>
            <a:ext cx="7729728" cy="3871794"/>
          </a:xfrm>
        </p:spPr>
        <p:txBody>
          <a:bodyPr>
            <a:normAutofit/>
          </a:bodyPr>
          <a:lstStyle/>
          <a:p>
            <a:r>
              <a:rPr lang="en-US" b="1" i="0" u="none" strike="noStrike" dirty="0">
                <a:solidFill>
                  <a:srgbClr val="000000"/>
                </a:solidFill>
                <a:effectLst/>
              </a:rPr>
              <a:t>Workflow Integration:</a:t>
            </a:r>
            <a:endParaRPr lang="en-US" b="0" i="0" u="none" strike="noStrike" dirty="0">
              <a:solidFill>
                <a:srgbClr val="000000"/>
              </a:solidFill>
              <a:effectLst/>
            </a:endParaRPr>
          </a:p>
          <a:p>
            <a:pPr lvl="2"/>
            <a:r>
              <a:rPr lang="en-US" b="0" i="0" u="none" strike="noStrike" dirty="0">
                <a:solidFill>
                  <a:srgbClr val="000000"/>
                </a:solidFill>
                <a:effectLst/>
              </a:rPr>
              <a:t>Sequential processing: Data ingestion → Trade simulation → Model &amp; Strategy evaluation</a:t>
            </a:r>
          </a:p>
          <a:p>
            <a:pPr lvl="2"/>
            <a:r>
              <a:rPr lang="en-US" b="0" i="0" u="none" strike="noStrike" dirty="0">
                <a:solidFill>
                  <a:srgbClr val="000000"/>
                </a:solidFill>
                <a:effectLst/>
              </a:rPr>
              <a:t>Customization via JSON files allows flexible configuration of models, risk management, and data parameters</a:t>
            </a:r>
          </a:p>
          <a:p>
            <a:pPr algn="l">
              <a:buFont typeface="Arial" panose="020B0604020202020204" pitchFamily="34" charset="0"/>
              <a:buChar char="•"/>
            </a:pPr>
            <a:r>
              <a:rPr lang="en-US" b="1" i="0" u="none" strike="noStrike" dirty="0" err="1">
                <a:solidFill>
                  <a:srgbClr val="000000"/>
                </a:solidFill>
                <a:effectLst/>
              </a:rPr>
              <a:t>Backtester</a:t>
            </a:r>
            <a:r>
              <a:rPr lang="en-US" b="1" i="0" u="none" strike="noStrike" dirty="0">
                <a:solidFill>
                  <a:srgbClr val="000000"/>
                </a:solidFill>
                <a:effectLst/>
              </a:rPr>
              <a: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Loads and processes historical market data</a:t>
            </a:r>
          </a:p>
          <a:p>
            <a:pPr marL="742950" lvl="1" indent="-285750" algn="l">
              <a:buFont typeface="Arial" panose="020B0604020202020204" pitchFamily="34" charset="0"/>
              <a:buChar char="•"/>
            </a:pPr>
            <a:r>
              <a:rPr lang="en-US" b="0" i="0" u="none" strike="noStrike" dirty="0">
                <a:solidFill>
                  <a:srgbClr val="000000"/>
                </a:solidFill>
                <a:effectLst/>
              </a:rPr>
              <a:t>Executes simulated trades based on generated signals</a:t>
            </a:r>
          </a:p>
          <a:p>
            <a:pPr marL="742950" lvl="1" indent="-285750" algn="l">
              <a:buFont typeface="Arial" panose="020B0604020202020204" pitchFamily="34" charset="0"/>
              <a:buChar char="•"/>
            </a:pPr>
            <a:r>
              <a:rPr lang="en-US" b="0" i="0" u="none" strike="noStrike" dirty="0">
                <a:solidFill>
                  <a:srgbClr val="000000"/>
                </a:solidFill>
                <a:effectLst/>
              </a:rPr>
              <a:t>Records detailed performance statistics</a:t>
            </a:r>
          </a:p>
        </p:txBody>
      </p:sp>
    </p:spTree>
    <p:extLst>
      <p:ext uri="{BB962C8B-B14F-4D97-AF65-F5344CB8AC3E}">
        <p14:creationId xmlns:p14="http://schemas.microsoft.com/office/powerpoint/2010/main" val="1267658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509A-320E-CDC0-98DD-02DCF9E6B665}"/>
              </a:ext>
            </a:extLst>
          </p:cNvPr>
          <p:cNvSpPr>
            <a:spLocks noGrp="1"/>
          </p:cNvSpPr>
          <p:nvPr>
            <p:ph type="title"/>
          </p:nvPr>
        </p:nvSpPr>
        <p:spPr/>
        <p:txBody>
          <a:bodyPr/>
          <a:lstStyle/>
          <a:p>
            <a:r>
              <a:rPr lang="en-IL" dirty="0"/>
              <a:t>Introduction</a:t>
            </a:r>
          </a:p>
        </p:txBody>
      </p:sp>
      <p:sp>
        <p:nvSpPr>
          <p:cNvPr id="3" name="Content Placeholder 2">
            <a:extLst>
              <a:ext uri="{FF2B5EF4-FFF2-40B4-BE49-F238E27FC236}">
                <a16:creationId xmlns:a16="http://schemas.microsoft.com/office/drawing/2014/main" id="{57059E7E-5818-99DB-F85F-2FE43EC0B4D2}"/>
              </a:ext>
            </a:extLst>
          </p:cNvPr>
          <p:cNvSpPr>
            <a:spLocks noGrp="1"/>
          </p:cNvSpPr>
          <p:nvPr>
            <p:ph idx="1"/>
          </p:nvPr>
        </p:nvSpPr>
        <p:spPr/>
        <p:txBody>
          <a:bodyPr/>
          <a:lstStyle/>
          <a:p>
            <a:pPr>
              <a:spcBef>
                <a:spcPts val="2000"/>
              </a:spcBef>
            </a:pPr>
            <a:r>
              <a:rPr lang="en-US" b="1" dirty="0">
                <a:solidFill>
                  <a:srgbClr val="000000"/>
                </a:solidFill>
              </a:rPr>
              <a:t>Cryptocurrencies: </a:t>
            </a:r>
            <a:r>
              <a:rPr lang="en-US" dirty="0">
                <a:solidFill>
                  <a:srgbClr val="000000"/>
                </a:solidFill>
              </a:rPr>
              <a:t>high volatility, rapid price movements, and continuous market development --- opportunities and challenges for short-term trading.</a:t>
            </a:r>
          </a:p>
          <a:p>
            <a:pPr>
              <a:spcBef>
                <a:spcPts val="2000"/>
              </a:spcBef>
            </a:pPr>
            <a:r>
              <a:rPr lang="en-US" b="1" dirty="0">
                <a:solidFill>
                  <a:srgbClr val="000000"/>
                </a:solidFill>
              </a:rPr>
              <a:t>Manual Trading: </a:t>
            </a:r>
            <a:r>
              <a:rPr lang="en-US" dirty="0">
                <a:solidFill>
                  <a:srgbClr val="000000"/>
                </a:solidFill>
              </a:rPr>
              <a:t>significant attention and constant market monitoring, workload and stress.</a:t>
            </a:r>
          </a:p>
          <a:p>
            <a:pPr>
              <a:spcBef>
                <a:spcPts val="2000"/>
              </a:spcBef>
            </a:pPr>
            <a:r>
              <a:rPr lang="en-US" b="1" dirty="0">
                <a:solidFill>
                  <a:srgbClr val="000000"/>
                </a:solidFill>
              </a:rPr>
              <a:t>S</a:t>
            </a:r>
            <a:r>
              <a:rPr lang="en-US" b="1" i="0" u="none" strike="noStrike" dirty="0">
                <a:solidFill>
                  <a:srgbClr val="000000"/>
                </a:solidFill>
                <a:effectLst/>
              </a:rPr>
              <a:t>calability and Maintainability: </a:t>
            </a:r>
            <a:r>
              <a:rPr lang="en-US" i="0" u="none" strike="noStrike" dirty="0">
                <a:solidFill>
                  <a:srgbClr val="000000"/>
                </a:solidFill>
                <a:effectLst/>
              </a:rPr>
              <a:t>to handle future expansions, e.g. </a:t>
            </a:r>
            <a:r>
              <a:rPr lang="en-US" b="0" i="0" u="none" strike="noStrike" dirty="0">
                <a:solidFill>
                  <a:srgbClr val="000000"/>
                </a:solidFill>
                <a:effectLst/>
              </a:rPr>
              <a:t>new trading strategies and upgrading existing components --- Modular design</a:t>
            </a:r>
            <a:endParaRPr lang="en-IL" b="1" dirty="0"/>
          </a:p>
        </p:txBody>
      </p:sp>
    </p:spTree>
    <p:extLst>
      <p:ext uri="{BB962C8B-B14F-4D97-AF65-F5344CB8AC3E}">
        <p14:creationId xmlns:p14="http://schemas.microsoft.com/office/powerpoint/2010/main" val="1327029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B0DF7-9CAA-CAA6-8029-1E28A162E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AC938F-CCEB-471D-D6CF-39F3653EB351}"/>
              </a:ext>
            </a:extLst>
          </p:cNvPr>
          <p:cNvSpPr>
            <a:spLocks noGrp="1"/>
          </p:cNvSpPr>
          <p:nvPr>
            <p:ph type="title"/>
          </p:nvPr>
        </p:nvSpPr>
        <p:spPr/>
        <p:txBody>
          <a:bodyPr>
            <a:normAutofit/>
          </a:bodyPr>
          <a:lstStyle/>
          <a:p>
            <a:r>
              <a:rPr lang="en-IL" dirty="0"/>
              <a:t>Implementation:</a:t>
            </a:r>
            <a:br>
              <a:rPr lang="en-IL" dirty="0"/>
            </a:br>
            <a:r>
              <a:rPr lang="en-IL" dirty="0"/>
              <a:t>Backtesting module</a:t>
            </a:r>
          </a:p>
        </p:txBody>
      </p:sp>
      <p:sp>
        <p:nvSpPr>
          <p:cNvPr id="3" name="Content Placeholder 2">
            <a:extLst>
              <a:ext uri="{FF2B5EF4-FFF2-40B4-BE49-F238E27FC236}">
                <a16:creationId xmlns:a16="http://schemas.microsoft.com/office/drawing/2014/main" id="{D7AC017B-01EA-2A78-AA3A-6ABBA0ADA074}"/>
              </a:ext>
            </a:extLst>
          </p:cNvPr>
          <p:cNvSpPr>
            <a:spLocks noGrp="1"/>
          </p:cNvSpPr>
          <p:nvPr>
            <p:ph idx="1"/>
          </p:nvPr>
        </p:nvSpPr>
        <p:spPr>
          <a:xfrm>
            <a:off x="2231136" y="3079630"/>
            <a:ext cx="7729728" cy="2813678"/>
          </a:xfrm>
        </p:spPr>
        <p:txBody>
          <a:bodyPr>
            <a:normAutofit/>
          </a:bodyPr>
          <a:lstStyle/>
          <a:p>
            <a:r>
              <a:rPr lang="en-US" b="1" dirty="0"/>
              <a:t>Model Evaluation:</a:t>
            </a:r>
            <a:endParaRPr lang="en-US" dirty="0"/>
          </a:p>
          <a:p>
            <a:pPr lvl="2"/>
            <a:r>
              <a:rPr lang="en-US" dirty="0"/>
              <a:t>Calculates performance metrics to compare various predictive models</a:t>
            </a:r>
          </a:p>
          <a:p>
            <a:pPr lvl="2"/>
            <a:r>
              <a:rPr lang="en-US" dirty="0"/>
              <a:t>Provides statistical analysis for model validation</a:t>
            </a:r>
          </a:p>
          <a:p>
            <a:r>
              <a:rPr lang="en-US" b="1" dirty="0"/>
              <a:t>Strategy Evaluation:</a:t>
            </a:r>
            <a:endParaRPr lang="en-US" dirty="0"/>
          </a:p>
          <a:p>
            <a:pPr lvl="2"/>
            <a:r>
              <a:rPr lang="en-US" dirty="0"/>
              <a:t>Aggregates trade-level and model-level results to gauge overall strategy effectiveness</a:t>
            </a:r>
          </a:p>
          <a:p>
            <a:pPr lvl="2"/>
            <a:r>
              <a:rPr lang="en-US" dirty="0"/>
              <a:t>Supports tuning of strategy parameters based on </a:t>
            </a:r>
            <a:r>
              <a:rPr lang="en-US" dirty="0" err="1"/>
              <a:t>backtest</a:t>
            </a:r>
            <a:r>
              <a:rPr lang="en-US" dirty="0"/>
              <a:t> outcomes</a:t>
            </a:r>
          </a:p>
        </p:txBody>
      </p:sp>
    </p:spTree>
    <p:extLst>
      <p:ext uri="{BB962C8B-B14F-4D97-AF65-F5344CB8AC3E}">
        <p14:creationId xmlns:p14="http://schemas.microsoft.com/office/powerpoint/2010/main" val="2442163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B0C45-9FF1-89D5-606C-5C0746FF25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DF2670-58A4-36B1-8B6F-2E28F5D44BDF}"/>
              </a:ext>
            </a:extLst>
          </p:cNvPr>
          <p:cNvSpPr>
            <a:spLocks noGrp="1"/>
          </p:cNvSpPr>
          <p:nvPr>
            <p:ph type="ctrTitle"/>
          </p:nvPr>
        </p:nvSpPr>
        <p:spPr/>
        <p:txBody>
          <a:bodyPr/>
          <a:lstStyle/>
          <a:p>
            <a:r>
              <a:rPr lang="en-US" b="1" dirty="0">
                <a:solidFill>
                  <a:schemeClr val="bg1"/>
                </a:solidFill>
              </a:rPr>
              <a:t>Live/Mock Trading Module</a:t>
            </a:r>
            <a:endParaRPr lang="en-IL" dirty="0"/>
          </a:p>
        </p:txBody>
      </p:sp>
      <p:sp>
        <p:nvSpPr>
          <p:cNvPr id="3" name="Text Placeholder 2">
            <a:extLst>
              <a:ext uri="{FF2B5EF4-FFF2-40B4-BE49-F238E27FC236}">
                <a16:creationId xmlns:a16="http://schemas.microsoft.com/office/drawing/2014/main" id="{0C1C70AD-25A7-4CBA-3AB4-6D9B316406DD}"/>
              </a:ext>
            </a:extLst>
          </p:cNvPr>
          <p:cNvSpPr>
            <a:spLocks noGrp="1"/>
          </p:cNvSpPr>
          <p:nvPr>
            <p:ph type="subTitle" idx="1"/>
          </p:nvPr>
        </p:nvSpPr>
        <p:spPr/>
        <p:txBody>
          <a:bodyPr/>
          <a:lstStyle/>
          <a:p>
            <a:pPr algn="ctr"/>
            <a:r>
              <a:rPr lang="en-US" dirty="0"/>
              <a:t>Execution of orders, tracking of accounts in real time</a:t>
            </a:r>
          </a:p>
        </p:txBody>
      </p:sp>
    </p:spTree>
    <p:extLst>
      <p:ext uri="{BB962C8B-B14F-4D97-AF65-F5344CB8AC3E}">
        <p14:creationId xmlns:p14="http://schemas.microsoft.com/office/powerpoint/2010/main" val="2111213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9602B-B74A-F52C-0758-C522A883FD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3C4A56-9DC7-E286-74C8-7E429E3F41C2}"/>
              </a:ext>
            </a:extLst>
          </p:cNvPr>
          <p:cNvSpPr>
            <a:spLocks noGrp="1"/>
          </p:cNvSpPr>
          <p:nvPr>
            <p:ph type="title"/>
          </p:nvPr>
        </p:nvSpPr>
        <p:spPr/>
        <p:txBody>
          <a:bodyPr>
            <a:normAutofit/>
          </a:bodyPr>
          <a:lstStyle/>
          <a:p>
            <a:r>
              <a:rPr lang="en-IL" dirty="0"/>
              <a:t>Methodology:</a:t>
            </a:r>
            <a:br>
              <a:rPr lang="en-IL" dirty="0"/>
            </a:br>
            <a:r>
              <a:rPr lang="en-US" dirty="0"/>
              <a:t>Real/Mock Trading </a:t>
            </a:r>
            <a:r>
              <a:rPr lang="en-IL" dirty="0"/>
              <a:t>module</a:t>
            </a:r>
          </a:p>
        </p:txBody>
      </p:sp>
      <p:sp>
        <p:nvSpPr>
          <p:cNvPr id="3" name="Content Placeholder 2">
            <a:extLst>
              <a:ext uri="{FF2B5EF4-FFF2-40B4-BE49-F238E27FC236}">
                <a16:creationId xmlns:a16="http://schemas.microsoft.com/office/drawing/2014/main" id="{2F5CB296-1563-E4E8-B67F-2E2B6A852FA0}"/>
              </a:ext>
            </a:extLst>
          </p:cNvPr>
          <p:cNvSpPr>
            <a:spLocks noGrp="1"/>
          </p:cNvSpPr>
          <p:nvPr>
            <p:ph idx="1"/>
          </p:nvPr>
        </p:nvSpPr>
        <p:spPr>
          <a:xfrm>
            <a:off x="2231136" y="2493034"/>
            <a:ext cx="7729728" cy="4364966"/>
          </a:xfrm>
        </p:spPr>
        <p:txBody>
          <a:bodyPr>
            <a:normAutofit/>
          </a:bodyPr>
          <a:lstStyle/>
          <a:p>
            <a:r>
              <a:rPr lang="en-US" b="1" dirty="0"/>
              <a:t>Key Concepts:</a:t>
            </a:r>
            <a:endParaRPr lang="en-US" dirty="0"/>
          </a:p>
          <a:p>
            <a:pPr lvl="1"/>
            <a:r>
              <a:rPr lang="en-US" b="1" dirty="0"/>
              <a:t>Unified Trading Engine:</a:t>
            </a:r>
            <a:endParaRPr lang="en-US" dirty="0"/>
          </a:p>
          <a:p>
            <a:pPr marL="971550" lvl="2" indent="-285750"/>
            <a:r>
              <a:rPr lang="en-US" dirty="0"/>
              <a:t>Shared core for order generation, risk controls, and connectivity</a:t>
            </a:r>
          </a:p>
          <a:p>
            <a:pPr lvl="1"/>
            <a:r>
              <a:rPr lang="en-US" b="1" dirty="0"/>
              <a:t>Real-Time Trading:</a:t>
            </a:r>
            <a:endParaRPr lang="en-US" dirty="0"/>
          </a:p>
          <a:p>
            <a:pPr marL="971550" lvl="2" indent="-285750"/>
            <a:r>
              <a:rPr lang="en-US" dirty="0"/>
              <a:t>Executes live trades via Binance API</a:t>
            </a:r>
          </a:p>
          <a:p>
            <a:pPr lvl="1"/>
            <a:r>
              <a:rPr lang="en-US" b="1" dirty="0"/>
              <a:t>Mock Trading:</a:t>
            </a:r>
            <a:endParaRPr lang="en-US" dirty="0"/>
          </a:p>
          <a:p>
            <a:pPr marL="971550" lvl="2" indent="-285750"/>
            <a:r>
              <a:rPr lang="en-US" dirty="0"/>
              <a:t>Simulates orders, account balance, and order status</a:t>
            </a:r>
          </a:p>
          <a:p>
            <a:pPr marL="971550" lvl="2" indent="-285750"/>
            <a:r>
              <a:rPr lang="en-US" dirty="0"/>
              <a:t>Mimics Binance behavior for realistic testing</a:t>
            </a:r>
          </a:p>
          <a:p>
            <a:r>
              <a:rPr lang="en-US" b="1" dirty="0"/>
              <a:t>Customization:</a:t>
            </a:r>
            <a:endParaRPr lang="en-US" dirty="0"/>
          </a:p>
          <a:p>
            <a:pPr lvl="2"/>
            <a:r>
              <a:rPr lang="en-US" dirty="0"/>
              <a:t>Configurable via JSON files (e.g., API keys, account settings, order parameters)</a:t>
            </a:r>
          </a:p>
        </p:txBody>
      </p:sp>
    </p:spTree>
    <p:extLst>
      <p:ext uri="{BB962C8B-B14F-4D97-AF65-F5344CB8AC3E}">
        <p14:creationId xmlns:p14="http://schemas.microsoft.com/office/powerpoint/2010/main" val="28311853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B18E2-86FB-E401-6F1A-B2C26B06E7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31CB8F-4ED1-354E-3EDF-19C2B574994B}"/>
              </a:ext>
            </a:extLst>
          </p:cNvPr>
          <p:cNvSpPr>
            <a:spLocks noGrp="1"/>
          </p:cNvSpPr>
          <p:nvPr>
            <p:ph type="title"/>
          </p:nvPr>
        </p:nvSpPr>
        <p:spPr/>
        <p:txBody>
          <a:bodyPr>
            <a:normAutofit/>
          </a:bodyPr>
          <a:lstStyle/>
          <a:p>
            <a:r>
              <a:rPr lang="en-IL" dirty="0"/>
              <a:t>Implementation:</a:t>
            </a:r>
            <a:br>
              <a:rPr lang="en-IL" dirty="0"/>
            </a:br>
            <a:r>
              <a:rPr lang="en-US" dirty="0"/>
              <a:t>Real/Mock Trading </a:t>
            </a:r>
            <a:r>
              <a:rPr lang="en-IL" dirty="0"/>
              <a:t>module</a:t>
            </a:r>
          </a:p>
        </p:txBody>
      </p:sp>
      <p:sp>
        <p:nvSpPr>
          <p:cNvPr id="3" name="Content Placeholder 2">
            <a:extLst>
              <a:ext uri="{FF2B5EF4-FFF2-40B4-BE49-F238E27FC236}">
                <a16:creationId xmlns:a16="http://schemas.microsoft.com/office/drawing/2014/main" id="{DE8B71EC-7412-33A1-9E03-1296AD8C9EA5}"/>
              </a:ext>
            </a:extLst>
          </p:cNvPr>
          <p:cNvSpPr>
            <a:spLocks noGrp="1"/>
          </p:cNvSpPr>
          <p:nvPr>
            <p:ph idx="1"/>
          </p:nvPr>
        </p:nvSpPr>
        <p:spPr>
          <a:xfrm>
            <a:off x="2231136" y="2432649"/>
            <a:ext cx="7729728" cy="3460659"/>
          </a:xfrm>
        </p:spPr>
        <p:txBody>
          <a:bodyPr>
            <a:normAutofit/>
          </a:bodyPr>
          <a:lstStyle/>
          <a:p>
            <a:pPr algn="l">
              <a:buNone/>
            </a:pPr>
            <a:endParaRPr lang="en-US" b="1" i="0" u="none" strike="noStrike" dirty="0">
              <a:solidFill>
                <a:srgbClr val="000000"/>
              </a:solidFill>
              <a:effectLst/>
            </a:endParaRPr>
          </a:p>
          <a:p>
            <a:pPr algn="l">
              <a:buFont typeface="Arial" panose="020B0604020202020204" pitchFamily="34" charset="0"/>
              <a:buChar char="•"/>
            </a:pPr>
            <a:r>
              <a:rPr lang="en-US" b="1" i="0" u="none" strike="noStrike" dirty="0">
                <a:solidFill>
                  <a:srgbClr val="000000"/>
                </a:solidFill>
                <a:effectLst/>
              </a:rPr>
              <a:t>Real-Time Dealer:</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Connects directly to Binance for live market data and order execution</a:t>
            </a:r>
          </a:p>
          <a:p>
            <a:pPr marL="742950" lvl="1" indent="-285750" algn="l">
              <a:buFont typeface="Arial" panose="020B0604020202020204" pitchFamily="34" charset="0"/>
              <a:buChar char="•"/>
            </a:pPr>
            <a:r>
              <a:rPr lang="en-US" b="0" i="0" u="none" strike="noStrike" dirty="0">
                <a:solidFill>
                  <a:srgbClr val="000000"/>
                </a:solidFill>
                <a:effectLst/>
              </a:rPr>
              <a:t>Implements order submission, modification, and cancellation</a:t>
            </a:r>
          </a:p>
          <a:p>
            <a:pPr algn="l">
              <a:buFont typeface="Arial" panose="020B0604020202020204" pitchFamily="34" charset="0"/>
              <a:buChar char="•"/>
            </a:pPr>
            <a:r>
              <a:rPr lang="en-US" b="1" i="0" u="none" strike="noStrike" dirty="0">
                <a:solidFill>
                  <a:srgbClr val="000000"/>
                </a:solidFill>
                <a:effectLst/>
              </a:rPr>
              <a:t>Mock Trading Modules: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1" i="0" u="none" strike="noStrike" dirty="0">
                <a:solidFill>
                  <a:srgbClr val="000000"/>
                </a:solidFill>
                <a:effectLst/>
              </a:rPr>
              <a:t>Mock Real-Time Dealer:</a:t>
            </a:r>
            <a:endParaRPr lang="en-US" b="0" i="0" u="none" strike="noStrike" dirty="0">
              <a:solidFill>
                <a:srgbClr val="000000"/>
              </a:solidFill>
              <a:effectLst/>
            </a:endParaRPr>
          </a:p>
          <a:p>
            <a:pPr marL="1143000" lvl="2" indent="-228600" algn="l">
              <a:buFont typeface="Arial" panose="020B0604020202020204" pitchFamily="34" charset="0"/>
              <a:buChar char="•"/>
            </a:pPr>
            <a:r>
              <a:rPr lang="en-US" b="0" i="0" u="none" strike="noStrike" dirty="0">
                <a:solidFill>
                  <a:srgbClr val="000000"/>
                </a:solidFill>
                <a:effectLst/>
              </a:rPr>
              <a:t>Simulates live trading by generating mock order responses</a:t>
            </a:r>
          </a:p>
          <a:p>
            <a:pPr marL="742950" lvl="1" indent="-285750" algn="l">
              <a:buFont typeface="Arial" panose="020B0604020202020204" pitchFamily="34" charset="0"/>
              <a:buChar char="•"/>
            </a:pPr>
            <a:r>
              <a:rPr lang="en-US" b="1" i="0" u="none" strike="noStrike" dirty="0">
                <a:solidFill>
                  <a:srgbClr val="000000"/>
                </a:solidFill>
                <a:effectLst/>
              </a:rPr>
              <a:t>Mock Order Manager:</a:t>
            </a:r>
            <a:endParaRPr lang="en-US" b="0" i="0" u="none" strike="noStrike" dirty="0">
              <a:solidFill>
                <a:srgbClr val="000000"/>
              </a:solidFill>
              <a:effectLst/>
            </a:endParaRPr>
          </a:p>
          <a:p>
            <a:pPr marL="1143000" lvl="2" indent="-228600" algn="l">
              <a:buFont typeface="Arial" panose="020B0604020202020204" pitchFamily="34" charset="0"/>
              <a:buChar char="•"/>
            </a:pPr>
            <a:r>
              <a:rPr lang="en-US" b="0" i="0" u="none" strike="noStrike" dirty="0">
                <a:solidFill>
                  <a:srgbClr val="000000"/>
                </a:solidFill>
                <a:effectLst/>
              </a:rPr>
              <a:t>Manages simulated orders and virtual account details</a:t>
            </a:r>
          </a:p>
        </p:txBody>
      </p:sp>
    </p:spTree>
    <p:extLst>
      <p:ext uri="{BB962C8B-B14F-4D97-AF65-F5344CB8AC3E}">
        <p14:creationId xmlns:p14="http://schemas.microsoft.com/office/powerpoint/2010/main" val="3253417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EC04D-7B4B-A3BD-2CDB-B4A7C656EB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E91C97-6234-AB0D-2BD5-111B25B09F63}"/>
              </a:ext>
            </a:extLst>
          </p:cNvPr>
          <p:cNvSpPr>
            <a:spLocks noGrp="1"/>
          </p:cNvSpPr>
          <p:nvPr>
            <p:ph type="title"/>
          </p:nvPr>
        </p:nvSpPr>
        <p:spPr/>
        <p:txBody>
          <a:bodyPr>
            <a:normAutofit/>
          </a:bodyPr>
          <a:lstStyle/>
          <a:p>
            <a:r>
              <a:rPr lang="en-IL" dirty="0"/>
              <a:t>Implementation:</a:t>
            </a:r>
            <a:br>
              <a:rPr lang="en-IL" dirty="0"/>
            </a:br>
            <a:r>
              <a:rPr lang="en-US" dirty="0"/>
              <a:t>Real/Mock Trading </a:t>
            </a:r>
            <a:r>
              <a:rPr lang="en-IL" dirty="0"/>
              <a:t>module</a:t>
            </a:r>
          </a:p>
        </p:txBody>
      </p:sp>
      <p:sp>
        <p:nvSpPr>
          <p:cNvPr id="3" name="Content Placeholder 2">
            <a:extLst>
              <a:ext uri="{FF2B5EF4-FFF2-40B4-BE49-F238E27FC236}">
                <a16:creationId xmlns:a16="http://schemas.microsoft.com/office/drawing/2014/main" id="{F86745A5-3B62-C605-F50E-665EBCD2BF0F}"/>
              </a:ext>
            </a:extLst>
          </p:cNvPr>
          <p:cNvSpPr>
            <a:spLocks noGrp="1"/>
          </p:cNvSpPr>
          <p:nvPr>
            <p:ph idx="1"/>
          </p:nvPr>
        </p:nvSpPr>
        <p:spPr>
          <a:xfrm>
            <a:off x="2231136" y="3243532"/>
            <a:ext cx="7729728" cy="2649776"/>
          </a:xfrm>
        </p:spPr>
        <p:txBody>
          <a:bodyPr>
            <a:normAutofit/>
          </a:bodyPr>
          <a:lstStyle/>
          <a:p>
            <a:pPr algn="l">
              <a:buFont typeface="Arial" panose="020B0604020202020204" pitchFamily="34" charset="0"/>
              <a:buChar char="•"/>
            </a:pPr>
            <a:r>
              <a:rPr lang="en-US" b="1" i="0" u="none" strike="noStrike" dirty="0">
                <a:solidFill>
                  <a:srgbClr val="000000"/>
                </a:solidFill>
                <a:effectLst/>
              </a:rPr>
              <a:t>Common Features:</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Integrated risk management (stop-loss, take-profit, position sizing)</a:t>
            </a:r>
          </a:p>
          <a:p>
            <a:pPr marL="742950" lvl="1" indent="-285750" algn="l">
              <a:buFont typeface="Arial" panose="020B0604020202020204" pitchFamily="34" charset="0"/>
              <a:buChar char="•"/>
            </a:pPr>
            <a:r>
              <a:rPr lang="en-US" b="0" i="0" u="none" strike="noStrike" dirty="0">
                <a:solidFill>
                  <a:srgbClr val="000000"/>
                </a:solidFill>
                <a:effectLst/>
              </a:rPr>
              <a:t>Logging, error-handling, and consistent API compatibility with Binance</a:t>
            </a:r>
          </a:p>
          <a:p>
            <a:pPr algn="l">
              <a:buFont typeface="Arial" panose="020B0604020202020204" pitchFamily="34" charset="0"/>
              <a:buChar char="•"/>
            </a:pPr>
            <a:r>
              <a:rPr lang="en-US" b="1" i="0" u="none" strike="noStrike" dirty="0">
                <a:solidFill>
                  <a:srgbClr val="000000"/>
                </a:solidFill>
                <a:effectLst/>
              </a:rPr>
              <a:t>Configuration &amp; Flexibility:</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JSON-based settings allow easy switching and parameter tuning between real and mock environments</a:t>
            </a:r>
          </a:p>
        </p:txBody>
      </p:sp>
    </p:spTree>
    <p:extLst>
      <p:ext uri="{BB962C8B-B14F-4D97-AF65-F5344CB8AC3E}">
        <p14:creationId xmlns:p14="http://schemas.microsoft.com/office/powerpoint/2010/main" val="3764871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4741-D41F-B4AD-756D-B957E19BEAB2}"/>
              </a:ext>
            </a:extLst>
          </p:cNvPr>
          <p:cNvSpPr>
            <a:spLocks noGrp="1"/>
          </p:cNvSpPr>
          <p:nvPr>
            <p:ph type="title"/>
          </p:nvPr>
        </p:nvSpPr>
        <p:spPr/>
        <p:txBody>
          <a:bodyPr/>
          <a:lstStyle/>
          <a:p>
            <a:r>
              <a:rPr lang="en-IL" sz="4000" dirty="0">
                <a:solidFill>
                  <a:srgbClr val="404040"/>
                </a:solidFill>
              </a:rPr>
              <a:t>Results &amp; Performance</a:t>
            </a:r>
            <a:endParaRPr lang="en-IL" dirty="0"/>
          </a:p>
        </p:txBody>
      </p:sp>
      <p:sp>
        <p:nvSpPr>
          <p:cNvPr id="3" name="Text Placeholder 2">
            <a:extLst>
              <a:ext uri="{FF2B5EF4-FFF2-40B4-BE49-F238E27FC236}">
                <a16:creationId xmlns:a16="http://schemas.microsoft.com/office/drawing/2014/main" id="{2B1D4095-35FC-B9CB-E38F-2590D3376393}"/>
              </a:ext>
            </a:extLst>
          </p:cNvPr>
          <p:cNvSpPr>
            <a:spLocks noGrp="1"/>
          </p:cNvSpPr>
          <p:nvPr>
            <p:ph type="body" idx="1"/>
          </p:nvPr>
        </p:nvSpPr>
        <p:spPr/>
        <p:txBody>
          <a:bodyPr/>
          <a:lstStyle/>
          <a:p>
            <a:endParaRPr lang="en-IL"/>
          </a:p>
        </p:txBody>
      </p:sp>
    </p:spTree>
    <p:extLst>
      <p:ext uri="{BB962C8B-B14F-4D97-AF65-F5344CB8AC3E}">
        <p14:creationId xmlns:p14="http://schemas.microsoft.com/office/powerpoint/2010/main" val="269649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468E1-2AF8-ACC5-B4FC-FD9F97FDA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4FF20-49E5-01EF-9EF2-B7CE2ED1C86C}"/>
              </a:ext>
            </a:extLst>
          </p:cNvPr>
          <p:cNvSpPr>
            <a:spLocks noGrp="1"/>
          </p:cNvSpPr>
          <p:nvPr>
            <p:ph type="ctrTitle"/>
          </p:nvPr>
        </p:nvSpPr>
        <p:spPr/>
        <p:txBody>
          <a:bodyPr/>
          <a:lstStyle/>
          <a:p>
            <a:r>
              <a:rPr lang="en-IL" dirty="0"/>
              <a:t>Data Retrival &amp; cleaning</a:t>
            </a:r>
          </a:p>
        </p:txBody>
      </p:sp>
      <p:sp>
        <p:nvSpPr>
          <p:cNvPr id="5" name="Subtitle 4">
            <a:extLst>
              <a:ext uri="{FF2B5EF4-FFF2-40B4-BE49-F238E27FC236}">
                <a16:creationId xmlns:a16="http://schemas.microsoft.com/office/drawing/2014/main" id="{27BEF406-D2EC-C66C-C8D7-94567AF3ABA0}"/>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12075600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59E22-5AD9-7B04-D5C8-609E918817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26565-9E4A-7669-B7A6-893F0EAACE41}"/>
              </a:ext>
            </a:extLst>
          </p:cNvPr>
          <p:cNvSpPr>
            <a:spLocks noGrp="1"/>
          </p:cNvSpPr>
          <p:nvPr>
            <p:ph type="ctrTitle"/>
          </p:nvPr>
        </p:nvSpPr>
        <p:spPr/>
        <p:txBody>
          <a:bodyPr/>
          <a:lstStyle/>
          <a:p>
            <a:r>
              <a:rPr lang="en-IL" dirty="0"/>
              <a:t>Backtesting</a:t>
            </a:r>
          </a:p>
        </p:txBody>
      </p:sp>
      <p:sp>
        <p:nvSpPr>
          <p:cNvPr id="5" name="Subtitle 4">
            <a:extLst>
              <a:ext uri="{FF2B5EF4-FFF2-40B4-BE49-F238E27FC236}">
                <a16:creationId xmlns:a16="http://schemas.microsoft.com/office/drawing/2014/main" id="{E1419D7A-F123-7DD0-312A-9FB395597760}"/>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1552368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2A962-13F8-4AA8-3278-E3FBD8AFB8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DDE64-B285-61D8-1F86-8BA57E3E7F0E}"/>
              </a:ext>
            </a:extLst>
          </p:cNvPr>
          <p:cNvSpPr>
            <a:spLocks noGrp="1"/>
          </p:cNvSpPr>
          <p:nvPr>
            <p:ph type="ctrTitle"/>
          </p:nvPr>
        </p:nvSpPr>
        <p:spPr/>
        <p:txBody>
          <a:bodyPr/>
          <a:lstStyle/>
          <a:p>
            <a:r>
              <a:rPr lang="en-IL" dirty="0"/>
              <a:t>Mock Trading</a:t>
            </a:r>
          </a:p>
        </p:txBody>
      </p:sp>
      <p:sp>
        <p:nvSpPr>
          <p:cNvPr id="5" name="Subtitle 4">
            <a:extLst>
              <a:ext uri="{FF2B5EF4-FFF2-40B4-BE49-F238E27FC236}">
                <a16:creationId xmlns:a16="http://schemas.microsoft.com/office/drawing/2014/main" id="{F718B60B-897A-6D19-2057-523FB567FB1A}"/>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2963889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AI-generated content may be incorrect.">
            <a:extLst>
              <a:ext uri="{FF2B5EF4-FFF2-40B4-BE49-F238E27FC236}">
                <a16:creationId xmlns:a16="http://schemas.microsoft.com/office/drawing/2014/main" id="{1854A1D1-3C82-B6C5-9044-7601275EBB9F}"/>
              </a:ext>
            </a:extLst>
          </p:cNvPr>
          <p:cNvPicPr>
            <a:picLocks noChangeAspect="1"/>
          </p:cNvPicPr>
          <p:nvPr/>
        </p:nvPicPr>
        <p:blipFill>
          <a:blip r:embed="rId2"/>
          <a:stretch>
            <a:fill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9CC004CD-9E31-45EE-FA2F-2F7C91CBCB1D}"/>
              </a:ext>
            </a:extLst>
          </p:cNvPr>
          <p:cNvSpPr txBox="1"/>
          <p:nvPr/>
        </p:nvSpPr>
        <p:spPr>
          <a:xfrm>
            <a:off x="7884543" y="2413337"/>
            <a:ext cx="3778370" cy="1015663"/>
          </a:xfrm>
          <a:prstGeom prst="rect">
            <a:avLst/>
          </a:prstGeom>
          <a:noFill/>
        </p:spPr>
        <p:txBody>
          <a:bodyPr wrap="square" rtlCol="0">
            <a:spAutoFit/>
          </a:bodyPr>
          <a:lstStyle/>
          <a:p>
            <a:r>
              <a:rPr lang="en-IL" dirty="0">
                <a:solidFill>
                  <a:schemeClr val="bg1"/>
                </a:solidFill>
              </a:rPr>
              <a:t>Testing with one minute timeframe.</a:t>
            </a:r>
          </a:p>
          <a:p>
            <a:pPr marL="285750" indent="-285750">
              <a:buFont typeface="Arial" panose="020B0604020202020204" pitchFamily="34" charset="0"/>
              <a:buChar char="•"/>
            </a:pPr>
            <a:r>
              <a:rPr lang="en-IL" sz="1400" dirty="0">
                <a:solidFill>
                  <a:schemeClr val="bg1"/>
                </a:solidFill>
              </a:rPr>
              <a:t>Full position for each symbol</a:t>
            </a:r>
          </a:p>
          <a:p>
            <a:pPr marL="285750" indent="-285750">
              <a:buFont typeface="Arial" panose="020B0604020202020204" pitchFamily="34" charset="0"/>
              <a:buChar char="•"/>
            </a:pPr>
            <a:r>
              <a:rPr lang="en-IL" sz="1400" dirty="0">
                <a:solidFill>
                  <a:schemeClr val="bg1"/>
                </a:solidFill>
              </a:rPr>
              <a:t>Equally distribution diversification</a:t>
            </a:r>
          </a:p>
          <a:p>
            <a:pPr marL="285750" indent="-285750">
              <a:buFont typeface="Arial" panose="020B0604020202020204" pitchFamily="34" charset="0"/>
              <a:buChar char="•"/>
            </a:pPr>
            <a:r>
              <a:rPr lang="en-IL" sz="1400" dirty="0">
                <a:solidFill>
                  <a:schemeClr val="bg1"/>
                </a:solidFill>
              </a:rPr>
              <a:t>Trading fee 0.001 as in Binance</a:t>
            </a:r>
          </a:p>
        </p:txBody>
      </p:sp>
    </p:spTree>
    <p:extLst>
      <p:ext uri="{BB962C8B-B14F-4D97-AF65-F5344CB8AC3E}">
        <p14:creationId xmlns:p14="http://schemas.microsoft.com/office/powerpoint/2010/main" val="236571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E91D-93CC-2A26-098C-6441769677F6}"/>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IL" sz="2400" dirty="0">
                <a:solidFill>
                  <a:schemeClr val="tx1"/>
                </a:solidFill>
              </a:rPr>
              <a:t>Objective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FEDC4A-C18C-1B65-C773-D89FBF75DE0E}"/>
              </a:ext>
            </a:extLst>
          </p:cNvPr>
          <p:cNvSpPr>
            <a:spLocks noGrp="1"/>
          </p:cNvSpPr>
          <p:nvPr>
            <p:ph idx="1"/>
          </p:nvPr>
        </p:nvSpPr>
        <p:spPr>
          <a:xfrm>
            <a:off x="6049182" y="664233"/>
            <a:ext cx="5408696" cy="5719313"/>
          </a:xfrm>
        </p:spPr>
        <p:txBody>
          <a:bodyPr anchor="ctr">
            <a:normAutofit/>
          </a:bodyPr>
          <a:lstStyle/>
          <a:p>
            <a:pPr marL="0" indent="0">
              <a:lnSpc>
                <a:spcPct val="90000"/>
              </a:lnSpc>
              <a:spcBef>
                <a:spcPts val="500"/>
              </a:spcBef>
              <a:buNone/>
            </a:pPr>
            <a:r>
              <a:rPr lang="en-US" sz="2000" b="1" dirty="0">
                <a:solidFill>
                  <a:schemeClr val="accent5"/>
                </a:solidFill>
              </a:rPr>
              <a:t>Develop a Python-based cryptocurrency trading bot integrating Binance API that does:</a:t>
            </a:r>
          </a:p>
          <a:p>
            <a:pPr marL="0" indent="0">
              <a:lnSpc>
                <a:spcPct val="90000"/>
              </a:lnSpc>
              <a:spcBef>
                <a:spcPts val="500"/>
              </a:spcBef>
              <a:buNone/>
            </a:pPr>
            <a:endParaRPr lang="en-US" sz="2000" b="1" i="0" u="none" strike="noStrike" dirty="0">
              <a:solidFill>
                <a:schemeClr val="accent3"/>
              </a:solidFill>
              <a:effectLst/>
            </a:endParaRPr>
          </a:p>
          <a:p>
            <a:pPr>
              <a:lnSpc>
                <a:spcPct val="90000"/>
              </a:lnSpc>
              <a:spcBef>
                <a:spcPts val="500"/>
              </a:spcBef>
              <a:buFont typeface="Wingdings" pitchFamily="2" charset="2"/>
              <a:buChar char="q"/>
            </a:pPr>
            <a:r>
              <a:rPr lang="en-US" b="1" dirty="0">
                <a:solidFill>
                  <a:schemeClr val="bg1"/>
                </a:solidFill>
              </a:rPr>
              <a:t>Data Handling </a:t>
            </a:r>
            <a:endParaRPr lang="en-IL" dirty="0">
              <a:solidFill>
                <a:schemeClr val="bg1"/>
              </a:solidFill>
            </a:endParaRPr>
          </a:p>
          <a:p>
            <a:pPr>
              <a:lnSpc>
                <a:spcPct val="90000"/>
              </a:lnSpc>
              <a:spcBef>
                <a:spcPts val="500"/>
              </a:spcBef>
              <a:buFont typeface="Wingdings" pitchFamily="2" charset="2"/>
              <a:buChar char="q"/>
            </a:pPr>
            <a:r>
              <a:rPr lang="en-IL" b="1" dirty="0">
                <a:solidFill>
                  <a:schemeClr val="bg1"/>
                </a:solidFill>
              </a:rPr>
              <a:t>Feature/Indicator Engineering</a:t>
            </a:r>
            <a:endParaRPr lang="en-IL" dirty="0">
              <a:solidFill>
                <a:schemeClr val="bg1"/>
              </a:solidFill>
            </a:endParaRPr>
          </a:p>
          <a:p>
            <a:pPr>
              <a:lnSpc>
                <a:spcPct val="90000"/>
              </a:lnSpc>
              <a:spcBef>
                <a:spcPts val="500"/>
              </a:spcBef>
              <a:buFont typeface="Wingdings" pitchFamily="2" charset="2"/>
              <a:buChar char="q"/>
            </a:pPr>
            <a:r>
              <a:rPr lang="en-IL" b="1" dirty="0">
                <a:solidFill>
                  <a:schemeClr val="bg1"/>
                </a:solidFill>
              </a:rPr>
              <a:t>Model Development</a:t>
            </a:r>
            <a:endParaRPr lang="en-IL" dirty="0">
              <a:solidFill>
                <a:schemeClr val="bg1"/>
              </a:solidFill>
            </a:endParaRPr>
          </a:p>
          <a:p>
            <a:pPr>
              <a:lnSpc>
                <a:spcPct val="90000"/>
              </a:lnSpc>
              <a:spcBef>
                <a:spcPts val="500"/>
              </a:spcBef>
              <a:buFont typeface="Wingdings" pitchFamily="2" charset="2"/>
              <a:buChar char="q"/>
            </a:pPr>
            <a:r>
              <a:rPr lang="en-IL" b="1" dirty="0">
                <a:solidFill>
                  <a:schemeClr val="bg1"/>
                </a:solidFill>
              </a:rPr>
              <a:t>Signal Processing</a:t>
            </a:r>
            <a:endParaRPr lang="en-IL" dirty="0">
              <a:solidFill>
                <a:schemeClr val="bg1"/>
              </a:solidFill>
            </a:endParaRPr>
          </a:p>
          <a:p>
            <a:pPr>
              <a:lnSpc>
                <a:spcPct val="90000"/>
              </a:lnSpc>
              <a:spcBef>
                <a:spcPts val="500"/>
              </a:spcBef>
              <a:buFont typeface="Wingdings" pitchFamily="2" charset="2"/>
              <a:buChar char="q"/>
            </a:pPr>
            <a:r>
              <a:rPr lang="en-IL" b="1" dirty="0">
                <a:solidFill>
                  <a:schemeClr val="bg1"/>
                </a:solidFill>
              </a:rPr>
              <a:t>Strategy Management</a:t>
            </a:r>
          </a:p>
          <a:p>
            <a:pPr>
              <a:lnSpc>
                <a:spcPct val="90000"/>
              </a:lnSpc>
              <a:spcBef>
                <a:spcPts val="500"/>
              </a:spcBef>
              <a:buFont typeface="Wingdings" pitchFamily="2" charset="2"/>
              <a:buChar char="q"/>
            </a:pPr>
            <a:r>
              <a:rPr lang="en-IL" b="1" dirty="0">
                <a:solidFill>
                  <a:schemeClr val="bg1"/>
                </a:solidFill>
              </a:rPr>
              <a:t>Risk Management</a:t>
            </a:r>
            <a:endParaRPr lang="en-IL" dirty="0">
              <a:solidFill>
                <a:schemeClr val="bg1"/>
              </a:solidFill>
            </a:endParaRPr>
          </a:p>
          <a:p>
            <a:pPr>
              <a:lnSpc>
                <a:spcPct val="90000"/>
              </a:lnSpc>
              <a:spcBef>
                <a:spcPts val="500"/>
              </a:spcBef>
              <a:buFont typeface="Wingdings" pitchFamily="2" charset="2"/>
              <a:buChar char="q"/>
            </a:pPr>
            <a:r>
              <a:rPr lang="en-IL" b="1" dirty="0">
                <a:solidFill>
                  <a:schemeClr val="bg1"/>
                </a:solidFill>
              </a:rPr>
              <a:t>Backtesting</a:t>
            </a:r>
            <a:endParaRPr lang="en-IL" dirty="0">
              <a:solidFill>
                <a:schemeClr val="bg1"/>
              </a:solidFill>
            </a:endParaRPr>
          </a:p>
          <a:p>
            <a:pPr>
              <a:lnSpc>
                <a:spcPct val="90000"/>
              </a:lnSpc>
              <a:spcBef>
                <a:spcPts val="500"/>
              </a:spcBef>
              <a:buFont typeface="Wingdings" pitchFamily="2" charset="2"/>
              <a:buChar char="q"/>
            </a:pPr>
            <a:r>
              <a:rPr lang="en-IL" b="1" dirty="0">
                <a:solidFill>
                  <a:schemeClr val="bg1"/>
                </a:solidFill>
              </a:rPr>
              <a:t>Live and Mock Trading</a:t>
            </a:r>
            <a:endParaRPr lang="en-US" b="0" i="0" u="none" strike="noStrike" dirty="0">
              <a:solidFill>
                <a:schemeClr val="bg1"/>
              </a:solidFill>
              <a:effectLst/>
              <a:latin typeface="-webkit-standard"/>
            </a:endParaRPr>
          </a:p>
          <a:p>
            <a:pPr>
              <a:lnSpc>
                <a:spcPct val="90000"/>
              </a:lnSpc>
              <a:spcBef>
                <a:spcPts val="500"/>
              </a:spcBef>
              <a:buFont typeface="Wingdings" pitchFamily="2" charset="2"/>
              <a:buChar char="q"/>
            </a:pPr>
            <a:r>
              <a:rPr lang="en-US" b="1" dirty="0">
                <a:solidFill>
                  <a:schemeClr val="bg1"/>
                </a:solidFill>
              </a:rPr>
              <a:t>Logging and Reports</a:t>
            </a:r>
          </a:p>
          <a:p>
            <a:pPr>
              <a:lnSpc>
                <a:spcPct val="90000"/>
              </a:lnSpc>
              <a:spcBef>
                <a:spcPts val="500"/>
              </a:spcBef>
              <a:buFont typeface="Wingdings" pitchFamily="2" charset="2"/>
              <a:buChar char="q"/>
            </a:pPr>
            <a:endParaRPr lang="en-US" b="1" dirty="0">
              <a:solidFill>
                <a:schemeClr val="bg1"/>
              </a:solidFill>
            </a:endParaRPr>
          </a:p>
          <a:p>
            <a:pPr marL="0" indent="0">
              <a:lnSpc>
                <a:spcPct val="90000"/>
              </a:lnSpc>
              <a:spcBef>
                <a:spcPts val="500"/>
              </a:spcBef>
              <a:buNone/>
            </a:pPr>
            <a:r>
              <a:rPr lang="en-IL" sz="2000" b="1" dirty="0">
                <a:solidFill>
                  <a:schemeClr val="accent5"/>
                </a:solidFill>
              </a:rPr>
              <a:t>The tradebot has been trough two major upgrade, the previous two does not integrate the Live and Mock trading functionality.</a:t>
            </a:r>
          </a:p>
        </p:txBody>
      </p:sp>
    </p:spTree>
    <p:extLst>
      <p:ext uri="{BB962C8B-B14F-4D97-AF65-F5344CB8AC3E}">
        <p14:creationId xmlns:p14="http://schemas.microsoft.com/office/powerpoint/2010/main" val="311355510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FD11A6-8C5D-05BB-D038-D9417C5DDD8F}"/>
              </a:ext>
            </a:extLst>
          </p:cNvPr>
          <p:cNvSpPr>
            <a:spLocks noGrp="1"/>
          </p:cNvSpPr>
          <p:nvPr>
            <p:ph type="title"/>
          </p:nvPr>
        </p:nvSpPr>
        <p:spPr/>
        <p:txBody>
          <a:bodyPr>
            <a:normAutofit/>
          </a:bodyPr>
          <a:lstStyle/>
          <a:p>
            <a:r>
              <a:rPr lang="en-IL" sz="4000" dirty="0">
                <a:solidFill>
                  <a:srgbClr val="404040"/>
                </a:solidFill>
              </a:rPr>
              <a:t>Methodology &amp; Implementation</a:t>
            </a:r>
            <a:endParaRPr lang="en-IL" dirty="0"/>
          </a:p>
        </p:txBody>
      </p:sp>
      <p:sp>
        <p:nvSpPr>
          <p:cNvPr id="5" name="Text Placeholder 4">
            <a:extLst>
              <a:ext uri="{FF2B5EF4-FFF2-40B4-BE49-F238E27FC236}">
                <a16:creationId xmlns:a16="http://schemas.microsoft.com/office/drawing/2014/main" id="{C0BFD11C-573A-210F-6718-6C3A8F373BB9}"/>
              </a:ext>
            </a:extLst>
          </p:cNvPr>
          <p:cNvSpPr>
            <a:spLocks noGrp="1"/>
          </p:cNvSpPr>
          <p:nvPr>
            <p:ph type="body" idx="1"/>
          </p:nvPr>
        </p:nvSpPr>
        <p:spPr/>
        <p:txBody>
          <a:bodyPr/>
          <a:lstStyle/>
          <a:p>
            <a:endParaRPr lang="en-IL"/>
          </a:p>
        </p:txBody>
      </p:sp>
    </p:spTree>
    <p:extLst>
      <p:ext uri="{BB962C8B-B14F-4D97-AF65-F5344CB8AC3E}">
        <p14:creationId xmlns:p14="http://schemas.microsoft.com/office/powerpoint/2010/main" val="209256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8430-8A5D-E0EE-597B-E38545BBBBFF}"/>
              </a:ext>
            </a:extLst>
          </p:cNvPr>
          <p:cNvSpPr>
            <a:spLocks noGrp="1"/>
          </p:cNvSpPr>
          <p:nvPr>
            <p:ph type="ctrTitle"/>
          </p:nvPr>
        </p:nvSpPr>
        <p:spPr/>
        <p:txBody>
          <a:bodyPr/>
          <a:lstStyle/>
          <a:p>
            <a:r>
              <a:rPr lang="en-IL" dirty="0"/>
              <a:t>Data Handler</a:t>
            </a:r>
          </a:p>
        </p:txBody>
      </p:sp>
      <p:sp>
        <p:nvSpPr>
          <p:cNvPr id="3" name="Text Placeholder 2">
            <a:extLst>
              <a:ext uri="{FF2B5EF4-FFF2-40B4-BE49-F238E27FC236}">
                <a16:creationId xmlns:a16="http://schemas.microsoft.com/office/drawing/2014/main" id="{F7A42BC9-FCB8-B55D-1C19-2790657A9865}"/>
              </a:ext>
            </a:extLst>
          </p:cNvPr>
          <p:cNvSpPr>
            <a:spLocks noGrp="1"/>
          </p:cNvSpPr>
          <p:nvPr>
            <p:ph type="subTitle" idx="1"/>
          </p:nvPr>
        </p:nvSpPr>
        <p:spPr/>
        <p:txBody>
          <a:bodyPr/>
          <a:lstStyle/>
          <a:p>
            <a:r>
              <a:rPr lang="en-IL" dirty="0"/>
              <a:t>Data collection (historical/real-time), cleaning</a:t>
            </a:r>
          </a:p>
        </p:txBody>
      </p:sp>
    </p:spTree>
    <p:extLst>
      <p:ext uri="{BB962C8B-B14F-4D97-AF65-F5344CB8AC3E}">
        <p14:creationId xmlns:p14="http://schemas.microsoft.com/office/powerpoint/2010/main" val="31300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F5E2-A515-5D53-8699-E24E5FDC6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B01623-C3F6-2680-C20F-4ABC75DC0E8E}"/>
              </a:ext>
            </a:extLst>
          </p:cNvPr>
          <p:cNvSpPr>
            <a:spLocks noGrp="1"/>
          </p:cNvSpPr>
          <p:nvPr>
            <p:ph type="title"/>
          </p:nvPr>
        </p:nvSpPr>
        <p:spPr/>
        <p:txBody>
          <a:bodyPr>
            <a:normAutofit/>
          </a:bodyPr>
          <a:lstStyle/>
          <a:p>
            <a:r>
              <a:rPr lang="en-IL" dirty="0"/>
              <a:t>Methodology:</a:t>
            </a:r>
            <a:br>
              <a:rPr lang="en-IL" dirty="0"/>
            </a:br>
            <a:r>
              <a:rPr lang="en-IL" dirty="0"/>
              <a:t>Data Handler Module</a:t>
            </a:r>
          </a:p>
        </p:txBody>
      </p:sp>
      <p:sp>
        <p:nvSpPr>
          <p:cNvPr id="3" name="Content Placeholder 2">
            <a:extLst>
              <a:ext uri="{FF2B5EF4-FFF2-40B4-BE49-F238E27FC236}">
                <a16:creationId xmlns:a16="http://schemas.microsoft.com/office/drawing/2014/main" id="{77556604-FEDD-6E77-B72F-3B7078B2AFBA}"/>
              </a:ext>
            </a:extLst>
          </p:cNvPr>
          <p:cNvSpPr>
            <a:spLocks noGrp="1"/>
          </p:cNvSpPr>
          <p:nvPr>
            <p:ph idx="1"/>
          </p:nvPr>
        </p:nvSpPr>
        <p:spPr>
          <a:xfrm>
            <a:off x="2231136" y="2500022"/>
            <a:ext cx="7729728" cy="4021548"/>
          </a:xfrm>
        </p:spPr>
        <p:txBody>
          <a:bodyPr>
            <a:normAutofit fontScale="92500" lnSpcReduction="10000"/>
          </a:bodyPr>
          <a:lstStyle/>
          <a:p>
            <a:r>
              <a:rPr lang="en-US" sz="2200" b="1" dirty="0">
                <a:solidFill>
                  <a:schemeClr val="tx1"/>
                </a:solidFill>
              </a:rPr>
              <a:t>Purpose &amp; Objectives:</a:t>
            </a:r>
            <a:endParaRPr lang="en-US" sz="2200" dirty="0">
              <a:solidFill>
                <a:schemeClr val="tx1"/>
              </a:solidFill>
            </a:endParaRPr>
          </a:p>
          <a:p>
            <a:pPr lvl="1"/>
            <a:r>
              <a:rPr lang="en-US" dirty="0"/>
              <a:t>Unified interface for managing, processing, and retrieving data (historical &amp; real-time)</a:t>
            </a:r>
          </a:p>
          <a:p>
            <a:pPr lvl="1"/>
            <a:r>
              <a:rPr lang="en-US" dirty="0"/>
              <a:t>Designed for financial analysis and modeling</a:t>
            </a:r>
          </a:p>
          <a:p>
            <a:r>
              <a:rPr lang="en-US" sz="2200" b="1" dirty="0">
                <a:solidFill>
                  <a:schemeClr val="tx1"/>
                </a:solidFill>
              </a:rPr>
              <a:t>Core Principles:</a:t>
            </a:r>
            <a:endParaRPr lang="en-US" sz="2200" dirty="0">
              <a:solidFill>
                <a:schemeClr val="tx1"/>
              </a:solidFill>
            </a:endParaRPr>
          </a:p>
          <a:p>
            <a:pPr lvl="1"/>
            <a:r>
              <a:rPr lang="en-US" b="1" dirty="0"/>
              <a:t>Abstraction:</a:t>
            </a:r>
            <a:endParaRPr lang="en-US" dirty="0"/>
          </a:p>
          <a:p>
            <a:pPr marL="742950" lvl="1" indent="-285750">
              <a:buFont typeface="Arial" panose="020B0604020202020204" pitchFamily="34" charset="0"/>
              <a:buChar char="•"/>
            </a:pPr>
            <a:r>
              <a:rPr lang="en-US" dirty="0"/>
              <a:t>Base class with common functionalities (e.g., configuration loading, URL construction, parameter management)</a:t>
            </a:r>
          </a:p>
          <a:p>
            <a:pPr lvl="1"/>
            <a:r>
              <a:rPr lang="en-US" b="1" dirty="0"/>
              <a:t>Modularity:</a:t>
            </a:r>
            <a:endParaRPr lang="en-US" dirty="0"/>
          </a:p>
          <a:p>
            <a:pPr marL="742950" lvl="1" indent="-285750">
              <a:buFont typeface="Arial" panose="020B0604020202020204" pitchFamily="34" charset="0"/>
              <a:buChar char="•"/>
            </a:pPr>
            <a:r>
              <a:rPr lang="en-US" dirty="0"/>
              <a:t>Separates core functionalities from specialized tasks in derived classes (</a:t>
            </a:r>
            <a:r>
              <a:rPr lang="en-US" dirty="0" err="1"/>
              <a:t>HistoricalDataHandler</a:t>
            </a:r>
            <a:r>
              <a:rPr lang="en-US" dirty="0"/>
              <a:t>, </a:t>
            </a:r>
            <a:r>
              <a:rPr lang="en-US" dirty="0" err="1"/>
              <a:t>RealTimeDataHandler</a:t>
            </a:r>
            <a:r>
              <a:rPr lang="en-US" dirty="0"/>
              <a:t>)</a:t>
            </a:r>
          </a:p>
          <a:p>
            <a:pPr lvl="1"/>
            <a:r>
              <a:rPr lang="en-US" b="1" dirty="0"/>
              <a:t>Scalability &amp; Flexibility:</a:t>
            </a:r>
            <a:endParaRPr lang="en-US" dirty="0"/>
          </a:p>
          <a:p>
            <a:pPr marL="742950" lvl="1" indent="-285750">
              <a:buFont typeface="Arial" panose="020B0604020202020204" pitchFamily="34" charset="0"/>
              <a:buChar char="•"/>
            </a:pPr>
            <a:r>
              <a:rPr lang="en-US" dirty="0"/>
              <a:t>Adapts to various data sources and formats using dynamic configuration (JSON files)</a:t>
            </a:r>
          </a:p>
        </p:txBody>
      </p:sp>
    </p:spTree>
    <p:extLst>
      <p:ext uri="{BB962C8B-B14F-4D97-AF65-F5344CB8AC3E}">
        <p14:creationId xmlns:p14="http://schemas.microsoft.com/office/powerpoint/2010/main" val="3430715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F1F7A-FB5B-C48C-6628-DD8800CE31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ECE707-5F79-FAC7-79CB-1C3B4309D66F}"/>
              </a:ext>
            </a:extLst>
          </p:cNvPr>
          <p:cNvSpPr>
            <a:spLocks noGrp="1"/>
          </p:cNvSpPr>
          <p:nvPr>
            <p:ph type="title"/>
          </p:nvPr>
        </p:nvSpPr>
        <p:spPr/>
        <p:txBody>
          <a:bodyPr>
            <a:normAutofit/>
          </a:bodyPr>
          <a:lstStyle/>
          <a:p>
            <a:r>
              <a:rPr lang="en-IL" dirty="0"/>
              <a:t>Methodology:</a:t>
            </a:r>
            <a:br>
              <a:rPr lang="en-IL" dirty="0"/>
            </a:br>
            <a:r>
              <a:rPr lang="en-IL" dirty="0"/>
              <a:t>Data Handler Module</a:t>
            </a:r>
          </a:p>
        </p:txBody>
      </p:sp>
      <p:sp>
        <p:nvSpPr>
          <p:cNvPr id="3" name="Content Placeholder 2">
            <a:extLst>
              <a:ext uri="{FF2B5EF4-FFF2-40B4-BE49-F238E27FC236}">
                <a16:creationId xmlns:a16="http://schemas.microsoft.com/office/drawing/2014/main" id="{FC56A311-513A-BBCA-D4A8-7EE475123488}"/>
              </a:ext>
            </a:extLst>
          </p:cNvPr>
          <p:cNvSpPr>
            <a:spLocks noGrp="1"/>
          </p:cNvSpPr>
          <p:nvPr>
            <p:ph idx="1"/>
          </p:nvPr>
        </p:nvSpPr>
        <p:spPr>
          <a:xfrm>
            <a:off x="2231136" y="2693815"/>
            <a:ext cx="7729728" cy="4021548"/>
          </a:xfrm>
        </p:spPr>
        <p:txBody>
          <a:bodyPr>
            <a:normAutofit/>
          </a:bodyPr>
          <a:lstStyle/>
          <a:p>
            <a:r>
              <a:rPr lang="en-US" sz="2000" b="1" i="0" u="none" strike="noStrike" dirty="0">
                <a:solidFill>
                  <a:schemeClr val="tx1"/>
                </a:solidFill>
                <a:effectLst/>
              </a:rPr>
              <a:t>Workflow Integration:</a:t>
            </a:r>
            <a:endParaRPr lang="en-US" sz="2000" b="0" i="0" u="none" strike="noStrike" dirty="0">
              <a:solidFill>
                <a:schemeClr val="tx1"/>
              </a:solidFill>
              <a:effectLst/>
            </a:endParaRPr>
          </a:p>
          <a:p>
            <a:pPr lvl="1"/>
            <a:r>
              <a:rPr lang="en-US" b="1" i="0" u="none" strike="noStrike" dirty="0">
                <a:solidFill>
                  <a:srgbClr val="000000"/>
                </a:solidFill>
                <a:effectLst/>
              </a:rPr>
              <a:t>Configuration Management: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Loads source URLs, endpoints, and parameters consistently</a:t>
            </a:r>
          </a:p>
          <a:p>
            <a:pPr lvl="1"/>
            <a:r>
              <a:rPr lang="en-US" b="1" i="0" u="none" strike="noStrike" dirty="0">
                <a:solidFill>
                  <a:srgbClr val="000000"/>
                </a:solidFill>
                <a:effectLst/>
              </a:rPr>
              <a:t>Data Processing Pipeline:</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Standardized methods for data retrieval, error handling, and transformation</a:t>
            </a:r>
          </a:p>
          <a:p>
            <a:pPr lvl="1"/>
            <a:r>
              <a:rPr lang="en-US" b="1" i="0" u="none" strike="noStrike" dirty="0">
                <a:solidFill>
                  <a:srgbClr val="000000"/>
                </a:solidFill>
                <a:effectLst/>
              </a:rPr>
              <a:t>Extensibility:</a:t>
            </a:r>
            <a:endParaRPr lang="en-US" b="0" i="0" u="none" strike="noStrike" dirty="0">
              <a:solidFill>
                <a:srgbClr val="000000"/>
              </a:solidFill>
              <a:effectLst/>
            </a:endParaRPr>
          </a:p>
          <a:p>
            <a:pPr marL="742950" lvl="1" indent="-285750" algn="l">
              <a:buFont typeface="Arial" panose="020B0604020202020204" pitchFamily="34" charset="0"/>
              <a:buChar char="•"/>
            </a:pPr>
            <a:r>
              <a:rPr lang="en-US" b="0" i="0" u="none" strike="noStrike" dirty="0">
                <a:solidFill>
                  <a:srgbClr val="000000"/>
                </a:solidFill>
                <a:effectLst/>
              </a:rPr>
              <a:t>Derived modules extend the base functionality for specific data types and operations</a:t>
            </a:r>
          </a:p>
        </p:txBody>
      </p:sp>
    </p:spTree>
    <p:extLst>
      <p:ext uri="{BB962C8B-B14F-4D97-AF65-F5344CB8AC3E}">
        <p14:creationId xmlns:p14="http://schemas.microsoft.com/office/powerpoint/2010/main" val="37791350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336</TotalTime>
  <Words>2779</Words>
  <Application>Microsoft Macintosh PowerPoint</Application>
  <PresentationFormat>Widescreen</PresentationFormat>
  <Paragraphs>363</Paragraphs>
  <Slides>49</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-webkit-standard</vt:lpstr>
      <vt:lpstr>Aptos</vt:lpstr>
      <vt:lpstr>Arial</vt:lpstr>
      <vt:lpstr>Gill Sans MT</vt:lpstr>
      <vt:lpstr>Wingdings</vt:lpstr>
      <vt:lpstr>Parcel</vt:lpstr>
      <vt:lpstr>Trade Bot Report</vt:lpstr>
      <vt:lpstr>Exectutive Summary</vt:lpstr>
      <vt:lpstr>Content</vt:lpstr>
      <vt:lpstr>Introduction</vt:lpstr>
      <vt:lpstr>Objective</vt:lpstr>
      <vt:lpstr>Methodology &amp; Implementation</vt:lpstr>
      <vt:lpstr>Data Handler</vt:lpstr>
      <vt:lpstr>Methodology: Data Handler Module</vt:lpstr>
      <vt:lpstr>Methodology: Data Handler Module</vt:lpstr>
      <vt:lpstr>implementation: Data Handler Module</vt:lpstr>
      <vt:lpstr>implementation: Data Handler Module</vt:lpstr>
      <vt:lpstr>Feature Engineering</vt:lpstr>
      <vt:lpstr>Methodology: Feature module – Extraction</vt:lpstr>
      <vt:lpstr>Methodology: Feature module – Extraction </vt:lpstr>
      <vt:lpstr>Methodology: Feature module – Selection </vt:lpstr>
      <vt:lpstr>implementation: Feature module</vt:lpstr>
      <vt:lpstr>implementation: Feature module – Extractor</vt:lpstr>
      <vt:lpstr>Implementation (Future focus): Feature module – Selection</vt:lpstr>
      <vt:lpstr>Model Development</vt:lpstr>
      <vt:lpstr>Methodology: Model module</vt:lpstr>
      <vt:lpstr>Implementation (Future Focus): Model module</vt:lpstr>
      <vt:lpstr>Signal processing</vt:lpstr>
      <vt:lpstr>Methodology: Signal Processing module</vt:lpstr>
      <vt:lpstr>Methodology: Signal Processing module</vt:lpstr>
      <vt:lpstr>Implementation: Signal Processing module</vt:lpstr>
      <vt:lpstr>Risk management</vt:lpstr>
      <vt:lpstr>Methodology: Risk Management module</vt:lpstr>
      <vt:lpstr>Methodology: Risk Management module</vt:lpstr>
      <vt:lpstr>Implementation: Risk Management module</vt:lpstr>
      <vt:lpstr>Implementation (Future Focus): Risk Management module</vt:lpstr>
      <vt:lpstr>Strategy Module</vt:lpstr>
      <vt:lpstr>Methodology: Strategy module</vt:lpstr>
      <vt:lpstr>Methodology: Strategy module</vt:lpstr>
      <vt:lpstr>Implementation: Strategy module</vt:lpstr>
      <vt:lpstr>Implementation: Strategy module</vt:lpstr>
      <vt:lpstr>Backtesting Module</vt:lpstr>
      <vt:lpstr>Methodology: Backtesting module</vt:lpstr>
      <vt:lpstr>Methodology: Backtesting module</vt:lpstr>
      <vt:lpstr>Implementation: Backtesting module</vt:lpstr>
      <vt:lpstr>Implementation: Backtesting module</vt:lpstr>
      <vt:lpstr>Live/Mock Trading Module</vt:lpstr>
      <vt:lpstr>Methodology: Real/Mock Trading module</vt:lpstr>
      <vt:lpstr>Implementation: Real/Mock Trading module</vt:lpstr>
      <vt:lpstr>Implementation: Real/Mock Trading module</vt:lpstr>
      <vt:lpstr>Results &amp; Performance</vt:lpstr>
      <vt:lpstr>Data Retrival &amp; cleaning</vt:lpstr>
      <vt:lpstr>Backtesting</vt:lpstr>
      <vt:lpstr>Mock Trading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Zhaoyu Bai</dc:creator>
  <cp:lastModifiedBy>Zhaoyu Bai</cp:lastModifiedBy>
  <cp:revision>42</cp:revision>
  <dcterms:created xsi:type="dcterms:W3CDTF">2025-03-14T14:07:30Z</dcterms:created>
  <dcterms:modified xsi:type="dcterms:W3CDTF">2025-03-14T19:43:39Z</dcterms:modified>
</cp:coreProperties>
</file>