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5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39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8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9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7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BD65-032A-45C9-A812-466A9D696ED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FF0964-9E26-49EE-A6FA-69B3B63F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ysf.org/bdi/outcomes/zipmap.html" TargetMode="External"/><Relationship Id="rId2" Type="http://schemas.openxmlformats.org/officeDocument/2006/relationships/hyperlink" Target="https://data.sfgov.org/Geographic-Locations-and-Boundaries/SF-Find-Neighborhoods/pty2-tcw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BerylX-lab/first-repository/blob/master/SF%20zip%20code%20LatLon.xlsx?raw=tru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051-7A36-4D6E-90BD-002EA0F4A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Location in San Francisco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C3EA-B1B4-411B-931B-A0307E111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Apr. 29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  <a:p>
            <a:r>
              <a:rPr lang="en-US" dirty="0"/>
              <a:t>Zijie Xia</a:t>
            </a:r>
          </a:p>
        </p:txBody>
      </p:sp>
    </p:spTree>
    <p:extLst>
      <p:ext uri="{BB962C8B-B14F-4D97-AF65-F5344CB8AC3E}">
        <p14:creationId xmlns:p14="http://schemas.microsoft.com/office/powerpoint/2010/main" val="29858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6C51-A968-40D7-A4F6-2B7C7DEF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Clustering (K-means)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BF9AA79-A24E-42A7-A897-44EAF95A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0" y="1421296"/>
            <a:ext cx="11062503" cy="424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ECAEB-9ADF-4ED2-82E8-2D152EC0EE99}"/>
              </a:ext>
            </a:extLst>
          </p:cNvPr>
          <p:cNvSpPr txBox="1"/>
          <p:nvPr/>
        </p:nvSpPr>
        <p:spPr>
          <a:xfrm>
            <a:off x="68119" y="2065279"/>
            <a:ext cx="3882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Red: </a:t>
            </a:r>
            <a:r>
              <a:rPr lang="en-US" dirty="0"/>
              <a:t>little Chinese and Asian restaurants and low populations</a:t>
            </a:r>
          </a:p>
          <a:p>
            <a:r>
              <a:rPr lang="en-US" dirty="0">
                <a:solidFill>
                  <a:srgbClr val="7030A0"/>
                </a:solidFill>
              </a:rPr>
              <a:t>Purple:</a:t>
            </a:r>
            <a:r>
              <a:rPr lang="en-US" dirty="0"/>
              <a:t> average populations and with high numbers of Chinese and Asian restaurants</a:t>
            </a:r>
          </a:p>
          <a:p>
            <a:r>
              <a:rPr lang="en-US" dirty="0">
                <a:solidFill>
                  <a:srgbClr val="00FFFF"/>
                </a:solidFill>
              </a:rPr>
              <a:t>Blue:</a:t>
            </a:r>
            <a:r>
              <a:rPr lang="en-US" dirty="0"/>
              <a:t> some Chinses and Asian restaurants and low populations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Yellow:</a:t>
            </a:r>
            <a:r>
              <a:rPr lang="en-US" dirty="0"/>
              <a:t> neighborhood with some Chinese and Asian </a:t>
            </a:r>
            <a:r>
              <a:rPr lang="en-US" dirty="0" err="1"/>
              <a:t>restaurans</a:t>
            </a:r>
            <a:r>
              <a:rPr lang="en-US" dirty="0"/>
              <a:t> and high populations</a:t>
            </a:r>
          </a:p>
        </p:txBody>
      </p:sp>
    </p:spTree>
    <p:extLst>
      <p:ext uri="{BB962C8B-B14F-4D97-AF65-F5344CB8AC3E}">
        <p14:creationId xmlns:p14="http://schemas.microsoft.com/office/powerpoint/2010/main" val="6294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02B0D7-5547-4FC9-9C74-24FBB037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8A91-91D2-425C-A05A-368A08C6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Use K-means Clustering to analyze existing restaurants and populations in SF</a:t>
            </a:r>
          </a:p>
          <a:p>
            <a:r>
              <a:rPr lang="en-US" dirty="0"/>
              <a:t>The model can include more information data, such as income for the neighborhood to get a better idea which location is better for a new restaurant</a:t>
            </a:r>
          </a:p>
          <a:p>
            <a:r>
              <a:rPr lang="en-US" dirty="0" err="1"/>
              <a:t>FourSquare</a:t>
            </a:r>
            <a:r>
              <a:rPr lang="en-US" dirty="0"/>
              <a:t> only allows return of 100  venues giving latitude and longitude</a:t>
            </a:r>
          </a:p>
          <a:p>
            <a:r>
              <a:rPr lang="en-US" dirty="0"/>
              <a:t>A slightly finer division of each neighborhood can help narrow down the area of interest</a:t>
            </a:r>
          </a:p>
        </p:txBody>
      </p:sp>
    </p:spTree>
    <p:extLst>
      <p:ext uri="{BB962C8B-B14F-4D97-AF65-F5344CB8AC3E}">
        <p14:creationId xmlns:p14="http://schemas.microsoft.com/office/powerpoint/2010/main" val="12226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8B972B-02EC-4779-B298-48105B5C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Background: Restaurant location in San Francisco (SF)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75BE-285A-4C8E-80FD-5C6348DD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San Francisco: </a:t>
            </a:r>
          </a:p>
          <a:p>
            <a:pPr marL="400050" lvl="1" indent="0">
              <a:buNone/>
            </a:pPr>
            <a:r>
              <a:rPr lang="en-US" dirty="0"/>
              <a:t>one of the major cities in the United States</a:t>
            </a:r>
          </a:p>
          <a:p>
            <a:pPr marL="400050" lvl="1" indent="0">
              <a:buNone/>
            </a:pPr>
            <a:r>
              <a:rPr lang="en-US" dirty="0"/>
              <a:t>has a highly diverse population</a:t>
            </a:r>
          </a:p>
          <a:p>
            <a:pPr marL="400050" lvl="1" indent="0">
              <a:buNone/>
            </a:pPr>
            <a:r>
              <a:rPr lang="en-US" dirty="0"/>
              <a:t>has one of the biggest China town in the country</a:t>
            </a:r>
          </a:p>
          <a:p>
            <a:r>
              <a:rPr lang="en-US" dirty="0"/>
              <a:t>Opening a Chinese restaurant can attract lots of locals who have interest in the authentic Chinese food</a:t>
            </a:r>
          </a:p>
          <a:p>
            <a:r>
              <a:rPr lang="en-US" dirty="0"/>
              <a:t>However, due to the advantages of SF, a new restaurant also faces major competitions</a:t>
            </a:r>
          </a:p>
          <a:p>
            <a:r>
              <a:rPr lang="en-US" dirty="0"/>
              <a:t>A good location is important for the success of a new restaurant</a:t>
            </a:r>
          </a:p>
          <a:p>
            <a:r>
              <a:rPr lang="en-US" dirty="0"/>
              <a:t>Some factors to consider for a good location include </a:t>
            </a:r>
            <a:r>
              <a:rPr lang="en-US" altLang="zh-CN" b="1" dirty="0"/>
              <a:t>population</a:t>
            </a:r>
            <a:r>
              <a:rPr lang="en-US" altLang="zh-CN" dirty="0"/>
              <a:t> and </a:t>
            </a:r>
            <a:r>
              <a:rPr lang="en-US" altLang="zh-CN" b="1" dirty="0"/>
              <a:t>competitions</a:t>
            </a:r>
            <a:r>
              <a:rPr lang="en-US" altLang="zh-CN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40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FFCF21-7300-442F-BCEA-8927E1DD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15DE-9E0C-451A-B63C-427756B5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SF neighborhood data is downloaded from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hlinkClick r:id="rId2"/>
              </a:rPr>
              <a:t>     https://data.sfgov.org/Geographic-Locations-and-Boundaries/SF-Find-  Neighborhoods/pty2-tcw4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SF </a:t>
            </a:r>
            <a:r>
              <a:rPr lang="en-US" sz="1500" dirty="0" err="1"/>
              <a:t>zipcode</a:t>
            </a:r>
            <a:r>
              <a:rPr lang="en-US" sz="1500" dirty="0"/>
              <a:t> data is scraped from </a:t>
            </a:r>
            <a:r>
              <a:rPr lang="en-US" sz="1500" dirty="0">
                <a:hlinkClick r:id="rId3"/>
              </a:rPr>
              <a:t>http://www.healthysf.org/bdi/outcomes/zipmap.html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SF latitude and longitude data is imported from a separate csv file.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     </a:t>
            </a:r>
            <a:r>
              <a:rPr lang="en-US" sz="1500" dirty="0">
                <a:hlinkClick r:id="rId4"/>
              </a:rPr>
              <a:t>https://github.com/ZBerylX-lab/first-repository/blob/master/SF%20zip%20code%20LatLon.xlsx?raw=true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In the raw data for neighborhoods, 117 rows and 3 features in the raw dataset.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In total 21 rows and 3 features in the raw dataset for </a:t>
            </a:r>
            <a:r>
              <a:rPr lang="en-US" sz="1500" dirty="0" err="1"/>
              <a:t>zipcode</a:t>
            </a:r>
            <a:r>
              <a:rPr lang="en-US" sz="1500" dirty="0"/>
              <a:t>-based SF neighborhood information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Repeated row and a row for total numbers are dropped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Dataframes</a:t>
            </a:r>
            <a:r>
              <a:rPr lang="en-US" sz="1500" dirty="0"/>
              <a:t> are combined to make a final </a:t>
            </a:r>
            <a:r>
              <a:rPr lang="en-US" sz="1500" dirty="0" err="1"/>
              <a:t>dataframe</a:t>
            </a:r>
            <a:r>
              <a:rPr lang="en-US" sz="1500" dirty="0"/>
              <a:t> containing 21 rows and 5 features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453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CDE67-A060-4CDB-90DD-CE4E240A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Existing Restaurants Data 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841B36-992B-4FFD-9CF4-6F6FA67E24B3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of existing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restaurans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obtained from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FourSquare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venues returned from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FourSquare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counted under the food section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Chinese restaurants (including all subcategories) as well as the number of popular Asian restaurants (not including Chinese restaurants) are summarized for each neighborhood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 clustering is used to group the 21 neighborhoods based on populations, the number of Chinese restaurants, and the number of Asian restaurants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5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0914-4176-48C9-8DD3-E87A2DDD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</a:t>
            </a:r>
            <a:r>
              <a:rPr lang="en-US" altLang="zh-CN" dirty="0"/>
              <a:t>N</a:t>
            </a:r>
            <a:r>
              <a:rPr lang="en-US" dirty="0"/>
              <a:t>eighborhoods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E6F614E-70F1-4DB4-AE46-3EF3CC990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505778"/>
            <a:ext cx="11097135" cy="42363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1DEBE-D7AC-437E-8388-30EE4D6872F3}"/>
              </a:ext>
            </a:extLst>
          </p:cNvPr>
          <p:cNvSpPr txBox="1"/>
          <p:nvPr/>
        </p:nvSpPr>
        <p:spPr>
          <a:xfrm>
            <a:off x="677334" y="5934670"/>
            <a:ext cx="751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117 neighborhoods of SF plotted on the map based on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geojson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Too many neighborhoods for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Each neighborhood size is very different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5244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C1EE-20A6-4D8C-A186-81ED56F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</a:t>
            </a:r>
            <a:r>
              <a:rPr lang="en-US" dirty="0" err="1"/>
              <a:t>Zipcode</a:t>
            </a:r>
            <a:r>
              <a:rPr lang="en-US" dirty="0"/>
              <a:t>-Based </a:t>
            </a:r>
            <a:r>
              <a:rPr lang="en-US" altLang="zh-CN" dirty="0"/>
              <a:t>Neighborhoods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600B653-2E12-4908-8AB3-EABC3C22C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490870"/>
            <a:ext cx="11055177" cy="42709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1331B-93DD-4B39-856A-5D4586A6AD38}"/>
              </a:ext>
            </a:extLst>
          </p:cNvPr>
          <p:cNvSpPr txBox="1"/>
          <p:nvPr/>
        </p:nvSpPr>
        <p:spPr>
          <a:xfrm>
            <a:off x="677334" y="5996749"/>
            <a:ext cx="852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21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neighborhoods of SF plotted on the map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based on 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Each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zipcode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covers more consistent size of area</a:t>
            </a:r>
          </a:p>
        </p:txBody>
      </p:sp>
    </p:spTree>
    <p:extLst>
      <p:ext uri="{BB962C8B-B14F-4D97-AF65-F5344CB8AC3E}">
        <p14:creationId xmlns:p14="http://schemas.microsoft.com/office/powerpoint/2010/main" val="25428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2668E0-74B5-4AFB-976E-CA0AEBFA426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Existing Restaurant Data</a:t>
            </a:r>
            <a:r>
              <a:rPr lang="zh-CN" altLang="en-US" dirty="0"/>
              <a:t>：</a:t>
            </a:r>
            <a:r>
              <a:rPr lang="en-US" altLang="zh-CN" dirty="0"/>
              <a:t>Box Graph</a:t>
            </a:r>
            <a:r>
              <a:rPr lang="en-US" dirty="0"/>
              <a:t> 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6EE9BD-7236-4AE6-A609-85955303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8" y="1816949"/>
            <a:ext cx="10341113" cy="42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DE67-A060-4CDB-90DD-CE4E240A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Restaurant Data</a:t>
            </a:r>
            <a:r>
              <a:rPr lang="zh-CN" altLang="en-US" dirty="0"/>
              <a:t>：</a:t>
            </a:r>
            <a:r>
              <a:rPr lang="en-US" altLang="zh-CN" dirty="0"/>
              <a:t>Bar Graph</a:t>
            </a:r>
            <a:r>
              <a:rPr lang="en-US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638FA-EFF8-4187-ABC7-BF57B047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0" y="1177303"/>
            <a:ext cx="8661953" cy="56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9380-11B7-449C-A50A-37F33FEE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59362" cy="1320800"/>
          </a:xfrm>
        </p:spPr>
        <p:txBody>
          <a:bodyPr/>
          <a:lstStyle/>
          <a:p>
            <a:r>
              <a:rPr lang="en-US" dirty="0"/>
              <a:t>Table including K-means Clustering Labels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9FBEA6-78C1-4CEE-BF30-808C46542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06397"/>
              </p:ext>
            </p:extLst>
          </p:nvPr>
        </p:nvGraphicFramePr>
        <p:xfrm>
          <a:off x="730524" y="1172816"/>
          <a:ext cx="8543479" cy="5277680"/>
        </p:xfrm>
        <a:graphic>
          <a:graphicData uri="http://schemas.openxmlformats.org/drawingml/2006/table">
            <a:tbl>
              <a:tblPr/>
              <a:tblGrid>
                <a:gridCol w="782609">
                  <a:extLst>
                    <a:ext uri="{9D8B030D-6E8A-4147-A177-3AD203B41FA5}">
                      <a16:colId xmlns:a16="http://schemas.microsoft.com/office/drawing/2014/main" val="4158794558"/>
                    </a:ext>
                  </a:extLst>
                </a:gridCol>
                <a:gridCol w="2364130">
                  <a:extLst>
                    <a:ext uri="{9D8B030D-6E8A-4147-A177-3AD203B41FA5}">
                      <a16:colId xmlns:a16="http://schemas.microsoft.com/office/drawing/2014/main" val="2171159002"/>
                    </a:ext>
                  </a:extLst>
                </a:gridCol>
                <a:gridCol w="864129">
                  <a:extLst>
                    <a:ext uri="{9D8B030D-6E8A-4147-A177-3AD203B41FA5}">
                      <a16:colId xmlns:a16="http://schemas.microsoft.com/office/drawing/2014/main" val="3447826379"/>
                    </a:ext>
                  </a:extLst>
                </a:gridCol>
                <a:gridCol w="782609">
                  <a:extLst>
                    <a:ext uri="{9D8B030D-6E8A-4147-A177-3AD203B41FA5}">
                      <a16:colId xmlns:a16="http://schemas.microsoft.com/office/drawing/2014/main" val="2568760612"/>
                    </a:ext>
                  </a:extLst>
                </a:gridCol>
                <a:gridCol w="782609">
                  <a:extLst>
                    <a:ext uri="{9D8B030D-6E8A-4147-A177-3AD203B41FA5}">
                      <a16:colId xmlns:a16="http://schemas.microsoft.com/office/drawing/2014/main" val="2100663954"/>
                    </a:ext>
                  </a:extLst>
                </a:gridCol>
                <a:gridCol w="1092392">
                  <a:extLst>
                    <a:ext uri="{9D8B030D-6E8A-4147-A177-3AD203B41FA5}">
                      <a16:colId xmlns:a16="http://schemas.microsoft.com/office/drawing/2014/main" val="351729155"/>
                    </a:ext>
                  </a:extLst>
                </a:gridCol>
                <a:gridCol w="1092392">
                  <a:extLst>
                    <a:ext uri="{9D8B030D-6E8A-4147-A177-3AD203B41FA5}">
                      <a16:colId xmlns:a16="http://schemas.microsoft.com/office/drawing/2014/main" val="1192929224"/>
                    </a:ext>
                  </a:extLst>
                </a:gridCol>
                <a:gridCol w="782609">
                  <a:extLst>
                    <a:ext uri="{9D8B030D-6E8A-4147-A177-3AD203B41FA5}">
                      <a16:colId xmlns:a16="http://schemas.microsoft.com/office/drawing/2014/main" val="3097012563"/>
                    </a:ext>
                  </a:extLst>
                </a:gridCol>
              </a:tblGrid>
              <a:tr h="573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Code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Neighborhood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Chinese restaurant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Asian restaurant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69417"/>
                  </a:ext>
                </a:extLst>
              </a:tr>
              <a:tr h="5097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94102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Hayes Valley/Tenderloin/North of Market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28991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37.77933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-122.419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802116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94103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of Market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23016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37.77233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-122.411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859331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94107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Potrero Hill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17368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37.76653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-122.396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29277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94108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Chinatown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13716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37.79268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-122.408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11078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94109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Polk/Russian Hill (Nob Hill)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56322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37.79278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-122.422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158606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94110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 Mission/Bernal Heights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74633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37.74873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-122.415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771507"/>
                  </a:ext>
                </a:extLst>
              </a:tr>
              <a:tr h="339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94112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Ingelside-Excelsior/Crocker-Amazon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73104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37.72093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-122.442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73561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94114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Castro/Noe Valley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30574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37.75843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-122.435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176027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94115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 Addition/Japantown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33115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37.78613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-122.437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270825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94116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Parkside/Forest Hill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42958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37.74338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-122.486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80115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94117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Haight-Ashbury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38738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37.77094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-122.443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13996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94118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 Richmond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38939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37.78203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-122.462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169570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94121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Outer Richmond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42473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37.77873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-122.493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96405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94122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Sunset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55492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37.75838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-122.485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3408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94123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Marina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22903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37.80103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-122.438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90027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94124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Bayview-Hunters Point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37.7328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-122.393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06112"/>
                  </a:ext>
                </a:extLst>
              </a:tr>
              <a:tr h="38325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94127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Francis Wood/Miraloma/West Portal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20624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37.73496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-122.46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5055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94131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Twin Peaks-Glen Park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27897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37.7418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-122.438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801657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94132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 Merced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26291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37.72423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56794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94133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Beach/Chinatown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26827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37.80188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720276"/>
                  </a:ext>
                </a:extLst>
              </a:tr>
              <a:tr h="1928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94134</a:t>
                      </a:r>
                    </a:p>
                  </a:txBody>
                  <a:tcPr marL="2335" marR="2335" marT="23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Visitacion Valley/Sunnydale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40134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37.71958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-122.411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35" marR="2335" marT="2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58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06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772</Words>
  <Application>Microsoft Office PowerPoint</Application>
  <PresentationFormat>Widescreen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Restaurant Location in San Francisco</vt:lpstr>
      <vt:lpstr>Background: Restaurant location in San Francisco (SF)</vt:lpstr>
      <vt:lpstr>Data Acquisition and Cleaning</vt:lpstr>
      <vt:lpstr>Existing Restaurants Data </vt:lpstr>
      <vt:lpstr>SF Neighborhoods</vt:lpstr>
      <vt:lpstr>SF Zipcode-Based Neighborhoods </vt:lpstr>
      <vt:lpstr>PowerPoint Presentation</vt:lpstr>
      <vt:lpstr>Existing Restaurant Data：Bar Graph </vt:lpstr>
      <vt:lpstr>Table including K-means Clustering Labels</vt:lpstr>
      <vt:lpstr>Neighborhood Clustering (K-means)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Location in San Francisco</dc:title>
  <dc:creator>Beryl Xia</dc:creator>
  <cp:lastModifiedBy>Beryl Xia</cp:lastModifiedBy>
  <cp:revision>2</cp:revision>
  <dcterms:created xsi:type="dcterms:W3CDTF">2020-04-30T01:01:14Z</dcterms:created>
  <dcterms:modified xsi:type="dcterms:W3CDTF">2020-04-30T01:23:13Z</dcterms:modified>
</cp:coreProperties>
</file>