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  <p:sldMasterId id="2147483823" r:id="rId2"/>
  </p:sldMasterIdLst>
  <p:notesMasterIdLst>
    <p:notesMasterId r:id="rId6"/>
  </p:notesMasterIdLst>
  <p:handoutMasterIdLst>
    <p:handoutMasterId r:id="rId7"/>
  </p:handoutMasterIdLst>
  <p:sldIdLst>
    <p:sldId id="256" r:id="rId3"/>
    <p:sldId id="309" r:id="rId4"/>
    <p:sldId id="320" r:id="rId5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1pPr>
    <a:lvl2pPr marL="4572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2pPr>
    <a:lvl3pPr marL="9144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3pPr>
    <a:lvl4pPr marL="13716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4pPr>
    <a:lvl5pPr marL="18288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A2"/>
    <a:srgbClr val="A5A6A5"/>
    <a:srgbClr val="808084"/>
    <a:srgbClr val="86868A"/>
    <a:srgbClr val="00B9E4"/>
    <a:srgbClr val="9325B2"/>
    <a:srgbClr val="FF6D22"/>
    <a:srgbClr val="F30A36"/>
    <a:srgbClr val="958BA4"/>
    <a:srgbClr val="DE6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8" autoAdjust="0"/>
    <p:restoredTop sz="74749" autoAdjust="0"/>
  </p:normalViewPr>
  <p:slideViewPr>
    <p:cSldViewPr snapToGrid="0">
      <p:cViewPr>
        <p:scale>
          <a:sx n="100" d="100"/>
          <a:sy n="100" d="100"/>
        </p:scale>
        <p:origin x="-162" y="-72"/>
      </p:cViewPr>
      <p:guideLst>
        <p:guide orient="horz" pos="-33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2280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BADD-5C5B-464D-8ABA-C2EB27A16069}" type="datetimeFigureOut">
              <a:rPr lang="en-US" sz="800" smtClean="0">
                <a:solidFill>
                  <a:srgbClr val="808080"/>
                </a:solidFill>
              </a:rPr>
              <a:pPr/>
              <a:t>20/03/2014</a:t>
            </a:fld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099-6FC9-5142-A460-BCC6ADF42FE2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97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2999" y="4416425"/>
            <a:ext cx="4724401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42999" y="4416425"/>
            <a:ext cx="4724401" cy="4183063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 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8140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  <p:grpSp>
        <p:nvGrpSpPr>
          <p:cNvPr id="20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1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4" name="Picture 23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1" name="Right Triangle 10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Picture 6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 smtClean="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 dirty="0" smtClean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 dirty="0" smtClean="0">
                <a:solidFill>
                  <a:srgbClr val="FFFFFF"/>
                </a:solidFill>
              </a:rPr>
              <a:t>-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 </a:t>
            </a:r>
            <a:r>
              <a:rPr lang="en-US" sz="800" b="1" kern="0" spc="20" dirty="0">
                <a:solidFill>
                  <a:srgbClr val="FFFFFF"/>
                </a:solidFill>
              </a:rPr>
              <a:t>Internal Use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Only</a:t>
            </a:r>
            <a:endParaRPr lang="en-US" sz="800" b="1" kern="0" spc="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 smtClean="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 dirty="0" smtClean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 dirty="0" smtClean="0">
                <a:solidFill>
                  <a:srgbClr val="FFFFFF"/>
                </a:solidFill>
              </a:rPr>
              <a:t>-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 </a:t>
            </a:r>
            <a:r>
              <a:rPr lang="en-US" sz="800" b="1" kern="0" spc="20" dirty="0">
                <a:solidFill>
                  <a:srgbClr val="FFFFFF"/>
                </a:solidFill>
              </a:rPr>
              <a:t>Internal Use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Only</a:t>
            </a:r>
            <a:endParaRPr lang="en-US" sz="800" b="1" kern="0" spc="2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768975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/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 smtClean="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 dirty="0" smtClean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 dirty="0" smtClean="0">
                <a:solidFill>
                  <a:srgbClr val="FFFFFF"/>
                </a:solidFill>
              </a:rPr>
              <a:t>-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 </a:t>
            </a:r>
            <a:r>
              <a:rPr lang="en-US" sz="800" b="1" kern="0" spc="20" dirty="0">
                <a:solidFill>
                  <a:srgbClr val="FFFFFF"/>
                </a:solidFill>
              </a:rPr>
              <a:t>Internal Use </a:t>
            </a:r>
            <a:r>
              <a:rPr lang="en-US" sz="800" b="1" kern="0" spc="20" dirty="0" smtClean="0">
                <a:solidFill>
                  <a:srgbClr val="FFFFFF"/>
                </a:solidFill>
              </a:rPr>
              <a:t>Only</a:t>
            </a:r>
            <a:endParaRPr lang="en-US" sz="800" b="1" kern="0" spc="2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222875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342900" y="598487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CA6E-5081-0841-A450-A9B79E432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2672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2"/>
          </p:nvPr>
        </p:nvSpPr>
        <p:spPr>
          <a:xfrm>
            <a:off x="4495800" y="1295400"/>
            <a:ext cx="4495800" cy="25908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495800" y="3962400"/>
            <a:ext cx="4495800" cy="26670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5" name="Picture 14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56332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to Add Title</a:t>
            </a:r>
            <a:endParaRPr lang="en-US" dirty="0"/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52578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46228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to Add Title</a:t>
            </a:r>
            <a:endParaRPr lang="en-US" dirty="0"/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4" name="Picture 33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200" y="2362200"/>
            <a:ext cx="44196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5514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4" name="Picture 33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6" name="Picture 35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7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3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25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to Add Title</a:t>
            </a:r>
            <a:endParaRPr lang="en-US" dirty="0"/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3" name="Picture 32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5" name="Picture 34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6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9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8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 Line 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8382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6787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1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199" y="2362200"/>
            <a:ext cx="85598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68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Picture 31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25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5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 dirty="0" smtClean="0"/>
              <a:t>Click 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  <p:grpSp>
        <p:nvGrpSpPr>
          <p:cNvPr id="20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5" name="Picture 24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79417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5715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40555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53340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 dirty="0" smtClean="0"/>
              <a:t>Click 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399" y="2362200"/>
            <a:ext cx="8357125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1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Internal </a:t>
            </a:r>
            <a:r>
              <a:rPr lang="en-US" sz="1400" b="1" dirty="0">
                <a:solidFill>
                  <a:schemeClr val="bg1"/>
                </a:solidFill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</a:rPr>
              <a:t>Only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ight Triangle 5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ight Triangle 5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45537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677863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Sub-Title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428625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411480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4114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0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82700"/>
            <a:ext cx="88392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768975"/>
            <a:ext cx="8610600" cy="762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adn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222875"/>
            <a:ext cx="8610600" cy="762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 hasCustomPrompt="1"/>
          </p:nvPr>
        </p:nvSpPr>
        <p:spPr>
          <a:xfrm>
            <a:off x="342900" y="598487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434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573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3434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65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343400" cy="274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33363">
              <a:defRPr>
                <a:solidFill>
                  <a:srgbClr val="FFFFFF"/>
                </a:solidFill>
              </a:defRPr>
            </a:lvl2pPr>
            <a:lvl3pPr marL="1262063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ight Triangle 9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Here for Title</a:t>
            </a:r>
            <a:endParaRPr lang="en-US" dirty="0"/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rgbClr val="FFFFFF"/>
                </a:solidFill>
              </a:rPr>
              <a:t>Company Confidential </a:t>
            </a:r>
            <a:br>
              <a:rPr lang="en-US" sz="1400" b="1" cap="all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Internal </a:t>
            </a:r>
            <a:r>
              <a:rPr lang="en-US" sz="1400" b="1" dirty="0">
                <a:solidFill>
                  <a:srgbClr val="FFFFFF"/>
                </a:solidFill>
              </a:rPr>
              <a:t>Use </a:t>
            </a:r>
            <a:r>
              <a:rPr lang="en-US" sz="1400" b="1" dirty="0" smtClean="0">
                <a:solidFill>
                  <a:srgbClr val="FFFFFF"/>
                </a:solidFill>
              </a:rPr>
              <a:t>Only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4" name="Picture 33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 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54102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41275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Here for Title</a:t>
            </a:r>
            <a:endParaRPr lang="en-US" dirty="0"/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rgbClr val="FFFFFF"/>
                </a:solidFill>
              </a:rPr>
              <a:t>Company Confidential </a:t>
            </a:r>
            <a:br>
              <a:rPr lang="en-US" sz="1400" b="1" cap="all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Internal </a:t>
            </a:r>
            <a:r>
              <a:rPr lang="en-US" sz="1400" b="1" dirty="0">
                <a:solidFill>
                  <a:srgbClr val="FFFFFF"/>
                </a:solidFill>
              </a:rPr>
              <a:t>Use </a:t>
            </a:r>
            <a:r>
              <a:rPr lang="en-US" sz="1400" b="1" dirty="0" smtClean="0">
                <a:solidFill>
                  <a:srgbClr val="FFFFFF"/>
                </a:solidFill>
              </a:rPr>
              <a:t>Only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2" name="Picture 31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3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46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8" name="Picture 37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0" name="Picture 39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rgbClr val="FFFFFF"/>
                </a:solidFill>
              </a:rPr>
              <a:t>Company Confidential </a:t>
            </a:r>
            <a:br>
              <a:rPr lang="en-US" sz="1400" b="1" cap="all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Internal </a:t>
            </a:r>
            <a:r>
              <a:rPr lang="en-US" sz="1400" b="1" dirty="0">
                <a:solidFill>
                  <a:srgbClr val="FFFFFF"/>
                </a:solidFill>
              </a:rPr>
              <a:t>Use </a:t>
            </a:r>
            <a:r>
              <a:rPr lang="en-US" sz="1400" b="1" dirty="0" smtClean="0">
                <a:solidFill>
                  <a:srgbClr val="FFFFFF"/>
                </a:solidFill>
              </a:rPr>
              <a:t>Only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5" name="Picture 34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7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Here for Title</a:t>
            </a:r>
            <a:endParaRPr lang="en-US" dirty="0"/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6" name="Picture 35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8" name="Picture 37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9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rgbClr val="FFFFFF"/>
                </a:solidFill>
              </a:rPr>
              <a:t>Company Confidential </a:t>
            </a:r>
            <a:br>
              <a:rPr lang="en-US" sz="1400" b="1" cap="all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Internal </a:t>
            </a:r>
            <a:r>
              <a:rPr lang="en-US" sz="1400" b="1" dirty="0">
                <a:solidFill>
                  <a:srgbClr val="FFFFFF"/>
                </a:solidFill>
              </a:rPr>
              <a:t>Use </a:t>
            </a:r>
            <a:r>
              <a:rPr lang="en-US" sz="1400" b="1" dirty="0" smtClean="0">
                <a:solidFill>
                  <a:srgbClr val="FFFFFF"/>
                </a:solidFill>
              </a:rPr>
              <a:t>Only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3" name="Picture 32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3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42672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19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1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 smtClean="0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 smtClean="0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 smtClean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 smtClean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 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9" name="Picture 38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910162" y="468476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rgbClr val="FFFFFF"/>
                </a:solidFill>
              </a:rPr>
              <a:t>Company Confidential </a:t>
            </a:r>
            <a:br>
              <a:rPr lang="en-US" sz="1400" b="1" cap="all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Internal </a:t>
            </a:r>
            <a:r>
              <a:rPr lang="en-US" sz="1400" b="1" dirty="0">
                <a:solidFill>
                  <a:srgbClr val="FFFFFF"/>
                </a:solidFill>
              </a:rPr>
              <a:t>Use </a:t>
            </a:r>
            <a:r>
              <a:rPr lang="en-US" sz="1400" b="1" dirty="0" smtClean="0">
                <a:solidFill>
                  <a:srgbClr val="FFFFFF"/>
                </a:solidFill>
              </a:rPr>
              <a:t>Only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6" name="Picture 35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0308" y="4673907"/>
            <a:ext cx="1047701" cy="640736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4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1844040" cy="1651125"/>
          </a:xfrm>
          <a:prstGeom prst="rect">
            <a:avLst/>
          </a:prstGeom>
        </p:spPr>
      </p:pic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7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wth&amp;Performance 2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599" y="2362200"/>
            <a:ext cx="84074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Rockwell Automation, Inc. All </a:t>
            </a:r>
            <a:r>
              <a:rPr lang="en-US" sz="800" kern="0" spc="20" dirty="0" smtClean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Rights Reserved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</a:t>
            </a:r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Here </a:t>
            </a:r>
            <a:r>
              <a:rPr lang="en-US" dirty="0"/>
              <a:t>for 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8" name="Picture 27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Text Box 16"/>
          <p:cNvSpPr txBox="1">
            <a:spLocks noChangeArrowheads="1"/>
          </p:cNvSpPr>
          <p:nvPr userDrawn="1"/>
        </p:nvSpPr>
        <p:spPr bwMode="auto">
          <a:xfrm>
            <a:off x="1422396" y="5013977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 smtClean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 smtClean="0">
                <a:solidFill>
                  <a:schemeClr val="bg2"/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Internal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2542" y="5003117"/>
            <a:ext cx="1047701" cy="640736"/>
          </a:xfrm>
          <a:prstGeom prst="rect">
            <a:avLst/>
          </a:prstGeom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5058-CO900E</a:t>
            </a:r>
            <a:endParaRPr lang="en-US" sz="800" kern="0" spc="20" dirty="0">
              <a:solidFill>
                <a:schemeClr val="bg1">
                  <a:lumMod val="75000"/>
                </a:schemeClr>
              </a:solidFill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3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ight Triangle 5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245537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677863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/>
            </a:lvl1pPr>
          </a:lstStyle>
          <a:p>
            <a:pPr lvl="0"/>
            <a:r>
              <a:rPr lang="en-US" dirty="0" smtClean="0"/>
              <a:t>Click to add Sub-Title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36463"/>
            <a:ext cx="307571" cy="3657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73152" y="1179576"/>
            <a:ext cx="8988552" cy="55595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9"/>
            <a:ext cx="450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-15680" y="6688669"/>
            <a:ext cx="8859838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baseline="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© 2013</a:t>
            </a:r>
            <a:r>
              <a:rPr lang="en-US" sz="800" kern="0" spc="20" baseline="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Automation, Inc. All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Rights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</a:t>
            </a:r>
            <a:r>
              <a:rPr lang="en-US" sz="800" kern="0" spc="20" dirty="0" smtClean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eserved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152" y="54864"/>
            <a:ext cx="7242048" cy="1069848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0" scaled="0"/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086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</a:t>
            </a:r>
            <a:r>
              <a:rPr lang="en-US" dirty="0" smtClean="0"/>
              <a:t>Edit Master</a:t>
            </a:r>
            <a:endParaRPr lang="en-US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 smtClean="0">
                <a:solidFill>
                  <a:schemeClr val="bg1"/>
                </a:solidFill>
              </a:rPr>
              <a:t>Company</a:t>
            </a:r>
            <a:r>
              <a:rPr lang="en-US" sz="800" b="1" kern="0" cap="all" spc="20" baseline="0" dirty="0" smtClean="0">
                <a:solidFill>
                  <a:schemeClr val="bg1"/>
                </a:solidFill>
              </a:rPr>
              <a:t> Confidential </a:t>
            </a:r>
            <a:r>
              <a:rPr lang="en-US" sz="800" b="1" kern="0" spc="20" baseline="0" dirty="0" smtClean="0">
                <a:solidFill>
                  <a:schemeClr val="bg1"/>
                </a:solidFill>
              </a:rPr>
              <a:t>- </a:t>
            </a:r>
            <a:r>
              <a:rPr lang="en-US" sz="800" b="1" kern="0" spc="20" dirty="0" smtClean="0">
                <a:solidFill>
                  <a:schemeClr val="bg1"/>
                </a:solidFill>
              </a:rPr>
              <a:t> </a:t>
            </a:r>
            <a:r>
              <a:rPr lang="en-US" sz="800" b="1" kern="0" spc="20" dirty="0">
                <a:solidFill>
                  <a:schemeClr val="bg1"/>
                </a:solidFill>
              </a:rPr>
              <a:t>Internal Use </a:t>
            </a:r>
            <a:r>
              <a:rPr lang="en-US" sz="800" b="1" kern="0" spc="20" dirty="0" smtClean="0">
                <a:solidFill>
                  <a:schemeClr val="bg1"/>
                </a:solidFill>
              </a:rPr>
              <a:t>Only</a:t>
            </a:r>
            <a:endParaRPr lang="en-US" sz="800" b="1" kern="0" spc="20" dirty="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10" descr="Rockwell_Automation_White.png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820" r:id="rId2"/>
    <p:sldLayoutId id="2147483836" r:id="rId3"/>
    <p:sldLayoutId id="2147483837" r:id="rId4"/>
    <p:sldLayoutId id="2147483843" r:id="rId5"/>
    <p:sldLayoutId id="2147483844" r:id="rId6"/>
    <p:sldLayoutId id="2147483773" r:id="rId7"/>
    <p:sldLayoutId id="2147483857" r:id="rId8"/>
    <p:sldLayoutId id="2147483774" r:id="rId9"/>
    <p:sldLayoutId id="2147483777" r:id="rId10"/>
    <p:sldLayoutId id="2147483778" r:id="rId11"/>
    <p:sldLayoutId id="2147483853" r:id="rId12"/>
    <p:sldLayoutId id="2147483854" r:id="rId13"/>
    <p:sldLayoutId id="2147483775" r:id="rId14"/>
    <p:sldLayoutId id="2147483779" r:id="rId15"/>
    <p:sldLayoutId id="2147483819" r:id="rId16"/>
    <p:sldLayoutId id="2147483838" r:id="rId17"/>
    <p:sldLayoutId id="2147483846" r:id="rId18"/>
    <p:sldLayoutId id="2147483845" r:id="rId19"/>
    <p:sldLayoutId id="2147483839" r:id="rId20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BB233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2620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600" cap="none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400" cap="none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76200" y="1179576"/>
            <a:ext cx="8991600" cy="55626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8"/>
            <a:ext cx="450850" cy="1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474747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6200" y="59266"/>
            <a:ext cx="7239001" cy="10668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 type="none" w="sm" len="sm"/>
            <a:tailEnd type="none" w="sm" len="sm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 dirty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39713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28600" y="669335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 © 2013</a:t>
            </a:r>
            <a:r>
              <a:rPr lang="en-US" sz="800" kern="0" spc="20" baseline="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 smtClean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Rights Reserved.</a:t>
            </a:r>
            <a:endParaRPr lang="en-US" sz="800" kern="0" spc="20" dirty="0">
              <a:solidFill>
                <a:schemeClr val="bg2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16940" y="6676421"/>
            <a:ext cx="2165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2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Company Confidential </a:t>
            </a:r>
            <a:r>
              <a:rPr kumimoji="0" lang="en-US" sz="800" b="1" i="0" u="none" strike="noStrike" kern="0" cap="none" spc="2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-  </a:t>
            </a:r>
            <a:r>
              <a:rPr kumimoji="0" lang="en-US" sz="800" b="1" i="0" u="none" strike="noStrike" kern="0" cap="none" spc="2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Internal Use </a:t>
            </a:r>
            <a:r>
              <a:rPr kumimoji="0" lang="en-US" sz="800" b="1" i="0" u="none" strike="noStrike" kern="0" cap="none" spc="2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Only</a:t>
            </a:r>
            <a:endParaRPr kumimoji="0" lang="en-US" sz="800" b="1" i="0" u="none" strike="noStrike" kern="0" cap="none" spc="2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" name="Picture 10" descr="Rockwell_Automation_White.png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48" r:id="rId5"/>
    <p:sldLayoutId id="2147483847" r:id="rId6"/>
    <p:sldLayoutId id="2147483840" r:id="rId7"/>
    <p:sldLayoutId id="2147483828" r:id="rId8"/>
    <p:sldLayoutId id="2147483858" r:id="rId9"/>
    <p:sldLayoutId id="2147483829" r:id="rId10"/>
    <p:sldLayoutId id="2147483832" r:id="rId11"/>
    <p:sldLayoutId id="2147483833" r:id="rId12"/>
    <p:sldLayoutId id="2147483855" r:id="rId13"/>
    <p:sldLayoutId id="2147483856" r:id="rId14"/>
    <p:sldLayoutId id="2147483834" r:id="rId15"/>
    <p:sldLayoutId id="2147483835" r:id="rId16"/>
    <p:sldLayoutId id="2147483841" r:id="rId17"/>
    <p:sldLayoutId id="2147483851" r:id="rId18"/>
    <p:sldLayoutId id="2147483849" r:id="rId19"/>
    <p:sldLayoutId id="2147483850" r:id="rId20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marR="0" indent="-28733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8048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</a:defRPr>
      </a:lvl2pPr>
      <a:lvl3pPr marL="12620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000">
          <a:solidFill>
            <a:schemeClr val="bg1"/>
          </a:solidFill>
          <a:latin typeface="+mn-lt"/>
          <a:ea typeface="+mn-ea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600">
          <a:solidFill>
            <a:schemeClr val="bg1"/>
          </a:solidFill>
          <a:latin typeface="Arial" charset="0"/>
          <a:ea typeface="+mn-ea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4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Add Title, Arial 30 </a:t>
            </a:r>
            <a:r>
              <a:rPr lang="en-US" dirty="0" err="1" smtClean="0"/>
              <a:t>pts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to Add </a:t>
            </a:r>
            <a:r>
              <a:rPr lang="en-US" dirty="0"/>
              <a:t>S</a:t>
            </a:r>
            <a:r>
              <a:rPr lang="en-US" dirty="0" smtClean="0"/>
              <a:t>ub-title, Arial Narrow 20pts</a:t>
            </a:r>
            <a:endParaRPr lang="en-US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38200" y="4083050"/>
            <a:ext cx="6248400" cy="86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</a:rPr>
              <a:t>Name </a:t>
            </a:r>
            <a:r>
              <a:rPr lang="en-US" sz="1600" dirty="0" smtClean="0">
                <a:solidFill>
                  <a:schemeClr val="bg2"/>
                </a:solidFill>
              </a:rPr>
              <a:t>- </a:t>
            </a:r>
            <a:r>
              <a:rPr lang="en-US" sz="1600" dirty="0">
                <a:solidFill>
                  <a:schemeClr val="bg2"/>
                </a:solidFill>
              </a:rPr>
              <a:t>Arial Narrow 16pts</a:t>
            </a:r>
          </a:p>
          <a:p>
            <a:pPr eaLnBrk="0" hangingPunct="0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</a:rPr>
              <a:t>Title </a:t>
            </a:r>
            <a:r>
              <a:rPr lang="en-US" sz="1600" dirty="0" smtClean="0">
                <a:solidFill>
                  <a:schemeClr val="bg2"/>
                </a:solidFill>
              </a:rPr>
              <a:t>- </a:t>
            </a:r>
            <a:r>
              <a:rPr lang="en-US" sz="1600" dirty="0">
                <a:solidFill>
                  <a:schemeClr val="bg2"/>
                </a:solidFill>
              </a:rPr>
              <a:t>Arial Narrow 16pts</a:t>
            </a:r>
          </a:p>
          <a:p>
            <a:pPr eaLnBrk="0" hangingPunct="0">
              <a:lnSpc>
                <a:spcPts val="2200"/>
              </a:lnSpc>
            </a:pPr>
            <a:r>
              <a:rPr lang="en-US" sz="1600" dirty="0">
                <a:solidFill>
                  <a:schemeClr val="bg2"/>
                </a:solidFill>
              </a:rPr>
              <a:t>Date </a:t>
            </a:r>
            <a:r>
              <a:rPr lang="en-US" sz="1600" dirty="0" smtClean="0">
                <a:solidFill>
                  <a:schemeClr val="bg2"/>
                </a:solidFill>
              </a:rPr>
              <a:t>- </a:t>
            </a:r>
            <a:r>
              <a:rPr lang="en-US" sz="1600" dirty="0">
                <a:solidFill>
                  <a:schemeClr val="bg2"/>
                </a:solidFill>
              </a:rPr>
              <a:t>Arial Narrow 16pts</a:t>
            </a:r>
          </a:p>
        </p:txBody>
      </p:sp>
      <p:pic>
        <p:nvPicPr>
          <p:cNvPr id="6" name="Picture 5" descr="RA_Brands_CoolGray.png"/>
          <p:cNvPicPr>
            <a:picLocks noChangeAspect="1"/>
          </p:cNvPicPr>
          <p:nvPr/>
        </p:nvPicPr>
        <p:blipFill>
          <a:blip r:embed="rId3"/>
          <a:srcRect l="98885" r="-1116" b="53419"/>
          <a:stretch>
            <a:fillRect/>
          </a:stretch>
        </p:blipFill>
        <p:spPr>
          <a:xfrm>
            <a:off x="8610600" y="6096000"/>
            <a:ext cx="76200" cy="152400"/>
          </a:xfrm>
          <a:prstGeom prst="rect">
            <a:avLst/>
          </a:prstGeom>
        </p:spPr>
      </p:pic>
      <p:pic>
        <p:nvPicPr>
          <p:cNvPr id="7" name="Picture 6" descr="RA_Brands_CoolGray.png"/>
          <p:cNvPicPr>
            <a:picLocks noChangeAspect="1"/>
          </p:cNvPicPr>
          <p:nvPr/>
        </p:nvPicPr>
        <p:blipFill>
          <a:blip r:embed="rId3"/>
          <a:srcRect l="98885" r="-1116" b="53419"/>
          <a:stretch>
            <a:fillRect/>
          </a:stretch>
        </p:blipFill>
        <p:spPr>
          <a:xfrm>
            <a:off x="8601075" y="6096000"/>
            <a:ext cx="76200" cy="152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Overview – 5 main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D7BB-C5F0-C74A-897E-AD5E99CA2D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2550"/>
            <a:ext cx="2438400" cy="167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8174"/>
            <a:ext cx="20097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12993" y="5275772"/>
            <a:ext cx="782391" cy="819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012993" y="4054994"/>
            <a:ext cx="4227" cy="1200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05" y="4595034"/>
            <a:ext cx="1287856" cy="1106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/>
        </p:nvCxnSpPr>
        <p:spPr>
          <a:xfrm flipV="1">
            <a:off x="7259391" y="4269547"/>
            <a:ext cx="0" cy="986382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06695" y="5255930"/>
            <a:ext cx="1752696" cy="19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7859" y="5332632"/>
            <a:ext cx="158248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EA2"/>
                </a:solidFill>
              </a:rPr>
              <a:t>Pulse</a:t>
            </a:r>
            <a:r>
              <a:rPr lang="en-US" sz="1600" dirty="0" smtClean="0">
                <a:solidFill>
                  <a:srgbClr val="003EA2"/>
                </a:solidFill>
              </a:rPr>
              <a:t> Output</a:t>
            </a:r>
          </a:p>
          <a:p>
            <a:r>
              <a:rPr lang="en-US" sz="1600" dirty="0" smtClean="0">
                <a:solidFill>
                  <a:srgbClr val="003EA2"/>
                </a:solidFill>
              </a:rPr>
              <a:t>and control signals</a:t>
            </a:r>
            <a:endParaRPr lang="en-US" sz="1600" dirty="0" smtClean="0">
              <a:solidFill>
                <a:srgbClr val="003EA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04188" y="2137697"/>
            <a:ext cx="37729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155288" y="2137697"/>
            <a:ext cx="4227" cy="1200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tksugimoto\AppData\Local\Microsoft\Windows\Temporary Internet Files\Content.IE5\NTTJ3VX5\MC90043473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6" y="3736811"/>
            <a:ext cx="1142857" cy="1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894009" y="3886200"/>
            <a:ext cx="782391" cy="819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67200" y="3589597"/>
            <a:ext cx="1943688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2885008"/>
            <a:ext cx="17043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EA2"/>
                </a:solidFill>
              </a:rPr>
              <a:t>5V Power from</a:t>
            </a:r>
          </a:p>
          <a:p>
            <a:r>
              <a:rPr lang="en-US" sz="1600" dirty="0" smtClean="0">
                <a:solidFill>
                  <a:srgbClr val="003EA2"/>
                </a:solidFill>
              </a:rPr>
              <a:t>Micro850 Backplane</a:t>
            </a:r>
            <a:endParaRPr lang="en-US" sz="1600" dirty="0">
              <a:solidFill>
                <a:srgbClr val="003EA2"/>
              </a:solidFill>
            </a:endParaRPr>
          </a:p>
        </p:txBody>
      </p:sp>
      <p:cxnSp>
        <p:nvCxnSpPr>
          <p:cNvPr id="23" name="Straight Connector 22"/>
          <p:cNvCxnSpPr>
            <a:endCxn id="13" idx="0"/>
          </p:cNvCxnSpPr>
          <p:nvPr/>
        </p:nvCxnSpPr>
        <p:spPr>
          <a:xfrm>
            <a:off x="4433633" y="3589597"/>
            <a:ext cx="0" cy="100543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120" y="3092648"/>
            <a:ext cx="697627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EA2"/>
                </a:solidFill>
              </a:rPr>
              <a:t>RS232</a:t>
            </a:r>
            <a:endParaRPr lang="en-US" sz="1600" dirty="0">
              <a:solidFill>
                <a:srgbClr val="003EA2"/>
              </a:solidFill>
            </a:endParaRPr>
          </a:p>
        </p:txBody>
      </p:sp>
      <p:cxnSp>
        <p:nvCxnSpPr>
          <p:cNvPr id="25" name="Straight Connector 24"/>
          <p:cNvCxnSpPr>
            <a:endCxn id="26" idx="2"/>
          </p:cNvCxnSpPr>
          <p:nvPr/>
        </p:nvCxnSpPr>
        <p:spPr>
          <a:xfrm flipH="1" flipV="1">
            <a:off x="1123357" y="2885008"/>
            <a:ext cx="740212" cy="70459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1" y="1349340"/>
            <a:ext cx="794911" cy="153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74032" y="4890603"/>
            <a:ext cx="2363147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24V Power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- 2 Lithium Polymer batteries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with fusing for safety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404188" y="2137697"/>
            <a:ext cx="0" cy="6004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0762" y="5279870"/>
            <a:ext cx="59503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EA2"/>
                </a:solidFill>
              </a:rPr>
              <a:t>PWM</a:t>
            </a:r>
          </a:p>
          <a:p>
            <a:r>
              <a:rPr lang="en-US" sz="1600" dirty="0" smtClean="0">
                <a:solidFill>
                  <a:srgbClr val="003EA2"/>
                </a:solidFill>
              </a:rPr>
              <a:t>+- 5V</a:t>
            </a:r>
            <a:endParaRPr lang="en-US" sz="1600" dirty="0">
              <a:solidFill>
                <a:srgbClr val="003EA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3515" y="1673820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Android Phone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2353" y="2338929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Micro850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4718" y="2859629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Servo Motor x 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0315" y="5978963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Motor Driver Board x 3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27" grpId="0"/>
      <p:bldP spid="29" grpId="0"/>
      <p:bldP spid="30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152400" y="1381125"/>
            <a:ext cx="8839200" cy="441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b="1" dirty="0" smtClean="0"/>
              <a:t>Advantages</a:t>
            </a:r>
          </a:p>
          <a:p>
            <a:pPr lvl="1"/>
            <a:r>
              <a:rPr lang="en-US" b="1" dirty="0" smtClean="0"/>
              <a:t>No umbilical cord for power!  Self-contained like a real robot.</a:t>
            </a:r>
            <a:endParaRPr lang="en-US" b="1" dirty="0" smtClean="0"/>
          </a:p>
          <a:p>
            <a:pPr lvl="1"/>
            <a:r>
              <a:rPr lang="en-US" b="1" dirty="0" smtClean="0"/>
              <a:t>Low Cost design – reused prototype Micro850 V-type controllers, no need for power regulators since use Micro850 5V power</a:t>
            </a:r>
          </a:p>
          <a:p>
            <a:r>
              <a:rPr lang="en-US" b="1" dirty="0" smtClean="0"/>
              <a:t>Disadvantages</a:t>
            </a:r>
          </a:p>
          <a:p>
            <a:pPr lvl="1"/>
            <a:r>
              <a:rPr lang="en-US" b="1" dirty="0" smtClean="0"/>
              <a:t>Low cost design caused problems with </a:t>
            </a:r>
            <a:r>
              <a:rPr lang="en-US" b="1" dirty="0" err="1" smtClean="0"/>
              <a:t>powerup</a:t>
            </a:r>
            <a:r>
              <a:rPr lang="en-US" b="1" dirty="0" smtClean="0"/>
              <a:t> surge due to V output.  Blew up 4 driver boards.</a:t>
            </a:r>
          </a:p>
          <a:p>
            <a:pPr lvl="1"/>
            <a:r>
              <a:rPr lang="en-US" b="1" dirty="0" smtClean="0"/>
              <a:t>5V power (instead of 9V) to motors caused them to overheat and lose power.  Not enough power to turn properly under load.</a:t>
            </a:r>
          </a:p>
          <a:p>
            <a:r>
              <a:rPr lang="en-US" b="1" dirty="0" smtClean="0"/>
              <a:t>Challenges</a:t>
            </a:r>
          </a:p>
          <a:p>
            <a:pPr lvl="1"/>
            <a:r>
              <a:rPr lang="en-US" b="1" dirty="0" smtClean="0"/>
              <a:t>Soldering and wiring is a lot of work (unless you’re a skilled technician)!</a:t>
            </a:r>
          </a:p>
          <a:p>
            <a:pPr lvl="1"/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228601" y="1304924"/>
            <a:ext cx="8867774" cy="353377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D7BB-C5F0-C74A-897E-AD5E99CA2D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531287"/>
            <a:ext cx="7086600" cy="491067"/>
          </a:xfrm>
        </p:spPr>
        <p:txBody>
          <a:bodyPr/>
          <a:lstStyle/>
          <a:p>
            <a:r>
              <a:rPr lang="en-US" dirty="0" smtClean="0"/>
              <a:t>Advantages/Disadvantages/Challenges of this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23975"/>
            <a:ext cx="48768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28600" y="4838700"/>
            <a:ext cx="8715375" cy="1143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theme/theme1.xml><?xml version="1.0" encoding="utf-8"?>
<a:theme xmlns:a="http://schemas.openxmlformats.org/drawingml/2006/main" name="RA_CompanyConfidential-Lock-CO900E">
  <a:themeElements>
    <a:clrScheme name="RA Standard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474747"/>
      </a:accent2>
      <a:accent3>
        <a:srgbClr val="003EA2"/>
      </a:accent3>
      <a:accent4>
        <a:srgbClr val="7030A0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/>
            <a:cs typeface="Arial Narrow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-Dark">
  <a:themeElements>
    <a:clrScheme name="Rockwell Automation Dark Confidential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CAC7C8"/>
      </a:accent2>
      <a:accent3>
        <a:srgbClr val="00B0F0"/>
      </a:accent3>
      <a:accent4>
        <a:srgbClr val="9325B2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25000">
              <a:srgbClr val="E60F34"/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ln>
          <a:headEnd/>
          <a:tailEnd/>
        </a:ln>
        <a:effectLst/>
        <a:scene3d>
          <a:camera prst="obliqueTopRigh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spPr>
      <a:bodyPr wrap="none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Arial Narrow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000" i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RA_CompanyConfidential-Lock-CO900E</Template>
  <TotalTime>194</TotalTime>
  <Words>178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RA_CompanyConfidential-Lock-CO900E</vt:lpstr>
      <vt:lpstr>RA-Dark</vt:lpstr>
      <vt:lpstr>Click To Add Title, Arial 30 pts</vt:lpstr>
      <vt:lpstr>Hardware Overview – 5 main components</vt:lpstr>
      <vt:lpstr>Advantages/Disadvantages/Challenges of this Design</vt:lpstr>
    </vt:vector>
  </TitlesOfParts>
  <Company>Rockwell Automation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Title, Arial 30 pts</dc:title>
  <dc:creator>Thomas K Sugimoto</dc:creator>
  <cp:lastModifiedBy>Thomas K Sugimoto</cp:lastModifiedBy>
  <cp:revision>7</cp:revision>
  <cp:lastPrinted>2011-08-09T15:06:46Z</cp:lastPrinted>
  <dcterms:created xsi:type="dcterms:W3CDTF">2014-03-20T02:08:31Z</dcterms:created>
  <dcterms:modified xsi:type="dcterms:W3CDTF">2014-03-20T05:22:38Z</dcterms:modified>
</cp:coreProperties>
</file>