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58" r:id="rId7"/>
    <p:sldId id="280" r:id="rId8"/>
    <p:sldId id="272" r:id="rId9"/>
    <p:sldId id="308" r:id="rId10"/>
    <p:sldId id="309" r:id="rId11"/>
    <p:sldId id="310" r:id="rId12"/>
    <p:sldId id="307" r:id="rId13"/>
    <p:sldId id="311" r:id="rId14"/>
    <p:sldId id="312" r:id="rId15"/>
    <p:sldId id="314" r:id="rId16"/>
    <p:sldId id="313" r:id="rId17"/>
    <p:sldId id="261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F10A4-C027-431C-8B0E-7F31478AA975}" v="552" dt="2022-11-25T11:28:1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6182" autoAdjust="0"/>
  </p:normalViewPr>
  <p:slideViewPr>
    <p:cSldViewPr snapToGrid="0">
      <p:cViewPr>
        <p:scale>
          <a:sx n="90" d="100"/>
          <a:sy n="90" d="100"/>
        </p:scale>
        <p:origin x="132" y="-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4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>
            <a:fillRect/>
          </a:stretch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3" name="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23242" y="5525955"/>
            <a:ext cx="2708730" cy="701731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0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人机对弈</a:t>
            </a:r>
            <a:endParaRPr lang="zh-CN" altLang="en-US" sz="44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95090C-0C68-FA80-3821-B6F773FBFF1E}"/>
              </a:ext>
            </a:extLst>
          </p:cNvPr>
          <p:cNvSpPr txBox="1"/>
          <p:nvPr/>
        </p:nvSpPr>
        <p:spPr>
          <a:xfrm>
            <a:off x="2168031" y="2036601"/>
            <a:ext cx="1692771" cy="3728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3F82C4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五子棋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7127" y="474083"/>
            <a:ext cx="5419185" cy="424732"/>
          </a:xfr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3F82C4"/>
                </a:solidFill>
                <a:latin typeface="+mj-ea"/>
                <a:cs typeface="+mn-ea"/>
                <a:sym typeface="+mn-lt"/>
              </a:rPr>
              <a:t>3.1</a:t>
            </a:r>
            <a:r>
              <a:rPr lang="zh-CN" altLang="en-US" b="0" dirty="0">
                <a:solidFill>
                  <a:srgbClr val="3F82C4"/>
                </a:solidFill>
                <a:latin typeface="+mj-ea"/>
                <a:cs typeface="+mn-ea"/>
                <a:sym typeface="+mn-lt"/>
              </a:rPr>
              <a:t>估值函数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10708" y="970076"/>
            <a:ext cx="5964520" cy="4097275"/>
          </a:xfr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创立一个二维数组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score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列，目的是与之前的落子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能够一一对应，只使用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1-15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字，便于直观分析理解），此数组用于存放未落子处（即空位置）的优劣情况，在某一个方向上两头查找，直到遇到空位或异色棋子才停止，记录在此期间己方棋子的个数和两边敌方棋子的个数，代码举例如图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即为对某一方向上，一头的查找。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经过两头查找之后，按照分数表给出这一方向上该点的分数值，遍历四个方向，将该点四个方向上的分数累加，得到该点的最终分数并存入</a:t>
            </a:r>
            <a:r>
              <a:rPr lang="en-US" altLang="zh-CN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score</a:t>
            </a:r>
            <a:r>
              <a:rPr lang="zh-CN" altLang="en-US" sz="1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数组的相应位置。需要注意的是，估值时既对白子（电脑）分析，也对黑子（玩家）分析，以完成较为合理的给分。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7B8F6E-9ED1-5106-C743-349CC3A9067B}"/>
              </a:ext>
            </a:extLst>
          </p:cNvPr>
          <p:cNvSpPr txBox="1"/>
          <p:nvPr/>
        </p:nvSpPr>
        <p:spPr>
          <a:xfrm>
            <a:off x="6696343" y="5067351"/>
            <a:ext cx="271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2-1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计算分数（部分）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AA312-6BF0-9DA6-893D-E82FBC4DE0ED}"/>
              </a:ext>
            </a:extLst>
          </p:cNvPr>
          <p:cNvSpPr txBox="1"/>
          <p:nvPr/>
        </p:nvSpPr>
        <p:spPr>
          <a:xfrm>
            <a:off x="10088130" y="5067351"/>
            <a:ext cx="167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2-2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计算分数</a:t>
            </a:r>
            <a:endParaRPr lang="en-US" altLang="zh-CN" sz="16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（部分）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6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A5B976-BEE9-CE33-DF80-F24835E1ABFA}"/>
              </a:ext>
            </a:extLst>
          </p:cNvPr>
          <p:cNvSpPr txBox="1"/>
          <p:nvPr/>
        </p:nvSpPr>
        <p:spPr>
          <a:xfrm>
            <a:off x="7155712" y="474083"/>
            <a:ext cx="27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</a:rPr>
              <a:t>部分代码展示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5C4823-CEBB-CA02-3FC9-7DE048E89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85" y="843415"/>
            <a:ext cx="2518019" cy="4097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862744-7F65-BD09-3D53-A2A4B9E79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30" y="831911"/>
            <a:ext cx="2292194" cy="4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06605" y="986025"/>
            <a:ext cx="5335604" cy="1118255"/>
          </a:xfrm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zh-CN" altLang="en-US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按照不同情况给给各种棋型进行打分，需要注意的是，由于规定了黑子先手，所以对黑子打分与对白子打分略有不同（如图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2-3</a:t>
            </a:r>
            <a:r>
              <a:rPr lang="zh-CN" altLang="en-US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2-4</a:t>
            </a:r>
            <a:r>
              <a:rPr lang="zh-CN" altLang="en-US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），经过思考和测试，目前的评分表已经较为合理。</a:t>
            </a:r>
            <a:endParaRPr lang="zh-CN" altLang="en-US" sz="18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7B8F6E-9ED1-5106-C743-349CC3A9067B}"/>
              </a:ext>
            </a:extLst>
          </p:cNvPr>
          <p:cNvSpPr txBox="1"/>
          <p:nvPr/>
        </p:nvSpPr>
        <p:spPr>
          <a:xfrm>
            <a:off x="8460617" y="3499241"/>
            <a:ext cx="1969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2-4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黑子（玩家）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AA312-6BF0-9DA6-893D-E82FBC4DE0ED}"/>
              </a:ext>
            </a:extLst>
          </p:cNvPr>
          <p:cNvSpPr txBox="1"/>
          <p:nvPr/>
        </p:nvSpPr>
        <p:spPr>
          <a:xfrm>
            <a:off x="6096000" y="3499241"/>
            <a:ext cx="2032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2-3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白子（电脑）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6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E97422F9-6CE3-6682-FC18-43424C17AB0A}"/>
              </a:ext>
            </a:extLst>
          </p:cNvPr>
          <p:cNvSpPr txBox="1">
            <a:spLocks/>
          </p:cNvSpPr>
          <p:nvPr/>
        </p:nvSpPr>
        <p:spPr>
          <a:xfrm>
            <a:off x="427127" y="474083"/>
            <a:ext cx="5419185" cy="4247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3F82C4"/>
                </a:solidFill>
                <a:latin typeface="+mj-ea"/>
                <a:cs typeface="+mn-ea"/>
                <a:sym typeface="+mn-lt"/>
              </a:rPr>
              <a:t>3.2</a:t>
            </a:r>
            <a:r>
              <a:rPr lang="zh-CN" altLang="en-US" b="0" dirty="0">
                <a:solidFill>
                  <a:srgbClr val="3F82C4"/>
                </a:solidFill>
                <a:latin typeface="+mj-ea"/>
                <a:cs typeface="+mn-ea"/>
                <a:sym typeface="+mn-lt"/>
              </a:rPr>
              <a:t>评分表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6FEDB8-16C3-6ED7-AB0F-438D9902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87" y="474083"/>
            <a:ext cx="2032415" cy="300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261C49-015B-075F-5D28-30576477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36" y="474083"/>
            <a:ext cx="2012755" cy="30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4">
            <a:extLst>
              <a:ext uri="{FF2B5EF4-FFF2-40B4-BE49-F238E27FC236}">
                <a16:creationId xmlns:a16="http://schemas.microsoft.com/office/drawing/2014/main" id="{58B91A0F-214C-5761-FD9F-62385C22FA2D}"/>
              </a:ext>
            </a:extLst>
          </p:cNvPr>
          <p:cNvSpPr txBox="1">
            <a:spLocks/>
          </p:cNvSpPr>
          <p:nvPr/>
        </p:nvSpPr>
        <p:spPr>
          <a:xfrm>
            <a:off x="388141" y="2285567"/>
            <a:ext cx="5419185" cy="4247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3F82C4"/>
                </a:solidFill>
                <a:latin typeface="+mj-ea"/>
                <a:cs typeface="+mn-ea"/>
                <a:sym typeface="+mn-lt"/>
              </a:rPr>
              <a:t>3.3</a:t>
            </a:r>
            <a:r>
              <a:rPr lang="zh-CN" altLang="en-US" b="0" dirty="0">
                <a:solidFill>
                  <a:srgbClr val="3F82C4"/>
                </a:solidFill>
                <a:latin typeface="+mj-ea"/>
                <a:cs typeface="+mn-ea"/>
                <a:sym typeface="+mn-lt"/>
              </a:rPr>
              <a:t>选取最大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677FC5-22AD-734F-DCDD-217306399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5" y="4490339"/>
            <a:ext cx="3881372" cy="21000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77F496E-B80F-AF97-39CC-3302D484CBEB}"/>
              </a:ext>
            </a:extLst>
          </p:cNvPr>
          <p:cNvSpPr txBox="1"/>
          <p:nvPr/>
        </p:nvSpPr>
        <p:spPr>
          <a:xfrm>
            <a:off x="4421549" y="5371067"/>
            <a:ext cx="172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2-5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记录分数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41AA74-1D52-0BF4-FFA3-870B69D875C5}"/>
              </a:ext>
            </a:extLst>
          </p:cNvPr>
          <p:cNvSpPr txBox="1"/>
          <p:nvPr/>
        </p:nvSpPr>
        <p:spPr>
          <a:xfrm>
            <a:off x="606605" y="2861655"/>
            <a:ext cx="3535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记录每个点的分数，随后选取最大分数的点位，将其对应的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元素更新为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，若出现有分数相同的情形，则按照之前提及的进行随机选取，如图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2-5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2-6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73295BC-11CB-46B0-17DF-3E2C7463AB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00" y="3856423"/>
            <a:ext cx="2420338" cy="28446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D461E88-44A1-FD3F-B037-71247E9C6796}"/>
              </a:ext>
            </a:extLst>
          </p:cNvPr>
          <p:cNvSpPr txBox="1"/>
          <p:nvPr/>
        </p:nvSpPr>
        <p:spPr>
          <a:xfrm>
            <a:off x="8393338" y="4631379"/>
            <a:ext cx="172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2-6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更新棋盘</a:t>
            </a:r>
          </a:p>
        </p:txBody>
      </p:sp>
    </p:spTree>
    <p:extLst>
      <p:ext uri="{BB962C8B-B14F-4D97-AF65-F5344CB8AC3E}">
        <p14:creationId xmlns:p14="http://schemas.microsoft.com/office/powerpoint/2010/main" val="38105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4494" y="789854"/>
            <a:ext cx="2994963" cy="424732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实验数据及结果分析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8817" y="32467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/04</a:t>
            </a:r>
            <a:endParaRPr 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291F0-AE0A-FD47-D092-48A1A37C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996" y="1420505"/>
            <a:ext cx="5179954" cy="1669098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经过多次对局，基本确定没有重大问题（图</a:t>
            </a:r>
            <a:r>
              <a:rPr lang="en-US" altLang="zh-CN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3-1</a:t>
            </a:r>
            <a:r>
              <a:rPr lang="zh-CN" altLang="en-US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给出运行过程的例子）。但仍有些许问题，估值函数还是不够完美，如忽略了跳</a:t>
            </a:r>
            <a:r>
              <a:rPr lang="en-US" altLang="zh-CN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、跳</a:t>
            </a:r>
            <a:r>
              <a:rPr lang="en-US" altLang="zh-CN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等情况（如图</a:t>
            </a:r>
            <a:r>
              <a:rPr lang="en-US" altLang="zh-CN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3-2</a:t>
            </a:r>
            <a:r>
              <a:rPr lang="zh-CN" altLang="en-US" sz="3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，电脑并不主动拦截的类似情况）</a:t>
            </a:r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C37F7B-9071-6DD5-383A-2E642B3B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92" y="246455"/>
            <a:ext cx="2785139" cy="26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CE025E-5EF4-2ABD-859A-83249379E998}"/>
              </a:ext>
            </a:extLst>
          </p:cNvPr>
          <p:cNvSpPr txBox="1"/>
          <p:nvPr/>
        </p:nvSpPr>
        <p:spPr>
          <a:xfrm>
            <a:off x="6408368" y="2939902"/>
            <a:ext cx="1791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3-1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运行过程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41A0012-9CAE-1F6F-26F0-4B641D22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44" y="246455"/>
            <a:ext cx="2715561" cy="27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327D2-C55E-758B-2F63-10D42CB0F435}"/>
              </a:ext>
            </a:extLst>
          </p:cNvPr>
          <p:cNvSpPr txBox="1"/>
          <p:nvPr/>
        </p:nvSpPr>
        <p:spPr>
          <a:xfrm>
            <a:off x="9495354" y="3089602"/>
            <a:ext cx="1791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3-2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不堵跳四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B6E994-1996-E49C-196E-EFB0A841F1EE}"/>
              </a:ext>
            </a:extLst>
          </p:cNvPr>
          <p:cNvSpPr txBox="1"/>
          <p:nvPr/>
        </p:nvSpPr>
        <p:spPr>
          <a:xfrm>
            <a:off x="550996" y="3354571"/>
            <a:ext cx="5179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经过测试发现对于水平较差的玩家，若玩家不加注意，则很容易被电脑下赢，若玩家全神贯注，则基本平局；对于水平较好的玩家，该程序就显得像是被大人玩弄于股掌之间的小孩子一样，证明程序还有较大的提升空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3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18817" y="1501704"/>
            <a:ext cx="5335604" cy="1631216"/>
          </a:xfrm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zh-CN" altLang="en-US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在这次实验之中，我完成了五子棋人机对弈的基本功能需求，还按照自己的想法添加了一些别的功能，如悔棋、上一步标记、同分随机落子等，但是程序在五子棋的下棋棋力方面仍有不足，下棋的水平还有提升空间，可以添加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alpha-beta</a:t>
            </a:r>
            <a:r>
              <a:rPr lang="zh-CN" altLang="en-US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剪枝（极大极小值搜索）功能，从而极大提高电脑的棋艺。</a:t>
            </a:r>
            <a:endParaRPr lang="zh-CN" altLang="en-US" sz="18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761EA3-B239-C834-C03E-F5889F88422B}"/>
              </a:ext>
            </a:extLst>
          </p:cNvPr>
          <p:cNvSpPr txBox="1"/>
          <p:nvPr/>
        </p:nvSpPr>
        <p:spPr>
          <a:xfrm>
            <a:off x="718817" y="32467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/05</a:t>
            </a:r>
            <a:endParaRPr 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B6D1D673-2F24-975F-3702-21397823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494" y="789854"/>
            <a:ext cx="2994963" cy="424732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总结与心得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B35851-57A6-B9A3-B215-D703EA879C1D}"/>
              </a:ext>
            </a:extLst>
          </p:cNvPr>
          <p:cNvSpPr txBox="1"/>
          <p:nvPr/>
        </p:nvSpPr>
        <p:spPr>
          <a:xfrm>
            <a:off x="718817" y="3164681"/>
            <a:ext cx="5433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经过本次实验，我充分认识、理解并使用了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语言的许多内容，如指针、数组、结构体、循环语句、分支语句、建立函数达到功能分区等各种实用又有趣的知识，非常感谢这学期老师的课程课程和一些小作业，让我从原来的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语言零基础，到了现在基本能够算是小小入门，收获很大、快乐很多，当然，也有许多遗憾，比如估值函数还能再优化，再比如还可以添加极大极小值搜索（尝试过，但是结果是，要不就在递归的时候出现问题导致不能运行，要么就是棋艺没增长，反而降低了），这也是我打算在寒假期间继续学习和探索的，希望在寒假的时候，我的五子棋能够出现特别强大的第二代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3" name="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46202" y="4087941"/>
            <a:ext cx="6426198" cy="535531"/>
          </a:xfrm>
        </p:spPr>
        <p:txBody>
          <a:bodyPr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感谢观看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346202" y="5308199"/>
            <a:ext cx="6426198" cy="286232"/>
          </a:xfrm>
        </p:spPr>
        <p:txBody>
          <a:bodyPr>
            <a:spAutoFit/>
          </a:bodyPr>
          <a:lstStyle/>
          <a:p>
            <a:r>
              <a:rPr lang="en-US" altLang="en-US" dirty="0">
                <a:cs typeface="+mn-ea"/>
                <a:sym typeface="+mn-lt"/>
              </a:rPr>
              <a:t>2023080901004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陈赛格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3516752" y="1372444"/>
            <a:ext cx="6962004" cy="4113112"/>
            <a:chOff x="2126734" y="1308673"/>
            <a:chExt cx="7535439" cy="4451893"/>
          </a:xfrm>
        </p:grpSpPr>
        <p:sp>
          <p:nvSpPr>
            <p:cNvPr id="6" name="箭头: 五边形 5"/>
            <p:cNvSpPr/>
            <p:nvPr/>
          </p:nvSpPr>
          <p:spPr>
            <a:xfrm>
              <a:off x="2581830" y="1513162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3F82C4"/>
                  </a:solidFill>
                  <a:cs typeface="+mn-ea"/>
                  <a:sym typeface="+mn-lt"/>
                </a:rPr>
                <a:t> 实验目的与器材</a:t>
              </a:r>
              <a:endParaRPr lang="en-US" altLang="zh-CN" sz="2000" dirty="0">
                <a:solidFill>
                  <a:srgbClr val="3F82C4"/>
                </a:solidFill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9800000" flipH="1">
              <a:off x="2126734" y="1308673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 bwMode="auto">
            <a:xfrm>
              <a:off x="2408267" y="1574269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9" name="箭头: 五边形 8"/>
            <p:cNvSpPr/>
            <p:nvPr/>
          </p:nvSpPr>
          <p:spPr>
            <a:xfrm>
              <a:off x="2581830" y="2429679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3F82C4"/>
                  </a:solidFill>
                </a:rPr>
                <a:t>   算法分析与概要设计</a:t>
              </a:r>
            </a:p>
          </p:txBody>
        </p:sp>
        <p:sp>
          <p:nvSpPr>
            <p:cNvPr id="10" name="等腰三角形 9"/>
            <p:cNvSpPr/>
            <p:nvPr/>
          </p:nvSpPr>
          <p:spPr>
            <a:xfrm rot="19800000" flipH="1">
              <a:off x="2126734" y="2225190"/>
              <a:ext cx="910194" cy="78464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2408267" y="2490787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2" name="箭头: 五边形 11"/>
            <p:cNvSpPr/>
            <p:nvPr/>
          </p:nvSpPr>
          <p:spPr>
            <a:xfrm>
              <a:off x="2581830" y="3346196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9800000" flipH="1">
              <a:off x="2126734" y="3141707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2408267" y="3407304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5" name="箭头: 五边形 14"/>
            <p:cNvSpPr/>
            <p:nvPr/>
          </p:nvSpPr>
          <p:spPr>
            <a:xfrm>
              <a:off x="2581830" y="4262713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2000" dirty="0">
                <a:solidFill>
                  <a:srgbClr val="3F82C4"/>
                </a:solidFill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9800000" flipH="1">
              <a:off x="2126734" y="4058224"/>
              <a:ext cx="910194" cy="78464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auto">
            <a:xfrm>
              <a:off x="2408267" y="4323821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8" name="箭头: 五边形 17"/>
            <p:cNvSpPr/>
            <p:nvPr/>
          </p:nvSpPr>
          <p:spPr>
            <a:xfrm>
              <a:off x="2581830" y="5179229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19800000" flipH="1">
              <a:off x="2126734" y="4974740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2408267" y="5240336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DF9B08D-E5B3-2D09-9930-56CEB24BEA3C}"/>
              </a:ext>
            </a:extLst>
          </p:cNvPr>
          <p:cNvSpPr txBox="1"/>
          <p:nvPr/>
        </p:nvSpPr>
        <p:spPr>
          <a:xfrm>
            <a:off x="4319385" y="3325907"/>
            <a:ext cx="577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F82C4"/>
                </a:solidFill>
                <a:cs typeface="+mn-ea"/>
                <a:sym typeface="+mn-lt"/>
              </a:rPr>
              <a:t>      核心算法</a:t>
            </a:r>
            <a:r>
              <a:rPr lang="en-US" altLang="zh-CN" sz="2000" dirty="0">
                <a:solidFill>
                  <a:srgbClr val="3F82C4"/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rgbClr val="3F82C4"/>
                </a:solidFill>
                <a:cs typeface="+mn-ea"/>
                <a:sym typeface="+mn-lt"/>
              </a:rPr>
              <a:t>电脑如何落子？</a:t>
            </a:r>
            <a:endParaRPr lang="zh-CN" altLang="en-US" sz="2000" dirty="0">
              <a:solidFill>
                <a:srgbClr val="3F82C4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E29A1A-F621-279B-2AD9-AAD0E4FE3018}"/>
              </a:ext>
            </a:extLst>
          </p:cNvPr>
          <p:cNvSpPr txBox="1"/>
          <p:nvPr/>
        </p:nvSpPr>
        <p:spPr>
          <a:xfrm>
            <a:off x="2401481" y="1561372"/>
            <a:ext cx="954107" cy="4288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000" dirty="0">
                <a:solidFill>
                  <a:srgbClr val="3F82C4"/>
                </a:solidFill>
              </a:rPr>
              <a:t>目录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C7F194-70E3-5C41-956E-13A0AB70968E}"/>
              </a:ext>
            </a:extLst>
          </p:cNvPr>
          <p:cNvSpPr txBox="1"/>
          <p:nvPr/>
        </p:nvSpPr>
        <p:spPr>
          <a:xfrm>
            <a:off x="3973222" y="4185213"/>
            <a:ext cx="6469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F82C4"/>
                </a:solidFill>
              </a:rPr>
              <a:t>实验结果分析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9FD076-EB28-D0FD-BA2D-702D146E4A2E}"/>
              </a:ext>
            </a:extLst>
          </p:cNvPr>
          <p:cNvSpPr txBox="1"/>
          <p:nvPr/>
        </p:nvSpPr>
        <p:spPr>
          <a:xfrm>
            <a:off x="4153635" y="4996089"/>
            <a:ext cx="61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F82C4"/>
                </a:solidFill>
              </a:rPr>
              <a:t>总结与心得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65655" y="951138"/>
            <a:ext cx="5419185" cy="424732"/>
          </a:xfr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实验目的与器材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68263" y="2263514"/>
            <a:ext cx="5716577" cy="348813"/>
          </a:xfrm>
        </p:spPr>
        <p:txBody>
          <a:bodyPr wrap="square">
            <a:spAutoFit/>
          </a:bodyPr>
          <a:lstStyle/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设计出能够自动与玩家对下的五子棋程序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733" y="854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B197DA-4FE0-639E-30BC-4E53F0A02DB6}"/>
              </a:ext>
            </a:extLst>
          </p:cNvPr>
          <p:cNvSpPr txBox="1"/>
          <p:nvPr/>
        </p:nvSpPr>
        <p:spPr>
          <a:xfrm>
            <a:off x="1965655" y="1856157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实验目的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89C669-AFED-A82D-0924-3B1637423F55}"/>
              </a:ext>
            </a:extLst>
          </p:cNvPr>
          <p:cNvSpPr txBox="1"/>
          <p:nvPr/>
        </p:nvSpPr>
        <p:spPr>
          <a:xfrm>
            <a:off x="1965655" y="3989614"/>
            <a:ext cx="527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实验器材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67B452-B3E6-C012-050C-2991BCB91F11}"/>
              </a:ext>
            </a:extLst>
          </p:cNvPr>
          <p:cNvSpPr txBox="1"/>
          <p:nvPr/>
        </p:nvSpPr>
        <p:spPr>
          <a:xfrm>
            <a:off x="1668263" y="2804364"/>
            <a:ext cx="501208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了解、学习、熟悉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语言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A4702-C49D-E00B-1792-91B567E2FDC2}"/>
              </a:ext>
            </a:extLst>
          </p:cNvPr>
          <p:cNvSpPr txBox="1"/>
          <p:nvPr/>
        </p:nvSpPr>
        <p:spPr>
          <a:xfrm>
            <a:off x="1668263" y="3345214"/>
            <a:ext cx="527845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更多的算法思路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EE3B75-12FC-7457-542E-3516FA170408}"/>
              </a:ext>
            </a:extLst>
          </p:cNvPr>
          <p:cNvSpPr txBox="1"/>
          <p:nvPr/>
        </p:nvSpPr>
        <p:spPr>
          <a:xfrm>
            <a:off x="1668263" y="4459706"/>
            <a:ext cx="576320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华硕灵耀</a:t>
            </a:r>
            <a:r>
              <a:rPr lang="en-US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Pro14 2023 i9-13900H RTX4060 32G 1T</a:t>
            </a:r>
          </a:p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Windows 11</a:t>
            </a:r>
          </a:p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语言</a:t>
            </a:r>
          </a:p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CLion2023.2.1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217F-BFD9-DDE4-B78A-C4B71D353780}"/>
              </a:ext>
            </a:extLst>
          </p:cNvPr>
          <p:cNvSpPr txBox="1"/>
          <p:nvPr/>
        </p:nvSpPr>
        <p:spPr>
          <a:xfrm>
            <a:off x="6946717" y="2225489"/>
            <a:ext cx="44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3F82C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1800" kern="100" dirty="0" err="1">
                <a:solidFill>
                  <a:srgbClr val="3F82C4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raylib</a:t>
            </a:r>
            <a:r>
              <a:rPr lang="zh-CN" altLang="en-US" sz="1800" kern="100" dirty="0">
                <a:solidFill>
                  <a:srgbClr val="3F82C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图形库进行前端页面设计（如画棋盘、落子），以二维数组记录棋盘上该点是否落子及落子的颜色，当玩家落子之后，电脑使用估值函数开始对每一个空着的点进行打分，随后电脑在分值最大的位置落子，完成一次对下，如此循环，实现人机对弈的目标。</a:t>
            </a:r>
            <a:endParaRPr lang="zh-CN" altLang="en-US" sz="1800" kern="100" dirty="0">
              <a:solidFill>
                <a:srgbClr val="3F82C4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68650" y="1347608"/>
            <a:ext cx="10559476" cy="4564108"/>
            <a:chOff x="816262" y="1371421"/>
            <a:chExt cx="10559476" cy="4564108"/>
          </a:xfrm>
        </p:grpSpPr>
        <p:sp>
          <p:nvSpPr>
            <p:cNvPr id="6" name="直接连接符 5"/>
            <p:cNvSpPr/>
            <p:nvPr/>
          </p:nvSpPr>
          <p:spPr bwMode="auto">
            <a:xfrm flipV="1">
              <a:off x="6100330" y="2205498"/>
              <a:ext cx="0" cy="1648652"/>
            </a:xfrm>
            <a:prstGeom prst="line">
              <a:avLst/>
            </a:prstGeom>
            <a:noFill/>
            <a:ln w="15875">
              <a:solidFill>
                <a:schemeClr val="bg1">
                  <a:lumMod val="8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 bwMode="auto">
            <a:xfrm>
              <a:off x="6337238" y="2205498"/>
              <a:ext cx="4095756" cy="1602151"/>
            </a:xfrm>
            <a:custGeom>
              <a:avLst/>
              <a:gdLst>
                <a:gd name="T0" fmla="*/ 4095819 w 21590"/>
                <a:gd name="T1" fmla="*/ 1602257 h 21600"/>
                <a:gd name="T2" fmla="*/ 4095819 w 21590"/>
                <a:gd name="T3" fmla="*/ 1602257 h 21600"/>
                <a:gd name="T4" fmla="*/ 4095819 w 21590"/>
                <a:gd name="T5" fmla="*/ 1602257 h 21600"/>
                <a:gd name="T6" fmla="*/ 4095819 w 21590"/>
                <a:gd name="T7" fmla="*/ 16022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0" h="21600" extrusionOk="0">
                  <a:moveTo>
                    <a:pt x="0" y="0"/>
                  </a:moveTo>
                  <a:lnTo>
                    <a:pt x="0" y="8447"/>
                  </a:lnTo>
                  <a:cubicBezTo>
                    <a:pt x="1" y="8822"/>
                    <a:pt x="57" y="9183"/>
                    <a:pt x="155" y="9460"/>
                  </a:cubicBezTo>
                  <a:cubicBezTo>
                    <a:pt x="276" y="9798"/>
                    <a:pt x="448" y="9982"/>
                    <a:pt x="626" y="9963"/>
                  </a:cubicBezTo>
                  <a:lnTo>
                    <a:pt x="21025" y="9963"/>
                  </a:lnTo>
                  <a:cubicBezTo>
                    <a:pt x="21180" y="9934"/>
                    <a:pt x="21331" y="10081"/>
                    <a:pt x="21440" y="10365"/>
                  </a:cubicBezTo>
                  <a:cubicBezTo>
                    <a:pt x="21546" y="10642"/>
                    <a:pt x="21600" y="11021"/>
                    <a:pt x="21589" y="11406"/>
                  </a:cubicBezTo>
                  <a:lnTo>
                    <a:pt x="21589" y="21600"/>
                  </a:lnTo>
                </a:path>
              </a:pathLst>
            </a:custGeom>
            <a:noFill/>
            <a:ln w="15875">
              <a:solidFill>
                <a:schemeClr val="bg1">
                  <a:lumMod val="8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7"/>
            <p:cNvSpPr/>
            <p:nvPr/>
          </p:nvSpPr>
          <p:spPr bwMode="auto">
            <a:xfrm>
              <a:off x="6220923" y="2205498"/>
              <a:ext cx="2051088" cy="1615602"/>
            </a:xfrm>
            <a:custGeom>
              <a:avLst/>
              <a:gdLst>
                <a:gd name="T0" fmla="*/ 2051120 w 21580"/>
                <a:gd name="T1" fmla="*/ 1615710 h 21600"/>
                <a:gd name="T2" fmla="*/ 2051120 w 21580"/>
                <a:gd name="T3" fmla="*/ 1615710 h 21600"/>
                <a:gd name="T4" fmla="*/ 2051120 w 21580"/>
                <a:gd name="T5" fmla="*/ 1615710 h 21600"/>
                <a:gd name="T6" fmla="*/ 2051120 w 21580"/>
                <a:gd name="T7" fmla="*/ 161571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0" h="21600" extrusionOk="0">
                  <a:moveTo>
                    <a:pt x="34" y="0"/>
                  </a:moveTo>
                  <a:lnTo>
                    <a:pt x="0" y="9660"/>
                  </a:lnTo>
                  <a:cubicBezTo>
                    <a:pt x="-1" y="10100"/>
                    <a:pt x="128" y="10523"/>
                    <a:pt x="361" y="10847"/>
                  </a:cubicBezTo>
                  <a:cubicBezTo>
                    <a:pt x="624" y="11211"/>
                    <a:pt x="995" y="11419"/>
                    <a:pt x="1383" y="11418"/>
                  </a:cubicBezTo>
                  <a:lnTo>
                    <a:pt x="20451" y="11418"/>
                  </a:lnTo>
                  <a:cubicBezTo>
                    <a:pt x="20760" y="11390"/>
                    <a:pt x="21063" y="11536"/>
                    <a:pt x="21280" y="11817"/>
                  </a:cubicBezTo>
                  <a:cubicBezTo>
                    <a:pt x="21491" y="12091"/>
                    <a:pt x="21599" y="12467"/>
                    <a:pt x="21577" y="12849"/>
                  </a:cubicBezTo>
                  <a:lnTo>
                    <a:pt x="21577" y="21600"/>
                  </a:lnTo>
                </a:path>
              </a:pathLst>
            </a:custGeom>
            <a:noFill/>
            <a:ln w="15875">
              <a:solidFill>
                <a:schemeClr val="bg1">
                  <a:lumMod val="8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3928642" y="2205498"/>
              <a:ext cx="2051095" cy="1615602"/>
            </a:xfrm>
            <a:custGeom>
              <a:avLst/>
              <a:gdLst>
                <a:gd name="T0" fmla="*/ 2051126 w 21580"/>
                <a:gd name="T1" fmla="*/ 1615710 h 21600"/>
                <a:gd name="T2" fmla="*/ 2051126 w 21580"/>
                <a:gd name="T3" fmla="*/ 1615710 h 21600"/>
                <a:gd name="T4" fmla="*/ 2051126 w 21580"/>
                <a:gd name="T5" fmla="*/ 1615710 h 21600"/>
                <a:gd name="T6" fmla="*/ 2051126 w 21580"/>
                <a:gd name="T7" fmla="*/ 161571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0" h="21600" extrusionOk="0">
                  <a:moveTo>
                    <a:pt x="21546" y="0"/>
                  </a:moveTo>
                  <a:lnTo>
                    <a:pt x="21580" y="9660"/>
                  </a:lnTo>
                  <a:cubicBezTo>
                    <a:pt x="21581" y="10100"/>
                    <a:pt x="21452" y="10523"/>
                    <a:pt x="21219" y="10847"/>
                  </a:cubicBezTo>
                  <a:cubicBezTo>
                    <a:pt x="20956" y="11211"/>
                    <a:pt x="20585" y="11419"/>
                    <a:pt x="20197" y="11418"/>
                  </a:cubicBezTo>
                  <a:lnTo>
                    <a:pt x="1129" y="11418"/>
                  </a:lnTo>
                  <a:cubicBezTo>
                    <a:pt x="820" y="11390"/>
                    <a:pt x="517" y="11536"/>
                    <a:pt x="300" y="11817"/>
                  </a:cubicBezTo>
                  <a:cubicBezTo>
                    <a:pt x="89" y="12091"/>
                    <a:pt x="-19" y="12467"/>
                    <a:pt x="3" y="12849"/>
                  </a:cubicBezTo>
                  <a:lnTo>
                    <a:pt x="3" y="21600"/>
                  </a:lnTo>
                </a:path>
              </a:pathLst>
            </a:custGeom>
            <a:noFill/>
            <a:ln w="15875">
              <a:solidFill>
                <a:schemeClr val="bg1">
                  <a:lumMod val="8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1759007" y="2205498"/>
              <a:ext cx="4095762" cy="1621200"/>
            </a:xfrm>
            <a:custGeom>
              <a:avLst/>
              <a:gdLst>
                <a:gd name="T0" fmla="*/ 4095825 w 21590"/>
                <a:gd name="T1" fmla="*/ 1621307 h 21600"/>
                <a:gd name="T2" fmla="*/ 4095825 w 21590"/>
                <a:gd name="T3" fmla="*/ 1621307 h 21600"/>
                <a:gd name="T4" fmla="*/ 4095825 w 21590"/>
                <a:gd name="T5" fmla="*/ 1621307 h 21600"/>
                <a:gd name="T6" fmla="*/ 4095825 w 21590"/>
                <a:gd name="T7" fmla="*/ 162130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0" h="21600" extrusionOk="0">
                  <a:moveTo>
                    <a:pt x="21590" y="0"/>
                  </a:moveTo>
                  <a:lnTo>
                    <a:pt x="21590" y="8602"/>
                  </a:lnTo>
                  <a:cubicBezTo>
                    <a:pt x="21589" y="8973"/>
                    <a:pt x="21533" y="9329"/>
                    <a:pt x="21435" y="9603"/>
                  </a:cubicBezTo>
                  <a:cubicBezTo>
                    <a:pt x="21314" y="9936"/>
                    <a:pt x="21142" y="10118"/>
                    <a:pt x="20964" y="10099"/>
                  </a:cubicBezTo>
                  <a:lnTo>
                    <a:pt x="565" y="10099"/>
                  </a:lnTo>
                  <a:cubicBezTo>
                    <a:pt x="410" y="10071"/>
                    <a:pt x="259" y="10217"/>
                    <a:pt x="150" y="10497"/>
                  </a:cubicBezTo>
                  <a:cubicBezTo>
                    <a:pt x="44" y="10770"/>
                    <a:pt x="-10" y="11145"/>
                    <a:pt x="1" y="11526"/>
                  </a:cubicBezTo>
                  <a:lnTo>
                    <a:pt x="1" y="21600"/>
                  </a:lnTo>
                </a:path>
              </a:pathLst>
            </a:custGeom>
            <a:noFill/>
            <a:ln w="15875">
              <a:solidFill>
                <a:schemeClr val="bg1">
                  <a:lumMod val="8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: 圆角 10"/>
            <p:cNvSpPr/>
            <p:nvPr/>
          </p:nvSpPr>
          <p:spPr bwMode="auto">
            <a:xfrm>
              <a:off x="4262350" y="1371421"/>
              <a:ext cx="3667300" cy="855375"/>
            </a:xfrm>
            <a:prstGeom prst="roundRect">
              <a:avLst>
                <a:gd name="adj" fmla="val 9644"/>
              </a:avLst>
            </a:prstGeom>
            <a:solidFill>
              <a:schemeClr val="bg1">
                <a:lumMod val="95000"/>
                <a:alpha val="74901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3200" b="1" i="1" dirty="0">
                  <a:solidFill>
                    <a:srgbClr val="3F82C4"/>
                  </a:solidFill>
                  <a:cs typeface="+mn-ea"/>
                  <a:sym typeface="+mn-lt"/>
                </a:rPr>
                <a:t>各个模块</a:t>
              </a:r>
              <a:endParaRPr lang="en-US" altLang="zh-CN" sz="3200" i="1" dirty="0">
                <a:solidFill>
                  <a:srgbClr val="3F82C4"/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16262" y="3701963"/>
              <a:ext cx="1887768" cy="2203716"/>
              <a:chOff x="816262" y="3701963"/>
              <a:chExt cx="1887768" cy="2203716"/>
            </a:xfrm>
          </p:grpSpPr>
          <p:sp>
            <p:nvSpPr>
              <p:cNvPr id="37" name="任意多边形: 形状 36"/>
              <p:cNvSpPr/>
              <p:nvPr/>
            </p:nvSpPr>
            <p:spPr bwMode="auto">
              <a:xfrm>
                <a:off x="816262" y="4018038"/>
                <a:ext cx="1887768" cy="1887641"/>
              </a:xfrm>
              <a:custGeom>
                <a:avLst/>
                <a:gdLst>
                  <a:gd name="T0" fmla="*/ 1887797 w 19679"/>
                  <a:gd name="T1" fmla="*/ 1887767 h 20595"/>
                  <a:gd name="T2" fmla="*/ 1887797 w 19679"/>
                  <a:gd name="T3" fmla="*/ 1887767 h 20595"/>
                  <a:gd name="T4" fmla="*/ 1887797 w 19679"/>
                  <a:gd name="T5" fmla="*/ 1887767 h 20595"/>
                  <a:gd name="T6" fmla="*/ 1887797 w 19679"/>
                  <a:gd name="T7" fmla="*/ 1887767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840" y="784"/>
                    </a:moveTo>
                    <a:cubicBezTo>
                      <a:pt x="12166" y="784"/>
                      <a:pt x="14492" y="1712"/>
                      <a:pt x="16267" y="3570"/>
                    </a:cubicBezTo>
                    <a:cubicBezTo>
                      <a:pt x="18047" y="5433"/>
                      <a:pt x="18935" y="7876"/>
                      <a:pt x="18929" y="10318"/>
                    </a:cubicBezTo>
                    <a:lnTo>
                      <a:pt x="749" y="10318"/>
                    </a:lnTo>
                    <a:cubicBezTo>
                      <a:pt x="743" y="7876"/>
                      <a:pt x="1631" y="5433"/>
                      <a:pt x="3411" y="3570"/>
                    </a:cubicBezTo>
                    <a:cubicBezTo>
                      <a:pt x="5186" y="1712"/>
                      <a:pt x="7514" y="784"/>
                      <a:pt x="9840" y="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>
                  <a:solidFill>
                    <a:srgbClr val="252D3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 bwMode="auto">
              <a:xfrm flipH="1">
                <a:off x="1683914" y="3701963"/>
                <a:ext cx="152464" cy="15245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1097909" y="4422243"/>
                <a:ext cx="1322196" cy="32567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3F82C4"/>
                    </a:solidFill>
                    <a:cs typeface="+mn-ea"/>
                    <a:sym typeface="+mn-lt"/>
                  </a:rPr>
                  <a:t>绘制棋盘</a:t>
                </a:r>
                <a:endParaRPr lang="en-US" altLang="zh-CN" sz="2000" b="1" dirty="0">
                  <a:solidFill>
                    <a:srgbClr val="3F82C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984189" y="3701963"/>
              <a:ext cx="1887768" cy="2203716"/>
              <a:chOff x="2984189" y="3701963"/>
              <a:chExt cx="1887768" cy="2203716"/>
            </a:xfrm>
          </p:grpSpPr>
          <p:sp>
            <p:nvSpPr>
              <p:cNvPr id="32" name="任意多边形: 形状 31"/>
              <p:cNvSpPr/>
              <p:nvPr/>
            </p:nvSpPr>
            <p:spPr bwMode="auto">
              <a:xfrm>
                <a:off x="2984189" y="4018038"/>
                <a:ext cx="1887768" cy="1887641"/>
              </a:xfrm>
              <a:custGeom>
                <a:avLst/>
                <a:gdLst>
                  <a:gd name="T0" fmla="*/ 1887797 w 19679"/>
                  <a:gd name="T1" fmla="*/ 1887767 h 20595"/>
                  <a:gd name="T2" fmla="*/ 1887797 w 19679"/>
                  <a:gd name="T3" fmla="*/ 1887767 h 20595"/>
                  <a:gd name="T4" fmla="*/ 1887797 w 19679"/>
                  <a:gd name="T5" fmla="*/ 1887767 h 20595"/>
                  <a:gd name="T6" fmla="*/ 1887797 w 19679"/>
                  <a:gd name="T7" fmla="*/ 1887767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840" y="784"/>
                    </a:moveTo>
                    <a:cubicBezTo>
                      <a:pt x="12166" y="784"/>
                      <a:pt x="14492" y="1712"/>
                      <a:pt x="16267" y="3570"/>
                    </a:cubicBezTo>
                    <a:cubicBezTo>
                      <a:pt x="18047" y="5433"/>
                      <a:pt x="18935" y="7876"/>
                      <a:pt x="18929" y="10318"/>
                    </a:cubicBezTo>
                    <a:lnTo>
                      <a:pt x="749" y="10318"/>
                    </a:lnTo>
                    <a:cubicBezTo>
                      <a:pt x="743" y="7876"/>
                      <a:pt x="1631" y="5433"/>
                      <a:pt x="3411" y="3570"/>
                    </a:cubicBezTo>
                    <a:cubicBezTo>
                      <a:pt x="5186" y="1712"/>
                      <a:pt x="7514" y="784"/>
                      <a:pt x="9840" y="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>
                  <a:solidFill>
                    <a:srgbClr val="252D3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 flipH="1">
                <a:off x="3851841" y="3701963"/>
                <a:ext cx="152464" cy="15245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 bwMode="auto">
              <a:xfrm>
                <a:off x="3266975" y="4422243"/>
                <a:ext cx="1322196" cy="32567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3F82C4"/>
                    </a:solidFill>
                    <a:cs typeface="+mn-ea"/>
                    <a:sym typeface="+mn-lt"/>
                  </a:rPr>
                  <a:t>玩家落子</a:t>
                </a:r>
                <a:endParaRPr lang="en-US" altLang="zh-CN" sz="2000" b="1" dirty="0">
                  <a:solidFill>
                    <a:srgbClr val="3F82C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152117" y="3701963"/>
              <a:ext cx="1887768" cy="2203716"/>
              <a:chOff x="5152117" y="3701963"/>
              <a:chExt cx="1887768" cy="2203716"/>
            </a:xfrm>
          </p:grpSpPr>
          <p:sp>
            <p:nvSpPr>
              <p:cNvPr id="27" name="任意多边形: 形状 26"/>
              <p:cNvSpPr/>
              <p:nvPr/>
            </p:nvSpPr>
            <p:spPr bwMode="auto">
              <a:xfrm>
                <a:off x="5152117" y="4018038"/>
                <a:ext cx="1887768" cy="1887641"/>
              </a:xfrm>
              <a:custGeom>
                <a:avLst/>
                <a:gdLst>
                  <a:gd name="T0" fmla="*/ 1887797 w 19679"/>
                  <a:gd name="T1" fmla="*/ 1887767 h 20595"/>
                  <a:gd name="T2" fmla="*/ 1887797 w 19679"/>
                  <a:gd name="T3" fmla="*/ 1887767 h 20595"/>
                  <a:gd name="T4" fmla="*/ 1887797 w 19679"/>
                  <a:gd name="T5" fmla="*/ 1887767 h 20595"/>
                  <a:gd name="T6" fmla="*/ 1887797 w 19679"/>
                  <a:gd name="T7" fmla="*/ 1887767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840" y="784"/>
                    </a:moveTo>
                    <a:cubicBezTo>
                      <a:pt x="12166" y="784"/>
                      <a:pt x="14492" y="1712"/>
                      <a:pt x="16267" y="3570"/>
                    </a:cubicBezTo>
                    <a:cubicBezTo>
                      <a:pt x="18047" y="5433"/>
                      <a:pt x="18935" y="7876"/>
                      <a:pt x="18929" y="10318"/>
                    </a:cubicBezTo>
                    <a:lnTo>
                      <a:pt x="749" y="10318"/>
                    </a:lnTo>
                    <a:cubicBezTo>
                      <a:pt x="743" y="7876"/>
                      <a:pt x="1631" y="5433"/>
                      <a:pt x="3411" y="3570"/>
                    </a:cubicBezTo>
                    <a:cubicBezTo>
                      <a:pt x="5186" y="1712"/>
                      <a:pt x="7514" y="784"/>
                      <a:pt x="9840" y="7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>
                  <a:solidFill>
                    <a:srgbClr val="252D3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 flipH="1">
                <a:off x="6019769" y="3701963"/>
                <a:ext cx="152464" cy="1524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 bwMode="auto">
              <a:xfrm>
                <a:off x="5434903" y="4422243"/>
                <a:ext cx="1322196" cy="32567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3F82C4"/>
                    </a:solidFill>
                    <a:cs typeface="+mn-ea"/>
                    <a:sym typeface="+mn-lt"/>
                  </a:rPr>
                  <a:t>电脑落子</a:t>
                </a:r>
                <a:endParaRPr lang="en-US" altLang="zh-CN" sz="2000" b="1" dirty="0">
                  <a:solidFill>
                    <a:srgbClr val="3F82C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328127" y="3701963"/>
              <a:ext cx="1887768" cy="2233566"/>
              <a:chOff x="7328127" y="3701963"/>
              <a:chExt cx="1887768" cy="2233566"/>
            </a:xfrm>
          </p:grpSpPr>
          <p:sp>
            <p:nvSpPr>
              <p:cNvPr id="22" name="任意多边形: 形状 21"/>
              <p:cNvSpPr/>
              <p:nvPr/>
            </p:nvSpPr>
            <p:spPr bwMode="auto">
              <a:xfrm>
                <a:off x="7328127" y="4047888"/>
                <a:ext cx="1887768" cy="1887641"/>
              </a:xfrm>
              <a:custGeom>
                <a:avLst/>
                <a:gdLst>
                  <a:gd name="T0" fmla="*/ 1887797 w 19679"/>
                  <a:gd name="T1" fmla="*/ 1887767 h 20595"/>
                  <a:gd name="T2" fmla="*/ 1887797 w 19679"/>
                  <a:gd name="T3" fmla="*/ 1887767 h 20595"/>
                  <a:gd name="T4" fmla="*/ 1887797 w 19679"/>
                  <a:gd name="T5" fmla="*/ 1887767 h 20595"/>
                  <a:gd name="T6" fmla="*/ 1887797 w 19679"/>
                  <a:gd name="T7" fmla="*/ 1887767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840" y="784"/>
                    </a:moveTo>
                    <a:cubicBezTo>
                      <a:pt x="12166" y="784"/>
                      <a:pt x="14492" y="1712"/>
                      <a:pt x="16267" y="3570"/>
                    </a:cubicBezTo>
                    <a:cubicBezTo>
                      <a:pt x="18047" y="5433"/>
                      <a:pt x="18935" y="7876"/>
                      <a:pt x="18929" y="10318"/>
                    </a:cubicBezTo>
                    <a:lnTo>
                      <a:pt x="749" y="10318"/>
                    </a:lnTo>
                    <a:cubicBezTo>
                      <a:pt x="743" y="7876"/>
                      <a:pt x="1631" y="5433"/>
                      <a:pt x="3411" y="3570"/>
                    </a:cubicBezTo>
                    <a:cubicBezTo>
                      <a:pt x="5186" y="1712"/>
                      <a:pt x="7514" y="784"/>
                      <a:pt x="9840" y="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>
                  <a:solidFill>
                    <a:srgbClr val="252D3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 bwMode="auto">
              <a:xfrm flipH="1">
                <a:off x="8187694" y="3701963"/>
                <a:ext cx="152464" cy="15245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 bwMode="auto">
              <a:xfrm>
                <a:off x="7610913" y="4422243"/>
                <a:ext cx="1322196" cy="32567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3F82C4"/>
                    </a:solidFill>
                    <a:cs typeface="+mn-ea"/>
                    <a:sym typeface="+mn-lt"/>
                  </a:rPr>
                  <a:t>判断输赢</a:t>
                </a:r>
                <a:endParaRPr lang="en-US" altLang="zh-CN" sz="2000" b="1" dirty="0">
                  <a:solidFill>
                    <a:srgbClr val="3F82C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487970" y="3701963"/>
              <a:ext cx="1887768" cy="2203716"/>
              <a:chOff x="9487970" y="3701963"/>
              <a:chExt cx="1887768" cy="2203716"/>
            </a:xfrm>
          </p:grpSpPr>
          <p:sp>
            <p:nvSpPr>
              <p:cNvPr id="17" name="任意多边形: 形状 16"/>
              <p:cNvSpPr/>
              <p:nvPr/>
            </p:nvSpPr>
            <p:spPr bwMode="auto">
              <a:xfrm>
                <a:off x="9487970" y="4018038"/>
                <a:ext cx="1887768" cy="1887641"/>
              </a:xfrm>
              <a:custGeom>
                <a:avLst/>
                <a:gdLst>
                  <a:gd name="T0" fmla="*/ 1887797 w 19679"/>
                  <a:gd name="T1" fmla="*/ 1887767 h 20595"/>
                  <a:gd name="T2" fmla="*/ 1887797 w 19679"/>
                  <a:gd name="T3" fmla="*/ 1887767 h 20595"/>
                  <a:gd name="T4" fmla="*/ 1887797 w 19679"/>
                  <a:gd name="T5" fmla="*/ 1887767 h 20595"/>
                  <a:gd name="T6" fmla="*/ 1887797 w 19679"/>
                  <a:gd name="T7" fmla="*/ 1887767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840" y="784"/>
                    </a:moveTo>
                    <a:cubicBezTo>
                      <a:pt x="12166" y="784"/>
                      <a:pt x="14492" y="1712"/>
                      <a:pt x="16267" y="3570"/>
                    </a:cubicBezTo>
                    <a:cubicBezTo>
                      <a:pt x="18047" y="5433"/>
                      <a:pt x="18935" y="7876"/>
                      <a:pt x="18929" y="10318"/>
                    </a:cubicBezTo>
                    <a:lnTo>
                      <a:pt x="749" y="10318"/>
                    </a:lnTo>
                    <a:cubicBezTo>
                      <a:pt x="743" y="7876"/>
                      <a:pt x="1631" y="5433"/>
                      <a:pt x="3411" y="3570"/>
                    </a:cubicBezTo>
                    <a:cubicBezTo>
                      <a:pt x="5186" y="1712"/>
                      <a:pt x="7514" y="784"/>
                      <a:pt x="9840" y="7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>
                  <a:solidFill>
                    <a:srgbClr val="252D3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 flipH="1">
                <a:off x="10355622" y="3701963"/>
                <a:ext cx="152464" cy="15245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6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 bwMode="auto">
              <a:xfrm>
                <a:off x="9770756" y="4422243"/>
                <a:ext cx="1322196" cy="32567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3F82C4"/>
                    </a:solidFill>
                    <a:cs typeface="+mn-ea"/>
                    <a:sym typeface="+mn-lt"/>
                  </a:rPr>
                  <a:t>一些优化</a:t>
                </a:r>
                <a:endParaRPr lang="en-US" altLang="zh-CN" sz="2000" b="1" dirty="0">
                  <a:solidFill>
                    <a:srgbClr val="3F82C4"/>
                  </a:solidFill>
                  <a:cs typeface="+mn-ea"/>
                  <a:sym typeface="+mn-lt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3F82C4"/>
                    </a:solidFill>
                    <a:cs typeface="+mn-ea"/>
                    <a:sym typeface="+mn-lt"/>
                  </a:rPr>
                  <a:t>和补充</a:t>
                </a:r>
                <a:endParaRPr lang="en-US" altLang="zh-CN" sz="2000" b="1" dirty="0">
                  <a:solidFill>
                    <a:srgbClr val="3F82C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07AEA48-1B8A-BDC0-5E90-2F62424D2A1F}"/>
              </a:ext>
            </a:extLst>
          </p:cNvPr>
          <p:cNvSpPr txBox="1"/>
          <p:nvPr/>
        </p:nvSpPr>
        <p:spPr>
          <a:xfrm>
            <a:off x="638539" y="112562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</a:t>
            </a:r>
            <a:r>
              <a:rPr lang="en-US" spc="1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1A635B-2BAC-47FA-9BE7-78E0EE58BBFE}"/>
              </a:ext>
            </a:extLst>
          </p:cNvPr>
          <p:cNvSpPr txBox="1"/>
          <p:nvPr/>
        </p:nvSpPr>
        <p:spPr>
          <a:xfrm>
            <a:off x="1778370" y="1053490"/>
            <a:ext cx="174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</a:t>
            </a:r>
            <a:endParaRPr lang="en-US" altLang="zh-CN" sz="2400" b="1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</a:p>
          <a:p>
            <a:pPr algn="ctr"/>
            <a:r>
              <a:rPr lang="zh-CN" altLang="en-US" sz="2400" b="1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概要设计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7127" y="269981"/>
            <a:ext cx="5419185" cy="424732"/>
          </a:xfr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2.1 </a:t>
            </a:r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绘制棋盘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06605" y="776801"/>
            <a:ext cx="5419185" cy="1511952"/>
          </a:xfrm>
        </p:spPr>
        <p:txBody>
          <a:bodyPr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创建合适大小的窗口并调整背景为棕色，利用</a:t>
            </a:r>
            <a:r>
              <a:rPr lang="en-US" altLang="zh-CN" sz="16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raylib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DrawLine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函数横竖都画出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根等间距的黑线，在（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）、（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）、（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）、（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）及（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）处用</a:t>
            </a:r>
            <a:r>
              <a:rPr lang="en-US" altLang="zh-CN" sz="16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DrawCircle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画用黑色填充的小圆，棋盘绘制完毕，如图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1-1</a:t>
            </a:r>
            <a:endParaRPr lang="zh-CN" altLang="en-US" sz="16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7E130-9A06-D58E-2C53-C0BA411F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90" y="105481"/>
            <a:ext cx="5844802" cy="218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50CBBA-0552-5925-2E27-6FB6DD641A0C}"/>
              </a:ext>
            </a:extLst>
          </p:cNvPr>
          <p:cNvSpPr txBox="1"/>
          <p:nvPr/>
        </p:nvSpPr>
        <p:spPr>
          <a:xfrm>
            <a:off x="427127" y="2403835"/>
            <a:ext cx="499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F82C4"/>
                </a:solidFill>
              </a:rPr>
              <a:t>2.2 </a:t>
            </a:r>
            <a:r>
              <a:rPr lang="zh-CN" altLang="en-US" sz="2400" b="1" dirty="0">
                <a:solidFill>
                  <a:srgbClr val="3F82C4"/>
                </a:solidFill>
              </a:rPr>
              <a:t>玩家落子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347F01-E38B-445B-54D3-F0CBF9042BE9}"/>
              </a:ext>
            </a:extLst>
          </p:cNvPr>
          <p:cNvSpPr txBox="1"/>
          <p:nvPr/>
        </p:nvSpPr>
        <p:spPr>
          <a:xfrm>
            <a:off x="606605" y="3004024"/>
            <a:ext cx="54191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实现落子：创立一个二维数组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列，目的是能够只使用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1-15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这十五个数字，便于直观分析理解，并且解决了越界问题），对其初始化，当其中元素为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时，代表此处未落子，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代表此处落黑子（玩家落子），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则代表此处落白子（电脑落子）。每一次循环中，在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的位置用</a:t>
            </a:r>
            <a:r>
              <a:rPr lang="en-US" altLang="zh-CN" sz="1600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DrawCircle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画出对应的、大小合适的“黑圆”或“白圆”，如图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、图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1-3</a:t>
            </a:r>
          </a:p>
          <a:p>
            <a:endParaRPr lang="zh-CN" altLang="en-US" sz="16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5C406B-14C0-91D5-8FBF-91524D00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89" y="2377601"/>
            <a:ext cx="5276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C10F23-A386-1C97-AC90-41DFB9E7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59" y="3076049"/>
            <a:ext cx="5331667" cy="27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BEA488-7584-241F-6257-F36DDD5D6534}"/>
              </a:ext>
            </a:extLst>
          </p:cNvPr>
          <p:cNvSpPr txBox="1"/>
          <p:nvPr/>
        </p:nvSpPr>
        <p:spPr>
          <a:xfrm>
            <a:off x="571436" y="4850683"/>
            <a:ext cx="52748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实现玩家点击左键落子功能：当玩家单击鼠标左键时，获取鼠标位置，将鼠标位置与棋盘位置模糊对应，即当鼠标没有恰好在对应的精确位置时，判定玩家落在了离鼠标最近的合法位置，将该合法位置在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数组中对应的元素更新为</a:t>
            </a:r>
            <a:r>
              <a:rPr lang="en-US" altLang="zh-CN" sz="16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1600" kern="100" dirty="0">
              <a:solidFill>
                <a:srgbClr val="00206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29759-53C5-A672-8DE8-C96F8836CFCC}"/>
              </a:ext>
            </a:extLst>
          </p:cNvPr>
          <p:cNvSpPr txBox="1"/>
          <p:nvPr/>
        </p:nvSpPr>
        <p:spPr>
          <a:xfrm>
            <a:off x="8101659" y="2203169"/>
            <a:ext cx="169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绘制棋盘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F7743-3F2C-CF99-82EA-7ACEC080E0F8}"/>
              </a:ext>
            </a:extLst>
          </p:cNvPr>
          <p:cNvSpPr txBox="1"/>
          <p:nvPr/>
        </p:nvSpPr>
        <p:spPr>
          <a:xfrm>
            <a:off x="7636175" y="2513124"/>
            <a:ext cx="169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1-2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落子数组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4F4627-8727-8E9C-0715-38FD4B9580EE}"/>
              </a:ext>
            </a:extLst>
          </p:cNvPr>
          <p:cNvSpPr txBox="1"/>
          <p:nvPr/>
        </p:nvSpPr>
        <p:spPr>
          <a:xfrm>
            <a:off x="7126685" y="5843116"/>
            <a:ext cx="1744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1-3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实现落子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7127" y="474083"/>
            <a:ext cx="5419185" cy="424732"/>
          </a:xfr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2.3 </a:t>
            </a:r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电脑落子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06605" y="986025"/>
            <a:ext cx="5335604" cy="832279"/>
          </a:xfrm>
        </p:spPr>
        <p:txBody>
          <a:bodyPr wrap="square">
            <a:spAutoFit/>
          </a:bodyPr>
          <a:lstStyle/>
          <a:p>
            <a:pPr marR="0" lvl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实现电脑落子：使用估值函数给未落子的每个位置评分，最终选取分数最大的位置，将该位置在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数组中对应的元素更新为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在后续会详细介绍）</a:t>
            </a:r>
            <a:endParaRPr lang="zh-CN" altLang="en-US" sz="16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0CBBA-0552-5925-2E27-6FB6DD641A0C}"/>
              </a:ext>
            </a:extLst>
          </p:cNvPr>
          <p:cNvSpPr txBox="1"/>
          <p:nvPr/>
        </p:nvSpPr>
        <p:spPr>
          <a:xfrm>
            <a:off x="427127" y="2024332"/>
            <a:ext cx="499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F82C4"/>
                </a:solidFill>
              </a:rPr>
              <a:t>2.4 </a:t>
            </a:r>
            <a:r>
              <a:rPr lang="zh-CN" altLang="en-US" sz="2400" b="1" dirty="0">
                <a:solidFill>
                  <a:srgbClr val="3F82C4"/>
                </a:solidFill>
              </a:rPr>
              <a:t>判断游戏是否结束</a:t>
            </a:r>
            <a:r>
              <a:rPr lang="en-US" altLang="zh-CN" sz="2400" b="1" dirty="0">
                <a:solidFill>
                  <a:srgbClr val="3F82C4"/>
                </a:solidFill>
              </a:rPr>
              <a:t>&amp;</a:t>
            </a:r>
            <a:r>
              <a:rPr lang="zh-CN" altLang="en-US" sz="2400" b="1" dirty="0">
                <a:solidFill>
                  <a:srgbClr val="3F82C4"/>
                </a:solidFill>
              </a:rPr>
              <a:t>输赢情况</a:t>
            </a:r>
            <a:endParaRPr lang="en-US" altLang="zh-CN" sz="2400" b="1" dirty="0">
              <a:solidFill>
                <a:srgbClr val="3F82C4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347F01-E38B-445B-54D3-F0CBF9042BE9}"/>
              </a:ext>
            </a:extLst>
          </p:cNvPr>
          <p:cNvSpPr txBox="1"/>
          <p:nvPr/>
        </p:nvSpPr>
        <p:spPr>
          <a:xfrm>
            <a:off x="606605" y="2578485"/>
            <a:ext cx="5419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判断游戏是否结束：分为三种情况，玩家赢、电脑赢和平局，对每一个点，都遍历所有方向，若连成了五个同色的棋子，则所对应的这一方胜利，若棋盘被填满但还未出现五子连珠的情况，判定为平局。当判定游戏结束时，输出获胜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失败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平局的相应语句，部分代码如图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1-4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1-5</a:t>
            </a:r>
            <a:r>
              <a:rPr lang="zh-CN" altLang="en-US" sz="16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所示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7B205-A014-40C4-71B4-8F1490595E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65" y="310193"/>
            <a:ext cx="4934555" cy="32067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7B8F6E-9ED1-5106-C743-349CC3A9067B}"/>
              </a:ext>
            </a:extLst>
          </p:cNvPr>
          <p:cNvSpPr txBox="1"/>
          <p:nvPr/>
        </p:nvSpPr>
        <p:spPr>
          <a:xfrm>
            <a:off x="7584857" y="3563370"/>
            <a:ext cx="246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1-4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部分判断输赢代码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4AC37B-6BC1-9616-6B14-4FD806DF98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5" y="3994412"/>
            <a:ext cx="5419185" cy="22559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7AA312-6BF0-9DA6-893D-E82FBC4DE0ED}"/>
              </a:ext>
            </a:extLst>
          </p:cNvPr>
          <p:cNvSpPr txBox="1"/>
          <p:nvPr/>
        </p:nvSpPr>
        <p:spPr>
          <a:xfrm>
            <a:off x="6096000" y="50311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1-5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平局</a:t>
            </a:r>
          </a:p>
        </p:txBody>
      </p:sp>
    </p:spTree>
    <p:extLst>
      <p:ext uri="{BB962C8B-B14F-4D97-AF65-F5344CB8AC3E}">
        <p14:creationId xmlns:p14="http://schemas.microsoft.com/office/powerpoint/2010/main" val="36746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4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7127" y="474083"/>
            <a:ext cx="5419185" cy="424732"/>
          </a:xfr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2.5 </a:t>
            </a:r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优化及补充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FB997F-BDA3-0AD8-B376-AAD003230A43}"/>
              </a:ext>
            </a:extLst>
          </p:cNvPr>
          <p:cNvSpPr txBox="1"/>
          <p:nvPr/>
        </p:nvSpPr>
        <p:spPr>
          <a:xfrm>
            <a:off x="427127" y="1029385"/>
            <a:ext cx="2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）红点标注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5C64BA-217A-1903-922E-E192442637B8}"/>
              </a:ext>
            </a:extLst>
          </p:cNvPr>
          <p:cNvSpPr txBox="1"/>
          <p:nvPr/>
        </p:nvSpPr>
        <p:spPr>
          <a:xfrm>
            <a:off x="432806" y="1529287"/>
            <a:ext cx="463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利用二维数组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mark</a:t>
            </a:r>
            <a:r>
              <a:rPr lang="zh-CN" altLang="en-US" sz="18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，标记上一次玩家与上一次电脑的落子位置，在这两个位置画出大小合适的红色小圆，以防止棋盘上已有较多棋子时，玩家找不到上一步自己与电脑下在了哪里，从而优化玩家下棋体验，如图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1-6</a:t>
            </a:r>
            <a:r>
              <a:rPr lang="zh-CN" altLang="en-US" sz="18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1-7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69FDB8-57E6-94B3-BB84-AE83A2FB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18" y="1277052"/>
            <a:ext cx="3488110" cy="14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F9B011-A5BF-8653-B0FF-58FD5C6BBA27}"/>
              </a:ext>
            </a:extLst>
          </p:cNvPr>
          <p:cNvSpPr txBox="1"/>
          <p:nvPr/>
        </p:nvSpPr>
        <p:spPr>
          <a:xfrm>
            <a:off x="5945286" y="2709126"/>
            <a:ext cx="164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1-6 mark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endParaRPr lang="en-US" altLang="zh-CN" sz="16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7A7D20-B8F4-83D8-AE7C-075A318F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78" y="152981"/>
            <a:ext cx="3057088" cy="29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6E7DB2-9702-1EB2-727B-E090F8C897FB}"/>
              </a:ext>
            </a:extLst>
          </p:cNvPr>
          <p:cNvSpPr txBox="1"/>
          <p:nvPr/>
        </p:nvSpPr>
        <p:spPr>
          <a:xfrm>
            <a:off x="9337103" y="3134586"/>
            <a:ext cx="210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1-7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对弈过程实例</a:t>
            </a:r>
            <a:endParaRPr lang="en-US" altLang="zh-CN" sz="16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3F9CE4-0F44-3A88-D9C8-FCA3C7E847CF}"/>
              </a:ext>
            </a:extLst>
          </p:cNvPr>
          <p:cNvSpPr txBox="1"/>
          <p:nvPr/>
        </p:nvSpPr>
        <p:spPr>
          <a:xfrm>
            <a:off x="427127" y="3663279"/>
            <a:ext cx="18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）悔棋功能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3488A-9C07-7B2A-778F-A088F3F9720C}"/>
              </a:ext>
            </a:extLst>
          </p:cNvPr>
          <p:cNvSpPr txBox="1"/>
          <p:nvPr/>
        </p:nvSpPr>
        <p:spPr>
          <a:xfrm>
            <a:off x="427127" y="4168755"/>
            <a:ext cx="3907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当玩家单击鼠标右键时，利用结构体、一维数组和指针完成的栈，撤回上一次玩家的落子和电脑的落子，部分代码如图</a:t>
            </a:r>
            <a:r>
              <a:rPr lang="en-US" altLang="zh-CN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1-8</a:t>
            </a:r>
            <a:r>
              <a:rPr lang="zh-CN" altLang="en-US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kern="100" dirty="0">
                <a:solidFill>
                  <a:srgbClr val="00206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1-9</a:t>
            </a:r>
            <a:endParaRPr lang="zh-CN" altLang="en-US" kern="100" dirty="0">
              <a:solidFill>
                <a:srgbClr val="00206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1E9778-C249-5A81-DA22-EA51F6AA1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35" y="3473140"/>
            <a:ext cx="3569112" cy="18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887F67-B94F-9082-6567-F5B3FACD56FF}"/>
              </a:ext>
            </a:extLst>
          </p:cNvPr>
          <p:cNvSpPr txBox="1"/>
          <p:nvPr/>
        </p:nvSpPr>
        <p:spPr>
          <a:xfrm>
            <a:off x="6144030" y="5476806"/>
            <a:ext cx="1351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1-8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右键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0DC536-24DA-E59B-FE1C-7C4F4F8C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48" y="3473942"/>
            <a:ext cx="20478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7C0291-02D9-D5C1-486A-508BDF3309DC}"/>
              </a:ext>
            </a:extLst>
          </p:cNvPr>
          <p:cNvSpPr txBox="1"/>
          <p:nvPr/>
        </p:nvSpPr>
        <p:spPr>
          <a:xfrm>
            <a:off x="8899736" y="6285468"/>
            <a:ext cx="194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1-9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进栈 出栈</a:t>
            </a:r>
          </a:p>
        </p:txBody>
      </p:sp>
    </p:spTree>
    <p:extLst>
      <p:ext uri="{BB962C8B-B14F-4D97-AF65-F5344CB8AC3E}">
        <p14:creationId xmlns:p14="http://schemas.microsoft.com/office/powerpoint/2010/main" val="23787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7127" y="557183"/>
            <a:ext cx="5419185" cy="341632"/>
          </a:xfrm>
        </p:spPr>
        <p:txBody>
          <a:bodyPr>
            <a:spAutoFit/>
          </a:bodyPr>
          <a:lstStyle/>
          <a:p>
            <a:r>
              <a:rPr lang="zh-CN" altLang="en-US" sz="1800" b="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1800" b="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</a:t>
            </a:r>
            <a:r>
              <a:rPr lang="zh-CN" altLang="en-US" sz="1800" b="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）解决呆板问题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06605" y="986025"/>
            <a:ext cx="5335604" cy="1858201"/>
          </a:xfrm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zh-CN" altLang="en-US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在玩家落下第一步后，以及某些极端的、恰好某些点位分数相等的情况下，利用</a:t>
            </a:r>
            <a:r>
              <a:rPr lang="en-US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rand</a:t>
            </a:r>
            <a:r>
              <a:rPr lang="zh-CN" altLang="en-US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来实现分数相同的点位中随机落子，同时，解决了玩家下很多局棋局相似的问题（若没有随机落子功能，当玩家做出与之前棋局一模一样的走法时，电脑也会选择跟之前一模一样的走法，这样会显得有些无聊而单调），从而优化玩家体验，提高乐趣，部分代码如图</a:t>
            </a:r>
            <a:r>
              <a:rPr lang="en-US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1-10</a:t>
            </a:r>
            <a:r>
              <a:rPr lang="zh-CN" altLang="en-US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1-11</a:t>
            </a:r>
            <a:r>
              <a:rPr lang="zh-CN" altLang="en-US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6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7B8F6E-9ED1-5106-C743-349CC3A9067B}"/>
              </a:ext>
            </a:extLst>
          </p:cNvPr>
          <p:cNvSpPr txBox="1"/>
          <p:nvPr/>
        </p:nvSpPr>
        <p:spPr>
          <a:xfrm>
            <a:off x="7823395" y="3399183"/>
            <a:ext cx="167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1-10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AA312-6BF0-9DA6-893D-E82FBC4DE0ED}"/>
              </a:ext>
            </a:extLst>
          </p:cNvPr>
          <p:cNvSpPr txBox="1"/>
          <p:nvPr/>
        </p:nvSpPr>
        <p:spPr>
          <a:xfrm>
            <a:off x="5942209" y="411355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1-11 </a:t>
            </a:r>
            <a:r>
              <a:rPr lang="zh-CN" altLang="en-US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</a:t>
            </a:r>
            <a:r>
              <a:rPr lang="en-US" altLang="zh-CN" sz="16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6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6AB633-765E-B10A-685C-0F3A1A83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54" y="310866"/>
            <a:ext cx="3213919" cy="303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6BA3A0-BB2C-D239-1674-27CA4ABE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29" y="2743175"/>
            <a:ext cx="3277280" cy="29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53214" y="1573033"/>
            <a:ext cx="5419185" cy="424732"/>
          </a:xfr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82C4"/>
                </a:solidFill>
                <a:latin typeface="+mn-lt"/>
                <a:ea typeface="+mn-ea"/>
                <a:cs typeface="+mn-ea"/>
                <a:sym typeface="+mn-lt"/>
              </a:rPr>
              <a:t>电脑如何落子？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353214" y="2366456"/>
            <a:ext cx="1592622" cy="2328523"/>
          </a:xfr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估值函数</a:t>
            </a:r>
            <a:endParaRPr lang="en-US" altLang="zh-CN" sz="20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 algn="ctr"/>
            <a:r>
              <a:rPr lang="en-US" altLang="zh-CN" sz="20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</a:p>
          <a:p>
            <a:pPr lvl="0" algn="ctr"/>
            <a:r>
              <a:rPr lang="zh-CN" altLang="en-US" sz="20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打分表</a:t>
            </a:r>
            <a:endParaRPr lang="en-US" altLang="zh-CN" sz="2000" dirty="0">
              <a:solidFill>
                <a:srgbClr val="3F82C4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 algn="ctr"/>
            <a:r>
              <a:rPr lang="en-US" altLang="zh-CN" sz="20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</a:p>
          <a:p>
            <a:pPr lvl="0" algn="ctr"/>
            <a:r>
              <a:rPr lang="zh-CN" altLang="en-US" sz="2000" dirty="0">
                <a:solidFill>
                  <a:srgbClr val="3F82C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选取最大值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8817" y="32467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cs typeface="+mn-ea"/>
                <a:sym typeface="+mn-lt"/>
              </a:rPr>
              <a:t>/03</a:t>
            </a:r>
            <a:endParaRPr lang="en-US" spc="1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943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9f18d5fd-e32c-48ad-aa48-e7ba99fe7d2c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qzz3owr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0C64E8-B197-46DE-82DB-8BF69275F43D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E144D60-786B-49A7-A66F-179A2784D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E68599-D7D3-4254-A3D4-DA6676EAF96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1600</Words>
  <Application>Microsoft Office PowerPoint</Application>
  <PresentationFormat>宽屏</PresentationFormat>
  <Paragraphs>98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楷体</vt:lpstr>
      <vt:lpstr>微软雅黑</vt:lpstr>
      <vt:lpstr>Arial</vt:lpstr>
      <vt:lpstr>Calibri</vt:lpstr>
      <vt:lpstr>Times New Roman</vt:lpstr>
      <vt:lpstr>OfficePLUS主题</vt:lpstr>
      <vt:lpstr>think-cell Slide</vt:lpstr>
      <vt:lpstr>人机对弈</vt:lpstr>
      <vt:lpstr>PowerPoint 演示文稿</vt:lpstr>
      <vt:lpstr>实验目的与器材</vt:lpstr>
      <vt:lpstr>PowerPoint 演示文稿</vt:lpstr>
      <vt:lpstr>2.1 绘制棋盘</vt:lpstr>
      <vt:lpstr>2.3 电脑落子</vt:lpstr>
      <vt:lpstr>2.5 优化及补充</vt:lpstr>
      <vt:lpstr>（3）解决呆板问题</vt:lpstr>
      <vt:lpstr>电脑如何落子？</vt:lpstr>
      <vt:lpstr>3.1估值函数</vt:lpstr>
      <vt:lpstr>PowerPoint 演示文稿</vt:lpstr>
      <vt:lpstr>实验数据及结果分析</vt:lpstr>
      <vt:lpstr>总结与心得</vt:lpstr>
      <vt:lpstr>感谢观看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水果 吃</cp:lastModifiedBy>
  <cp:revision>5</cp:revision>
  <cp:lastPrinted>2019-11-25T16:00:00Z</cp:lastPrinted>
  <dcterms:created xsi:type="dcterms:W3CDTF">2019-11-25T16:00:00Z</dcterms:created>
  <dcterms:modified xsi:type="dcterms:W3CDTF">2024-01-02T04:07:18Z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2052-11.1.0.9145</vt:lpwstr>
  </property>
  <property fmtid="{D5CDD505-2E9C-101B-9397-08002B2CF9AE}" pid="4" name="ContentTypeId">
    <vt:lpwstr>0x010100D1443A8EF62DE444B1FF07917E22EF72</vt:lpwstr>
  </property>
</Properties>
</file>