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0" r:id="rId8"/>
    <p:sldId id="271" r:id="rId9"/>
    <p:sldId id="278" r:id="rId10"/>
    <p:sldId id="261" r:id="rId11"/>
    <p:sldId id="262" r:id="rId12"/>
    <p:sldId id="263" r:id="rId13"/>
    <p:sldId id="279" r:id="rId14"/>
    <p:sldId id="264" r:id="rId15"/>
    <p:sldId id="265" r:id="rId16"/>
    <p:sldId id="266" r:id="rId17"/>
    <p:sldId id="280" r:id="rId18"/>
    <p:sldId id="259" r:id="rId19"/>
    <p:sldId id="260" r:id="rId20"/>
    <p:sldId id="281" r:id="rId21"/>
    <p:sldId id="272" r:id="rId22"/>
    <p:sldId id="274" r:id="rId23"/>
    <p:sldId id="275" r:id="rId24"/>
    <p:sldId id="282" r:id="rId25"/>
    <p:sldId id="273" r:id="rId26"/>
    <p:sldId id="276" r:id="rId27"/>
    <p:sldId id="277"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B0223-EDBB-40BD-ADF0-8811FAF2DF18}" v="28" dt="2020-10-18T22:42:25.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Freedom%20economic%20index.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urban%20lowest.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incomelevel.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incomelevel.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worst%20percentage%20ec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percentage%20econ.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highest%20life%20expectancy%20Percentag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lowest%20life%20expectancy%20Percentag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Sadiest%20Countrie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Happiest%20Countrie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GDP%20attribute%20by%20continen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amily's%20RGB%20PGC\Google%20Drive\Rutgers\%5bJunior%201st%20Semester%5d\%5bCS336%5d%20Principles%20of%20Information%20and%20Data%20Management\Projects\Mini%20Project\Top%2010%20urban%20highest.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'Freedom economic index'!$B$1</c:f>
              <c:strCache>
                <c:ptCount val="1"/>
                <c:pt idx="0">
                  <c:v>Average Total Cases</c:v>
                </c:pt>
              </c:strCache>
            </c:strRef>
          </c:tx>
          <c:spPr>
            <a:solidFill>
              <a:schemeClr val="accent1"/>
            </a:solidFill>
            <a:ln>
              <a:noFill/>
            </a:ln>
            <a:effectLst/>
          </c:spPr>
          <c:invertIfNegative val="0"/>
          <c:cat>
            <c:strRef>
              <c:f>'Freedom economic index'!$A$2:$A$6</c:f>
              <c:strCache>
                <c:ptCount val="5"/>
                <c:pt idx="0">
                  <c:v>Bolivia</c:v>
                </c:pt>
                <c:pt idx="1">
                  <c:v>Dominican Republic</c:v>
                </c:pt>
                <c:pt idx="2">
                  <c:v>Ecuador</c:v>
                </c:pt>
                <c:pt idx="3">
                  <c:v>Chile</c:v>
                </c:pt>
                <c:pt idx="4">
                  <c:v>Switzerland</c:v>
                </c:pt>
              </c:strCache>
            </c:strRef>
          </c:cat>
          <c:val>
            <c:numRef>
              <c:f>'Freedom economic index'!$B$2:$B$6</c:f>
              <c:numCache>
                <c:formatCode>General</c:formatCode>
                <c:ptCount val="5"/>
                <c:pt idx="0">
                  <c:v>48769.282299999999</c:v>
                </c:pt>
                <c:pt idx="1">
                  <c:v>33781.600700000003</c:v>
                </c:pt>
                <c:pt idx="2">
                  <c:v>45589.072200000002</c:v>
                </c:pt>
                <c:pt idx="3">
                  <c:v>209538.49770000001</c:v>
                </c:pt>
                <c:pt idx="4">
                  <c:v>23984.578000000001</c:v>
                </c:pt>
              </c:numCache>
            </c:numRef>
          </c:val>
          <c:extLst>
            <c:ext xmlns:c16="http://schemas.microsoft.com/office/drawing/2014/chart" uri="{C3380CC4-5D6E-409C-BE32-E72D297353CC}">
              <c16:uniqueId val="{00000000-B8E8-4AB3-B617-598106195F33}"/>
            </c:ext>
          </c:extLst>
        </c:ser>
        <c:dLbls>
          <c:showLegendKey val="0"/>
          <c:showVal val="0"/>
          <c:showCatName val="0"/>
          <c:showSerName val="0"/>
          <c:showPercent val="0"/>
          <c:showBubbleSize val="0"/>
        </c:dLbls>
        <c:gapWidth val="219"/>
        <c:overlap val="-27"/>
        <c:axId val="1314638288"/>
        <c:axId val="1454632576"/>
      </c:barChart>
      <c:catAx>
        <c:axId val="1314638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632576"/>
        <c:crosses val="autoZero"/>
        <c:auto val="1"/>
        <c:lblAlgn val="ctr"/>
        <c:lblOffset val="100"/>
        <c:noMultiLvlLbl val="0"/>
      </c:catAx>
      <c:valAx>
        <c:axId val="1454632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63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urban lowest'!$B$1</c:f>
              <c:strCache>
                <c:ptCount val="1"/>
                <c:pt idx="0">
                  <c:v>Percentage of population with cases in Lowest percentage of Urban Areas</c:v>
                </c:pt>
              </c:strCache>
            </c:strRef>
          </c:tx>
          <c:spPr>
            <a:solidFill>
              <a:schemeClr val="accent1"/>
            </a:solidFill>
            <a:ln>
              <a:noFill/>
            </a:ln>
            <a:effectLst/>
          </c:spPr>
          <c:invertIfNegative val="0"/>
          <c:cat>
            <c:strRef>
              <c:f>'Top 10 urban lowest'!$A$2:$A$11</c:f>
              <c:strCache>
                <c:ptCount val="10"/>
                <c:pt idx="0">
                  <c:v>Papua New Guinea</c:v>
                </c:pt>
                <c:pt idx="1">
                  <c:v>Burundi</c:v>
                </c:pt>
                <c:pt idx="2">
                  <c:v>Liechtenstein</c:v>
                </c:pt>
                <c:pt idx="3">
                  <c:v>Niger</c:v>
                </c:pt>
                <c:pt idx="4">
                  <c:v>Malawi</c:v>
                </c:pt>
                <c:pt idx="5">
                  <c:v>Rwanda</c:v>
                </c:pt>
                <c:pt idx="6">
                  <c:v>Sri Lanka</c:v>
                </c:pt>
                <c:pt idx="7">
                  <c:v>South Sudan</c:v>
                </c:pt>
                <c:pt idx="8">
                  <c:v>Nepal</c:v>
                </c:pt>
                <c:pt idx="9">
                  <c:v>Ethiopia</c:v>
                </c:pt>
              </c:strCache>
            </c:strRef>
          </c:cat>
          <c:val>
            <c:numRef>
              <c:f>'Top 10 urban lowest'!$B$2:$B$11</c:f>
              <c:numCache>
                <c:formatCode>General</c:formatCode>
                <c:ptCount val="10"/>
                <c:pt idx="0">
                  <c:v>1.6230400000000001E-3</c:v>
                </c:pt>
                <c:pt idx="1">
                  <c:v>1.92267E-3</c:v>
                </c:pt>
                <c:pt idx="2">
                  <c:v>0.22285580999999999</c:v>
                </c:pt>
                <c:pt idx="3">
                  <c:v>3.8131300000000001E-3</c:v>
                </c:pt>
                <c:pt idx="4">
                  <c:v>1.297155E-2</c:v>
                </c:pt>
                <c:pt idx="5">
                  <c:v>1.229764E-2</c:v>
                </c:pt>
                <c:pt idx="6">
                  <c:v>6.62234E-3</c:v>
                </c:pt>
                <c:pt idx="7">
                  <c:v>1.4489439999999999E-2</c:v>
                </c:pt>
                <c:pt idx="8">
                  <c:v>4.953022E-2</c:v>
                </c:pt>
                <c:pt idx="9">
                  <c:v>1.6114969999999999E-2</c:v>
                </c:pt>
              </c:numCache>
            </c:numRef>
          </c:val>
          <c:extLst>
            <c:ext xmlns:c16="http://schemas.microsoft.com/office/drawing/2014/chart" uri="{C3380CC4-5D6E-409C-BE32-E72D297353CC}">
              <c16:uniqueId val="{00000000-1604-4840-BD63-691EC4D0EFF6}"/>
            </c:ext>
          </c:extLst>
        </c:ser>
        <c:dLbls>
          <c:showLegendKey val="0"/>
          <c:showVal val="0"/>
          <c:showCatName val="0"/>
          <c:showSerName val="0"/>
          <c:showPercent val="0"/>
          <c:showBubbleSize val="0"/>
        </c:dLbls>
        <c:gapWidth val="219"/>
        <c:overlap val="-27"/>
        <c:axId val="1270465439"/>
        <c:axId val="1273446591"/>
      </c:barChart>
      <c:catAx>
        <c:axId val="1270465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446591"/>
        <c:crosses val="autoZero"/>
        <c:auto val="1"/>
        <c:lblAlgn val="ctr"/>
        <c:lblOffset val="100"/>
        <c:noMultiLvlLbl val="0"/>
      </c:catAx>
      <c:valAx>
        <c:axId val="127344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465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incomelevel!$L$13</c:f>
              <c:strCache>
                <c:ptCount val="1"/>
                <c:pt idx="0">
                  <c:v>Lowest Percentage Cases</c:v>
                </c:pt>
              </c:strCache>
            </c:strRef>
          </c:tx>
          <c:spPr>
            <a:solidFill>
              <a:schemeClr val="accent1"/>
            </a:solidFill>
            <a:ln>
              <a:noFill/>
            </a:ln>
            <a:effectLst/>
          </c:spPr>
          <c:invertIfNegative val="0"/>
          <c:cat>
            <c:strRef>
              <c:f>incomelevel!$K$14:$K$17</c:f>
              <c:strCache>
                <c:ptCount val="4"/>
                <c:pt idx="0">
                  <c:v>Low income</c:v>
                </c:pt>
                <c:pt idx="1">
                  <c:v>Lower middle income</c:v>
                </c:pt>
                <c:pt idx="2">
                  <c:v>Upper middle income</c:v>
                </c:pt>
                <c:pt idx="3">
                  <c:v>High income</c:v>
                </c:pt>
              </c:strCache>
            </c:strRef>
          </c:cat>
          <c:val>
            <c:numRef>
              <c:f>incomelevel!$L$14:$L$17</c:f>
              <c:numCache>
                <c:formatCode>General</c:formatCode>
                <c:ptCount val="4"/>
                <c:pt idx="0">
                  <c:v>2</c:v>
                </c:pt>
                <c:pt idx="1">
                  <c:v>5</c:v>
                </c:pt>
                <c:pt idx="2">
                  <c:v>2</c:v>
                </c:pt>
                <c:pt idx="3">
                  <c:v>1</c:v>
                </c:pt>
              </c:numCache>
            </c:numRef>
          </c:val>
          <c:extLst>
            <c:ext xmlns:c16="http://schemas.microsoft.com/office/drawing/2014/chart" uri="{C3380CC4-5D6E-409C-BE32-E72D297353CC}">
              <c16:uniqueId val="{00000000-C730-480B-92A0-CB046C196FA9}"/>
            </c:ext>
          </c:extLst>
        </c:ser>
        <c:dLbls>
          <c:showLegendKey val="0"/>
          <c:showVal val="0"/>
          <c:showCatName val="0"/>
          <c:showSerName val="0"/>
          <c:showPercent val="0"/>
          <c:showBubbleSize val="0"/>
        </c:dLbls>
        <c:gapWidth val="219"/>
        <c:overlap val="-27"/>
        <c:axId val="633500576"/>
        <c:axId val="457468592"/>
      </c:barChart>
      <c:catAx>
        <c:axId val="63350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468592"/>
        <c:crosses val="autoZero"/>
        <c:auto val="1"/>
        <c:lblAlgn val="ctr"/>
        <c:lblOffset val="100"/>
        <c:noMultiLvlLbl val="0"/>
      </c:catAx>
      <c:valAx>
        <c:axId val="45746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50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incomelevel!$L$27</c:f>
              <c:strCache>
                <c:ptCount val="1"/>
                <c:pt idx="0">
                  <c:v>Highest Percentage Cases</c:v>
                </c:pt>
              </c:strCache>
            </c:strRef>
          </c:tx>
          <c:spPr>
            <a:solidFill>
              <a:schemeClr val="accent1"/>
            </a:solidFill>
            <a:ln>
              <a:noFill/>
            </a:ln>
            <a:effectLst/>
          </c:spPr>
          <c:invertIfNegative val="0"/>
          <c:cat>
            <c:strRef>
              <c:f>incomelevel!$K$28:$K$31</c:f>
              <c:strCache>
                <c:ptCount val="4"/>
                <c:pt idx="0">
                  <c:v>Low income</c:v>
                </c:pt>
                <c:pt idx="1">
                  <c:v>Lower middle income</c:v>
                </c:pt>
                <c:pt idx="2">
                  <c:v>Upper middle income</c:v>
                </c:pt>
                <c:pt idx="3">
                  <c:v>High income</c:v>
                </c:pt>
              </c:strCache>
            </c:strRef>
          </c:cat>
          <c:val>
            <c:numRef>
              <c:f>incomelevel!$L$28:$L$31</c:f>
              <c:numCache>
                <c:formatCode>General</c:formatCode>
                <c:ptCount val="4"/>
                <c:pt idx="0">
                  <c:v>0</c:v>
                </c:pt>
                <c:pt idx="1">
                  <c:v>0</c:v>
                </c:pt>
                <c:pt idx="2">
                  <c:v>2</c:v>
                </c:pt>
                <c:pt idx="3">
                  <c:v>8</c:v>
                </c:pt>
              </c:numCache>
            </c:numRef>
          </c:val>
          <c:extLst>
            <c:ext xmlns:c16="http://schemas.microsoft.com/office/drawing/2014/chart" uri="{C3380CC4-5D6E-409C-BE32-E72D297353CC}">
              <c16:uniqueId val="{00000000-B713-4647-ADFC-FCE60AB4B872}"/>
            </c:ext>
          </c:extLst>
        </c:ser>
        <c:dLbls>
          <c:showLegendKey val="0"/>
          <c:showVal val="0"/>
          <c:showCatName val="0"/>
          <c:showSerName val="0"/>
          <c:showPercent val="0"/>
          <c:showBubbleSize val="0"/>
        </c:dLbls>
        <c:gapWidth val="219"/>
        <c:overlap val="-27"/>
        <c:axId val="642505088"/>
        <c:axId val="451389040"/>
      </c:barChart>
      <c:catAx>
        <c:axId val="64250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389040"/>
        <c:crosses val="autoZero"/>
        <c:auto val="1"/>
        <c:lblAlgn val="ctr"/>
        <c:lblOffset val="100"/>
        <c:noMultiLvlLbl val="0"/>
      </c:catAx>
      <c:valAx>
        <c:axId val="45138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505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worst percentage econ'!$G$2</c:f>
              <c:strCache>
                <c:ptCount val="1"/>
                <c:pt idx="0">
                  <c:v>Most Percentage Inflected</c:v>
                </c:pt>
              </c:strCache>
            </c:strRef>
          </c:tx>
          <c:spPr>
            <a:solidFill>
              <a:schemeClr val="accent1"/>
            </a:solidFill>
            <a:ln>
              <a:noFill/>
            </a:ln>
            <a:effectLst/>
          </c:spPr>
          <c:invertIfNegative val="0"/>
          <c:cat>
            <c:strRef>
              <c:f>'Top 10 worst percentage econ'!$F$3:$F$7</c:f>
              <c:strCache>
                <c:ptCount val="5"/>
                <c:pt idx="0">
                  <c:v>repressed</c:v>
                </c:pt>
                <c:pt idx="1">
                  <c:v>mostly unfree</c:v>
                </c:pt>
                <c:pt idx="2">
                  <c:v>moderately free</c:v>
                </c:pt>
                <c:pt idx="3">
                  <c:v>mostly free</c:v>
                </c:pt>
                <c:pt idx="4">
                  <c:v>free</c:v>
                </c:pt>
              </c:strCache>
            </c:strRef>
          </c:cat>
          <c:val>
            <c:numRef>
              <c:f>'Top 10 worst percentage econ'!$G$3:$G$7</c:f>
              <c:numCache>
                <c:formatCode>General</c:formatCode>
                <c:ptCount val="5"/>
                <c:pt idx="0">
                  <c:v>0</c:v>
                </c:pt>
                <c:pt idx="1">
                  <c:v>2</c:v>
                </c:pt>
                <c:pt idx="2">
                  <c:v>5</c:v>
                </c:pt>
                <c:pt idx="3">
                  <c:v>3</c:v>
                </c:pt>
                <c:pt idx="4">
                  <c:v>0</c:v>
                </c:pt>
              </c:numCache>
            </c:numRef>
          </c:val>
          <c:extLst>
            <c:ext xmlns:c16="http://schemas.microsoft.com/office/drawing/2014/chart" uri="{C3380CC4-5D6E-409C-BE32-E72D297353CC}">
              <c16:uniqueId val="{00000000-2FF2-4546-BF77-2ED7EEB18D1C}"/>
            </c:ext>
          </c:extLst>
        </c:ser>
        <c:dLbls>
          <c:showLegendKey val="0"/>
          <c:showVal val="0"/>
          <c:showCatName val="0"/>
          <c:showSerName val="0"/>
          <c:showPercent val="0"/>
          <c:showBubbleSize val="0"/>
        </c:dLbls>
        <c:gapWidth val="219"/>
        <c:overlap val="-27"/>
        <c:axId val="1652269648"/>
        <c:axId val="1276896992"/>
      </c:barChart>
      <c:catAx>
        <c:axId val="165226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96992"/>
        <c:crosses val="autoZero"/>
        <c:auto val="1"/>
        <c:lblAlgn val="ctr"/>
        <c:lblOffset val="100"/>
        <c:noMultiLvlLbl val="0"/>
      </c:catAx>
      <c:valAx>
        <c:axId val="127689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2269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percentage econ'!$G$3</c:f>
              <c:strCache>
                <c:ptCount val="1"/>
                <c:pt idx="0">
                  <c:v>Least Percentage Infected</c:v>
                </c:pt>
              </c:strCache>
            </c:strRef>
          </c:tx>
          <c:spPr>
            <a:solidFill>
              <a:schemeClr val="accent1"/>
            </a:solidFill>
            <a:ln>
              <a:noFill/>
            </a:ln>
            <a:effectLst/>
          </c:spPr>
          <c:invertIfNegative val="0"/>
          <c:cat>
            <c:strRef>
              <c:f>'Top 10 percentage econ'!$F$4:$F$8</c:f>
              <c:strCache>
                <c:ptCount val="5"/>
                <c:pt idx="0">
                  <c:v>repressed</c:v>
                </c:pt>
                <c:pt idx="1">
                  <c:v>mostly unfree</c:v>
                </c:pt>
                <c:pt idx="2">
                  <c:v>moderately free</c:v>
                </c:pt>
                <c:pt idx="3">
                  <c:v>mostly free</c:v>
                </c:pt>
                <c:pt idx="4">
                  <c:v>free</c:v>
                </c:pt>
              </c:strCache>
            </c:strRef>
          </c:cat>
          <c:val>
            <c:numRef>
              <c:f>'Top 10 percentage econ'!$G$4:$G$8</c:f>
              <c:numCache>
                <c:formatCode>General</c:formatCode>
                <c:ptCount val="5"/>
                <c:pt idx="0">
                  <c:v>1</c:v>
                </c:pt>
                <c:pt idx="1">
                  <c:v>5</c:v>
                </c:pt>
                <c:pt idx="2">
                  <c:v>3</c:v>
                </c:pt>
                <c:pt idx="3">
                  <c:v>1</c:v>
                </c:pt>
                <c:pt idx="4">
                  <c:v>0</c:v>
                </c:pt>
              </c:numCache>
            </c:numRef>
          </c:val>
          <c:extLst>
            <c:ext xmlns:c16="http://schemas.microsoft.com/office/drawing/2014/chart" uri="{C3380CC4-5D6E-409C-BE32-E72D297353CC}">
              <c16:uniqueId val="{00000000-8974-49A1-9E03-7E993C9BA4D2}"/>
            </c:ext>
          </c:extLst>
        </c:ser>
        <c:dLbls>
          <c:showLegendKey val="0"/>
          <c:showVal val="0"/>
          <c:showCatName val="0"/>
          <c:showSerName val="0"/>
          <c:showPercent val="0"/>
          <c:showBubbleSize val="0"/>
        </c:dLbls>
        <c:gapWidth val="219"/>
        <c:overlap val="-27"/>
        <c:axId val="1652257648"/>
        <c:axId val="1861101760"/>
      </c:barChart>
      <c:catAx>
        <c:axId val="165225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1101760"/>
        <c:crosses val="autoZero"/>
        <c:auto val="1"/>
        <c:lblAlgn val="ctr"/>
        <c:lblOffset val="100"/>
        <c:noMultiLvlLbl val="0"/>
      </c:catAx>
      <c:valAx>
        <c:axId val="186110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225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Population infected in Top 5 Highest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highest life expectancy '!$B$1</c:f>
              <c:strCache>
                <c:ptCount val="1"/>
                <c:pt idx="0">
                  <c:v>perc_case</c:v>
                </c:pt>
              </c:strCache>
            </c:strRef>
          </c:tx>
          <c:spPr>
            <a:solidFill>
              <a:schemeClr val="accent1"/>
            </a:solidFill>
            <a:ln>
              <a:noFill/>
            </a:ln>
            <a:effectLst/>
          </c:spPr>
          <c:invertIfNegative val="0"/>
          <c:cat>
            <c:strRef>
              <c:f>'Top 10 highest life expectancy '!$A$2:$A$11</c:f>
              <c:strCache>
                <c:ptCount val="10"/>
                <c:pt idx="0">
                  <c:v>Monaco</c:v>
                </c:pt>
                <c:pt idx="1">
                  <c:v>San Marino</c:v>
                </c:pt>
                <c:pt idx="2">
                  <c:v>Japan</c:v>
                </c:pt>
                <c:pt idx="3">
                  <c:v>Cayman Islands</c:v>
                </c:pt>
                <c:pt idx="4">
                  <c:v>Switzerland</c:v>
                </c:pt>
                <c:pt idx="5">
                  <c:v>Andorra</c:v>
                </c:pt>
                <c:pt idx="6">
                  <c:v>Singapore</c:v>
                </c:pt>
                <c:pt idx="7">
                  <c:v>Spain</c:v>
                </c:pt>
                <c:pt idx="8">
                  <c:v>Italy</c:v>
                </c:pt>
                <c:pt idx="9">
                  <c:v>Australia</c:v>
                </c:pt>
              </c:strCache>
            </c:strRef>
          </c:cat>
          <c:val>
            <c:numRef>
              <c:f>'Top 10 highest life expectancy '!$B$2:$B$11</c:f>
              <c:numCache>
                <c:formatCode>General</c:formatCode>
                <c:ptCount val="10"/>
                <c:pt idx="0">
                  <c:v>0.17551161000000001</c:v>
                </c:pt>
                <c:pt idx="1">
                  <c:v>1.32063094</c:v>
                </c:pt>
                <c:pt idx="2">
                  <c:v>1.8444640000000002E-2</c:v>
                </c:pt>
                <c:pt idx="3">
                  <c:v>0.22974003000000001</c:v>
                </c:pt>
                <c:pt idx="4">
                  <c:v>0.27713040999999999</c:v>
                </c:pt>
                <c:pt idx="5">
                  <c:v>1.16887311</c:v>
                </c:pt>
                <c:pt idx="6">
                  <c:v>0.45439597999999998</c:v>
                </c:pt>
                <c:pt idx="7">
                  <c:v>0.47971912999999999</c:v>
                </c:pt>
                <c:pt idx="8">
                  <c:v>0.27181135000000001</c:v>
                </c:pt>
                <c:pt idx="9">
                  <c:v>3.7335760000000003E-2</c:v>
                </c:pt>
              </c:numCache>
            </c:numRef>
          </c:val>
          <c:extLst>
            <c:ext xmlns:c16="http://schemas.microsoft.com/office/drawing/2014/chart" uri="{C3380CC4-5D6E-409C-BE32-E72D297353CC}">
              <c16:uniqueId val="{00000000-26E2-448D-9019-68661270498A}"/>
            </c:ext>
          </c:extLst>
        </c:ser>
        <c:dLbls>
          <c:showLegendKey val="0"/>
          <c:showVal val="0"/>
          <c:showCatName val="0"/>
          <c:showSerName val="0"/>
          <c:showPercent val="0"/>
          <c:showBubbleSize val="0"/>
        </c:dLbls>
        <c:gapWidth val="219"/>
        <c:overlap val="-27"/>
        <c:axId val="554807583"/>
        <c:axId val="555518063"/>
      </c:barChart>
      <c:catAx>
        <c:axId val="55480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518063"/>
        <c:crosses val="autoZero"/>
        <c:auto val="1"/>
        <c:lblAlgn val="ctr"/>
        <c:lblOffset val="100"/>
        <c:noMultiLvlLbl val="0"/>
      </c:catAx>
      <c:valAx>
        <c:axId val="555518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80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a:t>
            </a:r>
            <a:r>
              <a:rPr lang="en-US" baseline="0"/>
              <a:t> of Population infected Top 5 Lowest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lowest life expectancy P'!$B$1</c:f>
              <c:strCache>
                <c:ptCount val="1"/>
                <c:pt idx="0">
                  <c:v>perc_case</c:v>
                </c:pt>
              </c:strCache>
            </c:strRef>
          </c:tx>
          <c:spPr>
            <a:solidFill>
              <a:schemeClr val="accent1"/>
            </a:solidFill>
            <a:ln>
              <a:noFill/>
            </a:ln>
            <a:effectLst/>
          </c:spPr>
          <c:invertIfNegative val="0"/>
          <c:cat>
            <c:strRef>
              <c:f>'Top 10 lowest life expectancy P'!$A$2:$A$11</c:f>
              <c:strCache>
                <c:ptCount val="10"/>
                <c:pt idx="0">
                  <c:v>Central African Republic</c:v>
                </c:pt>
                <c:pt idx="1">
                  <c:v>Chad</c:v>
                </c:pt>
                <c:pt idx="2">
                  <c:v>Lesotho</c:v>
                </c:pt>
                <c:pt idx="3">
                  <c:v>Nigeria</c:v>
                </c:pt>
                <c:pt idx="4">
                  <c:v>Sierra Leone</c:v>
                </c:pt>
                <c:pt idx="5">
                  <c:v>Somalia</c:v>
                </c:pt>
                <c:pt idx="6">
                  <c:v>Cote d'Ivoire</c:v>
                </c:pt>
                <c:pt idx="7">
                  <c:v>South Sudan</c:v>
                </c:pt>
                <c:pt idx="8">
                  <c:v>Guinea-Bissau</c:v>
                </c:pt>
                <c:pt idx="9">
                  <c:v>Equatorial Guinea</c:v>
                </c:pt>
              </c:strCache>
            </c:strRef>
          </c:cat>
          <c:val>
            <c:numRef>
              <c:f>'Top 10 lowest life expectancy P'!$B$2:$B$11</c:f>
              <c:numCache>
                <c:formatCode>General</c:formatCode>
                <c:ptCount val="10"/>
                <c:pt idx="0">
                  <c:v>5.375245E-2</c:v>
                </c:pt>
                <c:pt idx="1">
                  <c:v>4.1704899999999998E-3</c:v>
                </c:pt>
                <c:pt idx="2">
                  <c:v>2.7591950000000001E-2</c:v>
                </c:pt>
                <c:pt idx="3">
                  <c:v>9.6318800000000006E-3</c:v>
                </c:pt>
                <c:pt idx="4">
                  <c:v>1.5879890000000001E-2</c:v>
                </c:pt>
                <c:pt idx="5">
                  <c:v>1.365973E-2</c:v>
                </c:pt>
                <c:pt idx="6">
                  <c:v>3.4464130000000003E-2</c:v>
                </c:pt>
                <c:pt idx="7">
                  <c:v>1.4489439999999999E-2</c:v>
                </c:pt>
                <c:pt idx="8">
                  <c:v>7.2447440000000002E-2</c:v>
                </c:pt>
                <c:pt idx="9">
                  <c:v>0.17098258</c:v>
                </c:pt>
              </c:numCache>
            </c:numRef>
          </c:val>
          <c:extLst>
            <c:ext xmlns:c16="http://schemas.microsoft.com/office/drawing/2014/chart" uri="{C3380CC4-5D6E-409C-BE32-E72D297353CC}">
              <c16:uniqueId val="{00000000-42A8-43A5-BC13-C4FD3E68506C}"/>
            </c:ext>
          </c:extLst>
        </c:ser>
        <c:dLbls>
          <c:showLegendKey val="0"/>
          <c:showVal val="0"/>
          <c:showCatName val="0"/>
          <c:showSerName val="0"/>
          <c:showPercent val="0"/>
          <c:showBubbleSize val="0"/>
        </c:dLbls>
        <c:gapWidth val="219"/>
        <c:overlap val="-27"/>
        <c:axId val="560614447"/>
        <c:axId val="599906431"/>
      </c:barChart>
      <c:catAx>
        <c:axId val="560614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906431"/>
        <c:crosses val="autoZero"/>
        <c:auto val="1"/>
        <c:lblAlgn val="ctr"/>
        <c:lblOffset val="100"/>
        <c:noMultiLvlLbl val="0"/>
      </c:catAx>
      <c:valAx>
        <c:axId val="599906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614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Sadiest Countries'!$B$1</c:f>
              <c:strCache>
                <c:ptCount val="1"/>
                <c:pt idx="0">
                  <c:v>Average Total Cases Top 10 Saddest Countries</c:v>
                </c:pt>
              </c:strCache>
            </c:strRef>
          </c:tx>
          <c:spPr>
            <a:solidFill>
              <a:schemeClr val="accent1"/>
            </a:solidFill>
            <a:ln>
              <a:noFill/>
            </a:ln>
            <a:effectLst/>
          </c:spPr>
          <c:invertIfNegative val="0"/>
          <c:cat>
            <c:strRef>
              <c:f>'Top 10 Sadiest Countries'!$A$2:$A$11</c:f>
              <c:strCache>
                <c:ptCount val="10"/>
                <c:pt idx="0">
                  <c:v>South Sudan</c:v>
                </c:pt>
                <c:pt idx="1">
                  <c:v>Central African Republic</c:v>
                </c:pt>
                <c:pt idx="2">
                  <c:v>Afghanistan</c:v>
                </c:pt>
                <c:pt idx="3">
                  <c:v>Tanzania</c:v>
                </c:pt>
                <c:pt idx="4">
                  <c:v>Rwanda</c:v>
                </c:pt>
                <c:pt idx="5">
                  <c:v>Yemen</c:v>
                </c:pt>
                <c:pt idx="6">
                  <c:v>Malawi</c:v>
                </c:pt>
                <c:pt idx="7">
                  <c:v>Syria</c:v>
                </c:pt>
                <c:pt idx="8">
                  <c:v>Botswana</c:v>
                </c:pt>
                <c:pt idx="9">
                  <c:v>Haiti</c:v>
                </c:pt>
              </c:strCache>
            </c:strRef>
          </c:cat>
          <c:val>
            <c:numRef>
              <c:f>'Top 10 Sadiest Countries'!$B$2:$B$11</c:f>
              <c:numCache>
                <c:formatCode>General</c:formatCode>
                <c:ptCount val="10"/>
                <c:pt idx="0">
                  <c:v>1621.9081000000001</c:v>
                </c:pt>
                <c:pt idx="1">
                  <c:v>2596.1165000000001</c:v>
                </c:pt>
                <c:pt idx="2">
                  <c:v>17086.510999999999</c:v>
                </c:pt>
                <c:pt idx="3">
                  <c:v>416.67320000000001</c:v>
                </c:pt>
                <c:pt idx="4">
                  <c:v>1592.8163999999999</c:v>
                </c:pt>
                <c:pt idx="5">
                  <c:v>1128.4695999999999</c:v>
                </c:pt>
                <c:pt idx="6">
                  <c:v>2481.4521</c:v>
                </c:pt>
                <c:pt idx="7">
                  <c:v>1057.0804000000001</c:v>
                </c:pt>
                <c:pt idx="8">
                  <c:v>782.24739999999997</c:v>
                </c:pt>
                <c:pt idx="9">
                  <c:v>4537.0792000000001</c:v>
                </c:pt>
              </c:numCache>
            </c:numRef>
          </c:val>
          <c:extLst>
            <c:ext xmlns:c16="http://schemas.microsoft.com/office/drawing/2014/chart" uri="{C3380CC4-5D6E-409C-BE32-E72D297353CC}">
              <c16:uniqueId val="{00000000-DD01-46C4-8C6D-62D255459569}"/>
            </c:ext>
          </c:extLst>
        </c:ser>
        <c:dLbls>
          <c:showLegendKey val="0"/>
          <c:showVal val="0"/>
          <c:showCatName val="0"/>
          <c:showSerName val="0"/>
          <c:showPercent val="0"/>
          <c:showBubbleSize val="0"/>
        </c:dLbls>
        <c:gapWidth val="219"/>
        <c:overlap val="-27"/>
        <c:axId val="865610096"/>
        <c:axId val="688808368"/>
      </c:barChart>
      <c:catAx>
        <c:axId val="86561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808368"/>
        <c:crosses val="autoZero"/>
        <c:auto val="1"/>
        <c:lblAlgn val="ctr"/>
        <c:lblOffset val="100"/>
        <c:noMultiLvlLbl val="0"/>
      </c:catAx>
      <c:valAx>
        <c:axId val="68880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610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Happiest Countries'!$B$1</c:f>
              <c:strCache>
                <c:ptCount val="1"/>
                <c:pt idx="0">
                  <c:v>Average Total Cases Top 10 Happiest Countries</c:v>
                </c:pt>
              </c:strCache>
            </c:strRef>
          </c:tx>
          <c:spPr>
            <a:solidFill>
              <a:schemeClr val="accent1"/>
            </a:solidFill>
            <a:ln>
              <a:noFill/>
            </a:ln>
            <a:effectLst/>
          </c:spPr>
          <c:invertIfNegative val="0"/>
          <c:cat>
            <c:strRef>
              <c:f>'Top 10 Happiest Countries'!$A$2:$A$11</c:f>
              <c:strCache>
                <c:ptCount val="10"/>
                <c:pt idx="0">
                  <c:v>Finland</c:v>
                </c:pt>
                <c:pt idx="1">
                  <c:v>Denmark</c:v>
                </c:pt>
                <c:pt idx="2">
                  <c:v>Norway</c:v>
                </c:pt>
                <c:pt idx="3">
                  <c:v>Iceland</c:v>
                </c:pt>
                <c:pt idx="4">
                  <c:v>Netherlands</c:v>
                </c:pt>
                <c:pt idx="5">
                  <c:v>Switzerland</c:v>
                </c:pt>
                <c:pt idx="6">
                  <c:v>Sweden</c:v>
                </c:pt>
                <c:pt idx="7">
                  <c:v>New Zealand</c:v>
                </c:pt>
                <c:pt idx="8">
                  <c:v>Canada</c:v>
                </c:pt>
                <c:pt idx="9">
                  <c:v>Austria</c:v>
                </c:pt>
              </c:strCache>
            </c:strRef>
          </c:cat>
          <c:val>
            <c:numRef>
              <c:f>'Top 10 Happiest Countries'!$B$2:$B$11</c:f>
              <c:numCache>
                <c:formatCode>General</c:formatCode>
                <c:ptCount val="10"/>
                <c:pt idx="0">
                  <c:v>4716.7338</c:v>
                </c:pt>
                <c:pt idx="1">
                  <c:v>9339.6383000000005</c:v>
                </c:pt>
                <c:pt idx="2">
                  <c:v>6379.8404</c:v>
                </c:pt>
                <c:pt idx="3">
                  <c:v>1338.9574</c:v>
                </c:pt>
                <c:pt idx="4">
                  <c:v>38254.400699999998</c:v>
                </c:pt>
                <c:pt idx="5">
                  <c:v>23984.578000000001</c:v>
                </c:pt>
                <c:pt idx="6">
                  <c:v>38822.911</c:v>
                </c:pt>
                <c:pt idx="7">
                  <c:v>860.71789999999999</c:v>
                </c:pt>
                <c:pt idx="8">
                  <c:v>66240.875899999999</c:v>
                </c:pt>
                <c:pt idx="9">
                  <c:v>14942.439700000001</c:v>
                </c:pt>
              </c:numCache>
            </c:numRef>
          </c:val>
          <c:extLst>
            <c:ext xmlns:c16="http://schemas.microsoft.com/office/drawing/2014/chart" uri="{C3380CC4-5D6E-409C-BE32-E72D297353CC}">
              <c16:uniqueId val="{00000000-704F-4D15-BC46-93D88BC90DAF}"/>
            </c:ext>
          </c:extLst>
        </c:ser>
        <c:dLbls>
          <c:showLegendKey val="0"/>
          <c:showVal val="0"/>
          <c:showCatName val="0"/>
          <c:showSerName val="0"/>
          <c:showPercent val="0"/>
          <c:showBubbleSize val="0"/>
        </c:dLbls>
        <c:gapWidth val="219"/>
        <c:overlap val="-27"/>
        <c:axId val="1387780623"/>
        <c:axId val="1383894815"/>
      </c:barChart>
      <c:catAx>
        <c:axId val="138778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3894815"/>
        <c:crosses val="autoZero"/>
        <c:auto val="1"/>
        <c:lblAlgn val="ctr"/>
        <c:lblOffset val="100"/>
        <c:noMultiLvlLbl val="0"/>
      </c:catAx>
      <c:valAx>
        <c:axId val="1383894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78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 per Capita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'GDP attribute by continent'!$B$1</c:f>
              <c:strCache>
                <c:ptCount val="1"/>
                <c:pt idx="0">
                  <c:v>Average Total Cases</c:v>
                </c:pt>
              </c:strCache>
            </c:strRef>
          </c:tx>
          <c:spPr>
            <a:solidFill>
              <a:schemeClr val="accent1"/>
            </a:solidFill>
            <a:ln>
              <a:noFill/>
            </a:ln>
            <a:effectLst/>
          </c:spPr>
          <c:invertIfNegative val="0"/>
          <c:cat>
            <c:strRef>
              <c:f>'GDP attribute by continent'!$A$2:$A$7</c:f>
              <c:strCache>
                <c:ptCount val="6"/>
                <c:pt idx="0">
                  <c:v>Europe</c:v>
                </c:pt>
                <c:pt idx="1">
                  <c:v>Oceania</c:v>
                </c:pt>
                <c:pt idx="2">
                  <c:v>Asia</c:v>
                </c:pt>
                <c:pt idx="3">
                  <c:v>North America</c:v>
                </c:pt>
                <c:pt idx="4">
                  <c:v>South America</c:v>
                </c:pt>
                <c:pt idx="5">
                  <c:v>Africa</c:v>
                </c:pt>
              </c:strCache>
            </c:strRef>
          </c:cat>
          <c:val>
            <c:numRef>
              <c:f>'GDP attribute by continent'!$B$2:$B$7</c:f>
              <c:numCache>
                <c:formatCode>General</c:formatCode>
                <c:ptCount val="6"/>
                <c:pt idx="0">
                  <c:v>38657.455699999999</c:v>
                </c:pt>
                <c:pt idx="1">
                  <c:v>1790.5712000000001</c:v>
                </c:pt>
                <c:pt idx="2">
                  <c:v>61648.362399999998</c:v>
                </c:pt>
                <c:pt idx="3">
                  <c:v>101873.0848</c:v>
                </c:pt>
                <c:pt idx="4">
                  <c:v>207102.9093</c:v>
                </c:pt>
                <c:pt idx="5">
                  <c:v>10371.583500000001</c:v>
                </c:pt>
              </c:numCache>
            </c:numRef>
          </c:val>
          <c:extLst>
            <c:ext xmlns:c16="http://schemas.microsoft.com/office/drawing/2014/chart" uri="{C3380CC4-5D6E-409C-BE32-E72D297353CC}">
              <c16:uniqueId val="{00000000-72CD-472C-B50D-558E5C067170}"/>
            </c:ext>
          </c:extLst>
        </c:ser>
        <c:ser>
          <c:idx val="1"/>
          <c:order val="1"/>
          <c:tx>
            <c:strRef>
              <c:f>'GDP attribute by continent'!$C$1</c:f>
              <c:strCache>
                <c:ptCount val="1"/>
                <c:pt idx="0">
                  <c:v>Average GDP per Capita</c:v>
                </c:pt>
              </c:strCache>
            </c:strRef>
          </c:tx>
          <c:spPr>
            <a:solidFill>
              <a:schemeClr val="accent2"/>
            </a:solidFill>
            <a:ln>
              <a:noFill/>
            </a:ln>
            <a:effectLst/>
          </c:spPr>
          <c:invertIfNegative val="0"/>
          <c:cat>
            <c:strRef>
              <c:f>'GDP attribute by continent'!$A$2:$A$7</c:f>
              <c:strCache>
                <c:ptCount val="6"/>
                <c:pt idx="0">
                  <c:v>Europe</c:v>
                </c:pt>
                <c:pt idx="1">
                  <c:v>Oceania</c:v>
                </c:pt>
                <c:pt idx="2">
                  <c:v>Asia</c:v>
                </c:pt>
                <c:pt idx="3">
                  <c:v>North America</c:v>
                </c:pt>
                <c:pt idx="4">
                  <c:v>South America</c:v>
                </c:pt>
                <c:pt idx="5">
                  <c:v>Africa</c:v>
                </c:pt>
              </c:strCache>
            </c:strRef>
          </c:cat>
          <c:val>
            <c:numRef>
              <c:f>'GDP attribute by continent'!$C$2:$C$7</c:f>
              <c:numCache>
                <c:formatCode>General</c:formatCode>
                <c:ptCount val="6"/>
                <c:pt idx="0">
                  <c:v>34648.463735365098</c:v>
                </c:pt>
                <c:pt idx="1">
                  <c:v>25298.661307095699</c:v>
                </c:pt>
                <c:pt idx="2">
                  <c:v>23252.979083957202</c:v>
                </c:pt>
                <c:pt idx="3">
                  <c:v>22221.9952550378</c:v>
                </c:pt>
                <c:pt idx="4">
                  <c:v>13818.8081431397</c:v>
                </c:pt>
                <c:pt idx="5">
                  <c:v>5638.5596946220203</c:v>
                </c:pt>
              </c:numCache>
            </c:numRef>
          </c:val>
          <c:extLst>
            <c:ext xmlns:c16="http://schemas.microsoft.com/office/drawing/2014/chart" uri="{C3380CC4-5D6E-409C-BE32-E72D297353CC}">
              <c16:uniqueId val="{00000001-72CD-472C-B50D-558E5C067170}"/>
            </c:ext>
          </c:extLst>
        </c:ser>
        <c:dLbls>
          <c:showLegendKey val="0"/>
          <c:showVal val="0"/>
          <c:showCatName val="0"/>
          <c:showSerName val="0"/>
          <c:showPercent val="0"/>
          <c:showBubbleSize val="0"/>
        </c:dLbls>
        <c:gapWidth val="219"/>
        <c:overlap val="-27"/>
        <c:axId val="1053803119"/>
        <c:axId val="1227870287"/>
      </c:barChart>
      <c:catAx>
        <c:axId val="105380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7870287"/>
        <c:crosses val="autoZero"/>
        <c:auto val="1"/>
        <c:lblAlgn val="ctr"/>
        <c:lblOffset val="100"/>
        <c:noMultiLvlLbl val="0"/>
      </c:catAx>
      <c:valAx>
        <c:axId val="1227870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0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10 urban highest'!$B$1</c:f>
              <c:strCache>
                <c:ptCount val="1"/>
                <c:pt idx="0">
                  <c:v>Percentage of population with cases in Highest percentage of Urban areas</c:v>
                </c:pt>
              </c:strCache>
            </c:strRef>
          </c:tx>
          <c:spPr>
            <a:solidFill>
              <a:schemeClr val="accent1"/>
            </a:solidFill>
            <a:ln>
              <a:noFill/>
            </a:ln>
            <a:effectLst/>
          </c:spPr>
          <c:invertIfNegative val="0"/>
          <c:cat>
            <c:strRef>
              <c:f>'Top 10 urban highest'!$A$2:$A$11</c:f>
              <c:strCache>
                <c:ptCount val="10"/>
                <c:pt idx="0">
                  <c:v>Sint Maarten (Dutch part)</c:v>
                </c:pt>
                <c:pt idx="1">
                  <c:v>Cayman Islands</c:v>
                </c:pt>
                <c:pt idx="2">
                  <c:v>Singapore</c:v>
                </c:pt>
                <c:pt idx="3">
                  <c:v>Gibraltar</c:v>
                </c:pt>
                <c:pt idx="4">
                  <c:v>Monaco</c:v>
                </c:pt>
                <c:pt idx="5">
                  <c:v>Kuwait</c:v>
                </c:pt>
                <c:pt idx="6">
                  <c:v>Bermuda</c:v>
                </c:pt>
                <c:pt idx="7">
                  <c:v>Qatar</c:v>
                </c:pt>
                <c:pt idx="8">
                  <c:v>Belgium</c:v>
                </c:pt>
                <c:pt idx="9">
                  <c:v>San Marino</c:v>
                </c:pt>
              </c:strCache>
            </c:strRef>
          </c:cat>
          <c:val>
            <c:numRef>
              <c:f>'Top 10 urban highest'!$B$2:$B$11</c:f>
              <c:numCache>
                <c:formatCode>General</c:formatCode>
                <c:ptCount val="10"/>
                <c:pt idx="0">
                  <c:v>0.46849017999999998</c:v>
                </c:pt>
                <c:pt idx="1">
                  <c:v>0.22974003000000001</c:v>
                </c:pt>
                <c:pt idx="2">
                  <c:v>0.45439597999999998</c:v>
                </c:pt>
                <c:pt idx="3">
                  <c:v>0.57759939000000005</c:v>
                </c:pt>
                <c:pt idx="4">
                  <c:v>0.17551161000000001</c:v>
                </c:pt>
                <c:pt idx="5">
                  <c:v>0.77835288000000002</c:v>
                </c:pt>
                <c:pt idx="6">
                  <c:v>0.21196987</c:v>
                </c:pt>
                <c:pt idx="7">
                  <c:v>1.8493206</c:v>
                </c:pt>
                <c:pt idx="8">
                  <c:v>0.40077739000000001</c:v>
                </c:pt>
                <c:pt idx="9">
                  <c:v>1.32063094</c:v>
                </c:pt>
              </c:numCache>
            </c:numRef>
          </c:val>
          <c:extLst>
            <c:ext xmlns:c16="http://schemas.microsoft.com/office/drawing/2014/chart" uri="{C3380CC4-5D6E-409C-BE32-E72D297353CC}">
              <c16:uniqueId val="{00000000-08B7-411C-B56C-CD191A95C5C3}"/>
            </c:ext>
          </c:extLst>
        </c:ser>
        <c:dLbls>
          <c:showLegendKey val="0"/>
          <c:showVal val="0"/>
          <c:showCatName val="0"/>
          <c:showSerName val="0"/>
          <c:showPercent val="0"/>
          <c:showBubbleSize val="0"/>
        </c:dLbls>
        <c:gapWidth val="219"/>
        <c:overlap val="-27"/>
        <c:axId val="1270677263"/>
        <c:axId val="1158496735"/>
      </c:barChart>
      <c:catAx>
        <c:axId val="1270677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496735"/>
        <c:crosses val="autoZero"/>
        <c:auto val="1"/>
        <c:lblAlgn val="ctr"/>
        <c:lblOffset val="100"/>
        <c:noMultiLvlLbl val="0"/>
      </c:catAx>
      <c:valAx>
        <c:axId val="115849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677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6478-04C5-4744-86B2-FDE976739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68D1C-E61D-477B-AE21-1465CE2F08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758F0-D641-4597-B94A-284D84DE8D28}"/>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BD99D2E8-AC3B-4D57-8EC7-A3D30E718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739A9-D3B2-44E3-BA77-0AF8E61AF1AE}"/>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397277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7E20-7F2C-4627-A0A3-62DE93CEEA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33A5FC-572F-4D01-83A4-CEBE860CFB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AEE5F-860E-4B54-80F4-25E66611864E}"/>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14F91EAE-A59C-4603-8737-D01C9F4DD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5D1EC-C84B-43F7-85C0-08CA88316869}"/>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315092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8C38A-10F1-4B6B-8819-9510D9FCF7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BD818-F597-4D78-BA94-4D9359584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8E410-0790-4E98-B096-BC94D352C4C6}"/>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E7C29BF1-0CA1-49C5-8EE5-3C367ECEA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9C63-298B-4C23-BA0C-A2ED7775A858}"/>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214215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E488-41A9-462A-B699-F6E7DC90C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F3DBF-E0B1-4130-B78B-91D362688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785A2-8DD1-4A0D-BB98-E9C86E854161}"/>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AF25DD14-6E99-4121-83A5-16929C660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562AB-3477-4FC8-BA46-20D34FD078DC}"/>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5506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DAE0-F48E-49FE-A1A0-88229E524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156C1-5621-4221-95E2-46CCEC39D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598F9-1499-4C7D-A3C3-A60D6C4CAB68}"/>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BA1DFAF0-5624-4DF6-B3DA-70DAFEE98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9C283-8A09-4D53-992F-E141E40CF9AC}"/>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12905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43C6-F281-4C85-AC5D-C7E933112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9919-E431-46B9-A9DC-80D6E5EE0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D700A-6278-415F-8664-E58A614A9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476C7-AE54-41FD-9CBB-951B9EA4268B}"/>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6" name="Footer Placeholder 5">
            <a:extLst>
              <a:ext uri="{FF2B5EF4-FFF2-40B4-BE49-F238E27FC236}">
                <a16:creationId xmlns:a16="http://schemas.microsoft.com/office/drawing/2014/main" id="{C04D25FF-61B1-4693-8BD4-AA6C5F966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DF2E-E404-4008-9A90-625D5AC0A07E}"/>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395980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4078-DE97-4301-87CE-6ADD600E4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91CF9-17F3-4834-9469-3BA555A22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534F8-972F-4555-AD2F-F547E3B4B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F001C-25E6-4353-9DE5-DCA0F730D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85749-ED10-4DC4-95A1-A07C3AD9CA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C52E7-ABCE-4206-8ED0-4BAFE9D3C216}"/>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8" name="Footer Placeholder 7">
            <a:extLst>
              <a:ext uri="{FF2B5EF4-FFF2-40B4-BE49-F238E27FC236}">
                <a16:creationId xmlns:a16="http://schemas.microsoft.com/office/drawing/2014/main" id="{90B86410-268F-426B-83C6-82B41BFAE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300819-0FE9-4214-B199-0ADFCABFC5AF}"/>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42645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7E7-15F3-4B4C-8297-9F674F32C9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4F2FE8-A4B5-4124-A21A-D5EE65291006}"/>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4" name="Footer Placeholder 3">
            <a:extLst>
              <a:ext uri="{FF2B5EF4-FFF2-40B4-BE49-F238E27FC236}">
                <a16:creationId xmlns:a16="http://schemas.microsoft.com/office/drawing/2014/main" id="{023D221C-12B1-4391-97ED-DF583710D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2FAB74-5719-4822-A2D7-DB1866DE473D}"/>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317072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BC889-C3F1-48B7-A3FA-6A8525CB1988}"/>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3" name="Footer Placeholder 2">
            <a:extLst>
              <a:ext uri="{FF2B5EF4-FFF2-40B4-BE49-F238E27FC236}">
                <a16:creationId xmlns:a16="http://schemas.microsoft.com/office/drawing/2014/main" id="{36077ADC-64CA-4C2E-A136-9C89E9D7F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FE7ED3-762C-4997-909E-3949F01BCB98}"/>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300821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69D8-1693-4196-B5CF-6D916FD13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9DA2D-3753-4E09-ADF3-B3442F629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1C2B0-7BE8-4579-BF64-736F08CE9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B1E2A-DD51-49F5-96D1-EC1A04EDEC54}"/>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6" name="Footer Placeholder 5">
            <a:extLst>
              <a:ext uri="{FF2B5EF4-FFF2-40B4-BE49-F238E27FC236}">
                <a16:creationId xmlns:a16="http://schemas.microsoft.com/office/drawing/2014/main" id="{9D814783-CC99-40AF-8C8E-700359FB0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C66AE-69A6-44C5-8345-506275F21B90}"/>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7744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9EE9-7834-4662-BB71-83061C512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3A023-5BB2-43A7-8BD3-2C2FC7D49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E6B29-1275-4158-99C1-416B8EC77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6C1F4-DCDD-49CE-98DD-5CFBDF320D5F}"/>
              </a:ext>
            </a:extLst>
          </p:cNvPr>
          <p:cNvSpPr>
            <a:spLocks noGrp="1"/>
          </p:cNvSpPr>
          <p:nvPr>
            <p:ph type="dt" sz="half" idx="10"/>
          </p:nvPr>
        </p:nvSpPr>
        <p:spPr/>
        <p:txBody>
          <a:bodyPr/>
          <a:lstStyle/>
          <a:p>
            <a:fld id="{2ECA3932-F7EF-4FF6-A895-3DF986834479}" type="datetimeFigureOut">
              <a:rPr lang="en-US" smtClean="0"/>
              <a:t>10/18/2020</a:t>
            </a:fld>
            <a:endParaRPr lang="en-US"/>
          </a:p>
        </p:txBody>
      </p:sp>
      <p:sp>
        <p:nvSpPr>
          <p:cNvPr id="6" name="Footer Placeholder 5">
            <a:extLst>
              <a:ext uri="{FF2B5EF4-FFF2-40B4-BE49-F238E27FC236}">
                <a16:creationId xmlns:a16="http://schemas.microsoft.com/office/drawing/2014/main" id="{7FA7BFDE-7876-4313-84BA-8CFC0E2AB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C2E68-9572-4CC7-8526-842BDED68679}"/>
              </a:ext>
            </a:extLst>
          </p:cNvPr>
          <p:cNvSpPr>
            <a:spLocks noGrp="1"/>
          </p:cNvSpPr>
          <p:nvPr>
            <p:ph type="sldNum" sz="quarter" idx="12"/>
          </p:nvPr>
        </p:nvSpPr>
        <p:spPr/>
        <p:txBody>
          <a:bodyPr/>
          <a:lstStyle/>
          <a:p>
            <a:fld id="{3E5933E6-DE21-49F6-8C73-B676B2712637}" type="slidenum">
              <a:rPr lang="en-US" smtClean="0"/>
              <a:t>‹#›</a:t>
            </a:fld>
            <a:endParaRPr lang="en-US"/>
          </a:p>
        </p:txBody>
      </p:sp>
    </p:spTree>
    <p:extLst>
      <p:ext uri="{BB962C8B-B14F-4D97-AF65-F5344CB8AC3E}">
        <p14:creationId xmlns:p14="http://schemas.microsoft.com/office/powerpoint/2010/main" val="293841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66CA5-C6D5-4C4D-94F5-9175A33B6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75FE4-14D5-4E68-87FA-A75DAD010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DB75F-6948-4A9D-97C3-32D7E5192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A3932-F7EF-4FF6-A895-3DF986834479}" type="datetimeFigureOut">
              <a:rPr lang="en-US" smtClean="0"/>
              <a:t>10/18/2020</a:t>
            </a:fld>
            <a:endParaRPr lang="en-US"/>
          </a:p>
        </p:txBody>
      </p:sp>
      <p:sp>
        <p:nvSpPr>
          <p:cNvPr id="5" name="Footer Placeholder 4">
            <a:extLst>
              <a:ext uri="{FF2B5EF4-FFF2-40B4-BE49-F238E27FC236}">
                <a16:creationId xmlns:a16="http://schemas.microsoft.com/office/drawing/2014/main" id="{92874691-0A64-45BB-805B-5F1D63525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A430E-6EA9-42D0-9566-302894129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933E6-DE21-49F6-8C73-B676B2712637}" type="slidenum">
              <a:rPr lang="en-US" smtClean="0"/>
              <a:t>‹#›</a:t>
            </a:fld>
            <a:endParaRPr lang="en-US"/>
          </a:p>
        </p:txBody>
      </p:sp>
    </p:spTree>
    <p:extLst>
      <p:ext uri="{BB962C8B-B14F-4D97-AF65-F5344CB8AC3E}">
        <p14:creationId xmlns:p14="http://schemas.microsoft.com/office/powerpoint/2010/main" val="58057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qicn.org/data-platform/covid19/verify/1d622c84-2d85-428a-91cc-1a7f36af7f8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worldbank.org/indicator/NY.GDP.PCAP.CD?end=2019&amp;start=20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9DD6B85-6A04-42D8-A27F-8521FFAE8D03}"/>
              </a:ext>
            </a:extLst>
          </p:cNvPr>
          <p:cNvSpPr>
            <a:spLocks noGrp="1"/>
          </p:cNvSpPr>
          <p:nvPr>
            <p:ph type="ctrTitle"/>
          </p:nvPr>
        </p:nvSpPr>
        <p:spPr>
          <a:xfrm>
            <a:off x="3045368" y="2043663"/>
            <a:ext cx="6105194" cy="2031055"/>
          </a:xfrm>
        </p:spPr>
        <p:txBody>
          <a:bodyPr>
            <a:normAutofit/>
          </a:bodyPr>
          <a:lstStyle/>
          <a:p>
            <a:r>
              <a:rPr lang="en-US" sz="5200" dirty="0" err="1">
                <a:solidFill>
                  <a:schemeClr val="tx2"/>
                </a:solidFill>
              </a:rPr>
              <a:t>Covid</a:t>
            </a:r>
            <a:r>
              <a:rPr lang="en-US" sz="5200" dirty="0">
                <a:solidFill>
                  <a:schemeClr val="tx2"/>
                </a:solidFill>
              </a:rPr>
              <a:t>-data analysis</a:t>
            </a:r>
          </a:p>
        </p:txBody>
      </p:sp>
      <p:sp>
        <p:nvSpPr>
          <p:cNvPr id="3" name="Subtitle 2">
            <a:extLst>
              <a:ext uri="{FF2B5EF4-FFF2-40B4-BE49-F238E27FC236}">
                <a16:creationId xmlns:a16="http://schemas.microsoft.com/office/drawing/2014/main" id="{695E6285-9C99-492B-A04D-F81C7B1CA3A1}"/>
              </a:ext>
            </a:extLst>
          </p:cNvPr>
          <p:cNvSpPr>
            <a:spLocks noGrp="1"/>
          </p:cNvSpPr>
          <p:nvPr>
            <p:ph type="subTitle" idx="1"/>
          </p:nvPr>
        </p:nvSpPr>
        <p:spPr>
          <a:xfrm>
            <a:off x="3045368" y="4160126"/>
            <a:ext cx="6105194" cy="682079"/>
          </a:xfrm>
        </p:spPr>
        <p:txBody>
          <a:bodyPr>
            <a:normAutofit/>
          </a:bodyPr>
          <a:lstStyle/>
          <a:p>
            <a:r>
              <a:rPr lang="en-US" dirty="0">
                <a:solidFill>
                  <a:schemeClr val="tx2"/>
                </a:solidFill>
              </a:rPr>
              <a:t>Michael Zhang</a:t>
            </a:r>
          </a:p>
        </p:txBody>
      </p:sp>
    </p:spTree>
    <p:extLst>
      <p:ext uri="{BB962C8B-B14F-4D97-AF65-F5344CB8AC3E}">
        <p14:creationId xmlns:p14="http://schemas.microsoft.com/office/powerpoint/2010/main" val="37077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8BCE-D7B5-4800-931A-9EE1C9FDBC2C}"/>
              </a:ext>
            </a:extLst>
          </p:cNvPr>
          <p:cNvSpPr>
            <a:spLocks noGrp="1"/>
          </p:cNvSpPr>
          <p:nvPr>
            <p:ph type="title"/>
          </p:nvPr>
        </p:nvSpPr>
        <p:spPr/>
        <p:txBody>
          <a:bodyPr/>
          <a:lstStyle/>
          <a:p>
            <a:r>
              <a:rPr lang="en-US" dirty="0"/>
              <a:t>External attributes – Life Expectancy</a:t>
            </a:r>
          </a:p>
        </p:txBody>
      </p:sp>
      <p:sp>
        <p:nvSpPr>
          <p:cNvPr id="3" name="Content Placeholder 2">
            <a:extLst>
              <a:ext uri="{FF2B5EF4-FFF2-40B4-BE49-F238E27FC236}">
                <a16:creationId xmlns:a16="http://schemas.microsoft.com/office/drawing/2014/main" id="{644A177C-433F-4B07-A685-BCB6A2EB0C0E}"/>
              </a:ext>
            </a:extLst>
          </p:cNvPr>
          <p:cNvSpPr>
            <a:spLocks noGrp="1"/>
          </p:cNvSpPr>
          <p:nvPr>
            <p:ph idx="1"/>
          </p:nvPr>
        </p:nvSpPr>
        <p:spPr>
          <a:xfrm>
            <a:off x="838200" y="1825625"/>
            <a:ext cx="10515600" cy="4769728"/>
          </a:xfrm>
        </p:spPr>
        <p:txBody>
          <a:bodyPr>
            <a:normAutofit fontScale="92500"/>
          </a:bodyPr>
          <a:lstStyle/>
          <a:p>
            <a:r>
              <a:rPr lang="en-US" dirty="0"/>
              <a:t>External Attributes – Life Expectancy; I wanted to see if countries who had higher life expectancies have more covid-19 case than countries who had lower life expectancies</a:t>
            </a:r>
          </a:p>
          <a:p>
            <a:pPr lvl="1"/>
            <a:r>
              <a:rPr lang="en-US" dirty="0"/>
              <a:t>Countries who have higher life expectancies tend to have older people who are more susceptible to covid-19. In contrast countries who have lower life expectancies tend to have younger people who are less susceptible to covid-19.</a:t>
            </a:r>
          </a:p>
          <a:p>
            <a:pPr lvl="1"/>
            <a:r>
              <a:rPr lang="en-US" dirty="0"/>
              <a:t>I took the top 10 countries who had the lowest Life Expectancies and the top 10 countries who had the highest Life Expectancies and compared the percentage of the population that were infected by Covid-19.</a:t>
            </a:r>
          </a:p>
          <a:p>
            <a:pPr lvl="1"/>
            <a:r>
              <a:rPr lang="en-US" dirty="0"/>
              <a:t>The results are as expected, most countries that had higher life expectancies had a higher percentage of their population infected by Covid-19 compared to countries that had lower life expectancies. Countries who had low life expectancies had percentages below 0.02 whereas countries who had high life expectancies had percentages above 0.2</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03499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8A774-EBF0-48E6-AC35-5B6A0D6DE0AE}"/>
              </a:ext>
            </a:extLst>
          </p:cNvPr>
          <p:cNvSpPr>
            <a:spLocks noGrp="1"/>
          </p:cNvSpPr>
          <p:nvPr>
            <p:ph type="title"/>
          </p:nvPr>
        </p:nvSpPr>
        <p:spPr>
          <a:xfrm>
            <a:off x="838200" y="556995"/>
            <a:ext cx="10515600" cy="1133693"/>
          </a:xfrm>
        </p:spPr>
        <p:txBody>
          <a:bodyPr>
            <a:normAutofit/>
          </a:bodyPr>
          <a:lstStyle/>
          <a:p>
            <a:r>
              <a:rPr lang="en-US" sz="5200" dirty="0"/>
              <a:t>External attributes – Life Expectancy</a:t>
            </a:r>
          </a:p>
        </p:txBody>
      </p:sp>
      <p:graphicFrame>
        <p:nvGraphicFramePr>
          <p:cNvPr id="19" name="Content Placeholder 13">
            <a:extLst>
              <a:ext uri="{FF2B5EF4-FFF2-40B4-BE49-F238E27FC236}">
                <a16:creationId xmlns:a16="http://schemas.microsoft.com/office/drawing/2014/main" id="{9890CE58-0996-4F02-8FA0-94DE51A76825}"/>
              </a:ext>
            </a:extLst>
          </p:cNvPr>
          <p:cNvGraphicFramePr>
            <a:graphicFrameLocks noGrp="1"/>
          </p:cNvGraphicFramePr>
          <p:nvPr>
            <p:ph idx="1"/>
            <p:extLst>
              <p:ext uri="{D42A27DB-BD31-4B8C-83A1-F6EECF244321}">
                <p14:modId xmlns:p14="http://schemas.microsoft.com/office/powerpoint/2010/main" val="371056105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832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91F5B-1BEA-4B25-8076-750230499122}"/>
              </a:ext>
            </a:extLst>
          </p:cNvPr>
          <p:cNvSpPr>
            <a:spLocks noGrp="1"/>
          </p:cNvSpPr>
          <p:nvPr>
            <p:ph type="title"/>
          </p:nvPr>
        </p:nvSpPr>
        <p:spPr>
          <a:xfrm>
            <a:off x="838200" y="556995"/>
            <a:ext cx="10515600" cy="1133693"/>
          </a:xfrm>
        </p:spPr>
        <p:txBody>
          <a:bodyPr>
            <a:normAutofit/>
          </a:bodyPr>
          <a:lstStyle/>
          <a:p>
            <a:r>
              <a:rPr lang="en-US" sz="5200"/>
              <a:t>External attributes – Life Expectancy</a:t>
            </a:r>
          </a:p>
        </p:txBody>
      </p:sp>
      <p:graphicFrame>
        <p:nvGraphicFramePr>
          <p:cNvPr id="7" name="Content Placeholder 3">
            <a:extLst>
              <a:ext uri="{FF2B5EF4-FFF2-40B4-BE49-F238E27FC236}">
                <a16:creationId xmlns:a16="http://schemas.microsoft.com/office/drawing/2014/main" id="{6C8809B6-C716-475A-845C-2A6357ABEA98}"/>
              </a:ext>
            </a:extLst>
          </p:cNvPr>
          <p:cNvGraphicFramePr>
            <a:graphicFrameLocks noGrp="1"/>
          </p:cNvGraphicFramePr>
          <p:nvPr>
            <p:ph idx="1"/>
            <p:extLst>
              <p:ext uri="{D42A27DB-BD31-4B8C-83A1-F6EECF244321}">
                <p14:modId xmlns:p14="http://schemas.microsoft.com/office/powerpoint/2010/main" val="16103973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01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FDBB-5A54-42C7-A3BD-646490F71EE3}"/>
              </a:ext>
            </a:extLst>
          </p:cNvPr>
          <p:cNvSpPr>
            <a:spLocks noGrp="1"/>
          </p:cNvSpPr>
          <p:nvPr>
            <p:ph type="title"/>
          </p:nvPr>
        </p:nvSpPr>
        <p:spPr/>
        <p:txBody>
          <a:bodyPr/>
          <a:lstStyle/>
          <a:p>
            <a:r>
              <a:rPr lang="en-US" dirty="0"/>
              <a:t>External attributes – Life Expectancy [SQL]</a:t>
            </a:r>
          </a:p>
        </p:txBody>
      </p:sp>
      <p:sp>
        <p:nvSpPr>
          <p:cNvPr id="3" name="Content Placeholder 2">
            <a:extLst>
              <a:ext uri="{FF2B5EF4-FFF2-40B4-BE49-F238E27FC236}">
                <a16:creationId xmlns:a16="http://schemas.microsoft.com/office/drawing/2014/main" id="{E83DD19F-9380-4ED1-8D95-529E096D53FD}"/>
              </a:ext>
            </a:extLst>
          </p:cNvPr>
          <p:cNvSpPr>
            <a:spLocks noGrp="1"/>
          </p:cNvSpPr>
          <p:nvPr>
            <p:ph idx="1"/>
          </p:nvPr>
        </p:nvSpPr>
        <p:spPr/>
        <p:txBody>
          <a:bodyPr/>
          <a:lstStyle/>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avg(</a:t>
            </a:r>
            <a:r>
              <a:rPr lang="en-US" dirty="0" err="1"/>
              <a:t>co.life_expectancy</a:t>
            </a:r>
            <a:r>
              <a:rPr lang="en-US" dirty="0"/>
              <a:t>) as le from </a:t>
            </a:r>
            <a:r>
              <a:rPr lang="en-US" dirty="0" err="1"/>
              <a:t>covid</a:t>
            </a:r>
            <a:r>
              <a:rPr lang="en-US" dirty="0"/>
              <a:t> co group by location order by le </a:t>
            </a:r>
            <a:r>
              <a:rPr lang="en-US" dirty="0" err="1"/>
              <a:t>asc</a:t>
            </a:r>
            <a:endParaRPr lang="en-US" dirty="0"/>
          </a:p>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avg(</a:t>
            </a:r>
            <a:r>
              <a:rPr lang="en-US" dirty="0" err="1"/>
              <a:t>co.life_expectancy</a:t>
            </a:r>
            <a:r>
              <a:rPr lang="en-US" dirty="0"/>
              <a:t>) as le from </a:t>
            </a:r>
            <a:r>
              <a:rPr lang="en-US" dirty="0" err="1"/>
              <a:t>covid</a:t>
            </a:r>
            <a:r>
              <a:rPr lang="en-US" dirty="0"/>
              <a:t> co group by location order by le desc</a:t>
            </a:r>
          </a:p>
        </p:txBody>
      </p:sp>
    </p:spTree>
    <p:extLst>
      <p:ext uri="{BB962C8B-B14F-4D97-AF65-F5344CB8AC3E}">
        <p14:creationId xmlns:p14="http://schemas.microsoft.com/office/powerpoint/2010/main" val="308103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3253-F853-4F51-8C02-3ED189A29867}"/>
              </a:ext>
            </a:extLst>
          </p:cNvPr>
          <p:cNvSpPr>
            <a:spLocks noGrp="1"/>
          </p:cNvSpPr>
          <p:nvPr>
            <p:ph type="title"/>
          </p:nvPr>
        </p:nvSpPr>
        <p:spPr/>
        <p:txBody>
          <a:bodyPr/>
          <a:lstStyle/>
          <a:p>
            <a:r>
              <a:rPr lang="en-US" dirty="0"/>
              <a:t>External attributes – Happiness Index</a:t>
            </a:r>
          </a:p>
        </p:txBody>
      </p:sp>
      <p:sp>
        <p:nvSpPr>
          <p:cNvPr id="3" name="Content Placeholder 2">
            <a:extLst>
              <a:ext uri="{FF2B5EF4-FFF2-40B4-BE49-F238E27FC236}">
                <a16:creationId xmlns:a16="http://schemas.microsoft.com/office/drawing/2014/main" id="{9A05FAE6-8733-4356-BD8E-D515A6743AC9}"/>
              </a:ext>
            </a:extLst>
          </p:cNvPr>
          <p:cNvSpPr>
            <a:spLocks noGrp="1"/>
          </p:cNvSpPr>
          <p:nvPr>
            <p:ph idx="1"/>
          </p:nvPr>
        </p:nvSpPr>
        <p:spPr>
          <a:xfrm>
            <a:off x="838200" y="1825624"/>
            <a:ext cx="10515600" cy="4954555"/>
          </a:xfrm>
        </p:spPr>
        <p:txBody>
          <a:bodyPr>
            <a:normAutofit fontScale="92500" lnSpcReduction="10000"/>
          </a:bodyPr>
          <a:lstStyle/>
          <a:p>
            <a:r>
              <a:rPr lang="en-US" dirty="0"/>
              <a:t>External Attributes – Happiness Index; I wanted to see how covid-19 cases effect how happy people are in their countries</a:t>
            </a:r>
          </a:p>
          <a:p>
            <a:pPr lvl="1"/>
            <a:r>
              <a:rPr lang="en-US" dirty="0"/>
              <a:t>Many people’s moods definitely changed when covid-19 started. Many countries restricted citizens indoors and many people lost their jobs. The countries who had especially high number of cases would impose greater restricts and logically if a person’s freedom to move was restricted their moods would be negatively impacted. In addition, covid-19 effected the entire world’s economy making many people unemployed which definitely would contribute to how people feel.</a:t>
            </a:r>
          </a:p>
          <a:p>
            <a:pPr lvl="1"/>
            <a:r>
              <a:rPr lang="en-US" dirty="0"/>
              <a:t>I took the Top 10 happiest and saddest countries according to the Happiness Index and compared it to the average covid-19 cases in each country.</a:t>
            </a:r>
          </a:p>
          <a:p>
            <a:pPr lvl="1"/>
            <a:r>
              <a:rPr lang="en-US" dirty="0"/>
              <a:t>Surprisingly, the results say otherwise. The citizens who were in the happiest countries had very high covid-19 cases whereas citizens who were in the saddest countries had comparatively lower covid-19 cases. The happiest countries had above 8000 covid-19 cases [which deviated quite extremely in cases of the Netherlands, Switzerland, Sweden, and Canada], in contrast the saddest countries had below 2000 covid-19 cases.</a:t>
            </a:r>
          </a:p>
        </p:txBody>
      </p:sp>
    </p:spTree>
    <p:extLst>
      <p:ext uri="{BB962C8B-B14F-4D97-AF65-F5344CB8AC3E}">
        <p14:creationId xmlns:p14="http://schemas.microsoft.com/office/powerpoint/2010/main" val="140140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002F1-5438-4C26-A1FA-D7F9C7F810C5}"/>
              </a:ext>
            </a:extLst>
          </p:cNvPr>
          <p:cNvSpPr>
            <a:spLocks noGrp="1"/>
          </p:cNvSpPr>
          <p:nvPr>
            <p:ph type="title"/>
          </p:nvPr>
        </p:nvSpPr>
        <p:spPr>
          <a:xfrm>
            <a:off x="838200" y="556995"/>
            <a:ext cx="10515600" cy="1133693"/>
          </a:xfrm>
        </p:spPr>
        <p:txBody>
          <a:bodyPr>
            <a:normAutofit/>
          </a:bodyPr>
          <a:lstStyle/>
          <a:p>
            <a:r>
              <a:rPr lang="en-US" sz="5200"/>
              <a:t>External attributes – Happiness Index</a:t>
            </a:r>
            <a:endParaRPr lang="en-US" sz="5200" dirty="0"/>
          </a:p>
        </p:txBody>
      </p:sp>
      <p:graphicFrame>
        <p:nvGraphicFramePr>
          <p:cNvPr id="14" name="Content Placeholder 10">
            <a:extLst>
              <a:ext uri="{FF2B5EF4-FFF2-40B4-BE49-F238E27FC236}">
                <a16:creationId xmlns:a16="http://schemas.microsoft.com/office/drawing/2014/main" id="{727C8BA8-426B-4421-9DEF-38A98F1020A5}"/>
              </a:ext>
            </a:extLst>
          </p:cNvPr>
          <p:cNvGraphicFramePr>
            <a:graphicFrameLocks noGrp="1"/>
          </p:cNvGraphicFramePr>
          <p:nvPr>
            <p:ph idx="1"/>
            <p:extLst>
              <p:ext uri="{D42A27DB-BD31-4B8C-83A1-F6EECF244321}">
                <p14:modId xmlns:p14="http://schemas.microsoft.com/office/powerpoint/2010/main" val="33060868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123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74C5C-4330-450F-9482-78E8255452A1}"/>
              </a:ext>
            </a:extLst>
          </p:cNvPr>
          <p:cNvSpPr>
            <a:spLocks noGrp="1"/>
          </p:cNvSpPr>
          <p:nvPr>
            <p:ph type="title"/>
          </p:nvPr>
        </p:nvSpPr>
        <p:spPr>
          <a:xfrm>
            <a:off x="838200" y="556995"/>
            <a:ext cx="10515600" cy="1133693"/>
          </a:xfrm>
        </p:spPr>
        <p:txBody>
          <a:bodyPr>
            <a:normAutofit/>
          </a:bodyPr>
          <a:lstStyle/>
          <a:p>
            <a:r>
              <a:rPr lang="en-US" sz="4800" dirty="0"/>
              <a:t>External attributes – Happiness Index</a:t>
            </a:r>
            <a:endParaRPr lang="en-US" sz="5200" dirty="0"/>
          </a:p>
        </p:txBody>
      </p:sp>
      <p:graphicFrame>
        <p:nvGraphicFramePr>
          <p:cNvPr id="4" name="Content Placeholder 3">
            <a:extLst>
              <a:ext uri="{FF2B5EF4-FFF2-40B4-BE49-F238E27FC236}">
                <a16:creationId xmlns:a16="http://schemas.microsoft.com/office/drawing/2014/main" id="{79A72F4B-CA2C-479D-8A53-C0391ACF0A61}"/>
              </a:ext>
            </a:extLst>
          </p:cNvPr>
          <p:cNvGraphicFramePr>
            <a:graphicFrameLocks noGrp="1"/>
          </p:cNvGraphicFramePr>
          <p:nvPr>
            <p:ph idx="1"/>
            <p:extLst>
              <p:ext uri="{D42A27DB-BD31-4B8C-83A1-F6EECF244321}">
                <p14:modId xmlns:p14="http://schemas.microsoft.com/office/powerpoint/2010/main" val="19391821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919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3820-E770-4912-A6A2-45A616089CB2}"/>
              </a:ext>
            </a:extLst>
          </p:cNvPr>
          <p:cNvSpPr>
            <a:spLocks noGrp="1"/>
          </p:cNvSpPr>
          <p:nvPr>
            <p:ph type="title"/>
          </p:nvPr>
        </p:nvSpPr>
        <p:spPr/>
        <p:txBody>
          <a:bodyPr/>
          <a:lstStyle/>
          <a:p>
            <a:r>
              <a:rPr lang="en-US" sz="4400" dirty="0"/>
              <a:t>External attributes – Happiness Index [SQL]</a:t>
            </a:r>
            <a:endParaRPr lang="en-US" dirty="0"/>
          </a:p>
        </p:txBody>
      </p:sp>
      <p:sp>
        <p:nvSpPr>
          <p:cNvPr id="3" name="Content Placeholder 2">
            <a:extLst>
              <a:ext uri="{FF2B5EF4-FFF2-40B4-BE49-F238E27FC236}">
                <a16:creationId xmlns:a16="http://schemas.microsoft.com/office/drawing/2014/main" id="{2468139A-4AEE-4F84-BF56-43C5B47E50A3}"/>
              </a:ext>
            </a:extLst>
          </p:cNvPr>
          <p:cNvSpPr>
            <a:spLocks noGrp="1"/>
          </p:cNvSpPr>
          <p:nvPr>
            <p:ph idx="1"/>
          </p:nvPr>
        </p:nvSpPr>
        <p:spPr/>
        <p:txBody>
          <a:bodyPr/>
          <a:lstStyle/>
          <a:p>
            <a:r>
              <a:rPr lang="en-US" dirty="0"/>
              <a:t>Select </a:t>
            </a:r>
            <a:r>
              <a:rPr lang="en-US" dirty="0" err="1"/>
              <a:t>co.location</a:t>
            </a:r>
            <a:r>
              <a:rPr lang="en-US" dirty="0"/>
              <a:t>, avg(</a:t>
            </a:r>
            <a:r>
              <a:rPr lang="en-US" dirty="0" err="1"/>
              <a:t>co.total_cases</a:t>
            </a:r>
            <a:r>
              <a:rPr lang="en-US" dirty="0"/>
              <a:t>) as cases , </a:t>
            </a:r>
            <a:r>
              <a:rPr lang="en-US" dirty="0" err="1"/>
              <a:t>h.Happiness_Index</a:t>
            </a:r>
            <a:r>
              <a:rPr lang="en-US" dirty="0"/>
              <a:t> as hi from </a:t>
            </a:r>
            <a:r>
              <a:rPr lang="en-US" dirty="0" err="1"/>
              <a:t>covid</a:t>
            </a:r>
            <a:r>
              <a:rPr lang="en-US" dirty="0"/>
              <a:t> co, happiness h where </a:t>
            </a:r>
            <a:r>
              <a:rPr lang="en-US" dirty="0" err="1"/>
              <a:t>co.location</a:t>
            </a:r>
            <a:r>
              <a:rPr lang="en-US" dirty="0"/>
              <a:t> = </a:t>
            </a:r>
            <a:r>
              <a:rPr lang="en-US" dirty="0" err="1"/>
              <a:t>h.Country</a:t>
            </a:r>
            <a:r>
              <a:rPr lang="en-US" dirty="0"/>
              <a:t> group by location order by hi desc</a:t>
            </a:r>
          </a:p>
          <a:p>
            <a:r>
              <a:rPr lang="en-US" dirty="0"/>
              <a:t>Select </a:t>
            </a:r>
            <a:r>
              <a:rPr lang="en-US" dirty="0" err="1"/>
              <a:t>co.location</a:t>
            </a:r>
            <a:r>
              <a:rPr lang="en-US" dirty="0"/>
              <a:t>, avg(</a:t>
            </a:r>
            <a:r>
              <a:rPr lang="en-US" dirty="0" err="1"/>
              <a:t>co.total_cases</a:t>
            </a:r>
            <a:r>
              <a:rPr lang="en-US" dirty="0"/>
              <a:t>) as cases , </a:t>
            </a:r>
            <a:r>
              <a:rPr lang="en-US" dirty="0" err="1"/>
              <a:t>h.Happiness_Index</a:t>
            </a:r>
            <a:r>
              <a:rPr lang="en-US" dirty="0"/>
              <a:t> as hi from </a:t>
            </a:r>
            <a:r>
              <a:rPr lang="en-US" dirty="0" err="1"/>
              <a:t>covid</a:t>
            </a:r>
            <a:r>
              <a:rPr lang="en-US" dirty="0"/>
              <a:t> co, happiness h where </a:t>
            </a:r>
            <a:r>
              <a:rPr lang="en-US" dirty="0" err="1"/>
              <a:t>co.location</a:t>
            </a:r>
            <a:r>
              <a:rPr lang="en-US" dirty="0"/>
              <a:t> = </a:t>
            </a:r>
            <a:r>
              <a:rPr lang="en-US" dirty="0" err="1"/>
              <a:t>h.Country</a:t>
            </a:r>
            <a:r>
              <a:rPr lang="en-US" dirty="0"/>
              <a:t> group by location order by hi </a:t>
            </a:r>
            <a:r>
              <a:rPr lang="en-US" dirty="0" err="1"/>
              <a:t>asc</a:t>
            </a:r>
            <a:endParaRPr lang="en-US" dirty="0"/>
          </a:p>
        </p:txBody>
      </p:sp>
    </p:spTree>
    <p:extLst>
      <p:ext uri="{BB962C8B-B14F-4D97-AF65-F5344CB8AC3E}">
        <p14:creationId xmlns:p14="http://schemas.microsoft.com/office/powerpoint/2010/main" val="371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396F-B655-465A-9C95-4683B28C3A0E}"/>
              </a:ext>
            </a:extLst>
          </p:cNvPr>
          <p:cNvSpPr>
            <a:spLocks noGrp="1"/>
          </p:cNvSpPr>
          <p:nvPr>
            <p:ph type="title"/>
          </p:nvPr>
        </p:nvSpPr>
        <p:spPr/>
        <p:txBody>
          <a:bodyPr/>
          <a:lstStyle/>
          <a:p>
            <a:r>
              <a:rPr lang="en-US" dirty="0"/>
              <a:t>External attributes – GDP per capita</a:t>
            </a:r>
          </a:p>
        </p:txBody>
      </p:sp>
      <p:sp>
        <p:nvSpPr>
          <p:cNvPr id="3" name="Content Placeholder 2">
            <a:extLst>
              <a:ext uri="{FF2B5EF4-FFF2-40B4-BE49-F238E27FC236}">
                <a16:creationId xmlns:a16="http://schemas.microsoft.com/office/drawing/2014/main" id="{49C7F9A4-9E00-4918-A21B-CA3247246877}"/>
              </a:ext>
            </a:extLst>
          </p:cNvPr>
          <p:cNvSpPr>
            <a:spLocks noGrp="1"/>
          </p:cNvSpPr>
          <p:nvPr>
            <p:ph idx="1"/>
          </p:nvPr>
        </p:nvSpPr>
        <p:spPr>
          <a:xfrm>
            <a:off x="838200" y="1825624"/>
            <a:ext cx="10515600" cy="4829175"/>
          </a:xfrm>
        </p:spPr>
        <p:txBody>
          <a:bodyPr>
            <a:normAutofit/>
          </a:bodyPr>
          <a:lstStyle/>
          <a:p>
            <a:r>
              <a:rPr lang="en-US" dirty="0"/>
              <a:t>External Attributes – GDP per capita; I wanted to see if higher GDP per capita corresponds to less cases of covid-19</a:t>
            </a:r>
          </a:p>
          <a:p>
            <a:pPr lvl="1"/>
            <a:r>
              <a:rPr lang="en-US" dirty="0"/>
              <a:t>Logically speaking if a country makes more capital it should mean that they have more resources to deal with such a pandemic.</a:t>
            </a:r>
          </a:p>
          <a:p>
            <a:pPr lvl="1"/>
            <a:r>
              <a:rPr lang="en-US" dirty="0"/>
              <a:t>I started out by getting the continent’s name, the average of total covid-19 cases, and averaged the GDP per capita for the continent [group by continent]</a:t>
            </a:r>
          </a:p>
          <a:p>
            <a:pPr lvl="1"/>
            <a:r>
              <a:rPr lang="en-US" dirty="0"/>
              <a:t>As a disclaimer the numbers on the y-axis are purely there to indicate the average number of covid-19 cases and has nothing to do with GDP since the Average GDP bars are only there to compare GDP’s between countries</a:t>
            </a:r>
          </a:p>
          <a:p>
            <a:pPr lvl="1"/>
            <a:r>
              <a:rPr lang="en-US" dirty="0"/>
              <a:t>The results are somewhat interesting. Excluding Oceania and Africa as outliers [since the population difference compared to other continents] the trend seems to acknowledge that continents who have higher GDP per Capita have less Covid-19 cases than continents who have lower GDP per Capita.</a:t>
            </a:r>
          </a:p>
        </p:txBody>
      </p:sp>
    </p:spTree>
    <p:extLst>
      <p:ext uri="{BB962C8B-B14F-4D97-AF65-F5344CB8AC3E}">
        <p14:creationId xmlns:p14="http://schemas.microsoft.com/office/powerpoint/2010/main" val="309448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78339-7984-4FD9-AAB4-C368F6422BE7}"/>
              </a:ext>
            </a:extLst>
          </p:cNvPr>
          <p:cNvSpPr>
            <a:spLocks noGrp="1"/>
          </p:cNvSpPr>
          <p:nvPr>
            <p:ph type="title"/>
          </p:nvPr>
        </p:nvSpPr>
        <p:spPr>
          <a:xfrm>
            <a:off x="838200" y="556995"/>
            <a:ext cx="10515600" cy="1133693"/>
          </a:xfrm>
        </p:spPr>
        <p:txBody>
          <a:bodyPr>
            <a:normAutofit/>
          </a:bodyPr>
          <a:lstStyle/>
          <a:p>
            <a:r>
              <a:rPr lang="en-US" sz="5200" dirty="0"/>
              <a:t>External attributes – GDP per capita</a:t>
            </a:r>
          </a:p>
        </p:txBody>
      </p:sp>
      <p:graphicFrame>
        <p:nvGraphicFramePr>
          <p:cNvPr id="19" name="Content Placeholder 13">
            <a:extLst>
              <a:ext uri="{FF2B5EF4-FFF2-40B4-BE49-F238E27FC236}">
                <a16:creationId xmlns:a16="http://schemas.microsoft.com/office/drawing/2014/main" id="{5C971104-9DE7-4C81-8F88-92DC4923BA0A}"/>
              </a:ext>
            </a:extLst>
          </p:cNvPr>
          <p:cNvGraphicFramePr>
            <a:graphicFrameLocks noGrp="1"/>
          </p:cNvGraphicFramePr>
          <p:nvPr>
            <p:ph idx="1"/>
            <p:extLst>
              <p:ext uri="{D42A27DB-BD31-4B8C-83A1-F6EECF244321}">
                <p14:modId xmlns:p14="http://schemas.microsoft.com/office/powerpoint/2010/main" val="349813697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1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5134-A5E6-4C1F-B958-D9C2845CEA13}"/>
              </a:ext>
            </a:extLst>
          </p:cNvPr>
          <p:cNvSpPr>
            <a:spLocks noGrp="1"/>
          </p:cNvSpPr>
          <p:nvPr>
            <p:ph type="title"/>
          </p:nvPr>
        </p:nvSpPr>
        <p:spPr/>
        <p:txBody>
          <a:bodyPr/>
          <a:lstStyle/>
          <a:p>
            <a:r>
              <a:rPr lang="en-US" dirty="0"/>
              <a:t>External attributes [that didn’t work out]</a:t>
            </a:r>
          </a:p>
        </p:txBody>
      </p:sp>
      <p:sp>
        <p:nvSpPr>
          <p:cNvPr id="3" name="Content Placeholder 2">
            <a:extLst>
              <a:ext uri="{FF2B5EF4-FFF2-40B4-BE49-F238E27FC236}">
                <a16:creationId xmlns:a16="http://schemas.microsoft.com/office/drawing/2014/main" id="{8750EE12-29B6-476E-8185-F3075A76552C}"/>
              </a:ext>
            </a:extLst>
          </p:cNvPr>
          <p:cNvSpPr>
            <a:spLocks noGrp="1"/>
          </p:cNvSpPr>
          <p:nvPr>
            <p:ph idx="1"/>
          </p:nvPr>
        </p:nvSpPr>
        <p:spPr/>
        <p:txBody>
          <a:bodyPr/>
          <a:lstStyle/>
          <a:p>
            <a:r>
              <a:rPr lang="en-US" dirty="0"/>
              <a:t>External attribute – Pollution; I wanted to see the pollution levels of countries who implemented lockdown procedures vs a hands-off approach</a:t>
            </a:r>
          </a:p>
          <a:p>
            <a:pPr lvl="1"/>
            <a:r>
              <a:rPr lang="en-US" dirty="0"/>
              <a:t>The data set was massive and was very hard to work with </a:t>
            </a:r>
          </a:p>
          <a:p>
            <a:pPr lvl="1"/>
            <a:r>
              <a:rPr lang="en-US" dirty="0"/>
              <a:t>Most of the data could not be loaded and took an extremely long time to load in the available data [this might have been caused by the amount of detail there was in the data set where it went by city of country and date when the measurements were taken and the different types of measurements that were taken like air pressure, temperature, humidity, and etc.]</a:t>
            </a:r>
          </a:p>
          <a:p>
            <a:pPr lvl="2"/>
            <a:r>
              <a:rPr lang="en-US" dirty="0"/>
              <a:t>My source was </a:t>
            </a:r>
            <a:r>
              <a:rPr lang="en-US" dirty="0">
                <a:hlinkClick r:id="rId2"/>
              </a:rPr>
              <a:t>https://aqicn.org/data-platform/covid19/verify/1d622c84-2d85-428a-91cc-1a7f36af7f8b</a:t>
            </a:r>
            <a:endParaRPr lang="en-US" dirty="0"/>
          </a:p>
          <a:p>
            <a:pPr lvl="2"/>
            <a:endParaRPr lang="en-US" dirty="0"/>
          </a:p>
        </p:txBody>
      </p:sp>
    </p:spTree>
    <p:extLst>
      <p:ext uri="{BB962C8B-B14F-4D97-AF65-F5344CB8AC3E}">
        <p14:creationId xmlns:p14="http://schemas.microsoft.com/office/powerpoint/2010/main" val="677890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CFBC-8280-4BC0-A4B6-5CC0BB517CF1}"/>
              </a:ext>
            </a:extLst>
          </p:cNvPr>
          <p:cNvSpPr>
            <a:spLocks noGrp="1"/>
          </p:cNvSpPr>
          <p:nvPr>
            <p:ph type="title"/>
          </p:nvPr>
        </p:nvSpPr>
        <p:spPr/>
        <p:txBody>
          <a:bodyPr/>
          <a:lstStyle/>
          <a:p>
            <a:r>
              <a:rPr lang="en-US" sz="4400" dirty="0"/>
              <a:t>External attributes – GDP per capita [SQL]</a:t>
            </a:r>
            <a:endParaRPr lang="en-US" dirty="0"/>
          </a:p>
        </p:txBody>
      </p:sp>
      <p:sp>
        <p:nvSpPr>
          <p:cNvPr id="3" name="Content Placeholder 2">
            <a:extLst>
              <a:ext uri="{FF2B5EF4-FFF2-40B4-BE49-F238E27FC236}">
                <a16:creationId xmlns:a16="http://schemas.microsoft.com/office/drawing/2014/main" id="{B15FC422-5E72-42B3-96EB-E05F5889B398}"/>
              </a:ext>
            </a:extLst>
          </p:cNvPr>
          <p:cNvSpPr>
            <a:spLocks noGrp="1"/>
          </p:cNvSpPr>
          <p:nvPr>
            <p:ph idx="1"/>
          </p:nvPr>
        </p:nvSpPr>
        <p:spPr/>
        <p:txBody>
          <a:bodyPr/>
          <a:lstStyle/>
          <a:p>
            <a:r>
              <a:rPr lang="en-US" dirty="0"/>
              <a:t>Select </a:t>
            </a:r>
            <a:r>
              <a:rPr lang="en-US" dirty="0" err="1"/>
              <a:t>co.continent</a:t>
            </a:r>
            <a:r>
              <a:rPr lang="en-US" dirty="0"/>
              <a:t>, avg(</a:t>
            </a:r>
            <a:r>
              <a:rPr lang="en-US" dirty="0" err="1"/>
              <a:t>co.total_cases</a:t>
            </a:r>
            <a:r>
              <a:rPr lang="en-US" dirty="0"/>
              <a:t>) as cases, avg(</a:t>
            </a:r>
            <a:r>
              <a:rPr lang="en-US" dirty="0" err="1"/>
              <a:t>co.gdp_per_capita</a:t>
            </a:r>
            <a:r>
              <a:rPr lang="en-US" dirty="0"/>
              <a:t>) as </a:t>
            </a:r>
            <a:r>
              <a:rPr lang="en-US" dirty="0" err="1"/>
              <a:t>gdp</a:t>
            </a:r>
            <a:r>
              <a:rPr lang="en-US" dirty="0"/>
              <a:t> from </a:t>
            </a:r>
            <a:r>
              <a:rPr lang="en-US" dirty="0" err="1"/>
              <a:t>covid</a:t>
            </a:r>
            <a:r>
              <a:rPr lang="en-US" dirty="0"/>
              <a:t> co group by </a:t>
            </a:r>
            <a:r>
              <a:rPr lang="en-US" dirty="0" err="1"/>
              <a:t>co.continent</a:t>
            </a:r>
            <a:r>
              <a:rPr lang="en-US" dirty="0"/>
              <a:t> order by </a:t>
            </a:r>
            <a:r>
              <a:rPr lang="en-US" dirty="0" err="1"/>
              <a:t>gdp</a:t>
            </a:r>
            <a:r>
              <a:rPr lang="en-US" dirty="0"/>
              <a:t> desc</a:t>
            </a:r>
          </a:p>
        </p:txBody>
      </p:sp>
    </p:spTree>
    <p:extLst>
      <p:ext uri="{BB962C8B-B14F-4D97-AF65-F5344CB8AC3E}">
        <p14:creationId xmlns:p14="http://schemas.microsoft.com/office/powerpoint/2010/main" val="173091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7378-0926-4A17-B110-93D600FA3330}"/>
              </a:ext>
            </a:extLst>
          </p:cNvPr>
          <p:cNvSpPr>
            <a:spLocks noGrp="1"/>
          </p:cNvSpPr>
          <p:nvPr>
            <p:ph type="title"/>
          </p:nvPr>
        </p:nvSpPr>
        <p:spPr/>
        <p:txBody>
          <a:bodyPr/>
          <a:lstStyle/>
          <a:p>
            <a:r>
              <a:rPr lang="en-US" dirty="0"/>
              <a:t>External attributes – Urban Population Percentage</a:t>
            </a:r>
          </a:p>
        </p:txBody>
      </p:sp>
      <p:sp>
        <p:nvSpPr>
          <p:cNvPr id="3" name="Content Placeholder 2">
            <a:extLst>
              <a:ext uri="{FF2B5EF4-FFF2-40B4-BE49-F238E27FC236}">
                <a16:creationId xmlns:a16="http://schemas.microsoft.com/office/drawing/2014/main" id="{65B8EB2F-C8B4-4F13-8A02-539DFA9E4620}"/>
              </a:ext>
            </a:extLst>
          </p:cNvPr>
          <p:cNvSpPr>
            <a:spLocks noGrp="1"/>
          </p:cNvSpPr>
          <p:nvPr>
            <p:ph idx="1"/>
          </p:nvPr>
        </p:nvSpPr>
        <p:spPr>
          <a:xfrm>
            <a:off x="838200" y="1825625"/>
            <a:ext cx="10515600" cy="4852012"/>
          </a:xfrm>
        </p:spPr>
        <p:txBody>
          <a:bodyPr>
            <a:normAutofit fontScale="92500" lnSpcReduction="10000"/>
          </a:bodyPr>
          <a:lstStyle/>
          <a:p>
            <a:r>
              <a:rPr lang="en-US" dirty="0"/>
              <a:t>External Attributes – Urban Population; The percentage of the population in countries where people live in urban areas should effect the number of covid-19 cases. Countries who have more people in their urban areas should have more cases since urban areas tend to be more packed together leaving less room for social distancing. In contrast countries who have less people in their urban areas should have less cases.</a:t>
            </a:r>
          </a:p>
          <a:p>
            <a:pPr lvl="1"/>
            <a:r>
              <a:rPr lang="en-US" dirty="0"/>
              <a:t>I picked the top 10 countries who had the highest percentage of their population living in urban areas and the top 10 countries who had the lowest percentage of their population living in urban areas than compared the percentage of people who had cases in their countries between the two top 10’s</a:t>
            </a:r>
          </a:p>
          <a:p>
            <a:pPr lvl="2"/>
            <a:r>
              <a:rPr lang="en-US" dirty="0"/>
              <a:t>The results were very clear. Countries that had the highest percentage of their population in Urban Areas had comparatively higher percentage of covid-19 cases than countries that had the lowest percentage of their population in Urban Areas. The countries that had the lowest percentage of their population in Urban Areas had lower than 0.05% of their population with covid-19 cases whereas countries that had the highest percentage of their population in Urban Areas had higher than 0.4% of their population with covid-19 cases.</a:t>
            </a:r>
          </a:p>
        </p:txBody>
      </p:sp>
    </p:spTree>
    <p:extLst>
      <p:ext uri="{BB962C8B-B14F-4D97-AF65-F5344CB8AC3E}">
        <p14:creationId xmlns:p14="http://schemas.microsoft.com/office/powerpoint/2010/main" val="833007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AD9F5-E0F6-42B5-ACA2-862EF92A4ECB}"/>
              </a:ext>
            </a:extLst>
          </p:cNvPr>
          <p:cNvSpPr>
            <a:spLocks noGrp="1"/>
          </p:cNvSpPr>
          <p:nvPr>
            <p:ph type="title"/>
          </p:nvPr>
        </p:nvSpPr>
        <p:spPr>
          <a:xfrm>
            <a:off x="838200" y="556995"/>
            <a:ext cx="10515600" cy="1133693"/>
          </a:xfrm>
        </p:spPr>
        <p:txBody>
          <a:bodyPr>
            <a:normAutofit fontScale="90000"/>
          </a:bodyPr>
          <a:lstStyle/>
          <a:p>
            <a:r>
              <a:rPr lang="en-US" sz="5400" dirty="0"/>
              <a:t>External attributes – Urban Population Percentage</a:t>
            </a:r>
            <a:endParaRPr lang="en-US" sz="5200" dirty="0"/>
          </a:p>
        </p:txBody>
      </p:sp>
      <p:graphicFrame>
        <p:nvGraphicFramePr>
          <p:cNvPr id="4" name="Content Placeholder 3">
            <a:extLst>
              <a:ext uri="{FF2B5EF4-FFF2-40B4-BE49-F238E27FC236}">
                <a16:creationId xmlns:a16="http://schemas.microsoft.com/office/drawing/2014/main" id="{4A5996B9-5686-46DA-9018-F45566AAC4FE}"/>
              </a:ext>
            </a:extLst>
          </p:cNvPr>
          <p:cNvGraphicFramePr>
            <a:graphicFrameLocks noGrp="1"/>
          </p:cNvGraphicFramePr>
          <p:nvPr>
            <p:ph idx="1"/>
            <p:extLst>
              <p:ext uri="{D42A27DB-BD31-4B8C-83A1-F6EECF244321}">
                <p14:modId xmlns:p14="http://schemas.microsoft.com/office/powerpoint/2010/main" val="233196054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499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20DC7-5F2F-44E8-AED2-61248C31F6F1}"/>
              </a:ext>
            </a:extLst>
          </p:cNvPr>
          <p:cNvSpPr>
            <a:spLocks noGrp="1"/>
          </p:cNvSpPr>
          <p:nvPr>
            <p:ph type="title"/>
          </p:nvPr>
        </p:nvSpPr>
        <p:spPr>
          <a:xfrm>
            <a:off x="838200" y="556995"/>
            <a:ext cx="10515600" cy="1133693"/>
          </a:xfrm>
        </p:spPr>
        <p:txBody>
          <a:bodyPr>
            <a:normAutofit fontScale="90000"/>
          </a:bodyPr>
          <a:lstStyle/>
          <a:p>
            <a:r>
              <a:rPr lang="en-US" sz="5400" dirty="0"/>
              <a:t>External attributes – Urban Population Percentage</a:t>
            </a:r>
            <a:endParaRPr lang="en-US" sz="5200" dirty="0"/>
          </a:p>
        </p:txBody>
      </p:sp>
      <p:graphicFrame>
        <p:nvGraphicFramePr>
          <p:cNvPr id="4" name="Content Placeholder 3">
            <a:extLst>
              <a:ext uri="{FF2B5EF4-FFF2-40B4-BE49-F238E27FC236}">
                <a16:creationId xmlns:a16="http://schemas.microsoft.com/office/drawing/2014/main" id="{62B932F6-BF20-4D2E-B1F2-12262AD7F292}"/>
              </a:ext>
            </a:extLst>
          </p:cNvPr>
          <p:cNvGraphicFramePr>
            <a:graphicFrameLocks noGrp="1"/>
          </p:cNvGraphicFramePr>
          <p:nvPr>
            <p:ph idx="1"/>
            <p:extLst>
              <p:ext uri="{D42A27DB-BD31-4B8C-83A1-F6EECF244321}">
                <p14:modId xmlns:p14="http://schemas.microsoft.com/office/powerpoint/2010/main" val="5394930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84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240C-7C9E-493F-9427-D5811E215B04}"/>
              </a:ext>
            </a:extLst>
          </p:cNvPr>
          <p:cNvSpPr>
            <a:spLocks noGrp="1"/>
          </p:cNvSpPr>
          <p:nvPr>
            <p:ph type="title"/>
          </p:nvPr>
        </p:nvSpPr>
        <p:spPr/>
        <p:txBody>
          <a:bodyPr/>
          <a:lstStyle/>
          <a:p>
            <a:r>
              <a:rPr lang="en-US" sz="4400" dirty="0"/>
              <a:t>External attributes – Urban Population Percentage [SQL]</a:t>
            </a:r>
            <a:endParaRPr lang="en-US" dirty="0"/>
          </a:p>
        </p:txBody>
      </p:sp>
      <p:sp>
        <p:nvSpPr>
          <p:cNvPr id="3" name="Content Placeholder 2">
            <a:extLst>
              <a:ext uri="{FF2B5EF4-FFF2-40B4-BE49-F238E27FC236}">
                <a16:creationId xmlns:a16="http://schemas.microsoft.com/office/drawing/2014/main" id="{2D854DCD-955B-43B8-955A-201A058E605A}"/>
              </a:ext>
            </a:extLst>
          </p:cNvPr>
          <p:cNvSpPr>
            <a:spLocks noGrp="1"/>
          </p:cNvSpPr>
          <p:nvPr>
            <p:ph idx="1"/>
          </p:nvPr>
        </p:nvSpPr>
        <p:spPr/>
        <p:txBody>
          <a:bodyPr/>
          <a:lstStyle/>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up.Percentage_Toal_Pop</a:t>
            </a:r>
            <a:r>
              <a:rPr lang="en-US" dirty="0"/>
              <a:t> as pop from </a:t>
            </a:r>
            <a:r>
              <a:rPr lang="en-US" dirty="0" err="1"/>
              <a:t>covid</a:t>
            </a:r>
            <a:r>
              <a:rPr lang="en-US" dirty="0"/>
              <a:t> co, </a:t>
            </a:r>
            <a:r>
              <a:rPr lang="en-US" dirty="0" err="1"/>
              <a:t>urban_pop</a:t>
            </a:r>
            <a:r>
              <a:rPr lang="en-US" dirty="0"/>
              <a:t> up where </a:t>
            </a:r>
            <a:r>
              <a:rPr lang="en-US" dirty="0" err="1"/>
              <a:t>co.location</a:t>
            </a:r>
            <a:r>
              <a:rPr lang="en-US" dirty="0"/>
              <a:t> = </a:t>
            </a:r>
            <a:r>
              <a:rPr lang="en-US" dirty="0" err="1"/>
              <a:t>up.Country</a:t>
            </a:r>
            <a:r>
              <a:rPr lang="en-US" dirty="0"/>
              <a:t> group by location order by pop </a:t>
            </a:r>
            <a:r>
              <a:rPr lang="en-US" dirty="0" err="1"/>
              <a:t>asc</a:t>
            </a:r>
            <a:r>
              <a:rPr lang="en-US" dirty="0"/>
              <a:t> limit 10</a:t>
            </a:r>
          </a:p>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up.Percentage_Toal_Pop</a:t>
            </a:r>
            <a:r>
              <a:rPr lang="en-US" dirty="0"/>
              <a:t> as pop from </a:t>
            </a:r>
            <a:r>
              <a:rPr lang="en-US" dirty="0" err="1"/>
              <a:t>covid</a:t>
            </a:r>
            <a:r>
              <a:rPr lang="en-US" dirty="0"/>
              <a:t> co, </a:t>
            </a:r>
            <a:r>
              <a:rPr lang="en-US" dirty="0" err="1"/>
              <a:t>urban_pop</a:t>
            </a:r>
            <a:r>
              <a:rPr lang="en-US" dirty="0"/>
              <a:t> up where </a:t>
            </a:r>
            <a:r>
              <a:rPr lang="en-US" dirty="0" err="1"/>
              <a:t>co.location</a:t>
            </a:r>
            <a:r>
              <a:rPr lang="en-US" dirty="0"/>
              <a:t> = </a:t>
            </a:r>
            <a:r>
              <a:rPr lang="en-US" dirty="0" err="1"/>
              <a:t>up.Country</a:t>
            </a:r>
            <a:r>
              <a:rPr lang="en-US" dirty="0"/>
              <a:t> group by location order by pop desc limit 10</a:t>
            </a:r>
          </a:p>
          <a:p>
            <a:endParaRPr lang="en-US" dirty="0"/>
          </a:p>
        </p:txBody>
      </p:sp>
    </p:spTree>
    <p:extLst>
      <p:ext uri="{BB962C8B-B14F-4D97-AF65-F5344CB8AC3E}">
        <p14:creationId xmlns:p14="http://schemas.microsoft.com/office/powerpoint/2010/main" val="212558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0CEA-3199-405C-9573-74DBD7CE61F1}"/>
              </a:ext>
            </a:extLst>
          </p:cNvPr>
          <p:cNvSpPr>
            <a:spLocks noGrp="1"/>
          </p:cNvSpPr>
          <p:nvPr>
            <p:ph type="title"/>
          </p:nvPr>
        </p:nvSpPr>
        <p:spPr/>
        <p:txBody>
          <a:bodyPr/>
          <a:lstStyle/>
          <a:p>
            <a:r>
              <a:rPr lang="en-US" dirty="0"/>
              <a:t>External attributes – Income Level</a:t>
            </a:r>
          </a:p>
        </p:txBody>
      </p:sp>
      <p:sp>
        <p:nvSpPr>
          <p:cNvPr id="3" name="Content Placeholder 2">
            <a:extLst>
              <a:ext uri="{FF2B5EF4-FFF2-40B4-BE49-F238E27FC236}">
                <a16:creationId xmlns:a16="http://schemas.microsoft.com/office/drawing/2014/main" id="{67ED032B-47AB-4F63-BDA8-34C929F254BD}"/>
              </a:ext>
            </a:extLst>
          </p:cNvPr>
          <p:cNvSpPr>
            <a:spLocks noGrp="1"/>
          </p:cNvSpPr>
          <p:nvPr>
            <p:ph idx="1"/>
          </p:nvPr>
        </p:nvSpPr>
        <p:spPr>
          <a:xfrm>
            <a:off x="838200" y="1825624"/>
            <a:ext cx="10515600" cy="4843624"/>
          </a:xfrm>
        </p:spPr>
        <p:txBody>
          <a:bodyPr>
            <a:normAutofit fontScale="92500" lnSpcReduction="20000"/>
          </a:bodyPr>
          <a:lstStyle/>
          <a:p>
            <a:r>
              <a:rPr lang="en-US" dirty="0"/>
              <a:t>External Attributes – Income Level; The income level of countries would definitely effect the number of cases in a country. High income people have more resources to cope with covid-19 comparatively to lower income people. For example high income people can rent places outside of densely populated areas but for lower income people this might not be a possible option for them because of the cost.</a:t>
            </a:r>
          </a:p>
          <a:p>
            <a:pPr lvl="1"/>
            <a:r>
              <a:rPr lang="en-US" dirty="0"/>
              <a:t>I picked the top 10 countries with highest percentage of cases and the top 10 countries with the lowest percentage of cases than I identified their income levels.</a:t>
            </a:r>
          </a:p>
          <a:p>
            <a:pPr lvl="2"/>
            <a:r>
              <a:rPr lang="en-US" dirty="0"/>
              <a:t>The top 10 countries with highest percentage of cases: Qatar, San Marino, Bahrain, Andorra, Chile, Panama, Peru, Kuwait, Aruba, United States</a:t>
            </a:r>
          </a:p>
          <a:p>
            <a:pPr lvl="2"/>
            <a:r>
              <a:rPr lang="en-US" dirty="0"/>
              <a:t>The top 10 countries with lowest percentage of cases: Vietnam, Tanzania, Cambodia, Taiwan, Papua New Guinea, Timor, Burundi, Fiji, Myanmar, Thailand</a:t>
            </a:r>
          </a:p>
          <a:p>
            <a:pPr lvl="1"/>
            <a:r>
              <a:rPr lang="en-US" dirty="0"/>
              <a:t>Surprisingly, the results are exactly the opposite of what I had initially thought. Countries that are considered high income had the highest percentage of covid-19 cases whereas countries that are considered low income had the lowest percentage of covid-19 cases. There was one outlier, Taiwan, </a:t>
            </a:r>
            <a:r>
              <a:rPr lang="en-US"/>
              <a:t>which was </a:t>
            </a:r>
            <a:r>
              <a:rPr lang="en-US" dirty="0"/>
              <a:t>considered a high-income country but </a:t>
            </a:r>
            <a:r>
              <a:rPr lang="en-US"/>
              <a:t>had a low </a:t>
            </a:r>
            <a:r>
              <a:rPr lang="en-US" dirty="0"/>
              <a:t>percentage of </a:t>
            </a:r>
            <a:r>
              <a:rPr lang="en-US"/>
              <a:t>covid-19 cases. </a:t>
            </a:r>
            <a:endParaRPr lang="en-US" dirty="0"/>
          </a:p>
        </p:txBody>
      </p:sp>
    </p:spTree>
    <p:extLst>
      <p:ext uri="{BB962C8B-B14F-4D97-AF65-F5344CB8AC3E}">
        <p14:creationId xmlns:p14="http://schemas.microsoft.com/office/powerpoint/2010/main" val="2425367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AE323-442A-41C4-B5EF-F904ED6E27F2}"/>
              </a:ext>
            </a:extLst>
          </p:cNvPr>
          <p:cNvSpPr>
            <a:spLocks noGrp="1"/>
          </p:cNvSpPr>
          <p:nvPr>
            <p:ph type="title"/>
          </p:nvPr>
        </p:nvSpPr>
        <p:spPr>
          <a:xfrm>
            <a:off x="838200" y="556995"/>
            <a:ext cx="10515600" cy="1133693"/>
          </a:xfrm>
        </p:spPr>
        <p:txBody>
          <a:bodyPr>
            <a:normAutofit/>
          </a:bodyPr>
          <a:lstStyle/>
          <a:p>
            <a:r>
              <a:rPr lang="en-US" sz="5400" dirty="0"/>
              <a:t>External attributes – Income Level</a:t>
            </a:r>
            <a:endParaRPr lang="en-US" sz="5200" dirty="0"/>
          </a:p>
        </p:txBody>
      </p:sp>
      <p:graphicFrame>
        <p:nvGraphicFramePr>
          <p:cNvPr id="7" name="Content Placeholder 3">
            <a:extLst>
              <a:ext uri="{FF2B5EF4-FFF2-40B4-BE49-F238E27FC236}">
                <a16:creationId xmlns:a16="http://schemas.microsoft.com/office/drawing/2014/main" id="{B86A9CC6-061B-4812-B790-9F029CB345A7}"/>
              </a:ext>
            </a:extLst>
          </p:cNvPr>
          <p:cNvGraphicFramePr>
            <a:graphicFrameLocks noGrp="1"/>
          </p:cNvGraphicFramePr>
          <p:nvPr>
            <p:ph idx="1"/>
            <p:extLst>
              <p:ext uri="{D42A27DB-BD31-4B8C-83A1-F6EECF244321}">
                <p14:modId xmlns:p14="http://schemas.microsoft.com/office/powerpoint/2010/main" val="320022922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2889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61864-EF21-4AC2-B712-7CD82DEF2BC3}"/>
              </a:ext>
            </a:extLst>
          </p:cNvPr>
          <p:cNvSpPr>
            <a:spLocks noGrp="1"/>
          </p:cNvSpPr>
          <p:nvPr>
            <p:ph type="title"/>
          </p:nvPr>
        </p:nvSpPr>
        <p:spPr>
          <a:xfrm>
            <a:off x="838200" y="556995"/>
            <a:ext cx="10515600" cy="1133693"/>
          </a:xfrm>
        </p:spPr>
        <p:txBody>
          <a:bodyPr>
            <a:normAutofit/>
          </a:bodyPr>
          <a:lstStyle/>
          <a:p>
            <a:r>
              <a:rPr lang="en-US" sz="5400" dirty="0"/>
              <a:t>External attributes – Income Level</a:t>
            </a:r>
            <a:endParaRPr lang="en-US" sz="5200" dirty="0"/>
          </a:p>
        </p:txBody>
      </p:sp>
      <p:graphicFrame>
        <p:nvGraphicFramePr>
          <p:cNvPr id="7" name="Content Placeholder 3">
            <a:extLst>
              <a:ext uri="{FF2B5EF4-FFF2-40B4-BE49-F238E27FC236}">
                <a16:creationId xmlns:a16="http://schemas.microsoft.com/office/drawing/2014/main" id="{A26F765C-93E4-4996-972F-60502CC17C7A}"/>
              </a:ext>
            </a:extLst>
          </p:cNvPr>
          <p:cNvGraphicFramePr>
            <a:graphicFrameLocks noGrp="1"/>
          </p:cNvGraphicFramePr>
          <p:nvPr>
            <p:ph idx="1"/>
            <p:extLst>
              <p:ext uri="{D42A27DB-BD31-4B8C-83A1-F6EECF244321}">
                <p14:modId xmlns:p14="http://schemas.microsoft.com/office/powerpoint/2010/main" val="172147967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8190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9269-9404-4F8C-B404-4BCCD7E5800D}"/>
              </a:ext>
            </a:extLst>
          </p:cNvPr>
          <p:cNvSpPr>
            <a:spLocks noGrp="1"/>
          </p:cNvSpPr>
          <p:nvPr>
            <p:ph type="title"/>
          </p:nvPr>
        </p:nvSpPr>
        <p:spPr/>
        <p:txBody>
          <a:bodyPr/>
          <a:lstStyle/>
          <a:p>
            <a:r>
              <a:rPr lang="en-US" dirty="0"/>
              <a:t>External attributes – Income Level [SQL]</a:t>
            </a:r>
          </a:p>
        </p:txBody>
      </p:sp>
      <p:sp>
        <p:nvSpPr>
          <p:cNvPr id="3" name="Content Placeholder 2">
            <a:extLst>
              <a:ext uri="{FF2B5EF4-FFF2-40B4-BE49-F238E27FC236}">
                <a16:creationId xmlns:a16="http://schemas.microsoft.com/office/drawing/2014/main" id="{59E141F3-56A2-46A7-AF7B-C0D01A9DA962}"/>
              </a:ext>
            </a:extLst>
          </p:cNvPr>
          <p:cNvSpPr>
            <a:spLocks noGrp="1"/>
          </p:cNvSpPr>
          <p:nvPr>
            <p:ph idx="1"/>
          </p:nvPr>
        </p:nvSpPr>
        <p:spPr/>
        <p:txBody>
          <a:bodyPr/>
          <a:lstStyle/>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il.Income_Level</a:t>
            </a:r>
            <a:r>
              <a:rPr lang="en-US" dirty="0"/>
              <a:t> from </a:t>
            </a:r>
            <a:r>
              <a:rPr lang="en-US" dirty="0" err="1"/>
              <a:t>covid</a:t>
            </a:r>
            <a:r>
              <a:rPr lang="en-US" dirty="0"/>
              <a:t> co, </a:t>
            </a:r>
            <a:r>
              <a:rPr lang="en-US" dirty="0" err="1"/>
              <a:t>income_level</a:t>
            </a:r>
            <a:r>
              <a:rPr lang="en-US" dirty="0"/>
              <a:t> il where </a:t>
            </a:r>
            <a:r>
              <a:rPr lang="en-US" dirty="0" err="1"/>
              <a:t>co.location</a:t>
            </a:r>
            <a:r>
              <a:rPr lang="en-US" dirty="0"/>
              <a:t> = </a:t>
            </a:r>
            <a:r>
              <a:rPr lang="en-US" dirty="0" err="1"/>
              <a:t>il.Country</a:t>
            </a:r>
            <a:r>
              <a:rPr lang="en-US" dirty="0"/>
              <a:t> group by location order by perc desc</a:t>
            </a:r>
          </a:p>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il.Income_Level</a:t>
            </a:r>
            <a:r>
              <a:rPr lang="en-US" dirty="0"/>
              <a:t> from </a:t>
            </a:r>
            <a:r>
              <a:rPr lang="en-US" dirty="0" err="1"/>
              <a:t>covid</a:t>
            </a:r>
            <a:r>
              <a:rPr lang="en-US" dirty="0"/>
              <a:t> co, </a:t>
            </a:r>
            <a:r>
              <a:rPr lang="en-US" dirty="0" err="1"/>
              <a:t>income_level</a:t>
            </a:r>
            <a:r>
              <a:rPr lang="en-US" dirty="0"/>
              <a:t> il where </a:t>
            </a:r>
            <a:r>
              <a:rPr lang="en-US" dirty="0" err="1"/>
              <a:t>co.location</a:t>
            </a:r>
            <a:r>
              <a:rPr lang="en-US" dirty="0"/>
              <a:t> = </a:t>
            </a:r>
            <a:r>
              <a:rPr lang="en-US" dirty="0" err="1"/>
              <a:t>il.Country</a:t>
            </a:r>
            <a:r>
              <a:rPr lang="en-US" dirty="0"/>
              <a:t> group by location order by perc </a:t>
            </a:r>
            <a:r>
              <a:rPr lang="en-US" dirty="0" err="1"/>
              <a:t>asc</a:t>
            </a:r>
            <a:endParaRPr lang="en-US" dirty="0"/>
          </a:p>
          <a:p>
            <a:endParaRPr lang="en-US" dirty="0"/>
          </a:p>
        </p:txBody>
      </p:sp>
    </p:spTree>
    <p:extLst>
      <p:ext uri="{BB962C8B-B14F-4D97-AF65-F5344CB8AC3E}">
        <p14:creationId xmlns:p14="http://schemas.microsoft.com/office/powerpoint/2010/main" val="62594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DB17-5CE7-4466-A5BB-3EB534A58F8F}"/>
              </a:ext>
            </a:extLst>
          </p:cNvPr>
          <p:cNvSpPr>
            <a:spLocks noGrp="1"/>
          </p:cNvSpPr>
          <p:nvPr>
            <p:ph type="title"/>
          </p:nvPr>
        </p:nvSpPr>
        <p:spPr/>
        <p:txBody>
          <a:bodyPr/>
          <a:lstStyle/>
          <a:p>
            <a:r>
              <a:rPr lang="en-US" dirty="0"/>
              <a:t>External attributes [that didn’t work out]</a:t>
            </a:r>
          </a:p>
        </p:txBody>
      </p:sp>
      <p:sp>
        <p:nvSpPr>
          <p:cNvPr id="3" name="Content Placeholder 2">
            <a:extLst>
              <a:ext uri="{FF2B5EF4-FFF2-40B4-BE49-F238E27FC236}">
                <a16:creationId xmlns:a16="http://schemas.microsoft.com/office/drawing/2014/main" id="{2A5F229A-AEC8-4EE2-957C-DF853E1D7E98}"/>
              </a:ext>
            </a:extLst>
          </p:cNvPr>
          <p:cNvSpPr>
            <a:spLocks noGrp="1"/>
          </p:cNvSpPr>
          <p:nvPr>
            <p:ph idx="1"/>
          </p:nvPr>
        </p:nvSpPr>
        <p:spPr>
          <a:xfrm>
            <a:off x="838200" y="1825625"/>
            <a:ext cx="10515600" cy="4667250"/>
          </a:xfrm>
        </p:spPr>
        <p:txBody>
          <a:bodyPr>
            <a:normAutofit/>
          </a:bodyPr>
          <a:lstStyle/>
          <a:p>
            <a:r>
              <a:rPr lang="en-US" dirty="0"/>
              <a:t>External attributes – GDP per capita; I wanted to see how countries who implemented lockdown procedures vs a hands-off approach would effect GDP / their economies</a:t>
            </a:r>
          </a:p>
          <a:p>
            <a:pPr lvl="1"/>
            <a:r>
              <a:rPr lang="en-US" dirty="0"/>
              <a:t>I was not very well informed about how GDP measurements were taken and because of this I ended with the GDP of all countries but only measurements of GDP in multiple years and this data was not as exact as I was hoping</a:t>
            </a:r>
          </a:p>
          <a:p>
            <a:pPr lvl="1"/>
            <a:r>
              <a:rPr lang="en-US" dirty="0"/>
              <a:t>The data set was very easy to manage but since it did not produce anything interesting, I decided not to use it</a:t>
            </a:r>
          </a:p>
          <a:p>
            <a:pPr lvl="2"/>
            <a:r>
              <a:rPr lang="en-US" dirty="0"/>
              <a:t>My source was: </a:t>
            </a:r>
            <a:r>
              <a:rPr lang="en-US" dirty="0">
                <a:hlinkClick r:id="rId2"/>
              </a:rPr>
              <a:t>https://data.worldbank.org/indicator/NY.GDP.PCAP.CD?end=2019&amp;start=2016</a:t>
            </a:r>
            <a:endParaRPr lang="en-US" dirty="0"/>
          </a:p>
          <a:p>
            <a:pPr marL="914400" lvl="2" indent="0">
              <a:buNone/>
            </a:pPr>
            <a:endParaRPr lang="en-US" dirty="0"/>
          </a:p>
          <a:p>
            <a:pPr marL="914400" lvl="2" indent="0">
              <a:buNone/>
            </a:pPr>
            <a:r>
              <a:rPr lang="en-US" dirty="0"/>
              <a:t>Disclaimer: This was before we were provided the </a:t>
            </a:r>
            <a:r>
              <a:rPr lang="en-US" dirty="0" err="1"/>
              <a:t>covid</a:t>
            </a:r>
            <a:r>
              <a:rPr lang="en-US" dirty="0"/>
              <a:t> table in </a:t>
            </a:r>
            <a:r>
              <a:rPr lang="en-US" dirty="0" err="1"/>
              <a:t>MyBarBeeDrinker</a:t>
            </a:r>
            <a:r>
              <a:rPr lang="en-US" dirty="0"/>
              <a:t> database later on I picked a better comparison between GDP and </a:t>
            </a:r>
            <a:r>
              <a:rPr lang="en-US" dirty="0" err="1"/>
              <a:t>Covid</a:t>
            </a:r>
            <a:r>
              <a:rPr lang="en-US" dirty="0"/>
              <a:t> cases</a:t>
            </a:r>
          </a:p>
          <a:p>
            <a:pPr lvl="2"/>
            <a:endParaRPr lang="en-US" dirty="0"/>
          </a:p>
        </p:txBody>
      </p:sp>
    </p:spTree>
    <p:extLst>
      <p:ext uri="{BB962C8B-B14F-4D97-AF65-F5344CB8AC3E}">
        <p14:creationId xmlns:p14="http://schemas.microsoft.com/office/powerpoint/2010/main" val="63415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032D-2941-4F17-B25D-C7EDFF74C6FD}"/>
              </a:ext>
            </a:extLst>
          </p:cNvPr>
          <p:cNvSpPr>
            <a:spLocks noGrp="1"/>
          </p:cNvSpPr>
          <p:nvPr>
            <p:ph type="title"/>
          </p:nvPr>
        </p:nvSpPr>
        <p:spPr/>
        <p:txBody>
          <a:bodyPr/>
          <a:lstStyle/>
          <a:p>
            <a:r>
              <a:rPr lang="en-US" dirty="0"/>
              <a:t>External attributes – Economic Freedom Index</a:t>
            </a:r>
          </a:p>
        </p:txBody>
      </p:sp>
      <p:sp>
        <p:nvSpPr>
          <p:cNvPr id="3" name="Content Placeholder 2">
            <a:extLst>
              <a:ext uri="{FF2B5EF4-FFF2-40B4-BE49-F238E27FC236}">
                <a16:creationId xmlns:a16="http://schemas.microsoft.com/office/drawing/2014/main" id="{43E217E3-9F89-41EF-A87E-1C0F76A48A8B}"/>
              </a:ext>
            </a:extLst>
          </p:cNvPr>
          <p:cNvSpPr>
            <a:spLocks noGrp="1"/>
          </p:cNvSpPr>
          <p:nvPr>
            <p:ph idx="1"/>
          </p:nvPr>
        </p:nvSpPr>
        <p:spPr>
          <a:xfrm>
            <a:off x="838200" y="1825624"/>
            <a:ext cx="10515600" cy="4810067"/>
          </a:xfrm>
        </p:spPr>
        <p:txBody>
          <a:bodyPr>
            <a:normAutofit fontScale="85000" lnSpcReduction="10000"/>
          </a:bodyPr>
          <a:lstStyle/>
          <a:p>
            <a:r>
              <a:rPr lang="en-US" dirty="0"/>
              <a:t>External Attributes – Economic Freedom Index; I want to see if the economic freedoms of a country would effect the number of cases in a country</a:t>
            </a:r>
          </a:p>
          <a:p>
            <a:pPr lvl="1"/>
            <a:r>
              <a:rPr lang="en-US" dirty="0"/>
              <a:t>Extending from the external attribute of GDP per capita it would be interesting to see how government policies on their economy will effect the number of cases. I believe since free markets have too much leeway in terms of how much freedom people have on products they will have a higher percentage of the population with covid-19. For example too much freedom in the market might cause people to stockpile certain supplies such as surgical masks and toilet paper. Whereas a highly regulated market would provide all people with the same amount of supplies.</a:t>
            </a:r>
          </a:p>
          <a:p>
            <a:pPr lvl="1"/>
            <a:r>
              <a:rPr lang="en-US" dirty="0"/>
              <a:t>I start out by picking countries with similar populations since it would be very skewed if a population is small with a high covid-19 case to total population compared to a country with a large population with a high covid-19 case to total population. Since the large populations have more people it would show that they have more cases than smaller countries. But that would not give us an idea of how well the country deals with covid-19 cases with their economic freedom index.</a:t>
            </a:r>
          </a:p>
          <a:p>
            <a:pPr lvl="2"/>
            <a:r>
              <a:rPr lang="en-US" dirty="0"/>
              <a:t>I picked the following countries: Bolivia – repressed, Ecuador – mostly unfree, Dominican Republic – moderately free, Chile – mostly free, Switzerland – free</a:t>
            </a:r>
          </a:p>
          <a:p>
            <a:pPr lvl="3"/>
            <a:r>
              <a:rPr lang="en-US" dirty="0"/>
              <a:t>All of these countries have a population around 10 mil</a:t>
            </a:r>
          </a:p>
        </p:txBody>
      </p:sp>
    </p:spTree>
    <p:extLst>
      <p:ext uri="{BB962C8B-B14F-4D97-AF65-F5344CB8AC3E}">
        <p14:creationId xmlns:p14="http://schemas.microsoft.com/office/powerpoint/2010/main" val="183120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138A8-5DB4-4B2F-8F52-8C013425FABC}"/>
              </a:ext>
            </a:extLst>
          </p:cNvPr>
          <p:cNvSpPr>
            <a:spLocks noGrp="1"/>
          </p:cNvSpPr>
          <p:nvPr>
            <p:ph type="title"/>
          </p:nvPr>
        </p:nvSpPr>
        <p:spPr>
          <a:xfrm>
            <a:off x="838200" y="556995"/>
            <a:ext cx="10515600" cy="1133693"/>
          </a:xfrm>
        </p:spPr>
        <p:txBody>
          <a:bodyPr>
            <a:normAutofit fontScale="90000"/>
          </a:bodyPr>
          <a:lstStyle/>
          <a:p>
            <a:r>
              <a:rPr lang="en-US" sz="5400" dirty="0"/>
              <a:t>External attributes – Economic Freedom Index</a:t>
            </a:r>
            <a:endParaRPr lang="en-US" sz="5200" dirty="0"/>
          </a:p>
        </p:txBody>
      </p:sp>
      <p:graphicFrame>
        <p:nvGraphicFramePr>
          <p:cNvPr id="4" name="Content Placeholder 3">
            <a:extLst>
              <a:ext uri="{FF2B5EF4-FFF2-40B4-BE49-F238E27FC236}">
                <a16:creationId xmlns:a16="http://schemas.microsoft.com/office/drawing/2014/main" id="{2ECEB18D-B732-4129-A5BD-605E2D16ED51}"/>
              </a:ext>
            </a:extLst>
          </p:cNvPr>
          <p:cNvGraphicFramePr>
            <a:graphicFrameLocks noGrp="1"/>
          </p:cNvGraphicFramePr>
          <p:nvPr>
            <p:ph idx="1"/>
            <p:extLst>
              <p:ext uri="{D42A27DB-BD31-4B8C-83A1-F6EECF244321}">
                <p14:modId xmlns:p14="http://schemas.microsoft.com/office/powerpoint/2010/main" val="40844802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741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26EB-747D-46AF-94AC-ED1DE42CAF2C}"/>
              </a:ext>
            </a:extLst>
          </p:cNvPr>
          <p:cNvSpPr>
            <a:spLocks noGrp="1"/>
          </p:cNvSpPr>
          <p:nvPr>
            <p:ph type="title"/>
          </p:nvPr>
        </p:nvSpPr>
        <p:spPr/>
        <p:txBody>
          <a:bodyPr/>
          <a:lstStyle/>
          <a:p>
            <a:r>
              <a:rPr lang="en-US" sz="4400" dirty="0"/>
              <a:t>External attributes – Economic Freedom Index</a:t>
            </a:r>
            <a:endParaRPr lang="en-US" dirty="0"/>
          </a:p>
        </p:txBody>
      </p:sp>
      <p:sp>
        <p:nvSpPr>
          <p:cNvPr id="3" name="Content Placeholder 2">
            <a:extLst>
              <a:ext uri="{FF2B5EF4-FFF2-40B4-BE49-F238E27FC236}">
                <a16:creationId xmlns:a16="http://schemas.microsoft.com/office/drawing/2014/main" id="{B35D9D8F-9F35-4D1D-8461-3142809510C0}"/>
              </a:ext>
            </a:extLst>
          </p:cNvPr>
          <p:cNvSpPr>
            <a:spLocks noGrp="1"/>
          </p:cNvSpPr>
          <p:nvPr>
            <p:ph idx="1"/>
          </p:nvPr>
        </p:nvSpPr>
        <p:spPr/>
        <p:txBody>
          <a:bodyPr>
            <a:normAutofit fontScale="92500" lnSpcReduction="20000"/>
          </a:bodyPr>
          <a:lstStyle/>
          <a:p>
            <a:r>
              <a:rPr lang="en-US" dirty="0"/>
              <a:t>Besides Chile nothing really stands out in the graph, there doesn’t seem like there is much of a relationship between economic freedom and covid-19 cases. So I decided to pick the top 10 countries with the highest percentage of population infected and the top 10 countries with the lowest percentage of population infected and identified their freedom indexes. I excluded countries with Null percentages and n/a freedom indexes.</a:t>
            </a:r>
          </a:p>
          <a:p>
            <a:r>
              <a:rPr lang="en-US" dirty="0"/>
              <a:t>The results were clearer this time. The countries who had a freer economy had more of the population infected than the countries who had a more regulated economy (less free economy). The countries who had the highest percentage of their population infected were: Qatar, Bahrain, Chile, Panama, Peru, Kuwait, United States, Oman, Maldives, Brazil. The countries who had the lowest percentage of their population infected were: Laos, Vietnam, Tanzania, Cambodia, Taiwan, Papua New Guinea, Burundi, Fiji, Thailand, Angola</a:t>
            </a:r>
          </a:p>
          <a:p>
            <a:endParaRPr lang="en-US" dirty="0"/>
          </a:p>
          <a:p>
            <a:endParaRPr lang="en-US" dirty="0"/>
          </a:p>
        </p:txBody>
      </p:sp>
    </p:spTree>
    <p:extLst>
      <p:ext uri="{BB962C8B-B14F-4D97-AF65-F5344CB8AC3E}">
        <p14:creationId xmlns:p14="http://schemas.microsoft.com/office/powerpoint/2010/main" val="31552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42A1-1D6A-410C-A36D-EAD9B2B490C3}"/>
              </a:ext>
            </a:extLst>
          </p:cNvPr>
          <p:cNvSpPr>
            <a:spLocks noGrp="1"/>
          </p:cNvSpPr>
          <p:nvPr>
            <p:ph type="title"/>
          </p:nvPr>
        </p:nvSpPr>
        <p:spPr/>
        <p:txBody>
          <a:bodyPr/>
          <a:lstStyle/>
          <a:p>
            <a:r>
              <a:rPr lang="en-US" sz="4400" dirty="0"/>
              <a:t>External attributes – Economic Freedom Index</a:t>
            </a:r>
            <a:endParaRPr lang="en-US" dirty="0"/>
          </a:p>
        </p:txBody>
      </p:sp>
      <p:graphicFrame>
        <p:nvGraphicFramePr>
          <p:cNvPr id="4" name="Content Placeholder 3">
            <a:extLst>
              <a:ext uri="{FF2B5EF4-FFF2-40B4-BE49-F238E27FC236}">
                <a16:creationId xmlns:a16="http://schemas.microsoft.com/office/drawing/2014/main" id="{EF195FF9-DFEA-45F6-B7F9-8E3EA8F9FE5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642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BED7-83EB-48A5-934A-9EDA95729253}"/>
              </a:ext>
            </a:extLst>
          </p:cNvPr>
          <p:cNvSpPr>
            <a:spLocks noGrp="1"/>
          </p:cNvSpPr>
          <p:nvPr>
            <p:ph type="title"/>
          </p:nvPr>
        </p:nvSpPr>
        <p:spPr/>
        <p:txBody>
          <a:bodyPr/>
          <a:lstStyle/>
          <a:p>
            <a:r>
              <a:rPr lang="en-US" sz="4400" dirty="0"/>
              <a:t>External attributes – Economic Freedom Index</a:t>
            </a:r>
            <a:endParaRPr lang="en-US" dirty="0"/>
          </a:p>
        </p:txBody>
      </p:sp>
      <p:graphicFrame>
        <p:nvGraphicFramePr>
          <p:cNvPr id="4" name="Content Placeholder 3">
            <a:extLst>
              <a:ext uri="{FF2B5EF4-FFF2-40B4-BE49-F238E27FC236}">
                <a16:creationId xmlns:a16="http://schemas.microsoft.com/office/drawing/2014/main" id="{17A1514C-A312-457E-8832-CC4FAF894A07}"/>
              </a:ext>
            </a:extLst>
          </p:cNvPr>
          <p:cNvGraphicFramePr>
            <a:graphicFrameLocks noGrp="1"/>
          </p:cNvGraphicFramePr>
          <p:nvPr>
            <p:ph idx="1"/>
            <p:extLst>
              <p:ext uri="{D42A27DB-BD31-4B8C-83A1-F6EECF244321}">
                <p14:modId xmlns:p14="http://schemas.microsoft.com/office/powerpoint/2010/main" val="303118288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835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7DD9-1245-42CA-A6CE-4FBD56454BD9}"/>
              </a:ext>
            </a:extLst>
          </p:cNvPr>
          <p:cNvSpPr>
            <a:spLocks noGrp="1"/>
          </p:cNvSpPr>
          <p:nvPr>
            <p:ph type="title"/>
          </p:nvPr>
        </p:nvSpPr>
        <p:spPr/>
        <p:txBody>
          <a:bodyPr/>
          <a:lstStyle/>
          <a:p>
            <a:r>
              <a:rPr lang="en-US" dirty="0"/>
              <a:t>External attributes – Economic Freedom Index [SQL]</a:t>
            </a:r>
          </a:p>
        </p:txBody>
      </p:sp>
      <p:sp>
        <p:nvSpPr>
          <p:cNvPr id="3" name="Content Placeholder 2">
            <a:extLst>
              <a:ext uri="{FF2B5EF4-FFF2-40B4-BE49-F238E27FC236}">
                <a16:creationId xmlns:a16="http://schemas.microsoft.com/office/drawing/2014/main" id="{689A3888-7A8C-4901-B646-CF75E4C5E7FB}"/>
              </a:ext>
            </a:extLst>
          </p:cNvPr>
          <p:cNvSpPr>
            <a:spLocks noGrp="1"/>
          </p:cNvSpPr>
          <p:nvPr>
            <p:ph idx="1"/>
          </p:nvPr>
        </p:nvSpPr>
        <p:spPr/>
        <p:txBody>
          <a:bodyPr/>
          <a:lstStyle/>
          <a:p>
            <a:r>
              <a:rPr lang="en-US" dirty="0"/>
              <a:t>Select location, avg(</a:t>
            </a:r>
            <a:r>
              <a:rPr lang="en-US" dirty="0" err="1"/>
              <a:t>total_cases</a:t>
            </a:r>
            <a:r>
              <a:rPr lang="en-US" dirty="0"/>
              <a:t>) from </a:t>
            </a:r>
            <a:r>
              <a:rPr lang="en-US" dirty="0" err="1"/>
              <a:t>covid</a:t>
            </a:r>
            <a:r>
              <a:rPr lang="en-US" dirty="0"/>
              <a:t> where location = 'Bolivia' or location = 'Ecuador' or location = 'Dominican Republic' or location = 'Chile' or location = 'Switzerland’ group by location</a:t>
            </a:r>
          </a:p>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ef.Index_Freedom</a:t>
            </a:r>
            <a:r>
              <a:rPr lang="en-US" dirty="0"/>
              <a:t> from </a:t>
            </a:r>
            <a:r>
              <a:rPr lang="en-US" dirty="0" err="1"/>
              <a:t>covid</a:t>
            </a:r>
            <a:r>
              <a:rPr lang="en-US" dirty="0"/>
              <a:t> co, </a:t>
            </a:r>
            <a:r>
              <a:rPr lang="en-US" dirty="0" err="1"/>
              <a:t>economic_freedom</a:t>
            </a:r>
            <a:r>
              <a:rPr lang="en-US" dirty="0"/>
              <a:t> </a:t>
            </a:r>
            <a:r>
              <a:rPr lang="en-US" dirty="0" err="1"/>
              <a:t>ef</a:t>
            </a:r>
            <a:r>
              <a:rPr lang="en-US" dirty="0"/>
              <a:t> where </a:t>
            </a:r>
            <a:r>
              <a:rPr lang="en-US" dirty="0" err="1"/>
              <a:t>ef.Country</a:t>
            </a:r>
            <a:r>
              <a:rPr lang="en-US" dirty="0"/>
              <a:t> = </a:t>
            </a:r>
            <a:r>
              <a:rPr lang="en-US" dirty="0" err="1"/>
              <a:t>co.location</a:t>
            </a:r>
            <a:r>
              <a:rPr lang="en-US" dirty="0"/>
              <a:t> group by location order by perc desc</a:t>
            </a:r>
          </a:p>
          <a:p>
            <a:r>
              <a:rPr lang="en-US" dirty="0"/>
              <a:t>Select </a:t>
            </a:r>
            <a:r>
              <a:rPr lang="en-US" dirty="0" err="1"/>
              <a:t>co.location</a:t>
            </a:r>
            <a:r>
              <a:rPr lang="en-US" dirty="0"/>
              <a:t>, avg(</a:t>
            </a:r>
            <a:r>
              <a:rPr lang="en-US" dirty="0" err="1"/>
              <a:t>co.total_cases</a:t>
            </a:r>
            <a:r>
              <a:rPr lang="en-US" dirty="0"/>
              <a:t>)/avg(</a:t>
            </a:r>
            <a:r>
              <a:rPr lang="en-US" dirty="0" err="1"/>
              <a:t>co.population</a:t>
            </a:r>
            <a:r>
              <a:rPr lang="en-US" dirty="0"/>
              <a:t>)*100 as perc, </a:t>
            </a:r>
            <a:r>
              <a:rPr lang="en-US" dirty="0" err="1"/>
              <a:t>ef.Index_Freedom</a:t>
            </a:r>
            <a:r>
              <a:rPr lang="en-US" dirty="0"/>
              <a:t> from </a:t>
            </a:r>
            <a:r>
              <a:rPr lang="en-US" dirty="0" err="1"/>
              <a:t>covid</a:t>
            </a:r>
            <a:r>
              <a:rPr lang="en-US" dirty="0"/>
              <a:t> co, </a:t>
            </a:r>
            <a:r>
              <a:rPr lang="en-US" dirty="0" err="1"/>
              <a:t>economic_freedom</a:t>
            </a:r>
            <a:r>
              <a:rPr lang="en-US" dirty="0"/>
              <a:t> </a:t>
            </a:r>
            <a:r>
              <a:rPr lang="en-US" dirty="0" err="1"/>
              <a:t>ef</a:t>
            </a:r>
            <a:r>
              <a:rPr lang="en-US" dirty="0"/>
              <a:t> where </a:t>
            </a:r>
            <a:r>
              <a:rPr lang="en-US" dirty="0" err="1"/>
              <a:t>ef.Country</a:t>
            </a:r>
            <a:r>
              <a:rPr lang="en-US" dirty="0"/>
              <a:t> = </a:t>
            </a:r>
            <a:r>
              <a:rPr lang="en-US" dirty="0" err="1"/>
              <a:t>co.location</a:t>
            </a:r>
            <a:r>
              <a:rPr lang="en-US" dirty="0"/>
              <a:t> group by location order by perc </a:t>
            </a:r>
            <a:r>
              <a:rPr lang="en-US" dirty="0" err="1"/>
              <a:t>asc</a:t>
            </a:r>
            <a:endParaRPr lang="en-US" dirty="0"/>
          </a:p>
          <a:p>
            <a:endParaRPr lang="en-US" dirty="0"/>
          </a:p>
        </p:txBody>
      </p:sp>
    </p:spTree>
    <p:extLst>
      <p:ext uri="{BB962C8B-B14F-4D97-AF65-F5344CB8AC3E}">
        <p14:creationId xmlns:p14="http://schemas.microsoft.com/office/powerpoint/2010/main" val="335967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2459</Words>
  <Application>Microsoft Office PowerPoint</Application>
  <PresentationFormat>Widescreen</PresentationFormat>
  <Paragraphs>92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Covid-data analysis</vt:lpstr>
      <vt:lpstr>External attributes [that didn’t work out]</vt:lpstr>
      <vt:lpstr>External attributes [that didn’t work out]</vt:lpstr>
      <vt:lpstr>External attributes – Economic Freedom Index</vt:lpstr>
      <vt:lpstr>External attributes – Economic Freedom Index</vt:lpstr>
      <vt:lpstr>External attributes – Economic Freedom Index</vt:lpstr>
      <vt:lpstr>External attributes – Economic Freedom Index</vt:lpstr>
      <vt:lpstr>External attributes – Economic Freedom Index</vt:lpstr>
      <vt:lpstr>External attributes – Economic Freedom Index [SQL]</vt:lpstr>
      <vt:lpstr>External attributes – Life Expectancy</vt:lpstr>
      <vt:lpstr>External attributes – Life Expectancy</vt:lpstr>
      <vt:lpstr>External attributes – Life Expectancy</vt:lpstr>
      <vt:lpstr>External attributes – Life Expectancy [SQL]</vt:lpstr>
      <vt:lpstr>External attributes – Happiness Index</vt:lpstr>
      <vt:lpstr>External attributes – Happiness Index</vt:lpstr>
      <vt:lpstr>External attributes – Happiness Index</vt:lpstr>
      <vt:lpstr>External attributes – Happiness Index [SQL]</vt:lpstr>
      <vt:lpstr>External attributes – GDP per capita</vt:lpstr>
      <vt:lpstr>External attributes – GDP per capita</vt:lpstr>
      <vt:lpstr>External attributes – GDP per capita [SQL]</vt:lpstr>
      <vt:lpstr>External attributes – Urban Population Percentage</vt:lpstr>
      <vt:lpstr>External attributes – Urban Population Percentage</vt:lpstr>
      <vt:lpstr>External attributes – Urban Population Percentage</vt:lpstr>
      <vt:lpstr>External attributes – Urban Population Percentage [SQL]</vt:lpstr>
      <vt:lpstr>External attributes – Income Level</vt:lpstr>
      <vt:lpstr>External attributes – Income Level</vt:lpstr>
      <vt:lpstr>External attributes – Income Level</vt:lpstr>
      <vt:lpstr>External attributes – Income Level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Covid-data analysis</dc:title>
  <dc:creator>Mike Z</dc:creator>
  <cp:lastModifiedBy>Mike Z</cp:lastModifiedBy>
  <cp:revision>23</cp:revision>
  <dcterms:created xsi:type="dcterms:W3CDTF">2020-10-18T22:42:27Z</dcterms:created>
  <dcterms:modified xsi:type="dcterms:W3CDTF">2020-10-18T23:35:12Z</dcterms:modified>
</cp:coreProperties>
</file>