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306" r:id="rId5"/>
    <p:sldId id="309" r:id="rId6"/>
    <p:sldId id="308" r:id="rId7"/>
    <p:sldId id="311" r:id="rId8"/>
    <p:sldId id="312" r:id="rId9"/>
    <p:sldId id="313" r:id="rId10"/>
    <p:sldId id="314" r:id="rId11"/>
    <p:sldId id="315" r:id="rId12"/>
    <p:sldId id="316" r:id="rId13"/>
    <p:sldId id="317" r:id="rId14"/>
    <p:sldId id="318" r:id="rId15"/>
    <p:sldId id="319" r:id="rId16"/>
    <p:sldId id="323" r:id="rId17"/>
    <p:sldId id="320" r:id="rId18"/>
    <p:sldId id="321" r:id="rId19"/>
    <p:sldId id="322" r:id="rId20"/>
    <p:sldId id="307" r:id="rId21"/>
  </p:sldIdLst>
  <p:sldSz cx="12192000" cy="6858000"/>
  <p:notesSz cx="6858000" cy="9144000"/>
  <p:custDataLst>
    <p:tags r:id="rId26"/>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W"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5244" autoAdjust="0"/>
  </p:normalViewPr>
  <p:slideViewPr>
    <p:cSldViewPr snapToGrid="0" showGuides="1">
      <p:cViewPr varScale="1">
        <p:scale>
          <a:sx n="82" d="100"/>
          <a:sy n="82" d="100"/>
        </p:scale>
        <p:origin x="437" y="62"/>
      </p:cViewPr>
      <p:guideLst>
        <p:guide orient="horz" pos="2171"/>
        <p:guide pos="288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notesViewPr>
    <p:cSldViewPr snapToGrid="0">
      <p:cViewPr varScale="1">
        <p:scale>
          <a:sx n="65" d="100"/>
          <a:sy n="65" d="100"/>
        </p:scale>
        <p:origin x="3154" y="58"/>
      </p:cViewPr>
      <p:guideLst/>
    </p:cSldViewPr>
  </p:notes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01029E-4C94-4213-86BF-E60BAC2C14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CA173-1C42-4226-B669-291C410F467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1D2129"/>
              </a:solidFill>
              <a:effectLst/>
              <a:highlight>
                <a:srgbClr val="FFFFFF"/>
              </a:highlight>
              <a:latin typeface="PingFangSC-Regular"/>
            </a:endParaRPr>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1D2129"/>
              </a:solidFill>
              <a:effectLst/>
              <a:highlight>
                <a:srgbClr val="FFFFFF"/>
              </a:highlight>
              <a:latin typeface="PingFangSC-Regular"/>
            </a:endParaRPr>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4FFCA173-1C42-4226-B669-291C410F46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E96EC1F9-23AE-46C2-9F9A-EB678431C4E9}"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FB68061-4C23-45A5-8B50-17361C9305FA}"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62206DFD-FF14-4E71-B6B1-F326971755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C5220C9-5398-427F-A013-579C55CC2E91}"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AAE50F9-2A0E-49BA-8A1C-835C098BFE7B}"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539BC37-D643-4620-903A-0D018C61960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F1A4365A-F0CB-4D46-8A01-6D126008A2D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BA9615E-16E4-4680-8014-51B3946DD454}"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lstStyle>
            <a:lvl1pPr>
              <a:defRPr/>
            </a:lvl1pPr>
          </a:lstStyle>
          <a:p>
            <a:pPr>
              <a:defRPr/>
            </a:pPr>
            <a:fld id="{6853EE98-342B-4370-8BAE-BB21091FA911}"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E10049C-5E59-424C-94EE-5C1C2C0F458C}"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3"/>
          <p:cNvSpPr>
            <a:spLocks noGrp="1"/>
          </p:cNvSpPr>
          <p:nvPr>
            <p:ph type="dt" sz="half" idx="10"/>
          </p:nvPr>
        </p:nvSpPr>
        <p:spPr/>
        <p:txBody>
          <a:bodyPr/>
          <a:lstStyle>
            <a:lvl1pPr>
              <a:defRPr/>
            </a:lvl1pPr>
          </a:lstStyle>
          <a:p>
            <a:pPr>
              <a:defRPr/>
            </a:pPr>
            <a:fld id="{21396011-453D-4BE7-9436-1188581E2634}"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EAA43E-4E42-41FD-95EB-1864143DCD8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3"/>
          <p:cNvSpPr>
            <a:spLocks noGrp="1"/>
          </p:cNvSpPr>
          <p:nvPr>
            <p:ph type="dt" sz="half" idx="10"/>
          </p:nvPr>
        </p:nvSpPr>
        <p:spPr/>
        <p:txBody>
          <a:bodyPr/>
          <a:lstStyle>
            <a:lvl1pPr>
              <a:defRPr/>
            </a:lvl1pPr>
          </a:lstStyle>
          <a:p>
            <a:pPr>
              <a:defRPr/>
            </a:pPr>
            <a:fld id="{2DB1EC62-347D-4A98-921E-5479D47C56BC}"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C6C5647-07D8-4AFC-B347-73DA68F3AADD}"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fld id="{35EBAAC5-2BFE-4A0C-9A02-E5E659A03C10}"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9AE887F6-2C8B-4822-A827-641DC9AD62B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69A6973-B181-4F3B-82E4-3F8DC806D93F}"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068435F-9FE8-418C-990F-B94AB638348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7C6611-C4CB-4BA6-B035-A55273F25979}"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6ED60EC5-1F68-43A4-8033-85A1E47CD70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A91152E-3773-4828-A481-3BBADD8182E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252C27-6C02-449A-826C-B06AD7EC37CC}"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defRPr sz="1200" noProof="1">
                <a:solidFill>
                  <a:schemeClr val="tx1">
                    <a:tint val="75000"/>
                  </a:schemeClr>
                </a:solidFill>
                <a:latin typeface="+mn-lt"/>
                <a:ea typeface="+mn-ea"/>
              </a:defRPr>
            </a:lvl1pPr>
          </a:lstStyle>
          <a:p>
            <a:pPr>
              <a:defRPr/>
            </a:pPr>
            <a:fld id="{F156C3B3-7730-416A-AF19-5920DD2A8F31}"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defRPr sz="1200" noProof="1">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defRPr sz="1200" noProof="1">
                <a:solidFill>
                  <a:schemeClr val="tx1">
                    <a:tint val="75000"/>
                  </a:schemeClr>
                </a:solidFill>
                <a:latin typeface="+mn-lt"/>
                <a:ea typeface="+mn-ea"/>
              </a:defRPr>
            </a:lvl1pPr>
          </a:lstStyle>
          <a:p>
            <a:pPr>
              <a:defRPr/>
            </a:pPr>
            <a:fld id="{79DBD48E-45EE-414C-B22A-618849C4E762}"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grpSp>
        <p:nvGrpSpPr>
          <p:cNvPr id="18" name="组合 1026"/>
          <p:cNvGrpSpPr/>
          <p:nvPr/>
        </p:nvGrpSpPr>
        <p:grpSpPr bwMode="auto">
          <a:xfrm>
            <a:off x="5516780" y="3796002"/>
            <a:ext cx="315913" cy="317500"/>
            <a:chOff x="2724480" y="3856218"/>
            <a:chExt cx="317004" cy="317004"/>
          </a:xfrm>
        </p:grpSpPr>
        <p:sp>
          <p:nvSpPr>
            <p:cNvPr id="19" name="椭圆 18"/>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 name="文本框 1027"/>
          <p:cNvSpPr txBox="1">
            <a:spLocks noChangeArrowheads="1"/>
          </p:cNvSpPr>
          <p:nvPr/>
        </p:nvSpPr>
        <p:spPr bwMode="auto">
          <a:xfrm>
            <a:off x="5824220" y="3746500"/>
            <a:ext cx="111633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000" dirty="0">
                <a:latin typeface="楷体" panose="02010609060101010101" pitchFamily="49" charset="-122"/>
                <a:ea typeface="楷体" panose="02010609060101010101" pitchFamily="49" charset="-122"/>
              </a:rPr>
              <a:t>周成帅</a:t>
            </a:r>
            <a:endParaRPr lang="zh-CN" altLang="en-US" sz="2000" dirty="0">
              <a:latin typeface="楷体" panose="02010609060101010101" pitchFamily="49" charset="-122"/>
              <a:ea typeface="楷体" panose="02010609060101010101" pitchFamily="49" charset="-122"/>
            </a:endParaRPr>
          </a:p>
        </p:txBody>
      </p:sp>
      <p:sp>
        <p:nvSpPr>
          <p:cNvPr id="22" name="矩形 21"/>
          <p:cNvSpPr/>
          <p:nvPr/>
        </p:nvSpPr>
        <p:spPr>
          <a:xfrm>
            <a:off x="1303369" y="2389418"/>
            <a:ext cx="9677400" cy="211455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矩形 22"/>
          <p:cNvSpPr/>
          <p:nvPr/>
        </p:nvSpPr>
        <p:spPr>
          <a:xfrm>
            <a:off x="10664063" y="4183246"/>
            <a:ext cx="476250" cy="47625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p:cNvSpPr/>
          <p:nvPr/>
        </p:nvSpPr>
        <p:spPr>
          <a:xfrm>
            <a:off x="10395776" y="3954646"/>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66038" y="2179821"/>
            <a:ext cx="474663" cy="47466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218438" y="2332221"/>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8" name="图片 6"/>
          <p:cNvPicPr>
            <a:picLocks noChangeAspect="1" noChangeArrowheads="1"/>
          </p:cNvPicPr>
          <p:nvPr/>
        </p:nvPicPr>
        <p:blipFill>
          <a:blip r:embed="rId3"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693101" y="2654300"/>
            <a:ext cx="8970962" cy="894715"/>
          </a:xfrm>
          <a:prstGeom prst="rect">
            <a:avLst/>
          </a:prstGeom>
          <a:noFill/>
        </p:spPr>
        <p:txBody>
          <a:bodyPr wrap="square" rtlCol="0">
            <a:noAutofit/>
          </a:bodyPr>
          <a:lstStyle/>
          <a:p>
            <a:pPr algn="ctr"/>
            <a:r>
              <a:rPr lang="zh-CN" altLang="en-US" sz="3600" dirty="0"/>
              <a:t>多智能体多目标决策：</a:t>
            </a:r>
            <a:r>
              <a:rPr lang="en-US" altLang="zh-CN" sz="3600" dirty="0"/>
              <a:t>MO-MIX</a:t>
            </a:r>
            <a:r>
              <a:rPr lang="zh-CN" altLang="en-US" sz="3600" dirty="0"/>
              <a:t>算法</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探索指导方法</a:t>
            </a:r>
            <a:endParaRPr lang="zh-CN" altLang="en-US" sz="1800" b="1" dirty="0">
              <a:latin typeface="+mj-ea"/>
              <a:ea typeface="+mj-ea"/>
            </a:endParaRPr>
          </a:p>
        </p:txBody>
      </p:sp>
      <p:sp>
        <p:nvSpPr>
          <p:cNvPr id="14" name="文本框 13"/>
          <p:cNvSpPr txBox="1"/>
          <p:nvPr/>
        </p:nvSpPr>
        <p:spPr>
          <a:xfrm>
            <a:off x="1857231" y="1424239"/>
            <a:ext cx="8477538" cy="3970318"/>
          </a:xfrm>
          <a:prstGeom prst="rect">
            <a:avLst/>
          </a:prstGeom>
          <a:noFill/>
        </p:spPr>
        <p:txBody>
          <a:bodyPr wrap="square">
            <a:spAutoFit/>
          </a:bodyPr>
          <a:lstStyle/>
          <a:p>
            <a:pPr algn="l"/>
            <a:endParaRPr lang="zh-CN" altLang="en-US" b="0" i="0" dirty="0">
              <a:solidFill>
                <a:srgbClr val="060607"/>
              </a:solidFill>
              <a:effectLst/>
              <a:highlight>
                <a:srgbClr val="FFFFFF"/>
              </a:highlight>
              <a:latin typeface="lucida Grande"/>
            </a:endParaRPr>
          </a:p>
          <a:p>
            <a:pPr algn="l">
              <a:buFont typeface="+mj-lt"/>
              <a:buAutoNum type="arabicPeriod"/>
            </a:pPr>
            <a:r>
              <a:rPr lang="zh-CN" altLang="en-US" b="1" i="0" dirty="0">
                <a:solidFill>
                  <a:srgbClr val="060607"/>
                </a:solidFill>
                <a:effectLst/>
                <a:highlight>
                  <a:srgbClr val="FFFFFF"/>
                </a:highlight>
                <a:latin typeface="lucida Grande"/>
              </a:rPr>
              <a:t>偏好权重空间的划分</a:t>
            </a:r>
            <a:r>
              <a:rPr lang="zh-CN" altLang="en-US" b="0" i="0" dirty="0">
                <a:solidFill>
                  <a:srgbClr val="060607"/>
                </a:solidFill>
                <a:effectLst/>
                <a:highlight>
                  <a:srgbClr val="FFFFFF"/>
                </a:highlight>
                <a:latin typeface="lucida Grande"/>
              </a:rPr>
              <a:t>：将整个偏好权重空间划分为多个子空间。每个子空间对应于偏好权重向量的不同区域，反映了对不同目标的重视程度。根据当前非支配解集在目标空间中的分布情况，动态调整不同子空间中偏好权重的采样概率。如果某个子空间中的解较为稀疏，则增加该子空间中偏好权重的采样概率，以便算法更多地探索这一区域。</a:t>
            </a:r>
            <a:endParaRPr lang="zh-CN" altLang="en-US" b="0" i="0" dirty="0">
              <a:solidFill>
                <a:srgbClr val="060607"/>
              </a:solidFill>
              <a:effectLst/>
              <a:highlight>
                <a:srgbClr val="FFFFFF"/>
              </a:highlight>
              <a:latin typeface="lucida Grande"/>
            </a:endParaRPr>
          </a:p>
          <a:p>
            <a:pPr algn="l">
              <a:buFont typeface="+mj-lt"/>
              <a:buAutoNum type="arabicPeriod"/>
            </a:pPr>
            <a:r>
              <a:rPr lang="zh-CN" altLang="en-US" b="1" i="0" dirty="0">
                <a:solidFill>
                  <a:srgbClr val="060607"/>
                </a:solidFill>
                <a:effectLst/>
                <a:highlight>
                  <a:srgbClr val="FFFFFF"/>
                </a:highlight>
                <a:latin typeface="lucida Grande"/>
              </a:rPr>
              <a:t>引导探索</a:t>
            </a:r>
            <a:r>
              <a:rPr lang="zh-CN" altLang="en-US" b="0" i="0" dirty="0">
                <a:solidFill>
                  <a:srgbClr val="060607"/>
                </a:solidFill>
                <a:effectLst/>
                <a:highlight>
                  <a:srgbClr val="FFFFFF"/>
                </a:highlight>
                <a:latin typeface="lucida Grande"/>
              </a:rPr>
              <a:t>：在每个训练回合中，根据调整后的采样概率从偏好权重空间中采样一个偏好权重向量。这个向量随后作为网络输入的一部分，引导智能体的行为选择。</a:t>
            </a:r>
            <a:endParaRPr lang="zh-CN" altLang="en-US" b="0" i="0" dirty="0">
              <a:solidFill>
                <a:srgbClr val="060607"/>
              </a:solidFill>
              <a:effectLst/>
              <a:highlight>
                <a:srgbClr val="FFFFFF"/>
              </a:highlight>
              <a:latin typeface="lucida Grande"/>
            </a:endParaRPr>
          </a:p>
          <a:p>
            <a:pPr algn="l">
              <a:buFont typeface="+mj-lt"/>
              <a:buAutoNum type="arabicPeriod"/>
            </a:pPr>
            <a:r>
              <a:rPr lang="zh-CN" altLang="en-US" b="1" i="0" dirty="0">
                <a:solidFill>
                  <a:srgbClr val="060607"/>
                </a:solidFill>
                <a:effectLst/>
                <a:highlight>
                  <a:srgbClr val="FFFFFF"/>
                </a:highlight>
                <a:latin typeface="lucida Grande"/>
              </a:rPr>
              <a:t>非支配解集的更新</a:t>
            </a:r>
            <a:r>
              <a:rPr lang="zh-CN" altLang="en-US" b="0" i="0" dirty="0">
                <a:solidFill>
                  <a:srgbClr val="060607"/>
                </a:solidFill>
                <a:effectLst/>
                <a:highlight>
                  <a:srgbClr val="FFFFFF"/>
                </a:highlight>
                <a:latin typeface="lucida Grande"/>
              </a:rPr>
              <a:t>：定期更新非支配解集，以确保它反映了当前策略的质量。这通常涉及到从当前策略集中移除被支配的解，并可能包括添加新的非支配解。</a:t>
            </a:r>
            <a:endParaRPr lang="en-US" altLang="zh-CN" b="0" i="0" dirty="0">
              <a:solidFill>
                <a:srgbClr val="060607"/>
              </a:solidFill>
              <a:effectLst/>
              <a:highlight>
                <a:srgbClr val="FFFFFF"/>
              </a:highlight>
              <a:latin typeface="lucida Grande"/>
            </a:endParaRPr>
          </a:p>
          <a:p>
            <a:pPr algn="l"/>
            <a:endParaRPr lang="en-US" altLang="zh-CN" dirty="0">
              <a:solidFill>
                <a:srgbClr val="060607"/>
              </a:solidFill>
              <a:highlight>
                <a:srgbClr val="FFFFFF"/>
              </a:highlight>
              <a:latin typeface="lucida Grande"/>
            </a:endParaRPr>
          </a:p>
          <a:p>
            <a:pPr algn="l"/>
            <a:r>
              <a:rPr lang="zh-CN" altLang="en-US" b="0" i="0" dirty="0">
                <a:solidFill>
                  <a:srgbClr val="060607"/>
                </a:solidFill>
                <a:effectLst/>
                <a:highlight>
                  <a:srgbClr val="FFFFFF"/>
                </a:highlight>
                <a:latin typeface="lucida Grande"/>
              </a:rPr>
              <a:t>通过探索指南方法，</a:t>
            </a:r>
            <a:r>
              <a:rPr lang="en-US" altLang="zh-CN" b="0" i="0" dirty="0">
                <a:solidFill>
                  <a:srgbClr val="060607"/>
                </a:solidFill>
                <a:effectLst/>
                <a:highlight>
                  <a:srgbClr val="FFFFFF"/>
                </a:highlight>
                <a:latin typeface="lucida Grande"/>
              </a:rPr>
              <a:t>MO-MIX</a:t>
            </a:r>
            <a:r>
              <a:rPr lang="zh-CN" altLang="en-US" b="0" i="0" dirty="0">
                <a:solidFill>
                  <a:srgbClr val="060607"/>
                </a:solidFill>
                <a:effectLst/>
                <a:highlight>
                  <a:srgbClr val="FFFFFF"/>
                </a:highlight>
                <a:latin typeface="lucida Grande"/>
              </a:rPr>
              <a:t>算法能够更有效地探索多目标优化问题的整个偏好权重空间，生成更加均匀和全面的非支配解集。这种方法有助于提高算法的稳定性和性能，尤其是在解决具有复杂目标权衡的多智能体决策问题时</a:t>
            </a:r>
            <a:endParaRPr lang="zh-CN" altLang="en-US" b="0" i="0" dirty="0">
              <a:solidFill>
                <a:srgbClr val="060607"/>
              </a:solidFill>
              <a:effectLst/>
              <a:highlight>
                <a:srgbClr val="FFFFFF"/>
              </a:highlight>
              <a:latin typeface="lucida Gran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ea"/>
                <a:ea typeface="+mj-ea"/>
              </a:rPr>
              <a:t>MO-MIX</a:t>
            </a:r>
            <a:r>
              <a:rPr lang="zh-CN" altLang="en-US" b="1" dirty="0">
                <a:latin typeface="+mj-ea"/>
                <a:ea typeface="+mj-ea"/>
              </a:rPr>
              <a:t>算法</a:t>
            </a:r>
            <a:endParaRPr lang="zh-CN" altLang="en-US" sz="1800" b="1" dirty="0">
              <a:latin typeface="+mj-ea"/>
              <a:ea typeface="+mj-ea"/>
            </a:endParaRPr>
          </a:p>
        </p:txBody>
      </p:sp>
      <p:pic>
        <p:nvPicPr>
          <p:cNvPr id="6" name="图片 5"/>
          <p:cNvPicPr>
            <a:picLocks noChangeAspect="1"/>
          </p:cNvPicPr>
          <p:nvPr/>
        </p:nvPicPr>
        <p:blipFill rotWithShape="1">
          <a:blip r:embed="rId3"/>
          <a:srcRect t="1727" r="5491" b="-515"/>
          <a:stretch>
            <a:fillRect/>
          </a:stretch>
        </p:blipFill>
        <p:spPr>
          <a:xfrm>
            <a:off x="-102362" y="1070433"/>
            <a:ext cx="8385802" cy="5085785"/>
          </a:xfrm>
          <a:prstGeom prst="rect">
            <a:avLst/>
          </a:prstGeom>
        </p:spPr>
      </p:pic>
      <p:pic>
        <p:nvPicPr>
          <p:cNvPr id="9" name="图片 8"/>
          <p:cNvPicPr>
            <a:picLocks noChangeAspect="1"/>
          </p:cNvPicPr>
          <p:nvPr/>
        </p:nvPicPr>
        <p:blipFill>
          <a:blip r:embed="rId4"/>
          <a:stretch>
            <a:fillRect/>
          </a:stretch>
        </p:blipFill>
        <p:spPr>
          <a:xfrm>
            <a:off x="6985019" y="2055619"/>
            <a:ext cx="5070270" cy="734647"/>
          </a:xfrm>
          <a:prstGeom prst="rect">
            <a:avLst/>
          </a:prstGeom>
        </p:spPr>
      </p:pic>
      <p:pic>
        <p:nvPicPr>
          <p:cNvPr id="13" name="图片 12"/>
          <p:cNvPicPr>
            <a:picLocks noChangeAspect="1"/>
          </p:cNvPicPr>
          <p:nvPr/>
        </p:nvPicPr>
        <p:blipFill>
          <a:blip r:embed="rId5"/>
          <a:stretch>
            <a:fillRect/>
          </a:stretch>
        </p:blipFill>
        <p:spPr>
          <a:xfrm>
            <a:off x="7026508" y="4599039"/>
            <a:ext cx="4987291" cy="6438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mj-ea"/>
                <a:ea typeface="+mj-ea"/>
              </a:rPr>
              <a:t>baseline</a:t>
            </a:r>
            <a:endParaRPr lang="zh-CN" altLang="en-US" sz="1800" b="1" dirty="0">
              <a:latin typeface="+mj-ea"/>
              <a:ea typeface="+mj-ea"/>
            </a:endParaRPr>
          </a:p>
        </p:txBody>
      </p:sp>
      <p:pic>
        <p:nvPicPr>
          <p:cNvPr id="7" name="图片 6"/>
          <p:cNvPicPr>
            <a:picLocks noChangeAspect="1"/>
          </p:cNvPicPr>
          <p:nvPr/>
        </p:nvPicPr>
        <p:blipFill>
          <a:blip r:embed="rId3"/>
          <a:stretch>
            <a:fillRect/>
          </a:stretch>
        </p:blipFill>
        <p:spPr>
          <a:xfrm>
            <a:off x="3615462" y="1712182"/>
            <a:ext cx="4961076" cy="30183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实验</a:t>
            </a:r>
            <a:endParaRPr lang="zh-CN" altLang="en-US" sz="1800" b="1" dirty="0">
              <a:latin typeface="+mj-ea"/>
              <a:ea typeface="+mj-ea"/>
            </a:endParaRPr>
          </a:p>
        </p:txBody>
      </p:sp>
      <p:pic>
        <p:nvPicPr>
          <p:cNvPr id="6" name="图片 5"/>
          <p:cNvPicPr>
            <a:picLocks noChangeAspect="1"/>
          </p:cNvPicPr>
          <p:nvPr/>
        </p:nvPicPr>
        <p:blipFill>
          <a:blip r:embed="rId3"/>
          <a:stretch>
            <a:fillRect/>
          </a:stretch>
        </p:blipFill>
        <p:spPr>
          <a:xfrm>
            <a:off x="1408262" y="1880970"/>
            <a:ext cx="9375475" cy="33048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实验</a:t>
            </a:r>
            <a:endParaRPr lang="zh-CN" altLang="en-US" sz="1800" b="1" dirty="0">
              <a:latin typeface="+mj-ea"/>
              <a:ea typeface="+mj-ea"/>
            </a:endParaRPr>
          </a:p>
        </p:txBody>
      </p:sp>
      <p:pic>
        <p:nvPicPr>
          <p:cNvPr id="7" name="图片 6"/>
          <p:cNvPicPr>
            <a:picLocks noChangeAspect="1"/>
          </p:cNvPicPr>
          <p:nvPr/>
        </p:nvPicPr>
        <p:blipFill rotWithShape="1">
          <a:blip r:embed="rId3"/>
          <a:srcRect l="3492" t="3760" r="3602" b="1745"/>
          <a:stretch>
            <a:fillRect/>
          </a:stretch>
        </p:blipFill>
        <p:spPr>
          <a:xfrm>
            <a:off x="1404730" y="1804575"/>
            <a:ext cx="3538331" cy="3562546"/>
          </a:xfrm>
          <a:prstGeom prst="rect">
            <a:avLst/>
          </a:prstGeom>
        </p:spPr>
      </p:pic>
      <p:pic>
        <p:nvPicPr>
          <p:cNvPr id="10" name="图片 9"/>
          <p:cNvPicPr>
            <a:picLocks noChangeAspect="1"/>
          </p:cNvPicPr>
          <p:nvPr/>
        </p:nvPicPr>
        <p:blipFill>
          <a:blip r:embed="rId4"/>
          <a:stretch>
            <a:fillRect/>
          </a:stretch>
        </p:blipFill>
        <p:spPr>
          <a:xfrm>
            <a:off x="6165657" y="1647728"/>
            <a:ext cx="5106312" cy="356254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实验</a:t>
            </a:r>
            <a:endParaRPr lang="zh-CN" altLang="en-US" sz="1800" b="1" dirty="0">
              <a:latin typeface="+mj-ea"/>
              <a:ea typeface="+mj-ea"/>
            </a:endParaRPr>
          </a:p>
        </p:txBody>
      </p:sp>
      <p:pic>
        <p:nvPicPr>
          <p:cNvPr id="7" name="图片 6"/>
          <p:cNvPicPr>
            <a:picLocks noChangeAspect="1"/>
          </p:cNvPicPr>
          <p:nvPr/>
        </p:nvPicPr>
        <p:blipFill>
          <a:blip r:embed="rId3"/>
          <a:stretch>
            <a:fillRect/>
          </a:stretch>
        </p:blipFill>
        <p:spPr>
          <a:xfrm>
            <a:off x="0" y="950476"/>
            <a:ext cx="7402951" cy="3217949"/>
          </a:xfrm>
          <a:prstGeom prst="rect">
            <a:avLst/>
          </a:prstGeom>
        </p:spPr>
      </p:pic>
      <p:pic>
        <p:nvPicPr>
          <p:cNvPr id="9" name="图片 8"/>
          <p:cNvPicPr>
            <a:picLocks noChangeAspect="1"/>
          </p:cNvPicPr>
          <p:nvPr/>
        </p:nvPicPr>
        <p:blipFill>
          <a:blip r:embed="rId4"/>
          <a:stretch>
            <a:fillRect/>
          </a:stretch>
        </p:blipFill>
        <p:spPr>
          <a:xfrm>
            <a:off x="6626741" y="3471701"/>
            <a:ext cx="5565259" cy="26518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实验</a:t>
            </a:r>
            <a:endParaRPr lang="zh-CN" altLang="en-US" sz="1800" b="1" dirty="0">
              <a:latin typeface="+mj-ea"/>
              <a:ea typeface="+mj-ea"/>
            </a:endParaRPr>
          </a:p>
        </p:txBody>
      </p:sp>
      <p:pic>
        <p:nvPicPr>
          <p:cNvPr id="14" name="图片 13"/>
          <p:cNvPicPr>
            <a:picLocks noChangeAspect="1"/>
          </p:cNvPicPr>
          <p:nvPr/>
        </p:nvPicPr>
        <p:blipFill>
          <a:blip r:embed="rId3"/>
          <a:stretch>
            <a:fillRect/>
          </a:stretch>
        </p:blipFill>
        <p:spPr>
          <a:xfrm>
            <a:off x="29022" y="990844"/>
            <a:ext cx="7812272" cy="3170708"/>
          </a:xfrm>
          <a:prstGeom prst="rect">
            <a:avLst/>
          </a:prstGeom>
        </p:spPr>
      </p:pic>
      <p:pic>
        <p:nvPicPr>
          <p:cNvPr id="10" name="图片 9"/>
          <p:cNvPicPr>
            <a:picLocks noChangeAspect="1"/>
          </p:cNvPicPr>
          <p:nvPr/>
        </p:nvPicPr>
        <p:blipFill>
          <a:blip r:embed="rId4"/>
          <a:stretch>
            <a:fillRect/>
          </a:stretch>
        </p:blipFill>
        <p:spPr>
          <a:xfrm>
            <a:off x="7027101" y="3543053"/>
            <a:ext cx="5135878" cy="25622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总结</a:t>
            </a:r>
            <a:endParaRPr lang="zh-CN" altLang="en-US" sz="1800" b="1" dirty="0">
              <a:latin typeface="+mj-ea"/>
              <a:ea typeface="+mj-ea"/>
            </a:endParaRPr>
          </a:p>
        </p:txBody>
      </p:sp>
      <p:sp>
        <p:nvSpPr>
          <p:cNvPr id="6" name="文本框 5"/>
          <p:cNvSpPr txBox="1"/>
          <p:nvPr/>
        </p:nvSpPr>
        <p:spPr>
          <a:xfrm>
            <a:off x="2344454" y="1712182"/>
            <a:ext cx="7503091" cy="3416320"/>
          </a:xfrm>
          <a:prstGeom prst="rect">
            <a:avLst/>
          </a:prstGeom>
          <a:noFill/>
        </p:spPr>
        <p:txBody>
          <a:bodyPr wrap="square">
            <a:spAutoFit/>
          </a:bodyPr>
          <a:lstStyle/>
          <a:p>
            <a:r>
              <a:rPr lang="en-US" altLang="zh-CN" dirty="0">
                <a:solidFill>
                  <a:srgbClr val="1D2129"/>
                </a:solidFill>
                <a:highlight>
                  <a:srgbClr val="FFFFFF"/>
                </a:highlight>
                <a:latin typeface="PingFangSC-Regular"/>
              </a:rPr>
              <a:t>MO-MIX</a:t>
            </a:r>
            <a:r>
              <a:rPr lang="zh-CN" altLang="en-US" b="0" i="0" dirty="0">
                <a:solidFill>
                  <a:srgbClr val="1D2129"/>
                </a:solidFill>
                <a:effectLst/>
                <a:highlight>
                  <a:srgbClr val="FFFFFF"/>
                </a:highlight>
                <a:latin typeface="PingFangSC-Regular"/>
              </a:rPr>
              <a:t>方法可以充分探索偏好空间，并利用具有不同偏好的训练轨迹。因此，该算法可以推广到整个偏好空间，并根据输入偏好生成相应的最优策略。通过将不同的偏好权重馈送到训练好的模型中，可以获得密集和高质量的策略集，这是一个</a:t>
            </a:r>
            <a:r>
              <a:rPr lang="en-US" altLang="zh-CN" dirty="0">
                <a:solidFill>
                  <a:srgbClr val="1D2129"/>
                </a:solidFill>
                <a:highlight>
                  <a:srgbClr val="FFFFFF"/>
                </a:highlight>
                <a:latin typeface="PingFangSC-Regular"/>
              </a:rPr>
              <a:t>Pareto</a:t>
            </a:r>
            <a:r>
              <a:rPr lang="zh-CN" altLang="en-US" b="0" i="0" dirty="0">
                <a:solidFill>
                  <a:srgbClr val="1D2129"/>
                </a:solidFill>
                <a:effectLst/>
                <a:highlight>
                  <a:srgbClr val="FFFFFF"/>
                </a:highlight>
                <a:latin typeface="PingFangSC-Regular"/>
              </a:rPr>
              <a:t>集近似。在实验中，</a:t>
            </a:r>
            <a:r>
              <a:rPr lang="en-US" altLang="zh-CN" b="0" i="0" dirty="0">
                <a:solidFill>
                  <a:srgbClr val="1D2129"/>
                </a:solidFill>
                <a:effectLst/>
                <a:highlight>
                  <a:srgbClr val="FFFFFF"/>
                </a:highlight>
                <a:latin typeface="PingFangSC-Regular"/>
              </a:rPr>
              <a:t>MO-MIX </a:t>
            </a:r>
            <a:r>
              <a:rPr lang="zh-CN" altLang="en-US" b="0" i="0" dirty="0">
                <a:solidFill>
                  <a:srgbClr val="1D2129"/>
                </a:solidFill>
                <a:effectLst/>
                <a:highlight>
                  <a:srgbClr val="FFFFFF"/>
                </a:highlight>
                <a:latin typeface="PingFangSC-Regular"/>
              </a:rPr>
              <a:t>算法在所有评估指标中明显优于基线，同时需要更少的训练步骤。</a:t>
            </a:r>
            <a:endParaRPr lang="en-US" altLang="zh-CN" b="0" i="0" dirty="0">
              <a:solidFill>
                <a:srgbClr val="1D2129"/>
              </a:solidFill>
              <a:effectLst/>
              <a:highlight>
                <a:srgbClr val="FFFFFF"/>
              </a:highlight>
              <a:latin typeface="PingFangSC-Regular"/>
            </a:endParaRPr>
          </a:p>
          <a:p>
            <a:endParaRPr lang="en-US" altLang="zh-CN" dirty="0">
              <a:solidFill>
                <a:srgbClr val="1D2129"/>
              </a:solidFill>
              <a:highlight>
                <a:srgbClr val="FFFFFF"/>
              </a:highlight>
              <a:latin typeface="PingFangSC-Regular"/>
            </a:endParaRPr>
          </a:p>
          <a:p>
            <a:endParaRPr lang="en-US" altLang="zh-CN" dirty="0">
              <a:solidFill>
                <a:srgbClr val="1D2129"/>
              </a:solidFill>
              <a:highlight>
                <a:srgbClr val="FFFFFF"/>
              </a:highlight>
              <a:latin typeface="PingFangSC-Regular"/>
            </a:endParaRPr>
          </a:p>
          <a:p>
            <a:r>
              <a:rPr lang="zh-CN" altLang="en-US" b="1" i="0" dirty="0">
                <a:solidFill>
                  <a:srgbClr val="060607"/>
                </a:solidFill>
                <a:effectLst/>
                <a:highlight>
                  <a:srgbClr val="FFFFFF"/>
                </a:highlight>
                <a:latin typeface="-apple-system"/>
              </a:rPr>
              <a:t>偏好权重的选择</a:t>
            </a:r>
            <a:r>
              <a:rPr lang="zh-CN" altLang="en-US" b="0" i="0" dirty="0">
                <a:solidFill>
                  <a:srgbClr val="060607"/>
                </a:solidFill>
                <a:effectLst/>
                <a:highlight>
                  <a:srgbClr val="FFFFFF"/>
                </a:highlight>
                <a:latin typeface="-apple-system"/>
              </a:rPr>
              <a:t>：</a:t>
            </a:r>
            <a:r>
              <a:rPr lang="en-US" altLang="zh-CN" b="0" i="0" dirty="0">
                <a:solidFill>
                  <a:srgbClr val="060607"/>
                </a:solidFill>
                <a:effectLst/>
                <a:highlight>
                  <a:srgbClr val="FFFFFF"/>
                </a:highlight>
                <a:latin typeface="-apple-system"/>
              </a:rPr>
              <a:t>MO-MIX</a:t>
            </a:r>
            <a:r>
              <a:rPr lang="zh-CN" altLang="en-US" b="0" i="0" dirty="0">
                <a:solidFill>
                  <a:srgbClr val="060607"/>
                </a:solidFill>
                <a:effectLst/>
                <a:highlight>
                  <a:srgbClr val="FFFFFF"/>
                </a:highlight>
                <a:latin typeface="-apple-system"/>
              </a:rPr>
              <a:t>依赖于偏好权重向量来平衡不同目标之间的权衡。然而，如何选择合适的偏好权重向量，还是个问题</a:t>
            </a:r>
            <a:endParaRPr lang="en-US" altLang="zh-CN" b="0" i="0" dirty="0">
              <a:solidFill>
                <a:srgbClr val="1D2129"/>
              </a:solidFill>
              <a:effectLst/>
              <a:highlight>
                <a:srgbClr val="FFFFFF"/>
              </a:highlight>
              <a:latin typeface="PingFangSC-Regular"/>
            </a:endParaRPr>
          </a:p>
          <a:p>
            <a:r>
              <a:rPr lang="zh-CN" altLang="en-US" b="1" i="0" dirty="0">
                <a:solidFill>
                  <a:srgbClr val="060607"/>
                </a:solidFill>
                <a:effectLst/>
                <a:highlight>
                  <a:srgbClr val="FFFFFF"/>
                </a:highlight>
                <a:latin typeface="-apple-system"/>
              </a:rPr>
              <a:t>多目标问题的扩展性</a:t>
            </a:r>
            <a:r>
              <a:rPr lang="zh-CN" altLang="en-US" b="0" i="0" dirty="0">
                <a:solidFill>
                  <a:srgbClr val="060607"/>
                </a:solidFill>
                <a:effectLst/>
                <a:highlight>
                  <a:srgbClr val="FFFFFF"/>
                </a:highlight>
                <a:latin typeface="-apple-system"/>
              </a:rPr>
              <a:t>：</a:t>
            </a:r>
            <a:r>
              <a:rPr lang="en-US" altLang="zh-CN" b="0" i="0" dirty="0">
                <a:solidFill>
                  <a:srgbClr val="060607"/>
                </a:solidFill>
                <a:effectLst/>
                <a:highlight>
                  <a:srgbClr val="FFFFFF"/>
                </a:highlight>
                <a:latin typeface="-apple-system"/>
              </a:rPr>
              <a:t>MO-MIX</a:t>
            </a:r>
            <a:r>
              <a:rPr lang="zh-CN" altLang="en-US" b="0" i="0" dirty="0">
                <a:solidFill>
                  <a:srgbClr val="060607"/>
                </a:solidFill>
                <a:effectLst/>
                <a:highlight>
                  <a:srgbClr val="FFFFFF"/>
                </a:highlight>
                <a:latin typeface="-apple-system"/>
              </a:rPr>
              <a:t>在处理具有两个冲突目标的问题上表现出色</a:t>
            </a:r>
            <a:endParaRPr lang="en-US" altLang="zh-CN" b="0" i="0" dirty="0">
              <a:solidFill>
                <a:srgbClr val="060607"/>
              </a:solidFill>
              <a:effectLst/>
              <a:highlight>
                <a:srgbClr val="FFFFFF"/>
              </a:highlight>
              <a:latin typeface="-apple-system"/>
            </a:endParaRPr>
          </a:p>
          <a:p>
            <a:r>
              <a:rPr lang="zh-CN" altLang="en-US" b="1" i="0" dirty="0">
                <a:solidFill>
                  <a:srgbClr val="060607"/>
                </a:solidFill>
                <a:effectLst/>
                <a:highlight>
                  <a:srgbClr val="FFFFFF"/>
                </a:highlight>
                <a:latin typeface="-apple-system"/>
              </a:rPr>
              <a:t>探索与利用的平衡</a:t>
            </a:r>
            <a:r>
              <a:rPr lang="zh-CN" altLang="en-US" dirty="0">
                <a:solidFill>
                  <a:srgbClr val="060607"/>
                </a:solidFill>
                <a:highlight>
                  <a:srgbClr val="FFFFFF"/>
                </a:highlight>
                <a:latin typeface="-apple-system"/>
              </a:rPr>
              <a:t>：在该方法中平衡探索和利用仍是个问题</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17" name="文本框 62"/>
          <p:cNvSpPr txBox="1">
            <a:spLocks noChangeArrowheads="1"/>
          </p:cNvSpPr>
          <p:nvPr/>
        </p:nvSpPr>
        <p:spPr bwMode="auto">
          <a:xfrm>
            <a:off x="1686377" y="2743502"/>
            <a:ext cx="912505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chemeClr val="accent6">
                    <a:lumMod val="75000"/>
                  </a:schemeClr>
                </a:solidFill>
              </a:rPr>
              <a:t>展示完毕  感谢您的聆听 </a:t>
            </a:r>
            <a:endParaRPr lang="zh-CN" altLang="en-US" sz="6600" b="1" dirty="0">
              <a:solidFill>
                <a:schemeClr val="accent6">
                  <a:lumMod val="75000"/>
                </a:schemeClr>
              </a:solidFill>
            </a:endParaRPr>
          </a:p>
        </p:txBody>
      </p:sp>
      <p:grpSp>
        <p:nvGrpSpPr>
          <p:cNvPr id="18" name="组合 1026"/>
          <p:cNvGrpSpPr/>
          <p:nvPr/>
        </p:nvGrpSpPr>
        <p:grpSpPr bwMode="auto">
          <a:xfrm>
            <a:off x="4978727" y="4010360"/>
            <a:ext cx="315913" cy="317500"/>
            <a:chOff x="2724480" y="3856218"/>
            <a:chExt cx="317004" cy="317004"/>
          </a:xfrm>
        </p:grpSpPr>
        <p:sp>
          <p:nvSpPr>
            <p:cNvPr id="19" name="椭圆 18"/>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0"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 name="文本框 1027"/>
          <p:cNvSpPr txBox="1">
            <a:spLocks noChangeArrowheads="1"/>
          </p:cNvSpPr>
          <p:nvPr/>
        </p:nvSpPr>
        <p:spPr bwMode="auto">
          <a:xfrm>
            <a:off x="5230081" y="3954646"/>
            <a:ext cx="235981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2000" dirty="0">
                <a:latin typeface="楷体" panose="02010609060101010101" pitchFamily="49" charset="-122"/>
                <a:ea typeface="楷体" panose="02010609060101010101" pitchFamily="49" charset="-122"/>
              </a:rPr>
              <a:t>汇报人：周成帅</a:t>
            </a:r>
            <a:endParaRPr lang="zh-CN" altLang="en-US" sz="2000" dirty="0">
              <a:latin typeface="楷体" panose="02010609060101010101" pitchFamily="49" charset="-122"/>
              <a:ea typeface="楷体" panose="02010609060101010101" pitchFamily="49" charset="-122"/>
            </a:endParaRPr>
          </a:p>
        </p:txBody>
      </p:sp>
      <p:sp>
        <p:nvSpPr>
          <p:cNvPr id="22" name="矩形 21"/>
          <p:cNvSpPr/>
          <p:nvPr/>
        </p:nvSpPr>
        <p:spPr>
          <a:xfrm>
            <a:off x="1303369" y="2389418"/>
            <a:ext cx="9677400" cy="2114550"/>
          </a:xfrm>
          <a:prstGeom prst="rect">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矩形 22"/>
          <p:cNvSpPr/>
          <p:nvPr/>
        </p:nvSpPr>
        <p:spPr>
          <a:xfrm>
            <a:off x="10664063" y="4183246"/>
            <a:ext cx="476250" cy="47625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p:cNvSpPr/>
          <p:nvPr/>
        </p:nvSpPr>
        <p:spPr>
          <a:xfrm>
            <a:off x="10395776" y="3954646"/>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5" name="矩形 24"/>
          <p:cNvSpPr/>
          <p:nvPr/>
        </p:nvSpPr>
        <p:spPr>
          <a:xfrm>
            <a:off x="1066038" y="2179821"/>
            <a:ext cx="474663" cy="474662"/>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6" name="矩形 25"/>
          <p:cNvSpPr/>
          <p:nvPr/>
        </p:nvSpPr>
        <p:spPr>
          <a:xfrm>
            <a:off x="1218438" y="2332221"/>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pic>
        <p:nvPicPr>
          <p:cNvPr id="28" name="图片 6"/>
          <p:cNvPicPr>
            <a:picLocks noChangeAspect="1" noChangeArrowheads="1"/>
          </p:cNvPicPr>
          <p:nvPr/>
        </p:nvPicPr>
        <p:blipFill>
          <a:blip r:embed="rId3" cstate="screen"/>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grpSp>
        <p:nvGrpSpPr>
          <p:cNvPr id="2" name="Group 4"/>
          <p:cNvGrpSpPr>
            <a:grpSpLocks noChangeAspect="1"/>
          </p:cNvGrpSpPr>
          <p:nvPr/>
        </p:nvGrpSpPr>
        <p:grpSpPr bwMode="auto">
          <a:xfrm>
            <a:off x="1069675" y="1841776"/>
            <a:ext cx="1637665" cy="1526540"/>
            <a:chOff x="1164" y="687"/>
            <a:chExt cx="3219" cy="2998"/>
          </a:xfrm>
          <a:solidFill>
            <a:srgbClr val="3C6198">
              <a:alpha val="80000"/>
            </a:srgbClr>
          </a:solidFill>
          <a:effectLst>
            <a:outerShdw blurRad="50800" dist="38100" dir="2700000" algn="tl" rotWithShape="0">
              <a:prstClr val="black">
                <a:alpha val="40000"/>
              </a:prstClr>
            </a:outerShdw>
          </a:effectLst>
        </p:grpSpPr>
        <p:sp>
          <p:nvSpPr>
            <p:cNvPr id="4" name="Freeform 6"/>
            <p:cNvSpPr/>
            <p:nvPr/>
          </p:nvSpPr>
          <p:spPr bwMode="auto">
            <a:xfrm>
              <a:off x="1164" y="687"/>
              <a:ext cx="3219" cy="2998"/>
            </a:xfrm>
            <a:custGeom>
              <a:avLst/>
              <a:gdLst>
                <a:gd name="T0" fmla="*/ 96 w 1360"/>
                <a:gd name="T1" fmla="*/ 404 h 1266"/>
                <a:gd name="T2" fmla="*/ 96 w 1360"/>
                <a:gd name="T3" fmla="*/ 527 h 1266"/>
                <a:gd name="T4" fmla="*/ 105 w 1360"/>
                <a:gd name="T5" fmla="*/ 537 h 1266"/>
                <a:gd name="T6" fmla="*/ 123 w 1360"/>
                <a:gd name="T7" fmla="*/ 616 h 1266"/>
                <a:gd name="T8" fmla="*/ 119 w 1360"/>
                <a:gd name="T9" fmla="*/ 629 h 1266"/>
                <a:gd name="T10" fmla="*/ 147 w 1360"/>
                <a:gd name="T11" fmla="*/ 940 h 1266"/>
                <a:gd name="T12" fmla="*/ 169 w 1360"/>
                <a:gd name="T13" fmla="*/ 1194 h 1266"/>
                <a:gd name="T14" fmla="*/ 175 w 1360"/>
                <a:gd name="T15" fmla="*/ 1266 h 1266"/>
                <a:gd name="T16" fmla="*/ 0 w 1360"/>
                <a:gd name="T17" fmla="*/ 1266 h 1266"/>
                <a:gd name="T18" fmla="*/ 6 w 1360"/>
                <a:gd name="T19" fmla="*/ 1197 h 1266"/>
                <a:gd name="T20" fmla="*/ 38 w 1360"/>
                <a:gd name="T21" fmla="*/ 811 h 1266"/>
                <a:gd name="T22" fmla="*/ 54 w 1360"/>
                <a:gd name="T23" fmla="*/ 629 h 1266"/>
                <a:gd name="T24" fmla="*/ 50 w 1360"/>
                <a:gd name="T25" fmla="*/ 613 h 1266"/>
                <a:gd name="T26" fmla="*/ 71 w 1360"/>
                <a:gd name="T27" fmla="*/ 537 h 1266"/>
                <a:gd name="T28" fmla="*/ 79 w 1360"/>
                <a:gd name="T29" fmla="*/ 525 h 1266"/>
                <a:gd name="T30" fmla="*/ 79 w 1360"/>
                <a:gd name="T31" fmla="*/ 407 h 1266"/>
                <a:gd name="T32" fmla="*/ 70 w 1360"/>
                <a:gd name="T33" fmla="*/ 392 h 1266"/>
                <a:gd name="T34" fmla="*/ 31 w 1360"/>
                <a:gd name="T35" fmla="*/ 374 h 1266"/>
                <a:gd name="T36" fmla="*/ 44 w 1360"/>
                <a:gd name="T37" fmla="*/ 366 h 1266"/>
                <a:gd name="T38" fmla="*/ 624 w 1360"/>
                <a:gd name="T39" fmla="*/ 44 h 1266"/>
                <a:gd name="T40" fmla="*/ 692 w 1360"/>
                <a:gd name="T41" fmla="*/ 5 h 1266"/>
                <a:gd name="T42" fmla="*/ 718 w 1360"/>
                <a:gd name="T43" fmla="*/ 5 h 1266"/>
                <a:gd name="T44" fmla="*/ 1255 w 1360"/>
                <a:gd name="T45" fmla="*/ 275 h 1266"/>
                <a:gd name="T46" fmla="*/ 1360 w 1360"/>
                <a:gd name="T47" fmla="*/ 328 h 1266"/>
                <a:gd name="T48" fmla="*/ 1302 w 1360"/>
                <a:gd name="T49" fmla="*/ 360 h 1266"/>
                <a:gd name="T50" fmla="*/ 723 w 1360"/>
                <a:gd name="T51" fmla="*/ 666 h 1266"/>
                <a:gd name="T52" fmla="*/ 688 w 1360"/>
                <a:gd name="T53" fmla="*/ 668 h 1266"/>
                <a:gd name="T54" fmla="*/ 112 w 1360"/>
                <a:gd name="T55" fmla="*/ 411 h 1266"/>
                <a:gd name="T56" fmla="*/ 96 w 1360"/>
                <a:gd name="T57" fmla="*/ 404 h 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60" h="1266">
                  <a:moveTo>
                    <a:pt x="96" y="404"/>
                  </a:moveTo>
                  <a:cubicBezTo>
                    <a:pt x="96" y="447"/>
                    <a:pt x="96" y="487"/>
                    <a:pt x="96" y="527"/>
                  </a:cubicBezTo>
                  <a:cubicBezTo>
                    <a:pt x="96" y="531"/>
                    <a:pt x="101" y="535"/>
                    <a:pt x="105" y="537"/>
                  </a:cubicBezTo>
                  <a:cubicBezTo>
                    <a:pt x="136" y="555"/>
                    <a:pt x="144" y="585"/>
                    <a:pt x="123" y="616"/>
                  </a:cubicBezTo>
                  <a:cubicBezTo>
                    <a:pt x="121" y="620"/>
                    <a:pt x="119" y="625"/>
                    <a:pt x="119" y="629"/>
                  </a:cubicBezTo>
                  <a:cubicBezTo>
                    <a:pt x="128" y="733"/>
                    <a:pt x="138" y="836"/>
                    <a:pt x="147" y="940"/>
                  </a:cubicBezTo>
                  <a:cubicBezTo>
                    <a:pt x="154" y="1024"/>
                    <a:pt x="162" y="1109"/>
                    <a:pt x="169" y="1194"/>
                  </a:cubicBezTo>
                  <a:cubicBezTo>
                    <a:pt x="171" y="1217"/>
                    <a:pt x="173" y="1239"/>
                    <a:pt x="175" y="1266"/>
                  </a:cubicBezTo>
                  <a:cubicBezTo>
                    <a:pt x="117" y="1266"/>
                    <a:pt x="60" y="1266"/>
                    <a:pt x="0" y="1266"/>
                  </a:cubicBezTo>
                  <a:cubicBezTo>
                    <a:pt x="2" y="1244"/>
                    <a:pt x="4" y="1220"/>
                    <a:pt x="6" y="1197"/>
                  </a:cubicBezTo>
                  <a:cubicBezTo>
                    <a:pt x="16" y="1068"/>
                    <a:pt x="27" y="940"/>
                    <a:pt x="38" y="811"/>
                  </a:cubicBezTo>
                  <a:cubicBezTo>
                    <a:pt x="43" y="750"/>
                    <a:pt x="49" y="690"/>
                    <a:pt x="54" y="629"/>
                  </a:cubicBezTo>
                  <a:cubicBezTo>
                    <a:pt x="54" y="624"/>
                    <a:pt x="52" y="617"/>
                    <a:pt x="50" y="613"/>
                  </a:cubicBezTo>
                  <a:cubicBezTo>
                    <a:pt x="32" y="583"/>
                    <a:pt x="40" y="553"/>
                    <a:pt x="71" y="537"/>
                  </a:cubicBezTo>
                  <a:cubicBezTo>
                    <a:pt x="75" y="535"/>
                    <a:pt x="79" y="529"/>
                    <a:pt x="79" y="525"/>
                  </a:cubicBezTo>
                  <a:cubicBezTo>
                    <a:pt x="79" y="486"/>
                    <a:pt x="80" y="446"/>
                    <a:pt x="79" y="407"/>
                  </a:cubicBezTo>
                  <a:cubicBezTo>
                    <a:pt x="79" y="402"/>
                    <a:pt x="74" y="395"/>
                    <a:pt x="70" y="392"/>
                  </a:cubicBezTo>
                  <a:cubicBezTo>
                    <a:pt x="58" y="386"/>
                    <a:pt x="45" y="381"/>
                    <a:pt x="31" y="374"/>
                  </a:cubicBezTo>
                  <a:cubicBezTo>
                    <a:pt x="36" y="371"/>
                    <a:pt x="40" y="368"/>
                    <a:pt x="44" y="366"/>
                  </a:cubicBezTo>
                  <a:cubicBezTo>
                    <a:pt x="237" y="259"/>
                    <a:pt x="431" y="151"/>
                    <a:pt x="624" y="44"/>
                  </a:cubicBezTo>
                  <a:cubicBezTo>
                    <a:pt x="647" y="31"/>
                    <a:pt x="670" y="19"/>
                    <a:pt x="692" y="5"/>
                  </a:cubicBezTo>
                  <a:cubicBezTo>
                    <a:pt x="702" y="0"/>
                    <a:pt x="709" y="1"/>
                    <a:pt x="718" y="5"/>
                  </a:cubicBezTo>
                  <a:cubicBezTo>
                    <a:pt x="897" y="96"/>
                    <a:pt x="1076" y="185"/>
                    <a:pt x="1255" y="275"/>
                  </a:cubicBezTo>
                  <a:cubicBezTo>
                    <a:pt x="1289" y="293"/>
                    <a:pt x="1324" y="310"/>
                    <a:pt x="1360" y="328"/>
                  </a:cubicBezTo>
                  <a:cubicBezTo>
                    <a:pt x="1339" y="340"/>
                    <a:pt x="1320" y="350"/>
                    <a:pt x="1302" y="360"/>
                  </a:cubicBezTo>
                  <a:cubicBezTo>
                    <a:pt x="1109" y="462"/>
                    <a:pt x="916" y="564"/>
                    <a:pt x="723" y="666"/>
                  </a:cubicBezTo>
                  <a:cubicBezTo>
                    <a:pt x="711" y="672"/>
                    <a:pt x="701" y="674"/>
                    <a:pt x="688" y="668"/>
                  </a:cubicBezTo>
                  <a:cubicBezTo>
                    <a:pt x="496" y="582"/>
                    <a:pt x="304" y="496"/>
                    <a:pt x="112" y="411"/>
                  </a:cubicBezTo>
                  <a:cubicBezTo>
                    <a:pt x="108" y="409"/>
                    <a:pt x="103" y="407"/>
                    <a:pt x="96" y="404"/>
                  </a:cubicBezTo>
                  <a:close/>
                </a:path>
              </a:pathLst>
            </a:custGeom>
            <a:solidFill>
              <a:schemeClr val="accent6">
                <a:lumMod val="75000"/>
              </a:schemeClr>
            </a:solidFill>
            <a:ln>
              <a:noFill/>
            </a:ln>
          </p:spPr>
          <p:txBody>
            <a:bodyPr/>
            <a:lstStyle/>
            <a:p>
              <a:pPr fontAlgn="auto">
                <a:spcBef>
                  <a:spcPts val="0"/>
                </a:spcBef>
                <a:spcAft>
                  <a:spcPts val="0"/>
                </a:spcAft>
                <a:defRPr/>
              </a:pPr>
              <a:endParaRPr lang="zh-HK" altLang="en-US">
                <a:latin typeface="+mn-lt"/>
                <a:ea typeface="+mn-ea"/>
              </a:endParaRPr>
            </a:p>
          </p:txBody>
        </p:sp>
        <p:sp>
          <p:nvSpPr>
            <p:cNvPr id="6" name="Freeform 7"/>
            <p:cNvSpPr/>
            <p:nvPr/>
          </p:nvSpPr>
          <p:spPr bwMode="auto">
            <a:xfrm>
              <a:off x="1829" y="1959"/>
              <a:ext cx="2000" cy="947"/>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accent6">
                <a:lumMod val="75000"/>
              </a:schemeClr>
            </a:solidFill>
            <a:ln>
              <a:noFill/>
            </a:ln>
          </p:spPr>
          <p:txBody>
            <a:bodyPr/>
            <a:lstStyle/>
            <a:p>
              <a:pPr fontAlgn="auto">
                <a:spcBef>
                  <a:spcPts val="0"/>
                </a:spcBef>
                <a:spcAft>
                  <a:spcPts val="0"/>
                </a:spcAft>
                <a:defRPr/>
              </a:pPr>
              <a:endParaRPr lang="zh-HK" altLang="en-US">
                <a:latin typeface="+mn-lt"/>
                <a:ea typeface="+mn-ea"/>
              </a:endParaRPr>
            </a:p>
          </p:txBody>
        </p:sp>
      </p:grpSp>
      <p:sp>
        <p:nvSpPr>
          <p:cNvPr id="7" name="文本框 6"/>
          <p:cNvSpPr txBox="1"/>
          <p:nvPr/>
        </p:nvSpPr>
        <p:spPr>
          <a:xfrm>
            <a:off x="1237632" y="3503433"/>
            <a:ext cx="1411442" cy="768311"/>
          </a:xfrm>
          <a:prstGeom prst="rect">
            <a:avLst/>
          </a:prstGeom>
          <a:noFill/>
        </p:spPr>
        <p:txBody>
          <a:bodyPr wrap="square" rtlCol="0">
            <a:spAutoFit/>
          </a:bodyPr>
          <a:lstStyle/>
          <a:p>
            <a:r>
              <a:rPr lang="zh-CN" altLang="en-US" sz="4400" b="1" dirty="0">
                <a:solidFill>
                  <a:schemeClr val="accent6">
                    <a:lumMod val="75000"/>
                  </a:schemeClr>
                </a:solidFill>
                <a:latin typeface="华文楷体" panose="02010600040101010101" pitchFamily="2" charset="-122"/>
                <a:ea typeface="华文楷体" panose="02010600040101010101" pitchFamily="2" charset="-122"/>
              </a:rPr>
              <a:t>目录</a:t>
            </a:r>
            <a:endParaRPr lang="zh-CN" altLang="en-US" sz="4400" b="1" dirty="0">
              <a:solidFill>
                <a:schemeClr val="accent6">
                  <a:lumMod val="75000"/>
                </a:schemeClr>
              </a:solidFill>
              <a:latin typeface="华文楷体" panose="02010600040101010101" pitchFamily="2" charset="-122"/>
              <a:ea typeface="华文楷体" panose="02010600040101010101" pitchFamily="2" charset="-122"/>
            </a:endParaRPr>
          </a:p>
        </p:txBody>
      </p:sp>
      <p:sp>
        <p:nvSpPr>
          <p:cNvPr id="9" name="文本框 8"/>
          <p:cNvSpPr txBox="1"/>
          <p:nvPr/>
        </p:nvSpPr>
        <p:spPr>
          <a:xfrm>
            <a:off x="400847" y="4266846"/>
            <a:ext cx="2997755" cy="707886"/>
          </a:xfrm>
          <a:prstGeom prst="rect">
            <a:avLst/>
          </a:prstGeom>
          <a:noFill/>
        </p:spPr>
        <p:txBody>
          <a:bodyPr wrap="square" rtlCol="0">
            <a:spAutoFit/>
          </a:bodyPr>
          <a:lstStyle/>
          <a:p>
            <a:r>
              <a:rPr lang="en-US" altLang="zh-CN" sz="40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rPr>
              <a:t>CONTENTS</a:t>
            </a:r>
            <a:endParaRPr lang="zh-CN" altLang="en-US" sz="4000" b="1" dirty="0">
              <a:solidFill>
                <a:schemeClr val="accent6">
                  <a:lumMod val="75000"/>
                </a:schemeClr>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文本框 6"/>
          <p:cNvSpPr txBox="1">
            <a:spLocks noChangeArrowheads="1"/>
          </p:cNvSpPr>
          <p:nvPr/>
        </p:nvSpPr>
        <p:spPr bwMode="auto">
          <a:xfrm>
            <a:off x="4714507" y="2059848"/>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r>
              <a:rPr lang="zh-CN" altLang="en-US" sz="2000" dirty="0">
                <a:solidFill>
                  <a:schemeClr val="accent6">
                    <a:lumMod val="75000"/>
                  </a:schemeClr>
                </a:solidFill>
                <a:latin typeface="+mj-ea"/>
                <a:ea typeface="+mj-ea"/>
              </a:rPr>
              <a:t>强化学习</a:t>
            </a:r>
            <a:endParaRPr lang="zh-CN" altLang="en-US" sz="2000" dirty="0">
              <a:solidFill>
                <a:schemeClr val="accent6">
                  <a:lumMod val="75000"/>
                </a:schemeClr>
              </a:solidFill>
              <a:latin typeface="+mj-ea"/>
              <a:ea typeface="+mj-ea"/>
            </a:endParaRPr>
          </a:p>
        </p:txBody>
      </p:sp>
      <p:sp>
        <p:nvSpPr>
          <p:cNvPr id="14" name="矩形 13"/>
          <p:cNvSpPr/>
          <p:nvPr/>
        </p:nvSpPr>
        <p:spPr>
          <a:xfrm>
            <a:off x="4167518" y="2090757"/>
            <a:ext cx="440276" cy="440276"/>
          </a:xfrm>
          <a:prstGeom prst="rect">
            <a:avLst/>
          </a:prstGeom>
          <a:solidFill>
            <a:schemeClr val="accent6">
              <a:lumMod val="7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1800" dirty="0">
                <a:latin typeface="+mj-lt"/>
              </a:rPr>
              <a:t>01</a:t>
            </a:r>
            <a:endParaRPr lang="zh-CN" altLang="en-US" sz="1800" dirty="0">
              <a:latin typeface="+mj-lt"/>
            </a:endParaRPr>
          </a:p>
        </p:txBody>
      </p:sp>
      <p:sp>
        <p:nvSpPr>
          <p:cNvPr id="15" name="文本框 6"/>
          <p:cNvSpPr txBox="1">
            <a:spLocks noChangeArrowheads="1"/>
          </p:cNvSpPr>
          <p:nvPr/>
        </p:nvSpPr>
        <p:spPr bwMode="auto">
          <a:xfrm>
            <a:off x="4714507" y="2891879"/>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r>
              <a:rPr lang="zh-CN" altLang="en-US" sz="2000" dirty="0">
                <a:solidFill>
                  <a:schemeClr val="accent6">
                    <a:lumMod val="75000"/>
                  </a:schemeClr>
                </a:solidFill>
                <a:latin typeface="+mj-ea"/>
                <a:ea typeface="+mj-ea"/>
              </a:rPr>
              <a:t>多智能体系统</a:t>
            </a:r>
            <a:endParaRPr lang="zh-CN" altLang="en-US" sz="2000" dirty="0">
              <a:solidFill>
                <a:schemeClr val="accent6">
                  <a:lumMod val="75000"/>
                </a:schemeClr>
              </a:solidFill>
              <a:latin typeface="+mj-ea"/>
              <a:ea typeface="+mj-ea"/>
            </a:endParaRPr>
          </a:p>
        </p:txBody>
      </p:sp>
      <p:sp>
        <p:nvSpPr>
          <p:cNvPr id="18" name="矩形 17"/>
          <p:cNvSpPr/>
          <p:nvPr/>
        </p:nvSpPr>
        <p:spPr>
          <a:xfrm>
            <a:off x="4167518" y="2912785"/>
            <a:ext cx="440276" cy="440276"/>
          </a:xfrm>
          <a:prstGeom prst="rect">
            <a:avLst/>
          </a:prstGeom>
          <a:solidFill>
            <a:schemeClr val="accent6">
              <a:lumMod val="7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1800">
                <a:latin typeface="+mj-lt"/>
              </a:rPr>
              <a:t>02</a:t>
            </a:r>
            <a:endParaRPr lang="zh-CN" altLang="en-US" sz="1800">
              <a:latin typeface="+mj-lt"/>
            </a:endParaRPr>
          </a:p>
        </p:txBody>
      </p:sp>
      <p:sp>
        <p:nvSpPr>
          <p:cNvPr id="19" name="文本框 6"/>
          <p:cNvSpPr txBox="1">
            <a:spLocks noChangeArrowheads="1"/>
          </p:cNvSpPr>
          <p:nvPr/>
        </p:nvSpPr>
        <p:spPr bwMode="auto">
          <a:xfrm>
            <a:off x="4714507" y="3723911"/>
            <a:ext cx="17572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r>
              <a:rPr lang="en-US" altLang="zh-CN" sz="2000" dirty="0">
                <a:solidFill>
                  <a:schemeClr val="accent6">
                    <a:lumMod val="75000"/>
                  </a:schemeClr>
                </a:solidFill>
                <a:latin typeface="+mj-ea"/>
                <a:ea typeface="+mj-ea"/>
              </a:rPr>
              <a:t>MO-MIX</a:t>
            </a:r>
            <a:r>
              <a:rPr lang="zh-CN" altLang="en-US" sz="2000" dirty="0">
                <a:solidFill>
                  <a:schemeClr val="accent6">
                    <a:lumMod val="75000"/>
                  </a:schemeClr>
                </a:solidFill>
                <a:latin typeface="+mj-ea"/>
                <a:ea typeface="+mj-ea"/>
              </a:rPr>
              <a:t>算法</a:t>
            </a:r>
            <a:endParaRPr lang="zh-CN" altLang="en-US" sz="2000" dirty="0">
              <a:solidFill>
                <a:schemeClr val="accent6">
                  <a:lumMod val="75000"/>
                </a:schemeClr>
              </a:solidFill>
              <a:latin typeface="+mj-ea"/>
              <a:ea typeface="+mj-ea"/>
            </a:endParaRPr>
          </a:p>
        </p:txBody>
      </p:sp>
      <p:sp>
        <p:nvSpPr>
          <p:cNvPr id="21" name="矩形 20"/>
          <p:cNvSpPr/>
          <p:nvPr/>
        </p:nvSpPr>
        <p:spPr>
          <a:xfrm>
            <a:off x="4167518" y="3724290"/>
            <a:ext cx="440276" cy="440276"/>
          </a:xfrm>
          <a:prstGeom prst="rect">
            <a:avLst/>
          </a:prstGeom>
          <a:solidFill>
            <a:schemeClr val="accent6">
              <a:lumMod val="7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1800">
                <a:latin typeface="+mj-lt"/>
              </a:rPr>
              <a:t>03</a:t>
            </a:r>
            <a:endParaRPr lang="zh-CN" altLang="en-US" sz="1800">
              <a:latin typeface="+mj-lt"/>
            </a:endParaRPr>
          </a:p>
        </p:txBody>
      </p:sp>
      <p:sp>
        <p:nvSpPr>
          <p:cNvPr id="22" name="文本框 6"/>
          <p:cNvSpPr txBox="1">
            <a:spLocks noChangeArrowheads="1"/>
          </p:cNvSpPr>
          <p:nvPr/>
        </p:nvSpPr>
        <p:spPr bwMode="auto">
          <a:xfrm>
            <a:off x="9193289" y="2061562"/>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endParaRPr lang="zh-CN" altLang="en-US" sz="1800" dirty="0">
              <a:solidFill>
                <a:schemeClr val="accent6">
                  <a:lumMod val="75000"/>
                </a:schemeClr>
              </a:solidFill>
              <a:latin typeface="+mj-ea"/>
              <a:ea typeface="+mj-ea"/>
            </a:endParaRPr>
          </a:p>
        </p:txBody>
      </p:sp>
      <p:sp>
        <p:nvSpPr>
          <p:cNvPr id="25" name="文本框 6"/>
          <p:cNvSpPr txBox="1">
            <a:spLocks noChangeArrowheads="1"/>
          </p:cNvSpPr>
          <p:nvPr/>
        </p:nvSpPr>
        <p:spPr bwMode="auto">
          <a:xfrm>
            <a:off x="9192654" y="3670119"/>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endParaRPr lang="zh-CN" altLang="en-US" sz="1800" dirty="0">
              <a:solidFill>
                <a:schemeClr val="accent6">
                  <a:lumMod val="75000"/>
                </a:schemeClr>
              </a:solidFill>
              <a:latin typeface="+mj-ea"/>
              <a:ea typeface="+mj-ea"/>
            </a:endParaRPr>
          </a:p>
        </p:txBody>
      </p:sp>
      <p:sp>
        <p:nvSpPr>
          <p:cNvPr id="28" name="文本框 6"/>
          <p:cNvSpPr txBox="1">
            <a:spLocks noChangeArrowheads="1"/>
          </p:cNvSpPr>
          <p:nvPr/>
        </p:nvSpPr>
        <p:spPr bwMode="auto">
          <a:xfrm>
            <a:off x="9192654" y="2892062"/>
            <a:ext cx="309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fontAlgn="base">
              <a:spcBef>
                <a:spcPct val="0"/>
              </a:spcBef>
              <a:spcAft>
                <a:spcPct val="0"/>
              </a:spcAft>
              <a:defRPr/>
            </a:pPr>
            <a:endParaRPr lang="zh-CN" altLang="en-US" sz="1800" dirty="0">
              <a:solidFill>
                <a:schemeClr val="accent6">
                  <a:lumMod val="75000"/>
                </a:schemeClr>
              </a:solidFill>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803296" y="544820"/>
            <a:ext cx="2585407" cy="37608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强化学习</a:t>
            </a:r>
            <a:endParaRPr lang="zh-CN" altLang="en-US" sz="1800" b="1" dirty="0">
              <a:latin typeface="+mj-ea"/>
              <a:ea typeface="+mj-ea"/>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008" y="3050674"/>
            <a:ext cx="7477982" cy="2714016"/>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1105483" y="1453933"/>
            <a:ext cx="9981032" cy="1323439"/>
          </a:xfrm>
          <a:prstGeom prst="rect">
            <a:avLst/>
          </a:prstGeom>
          <a:noFill/>
        </p:spPr>
        <p:txBody>
          <a:bodyPr wrap="square" rtlCol="0">
            <a:spAutoFit/>
          </a:bodyPr>
          <a:lstStyle/>
          <a:p>
            <a:r>
              <a:rPr lang="zh-CN" altLang="en-US" sz="2000" b="1" i="0" dirty="0">
                <a:solidFill>
                  <a:srgbClr val="060607"/>
                </a:solidFill>
                <a:effectLst/>
                <a:highlight>
                  <a:srgbClr val="FFFFFF"/>
                </a:highlight>
                <a:latin typeface="-apple-system"/>
              </a:rPr>
              <a:t>强化学习</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Reinforcement Learning, RL</a:t>
            </a:r>
            <a:r>
              <a:rPr lang="zh-CN" altLang="en-US" sz="2000" b="0" i="0" dirty="0">
                <a:solidFill>
                  <a:srgbClr val="060607"/>
                </a:solidFill>
                <a:effectLst/>
                <a:highlight>
                  <a:srgbClr val="FFFFFF"/>
                </a:highlight>
                <a:latin typeface="-apple-system"/>
              </a:rPr>
              <a:t>）是机器学习的一个领域，它涉及</a:t>
            </a:r>
            <a:r>
              <a:rPr lang="zh-CN" altLang="en-US" sz="2000" b="1" i="0" dirty="0">
                <a:solidFill>
                  <a:srgbClr val="060607"/>
                </a:solidFill>
                <a:effectLst/>
                <a:highlight>
                  <a:srgbClr val="FFFFFF"/>
                </a:highlight>
                <a:latin typeface="-apple-system"/>
              </a:rPr>
              <a:t>智能体</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agent</a:t>
            </a:r>
            <a:r>
              <a:rPr lang="zh-CN" altLang="en-US" sz="2000" b="0" i="0" dirty="0">
                <a:solidFill>
                  <a:srgbClr val="060607"/>
                </a:solidFill>
                <a:effectLst/>
                <a:highlight>
                  <a:srgbClr val="FFFFFF"/>
                </a:highlight>
                <a:latin typeface="-apple-system"/>
              </a:rPr>
              <a:t>）在环境中通过试错（</a:t>
            </a:r>
            <a:r>
              <a:rPr lang="en-US" altLang="zh-CN" sz="2000" b="0" i="0" dirty="0">
                <a:solidFill>
                  <a:srgbClr val="060607"/>
                </a:solidFill>
                <a:effectLst/>
                <a:highlight>
                  <a:srgbClr val="FFFFFF"/>
                </a:highlight>
                <a:latin typeface="-apple-system"/>
              </a:rPr>
              <a:t>trial-and-error</a:t>
            </a:r>
            <a:r>
              <a:rPr lang="zh-CN" altLang="en-US" sz="2000" b="0" i="0" dirty="0">
                <a:solidFill>
                  <a:srgbClr val="060607"/>
                </a:solidFill>
                <a:effectLst/>
                <a:highlight>
                  <a:srgbClr val="FFFFFF"/>
                </a:highlight>
                <a:latin typeface="-apple-system"/>
              </a:rPr>
              <a:t>）来学习如何做出决策。在强化学习中，智能体通过与环境的交互来学习</a:t>
            </a:r>
            <a:r>
              <a:rPr lang="zh-CN" altLang="en-US" sz="2000" b="1" i="0" dirty="0">
                <a:solidFill>
                  <a:srgbClr val="060607"/>
                </a:solidFill>
                <a:effectLst/>
                <a:highlight>
                  <a:srgbClr val="FFFFFF"/>
                </a:highlight>
                <a:latin typeface="-apple-system"/>
              </a:rPr>
              <a:t>策略</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policy</a:t>
            </a:r>
            <a:r>
              <a:rPr lang="zh-CN" altLang="en-US" sz="2000" b="0" i="0" dirty="0">
                <a:solidFill>
                  <a:srgbClr val="060607"/>
                </a:solidFill>
                <a:effectLst/>
                <a:highlight>
                  <a:srgbClr val="FFFFFF"/>
                </a:highlight>
                <a:latin typeface="-apple-system"/>
              </a:rPr>
              <a:t>），即从</a:t>
            </a:r>
            <a:r>
              <a:rPr lang="zh-CN" altLang="en-US" sz="2000" b="1" i="0" dirty="0">
                <a:solidFill>
                  <a:srgbClr val="060607"/>
                </a:solidFill>
                <a:effectLst/>
                <a:highlight>
                  <a:srgbClr val="FFFFFF"/>
                </a:highlight>
                <a:latin typeface="-apple-system"/>
              </a:rPr>
              <a:t>状态</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state</a:t>
            </a:r>
            <a:r>
              <a:rPr lang="zh-CN" altLang="en-US" sz="2000" b="0" i="0" dirty="0">
                <a:solidFill>
                  <a:srgbClr val="060607"/>
                </a:solidFill>
                <a:effectLst/>
                <a:highlight>
                  <a:srgbClr val="FFFFFF"/>
                </a:highlight>
                <a:latin typeface="-apple-system"/>
              </a:rPr>
              <a:t>）到</a:t>
            </a:r>
            <a:r>
              <a:rPr lang="zh-CN" altLang="en-US" sz="2000" b="1" i="0" dirty="0">
                <a:solidFill>
                  <a:srgbClr val="060607"/>
                </a:solidFill>
                <a:effectLst/>
                <a:highlight>
                  <a:srgbClr val="FFFFFF"/>
                </a:highlight>
                <a:latin typeface="-apple-system"/>
              </a:rPr>
              <a:t>动作</a:t>
            </a:r>
            <a:r>
              <a:rPr lang="zh-CN" altLang="en-US" sz="2000" b="0" i="0" dirty="0">
                <a:solidFill>
                  <a:srgbClr val="060607"/>
                </a:solidFill>
                <a:effectLst/>
                <a:highlight>
                  <a:srgbClr val="FFFFFF"/>
                </a:highlight>
                <a:latin typeface="-apple-system"/>
              </a:rPr>
              <a:t>（</a:t>
            </a:r>
            <a:r>
              <a:rPr lang="en-US" altLang="zh-CN" sz="2000" b="0" i="0" dirty="0">
                <a:solidFill>
                  <a:srgbClr val="060607"/>
                </a:solidFill>
                <a:effectLst/>
                <a:highlight>
                  <a:srgbClr val="FFFFFF"/>
                </a:highlight>
                <a:latin typeface="-apple-system"/>
              </a:rPr>
              <a:t>action</a:t>
            </a:r>
            <a:r>
              <a:rPr lang="zh-CN" altLang="en-US" sz="2000" b="0" i="0" dirty="0">
                <a:solidFill>
                  <a:srgbClr val="060607"/>
                </a:solidFill>
                <a:effectLst/>
                <a:highlight>
                  <a:srgbClr val="FFFFFF"/>
                </a:highlight>
                <a:latin typeface="-apple-system"/>
              </a:rPr>
              <a:t>）的映射，目标是最大化累积奖励（</a:t>
            </a:r>
            <a:r>
              <a:rPr lang="en-US" altLang="zh-CN" sz="2000" b="0" i="0" dirty="0">
                <a:solidFill>
                  <a:srgbClr val="060607"/>
                </a:solidFill>
                <a:effectLst/>
                <a:highlight>
                  <a:srgbClr val="FFFFFF"/>
                </a:highlight>
                <a:latin typeface="-apple-system"/>
              </a:rPr>
              <a:t>cumulative reward</a:t>
            </a:r>
            <a:r>
              <a:rPr lang="zh-CN" altLang="en-US" sz="2000" b="0" i="0" dirty="0">
                <a:solidFill>
                  <a:srgbClr val="060607"/>
                </a:solidFill>
                <a:effectLst/>
                <a:highlight>
                  <a:srgbClr val="FFFFFF"/>
                </a:highlight>
                <a:latin typeface="-apple-system"/>
              </a:rPr>
              <a:t>）。</a:t>
            </a: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803296" y="544820"/>
            <a:ext cx="2585407" cy="376086"/>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多智能体系统</a:t>
            </a:r>
            <a:endParaRPr lang="zh-CN" altLang="en-US" sz="1800" b="1" dirty="0">
              <a:latin typeface="+mj-ea"/>
              <a:ea typeface="+mj-ea"/>
            </a:endParaRPr>
          </a:p>
        </p:txBody>
      </p:sp>
      <p:sp>
        <p:nvSpPr>
          <p:cNvPr id="6" name="文本框 5"/>
          <p:cNvSpPr txBox="1"/>
          <p:nvPr/>
        </p:nvSpPr>
        <p:spPr>
          <a:xfrm>
            <a:off x="827896" y="1248041"/>
            <a:ext cx="10504858" cy="4401205"/>
          </a:xfrm>
          <a:prstGeom prst="rect">
            <a:avLst/>
          </a:prstGeom>
          <a:noFill/>
        </p:spPr>
        <p:txBody>
          <a:bodyPr wrap="square">
            <a:spAutoFit/>
          </a:bodyPr>
          <a:lstStyle/>
          <a:p>
            <a:r>
              <a:rPr lang="zh-CN" altLang="en-US" sz="2000" b="1" dirty="0"/>
              <a:t>多智能体系统</a:t>
            </a:r>
            <a:r>
              <a:rPr lang="zh-CN" altLang="en-US" sz="2000" dirty="0"/>
              <a:t>（Multi-Agent Systems, MAS）是由多个相互作用的智能体（agents）组成的系统。</a:t>
            </a:r>
            <a:endParaRPr lang="en-US" altLang="zh-CN" sz="2000" dirty="0"/>
          </a:p>
          <a:p>
            <a:endParaRPr lang="en-US" altLang="zh-CN" sz="2000" dirty="0"/>
          </a:p>
          <a:p>
            <a:r>
              <a:rPr lang="zh-CN" altLang="en-US" sz="2000" dirty="0"/>
              <a:t>多智能体系统的特点包括：</a:t>
            </a:r>
            <a:endParaRPr lang="en-US" altLang="zh-CN" sz="2000" dirty="0"/>
          </a:p>
          <a:p>
            <a:pPr marL="800100" lvl="1" indent="-342900">
              <a:buAutoNum type="arabicPeriod"/>
            </a:pPr>
            <a:r>
              <a:rPr lang="zh-CN" altLang="en-US" sz="2000" b="1" dirty="0"/>
              <a:t>自主性：</a:t>
            </a:r>
            <a:r>
              <a:rPr lang="zh-CN" altLang="en-US" sz="2000" dirty="0"/>
              <a:t>每个智能体都能够独立地做出决策和执行动作。</a:t>
            </a:r>
            <a:endParaRPr lang="en-US" altLang="zh-CN" sz="2000" dirty="0"/>
          </a:p>
          <a:p>
            <a:pPr marL="800100" lvl="1" indent="-342900">
              <a:buAutoNum type="arabicPeriod"/>
            </a:pPr>
            <a:r>
              <a:rPr lang="zh-CN" altLang="en-US" sz="2000" b="1" dirty="0"/>
              <a:t>局部观测：</a:t>
            </a:r>
            <a:r>
              <a:rPr lang="zh-CN" altLang="en-US" sz="2000" dirty="0"/>
              <a:t>智能体通常只能获取局部信息，例如它们自己的状态和邻近环境的信息，而不是整个系统的全局信息。</a:t>
            </a:r>
            <a:endParaRPr lang="en-US" altLang="zh-CN" sz="2000" dirty="0"/>
          </a:p>
          <a:p>
            <a:pPr marL="800100" lvl="1" indent="-342900">
              <a:buAutoNum type="arabicPeriod"/>
            </a:pPr>
            <a:r>
              <a:rPr lang="zh-CN" altLang="en-US" sz="2000" b="1" dirty="0"/>
              <a:t>去中心化控制：</a:t>
            </a:r>
            <a:r>
              <a:rPr lang="zh-CN" altLang="en-US" sz="2000" dirty="0"/>
              <a:t>系统中没有单一的控制中心，智能体之间的决策和行动是分布式的。</a:t>
            </a:r>
            <a:endParaRPr lang="en-US" altLang="zh-CN" sz="2000" dirty="0"/>
          </a:p>
          <a:p>
            <a:pPr marL="800100" lvl="1" indent="-342900">
              <a:buAutoNum type="arabicPeriod"/>
            </a:pPr>
            <a:r>
              <a:rPr lang="zh-CN" altLang="en-US" sz="2000" b="1" dirty="0"/>
              <a:t>相互作用：</a:t>
            </a:r>
            <a:r>
              <a:rPr lang="zh-CN" altLang="en-US" sz="2000" dirty="0"/>
              <a:t>智能体之间可以相互影响，这种影响可能是通过直接的通信、间接的环境变化或其他方式。</a:t>
            </a:r>
            <a:endParaRPr lang="en-US" altLang="zh-CN" sz="2000" dirty="0"/>
          </a:p>
          <a:p>
            <a:pPr marL="800100" lvl="1" indent="-342900">
              <a:buAutoNum type="arabicPeriod"/>
            </a:pPr>
            <a:r>
              <a:rPr lang="zh-CN" altLang="en-US" sz="2000" b="1" dirty="0"/>
              <a:t>协作与竞争：</a:t>
            </a:r>
            <a:r>
              <a:rPr lang="zh-CN" altLang="en-US" sz="2000" dirty="0"/>
              <a:t>智能体可能需要协作以完成共同的任务，也可能存在竞争关系，以争夺资源或实现各自的目标。</a:t>
            </a:r>
            <a:endParaRPr lang="en-US" altLang="zh-CN" sz="2000" dirty="0"/>
          </a:p>
          <a:p>
            <a:pPr marL="800100" lvl="1" indent="-342900">
              <a:buAutoNum type="arabicPeriod"/>
            </a:pPr>
            <a:r>
              <a:rPr lang="zh-CN" altLang="en-US" sz="2000" b="1" dirty="0"/>
              <a:t>动态环境：</a:t>
            </a:r>
            <a:r>
              <a:rPr lang="zh-CN" altLang="en-US" sz="2000" dirty="0"/>
              <a:t>多智能体系统通常处于不断变化的环境中，智能体需要适应环境的变化以维持有效的决策和行动。</a:t>
            </a:r>
            <a:endParaRPr lang="en-US" altLang="zh-C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latin typeface="+mj-ea"/>
                <a:ea typeface="+mj-ea"/>
              </a:rPr>
              <a:t>背景</a:t>
            </a:r>
            <a:endParaRPr lang="zh-CN" altLang="en-US" sz="1800" b="1" dirty="0">
              <a:latin typeface="+mj-ea"/>
              <a:ea typeface="+mj-ea"/>
            </a:endParaRPr>
          </a:p>
        </p:txBody>
      </p:sp>
      <p:sp>
        <p:nvSpPr>
          <p:cNvPr id="6" name="文本框 5"/>
          <p:cNvSpPr txBox="1"/>
          <p:nvPr/>
        </p:nvSpPr>
        <p:spPr>
          <a:xfrm>
            <a:off x="1055265" y="1808960"/>
            <a:ext cx="10081470" cy="3477875"/>
          </a:xfrm>
          <a:prstGeom prst="rect">
            <a:avLst/>
          </a:prstGeom>
          <a:noFill/>
        </p:spPr>
        <p:txBody>
          <a:bodyPr wrap="square">
            <a:spAutoFit/>
          </a:bodyPr>
          <a:lstStyle/>
          <a:p>
            <a:r>
              <a:rPr lang="zh-CN" altLang="en-US" sz="2000" b="0" i="0" dirty="0">
                <a:solidFill>
                  <a:srgbClr val="1D2129"/>
                </a:solidFill>
                <a:effectLst/>
                <a:highlight>
                  <a:srgbClr val="FFFFFF"/>
                </a:highlight>
                <a:latin typeface="PingFangSC-Regular"/>
              </a:rPr>
              <a:t>深度强化学习</a:t>
            </a:r>
            <a:r>
              <a:rPr lang="en-US" altLang="zh-CN" sz="2000" b="0" i="0" dirty="0">
                <a:solidFill>
                  <a:srgbClr val="1D2129"/>
                </a:solidFill>
                <a:effectLst/>
                <a:highlight>
                  <a:srgbClr val="FFFFFF"/>
                </a:highlight>
                <a:latin typeface="PingFangSC-Regular"/>
              </a:rPr>
              <a:t>(RL)</a:t>
            </a:r>
            <a:r>
              <a:rPr lang="zh-CN" altLang="en-US" sz="2000" b="0" i="0" dirty="0">
                <a:solidFill>
                  <a:srgbClr val="1D2129"/>
                </a:solidFill>
                <a:effectLst/>
                <a:highlight>
                  <a:srgbClr val="FFFFFF"/>
                </a:highlight>
                <a:latin typeface="PingFangSC-Regular"/>
              </a:rPr>
              <a:t>已被广泛应用于解决复杂的决策问题。在许多实际场景中，任务往往有几个相互冲突的目标，可能需要多个智能体进行合作，这是多目标多智能体决策问题。现有的方法仅限于单独的领域，只能处理单目标的多智能体决策，或者使用单个智能体进行多目标决策。单智能体多目标强化学习领域这些方法都不能解决多智能体协同决策问题。因为单智能体</a:t>
            </a:r>
            <a:r>
              <a:rPr lang="en-US" altLang="zh-CN" sz="2000" b="0" i="0" dirty="0">
                <a:solidFill>
                  <a:srgbClr val="1D2129"/>
                </a:solidFill>
                <a:effectLst/>
                <a:highlight>
                  <a:srgbClr val="FFFFFF"/>
                </a:highlight>
                <a:latin typeface="PingFangSC-Regular"/>
              </a:rPr>
              <a:t>RL</a:t>
            </a:r>
            <a:r>
              <a:rPr lang="zh-CN" altLang="en-US" sz="2000" b="0" i="0" dirty="0">
                <a:solidFill>
                  <a:srgbClr val="1D2129"/>
                </a:solidFill>
                <a:effectLst/>
                <a:highlight>
                  <a:srgbClr val="FFFFFF"/>
                </a:highlight>
                <a:latin typeface="PingFangSC-Regular"/>
              </a:rPr>
              <a:t>算法无法解决</a:t>
            </a:r>
            <a:r>
              <a:rPr lang="en-US" altLang="zh-CN"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r>
              <a:rPr lang="en-US" altLang="zh-CN" sz="2000" dirty="0">
                <a:solidFill>
                  <a:srgbClr val="1D2129"/>
                </a:solidFill>
                <a:highlight>
                  <a:srgbClr val="FFFFFF"/>
                </a:highlight>
                <a:latin typeface="PingFangSC-Regular"/>
              </a:rPr>
              <a:t>         </a:t>
            </a:r>
            <a:r>
              <a:rPr lang="en-US" altLang="zh-CN" sz="2000" b="0" i="0" dirty="0">
                <a:solidFill>
                  <a:srgbClr val="1D2129"/>
                </a:solidFill>
                <a:effectLst/>
                <a:highlight>
                  <a:srgbClr val="FFFFFF"/>
                </a:highlight>
                <a:latin typeface="PingFangSC-Regular"/>
              </a:rPr>
              <a:t>1)</a:t>
            </a:r>
            <a:r>
              <a:rPr lang="zh-CN" altLang="en-US" sz="2000" b="0" i="0" dirty="0">
                <a:solidFill>
                  <a:srgbClr val="1D2129"/>
                </a:solidFill>
                <a:effectLst/>
                <a:highlight>
                  <a:srgbClr val="FFFFFF"/>
                </a:highlight>
                <a:latin typeface="PingFangSC-Regular"/>
              </a:rPr>
              <a:t>非平稳环境问题</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对于给定的智能体，所有其他智能体都成为环境的一部分，在训练过程中智能体的策略不断变化，大大增加了环境的动态和不稳定性</a:t>
            </a:r>
            <a:r>
              <a:rPr lang="en-US" altLang="zh-CN"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r>
              <a:rPr lang="en-US" altLang="zh-CN" sz="2000" b="0" i="0" dirty="0">
                <a:solidFill>
                  <a:srgbClr val="1D2129"/>
                </a:solidFill>
                <a:effectLst/>
                <a:highlight>
                  <a:srgbClr val="FFFFFF"/>
                </a:highlight>
                <a:latin typeface="PingFangSC-Regular"/>
              </a:rPr>
              <a:t>         2)</a:t>
            </a:r>
            <a:r>
              <a:rPr lang="zh-CN" altLang="en-US" sz="2000" b="0" i="0" dirty="0">
                <a:solidFill>
                  <a:srgbClr val="1D2129"/>
                </a:solidFill>
                <a:effectLst/>
                <a:highlight>
                  <a:srgbClr val="FFFFFF"/>
                </a:highlight>
                <a:latin typeface="PingFangSC-Regular"/>
              </a:rPr>
              <a:t>部分可观察问题</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智能体只能获取环境的部分信息，无法获得其他智能体的观察、动作和奖励</a:t>
            </a:r>
            <a:r>
              <a:rPr lang="en-US" altLang="zh-CN" sz="2000" b="0" i="0" dirty="0">
                <a:solidFill>
                  <a:srgbClr val="1D2129"/>
                </a:solidFill>
                <a:effectLst/>
                <a:highlight>
                  <a:srgbClr val="FFFFFF"/>
                </a:highlight>
                <a:latin typeface="PingFangSC-Regular"/>
              </a:rPr>
              <a:t>;</a:t>
            </a:r>
            <a:endParaRPr lang="en-US" altLang="zh-CN" sz="2000" b="0" i="0" dirty="0">
              <a:solidFill>
                <a:srgbClr val="1D2129"/>
              </a:solidFill>
              <a:effectLst/>
              <a:highlight>
                <a:srgbClr val="FFFFFF"/>
              </a:highlight>
              <a:latin typeface="PingFangSC-Regular"/>
            </a:endParaRPr>
          </a:p>
          <a:p>
            <a:r>
              <a:rPr lang="en-US" altLang="zh-CN" sz="2000" b="0" i="0" dirty="0">
                <a:solidFill>
                  <a:srgbClr val="1D2129"/>
                </a:solidFill>
                <a:effectLst/>
                <a:highlight>
                  <a:srgbClr val="FFFFFF"/>
                </a:highlight>
                <a:latin typeface="PingFangSC-Regular"/>
              </a:rPr>
              <a:t>         3)</a:t>
            </a:r>
            <a:r>
              <a:rPr lang="zh-CN" altLang="en-US" sz="2000" b="0" i="0" dirty="0">
                <a:solidFill>
                  <a:srgbClr val="1D2129"/>
                </a:solidFill>
                <a:effectLst/>
                <a:highlight>
                  <a:srgbClr val="FFFFFF"/>
                </a:highlight>
                <a:latin typeface="PingFangSC-Regular"/>
              </a:rPr>
              <a:t>信用分配问题</a:t>
            </a:r>
            <a:r>
              <a:rPr lang="en-US" altLang="zh-CN" sz="2000" b="0" i="0" dirty="0">
                <a:solidFill>
                  <a:srgbClr val="1D2129"/>
                </a:solidFill>
                <a:effectLst/>
                <a:highlight>
                  <a:srgbClr val="FFFFFF"/>
                </a:highlight>
                <a:latin typeface="PingFangSC-Regular"/>
              </a:rPr>
              <a:t>:</a:t>
            </a:r>
            <a:r>
              <a:rPr lang="zh-CN" altLang="en-US" sz="2000" b="0" i="0" dirty="0">
                <a:solidFill>
                  <a:srgbClr val="1D2129"/>
                </a:solidFill>
                <a:effectLst/>
                <a:highlight>
                  <a:srgbClr val="FFFFFF"/>
                </a:highlight>
                <a:latin typeface="PingFangSC-Regular"/>
              </a:rPr>
              <a:t>使用联合奖励估计的值函数不能评估每个智能体的贡献，由于其他智能体的行为，策略不好的智能体可能会被虚假奖励。</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6" name="文本框 5"/>
          <p:cNvSpPr txBox="1"/>
          <p:nvPr/>
        </p:nvSpPr>
        <p:spPr>
          <a:xfrm>
            <a:off x="1055265" y="2002424"/>
            <a:ext cx="10081470" cy="2554545"/>
          </a:xfrm>
          <a:prstGeom prst="rect">
            <a:avLst/>
          </a:prstGeom>
          <a:noFill/>
        </p:spPr>
        <p:txBody>
          <a:bodyPr wrap="square">
            <a:spAutoFit/>
          </a:bodyPr>
          <a:lstStyle/>
          <a:p>
            <a:r>
              <a:rPr lang="en-US" altLang="zh-CN" sz="2000" b="0" i="0" dirty="0">
                <a:solidFill>
                  <a:srgbClr val="1D2129"/>
                </a:solidFill>
                <a:effectLst/>
                <a:highlight>
                  <a:srgbClr val="FFFFFF"/>
                </a:highlight>
                <a:latin typeface="PingFangSC-Regular"/>
              </a:rPr>
              <a:t>1)</a:t>
            </a:r>
            <a:r>
              <a:rPr lang="zh-CN" altLang="en-US" sz="2000" b="0" i="0" dirty="0">
                <a:solidFill>
                  <a:srgbClr val="1D2129"/>
                </a:solidFill>
                <a:effectLst/>
                <a:highlight>
                  <a:srgbClr val="FFFFFF"/>
                </a:highlight>
                <a:latin typeface="PingFangSC-Regular"/>
              </a:rPr>
              <a:t> 该算法能够基于输入偏好生成各种策略，最终实现密集、高质量的</a:t>
            </a:r>
            <a:r>
              <a:rPr lang="en-US" altLang="zh-CN" sz="2000" b="0" i="0" dirty="0">
                <a:solidFill>
                  <a:srgbClr val="1D2129"/>
                </a:solidFill>
                <a:effectLst/>
                <a:highlight>
                  <a:srgbClr val="FFFFFF"/>
                </a:highlight>
                <a:latin typeface="PingFangSC-Regular"/>
              </a:rPr>
              <a:t>Pareto</a:t>
            </a:r>
            <a:r>
              <a:rPr lang="zh-CN" altLang="en-US" sz="2000" b="0" i="0" dirty="0">
                <a:solidFill>
                  <a:srgbClr val="1D2129"/>
                </a:solidFill>
                <a:effectLst/>
                <a:highlight>
                  <a:srgbClr val="FFFFFF"/>
                </a:highlight>
                <a:latin typeface="PingFangSC-Regular"/>
              </a:rPr>
              <a:t>集近似。这是第一个适用于多智能体系统并产生高质量非支配集的多目标强化学习方法。</a:t>
            </a:r>
            <a:endParaRPr lang="en-US" altLang="zh-CN" sz="2000" b="0" i="0" dirty="0">
              <a:solidFill>
                <a:srgbClr val="1D2129"/>
              </a:solidFill>
              <a:effectLst/>
              <a:highlight>
                <a:srgbClr val="FFFFFF"/>
              </a:highlight>
              <a:latin typeface="PingFangSC-Regular"/>
            </a:endParaRPr>
          </a:p>
          <a:p>
            <a:r>
              <a:rPr lang="en-US" altLang="zh-CN" sz="2000" b="0" i="0" dirty="0">
                <a:solidFill>
                  <a:srgbClr val="1D2129"/>
                </a:solidFill>
                <a:effectLst/>
                <a:highlight>
                  <a:srgbClr val="FFFFFF"/>
                </a:highlight>
                <a:latin typeface="PingFangSC-Regular"/>
              </a:rPr>
              <a:t>2) </a:t>
            </a:r>
            <a:r>
              <a:rPr lang="zh-CN" altLang="en-US" sz="2000" dirty="0">
                <a:solidFill>
                  <a:srgbClr val="1D2129"/>
                </a:solidFill>
                <a:highlight>
                  <a:srgbClr val="FFFFFF"/>
                </a:highlight>
                <a:latin typeface="PingFangSC-Regular"/>
              </a:rPr>
              <a:t>应用</a:t>
            </a:r>
            <a:r>
              <a:rPr lang="zh-CN" altLang="en-US" sz="2000" b="0" i="0" dirty="0">
                <a:solidFill>
                  <a:srgbClr val="1D2129"/>
                </a:solidFill>
                <a:effectLst/>
                <a:highlight>
                  <a:srgbClr val="FFFFFF"/>
                </a:highlight>
                <a:latin typeface="PingFangSC-Regular"/>
              </a:rPr>
              <a:t>了一种探索指南方法。在训练过程中指导算法的探索方向，提高了最终</a:t>
            </a:r>
            <a:r>
              <a:rPr lang="en-US" altLang="zh-CN" sz="2000" b="0" i="0" dirty="0">
                <a:solidFill>
                  <a:srgbClr val="1D2129"/>
                </a:solidFill>
                <a:effectLst/>
                <a:highlight>
                  <a:srgbClr val="FFFFFF"/>
                </a:highlight>
                <a:latin typeface="PingFangSC-Regular"/>
              </a:rPr>
              <a:t>Pareto</a:t>
            </a:r>
            <a:r>
              <a:rPr lang="zh-CN" altLang="en-US" sz="2000" b="0" i="0" dirty="0">
                <a:solidFill>
                  <a:srgbClr val="1D2129"/>
                </a:solidFill>
                <a:effectLst/>
                <a:highlight>
                  <a:srgbClr val="FFFFFF"/>
                </a:highlight>
                <a:latin typeface="PingFangSC-Regular"/>
              </a:rPr>
              <a:t>集近似的均匀性。</a:t>
            </a:r>
            <a:endParaRPr lang="en-US" altLang="zh-CN" sz="2000" b="0" i="0" dirty="0">
              <a:solidFill>
                <a:srgbClr val="1D2129"/>
              </a:solidFill>
              <a:effectLst/>
              <a:highlight>
                <a:srgbClr val="FFFFFF"/>
              </a:highlight>
              <a:latin typeface="PingFangSC-Regular"/>
            </a:endParaRPr>
          </a:p>
          <a:p>
            <a:r>
              <a:rPr lang="en-US" altLang="zh-CN" sz="2000" dirty="0">
                <a:solidFill>
                  <a:srgbClr val="1D2129"/>
                </a:solidFill>
                <a:highlight>
                  <a:srgbClr val="FFFFFF"/>
                </a:highlight>
                <a:latin typeface="PingFangSC-Regular"/>
              </a:rPr>
              <a:t>3)</a:t>
            </a:r>
            <a:r>
              <a:rPr lang="zh-CN" altLang="en-US" sz="2000" b="0" i="0" dirty="0">
                <a:solidFill>
                  <a:srgbClr val="1D2129"/>
                </a:solidFill>
                <a:effectLst/>
                <a:highlight>
                  <a:srgbClr val="FFFFFF"/>
                </a:highlight>
                <a:latin typeface="PingFangSC-Regular"/>
              </a:rPr>
              <a:t>实验结果表明，</a:t>
            </a:r>
            <a:r>
              <a:rPr lang="en-US" altLang="zh-CN" sz="2000" b="0" i="0" dirty="0">
                <a:solidFill>
                  <a:srgbClr val="1D2129"/>
                </a:solidFill>
                <a:effectLst/>
                <a:highlight>
                  <a:srgbClr val="FFFFFF"/>
                </a:highlight>
                <a:latin typeface="PingFangSC-Regular"/>
              </a:rPr>
              <a:t>MO-MIX </a:t>
            </a:r>
            <a:r>
              <a:rPr lang="zh-CN" altLang="en-US" sz="2000" b="0" i="0" dirty="0">
                <a:solidFill>
                  <a:srgbClr val="1D2129"/>
                </a:solidFill>
                <a:effectLst/>
                <a:highlight>
                  <a:srgbClr val="FFFFFF"/>
                </a:highlight>
                <a:latin typeface="PingFangSC-Regular"/>
              </a:rPr>
              <a:t>方法在所有四种评估指标中都产生了更高质量的非支配集，具有明显的优势。此外，</a:t>
            </a:r>
            <a:r>
              <a:rPr lang="en-US" altLang="zh-CN" sz="2000" b="0" i="0" dirty="0">
                <a:solidFill>
                  <a:srgbClr val="1D2129"/>
                </a:solidFill>
                <a:effectLst/>
                <a:highlight>
                  <a:srgbClr val="FFFFFF"/>
                </a:highlight>
                <a:latin typeface="PingFangSC-Regular"/>
              </a:rPr>
              <a:t>MO-MIX</a:t>
            </a:r>
            <a:r>
              <a:rPr lang="zh-CN" altLang="en-US" sz="2000" b="0" i="0" dirty="0">
                <a:solidFill>
                  <a:srgbClr val="1D2129"/>
                </a:solidFill>
                <a:effectLst/>
                <a:highlight>
                  <a:srgbClr val="FFFFFF"/>
                </a:highlight>
                <a:latin typeface="PingFangSC-Regular"/>
              </a:rPr>
              <a:t>方法具有显着的效率优势，并且需要更少的计算成本</a:t>
            </a:r>
            <a:endParaRPr lang="en-US" altLang="zh-CN" sz="2000" dirty="0">
              <a:solidFill>
                <a:srgbClr val="1D2129"/>
              </a:solidFill>
              <a:highlight>
                <a:srgbClr val="FFFFFF"/>
              </a:highlight>
              <a:latin typeface="PingFangSC-Regular"/>
            </a:endParaRPr>
          </a:p>
          <a:p>
            <a:endParaRPr lang="en-US" altLang="zh-CN" sz="2000" dirty="0">
              <a:solidFill>
                <a:srgbClr val="1D2129"/>
              </a:solidFill>
              <a:highlight>
                <a:srgbClr val="FFFFFF"/>
              </a:highlight>
              <a:latin typeface="PingFangSC-Regular"/>
            </a:endParaRPr>
          </a:p>
          <a:p>
            <a:r>
              <a:rPr lang="en-US" altLang="zh-CN" sz="2000" dirty="0">
                <a:solidFill>
                  <a:srgbClr val="1D2129"/>
                </a:solidFill>
                <a:highlight>
                  <a:srgbClr val="FFFFFF"/>
                </a:highlight>
                <a:latin typeface="PingFangSC-Regular"/>
              </a:rPr>
              <a:t>MO-MIX</a:t>
            </a:r>
            <a:r>
              <a:rPr lang="zh-CN" altLang="en-US" sz="2000" dirty="0">
                <a:solidFill>
                  <a:srgbClr val="1D2129"/>
                </a:solidFill>
                <a:highlight>
                  <a:srgbClr val="FFFFFF"/>
                </a:highlight>
                <a:latin typeface="PingFangSC-Regular"/>
              </a:rPr>
              <a:t>方法采用集中训练和分散执行框架，由条件智能体网络和多目标混合网络组成。</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条件智能体网略</a:t>
            </a:r>
            <a:endParaRPr lang="zh-CN" altLang="en-US" sz="1800" b="1" dirty="0">
              <a:latin typeface="+mj-ea"/>
              <a:ea typeface="+mj-ea"/>
            </a:endParaRPr>
          </a:p>
        </p:txBody>
      </p:sp>
      <p:pic>
        <p:nvPicPr>
          <p:cNvPr id="7" name="图片 6"/>
          <p:cNvPicPr>
            <a:picLocks noChangeAspect="1"/>
          </p:cNvPicPr>
          <p:nvPr/>
        </p:nvPicPr>
        <p:blipFill>
          <a:blip r:embed="rId3"/>
          <a:stretch>
            <a:fillRect/>
          </a:stretch>
        </p:blipFill>
        <p:spPr>
          <a:xfrm>
            <a:off x="1158341" y="1310970"/>
            <a:ext cx="9619837" cy="2816334"/>
          </a:xfrm>
          <a:prstGeom prst="rect">
            <a:avLst/>
          </a:prstGeom>
        </p:spPr>
      </p:pic>
      <p:pic>
        <p:nvPicPr>
          <p:cNvPr id="10" name="图片 9"/>
          <p:cNvPicPr>
            <a:picLocks noChangeAspect="1"/>
          </p:cNvPicPr>
          <p:nvPr/>
        </p:nvPicPr>
        <p:blipFill>
          <a:blip r:embed="rId4"/>
          <a:stretch>
            <a:fillRect/>
          </a:stretch>
        </p:blipFill>
        <p:spPr>
          <a:xfrm>
            <a:off x="3545759" y="4487798"/>
            <a:ext cx="4579670" cy="10012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多目标混合网略</a:t>
            </a:r>
            <a:endParaRPr lang="zh-CN" altLang="en-US" sz="1800" b="1" dirty="0">
              <a:latin typeface="+mj-ea"/>
              <a:ea typeface="+mj-ea"/>
            </a:endParaRPr>
          </a:p>
        </p:txBody>
      </p:sp>
      <p:pic>
        <p:nvPicPr>
          <p:cNvPr id="6" name="图片 5"/>
          <p:cNvPicPr>
            <a:picLocks noChangeAspect="1"/>
          </p:cNvPicPr>
          <p:nvPr/>
        </p:nvPicPr>
        <p:blipFill>
          <a:blip r:embed="rId3"/>
          <a:stretch>
            <a:fillRect/>
          </a:stretch>
        </p:blipFill>
        <p:spPr>
          <a:xfrm>
            <a:off x="0" y="2278898"/>
            <a:ext cx="6914722" cy="2866919"/>
          </a:xfrm>
          <a:prstGeom prst="rect">
            <a:avLst/>
          </a:prstGeom>
        </p:spPr>
      </p:pic>
      <p:pic>
        <p:nvPicPr>
          <p:cNvPr id="9" name="图片 8"/>
          <p:cNvPicPr>
            <a:picLocks noChangeAspect="1"/>
          </p:cNvPicPr>
          <p:nvPr/>
        </p:nvPicPr>
        <p:blipFill>
          <a:blip r:embed="rId4"/>
          <a:stretch>
            <a:fillRect/>
          </a:stretch>
        </p:blipFill>
        <p:spPr>
          <a:xfrm>
            <a:off x="6804145" y="1712182"/>
            <a:ext cx="5251144" cy="3866855"/>
          </a:xfrm>
          <a:prstGeom prst="rect">
            <a:avLst/>
          </a:prstGeom>
        </p:spPr>
      </p:pic>
      <p:sp>
        <p:nvSpPr>
          <p:cNvPr id="14" name="文本框 13"/>
          <p:cNvSpPr txBox="1"/>
          <p:nvPr/>
        </p:nvSpPr>
        <p:spPr>
          <a:xfrm>
            <a:off x="1962563" y="5342767"/>
            <a:ext cx="1157862" cy="369332"/>
          </a:xfrm>
          <a:prstGeom prst="rect">
            <a:avLst/>
          </a:prstGeom>
          <a:noFill/>
        </p:spPr>
        <p:txBody>
          <a:bodyPr wrap="square" rtlCol="0">
            <a:spAutoFit/>
          </a:bodyPr>
          <a:lstStyle/>
          <a:p>
            <a:r>
              <a:rPr lang="zh-CN" altLang="en-US" dirty="0"/>
              <a:t>图</a:t>
            </a:r>
            <a:r>
              <a:rPr lang="en-US" altLang="zh-CN" dirty="0"/>
              <a:t>1</a:t>
            </a:r>
            <a:endParaRPr lang="zh-CN" altLang="en-US" dirty="0"/>
          </a:p>
        </p:txBody>
      </p:sp>
      <p:sp>
        <p:nvSpPr>
          <p:cNvPr id="17" name="文本框 16"/>
          <p:cNvSpPr txBox="1"/>
          <p:nvPr/>
        </p:nvSpPr>
        <p:spPr>
          <a:xfrm>
            <a:off x="9659704" y="5394371"/>
            <a:ext cx="997096" cy="369332"/>
          </a:xfrm>
          <a:prstGeom prst="rect">
            <a:avLst/>
          </a:prstGeom>
          <a:noFill/>
        </p:spPr>
        <p:txBody>
          <a:bodyPr wrap="square">
            <a:spAutoFit/>
          </a:bodyPr>
          <a:lstStyle/>
          <a:p>
            <a:r>
              <a:rPr lang="zh-CN" altLang="en-US" dirty="0"/>
              <a:t>图</a:t>
            </a:r>
            <a:r>
              <a:rPr lang="en-US" altLang="zh-CN" dirty="0"/>
              <a:t>2</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332754" y="2974"/>
            <a:ext cx="722535" cy="734651"/>
          </a:xfrm>
          <a:prstGeom prst="rect">
            <a:avLst/>
          </a:prstGeom>
        </p:spPr>
      </p:pic>
      <p:cxnSp>
        <p:nvCxnSpPr>
          <p:cNvPr id="3" name="直接连接符 2"/>
          <p:cNvCxnSpPr/>
          <p:nvPr/>
        </p:nvCxnSpPr>
        <p:spPr>
          <a:xfrm>
            <a:off x="0" y="6145319"/>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8" name="文本框 12"/>
          <p:cNvSpPr txBox="1">
            <a:spLocks noChangeArrowheads="1"/>
          </p:cNvSpPr>
          <p:nvPr/>
        </p:nvSpPr>
        <p:spPr bwMode="auto">
          <a:xfrm>
            <a:off x="5968260" y="6265277"/>
            <a:ext cx="4688540" cy="461665"/>
          </a:xfrm>
          <a:prstGeom prst="rect">
            <a:avLst/>
          </a:prstGeom>
          <a:noFill/>
          <a:ln>
            <a:noFill/>
          </a:ln>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Key Laboratory of Advanced Design and Intelligent </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a:p>
            <a:pPr algn="dist" eaLnBrk="1" fontAlgn="auto" hangingPunct="1">
              <a:spcBef>
                <a:spcPts val="0"/>
              </a:spcBef>
              <a:spcAft>
                <a:spcPts val="0"/>
              </a:spcAft>
              <a:defRPr/>
            </a:pPr>
            <a:r>
              <a:rPr lang="en-US" altLang="zh-CN" sz="1200" b="1" dirty="0">
                <a:solidFill>
                  <a:schemeClr val="accent6">
                    <a:lumMod val="75000"/>
                  </a:schemeClr>
                </a:solidFill>
                <a:latin typeface="Times New Roman" panose="02020603050405020304" pitchFamily="18" charset="0"/>
                <a:cs typeface="Times New Roman" panose="02020603050405020304" pitchFamily="18" charset="0"/>
              </a:rPr>
              <a:t>Computing (Dalian University), Ministry of Education</a:t>
            </a:r>
            <a:endParaRPr lang="en-US" altLang="zh-CN" sz="1200"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1" name="矩形 10"/>
          <p:cNvSpPr/>
          <p:nvPr/>
        </p:nvSpPr>
        <p:spPr>
          <a:xfrm>
            <a:off x="10676968" y="6167116"/>
            <a:ext cx="1472451" cy="646331"/>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eaLnBrk="1" fontAlgn="auto" hangingPunct="1">
              <a:spcBef>
                <a:spcPts val="0"/>
              </a:spcBef>
              <a:spcAft>
                <a:spcPts val="0"/>
              </a:spcAft>
              <a:defRPr/>
            </a:pPr>
            <a:r>
              <a:rPr lang="en-US" altLang="zh-CN" sz="3600" b="1" dirty="0">
                <a:solidFill>
                  <a:schemeClr val="accent6">
                    <a:lumMod val="75000"/>
                  </a:schemeClr>
                </a:solidFill>
                <a:latin typeface="Times New Roman" panose="02020603050405020304" pitchFamily="18" charset="0"/>
                <a:cs typeface="Times New Roman" panose="02020603050405020304" pitchFamily="18" charset="0"/>
              </a:rPr>
              <a:t>ADIC</a:t>
            </a:r>
            <a:endParaRPr lang="zh-CN" altLang="en-US" sz="3600" b="1"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12" name="图片 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7" y="-28843"/>
            <a:ext cx="2537937" cy="78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直接连接符 15"/>
          <p:cNvCxnSpPr/>
          <p:nvPr/>
        </p:nvCxnSpPr>
        <p:spPr>
          <a:xfrm>
            <a:off x="0" y="732863"/>
            <a:ext cx="12192000"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2" name="矩形: 圆角 1"/>
          <p:cNvSpPr/>
          <p:nvPr/>
        </p:nvSpPr>
        <p:spPr>
          <a:xfrm>
            <a:off x="4253948" y="474884"/>
            <a:ext cx="4174435" cy="475592"/>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mj-ea"/>
                <a:ea typeface="+mj-ea"/>
              </a:rPr>
              <a:t>多目标混合网略</a:t>
            </a:r>
            <a:endParaRPr lang="zh-CN" altLang="en-US" sz="1800" b="1" dirty="0">
              <a:latin typeface="+mj-ea"/>
              <a:ea typeface="+mj-ea"/>
            </a:endParaRPr>
          </a:p>
        </p:txBody>
      </p:sp>
      <mc:AlternateContent xmlns:mc="http://schemas.openxmlformats.org/markup-compatibility/2006">
        <mc:Choice xmlns:a14="http://schemas.microsoft.com/office/drawing/2010/main" Requires="a14">
          <p:sp>
            <p:nvSpPr>
              <p:cNvPr id="14" name="文本框 13"/>
              <p:cNvSpPr txBox="1"/>
              <p:nvPr/>
            </p:nvSpPr>
            <p:spPr>
              <a:xfrm>
                <a:off x="1869620" y="1823813"/>
                <a:ext cx="8477538" cy="950838"/>
              </a:xfrm>
              <a:prstGeom prst="rect">
                <a:avLst/>
              </a:prstGeom>
              <a:noFill/>
            </p:spPr>
            <p:txBody>
              <a:bodyPr wrap="square">
                <a:spAutoFit/>
              </a:bodyPr>
              <a:lstStyle/>
              <a:p>
                <a:r>
                  <a:rPr lang="zh-CN" altLang="en-US" b="0" i="0" dirty="0">
                    <a:solidFill>
                      <a:srgbClr val="1D2129"/>
                    </a:solidFill>
                    <a:effectLst/>
                    <a:highlight>
                      <a:srgbClr val="FFFFFF"/>
                    </a:highlight>
                    <a:latin typeface="PingFangSC-Regular"/>
                  </a:rPr>
                  <a:t>图</a:t>
                </a:r>
                <a:r>
                  <a:rPr lang="en-US" altLang="zh-CN" b="0" i="0" dirty="0">
                    <a:solidFill>
                      <a:srgbClr val="1D2129"/>
                    </a:solidFill>
                    <a:effectLst/>
                    <a:highlight>
                      <a:srgbClr val="FFFFFF"/>
                    </a:highlight>
                    <a:latin typeface="PingFangSC-Regular"/>
                  </a:rPr>
                  <a:t>1</a:t>
                </a:r>
                <a:r>
                  <a:rPr lang="zh-CN" altLang="en-US" b="0" i="0" dirty="0">
                    <a:solidFill>
                      <a:srgbClr val="1D2129"/>
                    </a:solidFill>
                    <a:effectLst/>
                    <a:highlight>
                      <a:srgbClr val="FFFFFF"/>
                    </a:highlight>
                    <a:latin typeface="PingFangSC-Regular"/>
                  </a:rPr>
                  <a:t>它展示了 </a:t>
                </a:r>
                <a:r>
                  <a:rPr lang="en-US" altLang="zh-CN" b="0" i="0" dirty="0">
                    <a:solidFill>
                      <a:srgbClr val="1D2129"/>
                    </a:solidFill>
                    <a:effectLst/>
                    <a:highlight>
                      <a:srgbClr val="FFFFFF"/>
                    </a:highlight>
                    <a:latin typeface="PingFangSC-Regular"/>
                  </a:rPr>
                  <a:t>MOMN </a:t>
                </a:r>
                <a:r>
                  <a:rPr lang="zh-CN" altLang="en-US" b="0" i="0" dirty="0">
                    <a:solidFill>
                      <a:srgbClr val="1D2129"/>
                    </a:solidFill>
                    <a:effectLst/>
                    <a:highlight>
                      <a:srgbClr val="FFFFFF"/>
                    </a:highlight>
                    <a:latin typeface="PingFangSC-Regular"/>
                  </a:rPr>
                  <a:t>的架构以及 </a:t>
                </a:r>
                <a:r>
                  <a:rPr lang="en-US" altLang="zh-CN" b="0" i="0" dirty="0">
                    <a:solidFill>
                      <a:srgbClr val="1D2129"/>
                    </a:solidFill>
                    <a:effectLst/>
                    <a:highlight>
                      <a:srgbClr val="FFFFFF"/>
                    </a:highlight>
                    <a:latin typeface="PingFangSC-Regular"/>
                  </a:rPr>
                  <a:t>CAN </a:t>
                </a:r>
                <a:r>
                  <a:rPr lang="zh-CN" altLang="en-US" b="0" i="0" dirty="0">
                    <a:solidFill>
                      <a:srgbClr val="1D2129"/>
                    </a:solidFill>
                    <a:effectLst/>
                    <a:highlight>
                      <a:srgbClr val="FFFFFF"/>
                    </a:highlight>
                    <a:latin typeface="PingFangSC-Regular"/>
                  </a:rPr>
                  <a:t>和 </a:t>
                </a:r>
                <a:r>
                  <a:rPr lang="en-US" altLang="zh-CN" b="0" i="0" dirty="0">
                    <a:solidFill>
                      <a:srgbClr val="1D2129"/>
                    </a:solidFill>
                    <a:effectLst/>
                    <a:highlight>
                      <a:srgbClr val="FFFFFF"/>
                    </a:highlight>
                    <a:latin typeface="PingFangSC-Regular"/>
                  </a:rPr>
                  <a:t>MOMN </a:t>
                </a:r>
                <a:r>
                  <a:rPr lang="zh-CN" altLang="en-US" b="0" i="0" dirty="0">
                    <a:solidFill>
                      <a:srgbClr val="1D2129"/>
                    </a:solidFill>
                    <a:effectLst/>
                    <a:highlight>
                      <a:srgbClr val="FFFFFF"/>
                    </a:highlight>
                    <a:latin typeface="PingFangSC-Regular"/>
                  </a:rPr>
                  <a:t>之间的联系</a:t>
                </a:r>
                <a:r>
                  <a:rPr lang="zh-CN" altLang="en-US" dirty="0">
                    <a:solidFill>
                      <a:srgbClr val="1D2129"/>
                    </a:solidFill>
                    <a:highlight>
                      <a:srgbClr val="FFFFFF"/>
                    </a:highlight>
                    <a:latin typeface="PingFangSC-Regular"/>
                  </a:rPr>
                  <a:t>、</a:t>
                </a:r>
                <a:r>
                  <a:rPr lang="zh-CN" altLang="en-US" b="0" i="0" dirty="0">
                    <a:solidFill>
                      <a:srgbClr val="1D2129"/>
                    </a:solidFill>
                    <a:effectLst/>
                    <a:highlight>
                      <a:srgbClr val="FFFFFF"/>
                    </a:highlight>
                    <a:latin typeface="PingFangSC-Regular"/>
                  </a:rPr>
                  <a:t>超网络和一个 </a:t>
                </a:r>
                <a:r>
                  <a:rPr lang="en-US" altLang="zh-CN" b="0" i="0" dirty="0">
                    <a:solidFill>
                      <a:srgbClr val="1D2129"/>
                    </a:solidFill>
                    <a:effectLst/>
                    <a:highlight>
                      <a:srgbClr val="FFFFFF"/>
                    </a:highlight>
                    <a:latin typeface="PingFangSC-Regular"/>
                  </a:rPr>
                  <a:t>MOMN </a:t>
                </a:r>
                <a:r>
                  <a:rPr lang="zh-CN" altLang="en-US" b="0" i="0" dirty="0">
                    <a:solidFill>
                      <a:srgbClr val="1D2129"/>
                    </a:solidFill>
                    <a:effectLst/>
                    <a:highlight>
                      <a:srgbClr val="FFFFFF"/>
                    </a:highlight>
                    <a:latin typeface="PingFangSC-Regular"/>
                  </a:rPr>
                  <a:t>轨道之间的连接。简而言之，</a:t>
                </a:r>
                <a:r>
                  <a:rPr lang="en-US" altLang="zh-CN" b="0" i="0" dirty="0">
                    <a:solidFill>
                      <a:srgbClr val="1D2129"/>
                    </a:solidFill>
                    <a:effectLst/>
                    <a:highlight>
                      <a:srgbClr val="FFFFFF"/>
                    </a:highlight>
                    <a:latin typeface="PingFangSC-Regular"/>
                  </a:rPr>
                  <a:t>MOMN </a:t>
                </a:r>
                <a:r>
                  <a:rPr lang="zh-CN" altLang="en-US" b="0" i="0" dirty="0">
                    <a:solidFill>
                      <a:srgbClr val="1D2129"/>
                    </a:solidFill>
                    <a:effectLst/>
                    <a:highlight>
                      <a:srgbClr val="FFFFFF"/>
                    </a:highlight>
                    <a:latin typeface="PingFangSC-Regular"/>
                  </a:rPr>
                  <a:t>将 </a:t>
                </a:r>
                <a:r>
                  <a:rPr lang="en-US" altLang="zh-CN" b="0" i="0" dirty="0">
                    <a:solidFill>
                      <a:srgbClr val="1D2129"/>
                    </a:solidFill>
                    <a:effectLst/>
                    <a:highlight>
                      <a:srgbClr val="FFFFFF"/>
                    </a:highlight>
                    <a:latin typeface="PingFangSC-Regular"/>
                  </a:rPr>
                  <a:t>CAN </a:t>
                </a:r>
                <a:r>
                  <a:rPr lang="zh-CN" altLang="en-US" b="0" i="0" dirty="0">
                    <a:solidFill>
                      <a:srgbClr val="1D2129"/>
                    </a:solidFill>
                    <a:effectLst/>
                    <a:highlight>
                      <a:srgbClr val="FFFFFF"/>
                    </a:highlight>
                    <a:latin typeface="PingFangSC-Regular"/>
                  </a:rPr>
                  <a:t>的输出作为输入并输出联合动作值向量 </a:t>
                </a:r>
                <a14:m>
                  <m:oMath xmlns:m="http://schemas.openxmlformats.org/officeDocument/2006/math">
                    <m:sSup>
                      <m:sSupPr>
                        <m:ctrlPr>
                          <a:rPr lang="en-US" altLang="zh-CN" b="0" i="1" smtClean="0">
                            <a:solidFill>
                              <a:srgbClr val="1D2129"/>
                            </a:solidFill>
                            <a:effectLst/>
                            <a:highlight>
                              <a:srgbClr val="FFFFFF"/>
                            </a:highlight>
                            <a:latin typeface="Cambria Math" panose="02040503050406030204" pitchFamily="18" charset="0"/>
                          </a:rPr>
                        </m:ctrlPr>
                      </m:sSupPr>
                      <m:e>
                        <m:r>
                          <m:rPr>
                            <m:sty m:val="p"/>
                          </m:rPr>
                          <a:rPr lang="en-US" altLang="zh-CN" i="1">
                            <a:solidFill>
                              <a:srgbClr val="1D2129"/>
                            </a:solidFill>
                            <a:highlight>
                              <a:srgbClr val="FFFFFF"/>
                            </a:highlight>
                            <a:latin typeface="Cambria Math" panose="02040503050406030204" pitchFamily="18" charset="0"/>
                          </a:rPr>
                          <m:t>Q</m:t>
                        </m:r>
                      </m:e>
                      <m:sup>
                        <m:r>
                          <m:rPr>
                            <m:nor/>
                          </m:rPr>
                          <a:rPr lang="en-US" altLang="zh-CN" dirty="0">
                            <a:solidFill>
                              <a:srgbClr val="1D2129"/>
                            </a:solidFill>
                            <a:highlight>
                              <a:srgbClr val="FFFFFF"/>
                            </a:highlight>
                            <a:latin typeface="PingFangSC-Regular"/>
                          </a:rPr>
                          <m:t>tot</m:t>
                        </m:r>
                      </m:sup>
                    </m:sSup>
                  </m:oMath>
                </a14:m>
                <a:r>
                  <a:rPr lang="zh-CN" altLang="en-US" b="0" i="0" dirty="0">
                    <a:solidFill>
                      <a:srgbClr val="1D2129"/>
                    </a:solidFill>
                    <a:effectLst/>
                    <a:highlight>
                      <a:srgbClr val="FFFFFF"/>
                    </a:highlight>
                    <a:latin typeface="PingFangSC-Regular"/>
                  </a:rPr>
                  <a:t>。此外，</a:t>
                </a:r>
                <a:r>
                  <a:rPr lang="en-US" altLang="zh-CN" b="0" i="0" dirty="0">
                    <a:solidFill>
                      <a:srgbClr val="1D2129"/>
                    </a:solidFill>
                    <a:effectLst/>
                    <a:highlight>
                      <a:srgbClr val="FFFFFF"/>
                    </a:highlight>
                    <a:latin typeface="PingFangSC-Regular"/>
                  </a:rPr>
                  <a:t>MOMN </a:t>
                </a:r>
                <a:r>
                  <a:rPr lang="zh-CN" altLang="en-US" b="0" i="0" dirty="0">
                    <a:solidFill>
                      <a:srgbClr val="1D2129"/>
                    </a:solidFill>
                    <a:effectLst/>
                    <a:highlight>
                      <a:srgbClr val="FFFFFF"/>
                    </a:highlight>
                    <a:latin typeface="PingFangSC-Regular"/>
                  </a:rPr>
                  <a:t>满足单调性约束，使得</a:t>
                </a:r>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1869620" y="1823813"/>
                <a:ext cx="8477538" cy="950838"/>
              </a:xfrm>
              <a:prstGeom prst="rect">
                <a:avLst/>
              </a:prstGeom>
              <a:blipFill rotWithShape="1">
                <a:blip r:embed="rId3"/>
                <a:stretch>
                  <a:fillRect l="-2" t="-1746" r="6" b="35"/>
                </a:stretch>
              </a:blipFill>
            </p:spPr>
            <p:txBody>
              <a:bodyPr/>
              <a:lstStyle/>
              <a:p>
                <a:r>
                  <a:rPr lang="zh-CN" altLang="en-US">
                    <a:noFill/>
                  </a:rPr>
                  <a:t> </a:t>
                </a:r>
              </a:p>
            </p:txBody>
          </p:sp>
        </mc:Fallback>
      </mc:AlternateContent>
      <p:pic>
        <p:nvPicPr>
          <p:cNvPr id="17" name="图片 16"/>
          <p:cNvPicPr>
            <a:picLocks noChangeAspect="1"/>
          </p:cNvPicPr>
          <p:nvPr/>
        </p:nvPicPr>
        <p:blipFill>
          <a:blip r:embed="rId4"/>
          <a:stretch>
            <a:fillRect/>
          </a:stretch>
        </p:blipFill>
        <p:spPr>
          <a:xfrm>
            <a:off x="3465766" y="3255947"/>
            <a:ext cx="5004987" cy="2234368"/>
          </a:xfrm>
          <a:prstGeom prst="rect">
            <a:avLst/>
          </a:prstGeom>
        </p:spPr>
      </p:pic>
    </p:spTree>
  </p:cSld>
  <p:clrMapOvr>
    <a:masterClrMapping/>
  </p:clrMapOvr>
</p:sld>
</file>

<file path=ppt/tags/tag1.xml><?xml version="1.0" encoding="utf-8"?>
<p:tagLst xmlns:p="http://schemas.openxmlformats.org/presentationml/2006/main">
  <p:tag name="commondata" val="eyJoZGlkIjoiMDc3MGE5MDEyMWVmZWQ0ZTMxMjZmNzExOGFjZWJiNDIifQ=="/>
</p:tagLst>
</file>

<file path=ppt/theme/theme1.xml><?xml version="1.0" encoding="utf-8"?>
<a:theme xmlns:a="http://schemas.openxmlformats.org/drawingml/2006/main" name="第一PPT，www.1ppt.com">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3">
          <a:schemeClr val="accent6"/>
        </a:lnRef>
        <a:fillRef idx="0">
          <a:schemeClr val="accent6"/>
        </a:fillRef>
        <a:effectRef idx="2">
          <a:schemeClr val="accent6"/>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3753</Words>
  <Application>WPS 演示</Application>
  <PresentationFormat>宽屏</PresentationFormat>
  <Paragraphs>174</Paragraphs>
  <Slides>18</Slides>
  <Notes>18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18</vt:i4>
      </vt:variant>
    </vt:vector>
  </HeadingPairs>
  <TitlesOfParts>
    <vt:vector size="36" baseType="lpstr">
      <vt:lpstr>Arial</vt:lpstr>
      <vt:lpstr>宋体</vt:lpstr>
      <vt:lpstr>Wingdings</vt:lpstr>
      <vt:lpstr>微软雅黑</vt:lpstr>
      <vt:lpstr>Calibri</vt:lpstr>
      <vt:lpstr>楷体</vt:lpstr>
      <vt:lpstr>Times New Roman</vt:lpstr>
      <vt:lpstr>华文楷体</vt:lpstr>
      <vt:lpstr>-apple-system</vt:lpstr>
      <vt:lpstr>Segoe Print</vt:lpstr>
      <vt:lpstr>PingFangSC-Regular</vt:lpstr>
      <vt:lpstr>Cambria Math</vt:lpstr>
      <vt:lpstr>lucida Grande</vt:lpstr>
      <vt:lpstr>Arial Unicode MS</vt:lpstr>
      <vt:lpstr>等线</vt:lpstr>
      <vt:lpstr>BatangChe</vt:lpstr>
      <vt:lpstr>Malgun Gothic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第一PPT</dc:description>
  <cp:lastModifiedBy>淡忘阡陌</cp:lastModifiedBy>
  <cp:revision>182</cp:revision>
  <dcterms:created xsi:type="dcterms:W3CDTF">2024-04-01T10:19:00Z</dcterms:created>
  <dcterms:modified xsi:type="dcterms:W3CDTF">2024-04-28T06:25:24Z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9E7AE6E5D7590A5A1D0BF06571F35D92_43</vt:lpwstr>
  </property>
</Properties>
</file>