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20"/>
  </p:notesMasterIdLst>
  <p:sldIdLst>
    <p:sldId id="258" r:id="rId6"/>
    <p:sldId id="390" r:id="rId7"/>
    <p:sldId id="391" r:id="rId8"/>
    <p:sldId id="392" r:id="rId9"/>
    <p:sldId id="488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93" r:id="rId21"/>
    <p:sldId id="492" r:id="rId22"/>
    <p:sldId id="403" r:id="rId23"/>
    <p:sldId id="404" r:id="rId24"/>
    <p:sldId id="405" r:id="rId25"/>
    <p:sldId id="408" r:id="rId26"/>
    <p:sldId id="409" r:id="rId27"/>
    <p:sldId id="410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91" r:id="rId47"/>
    <p:sldId id="446" r:id="rId48"/>
    <p:sldId id="447" r:id="rId49"/>
    <p:sldId id="448" r:id="rId50"/>
    <p:sldId id="449" r:id="rId51"/>
    <p:sldId id="451" r:id="rId52"/>
    <p:sldId id="452" r:id="rId53"/>
    <p:sldId id="453" r:id="rId54"/>
    <p:sldId id="484" r:id="rId55"/>
    <p:sldId id="455" r:id="rId56"/>
    <p:sldId id="456" r:id="rId57"/>
    <p:sldId id="457" r:id="rId58"/>
    <p:sldId id="458" r:id="rId59"/>
    <p:sldId id="459" r:id="rId60"/>
    <p:sldId id="460" r:id="rId61"/>
    <p:sldId id="461" r:id="rId62"/>
    <p:sldId id="462" r:id="rId63"/>
    <p:sldId id="463" r:id="rId64"/>
    <p:sldId id="464" r:id="rId65"/>
    <p:sldId id="465" r:id="rId66"/>
    <p:sldId id="466" r:id="rId67"/>
    <p:sldId id="467" r:id="rId68"/>
    <p:sldId id="469" r:id="rId69"/>
    <p:sldId id="485" r:id="rId70"/>
    <p:sldId id="471" r:id="rId71"/>
    <p:sldId id="472" r:id="rId72"/>
    <p:sldId id="486" r:id="rId73"/>
    <p:sldId id="474" r:id="rId74"/>
    <p:sldId id="475" r:id="rId75"/>
    <p:sldId id="476" r:id="rId76"/>
    <p:sldId id="487" r:id="rId77"/>
    <p:sldId id="478" r:id="rId78"/>
    <p:sldId id="479" r:id="rId79"/>
    <p:sldId id="480" r:id="rId80"/>
    <p:sldId id="482" r:id="rId81"/>
    <p:sldId id="481" r:id="rId82"/>
  </p:sldIdLst>
  <p:sldSz cx="9144000" cy="6858000" type="screen4x3"/>
  <p:notesSz cx="6834505" cy="99790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674" y="90"/>
      </p:cViewPr>
      <p:guideLst>
        <p:guide orient="horz" pos="2166"/>
        <p:guide pos="2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3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2CDE521-B3A4-40CE-BE9D-D311636BF2A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/>
          </p:cNvSpPr>
          <p:nvPr>
            <p:ph type="sldImg" idx="2"/>
          </p:nvPr>
        </p:nvSpPr>
        <p:spPr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4AA5A9-7DF7-4E90-8AC5-F15E3FB1B9E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未命名_副本"/>
          <p:cNvPicPr>
            <a:picLocks noChangeAspect="1"/>
          </p:cNvPicPr>
          <p:nvPr/>
        </p:nvPicPr>
        <p:blipFill>
          <a:blip r:embed="rId12"/>
          <a:srcRect l="1405" t="12910" r="2878" b="10757"/>
          <a:stretch>
            <a:fillRect/>
          </a:stretch>
        </p:blipFill>
        <p:spPr>
          <a:xfrm>
            <a:off x="-15875" y="838200"/>
            <a:ext cx="9155113" cy="5784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图片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5" y="6453188"/>
            <a:ext cx="9159875" cy="398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4" descr="图片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5" y="-22225"/>
            <a:ext cx="9159875" cy="86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-33337"/>
            <a:ext cx="8229600" cy="11318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30" name="Rectangle 3"/>
          <p:cNvSpPr>
            <a:spLocks noGrp="1"/>
          </p:cNvSpPr>
          <p:nvPr>
            <p:ph type="body" idx="1"/>
          </p:nvPr>
        </p:nvSpPr>
        <p:spPr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510213" y="6454775"/>
            <a:ext cx="4103688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WordArt 8"/>
          <p:cNvSpPr/>
          <p:nvPr/>
        </p:nvSpPr>
        <p:spPr>
          <a:xfrm rot="-1980000">
            <a:off x="1908175" y="2205038"/>
            <a:ext cx="5337175" cy="297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中国人民大学</a:t>
            </a:r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r>
              <a:rPr lang="zh-CN" altLang="en-US" sz="36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数据库系统概论</a:t>
            </a:r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1033" name="Picture 9" descr="图片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6813" y="4797425"/>
            <a:ext cx="1528762" cy="21986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" descr="未命名_副本"/>
          <p:cNvPicPr>
            <a:picLocks noChangeAspect="1"/>
          </p:cNvPicPr>
          <p:nvPr/>
        </p:nvPicPr>
        <p:blipFill>
          <a:blip r:embed="rId12"/>
          <a:srcRect l="1405" t="12910" r="2878" b="10757"/>
          <a:stretch>
            <a:fillRect/>
          </a:stretch>
        </p:blipFill>
        <p:spPr>
          <a:xfrm>
            <a:off x="-15875" y="838200"/>
            <a:ext cx="9155113" cy="5784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 descr="图片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5" y="6453188"/>
            <a:ext cx="9159875" cy="398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4" descr="图片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5" y="-22225"/>
            <a:ext cx="9159875" cy="86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510213" y="6454775"/>
            <a:ext cx="4103688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WordArt 8"/>
          <p:cNvSpPr/>
          <p:nvPr/>
        </p:nvSpPr>
        <p:spPr>
          <a:xfrm rot="-1980000">
            <a:off x="1908175" y="2205038"/>
            <a:ext cx="5337175" cy="297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中国人民大学</a:t>
            </a:r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r>
              <a:rPr lang="zh-CN" altLang="en-US" sz="36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数据库系统概论</a:t>
            </a:r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2055" name="Picture 9" descr="图片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6813" y="4797425"/>
            <a:ext cx="1528762" cy="219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Rectangle 2"/>
          <p:cNvSpPr>
            <a:spLocks noGrp="1"/>
          </p:cNvSpPr>
          <p:nvPr>
            <p:ph type="title"/>
          </p:nvPr>
        </p:nvSpPr>
        <p:spPr>
          <a:xfrm>
            <a:off x="457200" y="-33337"/>
            <a:ext cx="8229600" cy="11318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7" name="Rectangle 3"/>
          <p:cNvSpPr>
            <a:spLocks noGrp="1"/>
          </p:cNvSpPr>
          <p:nvPr>
            <p:ph type="body" idx="1"/>
          </p:nvPr>
        </p:nvSpPr>
        <p:spPr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8" name="Rectangle 10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9" name="Rectangle 10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2" descr="未命名_副本"/>
          <p:cNvPicPr>
            <a:picLocks noChangeAspect="1"/>
          </p:cNvPicPr>
          <p:nvPr/>
        </p:nvPicPr>
        <p:blipFill>
          <a:blip r:embed="rId12"/>
          <a:srcRect l="1405" t="12910" r="2878" b="10757"/>
          <a:stretch>
            <a:fillRect/>
          </a:stretch>
        </p:blipFill>
        <p:spPr>
          <a:xfrm>
            <a:off x="-15875" y="838200"/>
            <a:ext cx="9155113" cy="5784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3" descr="图片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5" y="6453188"/>
            <a:ext cx="9159875" cy="398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4" descr="图片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5" y="-22225"/>
            <a:ext cx="9159875" cy="86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5510213" y="6454775"/>
            <a:ext cx="4103688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WordArt 8"/>
          <p:cNvSpPr/>
          <p:nvPr/>
        </p:nvSpPr>
        <p:spPr>
          <a:xfrm rot="-1980000">
            <a:off x="1908175" y="2205038"/>
            <a:ext cx="5337175" cy="297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中国人民大学</a:t>
            </a:r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r>
              <a:rPr lang="zh-CN" altLang="en-US" sz="36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数据库系统概论</a:t>
            </a:r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3079" name="Picture 9" descr="图片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6813" y="4797425"/>
            <a:ext cx="1528762" cy="219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Rectangle 2"/>
          <p:cNvSpPr>
            <a:spLocks noGrp="1"/>
          </p:cNvSpPr>
          <p:nvPr>
            <p:ph type="title"/>
          </p:nvPr>
        </p:nvSpPr>
        <p:spPr>
          <a:xfrm>
            <a:off x="457200" y="-33337"/>
            <a:ext cx="8229600" cy="11318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81" name="Rectangle 3"/>
          <p:cNvSpPr>
            <a:spLocks noGrp="1"/>
          </p:cNvSpPr>
          <p:nvPr>
            <p:ph type="body" idx="1"/>
          </p:nvPr>
        </p:nvSpPr>
        <p:spPr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3082" name="Rectangle 10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3" name="Rectangle 10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2" descr="未命名_副本"/>
          <p:cNvPicPr>
            <a:picLocks noChangeAspect="1"/>
          </p:cNvPicPr>
          <p:nvPr/>
        </p:nvPicPr>
        <p:blipFill>
          <a:blip r:embed="rId12"/>
          <a:srcRect l="1405" t="12910" r="2878" b="10757"/>
          <a:stretch>
            <a:fillRect/>
          </a:stretch>
        </p:blipFill>
        <p:spPr>
          <a:xfrm>
            <a:off x="-15875" y="838200"/>
            <a:ext cx="9155113" cy="5784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3" descr="图片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5" y="6453188"/>
            <a:ext cx="9159875" cy="398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4" descr="图片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5" y="-22225"/>
            <a:ext cx="9159875" cy="86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5510213" y="6454775"/>
            <a:ext cx="4103688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WordArt 8"/>
          <p:cNvSpPr/>
          <p:nvPr/>
        </p:nvSpPr>
        <p:spPr>
          <a:xfrm rot="-1980000">
            <a:off x="1908175" y="2205038"/>
            <a:ext cx="5337175" cy="297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中国人民大学</a:t>
            </a:r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r>
              <a:rPr lang="zh-CN" altLang="en-US" sz="36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数据库系统概论</a:t>
            </a:r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4103" name="Picture 9" descr="图片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6813" y="4797425"/>
            <a:ext cx="1528762" cy="219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4" name="Rectangle 2"/>
          <p:cNvSpPr>
            <a:spLocks noGrp="1"/>
          </p:cNvSpPr>
          <p:nvPr>
            <p:ph type="title"/>
          </p:nvPr>
        </p:nvSpPr>
        <p:spPr>
          <a:xfrm>
            <a:off x="457200" y="-33337"/>
            <a:ext cx="8229600" cy="11318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4105" name="Rectangle 3"/>
          <p:cNvSpPr>
            <a:spLocks noGrp="1"/>
          </p:cNvSpPr>
          <p:nvPr>
            <p:ph type="body" idx="1"/>
          </p:nvPr>
        </p:nvSpPr>
        <p:spPr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4106" name="Rectangle 10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7" name="Rectangle 10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ln/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147" name="副标题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</p:spPr>
        <p:txBody>
          <a:bodyPr vert="horz" wrap="square" lIns="91440" tIns="45720" rIns="91440" bIns="45720" anchor="t" anchorCtr="0"/>
          <a:lstStyle>
            <a:lvl1pPr marL="0" lvl="0" indent="0" algn="ctr">
              <a:buClrTx/>
              <a:buSzPct val="10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Tx/>
              <a:buSzPct val="10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/>
            <a:endParaRPr lang="zh-CN" altLang="en-US" dirty="0">
              <a:solidFill>
                <a:srgbClr val="898989"/>
              </a:solidFill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>
            <a:lum bright="4001" contrast="-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Rectangle 4"/>
          <p:cNvSpPr/>
          <p:nvPr/>
        </p:nvSpPr>
        <p:spPr>
          <a:xfrm>
            <a:off x="323850" y="620713"/>
            <a:ext cx="8208963" cy="2663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6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 b="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6000" b="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  <a:endParaRPr lang="en-US" altLang="zh-CN" sz="3600" dirty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6150" name="Rectangle 7"/>
          <p:cNvSpPr/>
          <p:nvPr/>
        </p:nvSpPr>
        <p:spPr>
          <a:xfrm>
            <a:off x="611188" y="3789363"/>
            <a:ext cx="8137525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关系数据库标准语言</a:t>
            </a:r>
            <a:r>
              <a:rPr lang="en-US" altLang="zh-CN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endParaRPr lang="en-US" altLang="zh-CN" sz="4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1026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以同一种语法结构提供多种使用方式</a:t>
            </a:r>
            <a:endParaRPr lang="zh-CN" altLang="en-US" sz="3600" dirty="0"/>
          </a:p>
        </p:txBody>
      </p:sp>
      <p:sp>
        <p:nvSpPr>
          <p:cNvPr id="15363" name="Rectangle 1027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是独立的语言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dirty="0"/>
              <a:t>    能够独立地用于联机交互的使用方式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又是嵌入式语言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SQL</a:t>
            </a:r>
            <a:r>
              <a:rPr lang="zh-CN" altLang="en-US" dirty="0"/>
              <a:t>能够嵌入到高级语言（例如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）程序中，供程序员设计程序时使用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60350"/>
            <a:ext cx="7391400" cy="56197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/>
              <a:t>5.</a:t>
            </a:r>
            <a:r>
              <a:rPr lang="zh-CN" altLang="en-US" sz="3200" dirty="0"/>
              <a:t>语言简洁，易学易用</a:t>
            </a:r>
            <a:endParaRPr lang="zh-CN" altLang="en-US" sz="3200" dirty="0"/>
          </a:p>
        </p:txBody>
      </p:sp>
      <p:sp>
        <p:nvSpPr>
          <p:cNvPr id="1638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341438"/>
            <a:ext cx="7715250" cy="4983162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Tx/>
              <a:buSzPct val="100000"/>
              <a:buFont typeface="Wingdings" panose="05000000000000000000" pitchFamily="2" charset="2"/>
              <a:defRPr sz="2400"/>
            </a:lvl1pPr>
            <a:lvl2pPr lvl="1">
              <a:buClrTx/>
              <a:buSzPct val="100000"/>
              <a:buFont typeface="Wingdings" panose="05000000000000000000" pitchFamily="2" charset="2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800"/>
            </a:lvl4pPr>
            <a:lvl5pPr lvl="4">
              <a:buClrTx/>
              <a:buSzTx/>
              <a:buFont typeface="Arial" panose="020B0604020202020204" pitchFamily="34" charset="0"/>
              <a:defRPr sz="1800"/>
            </a:lvl5pPr>
          </a:lstStyle>
          <a:p>
            <a:pPr lvl="0" eaLnBrk="1" hangingPunct="1"/>
            <a:r>
              <a:rPr lang="en-US" altLang="zh-CN" sz="2800" dirty="0"/>
              <a:t>SQL</a:t>
            </a:r>
            <a:r>
              <a:rPr lang="zh-CN" altLang="en-US" sz="2800" dirty="0"/>
              <a:t>功能极强，完成核心功能只用了</a:t>
            </a:r>
            <a:r>
              <a:rPr lang="en-US" altLang="zh-CN" sz="2800" dirty="0"/>
              <a:t>9</a:t>
            </a:r>
            <a:r>
              <a:rPr lang="zh-CN" altLang="en-US" sz="2800" dirty="0"/>
              <a:t>个动词。</a:t>
            </a:r>
            <a:endParaRPr lang="zh-CN" altLang="en-US" sz="2800" dirty="0"/>
          </a:p>
        </p:txBody>
      </p:sp>
      <p:graphicFrame>
        <p:nvGraphicFramePr>
          <p:cNvPr id="1638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58763" y="2360613"/>
          <a:ext cx="82677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24020" imgH="1891665" progId="Word.Document.8">
                  <p:embed/>
                </p:oleObj>
              </mc:Choice>
              <mc:Fallback>
                <p:oleObj name="" r:id="rId1" imgW="4224020" imgH="189166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58763" y="2360613"/>
                        <a:ext cx="8267700" cy="36941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3.1 SQL</a:t>
            </a:r>
            <a:r>
              <a:rPr lang="zh-CN" altLang="en-US" sz="3600" dirty="0"/>
              <a:t>概述</a:t>
            </a:r>
            <a:endParaRPr lang="zh-CN" altLang="en-US" sz="3600" dirty="0"/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/>
              <a:t>3.1.1  SQL </a:t>
            </a:r>
            <a:r>
              <a:rPr lang="zh-CN" altLang="en-US" dirty="0"/>
              <a:t>的产生与发展</a:t>
            </a:r>
            <a:endParaRPr lang="zh-CN" altLang="en-US" dirty="0"/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/>
              <a:t>3.1.2  SQL</a:t>
            </a:r>
            <a:r>
              <a:rPr lang="zh-CN" altLang="en-US" dirty="0"/>
              <a:t>的特点</a:t>
            </a:r>
            <a:endParaRPr lang="zh-CN" altLang="en-US" dirty="0"/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3.1.3  SQL</a:t>
            </a:r>
            <a:r>
              <a:rPr lang="zh-CN" altLang="en-US" dirty="0">
                <a:solidFill>
                  <a:srgbClr val="00B050"/>
                </a:solidFill>
              </a:rPr>
              <a:t>的基本概念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1026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  <a:endParaRPr lang="zh-CN" altLang="en-US" sz="3600" dirty="0"/>
          </a:p>
        </p:txBody>
      </p:sp>
      <p:grpSp>
        <p:nvGrpSpPr>
          <p:cNvPr id="18435" name="Group 1055"/>
          <p:cNvGrpSpPr/>
          <p:nvPr/>
        </p:nvGrpSpPr>
        <p:grpSpPr>
          <a:xfrm>
            <a:off x="755650" y="2036763"/>
            <a:ext cx="7561263" cy="3816350"/>
            <a:chOff x="0" y="0"/>
            <a:chExt cx="4763" cy="2404"/>
          </a:xfrm>
        </p:grpSpPr>
        <p:sp>
          <p:nvSpPr>
            <p:cNvPr id="18437" name="Rectangle 1028"/>
            <p:cNvSpPr/>
            <p:nvPr/>
          </p:nvSpPr>
          <p:spPr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800" dirty="0"/>
                <a:t>SQL</a:t>
              </a:r>
              <a:endParaRPr lang="en-US" altLang="zh-CN" sz="1800" dirty="0"/>
            </a:p>
          </p:txBody>
        </p:sp>
        <p:sp>
          <p:nvSpPr>
            <p:cNvPr id="18438" name="Rectangle 1029"/>
            <p:cNvSpPr/>
            <p:nvPr/>
          </p:nvSpPr>
          <p:spPr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800" dirty="0"/>
                <a:t>视图</a:t>
              </a:r>
              <a:r>
                <a:rPr lang="en-US" altLang="zh-CN" sz="1800" dirty="0"/>
                <a:t>2</a:t>
              </a:r>
              <a:endParaRPr lang="en-US" altLang="zh-CN" sz="1800" dirty="0"/>
            </a:p>
          </p:txBody>
        </p:sp>
        <p:sp>
          <p:nvSpPr>
            <p:cNvPr id="18439" name="Rectangle 1030"/>
            <p:cNvSpPr/>
            <p:nvPr/>
          </p:nvSpPr>
          <p:spPr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800" dirty="0"/>
                <a:t>视图</a:t>
              </a:r>
              <a:r>
                <a:rPr lang="en-US" altLang="zh-CN" sz="1800" dirty="0"/>
                <a:t>1</a:t>
              </a:r>
              <a:endParaRPr lang="en-US" altLang="zh-CN" sz="1800" dirty="0"/>
            </a:p>
          </p:txBody>
        </p:sp>
        <p:sp>
          <p:nvSpPr>
            <p:cNvPr id="18440" name="Rectangle 1031"/>
            <p:cNvSpPr/>
            <p:nvPr/>
          </p:nvSpPr>
          <p:spPr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800" dirty="0"/>
                <a:t>基本表</a:t>
              </a:r>
              <a:r>
                <a:rPr lang="en-US" altLang="zh-CN" sz="1800" dirty="0"/>
                <a:t>2</a:t>
              </a:r>
              <a:endParaRPr lang="en-US" altLang="zh-CN" sz="1800" dirty="0"/>
            </a:p>
          </p:txBody>
        </p:sp>
        <p:sp>
          <p:nvSpPr>
            <p:cNvPr id="18441" name="Rectangle 1032"/>
            <p:cNvSpPr/>
            <p:nvPr/>
          </p:nvSpPr>
          <p:spPr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800" dirty="0"/>
                <a:t>基本表</a:t>
              </a:r>
              <a:r>
                <a:rPr lang="en-US" altLang="zh-CN" sz="1800" dirty="0"/>
                <a:t>1</a:t>
              </a:r>
              <a:endParaRPr lang="en-US" altLang="zh-CN" sz="1800" dirty="0"/>
            </a:p>
          </p:txBody>
        </p:sp>
        <p:sp>
          <p:nvSpPr>
            <p:cNvPr id="18442" name="Rectangle 1033"/>
            <p:cNvSpPr/>
            <p:nvPr/>
          </p:nvSpPr>
          <p:spPr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800" dirty="0"/>
                <a:t>基本表</a:t>
              </a:r>
              <a:r>
                <a:rPr lang="en-US" altLang="zh-CN" sz="1800" dirty="0"/>
                <a:t>3</a:t>
              </a:r>
              <a:endParaRPr lang="en-US" altLang="zh-CN" sz="1800" dirty="0"/>
            </a:p>
          </p:txBody>
        </p:sp>
        <p:sp>
          <p:nvSpPr>
            <p:cNvPr id="18443" name="Rectangle 1034"/>
            <p:cNvSpPr/>
            <p:nvPr/>
          </p:nvSpPr>
          <p:spPr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800" dirty="0"/>
                <a:t>基本表</a:t>
              </a:r>
              <a:r>
                <a:rPr lang="en-US" altLang="zh-CN" sz="1800" dirty="0"/>
                <a:t>4</a:t>
              </a:r>
              <a:endParaRPr lang="en-US" altLang="zh-CN" sz="1800" dirty="0"/>
            </a:p>
          </p:txBody>
        </p:sp>
        <p:sp>
          <p:nvSpPr>
            <p:cNvPr id="18444" name="Rectangle 1035"/>
            <p:cNvSpPr/>
            <p:nvPr/>
          </p:nvSpPr>
          <p:spPr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800" dirty="0"/>
                <a:t>存储文件</a:t>
              </a:r>
              <a:r>
                <a:rPr lang="en-US" altLang="zh-CN" sz="1800" dirty="0"/>
                <a:t>2</a:t>
              </a:r>
              <a:endParaRPr lang="en-US" altLang="zh-CN" sz="1800" dirty="0"/>
            </a:p>
          </p:txBody>
        </p:sp>
        <p:sp>
          <p:nvSpPr>
            <p:cNvPr id="18445" name="Rectangle 1036"/>
            <p:cNvSpPr/>
            <p:nvPr/>
          </p:nvSpPr>
          <p:spPr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800" dirty="0"/>
                <a:t>存储文件</a:t>
              </a:r>
              <a:r>
                <a:rPr lang="en-US" altLang="zh-CN" sz="1800" dirty="0"/>
                <a:t>1</a:t>
              </a:r>
              <a:endParaRPr lang="en-US" altLang="zh-CN" sz="1800" dirty="0"/>
            </a:p>
          </p:txBody>
        </p:sp>
        <p:sp>
          <p:nvSpPr>
            <p:cNvPr id="18446" name="Line 1037"/>
            <p:cNvSpPr/>
            <p:nvPr/>
          </p:nvSpPr>
          <p:spPr>
            <a:xfrm flipH="1">
              <a:off x="272" y="363"/>
              <a:ext cx="998" cy="99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447" name="Line 1038"/>
            <p:cNvSpPr/>
            <p:nvPr/>
          </p:nvSpPr>
          <p:spPr>
            <a:xfrm>
              <a:off x="1451" y="363"/>
              <a:ext cx="0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448" name="Line 1039"/>
            <p:cNvSpPr/>
            <p:nvPr/>
          </p:nvSpPr>
          <p:spPr>
            <a:xfrm>
              <a:off x="1451" y="1043"/>
              <a:ext cx="0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449" name="Line 1040"/>
            <p:cNvSpPr/>
            <p:nvPr/>
          </p:nvSpPr>
          <p:spPr>
            <a:xfrm>
              <a:off x="1451" y="1723"/>
              <a:ext cx="0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450" name="Line 1043"/>
            <p:cNvSpPr/>
            <p:nvPr/>
          </p:nvSpPr>
          <p:spPr>
            <a:xfrm>
              <a:off x="1724" y="363"/>
              <a:ext cx="1315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451" name="Line 1044"/>
            <p:cNvSpPr/>
            <p:nvPr/>
          </p:nvSpPr>
          <p:spPr>
            <a:xfrm flipH="1">
              <a:off x="2676" y="1043"/>
              <a:ext cx="318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452" name="Line 1045"/>
            <p:cNvSpPr/>
            <p:nvPr/>
          </p:nvSpPr>
          <p:spPr>
            <a:xfrm>
              <a:off x="3311" y="1043"/>
              <a:ext cx="499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453" name="Line 1046"/>
            <p:cNvSpPr/>
            <p:nvPr/>
          </p:nvSpPr>
          <p:spPr>
            <a:xfrm>
              <a:off x="363" y="1723"/>
              <a:ext cx="1043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454" name="Line 1047"/>
            <p:cNvSpPr/>
            <p:nvPr/>
          </p:nvSpPr>
          <p:spPr>
            <a:xfrm flipH="1">
              <a:off x="1542" y="1723"/>
              <a:ext cx="1089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455" name="Line 1048"/>
            <p:cNvSpPr/>
            <p:nvPr/>
          </p:nvSpPr>
          <p:spPr>
            <a:xfrm>
              <a:off x="3674" y="1723"/>
              <a:ext cx="0" cy="27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8456" name="Line 1049"/>
            <p:cNvSpPr/>
            <p:nvPr/>
          </p:nvSpPr>
          <p:spPr>
            <a:xfrm>
              <a:off x="0" y="499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8457" name="Line 1050"/>
            <p:cNvSpPr/>
            <p:nvPr/>
          </p:nvSpPr>
          <p:spPr>
            <a:xfrm>
              <a:off x="21" y="1158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8458" name="Line 1051"/>
            <p:cNvSpPr/>
            <p:nvPr/>
          </p:nvSpPr>
          <p:spPr>
            <a:xfrm>
              <a:off x="21" y="1890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8459" name="Text Box 1052"/>
            <p:cNvSpPr txBox="1"/>
            <p:nvPr/>
          </p:nvSpPr>
          <p:spPr>
            <a:xfrm>
              <a:off x="4037" y="771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外模式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60" name="Text Box 1053"/>
            <p:cNvSpPr txBox="1"/>
            <p:nvPr/>
          </p:nvSpPr>
          <p:spPr>
            <a:xfrm>
              <a:off x="4037" y="1406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模 式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61" name="Text Box 1054"/>
            <p:cNvSpPr txBox="1"/>
            <p:nvPr/>
          </p:nvSpPr>
          <p:spPr>
            <a:xfrm>
              <a:off x="4082" y="2086"/>
              <a:ext cx="6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spcBef>
                  <a:spcPct val="5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内模式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36" name="Rectangle 1056"/>
          <p:cNvSpPr/>
          <p:nvPr/>
        </p:nvSpPr>
        <p:spPr>
          <a:xfrm>
            <a:off x="457200" y="1098550"/>
            <a:ext cx="5535613" cy="688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buClr>
                <a:schemeClr val="hlink"/>
              </a:buClr>
              <a:buSzTx/>
              <a:buNone/>
            </a:pPr>
            <a:r>
              <a:rPr lang="en-US" altLang="zh-CN" dirty="0"/>
              <a:t>SQL</a:t>
            </a:r>
            <a:r>
              <a:rPr lang="zh-CN" altLang="en-US" dirty="0"/>
              <a:t>支持关系数据库三级模式结构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  <a:endParaRPr lang="zh-CN" altLang="en-US" sz="3600" dirty="0"/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基本表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本身独立存在的表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中一个关系就对应一个基本表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（</a:t>
            </a:r>
            <a:r>
              <a:rPr lang="zh-CN" altLang="en-US" dirty="0"/>
              <a:t>或多个</a:t>
            </a:r>
            <a:r>
              <a:rPr lang="en-US" altLang="zh-CN" dirty="0"/>
              <a:t>）</a:t>
            </a:r>
            <a:r>
              <a:rPr lang="zh-CN" altLang="en-US" dirty="0"/>
              <a:t>基本表对应一个存储文件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一个表可以带若干索引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  <a:endParaRPr lang="zh-CN" altLang="en-US" sz="3600" dirty="0"/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dirty="0"/>
              <a:t>存储文件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逻辑结构组成了关系数据库的内模式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物理结构对用户是隐蔽的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  <a:endParaRPr lang="zh-CN" altLang="en-US" sz="3600" dirty="0"/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视图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从一个或几个基本表导出的表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数据库中只存放视图的定义而不存放视图对应的数据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视图是一个虚表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用户可以在视图上再定义视图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1127125"/>
            <a:ext cx="6508750" cy="4967288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3.2 </a:t>
            </a:r>
            <a:r>
              <a:rPr lang="zh-CN" altLang="en-US" dirty="0">
                <a:solidFill>
                  <a:srgbClr val="0066FF"/>
                </a:solidFill>
              </a:rPr>
              <a:t>学生</a:t>
            </a:r>
            <a:r>
              <a:rPr lang="en-US" altLang="zh-CN" dirty="0">
                <a:solidFill>
                  <a:srgbClr val="0066FF"/>
                </a:solidFill>
              </a:rPr>
              <a:t>-</a:t>
            </a:r>
            <a:r>
              <a:rPr lang="zh-CN" altLang="en-US" dirty="0">
                <a:solidFill>
                  <a:srgbClr val="0066FF"/>
                </a:solidFill>
              </a:rPr>
              <a:t>课程数据库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1026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3.2 </a:t>
            </a:r>
            <a:r>
              <a:rPr lang="zh-CN" altLang="en-US" sz="3600" dirty="0"/>
              <a:t>学生</a:t>
            </a:r>
            <a:r>
              <a:rPr lang="en-US" altLang="zh-CN" sz="3600" dirty="0"/>
              <a:t>-</a:t>
            </a:r>
            <a:r>
              <a:rPr lang="zh-CN" altLang="en-US" sz="3600" dirty="0"/>
              <a:t>课程 数据库</a:t>
            </a:r>
            <a:endParaRPr lang="zh-CN" altLang="en-US" sz="3600" dirty="0"/>
          </a:p>
        </p:txBody>
      </p:sp>
      <p:sp>
        <p:nvSpPr>
          <p:cNvPr id="24579" name="Rectangle 1027"/>
          <p:cNvSpPr>
            <a:spLocks noGrp="1"/>
          </p:cNvSpPr>
          <p:nvPr>
            <p:ph type="body" idx="4294967295"/>
          </p:nvPr>
        </p:nvSpPr>
        <p:spPr>
          <a:xfrm>
            <a:off x="457200" y="1339850"/>
            <a:ext cx="8435975" cy="48545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课程模式 </a:t>
            </a:r>
            <a:r>
              <a:rPr lang="en-US" altLang="zh-CN" dirty="0"/>
              <a:t>S-T :    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	学生表：</a:t>
            </a:r>
            <a:r>
              <a:rPr lang="en-US" altLang="zh-CN" dirty="0"/>
              <a:t>Student</a:t>
            </a:r>
            <a:r>
              <a:rPr lang="zh-CN" altLang="en-US" dirty="0"/>
              <a:t>(</a:t>
            </a:r>
            <a:r>
              <a:rPr lang="en-US" altLang="zh-CN" u="sng" dirty="0"/>
              <a:t>Sno</a:t>
            </a:r>
            <a:r>
              <a:rPr lang="en-US" altLang="zh-CN" dirty="0"/>
              <a:t>,Sname,Ssex,Sage,Sdept</a:t>
            </a:r>
            <a:r>
              <a:rPr lang="zh-CN" altLang="en-US" dirty="0"/>
              <a:t>)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课程表：</a:t>
            </a:r>
            <a:r>
              <a:rPr lang="en-US" altLang="zh-CN" dirty="0"/>
              <a:t>Course</a:t>
            </a:r>
            <a:r>
              <a:rPr lang="zh-CN" altLang="en-US" dirty="0"/>
              <a:t>(</a:t>
            </a:r>
            <a:r>
              <a:rPr lang="en-US" altLang="zh-CN" u="sng" dirty="0"/>
              <a:t>Cno</a:t>
            </a:r>
            <a:r>
              <a:rPr lang="en-US" altLang="zh-CN" dirty="0"/>
              <a:t>,Cname,Cpno,Ccredit</a:t>
            </a:r>
            <a:r>
              <a:rPr lang="zh-CN" altLang="en-US" dirty="0"/>
              <a:t>)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学生选课表：</a:t>
            </a:r>
            <a:r>
              <a:rPr lang="en-US" altLang="zh-CN" dirty="0"/>
              <a:t>SC</a:t>
            </a:r>
            <a:r>
              <a:rPr lang="zh-CN" altLang="en-US" dirty="0"/>
              <a:t>(</a:t>
            </a:r>
            <a:r>
              <a:rPr lang="en-US" altLang="zh-CN" u="sng" dirty="0"/>
              <a:t>Sno,Cno</a:t>
            </a:r>
            <a:r>
              <a:rPr lang="en-US" altLang="zh-CN" dirty="0"/>
              <a:t>,Grade</a:t>
            </a:r>
            <a:r>
              <a:rPr lang="zh-CN" altLang="en-US" dirty="0"/>
              <a:t>)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Student-Course-SC</a:t>
            </a:r>
            <a:r>
              <a:rPr lang="zh-CN" altLang="en-US" sz="3600" dirty="0"/>
              <a:t>表</a:t>
            </a:r>
            <a:endParaRPr lang="zh-CN" altLang="en-US" sz="3600" dirty="0"/>
          </a:p>
        </p:txBody>
      </p:sp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1908175" y="858838"/>
          <a:ext cx="6119813" cy="2103438"/>
        </p:xfrm>
        <a:graphic>
          <a:graphicData uri="http://schemas.openxmlformats.org/drawingml/2006/table">
            <a:tbl>
              <a:tblPr/>
              <a:tblGrid>
                <a:gridCol w="1678193"/>
                <a:gridCol w="1087956"/>
                <a:gridCol w="1087956"/>
                <a:gridCol w="1178619"/>
                <a:gridCol w="1087957"/>
              </a:tblGrid>
              <a:tr h="38767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年龄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Sage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所在系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Sdept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5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刘晨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5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5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07950" y="3068638"/>
          <a:ext cx="4751388" cy="3255963"/>
        </p:xfrm>
        <a:graphic>
          <a:graphicData uri="http://schemas.openxmlformats.org/drawingml/2006/table">
            <a:tbl>
              <a:tblPr/>
              <a:tblGrid>
                <a:gridCol w="1008112"/>
                <a:gridCol w="1800200"/>
                <a:gridCol w="936104"/>
                <a:gridCol w="1008112"/>
              </a:tblGrid>
              <a:tr h="6045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50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5008563" y="3068638"/>
          <a:ext cx="3744913" cy="2524125"/>
        </p:xfrm>
        <a:graphic>
          <a:graphicData uri="http://schemas.openxmlformats.org/drawingml/2006/table">
            <a:tbl>
              <a:tblPr/>
              <a:tblGrid>
                <a:gridCol w="1426415"/>
                <a:gridCol w="980682"/>
                <a:gridCol w="1337293"/>
              </a:tblGrid>
              <a:tr h="44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 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1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92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1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1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1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1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 dirty="0"/>
          </a:p>
        </p:txBody>
      </p:sp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1098550"/>
            <a:ext cx="6508750" cy="49942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3.1 SQL</a:t>
            </a:r>
            <a:r>
              <a:rPr lang="zh-CN" altLang="en-US" dirty="0">
                <a:solidFill>
                  <a:srgbClr val="0066FF"/>
                </a:solidFill>
              </a:rPr>
              <a:t>概述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1125538"/>
            <a:ext cx="6508750" cy="4392612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3.3 </a:t>
            </a:r>
            <a:r>
              <a:rPr lang="zh-CN" altLang="en-US" dirty="0">
                <a:solidFill>
                  <a:srgbClr val="0066FF"/>
                </a:solidFill>
              </a:rPr>
              <a:t>数据定义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3337"/>
            <a:ext cx="8229600" cy="11318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3.3 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数据定义 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-219075" y="3138488"/>
          <a:ext cx="9582150" cy="326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623560" imgH="1918970" progId="Word.Document.8">
                  <p:embed/>
                </p:oleObj>
              </mc:Choice>
              <mc:Fallback>
                <p:oleObj name="" r:id="rId1" imgW="5623560" imgH="191897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19075" y="3138488"/>
                        <a:ext cx="9582150" cy="326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93700" y="1193800"/>
            <a:ext cx="7961313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SQL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的数据定义功能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模式定义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表定义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视图和索引的定义 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1416050" y="188913"/>
            <a:ext cx="6105525" cy="563562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模式</a:t>
            </a:r>
            <a:endParaRPr lang="zh-CN" altLang="en-US" sz="3600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85763" y="3573463"/>
            <a:ext cx="8650287" cy="25923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现代关系数据库管理系统提供了一个层次化的数据库对象命名机制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一个关系数据库管理系统的实例（</a:t>
            </a:r>
            <a:r>
              <a:rPr lang="en-US" altLang="zh-CN" dirty="0"/>
              <a:t>Instance</a:t>
            </a:r>
            <a:r>
              <a:rPr lang="zh-CN" altLang="en-US" dirty="0"/>
              <a:t>）中可以建立多个数据库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一个数据库中可以建立多个模式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一个模式下通常包括多个表、视图和索引等数据库对象</a:t>
            </a:r>
            <a:endParaRPr lang="zh-CN" altLang="en-US" dirty="0"/>
          </a:p>
        </p:txBody>
      </p:sp>
      <p:sp>
        <p:nvSpPr>
          <p:cNvPr id="28676" name="Rectangle 9"/>
          <p:cNvSpPr/>
          <p:nvPr/>
        </p:nvSpPr>
        <p:spPr>
          <a:xfrm>
            <a:off x="2627313" y="1157288"/>
            <a:ext cx="3529012" cy="2200275"/>
          </a:xfrm>
          <a:prstGeom prst="rect">
            <a:avLst/>
          </a:prstGeom>
          <a:noFill/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 dirty="0"/>
          </a:p>
        </p:txBody>
      </p:sp>
      <p:sp>
        <p:nvSpPr>
          <p:cNvPr id="28677" name="矩形 12"/>
          <p:cNvSpPr/>
          <p:nvPr/>
        </p:nvSpPr>
        <p:spPr>
          <a:xfrm>
            <a:off x="2738438" y="1300163"/>
            <a:ext cx="392112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数据库（有的系统称为目录）</a:t>
            </a:r>
            <a:endParaRPr lang="zh-CN" altLang="en-US" sz="2000" dirty="0"/>
          </a:p>
        </p:txBody>
      </p:sp>
      <p:sp>
        <p:nvSpPr>
          <p:cNvPr id="28678" name="AutoShape 10"/>
          <p:cNvSpPr/>
          <p:nvPr/>
        </p:nvSpPr>
        <p:spPr>
          <a:xfrm>
            <a:off x="4248150" y="1700213"/>
            <a:ext cx="252413" cy="409575"/>
          </a:xfrm>
          <a:prstGeom prst="downArrow">
            <a:avLst>
              <a:gd name="adj1" fmla="val 50000"/>
              <a:gd name="adj2" fmla="val 58264"/>
            </a:avLst>
          </a:prstGeom>
          <a:solidFill>
            <a:srgbClr val="FFFFFF"/>
          </a:solidFill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  <p:sp>
        <p:nvSpPr>
          <p:cNvPr id="28679" name="矩形 14"/>
          <p:cNvSpPr/>
          <p:nvPr/>
        </p:nvSpPr>
        <p:spPr>
          <a:xfrm>
            <a:off x="4068763" y="2109788"/>
            <a:ext cx="15113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模式</a:t>
            </a:r>
            <a:endParaRPr lang="zh-CN" altLang="en-US" sz="2000" dirty="0"/>
          </a:p>
        </p:txBody>
      </p:sp>
      <p:sp>
        <p:nvSpPr>
          <p:cNvPr id="28680" name="矩形 15"/>
          <p:cNvSpPr/>
          <p:nvPr/>
        </p:nvSpPr>
        <p:spPr>
          <a:xfrm>
            <a:off x="3119438" y="2813050"/>
            <a:ext cx="26050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dirty="0"/>
              <a:t>表以及视图、索引等</a:t>
            </a:r>
            <a:endParaRPr lang="zh-CN" altLang="en-US" sz="2000" dirty="0"/>
          </a:p>
        </p:txBody>
      </p:sp>
      <p:sp>
        <p:nvSpPr>
          <p:cNvPr id="28681" name="AutoShape 10"/>
          <p:cNvSpPr/>
          <p:nvPr/>
        </p:nvSpPr>
        <p:spPr>
          <a:xfrm>
            <a:off x="4284663" y="2473325"/>
            <a:ext cx="249237" cy="411163"/>
          </a:xfrm>
          <a:prstGeom prst="downArrow">
            <a:avLst>
              <a:gd name="adj1" fmla="val 50000"/>
              <a:gd name="adj2" fmla="val 58204"/>
            </a:avLst>
          </a:prstGeom>
          <a:solidFill>
            <a:srgbClr val="FFFFFF"/>
          </a:solidFill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  <a:endParaRPr lang="zh-CN" altLang="en-US" sz="36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39850"/>
            <a:ext cx="8002588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索引的建立与删除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3.3.2 </a:t>
            </a:r>
            <a:r>
              <a:rPr lang="zh-CN" altLang="en-US" sz="3600" dirty="0"/>
              <a:t>基本表的定义、删除与修改</a:t>
            </a:r>
            <a:endParaRPr lang="zh-CN" altLang="en-US" sz="3600" dirty="0"/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107950" y="981075"/>
            <a:ext cx="9036050" cy="5472113"/>
          </a:xfrm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/>
              <a:t>定义基本表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sz="1800" dirty="0"/>
              <a:t>		</a:t>
            </a:r>
            <a:r>
              <a:rPr lang="en-US" altLang="zh-CN" sz="2200" dirty="0"/>
              <a:t>CREATE TABLE &lt;</a:t>
            </a:r>
            <a:r>
              <a:rPr lang="zh-CN" altLang="en-US" sz="2200" dirty="0"/>
              <a:t>表名</a:t>
            </a:r>
            <a:r>
              <a:rPr lang="en-US" altLang="zh-CN" sz="2200" dirty="0"/>
              <a:t>&gt;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/>
              <a:t>      </a:t>
            </a:r>
            <a:r>
              <a:rPr lang="zh-CN" altLang="en-US" sz="2200" dirty="0"/>
              <a:t>(</a:t>
            </a:r>
            <a:r>
              <a:rPr lang="en-US" altLang="zh-CN" sz="2200" dirty="0"/>
              <a:t>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列级完整性约束条件</a:t>
            </a:r>
            <a:r>
              <a:rPr lang="en-US" altLang="zh-CN" sz="2200" dirty="0"/>
              <a:t>&gt; ]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/>
              <a:t>      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列级完整性约束条件</a:t>
            </a:r>
            <a:r>
              <a:rPr lang="en-US" altLang="zh-CN" sz="2200" dirty="0"/>
              <a:t>&gt;] ] 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…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lvl="1" algn="just" eaLnBrk="1" hangingPunct="1">
              <a:buNone/>
            </a:pPr>
            <a:r>
              <a:rPr lang="en-US" altLang="zh-CN" sz="2200" dirty="0"/>
              <a:t>      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表级完整性约束条件</a:t>
            </a:r>
            <a:r>
              <a:rPr lang="en-US" altLang="zh-CN" sz="2200" dirty="0"/>
              <a:t>&gt; ] 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：所要定义的基本表的名字</a:t>
            </a:r>
            <a:endParaRPr lang="zh-CN" altLang="en-US" dirty="0"/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列名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：组成该表的各个属性（列）</a:t>
            </a:r>
            <a:endParaRPr lang="zh-CN" altLang="en-US" dirty="0"/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列级完整性约束条件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：涉及相应属性列的完整性约束条件</a:t>
            </a:r>
            <a:endParaRPr lang="zh-CN" altLang="en-US" dirty="0"/>
          </a:p>
          <a:p>
            <a:pPr lvl="1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表级完整性约束条件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：涉及一个或多个属性列的完整性约束条件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如果完整性约束条件涉及到该表的多个属性列，则必须定义在表级上，否则既可以定义在列级也可以定义在表级。 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学生表</a:t>
            </a:r>
            <a:r>
              <a:rPr lang="en-US" altLang="zh-CN" sz="3600" dirty="0"/>
              <a:t>Student</a:t>
            </a:r>
            <a:endParaRPr lang="en-US" altLang="zh-CN" sz="3600" dirty="0"/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867775" cy="427672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3.5]  </a:t>
            </a:r>
            <a:r>
              <a:rPr lang="zh-CN" altLang="en-US" sz="2400" dirty="0"/>
              <a:t>建立“学生”表</a:t>
            </a:r>
            <a:r>
              <a:rPr lang="en-US" altLang="zh-CN" sz="2400" dirty="0"/>
              <a:t>Student</a:t>
            </a:r>
            <a:r>
              <a:rPr lang="zh-CN" altLang="en-US" sz="2400" dirty="0"/>
              <a:t>。学号是主码，姓名取值唯一。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1800" dirty="0"/>
              <a:t>     </a:t>
            </a:r>
            <a:endParaRPr lang="zh-CN" altLang="en-US" sz="1800" dirty="0"/>
          </a:p>
          <a:p>
            <a:pPr eaLnBrk="1" hangingPunct="1">
              <a:buNone/>
            </a:pPr>
            <a:r>
              <a:rPr lang="en-US" altLang="zh-CN" sz="2400" dirty="0"/>
              <a:t>CREATE TABLE Student         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(</a:t>
            </a:r>
            <a:r>
              <a:rPr lang="en-US" altLang="zh-CN" sz="2400" dirty="0"/>
              <a:t>Sno   CHAR</a:t>
            </a:r>
            <a:r>
              <a:rPr lang="zh-CN" altLang="en-US" sz="2400" dirty="0"/>
              <a:t>(</a:t>
            </a:r>
            <a:r>
              <a:rPr lang="en-US" altLang="zh-CN" sz="2400" dirty="0"/>
              <a:t>9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PRIMARY KEY</a:t>
            </a:r>
            <a:r>
              <a:rPr lang="zh-CN" altLang="en-US" sz="2400" dirty="0"/>
              <a:t>, 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        </a:t>
            </a:r>
            <a:r>
              <a:rPr lang="en-US" altLang="zh-CN" sz="2000" dirty="0"/>
              <a:t>/* </a:t>
            </a:r>
            <a:r>
              <a:rPr lang="zh-CN" altLang="en-US" sz="2000" dirty="0"/>
              <a:t>列级完整性约束条件</a:t>
            </a:r>
            <a:r>
              <a:rPr lang="en-US" altLang="zh-CN" sz="2000" dirty="0"/>
              <a:t>,Sno</a:t>
            </a:r>
            <a:r>
              <a:rPr lang="zh-CN" altLang="en-US" sz="2000" dirty="0"/>
              <a:t>是主码*</a:t>
            </a:r>
            <a:r>
              <a:rPr lang="en-US" altLang="zh-CN" sz="2000" dirty="0"/>
              <a:t>/        </a:t>
            </a:r>
            <a:r>
              <a:rPr lang="en-US" altLang="zh-CN" sz="2400" dirty="0"/>
              <a:t>         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       </a:t>
            </a:r>
            <a:r>
              <a:rPr lang="en-US" altLang="zh-CN" sz="2400" dirty="0"/>
              <a:t>Sname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r>
              <a:rPr lang="en-US" altLang="zh-CN" sz="2400" dirty="0">
                <a:solidFill>
                  <a:srgbClr val="FF00FF"/>
                </a:solidFill>
              </a:rPr>
              <a:t>  UNIQUE</a:t>
            </a:r>
            <a:r>
              <a:rPr lang="zh-CN" altLang="en-US" sz="2400" dirty="0"/>
              <a:t>, 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/* Sname</a:t>
            </a:r>
            <a:r>
              <a:rPr lang="zh-CN" altLang="en-US" sz="2000" dirty="0"/>
              <a:t>取唯一值*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400" dirty="0"/>
              <a:t>        Ssex    CHAR</a:t>
            </a:r>
            <a:r>
              <a:rPr lang="zh-CN" altLang="en-US" sz="2400" dirty="0"/>
              <a:t>(</a:t>
            </a:r>
            <a:r>
              <a:rPr lang="en-US" altLang="zh-CN" sz="2400" dirty="0"/>
              <a:t>2</a:t>
            </a:r>
            <a:r>
              <a:rPr lang="zh-CN" altLang="en-US" sz="2400" dirty="0"/>
              <a:t>),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Sage   SMALLINT</a:t>
            </a:r>
            <a:r>
              <a:rPr lang="zh-CN" altLang="en-US" sz="2400" dirty="0"/>
              <a:t>,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Sdept 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r>
              <a:rPr lang="en-US" altLang="zh-CN" sz="2400" dirty="0">
                <a:solidFill>
                  <a:srgbClr val="FF00FF"/>
                </a:solidFill>
              </a:rPr>
              <a:t> </a:t>
            </a:r>
            <a:r>
              <a:rPr lang="zh-CN" altLang="en-US" sz="2400" dirty="0"/>
              <a:t>); </a:t>
            </a:r>
            <a:endParaRPr lang="zh-CN" altLang="en-US" sz="2400" dirty="0"/>
          </a:p>
        </p:txBody>
      </p:sp>
      <p:sp>
        <p:nvSpPr>
          <p:cNvPr id="36868" name="AutoShape 7"/>
          <p:cNvSpPr/>
          <p:nvPr/>
        </p:nvSpPr>
        <p:spPr>
          <a:xfrm>
            <a:off x="6156325" y="15954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  <a:tileRect/>
          </a:gradFill>
          <a:ln w="25400" cap="flat" cmpd="sng">
            <a:solidFill>
              <a:srgbClr val="FF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主码</a:t>
            </a:r>
            <a:endParaRPr lang="zh-CN" altLang="en-US" sz="1800" dirty="0"/>
          </a:p>
        </p:txBody>
      </p:sp>
      <p:sp>
        <p:nvSpPr>
          <p:cNvPr id="5" name="AutoShape 7"/>
          <p:cNvSpPr/>
          <p:nvPr/>
        </p:nvSpPr>
        <p:spPr>
          <a:xfrm>
            <a:off x="6156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  <a:tileRect/>
          </a:gradFill>
          <a:ln w="25400" cap="flat" cmpd="sng">
            <a:solidFill>
              <a:srgbClr val="FF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UNIQUE</a:t>
            </a:r>
            <a:endParaRPr lang="en-US" altLang="zh-CN" sz="1600" dirty="0"/>
          </a:p>
          <a:p>
            <a:pPr marL="342900" lvl="0" indent="-342900"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600" dirty="0"/>
              <a:t>约束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课程表</a:t>
            </a:r>
            <a:r>
              <a:rPr lang="en-US" altLang="zh-CN" sz="3600" dirty="0"/>
              <a:t>Course</a:t>
            </a:r>
            <a:endParaRPr lang="en-US" altLang="zh-CN" sz="3600" dirty="0"/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107950" y="1098550"/>
            <a:ext cx="9036050" cy="4495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3.6 ]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 dirty="0"/>
              <a:t>Course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CREATE TABLE  Course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  </a:t>
            </a:r>
            <a:r>
              <a:rPr lang="en-US" altLang="zh-CN" sz="2400" dirty="0"/>
              <a:t>  </a:t>
            </a:r>
            <a:r>
              <a:rPr lang="zh-CN" altLang="en-US" sz="2400" dirty="0"/>
              <a:t> (</a:t>
            </a:r>
            <a:r>
              <a:rPr lang="en-US" altLang="zh-CN" sz="2400" dirty="0"/>
              <a:t>Cno       CHAR</a:t>
            </a:r>
            <a:r>
              <a:rPr lang="zh-CN" altLang="en-US" sz="2400" dirty="0"/>
              <a:t>(</a:t>
            </a:r>
            <a:r>
              <a:rPr lang="en-US" altLang="zh-CN" sz="2400" dirty="0"/>
              <a:t>4</a:t>
            </a:r>
            <a:r>
              <a:rPr lang="zh-CN" altLang="en-US" sz="2400" dirty="0"/>
              <a:t>)</a:t>
            </a:r>
            <a:r>
              <a:rPr lang="en-US" altLang="zh-CN" sz="2400" dirty="0"/>
              <a:t> PRIMARY KEY</a:t>
            </a:r>
            <a:r>
              <a:rPr lang="zh-CN" altLang="en-US" sz="2400" dirty="0"/>
              <a:t>,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altLang="zh-CN" sz="2400" dirty="0"/>
              <a:t>Cname  CHAR</a:t>
            </a:r>
            <a:r>
              <a:rPr lang="zh-CN" altLang="en-US" sz="2400" dirty="0"/>
              <a:t>(</a:t>
            </a:r>
            <a:r>
              <a:rPr lang="en-US" altLang="zh-CN" sz="2400" dirty="0"/>
              <a:t>40</a:t>
            </a:r>
            <a:r>
              <a:rPr lang="zh-CN" altLang="en-US" sz="2400" dirty="0"/>
              <a:t>),            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altLang="zh-CN" sz="2400" dirty="0"/>
              <a:t>Cpno     CHAR</a:t>
            </a:r>
            <a:r>
              <a:rPr lang="zh-CN" altLang="en-US" sz="2400" dirty="0"/>
              <a:t>(</a:t>
            </a:r>
            <a:r>
              <a:rPr lang="en-US" altLang="zh-CN" sz="2400" dirty="0"/>
              <a:t>4</a:t>
            </a:r>
            <a:r>
              <a:rPr lang="zh-CN" altLang="en-US" sz="2400" dirty="0"/>
              <a:t>),               	                      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Ccredit  SMALLINT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FOREIGN KEY </a:t>
            </a:r>
            <a:r>
              <a:rPr lang="zh-CN" altLang="en-US" sz="2400" dirty="0"/>
              <a:t>(</a:t>
            </a:r>
            <a:r>
              <a:rPr lang="en-US" altLang="zh-CN" sz="2400" dirty="0"/>
              <a:t>Cpno</a:t>
            </a:r>
            <a:r>
              <a:rPr lang="zh-CN" altLang="en-US" sz="2400" dirty="0"/>
              <a:t>)</a:t>
            </a:r>
            <a:r>
              <a:rPr lang="en-US" altLang="zh-CN" sz="2400" dirty="0"/>
              <a:t> REFERENCES  Course</a:t>
            </a:r>
            <a:r>
              <a:rPr lang="zh-CN" altLang="en-US" sz="2400" dirty="0"/>
              <a:t>(</a:t>
            </a:r>
            <a:r>
              <a:rPr lang="en-US" altLang="zh-CN" sz="2400" dirty="0"/>
              <a:t>Cno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   )</a:t>
            </a:r>
            <a:r>
              <a:rPr lang="en-US" altLang="zh-CN" sz="2400" dirty="0"/>
              <a:t>; </a:t>
            </a:r>
            <a:endParaRPr lang="en-US" altLang="zh-CN" sz="2400" dirty="0"/>
          </a:p>
        </p:txBody>
      </p:sp>
      <p:sp>
        <p:nvSpPr>
          <p:cNvPr id="37892" name="AutoShape 6"/>
          <p:cNvSpPr/>
          <p:nvPr/>
        </p:nvSpPr>
        <p:spPr>
          <a:xfrm>
            <a:off x="5867400" y="2565400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  <a:tileRect/>
          </a:gradFill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先修课</a:t>
            </a:r>
            <a:r>
              <a:rPr lang="zh-CN" altLang="en-US" sz="1800" b="0" dirty="0"/>
              <a:t> </a:t>
            </a:r>
            <a:endParaRPr lang="zh-CN" altLang="en-US" sz="1800" b="0" dirty="0"/>
          </a:p>
        </p:txBody>
      </p:sp>
      <p:sp>
        <p:nvSpPr>
          <p:cNvPr id="37893" name="AutoShape 8"/>
          <p:cNvSpPr/>
          <p:nvPr/>
        </p:nvSpPr>
        <p:spPr>
          <a:xfrm>
            <a:off x="4714875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  <a:tileRect/>
          </a:gradFill>
          <a:ln w="254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800" b="0" dirty="0"/>
              <a:t>   </a:t>
            </a:r>
            <a:r>
              <a:rPr lang="en-US" altLang="zh-CN" sz="1800" dirty="0"/>
              <a:t>Cpno</a:t>
            </a:r>
            <a:r>
              <a:rPr lang="zh-CN" altLang="en-US" sz="1800" dirty="0"/>
              <a:t>是外码</a:t>
            </a:r>
            <a:endParaRPr lang="zh-CN" altLang="en-US" sz="1800" dirty="0"/>
          </a:p>
          <a:p>
            <a:pPr marL="342900" lvl="0" indent="-34290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   被参照表是</a:t>
            </a:r>
            <a:r>
              <a:rPr lang="en-US" altLang="zh-CN" sz="1800" dirty="0"/>
              <a:t>Course</a:t>
            </a:r>
            <a:endParaRPr lang="en-US" altLang="zh-CN" sz="1800" dirty="0"/>
          </a:p>
          <a:p>
            <a:pPr marL="342900" lvl="0" indent="-34290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   被参照列是</a:t>
            </a:r>
            <a:r>
              <a:rPr lang="en-US" altLang="zh-CN" sz="1800" dirty="0"/>
              <a:t>Cno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学生选课表</a:t>
            </a:r>
            <a:r>
              <a:rPr lang="en-US" altLang="zh-CN" sz="3600" dirty="0"/>
              <a:t>SC</a:t>
            </a:r>
            <a:endParaRPr lang="en-US" altLang="zh-CN" sz="3600" dirty="0"/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48545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3.7]  </a:t>
            </a:r>
            <a:r>
              <a:rPr lang="zh-CN" altLang="en-US" sz="2400" dirty="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 dirty="0"/>
              <a:t>SC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eaLnBrk="1" hangingPunct="1">
              <a:buNone/>
            </a:pPr>
            <a:r>
              <a:rPr lang="zh-CN" altLang="en-US" sz="2200" dirty="0"/>
              <a:t> 	</a:t>
            </a:r>
            <a:r>
              <a:rPr lang="en-US" altLang="zh-CN" sz="2200" dirty="0"/>
              <a:t>CREATE TABLE  SC</a:t>
            </a:r>
            <a:endParaRPr lang="en-US" altLang="zh-CN" sz="2200" dirty="0"/>
          </a:p>
          <a:p>
            <a:pPr eaLnBrk="1" hangingPunct="1"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(</a:t>
            </a:r>
            <a:r>
              <a:rPr lang="en-US" altLang="zh-CN" sz="2200" dirty="0"/>
              <a:t>Sno  CHAR</a:t>
            </a:r>
            <a:r>
              <a:rPr lang="zh-CN" altLang="en-US" sz="2200" dirty="0"/>
              <a:t>(</a:t>
            </a:r>
            <a:r>
              <a:rPr lang="en-US" altLang="zh-CN" sz="2200" dirty="0"/>
              <a:t>9</a:t>
            </a:r>
            <a:r>
              <a:rPr lang="zh-CN" altLang="en-US" sz="2200" dirty="0"/>
              <a:t>), 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Cno  CHAR</a:t>
            </a:r>
            <a:r>
              <a:rPr lang="zh-CN" altLang="en-US" sz="2200" dirty="0"/>
              <a:t>(</a:t>
            </a:r>
            <a:r>
              <a:rPr lang="en-US" altLang="zh-CN" sz="2200" dirty="0"/>
              <a:t>4</a:t>
            </a:r>
            <a:r>
              <a:rPr lang="zh-CN" altLang="en-US" sz="2200" dirty="0"/>
              <a:t>),  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Grade  SMALLINT</a:t>
            </a:r>
            <a:r>
              <a:rPr lang="zh-CN" altLang="en-US" sz="2200" dirty="0"/>
              <a:t>，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PRIMARY KEY 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,</a:t>
            </a:r>
            <a:r>
              <a:rPr lang="en-US" altLang="zh-CN" sz="2200" dirty="0"/>
              <a:t>Cno</a:t>
            </a:r>
            <a:r>
              <a:rPr lang="zh-CN" altLang="en-US" sz="2200" dirty="0"/>
              <a:t>),  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1800" dirty="0"/>
              <a:t>                          </a:t>
            </a:r>
            <a:r>
              <a:rPr lang="en-US" altLang="zh-CN" sz="1800" dirty="0"/>
              <a:t>/* </a:t>
            </a:r>
            <a:r>
              <a:rPr lang="zh-CN" altLang="en-US" sz="1800" dirty="0"/>
              <a:t>主码由两个属性构成，必须作为表级完整性进行定义*</a:t>
            </a:r>
            <a:r>
              <a:rPr lang="en-US" altLang="zh-CN" sz="1800" dirty="0"/>
              <a:t>/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2200" dirty="0"/>
              <a:t>      </a:t>
            </a:r>
            <a:r>
              <a:rPr lang="zh-CN" altLang="en-US" sz="2200" dirty="0"/>
              <a:t>     </a:t>
            </a:r>
            <a:r>
              <a:rPr lang="en-US" altLang="zh-CN" sz="2200" dirty="0"/>
              <a:t>FOREIGN KEY 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)</a:t>
            </a:r>
            <a:r>
              <a:rPr lang="en-US" altLang="zh-CN" sz="2200" dirty="0"/>
              <a:t> REFERENCES Student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),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1800" dirty="0"/>
              <a:t>                         </a:t>
            </a:r>
            <a:r>
              <a:rPr lang="en-US" altLang="zh-CN" sz="1800" dirty="0"/>
              <a:t>/* </a:t>
            </a:r>
            <a:r>
              <a:rPr lang="zh-CN" altLang="en-US" sz="1800" dirty="0"/>
              <a:t>表级完整性约束条件，</a:t>
            </a:r>
            <a:r>
              <a:rPr lang="en-US" altLang="zh-CN" sz="1800" dirty="0"/>
              <a:t>Sno</a:t>
            </a:r>
            <a:r>
              <a:rPr lang="zh-CN" altLang="en-US" sz="1800" dirty="0"/>
              <a:t>是外码，被参照表是</a:t>
            </a:r>
            <a:r>
              <a:rPr lang="en-US" altLang="zh-CN" sz="1800" dirty="0"/>
              <a:t>Student */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2200" dirty="0"/>
              <a:t>      </a:t>
            </a:r>
            <a:r>
              <a:rPr lang="zh-CN" altLang="en-US" sz="2200" dirty="0"/>
              <a:t>     </a:t>
            </a:r>
            <a:r>
              <a:rPr lang="en-US" altLang="zh-CN" sz="2200" dirty="0"/>
              <a:t>FOREIGN KEY </a:t>
            </a:r>
            <a:r>
              <a:rPr lang="zh-CN" altLang="en-US" sz="2200" dirty="0"/>
              <a:t>(</a:t>
            </a:r>
            <a:r>
              <a:rPr lang="en-US" altLang="zh-CN" sz="2200" dirty="0"/>
              <a:t>Cno</a:t>
            </a:r>
            <a:r>
              <a:rPr lang="zh-CN" altLang="en-US" sz="2200" dirty="0"/>
              <a:t>)</a:t>
            </a:r>
            <a:r>
              <a:rPr lang="en-US" altLang="zh-CN" sz="2200" dirty="0"/>
              <a:t>REFERENCES Course</a:t>
            </a:r>
            <a:r>
              <a:rPr lang="zh-CN" altLang="en-US" sz="2200" dirty="0"/>
              <a:t>(</a:t>
            </a:r>
            <a:r>
              <a:rPr lang="en-US" altLang="zh-CN" sz="2200" dirty="0"/>
              <a:t>Cno</a:t>
            </a:r>
            <a:r>
              <a:rPr lang="zh-CN" altLang="en-US" sz="2200" dirty="0"/>
              <a:t>)</a:t>
            </a:r>
            <a:endParaRPr lang="zh-CN" altLang="en-US" sz="2200" dirty="0"/>
          </a:p>
          <a:p>
            <a:pPr eaLnBrk="1" hangingPunct="1">
              <a:buNone/>
            </a:pPr>
            <a:r>
              <a:rPr lang="en-US" altLang="zh-CN" sz="1800" dirty="0"/>
              <a:t>                          /* </a:t>
            </a:r>
            <a:r>
              <a:rPr lang="zh-CN" altLang="en-US" sz="1800" dirty="0"/>
              <a:t>表级完整性约束条件， </a:t>
            </a:r>
            <a:r>
              <a:rPr lang="en-US" altLang="zh-CN" sz="1800" dirty="0"/>
              <a:t>Cno</a:t>
            </a:r>
            <a:r>
              <a:rPr lang="zh-CN" altLang="en-US" sz="1800" dirty="0"/>
              <a:t>是外码，被参照表是</a:t>
            </a:r>
            <a:r>
              <a:rPr lang="en-US" altLang="zh-CN" sz="1800" dirty="0"/>
              <a:t>Course*/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2200" dirty="0"/>
              <a:t>        )</a:t>
            </a:r>
            <a:r>
              <a:rPr lang="en-US" altLang="zh-CN" sz="2200" dirty="0"/>
              <a:t>; 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数据类型</a:t>
            </a:r>
            <a:endParaRPr lang="zh-CN" altLang="en-US" sz="3600" dirty="0"/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519113" y="1268413"/>
            <a:ext cx="8229600" cy="49831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中域的概念用</a:t>
            </a:r>
            <a:r>
              <a:rPr lang="zh-CN" altLang="en-US" dirty="0">
                <a:solidFill>
                  <a:srgbClr val="FF00FF"/>
                </a:solidFill>
              </a:rPr>
              <a:t>数据类型</a:t>
            </a:r>
            <a:r>
              <a:rPr lang="zh-CN" altLang="en-US" dirty="0"/>
              <a:t>来实现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定义表的属性时需要指明其数据类型及长度 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选用哪种数据类型 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取值范围 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要做哪些运算 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数据类型（续）</a:t>
            </a:r>
            <a:endParaRPr lang="en-US" altLang="zh-CN" sz="3600" dirty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idx="1"/>
          </p:nvPr>
        </p:nvGraphicFramePr>
        <p:xfrm>
          <a:off x="571500" y="981075"/>
          <a:ext cx="8126413" cy="5243513"/>
        </p:xfrm>
        <a:graphic>
          <a:graphicData uri="http://schemas.openxmlformats.org/drawingml/2006/table">
            <a:tbl>
              <a:tblPr/>
              <a:tblGrid>
                <a:gridCol w="3136900"/>
                <a:gridCol w="4989513"/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的变长字符串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CLOB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字符串大对象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BLOB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二进制大对象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BIGINT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逻辑布尔量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TIME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HH:MM:SS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INTERVAL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3.1 SQL</a:t>
            </a:r>
            <a:r>
              <a:rPr lang="zh-CN" altLang="en-US" sz="3600" dirty="0"/>
              <a:t>概述</a:t>
            </a:r>
            <a:endParaRPr lang="zh-CN" altLang="en-US" sz="3600" dirty="0"/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12875"/>
            <a:ext cx="8435975" cy="4495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8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（</a:t>
            </a:r>
            <a:r>
              <a:rPr lang="en-US" altLang="zh-CN" dirty="0"/>
              <a:t>Structured Query Language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zh-CN" altLang="en-US" dirty="0"/>
              <a:t>    结构化查询语言，是关系数据库的标准语言</a:t>
            </a:r>
            <a:endParaRPr lang="zh-CN" altLang="en-US" dirty="0"/>
          </a:p>
          <a:p>
            <a:pPr eaLnBrk="1" hangingPunct="1">
              <a:lnSpc>
                <a:spcPct val="18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是一个通用的、功能极强的关系数据库语言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  <a:endParaRPr lang="zh-CN" altLang="en-US" sz="36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39850"/>
            <a:ext cx="8075613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索引的建立与删除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数据字典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3.3.3 </a:t>
            </a:r>
            <a:r>
              <a:rPr lang="zh-CN" altLang="en-US" sz="3600" dirty="0"/>
              <a:t>索引的建立与删除</a:t>
            </a:r>
            <a:endParaRPr lang="zh-CN" altLang="en-US" sz="3600" dirty="0"/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22350"/>
            <a:ext cx="8229600" cy="49276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建立索引的目的：加快查询速度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关系数据库管理系统中常见索引：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顺序文件上的索引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树索引（参见爱课程网</a:t>
            </a:r>
            <a:r>
              <a:rPr lang="en-US" altLang="zh-CN" dirty="0"/>
              <a:t>3.2</a:t>
            </a:r>
            <a:r>
              <a:rPr lang="zh-CN" altLang="en-US" dirty="0"/>
              <a:t>节动画</a:t>
            </a:r>
            <a:r>
              <a:rPr lang="en-US" altLang="zh-CN" dirty="0"/>
              <a:t>《B+</a:t>
            </a:r>
            <a:r>
              <a:rPr lang="zh-CN" altLang="en-US" dirty="0"/>
              <a:t>树的增删改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散列（</a:t>
            </a:r>
            <a:r>
              <a:rPr lang="en-US" altLang="zh-CN" dirty="0"/>
              <a:t>hash</a:t>
            </a:r>
            <a:r>
              <a:rPr lang="zh-CN" altLang="en-US" dirty="0"/>
              <a:t>）索引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位图索引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特点：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树索引具有动态平衡的优点 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HASH</a:t>
            </a:r>
            <a:r>
              <a:rPr lang="zh-CN" altLang="en-US" dirty="0"/>
              <a:t>索引具有查找速度快的特点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索  引</a:t>
            </a:r>
            <a:endParaRPr lang="zh-CN" altLang="en-US" sz="3600" dirty="0"/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谁可以建立索引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数据库管理员</a:t>
            </a:r>
            <a:r>
              <a:rPr lang="en-US" altLang="zh-CN" dirty="0"/>
              <a:t> </a:t>
            </a:r>
            <a:r>
              <a:rPr lang="zh-CN" altLang="en-US" dirty="0"/>
              <a:t>或 表的属主（即建立表的人）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谁维护索引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关系数据库管理系统自动完成 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使用索引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关系数据库管理系统自动选择合适的索引作为存取路径，用户不必也不能显式地选择索引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</a:pPr>
            <a:endParaRPr lang="zh-CN" altLang="en-US" sz="2200" dirty="0"/>
          </a:p>
          <a:p>
            <a:pPr eaLnBrk="1" hangingPunct="1">
              <a:lnSpc>
                <a:spcPct val="13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建立索引 </a:t>
            </a:r>
            <a:endParaRPr lang="zh-CN" altLang="en-US" sz="3600" dirty="0"/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252413" y="1100138"/>
            <a:ext cx="8712200" cy="5354637"/>
          </a:xfrm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/>
              <a:t>语句格式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FF"/>
                </a:solidFill>
              </a:rPr>
              <a:t>[UNIQUE] [CLUSTER]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 </a:t>
            </a:r>
            <a:endParaRPr lang="en-US" altLang="zh-CN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dirty="0"/>
              <a:t>ON &lt;</a:t>
            </a:r>
            <a:r>
              <a:rPr lang="zh-CN" altLang="en-US" dirty="0"/>
              <a:t>表名</a:t>
            </a:r>
            <a:r>
              <a:rPr lang="en-US" altLang="zh-CN" dirty="0"/>
              <a:t>&gt;(&lt;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&gt;][,&lt;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 ]</a:t>
            </a:r>
            <a:r>
              <a:rPr lang="en-US" altLang="zh-CN" dirty="0">
                <a:latin typeface="Courier New" panose="02070309020205020404" pitchFamily="49" charset="0"/>
              </a:rPr>
              <a:t>…)</a:t>
            </a:r>
            <a:r>
              <a:rPr lang="en-US" altLang="zh-CN" dirty="0"/>
              <a:t>;</a:t>
            </a:r>
            <a:endParaRPr lang="en-US" altLang="zh-CN" dirty="0"/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要建索引的基本表的名字</a:t>
            </a:r>
            <a:endParaRPr lang="zh-CN" altLang="en-US" dirty="0"/>
          </a:p>
          <a:p>
            <a:pPr lvl="1" algn="just"/>
            <a:r>
              <a:rPr lang="zh-CN" altLang="en-US" dirty="0"/>
              <a:t>索引：可以建立在该表的一</a:t>
            </a:r>
            <a:r>
              <a:rPr lang="zh-CN" altLang="en-US" dirty="0">
                <a:solidFill>
                  <a:srgbClr val="FF00FF"/>
                </a:solidFill>
              </a:rPr>
              <a:t>列</a:t>
            </a:r>
            <a:r>
              <a:rPr lang="zh-CN" altLang="en-US" dirty="0"/>
              <a:t>或多列上，各列名之间用逗号分隔</a:t>
            </a:r>
            <a:endParaRPr lang="zh-CN" altLang="en-US" dirty="0"/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次序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指定索引值的排列次序，升序：</a:t>
            </a:r>
            <a:r>
              <a:rPr lang="en-US" altLang="zh-CN" dirty="0"/>
              <a:t>ASC</a:t>
            </a:r>
            <a:r>
              <a:rPr lang="zh-CN" altLang="en-US" dirty="0"/>
              <a:t>，降序：</a:t>
            </a:r>
            <a:r>
              <a:rPr lang="en-US" altLang="zh-CN" dirty="0"/>
              <a:t>DESC</a:t>
            </a:r>
            <a:r>
              <a:rPr lang="zh-CN" altLang="en-US" dirty="0"/>
              <a:t>。缺省值：</a:t>
            </a:r>
            <a:r>
              <a:rPr lang="en-US" altLang="zh-CN" dirty="0"/>
              <a:t>ASC</a:t>
            </a:r>
            <a:endParaRPr lang="en-US" altLang="zh-CN" dirty="0"/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UNIQUE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此索引的每一个索引值只对应唯一的数据记录</a:t>
            </a:r>
            <a:endParaRPr lang="zh-CN" altLang="en-US" dirty="0"/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CLUSTER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表示要建立的索引是聚簇索引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815975" y="-33337"/>
            <a:ext cx="8229600" cy="1131887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建立索引（续）</a:t>
            </a:r>
            <a:endParaRPr lang="zh-CN" altLang="en-US" sz="3600" dirty="0"/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>
          <a:xfrm>
            <a:off x="107950" y="982663"/>
            <a:ext cx="8937625" cy="5095875"/>
          </a:xfrm>
          <a:ln/>
        </p:spPr>
        <p:txBody>
          <a:bodyPr vert="horz" wrap="square" lIns="91440" tIns="45720" rIns="91440" bIns="45720" anchor="t" anchorCtr="0"/>
          <a:p>
            <a:pPr lvl="1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3.13]</a:t>
            </a:r>
            <a:r>
              <a:rPr lang="zh-CN" altLang="en-US" dirty="0"/>
              <a:t> 为学生</a:t>
            </a:r>
            <a:r>
              <a:rPr lang="en-US" altLang="zh-CN" dirty="0"/>
              <a:t>-</a:t>
            </a:r>
            <a:r>
              <a:rPr lang="zh-CN" altLang="en-US" dirty="0"/>
              <a:t>课程数据库中的</a:t>
            </a:r>
            <a:r>
              <a:rPr lang="en-US" altLang="zh-CN" dirty="0"/>
              <a:t>Student</a:t>
            </a:r>
            <a:r>
              <a:rPr lang="zh-CN" altLang="en-US" dirty="0"/>
              <a:t>，</a:t>
            </a:r>
            <a:r>
              <a:rPr lang="en-US" altLang="zh-CN" dirty="0"/>
              <a:t>Course</a:t>
            </a:r>
            <a:r>
              <a:rPr lang="zh-CN" altLang="en-US" dirty="0"/>
              <a:t>，</a:t>
            </a:r>
            <a:r>
              <a:rPr lang="en-US" altLang="zh-CN" dirty="0"/>
              <a:t>SC</a:t>
            </a:r>
            <a:r>
              <a:rPr lang="zh-CN" altLang="en-US" dirty="0"/>
              <a:t>三个表建立索引。</a:t>
            </a:r>
            <a:r>
              <a:rPr lang="en-US" altLang="zh-CN" dirty="0"/>
              <a:t>Student</a:t>
            </a:r>
            <a:r>
              <a:rPr lang="zh-CN" altLang="en-US" dirty="0"/>
              <a:t>表按学号升序建唯一索引，</a:t>
            </a:r>
            <a:r>
              <a:rPr lang="en-US" altLang="zh-CN" dirty="0"/>
              <a:t>Course</a:t>
            </a:r>
            <a:r>
              <a:rPr lang="zh-CN" altLang="en-US" dirty="0"/>
              <a:t>表按课程号升序建唯一索引，</a:t>
            </a:r>
            <a:r>
              <a:rPr lang="en-US" altLang="zh-CN" dirty="0"/>
              <a:t>SC</a:t>
            </a:r>
            <a:r>
              <a:rPr lang="zh-CN" altLang="en-US" dirty="0"/>
              <a:t>表按学号升序和课程号降序建唯一索引</a:t>
            </a:r>
            <a:endParaRPr lang="zh-CN" altLang="en-US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  </a:t>
            </a: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Stusno ON Student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Coucno ON Course</a:t>
            </a:r>
            <a:r>
              <a:rPr lang="zh-CN" altLang="en-US" sz="2200" dirty="0"/>
              <a:t>(</a:t>
            </a:r>
            <a:r>
              <a:rPr lang="en-US" altLang="zh-CN" sz="2200" dirty="0"/>
              <a:t>Cno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SCno ON SC</a:t>
            </a:r>
            <a:r>
              <a:rPr lang="zh-CN" altLang="en-US" sz="2200" dirty="0"/>
              <a:t>(</a:t>
            </a:r>
            <a:r>
              <a:rPr lang="en-US" altLang="zh-CN" sz="2200" dirty="0"/>
              <a:t>Sno ASC</a:t>
            </a:r>
            <a:r>
              <a:rPr lang="zh-CN" altLang="en-US" sz="2200" dirty="0"/>
              <a:t>,</a:t>
            </a:r>
            <a:r>
              <a:rPr lang="en-US" altLang="zh-CN" sz="2200" dirty="0"/>
              <a:t>Cno DESC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lvl="1" eaLnBrk="1" hangingPunct="1">
              <a:buNone/>
            </a:pPr>
            <a:r>
              <a:rPr lang="zh-CN" altLang="en-US" sz="2000" dirty="0"/>
              <a:t>     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sz="2000" dirty="0"/>
              <a:t>     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修改索引</a:t>
            </a:r>
            <a:endParaRPr lang="zh-CN" altLang="en-US" sz="3600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rgbClr val="FF00FF"/>
                </a:solidFill>
              </a:rPr>
              <a:t>ALTER </a:t>
            </a:r>
            <a:r>
              <a:rPr lang="en-US" altLang="zh-CN" dirty="0"/>
              <a:t>INDEX &lt;</a:t>
            </a:r>
            <a:r>
              <a:rPr lang="zh-CN" altLang="en-US" dirty="0"/>
              <a:t>旧索引名</a:t>
            </a:r>
            <a:r>
              <a:rPr lang="en-US" altLang="zh-CN" dirty="0"/>
              <a:t>&gt; RENAME TO &lt;</a:t>
            </a:r>
            <a:r>
              <a:rPr lang="zh-CN" altLang="en-US" dirty="0"/>
              <a:t>新索引名</a:t>
            </a:r>
            <a:r>
              <a:rPr lang="en-US" altLang="zh-CN" dirty="0"/>
              <a:t>&gt;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3.14]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/>
              <a:t>SCno</a:t>
            </a:r>
            <a:r>
              <a:rPr lang="zh-CN" altLang="en-US" dirty="0"/>
              <a:t>索引名改为</a:t>
            </a:r>
            <a:r>
              <a:rPr lang="en-US" altLang="zh-CN" dirty="0"/>
              <a:t>SCSno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	ALTER INDEX SCno RENAME TO SCSno;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删除索引 </a:t>
            </a:r>
            <a:endParaRPr lang="zh-CN" altLang="en-US" sz="3600" dirty="0"/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en-US" altLang="zh-CN" dirty="0">
                <a:solidFill>
                  <a:srgbClr val="FF00FF"/>
                </a:solidFill>
              </a:rPr>
              <a:t>DROP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删除索引时，系统会从数据字典中删去有关该索引的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描述。</a:t>
            </a:r>
            <a:endParaRPr lang="zh-CN" altLang="en-US" dirty="0"/>
          </a:p>
          <a:p>
            <a:pPr lvl="1" eaLnBrk="1" hangingPunct="1">
              <a:lnSpc>
                <a:spcPct val="17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3.15]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/>
              <a:t>Stusname</a:t>
            </a:r>
            <a:r>
              <a:rPr lang="zh-CN" altLang="en-US" dirty="0"/>
              <a:t>索引</a:t>
            </a:r>
            <a:endParaRPr lang="zh-CN" altLang="en-US" dirty="0"/>
          </a:p>
          <a:p>
            <a:pPr lvl="2" eaLnBrk="1" hangingPunct="1">
              <a:lnSpc>
                <a:spcPct val="170000"/>
              </a:lnSpc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/>
              <a:t>DROP INDEX Stusname</a:t>
            </a:r>
            <a:r>
              <a:rPr lang="zh-CN" altLang="en-US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  <a:endParaRPr lang="zh-CN" altLang="en-US" sz="36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39850"/>
            <a:ext cx="8075613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索引的建立与删除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数据字典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数据字典</a:t>
            </a:r>
            <a:endParaRPr lang="zh-CN" altLang="en-US" sz="3600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8545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数据字典是关系数据库管理系统内部的一组系统表，它记录了数据库中所有定义信息：</a:t>
            </a:r>
            <a:endParaRPr lang="en-US" altLang="zh-CN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  <a:endParaRPr lang="zh-CN" altLang="en-US" dirty="0"/>
          </a:p>
          <a:p>
            <a:pPr eaLnBrk="1" hangingPunct="1"/>
            <a:r>
              <a:rPr lang="zh-CN" altLang="en-US" dirty="0"/>
              <a:t>关系数据库管理系统在执行</a:t>
            </a:r>
            <a:r>
              <a:rPr lang="en-US" altLang="zh-CN" dirty="0"/>
              <a:t>SQL</a:t>
            </a:r>
            <a:r>
              <a:rPr lang="zh-CN" altLang="en-US" dirty="0"/>
              <a:t>的数据定义语句时，实际上就是在更新数据字典表中的相应信息。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1198563"/>
            <a:ext cx="6508750" cy="446405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3.4 </a:t>
            </a:r>
            <a:r>
              <a:rPr lang="zh-CN" altLang="en-US" dirty="0">
                <a:solidFill>
                  <a:srgbClr val="0066FF"/>
                </a:solidFill>
              </a:rPr>
              <a:t>数据查询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 dirty="0"/>
          </a:p>
        </p:txBody>
      </p:sp>
      <p:sp>
        <p:nvSpPr>
          <p:cNvPr id="9219" name="Rectangle 1026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概述（续）</a:t>
            </a:r>
            <a:endParaRPr lang="zh-CN" altLang="en-US" sz="3600" dirty="0"/>
          </a:p>
        </p:txBody>
      </p:sp>
      <p:sp>
        <p:nvSpPr>
          <p:cNvPr id="9220" name="Rectangle 1027"/>
          <p:cNvSpPr>
            <a:spLocks noGrp="1"/>
          </p:cNvSpPr>
          <p:nvPr>
            <p:ph type="body" idx="4294967295"/>
          </p:nvPr>
        </p:nvSpPr>
        <p:spPr>
          <a:xfrm>
            <a:off x="827088" y="1339850"/>
            <a:ext cx="7859712" cy="4854575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3.1.1  SQL </a:t>
            </a:r>
            <a:r>
              <a:rPr lang="zh-CN" altLang="en-US" dirty="0">
                <a:solidFill>
                  <a:srgbClr val="00B050"/>
                </a:solidFill>
              </a:rPr>
              <a:t>的产生与发展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/>
              <a:t>3.1.2  SQL</a:t>
            </a:r>
            <a:r>
              <a:rPr lang="zh-CN" altLang="en-US" dirty="0"/>
              <a:t>的特点</a:t>
            </a:r>
            <a:endParaRPr lang="zh-CN" altLang="en-US" dirty="0"/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/>
              <a:t>3.1.3  SQL</a:t>
            </a:r>
            <a:r>
              <a:rPr lang="zh-CN" altLang="en-US" dirty="0"/>
              <a:t>的基本概念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数据查询</a:t>
            </a:r>
            <a:endParaRPr lang="zh-CN" altLang="en-US" sz="3600" dirty="0"/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语句格式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D75B5B"/>
                </a:solidFill>
              </a:rPr>
              <a:t>    </a:t>
            </a:r>
            <a:r>
              <a:rPr lang="zh-CN" altLang="en-US" sz="2000" dirty="0">
                <a:solidFill>
                  <a:srgbClr val="FF00FF"/>
                </a:solidFill>
              </a:rPr>
              <a:t>   </a:t>
            </a:r>
            <a:r>
              <a:rPr lang="en-US" altLang="zh-CN" sz="2200" dirty="0">
                <a:solidFill>
                  <a:srgbClr val="FF00FF"/>
                </a:solidFill>
              </a:rPr>
              <a:t>SELECT</a:t>
            </a:r>
            <a:r>
              <a:rPr lang="en-US" altLang="zh-CN" sz="2200" dirty="0"/>
              <a:t> [ALL|DISTINCT] 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&gt;] </a:t>
            </a:r>
            <a:r>
              <a:rPr lang="en-US" altLang="zh-CN" sz="2200" dirty="0">
                <a:latin typeface="Courier New" panose="02070309020205020404" pitchFamily="49" charset="0"/>
              </a:rPr>
              <a:t>…</a:t>
            </a:r>
            <a:endParaRPr lang="en-US" altLang="zh-CN" sz="22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D75B5B"/>
                </a:solidFill>
              </a:rPr>
              <a:t>       </a:t>
            </a:r>
            <a:r>
              <a:rPr lang="en-US" altLang="zh-CN" sz="2200" dirty="0">
                <a:solidFill>
                  <a:srgbClr val="FF00FF"/>
                </a:solidFill>
              </a:rPr>
              <a:t>FROM </a:t>
            </a:r>
            <a:r>
              <a:rPr lang="en-US" altLang="zh-CN" sz="2200" dirty="0"/>
              <a:t>&lt;</a:t>
            </a:r>
            <a:r>
              <a:rPr lang="zh-CN" altLang="en-US" sz="2200" dirty="0"/>
              <a:t>表名或视图名</a:t>
            </a:r>
            <a:r>
              <a:rPr lang="en-US" altLang="zh-CN" sz="2200" dirty="0"/>
              <a:t>&gt;[,&lt;</a:t>
            </a:r>
            <a:r>
              <a:rPr lang="zh-CN" altLang="en-US" sz="2200" dirty="0"/>
              <a:t>表名或视图名</a:t>
            </a:r>
            <a:r>
              <a:rPr lang="en-US" altLang="zh-CN" sz="2200" dirty="0"/>
              <a:t>&gt; ]</a:t>
            </a:r>
            <a:r>
              <a:rPr lang="en-US" altLang="zh-CN" sz="2200" dirty="0">
                <a:latin typeface="Courier New" panose="02070309020205020404" pitchFamily="49" charset="0"/>
              </a:rPr>
              <a:t>…|</a:t>
            </a:r>
            <a:r>
              <a:rPr lang="zh-CN" altLang="en-US" sz="2200" dirty="0">
                <a:latin typeface="Courier New" panose="02070309020205020404" pitchFamily="49" charset="0"/>
              </a:rPr>
              <a:t>(</a:t>
            </a:r>
            <a:r>
              <a:rPr lang="en-US" altLang="zh-CN" sz="2200" dirty="0"/>
              <a:t>SELECT </a:t>
            </a:r>
            <a:r>
              <a:rPr lang="zh-CN" altLang="en-US" sz="2200" dirty="0"/>
              <a:t>语句)      </a:t>
            </a:r>
            <a:endParaRPr lang="zh-CN" altLang="en-US" sz="22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200" dirty="0"/>
              <a:t>                   </a:t>
            </a:r>
            <a:r>
              <a:rPr lang="en-US" altLang="zh-CN" sz="2200" dirty="0"/>
              <a:t>[AS]&lt;</a:t>
            </a:r>
            <a:r>
              <a:rPr lang="zh-CN" altLang="en-US" sz="2200" dirty="0"/>
              <a:t>别名</a:t>
            </a:r>
            <a:r>
              <a:rPr lang="en-US" altLang="zh-CN" sz="2200" dirty="0"/>
              <a:t>&gt;</a:t>
            </a:r>
            <a:endParaRPr lang="en-US" altLang="zh-CN" sz="2200" dirty="0"/>
          </a:p>
          <a:p>
            <a:pPr marL="819150" lvl="1"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 </a:t>
            </a:r>
            <a:r>
              <a:rPr lang="en-US" altLang="zh-CN" sz="2200" dirty="0">
                <a:solidFill>
                  <a:srgbClr val="FF00FF"/>
                </a:solidFill>
              </a:rPr>
              <a:t>WHERE</a:t>
            </a:r>
            <a:r>
              <a:rPr lang="en-US" altLang="zh-CN" sz="2200" dirty="0"/>
              <a:t> &lt;</a:t>
            </a:r>
            <a:r>
              <a:rPr lang="zh-CN" altLang="en-US" sz="2200" dirty="0"/>
              <a:t>条件表达式</a:t>
            </a:r>
            <a:r>
              <a:rPr lang="en-US" altLang="zh-CN" sz="2200" dirty="0"/>
              <a:t>&gt; ]</a:t>
            </a:r>
            <a:endParaRPr lang="en-US" altLang="zh-CN" sz="2200" dirty="0"/>
          </a:p>
          <a:p>
            <a:pPr marL="819150" lvl="1"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 </a:t>
            </a:r>
            <a:r>
              <a:rPr lang="en-US" altLang="zh-CN" sz="2200" dirty="0">
                <a:solidFill>
                  <a:srgbClr val="FF00FF"/>
                </a:solidFill>
              </a:rPr>
              <a:t>GROUP BY</a:t>
            </a:r>
            <a:r>
              <a:rPr lang="en-US" altLang="zh-CN" sz="2200" dirty="0"/>
              <a:t>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1&gt; [ </a:t>
            </a:r>
            <a:r>
              <a:rPr lang="en-US" altLang="zh-CN" sz="2200" dirty="0">
                <a:solidFill>
                  <a:srgbClr val="FF00FF"/>
                </a:solidFill>
              </a:rPr>
              <a:t>HAVING</a:t>
            </a:r>
            <a:r>
              <a:rPr lang="en-US" altLang="zh-CN" sz="2200" dirty="0"/>
              <a:t> &lt;</a:t>
            </a:r>
            <a:r>
              <a:rPr lang="zh-CN" altLang="en-US" sz="2200" dirty="0"/>
              <a:t>条件表达式</a:t>
            </a:r>
            <a:r>
              <a:rPr lang="en-US" altLang="zh-CN" sz="2200" dirty="0"/>
              <a:t>&gt; ] ]</a:t>
            </a:r>
            <a:endParaRPr lang="en-US" altLang="zh-CN" sz="2200" dirty="0"/>
          </a:p>
          <a:p>
            <a:pPr marL="819150" lvl="1"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 </a:t>
            </a:r>
            <a:r>
              <a:rPr lang="en-US" altLang="zh-CN" sz="2200" dirty="0">
                <a:solidFill>
                  <a:srgbClr val="FF00FF"/>
                </a:solidFill>
              </a:rPr>
              <a:t>ORDER BY</a:t>
            </a:r>
            <a:r>
              <a:rPr lang="en-US" altLang="zh-CN" sz="2200" dirty="0"/>
              <a:t>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2&gt; [ ASC|DESC ] ]</a:t>
            </a:r>
            <a:r>
              <a:rPr lang="zh-CN" altLang="en-US" sz="2200" dirty="0"/>
              <a:t>;</a:t>
            </a:r>
            <a:endParaRPr lang="zh-CN" altLang="en-US" sz="2200" dirty="0"/>
          </a:p>
          <a:p>
            <a:pPr marL="819150" lvl="1" algn="just" eaLnBrk="1" hangingPunct="1">
              <a:buNone/>
            </a:pPr>
            <a:r>
              <a:rPr lang="zh-CN" altLang="en-US" sz="1600" dirty="0">
                <a:latin typeface="Courier New" panose="02070309020205020404" pitchFamily="49" charset="0"/>
              </a:rPr>
              <a:t> 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sz="3600" dirty="0"/>
              <a:t>数据查询</a:t>
            </a:r>
            <a:endParaRPr lang="zh-CN" altLang="en-US" sz="3600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323850" y="1052513"/>
            <a:ext cx="8362950" cy="4997450"/>
          </a:xfrm>
          <a:ln/>
        </p:spPr>
        <p:txBody>
          <a:bodyPr vert="horz" wrap="square" lIns="91440" tIns="45720" rIns="91440" bIns="45720" anchor="t" anchorCtr="0"/>
          <a:p>
            <a:pPr lvl="1" algn="just">
              <a:lnSpc>
                <a:spcPct val="140000"/>
              </a:lnSpc>
            </a:pPr>
            <a:r>
              <a:rPr lang="en-US" altLang="zh-CN" dirty="0"/>
              <a:t>SELECT</a:t>
            </a:r>
            <a:r>
              <a:rPr lang="zh-CN" altLang="en-US" dirty="0"/>
              <a:t>子句：指定要显示的属性列</a:t>
            </a:r>
            <a:endParaRPr lang="zh-CN" altLang="en-US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FROM</a:t>
            </a:r>
            <a:r>
              <a:rPr lang="zh-CN" altLang="en-US" dirty="0"/>
              <a:t>子句：指定查询对象</a:t>
            </a:r>
            <a:r>
              <a:rPr lang="en-US" altLang="zh-CN" dirty="0"/>
              <a:t>（</a:t>
            </a:r>
            <a:r>
              <a:rPr lang="zh-CN" altLang="en-US" dirty="0"/>
              <a:t>基本表或视图</a:t>
            </a:r>
            <a:r>
              <a:rPr lang="en-US" altLang="zh-CN" dirty="0"/>
              <a:t>）</a:t>
            </a:r>
            <a:endParaRPr lang="en-US" altLang="zh-CN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WHERE</a:t>
            </a:r>
            <a:r>
              <a:rPr lang="zh-CN" altLang="en-US" dirty="0"/>
              <a:t>子句：指定查询条件</a:t>
            </a:r>
            <a:endParaRPr lang="zh-CN" altLang="en-US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GROUP BY</a:t>
            </a:r>
            <a:r>
              <a:rPr lang="zh-CN" altLang="en-US" dirty="0"/>
              <a:t>子句：对查询结果按指定列的值分组，该属性列值相等的元组为一个组。通常会在每组中作用聚集函数。</a:t>
            </a:r>
            <a:endParaRPr lang="zh-CN" altLang="en-US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HAVING</a:t>
            </a:r>
            <a:r>
              <a:rPr lang="zh-CN" altLang="en-US" dirty="0"/>
              <a:t>短语：只有满足指定条件的组才予以输出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ORDER BY</a:t>
            </a:r>
            <a:r>
              <a:rPr lang="zh-CN" altLang="en-US" dirty="0"/>
              <a:t>子句：对查询结果表按指定列值的升序或降序排序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3.4  </a:t>
            </a:r>
            <a:r>
              <a:rPr lang="zh-CN" altLang="en-US" sz="3600" dirty="0"/>
              <a:t>数据查询 </a:t>
            </a:r>
            <a:endParaRPr lang="zh-CN" altLang="en-US" sz="36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6107113" cy="4038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单表查询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连接查询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嵌套查询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集合查询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基于派生表的查询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3.4.6 Select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语句的一般形式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lang="zh-CN" altLang="en-US" dirty="0">
                <a:solidFill>
                  <a:srgbClr val="7030A0"/>
                </a:solidFill>
              </a:rPr>
              <a:t>选择表中的若干列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1.</a:t>
            </a:r>
            <a:r>
              <a:rPr lang="zh-CN" altLang="en-US" sz="3600" dirty="0"/>
              <a:t>选择表中的若干列</a:t>
            </a:r>
            <a:endParaRPr lang="zh-CN" altLang="en-US" sz="3600" dirty="0"/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/>
              <a:t>查询指定列</a:t>
            </a:r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3.16]  </a:t>
            </a:r>
            <a:r>
              <a:rPr lang="zh-CN" altLang="en-US" sz="2400" dirty="0"/>
              <a:t>查询全体学生的学号与姓名。</a:t>
            </a:r>
            <a:endParaRPr lang="zh-CN" altLang="en-US" sz="2400" dirty="0"/>
          </a:p>
          <a:p>
            <a:pPr lvl="1" algn="just" eaLnBrk="1" hangingPunct="1">
              <a:buNone/>
            </a:pPr>
            <a:r>
              <a:rPr lang="zh-CN" altLang="en-US" sz="2000" dirty="0"/>
              <a:t>		</a:t>
            </a:r>
            <a:r>
              <a:rPr lang="en-US" altLang="zh-CN" sz="2200" dirty="0"/>
              <a:t>SELECT Sno</a:t>
            </a:r>
            <a:r>
              <a:rPr lang="zh-CN" altLang="en-US" sz="2200" dirty="0"/>
              <a:t>,</a:t>
            </a:r>
            <a:r>
              <a:rPr lang="en-US" altLang="zh-CN" sz="2200" dirty="0"/>
              <a:t>Sname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/>
              <a:t>		FROM Student</a:t>
            </a:r>
            <a:r>
              <a:rPr lang="zh-CN" altLang="en-US" sz="2200" dirty="0"/>
              <a:t>;</a:t>
            </a: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  <a:endParaRPr lang="zh-CN" altLang="en-US" sz="2000" dirty="0"/>
          </a:p>
          <a:p>
            <a:pPr lvl="1" algn="just" eaLnBrk="1" hangingPunct="1">
              <a:buNone/>
            </a:pP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  <a:endParaRPr lang="zh-CN" altLang="en-US" sz="2000" dirty="0"/>
          </a:p>
          <a:p>
            <a:pPr algn="just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3.17]  </a:t>
            </a:r>
            <a:r>
              <a:rPr lang="zh-CN" altLang="en-US" sz="2400" dirty="0"/>
              <a:t>查询全体学生的姓名、学号、所在系。</a:t>
            </a:r>
            <a:endParaRPr lang="zh-CN" altLang="en-US" sz="2400" dirty="0"/>
          </a:p>
          <a:p>
            <a:pPr lvl="1" algn="just" eaLnBrk="1" hangingPunct="1">
              <a:buNone/>
            </a:pPr>
            <a:r>
              <a:rPr lang="zh-CN" altLang="en-US" sz="2000" dirty="0"/>
              <a:t>		</a:t>
            </a:r>
            <a:r>
              <a:rPr lang="en-US" altLang="zh-CN" sz="2200" dirty="0"/>
              <a:t>SELECT Sname</a:t>
            </a:r>
            <a:r>
              <a:rPr lang="zh-CN" altLang="en-US" sz="2200" dirty="0"/>
              <a:t>,</a:t>
            </a:r>
            <a:r>
              <a:rPr lang="en-US" altLang="zh-CN" sz="2200" dirty="0"/>
              <a:t>Sno</a:t>
            </a:r>
            <a:r>
              <a:rPr lang="zh-CN" altLang="en-US" sz="2200" dirty="0"/>
              <a:t>,</a:t>
            </a:r>
            <a:r>
              <a:rPr lang="en-US" altLang="zh-CN" sz="2200" dirty="0"/>
              <a:t>Sdept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/>
              <a:t>		FROM Student</a:t>
            </a:r>
            <a:r>
              <a:rPr lang="zh-CN" altLang="en-US" sz="2200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选择表中的若干列（续）</a:t>
            </a:r>
            <a:endParaRPr lang="zh-CN" altLang="en-US" sz="3600" dirty="0"/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/>
              <a:t>查询全部列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选出所有属性列：</a:t>
            </a:r>
            <a:endParaRPr lang="zh-CN" altLang="en-US" dirty="0"/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在</a:t>
            </a:r>
            <a:r>
              <a:rPr lang="en-US" altLang="zh-CN" sz="2200" dirty="0"/>
              <a:t>SELECT</a:t>
            </a:r>
            <a:r>
              <a:rPr lang="zh-CN" altLang="en-US" sz="2200" dirty="0"/>
              <a:t>关键字后面列出所有列名 </a:t>
            </a:r>
            <a:endParaRPr lang="zh-CN" altLang="en-US" sz="2200" dirty="0"/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将</a:t>
            </a:r>
            <a:r>
              <a:rPr lang="en-US" altLang="zh-CN" sz="2200" dirty="0"/>
              <a:t>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</a:t>
            </a:r>
            <a:r>
              <a:rPr lang="zh-CN" altLang="en-US" sz="2200" dirty="0"/>
              <a:t>指定为 </a:t>
            </a:r>
            <a:r>
              <a:rPr lang="zh-CN" altLang="en-US" sz="2200" dirty="0">
                <a:solidFill>
                  <a:srgbClr val="FF00FF"/>
                </a:solidFill>
              </a:rPr>
              <a:t> *</a:t>
            </a:r>
            <a:endParaRPr lang="zh-CN" altLang="en-US" sz="2200" dirty="0">
              <a:solidFill>
                <a:srgbClr val="FF00FF"/>
              </a:solidFill>
            </a:endParaRPr>
          </a:p>
          <a:p>
            <a:pPr algn="just" eaLnBrk="1" hangingPunct="1">
              <a:buNone/>
            </a:pPr>
            <a:endParaRPr lang="zh-CN" altLang="en-US" dirty="0"/>
          </a:p>
          <a:p>
            <a:pPr lvl="1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3.18]  </a:t>
            </a:r>
            <a:r>
              <a:rPr lang="zh-CN" altLang="en-US" dirty="0"/>
              <a:t>查询全体学生的详细记录</a:t>
            </a:r>
            <a:endParaRPr lang="zh-CN" altLang="en-US" dirty="0"/>
          </a:p>
          <a:p>
            <a:pPr lvl="2" algn="just" eaLnBrk="1" hangingPunct="1">
              <a:buNone/>
            </a:pPr>
            <a:r>
              <a:rPr lang="en-US" altLang="zh-CN" sz="2400" dirty="0"/>
              <a:t>SELECT  Sno</a:t>
            </a:r>
            <a:r>
              <a:rPr lang="zh-CN" altLang="en-US" sz="2400" dirty="0"/>
              <a:t>,</a:t>
            </a:r>
            <a:r>
              <a:rPr lang="en-US" altLang="zh-CN" sz="2400" dirty="0"/>
              <a:t>Sname</a:t>
            </a:r>
            <a:r>
              <a:rPr lang="zh-CN" altLang="en-US" sz="2400" dirty="0"/>
              <a:t>,</a:t>
            </a:r>
            <a:r>
              <a:rPr lang="en-US" altLang="zh-CN" sz="2400" dirty="0"/>
              <a:t>Ssex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  <a:r>
              <a:rPr lang="zh-CN" altLang="en-US" sz="2400" dirty="0"/>
              <a:t>,</a:t>
            </a:r>
            <a:r>
              <a:rPr lang="en-US" altLang="zh-CN" sz="2400" dirty="0"/>
              <a:t>Sdept </a:t>
            </a:r>
            <a:endParaRPr lang="en-US" altLang="zh-CN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zh-CN" altLang="en-US" sz="2400" dirty="0"/>
              <a:t>或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SELECT  *</a:t>
            </a:r>
            <a:endParaRPr lang="en-US" altLang="zh-CN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>
          <a:xfrm>
            <a:off x="479425" y="1098550"/>
            <a:ext cx="8229600" cy="54260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查询经过计算的值 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SELECT</a:t>
            </a:r>
            <a:r>
              <a:rPr lang="zh-CN" altLang="en-US" dirty="0"/>
              <a:t>子句的</a:t>
            </a:r>
            <a:r>
              <a:rPr lang="en-US" altLang="zh-CN" dirty="0"/>
              <a:t>&lt;</a:t>
            </a:r>
            <a:r>
              <a:rPr lang="zh-CN" altLang="en-US" dirty="0"/>
              <a:t>目标列表达式</a:t>
            </a:r>
            <a:r>
              <a:rPr lang="en-US" altLang="zh-CN" dirty="0"/>
              <a:t>&gt;</a:t>
            </a:r>
            <a:r>
              <a:rPr lang="zh-CN" altLang="en-US" dirty="0"/>
              <a:t>不仅可以为表中的属性列，也可以是表达式</a:t>
            </a:r>
            <a:endParaRPr lang="en-US" altLang="zh-CN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3.19]  </a:t>
            </a:r>
            <a:r>
              <a:rPr lang="zh-CN" altLang="en-US" sz="2400" dirty="0"/>
              <a:t>查全体学生的姓名及其出生年份。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SELECT Sname</a:t>
            </a:r>
            <a:r>
              <a:rPr lang="zh-CN" altLang="en-US" dirty="0"/>
              <a:t>,</a:t>
            </a:r>
            <a:r>
              <a:rPr lang="en-US" altLang="zh-CN" dirty="0"/>
              <a:t>2014-Sage          </a:t>
            </a:r>
            <a:r>
              <a:rPr lang="en-US" altLang="zh-CN" sz="2000" dirty="0"/>
              <a:t>/*</a:t>
            </a:r>
            <a:r>
              <a:rPr lang="zh-CN" altLang="en-US" sz="2000" dirty="0"/>
              <a:t>假设当时为</a:t>
            </a:r>
            <a:r>
              <a:rPr lang="en-US" altLang="zh-CN" sz="2000" dirty="0"/>
              <a:t>2014</a:t>
            </a:r>
            <a:r>
              <a:rPr lang="zh-CN" altLang="en-US" sz="2000" dirty="0"/>
              <a:t>年*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FROM Student</a:t>
            </a:r>
            <a:r>
              <a:rPr lang="zh-CN" altLang="en-US" dirty="0"/>
              <a:t>;</a:t>
            </a:r>
            <a:endParaRPr lang="zh-CN" altLang="en-US" sz="20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dirty="0"/>
              <a:t>输出结果：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</a:t>
            </a:r>
            <a:r>
              <a:rPr lang="en-US" altLang="zh-CN" sz="2000" dirty="0"/>
              <a:t>Sname   2014-Sage</a:t>
            </a:r>
            <a:endParaRPr lang="en-US" altLang="zh-CN" sz="20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李勇         </a:t>
            </a:r>
            <a:r>
              <a:rPr lang="en-US" altLang="zh-CN" sz="2000" dirty="0"/>
              <a:t>1994</a:t>
            </a:r>
            <a:endParaRPr lang="en-US" altLang="zh-CN" sz="20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刘晨         </a:t>
            </a:r>
            <a:r>
              <a:rPr lang="en-US" altLang="zh-CN" sz="2000" dirty="0"/>
              <a:t>1995</a:t>
            </a:r>
            <a:endParaRPr lang="en-US" altLang="zh-CN" sz="20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王敏         </a:t>
            </a:r>
            <a:r>
              <a:rPr lang="en-US" altLang="zh-CN" sz="2000" dirty="0"/>
              <a:t>1996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张立         </a:t>
            </a:r>
            <a:r>
              <a:rPr lang="en-US" altLang="zh-CN" sz="2000" dirty="0"/>
              <a:t>1995 </a:t>
            </a:r>
            <a:endParaRPr lang="en-US" altLang="zh-CN" sz="2000" dirty="0"/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查询经过计算的值（续）</a:t>
            </a:r>
            <a:endParaRPr lang="zh-CN" altLang="en-US" sz="3600" dirty="0"/>
          </a:p>
        </p:txBody>
      </p:sp>
      <p:sp>
        <p:nvSpPr>
          <p:cNvPr id="53252" name="Line 6"/>
          <p:cNvSpPr/>
          <p:nvPr/>
        </p:nvSpPr>
        <p:spPr>
          <a:xfrm>
            <a:off x="1403350" y="4797425"/>
            <a:ext cx="23764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81075"/>
            <a:ext cx="8280400" cy="521335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3.20] </a:t>
            </a:r>
            <a:r>
              <a:rPr lang="zh-CN" altLang="en-US" sz="2400" dirty="0"/>
              <a:t>查询全体学生的姓名、出生年份和所在的院系，要求用小写字母表示系名。</a:t>
            </a:r>
            <a:endParaRPr lang="zh-CN" altLang="en-US" sz="2400" dirty="0"/>
          </a:p>
          <a:p>
            <a:pPr algn="just" eaLnBrk="1" hangingPunct="1">
              <a:buNone/>
            </a:pPr>
            <a:endParaRPr lang="zh-CN" altLang="en-US" sz="2400" dirty="0"/>
          </a:p>
          <a:p>
            <a:pPr lvl="1" algn="just" eaLnBrk="1" hangingPunct="1">
              <a:buNone/>
            </a:pPr>
            <a:r>
              <a:rPr lang="en-US" altLang="zh-CN" sz="2000" dirty="0"/>
              <a:t>SELECT Sname,</a:t>
            </a:r>
            <a:r>
              <a:rPr lang="zh-CN" altLang="en-US" sz="2000" dirty="0"/>
              <a:t>'</a:t>
            </a:r>
            <a:r>
              <a:rPr lang="en-US" altLang="zh-CN" sz="2000" dirty="0"/>
              <a:t>Year of Birth: </a:t>
            </a:r>
            <a:r>
              <a:rPr lang="zh-CN" altLang="en-US" sz="2000" dirty="0"/>
              <a:t>'</a:t>
            </a:r>
            <a:r>
              <a:rPr lang="en-US" altLang="zh-CN" sz="2000" dirty="0"/>
              <a:t>,2014-Sage,LOWER</a:t>
            </a:r>
            <a:r>
              <a:rPr lang="zh-CN" altLang="en-US" sz="2000" dirty="0"/>
              <a:t>(</a:t>
            </a:r>
            <a:r>
              <a:rPr lang="en-US" altLang="zh-CN" sz="2000" dirty="0"/>
              <a:t>Sdept</a:t>
            </a:r>
            <a:r>
              <a:rPr lang="zh-CN" altLang="en-US" sz="2000" dirty="0"/>
              <a:t>)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en-US" altLang="zh-CN" sz="2000" dirty="0"/>
              <a:t>FROM Student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pPr lvl="1" eaLnBrk="1" hangingPunct="1">
              <a:buNone/>
            </a:pP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dirty="0"/>
              <a:t>输出结果：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Sname   'Year of Birth:'  2014-Sage   LOWER</a:t>
            </a:r>
            <a:r>
              <a:rPr lang="zh-CN" altLang="en-US" sz="1800" dirty="0"/>
              <a:t>(</a:t>
            </a:r>
            <a:r>
              <a:rPr lang="en-US" altLang="zh-CN" sz="1800" dirty="0"/>
              <a:t>Sdept</a:t>
            </a:r>
            <a:r>
              <a:rPr lang="zh-CN" altLang="en-US" sz="1800" dirty="0"/>
              <a:t>)</a:t>
            </a:r>
            <a:endParaRPr lang="zh-CN" altLang="en-US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李勇    </a:t>
            </a:r>
            <a:r>
              <a:rPr lang="en-US" altLang="zh-CN" sz="1800" dirty="0"/>
              <a:t>Year of Birth:    1994       	cs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刘晨    </a:t>
            </a:r>
            <a:r>
              <a:rPr lang="en-US" altLang="zh-CN" sz="1800" dirty="0"/>
              <a:t>Year of Birth:    1995       	cs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王敏    </a:t>
            </a:r>
            <a:r>
              <a:rPr lang="en-US" altLang="zh-CN" sz="1800" dirty="0"/>
              <a:t>Year of Birth:    1996       	ma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张立    </a:t>
            </a:r>
            <a:r>
              <a:rPr lang="en-US" altLang="zh-CN" sz="1800" dirty="0"/>
              <a:t>Year of Birth:    1995      	is </a:t>
            </a:r>
            <a:endParaRPr lang="en-US" altLang="zh-CN" sz="1800" dirty="0"/>
          </a:p>
        </p:txBody>
      </p:sp>
      <p:sp>
        <p:nvSpPr>
          <p:cNvPr id="5427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查询经过计算的值（续）</a:t>
            </a:r>
            <a:endParaRPr lang="zh-CN" altLang="en-US" sz="3600" dirty="0"/>
          </a:p>
        </p:txBody>
      </p:sp>
      <p:sp>
        <p:nvSpPr>
          <p:cNvPr id="54276" name="Line 4"/>
          <p:cNvSpPr/>
          <p:nvPr/>
        </p:nvSpPr>
        <p:spPr>
          <a:xfrm>
            <a:off x="827088" y="4219575"/>
            <a:ext cx="57610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/>
              <a:t>使用列</a:t>
            </a:r>
            <a:r>
              <a:rPr lang="zh-CN" altLang="en-US" dirty="0">
                <a:solidFill>
                  <a:srgbClr val="FF00FF"/>
                </a:solidFill>
              </a:rPr>
              <a:t>别名</a:t>
            </a:r>
            <a:r>
              <a:rPr lang="zh-CN" altLang="en-US" dirty="0"/>
              <a:t>改变查询结果的列标题</a:t>
            </a:r>
            <a:r>
              <a:rPr lang="en-US" altLang="zh-CN" dirty="0"/>
              <a:t>: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sz="1800" dirty="0"/>
              <a:t>	</a:t>
            </a:r>
            <a:endParaRPr lang="en-US" altLang="zh-CN" sz="1800" dirty="0"/>
          </a:p>
          <a:p>
            <a:pPr algn="just" eaLnBrk="1" hangingPunct="1">
              <a:buNone/>
            </a:pPr>
            <a:r>
              <a:rPr lang="en-US" altLang="zh-CN" sz="1800" dirty="0"/>
              <a:t>    </a:t>
            </a:r>
            <a:r>
              <a:rPr lang="en-US" altLang="zh-CN" sz="2000" dirty="0"/>
              <a:t> SELECT Sname </a:t>
            </a:r>
            <a:r>
              <a:rPr lang="en-US" altLang="zh-CN" sz="2000" dirty="0">
                <a:solidFill>
                  <a:srgbClr val="FF00FF"/>
                </a:solidFill>
              </a:rPr>
              <a:t>NAME</a:t>
            </a:r>
            <a:r>
              <a:rPr lang="zh-CN" altLang="en-US" sz="2000" dirty="0"/>
              <a:t>,</a:t>
            </a:r>
            <a:r>
              <a:rPr lang="en-US" altLang="zh-CN" sz="2000" dirty="0"/>
              <a:t>'Year of Birth:</a:t>
            </a:r>
            <a:r>
              <a:rPr lang="zh-CN" altLang="en-US" sz="2000" dirty="0"/>
              <a:t>'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</a:t>
            </a:r>
            <a:r>
              <a:rPr lang="zh-CN" altLang="en-US" sz="2000" dirty="0"/>
              <a:t>,</a:t>
            </a:r>
            <a:endParaRPr lang="zh-CN" altLang="en-US" sz="1800" dirty="0"/>
          </a:p>
          <a:p>
            <a:pPr lvl="1" algn="just" eaLnBrk="1" hangingPunct="1"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2014-Sage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BIRTHDAY</a:t>
            </a:r>
            <a:r>
              <a:rPr lang="zh-CN" altLang="en-US" sz="2000" dirty="0"/>
              <a:t>,</a:t>
            </a:r>
            <a:r>
              <a:rPr lang="en-US" altLang="zh-CN" sz="2000" dirty="0"/>
              <a:t>LOWER</a:t>
            </a:r>
            <a:r>
              <a:rPr lang="zh-CN" altLang="en-US" sz="2000" dirty="0"/>
              <a:t>(</a:t>
            </a:r>
            <a:r>
              <a:rPr lang="en-US" altLang="zh-CN" sz="2000" dirty="0"/>
              <a:t>Sdept</a:t>
            </a:r>
            <a:r>
              <a:rPr lang="zh-CN" altLang="en-US" sz="2000" dirty="0"/>
              <a:t>)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FF00FF"/>
                </a:solidFill>
              </a:rPr>
              <a:t>DEPARTMENT</a:t>
            </a:r>
            <a:endParaRPr lang="en-US" altLang="zh-CN" sz="2000" dirty="0">
              <a:solidFill>
                <a:srgbClr val="FF00FF"/>
              </a:solidFill>
            </a:endParaRPr>
          </a:p>
          <a:p>
            <a:pPr eaLnBrk="1" hangingPunct="1">
              <a:buNone/>
            </a:pPr>
            <a:r>
              <a:rPr lang="en-US" altLang="zh-CN" sz="2000" dirty="0"/>
              <a:t>	FROM Student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dirty="0"/>
              <a:t>输出结果：</a:t>
            </a:r>
            <a:endParaRPr lang="zh-CN" altLang="en-US" dirty="0"/>
          </a:p>
          <a:p>
            <a:pPr lvl="1" algn="just" eaLnBrk="1" hangingPunct="1">
              <a:lnSpc>
                <a:spcPct val="5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1800" dirty="0"/>
              <a:t>NAME      BIRTH         BIRTHDAY   DEPARTMENT</a:t>
            </a:r>
            <a:endParaRPr lang="en-US" altLang="zh-CN" sz="1800" dirty="0"/>
          </a:p>
          <a:p>
            <a:pPr lvl="1" algn="just" eaLnBrk="1" hangingPunct="1">
              <a:lnSpc>
                <a:spcPct val="50000"/>
              </a:lnSpc>
              <a:buNone/>
            </a:pPr>
            <a:r>
              <a:rPr lang="en-US" altLang="zh-CN" sz="2000" dirty="0"/>
              <a:t>   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李勇    </a:t>
            </a:r>
            <a:r>
              <a:rPr lang="en-US" altLang="zh-CN" sz="2000" dirty="0"/>
              <a:t>Year of Birth:    1994             cs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刘晨    </a:t>
            </a:r>
            <a:r>
              <a:rPr lang="en-US" altLang="zh-CN" sz="2000" dirty="0"/>
              <a:t>Year of Birth:    1995             cs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王敏    </a:t>
            </a:r>
            <a:r>
              <a:rPr lang="en-US" altLang="zh-CN" sz="2000" dirty="0"/>
              <a:t>Year of Birth:    1996             ma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张立    </a:t>
            </a:r>
            <a:r>
              <a:rPr lang="en-US" altLang="zh-CN" sz="2000" dirty="0"/>
              <a:t>Year of Birth:    1995             is</a:t>
            </a:r>
            <a:endParaRPr lang="en-US" altLang="zh-CN" sz="2000" dirty="0"/>
          </a:p>
        </p:txBody>
      </p:sp>
      <p:sp>
        <p:nvSpPr>
          <p:cNvPr id="5529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查询经过计算的值（续）</a:t>
            </a:r>
            <a:endParaRPr lang="zh-CN" altLang="en-US" sz="3600" dirty="0"/>
          </a:p>
        </p:txBody>
      </p:sp>
      <p:sp>
        <p:nvSpPr>
          <p:cNvPr id="55300" name="Line 4"/>
          <p:cNvSpPr/>
          <p:nvPr/>
        </p:nvSpPr>
        <p:spPr>
          <a:xfrm>
            <a:off x="1260475" y="4006850"/>
            <a:ext cx="5400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lang="zh-CN" altLang="en-US" dirty="0">
                <a:solidFill>
                  <a:srgbClr val="7030A0"/>
                </a:solidFill>
              </a:rPr>
              <a:t>选择表中的若干元组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SQL</a:t>
            </a:r>
            <a:r>
              <a:rPr lang="zh-CN" altLang="en-US" sz="3600" dirty="0"/>
              <a:t>标准的进展过程</a:t>
            </a:r>
            <a:endParaRPr lang="zh-CN" altLang="en-US" sz="3600" dirty="0"/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817563" y="1557338"/>
          <a:ext cx="7083425" cy="3778250"/>
        </p:xfrm>
        <a:graphic>
          <a:graphicData uri="http://schemas.openxmlformats.org/drawingml/2006/table">
            <a:tbl>
              <a:tblPr/>
              <a:tblGrid>
                <a:gridCol w="2922989"/>
                <a:gridCol w="2037887"/>
                <a:gridCol w="212254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大致页数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SQL/86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1986.10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SQL/89（FIPS 127-1）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SQL/92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SQL99（SQL 3）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3777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SQL2011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281" name="Rectangle 3"/>
          <p:cNvSpPr txBox="1"/>
          <p:nvPr/>
        </p:nvSpPr>
        <p:spPr>
          <a:xfrm>
            <a:off x="250825" y="5589588"/>
            <a:ext cx="8893175" cy="7191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400" dirty="0"/>
              <a:t>目前，没有一个数据库系统能够支持</a:t>
            </a:r>
            <a:r>
              <a:rPr lang="en-US" altLang="zh-CN" sz="2400" dirty="0"/>
              <a:t>SQL</a:t>
            </a:r>
            <a:r>
              <a:rPr lang="zh-CN" altLang="en-US" sz="2400" dirty="0"/>
              <a:t>标准的所有概念和特性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消除取值重复的行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sz="2400" dirty="0"/>
              <a:t>	 如果没有指定</a:t>
            </a:r>
            <a:r>
              <a:rPr lang="en-US" altLang="zh-CN" sz="2400" dirty="0"/>
              <a:t>DISTINCT</a:t>
            </a:r>
            <a:r>
              <a:rPr lang="zh-CN" altLang="en-US" sz="2400" dirty="0"/>
              <a:t>关键词，则缺省为</a:t>
            </a:r>
            <a:r>
              <a:rPr lang="en-US" altLang="zh-CN" sz="2400" dirty="0"/>
              <a:t>ALL 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3.21]  </a:t>
            </a:r>
            <a:r>
              <a:rPr lang="zh-CN" altLang="en-US" dirty="0"/>
              <a:t>查询选修了课程的学生学号。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Sno   FROM SC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等价于：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</a:t>
            </a:r>
            <a:r>
              <a:rPr lang="en-US" altLang="zh-CN" dirty="0"/>
              <a:t>SELECT ALL  Sno  FROM SC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执行上面的</a:t>
            </a:r>
            <a:r>
              <a:rPr lang="en-US" altLang="zh-CN" dirty="0"/>
              <a:t>SELECT</a:t>
            </a:r>
            <a:r>
              <a:rPr lang="zh-CN" altLang="en-US" dirty="0"/>
              <a:t>语句后，结果为： 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000" dirty="0"/>
              <a:t>					    </a:t>
            </a:r>
            <a:r>
              <a:rPr lang="en-US" altLang="zh-CN" sz="2000" dirty="0"/>
              <a:t>Sno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201215121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201215121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201215121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201215122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201215122</a:t>
            </a:r>
            <a:endParaRPr lang="en-US" altLang="zh-CN" sz="2000" dirty="0"/>
          </a:p>
        </p:txBody>
      </p:sp>
      <p:sp>
        <p:nvSpPr>
          <p:cNvPr id="5734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选择表中的若干元组</a:t>
            </a:r>
            <a:endParaRPr lang="zh-CN" altLang="en-US" sz="3600" dirty="0"/>
          </a:p>
        </p:txBody>
      </p:sp>
      <p:sp>
        <p:nvSpPr>
          <p:cNvPr id="57348" name="Line 4"/>
          <p:cNvSpPr/>
          <p:nvPr/>
        </p:nvSpPr>
        <p:spPr>
          <a:xfrm>
            <a:off x="3851275" y="4651375"/>
            <a:ext cx="20161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>
          <a:xfrm>
            <a:off x="815975" y="-33337"/>
            <a:ext cx="8229600" cy="1131887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消除取值重复的行（续）</a:t>
            </a:r>
            <a:endParaRPr lang="zh-CN" altLang="en-US" sz="3600" dirty="0"/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412875"/>
            <a:ext cx="837565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dirty="0"/>
              <a:t>指定</a:t>
            </a:r>
            <a:r>
              <a:rPr lang="en-US" altLang="zh-CN" dirty="0"/>
              <a:t>DISTINCT</a:t>
            </a:r>
            <a:r>
              <a:rPr lang="zh-CN" altLang="en-US" dirty="0"/>
              <a:t>关键词，去掉表中重复的行 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/>
              <a:t>   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/>
              <a:t>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DISTINCT </a:t>
            </a:r>
            <a:r>
              <a:rPr lang="en-US" altLang="zh-CN" sz="2400" dirty="0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FROM SC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执行结果：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					    </a:t>
            </a:r>
            <a:r>
              <a:rPr lang="en-US" altLang="zh-CN" sz="2400" dirty="0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				201215121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				201215122</a:t>
            </a:r>
            <a:endParaRPr lang="en-US" altLang="zh-CN" sz="2400" dirty="0"/>
          </a:p>
        </p:txBody>
      </p:sp>
      <p:sp>
        <p:nvSpPr>
          <p:cNvPr id="58372" name="Line 4"/>
          <p:cNvSpPr/>
          <p:nvPr/>
        </p:nvSpPr>
        <p:spPr>
          <a:xfrm>
            <a:off x="3924300" y="4292600"/>
            <a:ext cx="22320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（2）查询满足条件的元组</a:t>
            </a:r>
            <a:endParaRPr lang="zh-CN" altLang="en-US" sz="3600" dirty="0"/>
          </a:p>
        </p:txBody>
      </p:sp>
      <p:sp>
        <p:nvSpPr>
          <p:cNvPr id="59395" name="Rectangle 4"/>
          <p:cNvSpPr/>
          <p:nvPr/>
        </p:nvSpPr>
        <p:spPr>
          <a:xfrm>
            <a:off x="1143000" y="1752600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 dirty="0"/>
          </a:p>
        </p:txBody>
      </p:sp>
      <p:sp>
        <p:nvSpPr>
          <p:cNvPr id="59396" name="Rectangle 5"/>
          <p:cNvSpPr/>
          <p:nvPr/>
        </p:nvSpPr>
        <p:spPr>
          <a:xfrm>
            <a:off x="1371600" y="1752600"/>
            <a:ext cx="7010400" cy="1371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 dirty="0"/>
          </a:p>
        </p:txBody>
      </p:sp>
      <p:graphicFrame>
        <p:nvGraphicFramePr>
          <p:cNvPr id="75781" name="Group 5"/>
          <p:cNvGraphicFramePr>
            <a:graphicFrameLocks noGrp="1"/>
          </p:cNvGraphicFramePr>
          <p:nvPr>
            <p:ph idx="1"/>
          </p:nvPr>
        </p:nvGraphicFramePr>
        <p:xfrm>
          <a:off x="250825" y="2060575"/>
          <a:ext cx="8640763" cy="3051175"/>
        </p:xfrm>
        <a:graphic>
          <a:graphicData uri="http://schemas.openxmlformats.org/drawingml/2006/table">
            <a:tbl>
              <a:tblPr/>
              <a:tblGrid>
                <a:gridCol w="2305050"/>
                <a:gridCol w="6335713"/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NULL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3" name="Text Box 182"/>
          <p:cNvSpPr txBox="1"/>
          <p:nvPr/>
        </p:nvSpPr>
        <p:spPr>
          <a:xfrm>
            <a:off x="2516188" y="1412875"/>
            <a:ext cx="31083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表</a:t>
            </a:r>
            <a:r>
              <a:rPr lang="en-US" altLang="zh-CN" sz="2400" dirty="0">
                <a:latin typeface="Times New Roman" panose="02020603050405020304" pitchFamily="18" charset="0"/>
              </a:rPr>
              <a:t>3.6 </a:t>
            </a:r>
            <a:r>
              <a:rPr lang="zh-CN" altLang="en-US" sz="2400" dirty="0">
                <a:latin typeface="Times New Roman" panose="02020603050405020304" pitchFamily="18" charset="0"/>
              </a:rPr>
              <a:t>常用的查询条件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①</a:t>
            </a:r>
            <a:r>
              <a:rPr lang="en-US" altLang="zh-CN" sz="3600" dirty="0"/>
              <a:t> </a:t>
            </a:r>
            <a:r>
              <a:rPr lang="zh-CN" altLang="en-US" sz="3600" dirty="0"/>
              <a:t>比较大小</a:t>
            </a:r>
            <a:endParaRPr lang="zh-CN" altLang="en-US" sz="3600" dirty="0"/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054100"/>
            <a:ext cx="8075612" cy="48958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3.22]</a:t>
            </a:r>
            <a:r>
              <a:rPr lang="zh-CN" altLang="en-US" sz="2400" dirty="0"/>
              <a:t> 查询计算机科学系全体学生的名单。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Sname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    FROM     Student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    WHERE  Sdept=‘CS’</a:t>
            </a:r>
            <a:r>
              <a:rPr lang="zh-CN" altLang="en-US" dirty="0"/>
              <a:t>;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3.23]</a:t>
            </a:r>
            <a:r>
              <a:rPr lang="zh-CN" altLang="en-US" sz="2400" dirty="0"/>
              <a:t>查询所有年龄在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岁以下的学生姓名及其年龄。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Sname</a:t>
            </a:r>
            <a:r>
              <a:rPr lang="zh-CN" altLang="en-US" dirty="0"/>
              <a:t>,</a:t>
            </a:r>
            <a:r>
              <a:rPr lang="en-US" altLang="zh-CN" dirty="0"/>
              <a:t>Sage </a:t>
            </a:r>
            <a:endParaRPr lang="en-US" altLang="zh-CN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     FROM     Student    </a:t>
            </a:r>
            <a:endParaRPr lang="en-US" altLang="zh-CN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     WHERE  Sage &lt; 20</a:t>
            </a:r>
            <a:r>
              <a:rPr lang="zh-CN" altLang="en-US" dirty="0"/>
              <a:t>;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3.24]</a:t>
            </a:r>
            <a:r>
              <a:rPr lang="zh-CN" altLang="en-US" sz="2400" dirty="0"/>
              <a:t>查询考试成绩有不及格的学生的学号。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Sn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SC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Grade&lt;60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lvl="2" eaLnBrk="1" hangingPunct="1">
              <a:lnSpc>
                <a:spcPct val="8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② 确定范围</a:t>
            </a:r>
            <a:endParaRPr lang="zh-CN" altLang="en-US" sz="3600" dirty="0"/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686800" cy="53562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谓词</a:t>
            </a:r>
            <a:r>
              <a:rPr lang="en-US" altLang="zh-CN" dirty="0"/>
              <a:t>:</a:t>
            </a:r>
            <a:r>
              <a:rPr lang="en-US" altLang="zh-CN" sz="2000" dirty="0"/>
              <a:t>   </a:t>
            </a:r>
            <a:r>
              <a:rPr lang="en-US" altLang="zh-CN" sz="2400" dirty="0"/>
              <a:t>BETWEEN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NOT BETWEEN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3.25]</a:t>
            </a:r>
            <a:r>
              <a:rPr lang="en-US" altLang="zh-CN" sz="1800" dirty="0"/>
              <a:t> </a:t>
            </a:r>
            <a:r>
              <a:rPr lang="zh-CN" altLang="en-US" sz="2400" dirty="0"/>
              <a:t>查询年龄在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岁（包括</a:t>
            </a:r>
            <a:r>
              <a:rPr lang="en-US" altLang="zh-CN" sz="2400" dirty="0"/>
              <a:t>20</a:t>
            </a:r>
            <a:r>
              <a:rPr lang="zh-CN" altLang="en-US" sz="2400" dirty="0"/>
              <a:t>岁和</a:t>
            </a:r>
            <a:r>
              <a:rPr lang="en-US" altLang="zh-CN" sz="2400" dirty="0"/>
              <a:t>23</a:t>
            </a:r>
            <a:r>
              <a:rPr lang="zh-CN" altLang="en-US" sz="2400" dirty="0"/>
              <a:t>岁）之间的学生的姓名、系别和年龄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Sname</a:t>
            </a:r>
            <a:r>
              <a:rPr lang="zh-CN" altLang="en-US" dirty="0"/>
              <a:t>, </a:t>
            </a:r>
            <a:r>
              <a:rPr lang="en-US" altLang="zh-CN" dirty="0"/>
              <a:t>Sdept</a:t>
            </a:r>
            <a:r>
              <a:rPr lang="zh-CN" altLang="en-US" dirty="0"/>
              <a:t>, </a:t>
            </a:r>
            <a:r>
              <a:rPr lang="en-US" altLang="zh-CN" dirty="0"/>
              <a:t>Sage</a:t>
            </a:r>
            <a:endParaRPr lang="en-US" altLang="zh-CN" dirty="0"/>
          </a:p>
          <a:p>
            <a:pPr lvl="2"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   Student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  Sage BETWEEN 20 AND 23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3.26]  </a:t>
            </a:r>
            <a:r>
              <a:rPr lang="zh-CN" altLang="en-US" sz="2400" dirty="0"/>
              <a:t>查询年龄不在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岁之间的学生姓名、系别和年龄</a:t>
            </a:r>
            <a:endParaRPr lang="zh-CN" altLang="en-US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	       </a:t>
            </a:r>
            <a:r>
              <a:rPr lang="en-US" altLang="zh-CN" sz="2400" dirty="0"/>
              <a:t>SELECT Sname</a:t>
            </a:r>
            <a:r>
              <a:rPr lang="zh-CN" altLang="en-US" sz="2400" dirty="0"/>
              <a:t>, </a:t>
            </a:r>
            <a:r>
              <a:rPr lang="en-US" altLang="zh-CN" sz="2400" dirty="0"/>
              <a:t>Sdept</a:t>
            </a:r>
            <a:r>
              <a:rPr lang="zh-CN" altLang="en-US" sz="2400" dirty="0"/>
              <a:t>, </a:t>
            </a:r>
            <a:r>
              <a:rPr lang="en-US" altLang="zh-CN" sz="2400" dirty="0"/>
              <a:t>Sage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	       FROM    Student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	       WHERE Sage NOT BETWEEN 20 AND 23</a:t>
            </a:r>
            <a:r>
              <a:rPr lang="zh-CN" altLang="en-US" sz="2400" dirty="0"/>
              <a:t>;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③</a:t>
            </a:r>
            <a:r>
              <a:rPr lang="en-US" altLang="zh-CN" sz="3600" dirty="0"/>
              <a:t> </a:t>
            </a:r>
            <a:r>
              <a:rPr lang="zh-CN" altLang="en-US" sz="3600" dirty="0"/>
              <a:t>确定集合</a:t>
            </a:r>
            <a:endParaRPr lang="zh-CN" altLang="en-US" sz="3600" dirty="0"/>
          </a:p>
        </p:txBody>
      </p:sp>
      <p:sp>
        <p:nvSpPr>
          <p:cNvPr id="62467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054100"/>
            <a:ext cx="8280400" cy="51847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谓词：</a:t>
            </a:r>
            <a:r>
              <a:rPr lang="en-US" altLang="zh-CN" dirty="0"/>
              <a:t>IN &lt;</a:t>
            </a:r>
            <a:r>
              <a:rPr lang="zh-CN" altLang="en-US" dirty="0"/>
              <a:t>值表</a:t>
            </a:r>
            <a:r>
              <a:rPr lang="en-US" altLang="zh-CN" dirty="0"/>
              <a:t>&gt;,  NOT IN &lt;</a:t>
            </a:r>
            <a:r>
              <a:rPr lang="zh-CN" altLang="en-US" dirty="0"/>
              <a:t>值表</a:t>
            </a:r>
            <a:r>
              <a:rPr lang="en-US" altLang="zh-CN" dirty="0"/>
              <a:t>&gt;  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1000" dirty="0"/>
              <a:t>        </a:t>
            </a:r>
            <a:endParaRPr lang="en-US" altLang="zh-CN" sz="1000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27]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Sname</a:t>
            </a:r>
            <a:r>
              <a:rPr lang="zh-CN" altLang="en-US" sz="2000" dirty="0"/>
              <a:t>, </a:t>
            </a:r>
            <a:r>
              <a:rPr lang="en-US" altLang="zh-CN" sz="2000" dirty="0"/>
              <a:t>Ssex</a:t>
            </a:r>
            <a:endParaRPr lang="en-US" altLang="zh-CN" sz="2000" dirty="0"/>
          </a:p>
          <a:p>
            <a:pPr lvl="1" eaLnBrk="1" hangingPunct="1">
              <a:buNone/>
            </a:pPr>
            <a:r>
              <a:rPr lang="en-US" altLang="zh-CN" sz="2000" dirty="0"/>
              <a:t>	FROM  Student</a:t>
            </a:r>
            <a:endParaRPr lang="en-US" altLang="zh-CN" sz="2000" dirty="0"/>
          </a:p>
          <a:p>
            <a:pPr lvl="1" eaLnBrk="1" hangingPunct="1">
              <a:buNone/>
            </a:pPr>
            <a:r>
              <a:rPr lang="en-US" altLang="zh-CN" sz="2000" dirty="0"/>
              <a:t>	WHERE Sdept IN </a:t>
            </a:r>
            <a:r>
              <a:rPr lang="zh-CN" altLang="en-US" sz="2000" dirty="0"/>
              <a:t>(</a:t>
            </a:r>
            <a:r>
              <a:rPr lang="en-US" altLang="zh-CN" sz="2000" dirty="0"/>
              <a:t>'CS','MA’,'IS' </a:t>
            </a:r>
            <a:r>
              <a:rPr lang="zh-CN" altLang="en-US" sz="2000" dirty="0"/>
              <a:t>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lvl="1" eaLnBrk="1" hangingPunct="1">
              <a:buNone/>
            </a:pPr>
            <a:endParaRPr lang="en-US" altLang="zh-CN" sz="2000" dirty="0"/>
          </a:p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28]</a:t>
            </a:r>
            <a:r>
              <a:rPr lang="zh-CN" altLang="en-US" sz="2400" dirty="0"/>
              <a:t>查询既不是计算机科学系、数学系，也不是信息系的学生的姓名和性别。</a:t>
            </a:r>
            <a:endParaRPr lang="zh-CN" altLang="en-US" sz="2400" dirty="0"/>
          </a:p>
          <a:p>
            <a:pPr lvl="1" algn="just" eaLnBrk="1" hangingPunct="1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Sname</a:t>
            </a:r>
            <a:r>
              <a:rPr lang="zh-CN" altLang="en-US" sz="2000" dirty="0"/>
              <a:t>, </a:t>
            </a:r>
            <a:r>
              <a:rPr lang="en-US" altLang="zh-CN" sz="2000" dirty="0"/>
              <a:t>Ssex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FROM Student</a:t>
            </a:r>
            <a:endParaRPr lang="en-US" altLang="zh-CN" sz="2000" dirty="0"/>
          </a:p>
          <a:p>
            <a:pPr algn="just" eaLnBrk="1" hangingPunct="1">
              <a:buNone/>
            </a:pPr>
            <a:r>
              <a:rPr lang="en-US" altLang="zh-CN" sz="2000" dirty="0"/>
              <a:t>	  </a:t>
            </a:r>
            <a:r>
              <a:rPr lang="zh-CN" altLang="en-US" sz="2000" dirty="0"/>
              <a:t>    </a:t>
            </a:r>
            <a:r>
              <a:rPr lang="en-US" altLang="zh-CN" sz="2000" dirty="0"/>
              <a:t>WHERE Sdept NOT IN </a:t>
            </a:r>
            <a:r>
              <a:rPr lang="zh-CN" altLang="en-US" sz="2000" dirty="0"/>
              <a:t>(</a:t>
            </a:r>
            <a:r>
              <a:rPr lang="en-US" altLang="zh-CN" sz="2000" dirty="0"/>
              <a:t>'IS','MA’,'CS' </a:t>
            </a:r>
            <a:r>
              <a:rPr lang="zh-CN" altLang="en-US" sz="2000" dirty="0"/>
              <a:t>)</a:t>
            </a:r>
            <a:r>
              <a:rPr lang="en-US" altLang="zh-CN" sz="2000" dirty="0"/>
              <a:t>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④ 字符匹配</a:t>
            </a:r>
            <a:endParaRPr lang="zh-CN" altLang="en-US" sz="3600" dirty="0"/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96975"/>
            <a:ext cx="8496300" cy="4495800"/>
          </a:xfrm>
          <a:ln/>
        </p:spPr>
        <p:txBody>
          <a:bodyPr vert="horz" wrap="square" lIns="91440" tIns="45720" rIns="91440" bIns="45720" anchor="t" anchorCtr="0"/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谓词： </a:t>
            </a:r>
            <a:r>
              <a:rPr lang="en-US" altLang="zh-CN" dirty="0"/>
              <a:t>[NOT] LIKE  ‘&lt;</a:t>
            </a:r>
            <a:r>
              <a:rPr lang="zh-CN" altLang="en-US" dirty="0"/>
              <a:t>匹配串</a:t>
            </a:r>
            <a:r>
              <a:rPr lang="en-US" altLang="zh-CN" dirty="0"/>
              <a:t>&gt;’  [ESCAPE ‘ &lt;</a:t>
            </a:r>
            <a:r>
              <a:rPr lang="zh-CN" altLang="en-US" dirty="0"/>
              <a:t>换码字符</a:t>
            </a:r>
            <a:r>
              <a:rPr lang="en-US" altLang="zh-CN" dirty="0"/>
              <a:t>&gt;’]</a:t>
            </a:r>
            <a:endParaRPr lang="en-US" altLang="zh-CN" dirty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/>
              <a:t>&lt;</a:t>
            </a:r>
            <a:r>
              <a:rPr lang="zh-CN" altLang="en-US" sz="2400" dirty="0"/>
              <a:t>匹配串</a:t>
            </a:r>
            <a:r>
              <a:rPr lang="en-US" altLang="zh-CN" sz="2400" dirty="0"/>
              <a:t>&gt;</a:t>
            </a:r>
            <a:r>
              <a:rPr lang="zh-CN" altLang="en-US" sz="2400" dirty="0"/>
              <a:t>可以是一个完整的字符串，也可以含有通配符</a:t>
            </a:r>
            <a:r>
              <a:rPr lang="en-US" altLang="zh-CN" sz="2400" dirty="0"/>
              <a:t>%</a:t>
            </a:r>
            <a:r>
              <a:rPr lang="zh-CN" altLang="en-US" sz="2400" dirty="0"/>
              <a:t>和</a:t>
            </a:r>
            <a:r>
              <a:rPr lang="en-US" altLang="zh-CN" sz="2400" dirty="0"/>
              <a:t> _</a:t>
            </a:r>
            <a:endParaRPr lang="en-US" altLang="zh-CN" sz="2400" dirty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% （</a:t>
            </a:r>
            <a:r>
              <a:rPr lang="zh-CN" altLang="en-US" dirty="0"/>
              <a:t>百分号</a:t>
            </a:r>
            <a:r>
              <a:rPr lang="en-US" altLang="zh-CN" dirty="0"/>
              <a:t>）  </a:t>
            </a:r>
            <a:r>
              <a:rPr lang="zh-CN" altLang="en-US" dirty="0"/>
              <a:t>代表任意长度（长度可以为</a:t>
            </a:r>
            <a:r>
              <a:rPr lang="en-US" altLang="zh-CN" dirty="0"/>
              <a:t>0</a:t>
            </a:r>
            <a:r>
              <a:rPr lang="zh-CN" altLang="en-US" dirty="0"/>
              <a:t>）的字符串</a:t>
            </a:r>
            <a:endParaRPr lang="en-US" altLang="zh-CN" dirty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例如</a:t>
            </a:r>
            <a:r>
              <a:rPr lang="en-US" altLang="zh-CN" sz="2200" dirty="0"/>
              <a:t>a%b</a:t>
            </a:r>
            <a:r>
              <a:rPr lang="zh-CN" altLang="en-US" sz="2200" dirty="0"/>
              <a:t>表示以</a:t>
            </a:r>
            <a:r>
              <a:rPr lang="en-US" altLang="zh-CN" sz="2200" dirty="0"/>
              <a:t>a</a:t>
            </a:r>
            <a:r>
              <a:rPr lang="zh-CN" altLang="en-US" sz="2200" dirty="0"/>
              <a:t>开头，以</a:t>
            </a:r>
            <a:r>
              <a:rPr lang="en-US" altLang="zh-CN" sz="2200" dirty="0"/>
              <a:t>b</a:t>
            </a:r>
            <a:r>
              <a:rPr lang="zh-CN" altLang="en-US" sz="2200" dirty="0"/>
              <a:t>结尾的任意长度的字符串</a:t>
            </a:r>
            <a:endParaRPr lang="en-US" altLang="zh-CN" sz="2200" dirty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_ （</a:t>
            </a:r>
            <a:r>
              <a:rPr lang="zh-CN" altLang="en-US" dirty="0"/>
              <a:t>下横线</a:t>
            </a:r>
            <a:r>
              <a:rPr lang="en-US" altLang="zh-CN" dirty="0"/>
              <a:t>）  </a:t>
            </a:r>
            <a:r>
              <a:rPr lang="zh-CN" altLang="en-US" dirty="0"/>
              <a:t>代表任意单个字符。</a:t>
            </a:r>
            <a:endParaRPr lang="en-US" altLang="zh-CN" dirty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例如</a:t>
            </a:r>
            <a:r>
              <a:rPr lang="en-US" altLang="zh-CN" sz="2200" dirty="0"/>
              <a:t>a_b</a:t>
            </a:r>
            <a:r>
              <a:rPr lang="zh-CN" altLang="en-US" sz="2200" dirty="0"/>
              <a:t>表示以</a:t>
            </a:r>
            <a:r>
              <a:rPr lang="en-US" altLang="zh-CN" sz="2200" dirty="0"/>
              <a:t>a</a:t>
            </a:r>
            <a:r>
              <a:rPr lang="zh-CN" altLang="en-US" sz="2200" dirty="0"/>
              <a:t>开头，以</a:t>
            </a:r>
            <a:r>
              <a:rPr lang="en-US" altLang="zh-CN" sz="2200" dirty="0"/>
              <a:t>b</a:t>
            </a:r>
            <a:r>
              <a:rPr lang="zh-CN" altLang="en-US" sz="2200" dirty="0"/>
              <a:t>结尾的长度为</a:t>
            </a:r>
            <a:r>
              <a:rPr lang="en-US" altLang="zh-CN" sz="2200" dirty="0"/>
              <a:t>3</a:t>
            </a:r>
            <a:r>
              <a:rPr lang="zh-CN" altLang="en-US" sz="2200" dirty="0"/>
              <a:t>的任意字符串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922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93345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匹配串为固定字符串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AutoNum type="arabicParenR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3.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29]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查询学号为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201215121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的学生的详细情况。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SELECT * 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FROM  Student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WHERE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Sno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</a:rPr>
              <a:t>LIKE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‘201215121'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等价于：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SELECT  *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FROM  Student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WHERE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Sno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= ' 201215121 '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/>
              <a:t>匹配串为含通配符的字符串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32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3.30]  </a:t>
            </a:r>
            <a:r>
              <a:rPr lang="zh-CN" altLang="en-US" sz="2400" dirty="0"/>
              <a:t>查询所有姓刘学生的姓名、学号和性别。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  </a:t>
            </a:r>
            <a:r>
              <a:rPr lang="en-US" altLang="zh-CN" dirty="0"/>
              <a:t>SELECT Sname</a:t>
            </a:r>
            <a:r>
              <a:rPr lang="zh-CN" altLang="en-US" dirty="0"/>
              <a:t>, </a:t>
            </a:r>
            <a:r>
              <a:rPr lang="en-US" altLang="zh-CN" dirty="0"/>
              <a:t>Sno</a:t>
            </a:r>
            <a:r>
              <a:rPr lang="zh-CN" altLang="en-US" dirty="0"/>
              <a:t>, </a:t>
            </a:r>
            <a:r>
              <a:rPr lang="en-US" altLang="zh-CN" dirty="0"/>
              <a:t>Ssex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LIKE </a:t>
            </a:r>
            <a:r>
              <a:rPr lang="zh-CN" altLang="en-US" dirty="0">
                <a:solidFill>
                  <a:srgbClr val="FF00FF"/>
                </a:solidFill>
              </a:rPr>
              <a:t>'刘</a:t>
            </a:r>
            <a:r>
              <a:rPr lang="en-US" altLang="zh-CN" dirty="0">
                <a:solidFill>
                  <a:srgbClr val="FF00FF"/>
                </a:solidFill>
              </a:rPr>
              <a:t>%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3.31]  </a:t>
            </a:r>
            <a:r>
              <a:rPr lang="zh-CN" altLang="en-US" sz="2400" dirty="0"/>
              <a:t>查询姓</a:t>
            </a:r>
            <a:r>
              <a:rPr lang="en-US" altLang="zh-CN" sz="2400" dirty="0"/>
              <a:t>"</a:t>
            </a:r>
            <a:r>
              <a:rPr lang="zh-CN" altLang="en-US" sz="2400" dirty="0"/>
              <a:t>欧阳</a:t>
            </a:r>
            <a:r>
              <a:rPr lang="en-US" altLang="zh-CN" sz="2400" dirty="0"/>
              <a:t>"</a:t>
            </a:r>
            <a:r>
              <a:rPr lang="zh-CN" altLang="en-US" sz="2400" dirty="0"/>
              <a:t>且全名为三个汉字的学生的姓名。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 </a:t>
            </a:r>
            <a:r>
              <a:rPr lang="en-US" altLang="zh-CN" dirty="0"/>
              <a:t>SELECT Sname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 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LIKE '</a:t>
            </a:r>
            <a:r>
              <a:rPr lang="zh-CN" altLang="en-US" dirty="0">
                <a:solidFill>
                  <a:srgbClr val="FF00FF"/>
                </a:solidFill>
              </a:rPr>
              <a:t>欧阳</a:t>
            </a:r>
            <a:r>
              <a:rPr lang="en-US" altLang="zh-CN" dirty="0">
                <a:solidFill>
                  <a:srgbClr val="FF00FF"/>
                </a:solidFill>
              </a:rPr>
              <a:t>__'</a:t>
            </a:r>
            <a:r>
              <a:rPr lang="zh-CN" altLang="en-US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3.32]  </a:t>
            </a:r>
            <a:r>
              <a:rPr lang="zh-CN" altLang="en-US" sz="2400" dirty="0"/>
              <a:t>查询名字中第</a:t>
            </a:r>
            <a:r>
              <a:rPr lang="en-US" altLang="zh-CN" sz="2400" dirty="0"/>
              <a:t>2</a:t>
            </a:r>
            <a:r>
              <a:rPr lang="zh-CN" altLang="en-US" sz="2400" dirty="0"/>
              <a:t>个字为</a:t>
            </a:r>
            <a:r>
              <a:rPr lang="en-US" altLang="zh-CN" sz="2400" dirty="0"/>
              <a:t>"</a:t>
            </a:r>
            <a:r>
              <a:rPr lang="zh-CN" altLang="en-US" sz="2400" dirty="0"/>
              <a:t>阳</a:t>
            </a:r>
            <a:r>
              <a:rPr lang="en-US" altLang="zh-CN" sz="2400" dirty="0"/>
              <a:t>"</a:t>
            </a:r>
            <a:r>
              <a:rPr lang="zh-CN" altLang="en-US" sz="2400" dirty="0"/>
              <a:t>字的学生的姓名和学号。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</a:t>
            </a:r>
            <a:r>
              <a:rPr lang="en-US" altLang="zh-CN" dirty="0"/>
              <a:t>SELECT Sname</a:t>
            </a:r>
            <a:r>
              <a:rPr lang="zh-CN" altLang="en-US" dirty="0"/>
              <a:t>，</a:t>
            </a:r>
            <a:r>
              <a:rPr lang="en-US" altLang="zh-CN" dirty="0"/>
              <a:t>Sno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   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LIKE 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en-US" altLang="zh-CN" dirty="0">
                <a:solidFill>
                  <a:srgbClr val="FF00FF"/>
                </a:solidFill>
              </a:rPr>
              <a:t>__</a:t>
            </a:r>
            <a:r>
              <a:rPr lang="zh-CN" altLang="en-US" dirty="0">
                <a:solidFill>
                  <a:srgbClr val="FF00FF"/>
                </a:solidFill>
              </a:rPr>
              <a:t>阳</a:t>
            </a:r>
            <a:r>
              <a:rPr lang="en-US" altLang="zh-CN" dirty="0">
                <a:solidFill>
                  <a:srgbClr val="FF00FF"/>
                </a:solidFill>
              </a:rPr>
              <a:t>%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3.33]  </a:t>
            </a:r>
            <a:r>
              <a:rPr lang="zh-CN" altLang="en-US" sz="2400" dirty="0"/>
              <a:t>查询所有不姓刘的学生姓名、学号和性别。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Sname</a:t>
            </a:r>
            <a:r>
              <a:rPr lang="zh-CN" altLang="en-US" dirty="0"/>
              <a:t>, </a:t>
            </a:r>
            <a:r>
              <a:rPr lang="en-US" altLang="zh-CN" dirty="0"/>
              <a:t>Sno</a:t>
            </a:r>
            <a:r>
              <a:rPr lang="zh-CN" altLang="en-US" dirty="0"/>
              <a:t>, </a:t>
            </a:r>
            <a:r>
              <a:rPr lang="en-US" altLang="zh-CN" dirty="0"/>
              <a:t>Ssex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   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NOT LIKE '</a:t>
            </a:r>
            <a:r>
              <a:rPr lang="zh-CN" altLang="en-US" dirty="0">
                <a:solidFill>
                  <a:srgbClr val="FF00FF"/>
                </a:solidFill>
              </a:rPr>
              <a:t>刘</a:t>
            </a:r>
            <a:r>
              <a:rPr lang="en-US" altLang="zh-CN" dirty="0">
                <a:solidFill>
                  <a:srgbClr val="FF00FF"/>
                </a:solidFill>
              </a:rPr>
              <a:t>%'</a:t>
            </a:r>
            <a:r>
              <a:rPr lang="zh-CN" altLang="en-US" dirty="0"/>
              <a:t>;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1026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3.1 SQL</a:t>
            </a:r>
            <a:r>
              <a:rPr lang="zh-CN" altLang="en-US" sz="3600" dirty="0"/>
              <a:t>概述</a:t>
            </a:r>
            <a:endParaRPr lang="zh-CN" altLang="en-US" sz="3600" dirty="0"/>
          </a:p>
        </p:txBody>
      </p:sp>
      <p:sp>
        <p:nvSpPr>
          <p:cNvPr id="11267" name="Rectangle 1027"/>
          <p:cNvSpPr>
            <a:spLocks noGrp="1"/>
          </p:cNvSpPr>
          <p:nvPr>
            <p:ph type="body" idx="4294967295"/>
          </p:nvPr>
        </p:nvSpPr>
        <p:spPr>
          <a:xfrm>
            <a:off x="684213" y="1339850"/>
            <a:ext cx="8002587" cy="4854575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3.1.1  SQL </a:t>
            </a:r>
            <a:r>
              <a:rPr lang="zh-CN" altLang="en-US" dirty="0"/>
              <a:t>的产生与发展</a:t>
            </a:r>
            <a:endParaRPr lang="zh-CN" altLang="en-US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3.1.2  SQL</a:t>
            </a:r>
            <a:r>
              <a:rPr lang="zh-CN" altLang="en-US" dirty="0">
                <a:solidFill>
                  <a:srgbClr val="00B050"/>
                </a:solidFill>
              </a:rPr>
              <a:t>的特点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3.1.3  SQL</a:t>
            </a:r>
            <a:r>
              <a:rPr lang="zh-CN" altLang="en-US" dirty="0"/>
              <a:t>的基本概念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85863"/>
            <a:ext cx="8229600" cy="579913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sz="2400" dirty="0"/>
              <a:t>使用换码字符将通配符转义为普通字符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dirty="0"/>
              <a:t> </a:t>
            </a:r>
            <a:endParaRPr lang="zh-CN" altLang="en-US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3.34] </a:t>
            </a:r>
            <a:r>
              <a:rPr lang="en-US" altLang="zh-CN" sz="2000" dirty="0"/>
              <a:t> </a:t>
            </a:r>
            <a:r>
              <a:rPr lang="zh-CN" altLang="en-US" sz="2400" dirty="0"/>
              <a:t>查询</a:t>
            </a:r>
            <a:r>
              <a:rPr lang="en-US" altLang="zh-CN" sz="2400" dirty="0"/>
              <a:t>DB_Design</a:t>
            </a:r>
            <a:r>
              <a:rPr lang="zh-CN" altLang="en-US" sz="2400" dirty="0"/>
              <a:t>课程的课程号和学分。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Cno</a:t>
            </a:r>
            <a:r>
              <a:rPr lang="zh-CN" altLang="en-US" sz="2400" dirty="0"/>
              <a:t>，</a:t>
            </a:r>
            <a:r>
              <a:rPr lang="en-US" altLang="zh-CN" sz="2400" dirty="0"/>
              <a:t>Ccredit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FROM     Course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WHERE  Cname LIKE 'DB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_Design'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3.35]  </a:t>
            </a:r>
            <a:r>
              <a:rPr lang="zh-CN" altLang="en-US" sz="2400" dirty="0"/>
              <a:t>查询以</a:t>
            </a:r>
            <a:r>
              <a:rPr lang="en-US" altLang="zh-CN" sz="2400" dirty="0"/>
              <a:t>"DB_"</a:t>
            </a:r>
            <a:r>
              <a:rPr lang="zh-CN" altLang="en-US" sz="2400" dirty="0"/>
              <a:t>开头，且倒数第</a:t>
            </a:r>
            <a:r>
              <a:rPr lang="en-US" altLang="zh-CN" sz="2400" dirty="0"/>
              <a:t>3</a:t>
            </a:r>
            <a:r>
              <a:rPr lang="zh-CN" altLang="en-US" sz="2400" dirty="0"/>
              <a:t>个字符为 </a:t>
            </a:r>
            <a:r>
              <a:rPr lang="en-US" altLang="zh-CN" sz="2400" dirty="0"/>
              <a:t>i</a:t>
            </a:r>
            <a:r>
              <a:rPr lang="zh-CN" altLang="en-US" sz="2400" dirty="0"/>
              <a:t>的课程的详细情况。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 *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FROM    Course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WHERE  Cname LIKE  </a:t>
            </a:r>
            <a:r>
              <a:rPr lang="zh-CN" altLang="en-US" sz="2400" dirty="0"/>
              <a:t>'</a:t>
            </a:r>
            <a:r>
              <a:rPr lang="en-US" altLang="zh-CN" sz="2400" dirty="0"/>
              <a:t>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_%i_ _</a:t>
            </a:r>
            <a:r>
              <a:rPr lang="zh-CN" altLang="en-US" sz="2400" dirty="0"/>
              <a:t>'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</a:t>
            </a:r>
            <a:endParaRPr lang="zh-CN" altLang="en-US" sz="2000" dirty="0">
              <a:solidFill>
                <a:srgbClr val="009999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ESCAPE '＼' 表示“ ＼” 为换码字符</a:t>
            </a:r>
            <a:endParaRPr lang="zh-CN" altLang="en-US" sz="2000" dirty="0">
              <a:solidFill>
                <a:srgbClr val="009999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3200" dirty="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9999"/>
                </a:solidFill>
              </a:rPr>
              <a:t> </a:t>
            </a:r>
            <a:endParaRPr lang="zh-CN" altLang="en-US" sz="2400" dirty="0"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⑤</a:t>
            </a:r>
            <a:r>
              <a:rPr lang="en-US" altLang="zh-CN" sz="3600" dirty="0"/>
              <a:t> </a:t>
            </a:r>
            <a:r>
              <a:rPr lang="zh-CN" altLang="en-US" sz="3600" dirty="0"/>
              <a:t>涉及空值的查询</a:t>
            </a:r>
            <a:endParaRPr lang="zh-CN" altLang="en-US" sz="3600" dirty="0"/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55675"/>
            <a:ext cx="8435975" cy="5330825"/>
          </a:xfrm>
          <a:ln/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 dirty="0"/>
              <a:t>谓词： </a:t>
            </a:r>
            <a:r>
              <a:rPr lang="en-US" altLang="zh-CN" sz="2800" dirty="0"/>
              <a:t>IS NULL </a:t>
            </a:r>
            <a:r>
              <a:rPr lang="zh-CN" altLang="en-US" sz="2800" dirty="0"/>
              <a:t>或 </a:t>
            </a:r>
            <a:r>
              <a:rPr lang="en-US" altLang="zh-CN" sz="2800" dirty="0"/>
              <a:t>IS NOT NULL</a:t>
            </a:r>
            <a:endParaRPr lang="en-US" altLang="zh-CN" sz="2800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 “IS” </a:t>
            </a:r>
            <a:r>
              <a:rPr lang="zh-CN" altLang="en-US" sz="2400" dirty="0"/>
              <a:t>不能用 “</a:t>
            </a:r>
            <a:r>
              <a:rPr lang="en-US" altLang="zh-CN" sz="2400" dirty="0"/>
              <a:t>=” </a:t>
            </a:r>
            <a:r>
              <a:rPr lang="zh-CN" altLang="en-US" sz="2400" dirty="0"/>
              <a:t>代替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3.36]  </a:t>
            </a:r>
            <a:r>
              <a:rPr lang="zh-CN" altLang="en-US" sz="2400" dirty="0"/>
              <a:t>某些学生选修课程后没有参加考试，所以有选课记录，但没 有考试成绩。查询缺少成绩的学生的学号和相应的课程号。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	  </a:t>
            </a:r>
            <a:r>
              <a:rPr lang="en-US" altLang="zh-CN" dirty="0"/>
              <a:t>SELECT Sno</a:t>
            </a:r>
            <a:r>
              <a:rPr lang="zh-CN" altLang="en-US" dirty="0"/>
              <a:t>，</a:t>
            </a:r>
            <a:r>
              <a:rPr lang="en-US" altLang="zh-CN" dirty="0"/>
              <a:t>Cno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FROM    SC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WHERE  Grade IS NULL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3.37]  </a:t>
            </a:r>
            <a:r>
              <a:rPr lang="zh-CN" altLang="en-US" dirty="0"/>
              <a:t>查所有有成绩的学生学号和课程号。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SELECT Sno</a:t>
            </a:r>
            <a:r>
              <a:rPr lang="zh-CN" altLang="en-US" dirty="0"/>
              <a:t>，</a:t>
            </a:r>
            <a:r>
              <a:rPr lang="en-US" altLang="zh-CN" dirty="0"/>
              <a:t>Cno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FROM     SC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WHERE  Grade IS NOT NULL</a:t>
            </a:r>
            <a:r>
              <a:rPr lang="zh-CN" altLang="en-US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⑥多重条件查询</a:t>
            </a:r>
            <a:endParaRPr lang="zh-CN" altLang="en-US" sz="3600" dirty="0"/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AND</a:t>
            </a:r>
            <a:r>
              <a:rPr lang="zh-CN" altLang="en-US" dirty="0"/>
              <a:t>和 </a:t>
            </a:r>
            <a:r>
              <a:rPr lang="en-US" altLang="zh-CN" dirty="0"/>
              <a:t>OR</a:t>
            </a:r>
            <a:r>
              <a:rPr lang="zh-CN" altLang="en-US" dirty="0"/>
              <a:t>来连接多个查询条件</a:t>
            </a:r>
            <a:endParaRPr lang="zh-CN" altLang="en-US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的优先级高于</a:t>
            </a:r>
            <a:r>
              <a:rPr lang="en-US" altLang="zh-CN" sz="2400" dirty="0"/>
              <a:t>OR</a:t>
            </a:r>
            <a:endParaRPr lang="en-US" altLang="zh-CN" sz="2400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zh-CN" altLang="en-US" sz="2400" dirty="0"/>
              <a:t>可以用括号改变优先级</a:t>
            </a:r>
            <a:endParaRPr lang="zh-CN" altLang="en-US" sz="2400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3.38]  </a:t>
            </a:r>
            <a:r>
              <a:rPr lang="zh-CN" altLang="en-US" sz="2400" dirty="0"/>
              <a:t>查询计算机系年龄在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zh-CN" altLang="en-US" sz="3200" dirty="0"/>
              <a:t>  </a:t>
            </a:r>
            <a:r>
              <a:rPr lang="en-US" altLang="zh-CN" sz="2400" dirty="0"/>
              <a:t>SELECT Sname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FROM  Student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WHERE Sdept= 'CS' AND Sage&lt;20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2" eaLnBrk="1" hangingPunct="1">
              <a:lnSpc>
                <a:spcPct val="14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多重条件查询（续）</a:t>
            </a:r>
            <a:endParaRPr lang="zh-CN" altLang="en-US" sz="3600" dirty="0"/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>
          <a:xfrm>
            <a:off x="252413" y="1196975"/>
            <a:ext cx="8856662" cy="47101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改写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3.27]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3.27]  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SELECT Sname</a:t>
            </a:r>
            <a:r>
              <a:rPr lang="zh-CN" altLang="en-US" sz="2400" dirty="0"/>
              <a:t>, </a:t>
            </a:r>
            <a:r>
              <a:rPr lang="en-US" altLang="zh-CN" sz="2400" dirty="0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   Student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 Sdept IN </a:t>
            </a:r>
            <a:r>
              <a:rPr lang="zh-CN" altLang="en-US" sz="2400" dirty="0"/>
              <a:t>(</a:t>
            </a:r>
            <a:r>
              <a:rPr lang="en-US" altLang="zh-CN" sz="2400" dirty="0"/>
              <a:t>'CS ','MA ','IS'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可改写为：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SELECT Sname</a:t>
            </a:r>
            <a:r>
              <a:rPr lang="zh-CN" altLang="en-US" sz="2400" dirty="0"/>
              <a:t>, </a:t>
            </a:r>
            <a:r>
              <a:rPr lang="en-US" altLang="zh-CN" sz="2400" dirty="0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   Student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 Sdept= ' CS' OR Sdept= ' MA' OR Sdept= 'IS '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查询仅涉及一个表：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3.ORDER BY</a:t>
            </a:r>
            <a:r>
              <a:rPr lang="zh-CN" altLang="en-US" dirty="0">
                <a:solidFill>
                  <a:srgbClr val="7030A0"/>
                </a:solidFill>
              </a:rPr>
              <a:t>子句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3.ORDER BY</a:t>
            </a:r>
            <a:r>
              <a:rPr lang="zh-CN" altLang="en-US" sz="3600" dirty="0"/>
              <a:t>子句 </a:t>
            </a:r>
            <a:endParaRPr lang="zh-CN" altLang="en-US" sz="3600" dirty="0"/>
          </a:p>
        </p:txBody>
      </p:sp>
      <p:sp>
        <p:nvSpPr>
          <p:cNvPr id="7270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</a:pPr>
            <a:r>
              <a:rPr lang="en-US" altLang="zh-CN" dirty="0"/>
              <a:t>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可以按一个或多个属性列排序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升序：</a:t>
            </a:r>
            <a:r>
              <a:rPr lang="en-US" altLang="zh-CN" dirty="0"/>
              <a:t>ASC</a:t>
            </a:r>
            <a:r>
              <a:rPr lang="zh-CN" altLang="en-US" dirty="0"/>
              <a:t>;降序：</a:t>
            </a:r>
            <a:r>
              <a:rPr lang="en-US" altLang="zh-CN" dirty="0"/>
              <a:t>DESC</a:t>
            </a:r>
            <a:r>
              <a:rPr lang="zh-CN" altLang="en-US" dirty="0"/>
              <a:t>;缺省值为升序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对于空值，排序时显示的次序由具体系统实现来决定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ORDER BY</a:t>
            </a:r>
            <a:r>
              <a:rPr lang="zh-CN" altLang="en-US" sz="3600" dirty="0"/>
              <a:t>子句 （续） </a:t>
            </a:r>
            <a:endParaRPr lang="zh-CN" altLang="en-US" sz="3600" dirty="0"/>
          </a:p>
        </p:txBody>
      </p:sp>
      <p:sp>
        <p:nvSpPr>
          <p:cNvPr id="737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25538"/>
            <a:ext cx="8229600" cy="5256212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3.39]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号课程的学生的学号及其成绩，查询结果按分数降序排列。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Sno</a:t>
            </a:r>
            <a:r>
              <a:rPr lang="zh-CN" altLang="en-US" sz="2400" dirty="0"/>
              <a:t>, </a:t>
            </a:r>
            <a:r>
              <a:rPr lang="en-US" altLang="zh-CN" sz="2400" dirty="0"/>
              <a:t>Grade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  FROM    SC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  WHERE  Cno= ' 3 '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  ORDER BY Grade DESC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algn="just"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3.40]</a:t>
            </a:r>
            <a:r>
              <a:rPr lang="zh-CN" altLang="en-US" sz="2400" dirty="0"/>
              <a:t>查询全体学生情况，查询结果按所在系的系号升序排列，同一系中的学生按年龄降序排列。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 *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FROM  Student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ORDER BY Sdept</a:t>
            </a:r>
            <a:r>
              <a:rPr lang="zh-CN" altLang="en-US" sz="2400" dirty="0"/>
              <a:t>, </a:t>
            </a:r>
            <a:r>
              <a:rPr lang="en-US" altLang="zh-CN" sz="2400" dirty="0"/>
              <a:t>Sage DESC</a:t>
            </a:r>
            <a:r>
              <a:rPr lang="zh-CN" altLang="en-US" sz="2400" dirty="0"/>
              <a:t>;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查询仅涉及一个表：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lang="zh-CN" altLang="en-US" dirty="0">
                <a:solidFill>
                  <a:srgbClr val="7030A0"/>
                </a:solidFill>
              </a:rPr>
              <a:t>聚集函数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聚集函数 </a:t>
            </a:r>
            <a:endParaRPr lang="zh-CN" altLang="en-US" sz="3600" dirty="0"/>
          </a:p>
        </p:txBody>
      </p:sp>
      <p:sp>
        <p:nvSpPr>
          <p:cNvPr id="757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838200"/>
            <a:ext cx="8229600" cy="489585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/>
              <a:t>聚集函数：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统计元组个数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</a:t>
            </a:r>
            <a:r>
              <a:rPr lang="en-US" altLang="zh-CN" sz="2000" dirty="0"/>
              <a:t>    COUNT</a:t>
            </a:r>
            <a:r>
              <a:rPr lang="zh-CN" altLang="en-US" sz="2000" dirty="0"/>
              <a:t>(</a:t>
            </a:r>
            <a:r>
              <a:rPr lang="en-US" altLang="zh-CN" sz="2000" dirty="0"/>
              <a:t>*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统计一列中值的个数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</a:t>
            </a:r>
            <a:r>
              <a:rPr lang="en-US" altLang="zh-CN" sz="2000" dirty="0"/>
              <a:t>   COUNT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计算一列值的总和（此列必须为数值型）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SUM</a:t>
            </a:r>
            <a:r>
              <a:rPr lang="zh-CN" altLang="en-US" dirty="0"/>
              <a:t>(</a:t>
            </a:r>
            <a:r>
              <a:rPr lang="en-US" altLang="zh-CN" dirty="0"/>
              <a:t>[DISTINCT|</a:t>
            </a:r>
            <a:r>
              <a:rPr lang="en-US" altLang="zh-CN" u="sng" dirty="0"/>
              <a:t>ALL</a:t>
            </a:r>
            <a:r>
              <a:rPr lang="en-US" altLang="zh-CN" dirty="0"/>
              <a:t>] &lt;</a:t>
            </a:r>
            <a:r>
              <a:rPr lang="zh-CN" altLang="en-US" dirty="0"/>
              <a:t>列名</a:t>
            </a:r>
            <a:r>
              <a:rPr lang="en-US" altLang="zh-CN" dirty="0"/>
              <a:t>&gt;</a:t>
            </a:r>
            <a:r>
              <a:rPr lang="zh-CN" altLang="en-US" dirty="0"/>
              <a:t>)</a:t>
            </a:r>
            <a:r>
              <a:rPr lang="zh-CN" altLang="en-US" sz="2400" dirty="0"/>
              <a:t>	</a:t>
            </a:r>
            <a:endParaRPr lang="zh-CN" altLang="en-US" sz="2400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计算一列值的平均值（此列必须为数值型）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AVG</a:t>
            </a:r>
            <a:r>
              <a:rPr lang="zh-CN" altLang="en-US" dirty="0"/>
              <a:t>(</a:t>
            </a:r>
            <a:r>
              <a:rPr lang="en-US" altLang="zh-CN" dirty="0"/>
              <a:t>[DISTINCT|</a:t>
            </a:r>
            <a:r>
              <a:rPr lang="en-US" altLang="zh-CN" u="sng" dirty="0"/>
              <a:t>ALL</a:t>
            </a:r>
            <a:r>
              <a:rPr lang="en-US" altLang="zh-CN" dirty="0"/>
              <a:t>] &lt;</a:t>
            </a:r>
            <a:r>
              <a:rPr lang="zh-CN" altLang="en-US" dirty="0"/>
              <a:t>列名</a:t>
            </a:r>
            <a:r>
              <a:rPr lang="en-US" altLang="zh-CN" dirty="0"/>
              <a:t>&gt;</a:t>
            </a:r>
            <a:r>
              <a:rPr lang="zh-CN" altLang="en-US" dirty="0"/>
              <a:t>)</a:t>
            </a:r>
            <a:endParaRPr lang="zh-CN" altLang="en-US" sz="2400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求一列中的最大值和最小值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/>
              <a:t> 	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sz="2000" dirty="0"/>
              <a:t>	 </a:t>
            </a:r>
            <a:r>
              <a:rPr lang="en-US" altLang="zh-CN" sz="2000" dirty="0"/>
              <a:t>MIN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聚集函数（续）</a:t>
            </a:r>
            <a:endParaRPr lang="zh-CN" altLang="en-US" sz="3600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4624388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3.41]  </a:t>
            </a:r>
            <a:r>
              <a:rPr lang="zh-CN" altLang="en-US" sz="2400" dirty="0"/>
              <a:t>查询学生总人数。</a:t>
            </a:r>
            <a:endParaRPr lang="zh-CN" altLang="en-US" sz="24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zh-CN" altLang="en-US" sz="2600" dirty="0"/>
              <a:t> 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COUNT</a:t>
            </a:r>
            <a:r>
              <a:rPr lang="zh-CN" altLang="en-US" sz="2400" dirty="0"/>
              <a:t>(</a:t>
            </a:r>
            <a:r>
              <a:rPr lang="en-US" altLang="zh-CN" sz="2400" dirty="0"/>
              <a:t>*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sz="2400" dirty="0"/>
              <a:t>    FROM  Student</a:t>
            </a:r>
            <a:r>
              <a:rPr lang="zh-CN" altLang="en-US" sz="2400" dirty="0"/>
              <a:t>;</a:t>
            </a:r>
            <a:r>
              <a:rPr lang="zh-CN" altLang="en-US" sz="2600" dirty="0">
                <a:latin typeface="Courier New" panose="02070309020205020404" pitchFamily="49" charset="0"/>
              </a:rPr>
              <a:t> </a:t>
            </a:r>
            <a:endParaRPr lang="zh-CN" altLang="en-US" sz="3000" dirty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3.42]  </a:t>
            </a:r>
            <a:r>
              <a:rPr lang="zh-CN" altLang="en-US" sz="2400" dirty="0"/>
              <a:t>查询选修了课程的学生人数。</a:t>
            </a:r>
            <a:endParaRPr lang="zh-CN" altLang="en-US" sz="24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COUNT</a:t>
            </a:r>
            <a:r>
              <a:rPr lang="zh-CN" altLang="en-US" sz="2400" dirty="0"/>
              <a:t>(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Sno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sz="2400" dirty="0"/>
              <a:t>     FROM SC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000" dirty="0"/>
              <a:t>   </a:t>
            </a: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3.43]  </a:t>
            </a:r>
            <a:r>
              <a:rPr lang="zh-CN" altLang="en-US" sz="2400" dirty="0"/>
              <a:t>计算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号课程的学生平均成绩。</a:t>
            </a:r>
            <a:endParaRPr lang="zh-CN" altLang="en-US" sz="24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sz="2000" dirty="0"/>
              <a:t>          </a:t>
            </a: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FF"/>
                </a:solidFill>
              </a:rPr>
              <a:t>AVG</a:t>
            </a:r>
            <a:r>
              <a:rPr lang="zh-CN" altLang="en-US" dirty="0"/>
              <a:t>(</a:t>
            </a:r>
            <a:r>
              <a:rPr lang="en-US" altLang="zh-CN" dirty="0"/>
              <a:t>Grade</a:t>
            </a:r>
            <a:r>
              <a:rPr lang="zh-CN" altLang="en-US" dirty="0"/>
              <a:t>)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        FROM    SC</a:t>
            </a:r>
            <a:endParaRPr lang="en-US" altLang="zh-CN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        WHERE Cno= ' 1 '</a:t>
            </a:r>
            <a:r>
              <a:rPr lang="zh-CN" altLang="en-US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3.1.2 SQL</a:t>
            </a:r>
            <a:r>
              <a:rPr lang="zh-CN" altLang="en-US" sz="3600" dirty="0"/>
              <a:t>的特点</a:t>
            </a:r>
            <a:endParaRPr lang="zh-CN" altLang="en-US" sz="3600" dirty="0"/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3546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综合统一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集数据定义语言（</a:t>
            </a:r>
            <a:r>
              <a:rPr lang="en-US" altLang="zh-CN" dirty="0"/>
              <a:t>DDL</a:t>
            </a:r>
            <a:r>
              <a:rPr lang="zh-CN" altLang="en-US" dirty="0"/>
              <a:t>），数据操纵语言（</a:t>
            </a:r>
            <a:r>
              <a:rPr lang="en-US" altLang="zh-CN" dirty="0"/>
              <a:t>DML</a:t>
            </a:r>
            <a:r>
              <a:rPr lang="zh-CN" altLang="en-US" dirty="0"/>
              <a:t>），数据控制语言（</a:t>
            </a:r>
            <a:r>
              <a:rPr lang="en-US" altLang="zh-CN" dirty="0"/>
              <a:t>DCL</a:t>
            </a:r>
            <a:r>
              <a:rPr lang="zh-CN" altLang="en-US" dirty="0"/>
              <a:t>）功能于一体。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可以独立完成数据库生命周期中的全部活动：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定义和修改、删除关系模式，定义和删除视图，插入数据，建立数据库;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对数据库中的数据进行查询和更新;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数据库重构和维护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数据库安全性、完整性控制，以及事务控制</a:t>
            </a:r>
            <a:endParaRPr lang="en-US" altLang="zh-CN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嵌入式</a:t>
            </a:r>
            <a:r>
              <a:rPr lang="en-US" altLang="zh-CN" sz="2200" dirty="0"/>
              <a:t>SQL</a:t>
            </a:r>
            <a:r>
              <a:rPr lang="zh-CN" altLang="en-US" sz="2200" dirty="0"/>
              <a:t>和动态</a:t>
            </a:r>
            <a:r>
              <a:rPr lang="en-US" altLang="zh-CN" sz="2200" dirty="0"/>
              <a:t>SQL</a:t>
            </a:r>
            <a:r>
              <a:rPr lang="zh-CN" altLang="en-US" sz="2200" dirty="0"/>
              <a:t>定义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用户数据库投入运行后，可根据需要随时逐步修改模式，不影响数据库的运行。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数据操作符统一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聚集函数 （续）</a:t>
            </a:r>
            <a:endParaRPr lang="zh-CN" altLang="en-US" sz="3600" dirty="0"/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1098550"/>
            <a:ext cx="9144000" cy="58578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sz="2400" dirty="0"/>
              <a:t>  [</a:t>
            </a:r>
            <a:r>
              <a:rPr lang="zh-CN" altLang="en-US" sz="2400" dirty="0"/>
              <a:t>例</a:t>
            </a:r>
            <a:r>
              <a:rPr lang="en-US" altLang="zh-CN" sz="2400" dirty="0"/>
              <a:t>3.44]  </a:t>
            </a:r>
            <a:r>
              <a:rPr lang="zh-CN" altLang="en-US" sz="2400" dirty="0"/>
              <a:t>查询选修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号课程的学生最高分数。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MAX</a:t>
            </a:r>
            <a:r>
              <a:rPr lang="zh-CN" altLang="en-US" sz="2400" dirty="0"/>
              <a:t>(</a:t>
            </a:r>
            <a:r>
              <a:rPr lang="en-US" altLang="zh-CN" sz="2400" dirty="0"/>
              <a:t>Grade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   FROM SC</a:t>
            </a:r>
            <a:endParaRPr lang="en-US" altLang="zh-CN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   WHERE Cno='1'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1" algn="just" eaLnBrk="1" hangingPunct="1">
              <a:buNone/>
            </a:pP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3.45 ] </a:t>
            </a:r>
            <a:r>
              <a:rPr lang="zh-CN" altLang="en-US" sz="2400" dirty="0"/>
              <a:t>查询学生</a:t>
            </a:r>
            <a:r>
              <a:rPr lang="en-US" altLang="zh-CN" sz="2400" dirty="0"/>
              <a:t>201215012</a:t>
            </a:r>
            <a:r>
              <a:rPr lang="zh-CN" altLang="en-US" sz="2400" dirty="0"/>
              <a:t>选修课程的总学分数。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200" dirty="0"/>
              <a:t>    		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SUM</a:t>
            </a:r>
            <a:r>
              <a:rPr lang="zh-CN" altLang="en-US" sz="2400" dirty="0"/>
              <a:t>(</a:t>
            </a:r>
            <a:r>
              <a:rPr lang="en-US" altLang="zh-CN" sz="2400" dirty="0"/>
              <a:t>Ccredit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              FROM  SC,Course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     WHERE Sno='201215012' AND</a:t>
            </a:r>
            <a:r>
              <a:rPr lang="zh-CN" altLang="en-US" sz="2400" dirty="0"/>
              <a:t> </a:t>
            </a:r>
            <a:r>
              <a:rPr lang="en-US" altLang="zh-CN" sz="2400" dirty="0"/>
              <a:t>SC.Cno=Course.Cno;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查询仅涉及一个表：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5.GROUP BY</a:t>
            </a:r>
            <a:r>
              <a:rPr lang="zh-CN" altLang="en-US" dirty="0">
                <a:solidFill>
                  <a:srgbClr val="7030A0"/>
                </a:solidFill>
              </a:rPr>
              <a:t>子句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5. GROUP BY</a:t>
            </a:r>
            <a:r>
              <a:rPr lang="zh-CN" altLang="en-US" sz="3600" dirty="0"/>
              <a:t>子句 </a:t>
            </a:r>
            <a:endParaRPr lang="zh-CN" altLang="en-US" sz="3600" dirty="0"/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196975"/>
            <a:ext cx="8893175" cy="4408488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40000"/>
              </a:lnSpc>
            </a:pPr>
            <a:r>
              <a:rPr lang="en-US" altLang="zh-CN" dirty="0"/>
              <a:t>GROUP BY</a:t>
            </a:r>
            <a:r>
              <a:rPr lang="zh-CN" altLang="en-US" dirty="0"/>
              <a:t>子句分组：</a:t>
            </a:r>
            <a:endParaRPr lang="zh-CN" altLang="en-US" dirty="0"/>
          </a:p>
          <a:p>
            <a:pPr algn="just"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 细化聚集函数的作用对象</a:t>
            </a:r>
            <a:endParaRPr lang="zh-CN" altLang="en-US" sz="24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 如果未对查询结果分组，聚集函数将作用于整个查询结果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 对查询结果分组后，聚集函数将分别作用于每个组 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按指定的一列或多列值分组，值相等的为一组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914400" y="1270000"/>
            <a:ext cx="7772400" cy="44958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46]  </a:t>
            </a:r>
            <a:r>
              <a:rPr lang="zh-CN" altLang="en-US" sz="2400" dirty="0"/>
              <a:t>求各个课程号及相应的选课人数。</a:t>
            </a:r>
            <a:endParaRPr lang="zh-CN" altLang="en-US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Cno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FF"/>
                </a:solidFill>
              </a:rPr>
              <a:t>COUNT</a:t>
            </a:r>
            <a:r>
              <a:rPr lang="zh-CN" altLang="en-US" sz="2400" dirty="0">
                <a:solidFill>
                  <a:srgbClr val="FF00FF"/>
                </a:solidFill>
              </a:rPr>
              <a:t>(</a:t>
            </a:r>
            <a:r>
              <a:rPr lang="en-US" altLang="zh-CN" sz="2400" dirty="0">
                <a:solidFill>
                  <a:srgbClr val="FF00FF"/>
                </a:solidFill>
              </a:rPr>
              <a:t>Sno</a:t>
            </a:r>
            <a:r>
              <a:rPr lang="zh-CN" altLang="en-US" sz="2400" dirty="0">
                <a:solidFill>
                  <a:srgbClr val="FF00FF"/>
                </a:solidFill>
              </a:rPr>
              <a:t>)</a:t>
            </a:r>
            <a:endParaRPr lang="zh-CN" altLang="en-US" dirty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FROM    SC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GROUP BY Cno</a:t>
            </a:r>
            <a:r>
              <a:rPr lang="zh-CN" altLang="en-US" sz="2400" dirty="0"/>
              <a:t>; 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查询结果可能为：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</a:t>
            </a:r>
            <a:r>
              <a:rPr lang="en-US" altLang="zh-CN" sz="2400" dirty="0"/>
              <a:t>Cno     COUNT</a:t>
            </a:r>
            <a:r>
              <a:rPr lang="zh-CN" altLang="en-US" sz="2400" dirty="0"/>
              <a:t>(</a:t>
            </a:r>
            <a:r>
              <a:rPr lang="en-US" altLang="zh-CN" sz="2400" dirty="0"/>
              <a:t>Sno</a:t>
            </a:r>
            <a:r>
              <a:rPr lang="zh-CN" altLang="en-US" sz="2400" dirty="0"/>
              <a:t>)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			</a:t>
            </a:r>
            <a:r>
              <a:rPr lang="en-US" altLang="zh-CN" sz="2400" dirty="0"/>
              <a:t>1             22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dirty="0"/>
              <a:t>			</a:t>
            </a:r>
            <a:r>
              <a:rPr lang="en-US" altLang="zh-CN" sz="2400" dirty="0"/>
              <a:t>2             34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		3             44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			4             33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		5             48</a:t>
            </a:r>
            <a:endParaRPr lang="en-US" altLang="zh-CN" sz="2400" dirty="0"/>
          </a:p>
        </p:txBody>
      </p:sp>
      <p:sp>
        <p:nvSpPr>
          <p:cNvPr id="80900" name="Line 4"/>
          <p:cNvSpPr/>
          <p:nvPr/>
        </p:nvSpPr>
        <p:spPr>
          <a:xfrm>
            <a:off x="2511425" y="3787775"/>
            <a:ext cx="25638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81923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268413"/>
            <a:ext cx="7772400" cy="44958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47]  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门以上课程的学生学号。</a:t>
            </a:r>
            <a:endParaRPr lang="zh-CN" altLang="en-US" sz="2400" dirty="0"/>
          </a:p>
          <a:p>
            <a:pPr lvl="1" algn="just" eaLnBrk="1" hangingPunct="1">
              <a:lnSpc>
                <a:spcPct val="180000"/>
              </a:lnSpc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Sno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     FROM  SC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     GROUP BY Sno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     HAVING  COUNT</a:t>
            </a:r>
            <a:r>
              <a:rPr lang="zh-CN" altLang="en-US" dirty="0"/>
              <a:t>(</a:t>
            </a:r>
            <a:r>
              <a:rPr lang="en-US" altLang="zh-CN" dirty="0"/>
              <a:t>*</a:t>
            </a:r>
            <a:r>
              <a:rPr lang="zh-CN" altLang="en-US" dirty="0"/>
              <a:t>)</a:t>
            </a:r>
            <a:r>
              <a:rPr lang="en-US" altLang="zh-CN" dirty="0"/>
              <a:t> &gt;3</a:t>
            </a:r>
            <a:r>
              <a:rPr lang="zh-CN" altLang="en-US" dirty="0"/>
              <a:t>;       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sz="2400" dirty="0"/>
              <a:t> 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457200" y="1050925"/>
            <a:ext cx="8582025" cy="5645150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3.48 ]</a:t>
            </a:r>
            <a:r>
              <a:rPr lang="zh-CN" altLang="en-US" sz="2400" dirty="0"/>
              <a:t>查询平均成绩大于等于</a:t>
            </a:r>
            <a:r>
              <a:rPr lang="en-US" altLang="zh-CN" sz="2400" dirty="0"/>
              <a:t>90</a:t>
            </a:r>
            <a:r>
              <a:rPr lang="zh-CN" altLang="en-US" sz="2400" dirty="0"/>
              <a:t>分的学生学号和平均成绩</a:t>
            </a:r>
            <a:endParaRPr lang="zh-CN" altLang="en-US" sz="2400" dirty="0"/>
          </a:p>
          <a:p>
            <a:pPr marL="0" indent="0" eaLnBrk="1" hangingPunct="1">
              <a:buNone/>
            </a:pPr>
            <a:r>
              <a:rPr lang="zh-CN" altLang="en-US" sz="2400" dirty="0"/>
              <a:t>下面的语句是不对的：</a:t>
            </a:r>
            <a:endParaRPr lang="zh-CN" altLang="en-US" sz="2400" dirty="0"/>
          </a:p>
          <a:p>
            <a:pPr marL="0" indent="0" eaLnBrk="1" hangingPunct="1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SELECT Sno</a:t>
            </a:r>
            <a:r>
              <a:rPr lang="zh-CN" altLang="en-US" sz="2000" dirty="0"/>
              <a:t>, </a:t>
            </a:r>
            <a:r>
              <a:rPr lang="en-US" altLang="zh-CN" sz="2000" dirty="0"/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FROM  SC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WHERE 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r>
              <a:rPr lang="en-US" altLang="zh-CN" sz="2000" dirty="0"/>
              <a:t>&gt;=90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GROUP BY Sno</a:t>
            </a:r>
            <a:r>
              <a:rPr lang="zh-CN" altLang="en-US" sz="2000" dirty="0"/>
              <a:t>;</a:t>
            </a:r>
            <a:endParaRPr lang="zh-CN" altLang="en-US" sz="2400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r>
              <a:rPr lang="zh-CN" altLang="en-US" sz="2400" dirty="0"/>
              <a:t>因为</a:t>
            </a:r>
            <a:r>
              <a:rPr lang="en-US" altLang="zh-CN" sz="2400" dirty="0">
                <a:solidFill>
                  <a:srgbClr val="FF00FF"/>
                </a:solidFill>
              </a:rPr>
              <a:t>WHERE</a:t>
            </a:r>
            <a:r>
              <a:rPr lang="zh-CN" altLang="en-US" sz="2400" dirty="0">
                <a:solidFill>
                  <a:srgbClr val="FF00FF"/>
                </a:solidFill>
              </a:rPr>
              <a:t>子句中是不能用聚集函数作为条件表达式</a:t>
            </a:r>
            <a:endParaRPr lang="zh-CN" altLang="en-US" dirty="0">
              <a:solidFill>
                <a:srgbClr val="FF00FF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400" dirty="0"/>
              <a:t>正确的查询语句应该是：</a:t>
            </a:r>
            <a:endParaRPr lang="zh-CN" altLang="en-US" sz="2400" dirty="0"/>
          </a:p>
          <a:p>
            <a:pPr marL="0" indent="0" eaLnBrk="1" hangingPunct="1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SELECT  Sno</a:t>
            </a:r>
            <a:r>
              <a:rPr lang="zh-CN" altLang="en-US" sz="2000" dirty="0"/>
              <a:t>, </a:t>
            </a:r>
            <a:r>
              <a:rPr lang="en-US" altLang="zh-CN" sz="2000" dirty="0"/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FROM  SC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GROUP BY Sno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HAVING 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r>
              <a:rPr lang="en-US" altLang="zh-CN" sz="2000" dirty="0"/>
              <a:t>&gt;=90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pPr marL="0" indent="0" eaLnBrk="1" hangingPunct="1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>
          <a:xfrm>
            <a:off x="762000" y="1098550"/>
            <a:ext cx="7772400" cy="46894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FF"/>
                </a:solidFill>
              </a:rPr>
              <a:t>HAVING</a:t>
            </a:r>
            <a:r>
              <a:rPr lang="zh-CN" altLang="en-US" dirty="0"/>
              <a:t>短语与</a:t>
            </a:r>
            <a:r>
              <a:rPr lang="en-US" altLang="zh-CN" dirty="0"/>
              <a:t>WHERE</a:t>
            </a:r>
            <a:r>
              <a:rPr lang="zh-CN" altLang="en-US" dirty="0"/>
              <a:t>子句的区别：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作用对象不同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WHERE</a:t>
            </a:r>
            <a:r>
              <a:rPr lang="zh-CN" altLang="en-US" dirty="0"/>
              <a:t>子句作用于基表或视图，从中选择满足条件的元组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HAVING</a:t>
            </a:r>
            <a:r>
              <a:rPr lang="zh-CN" altLang="en-US" dirty="0"/>
              <a:t>短语作用于组，从中选择满足条件的组。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参见爱课程网 数据库系统概论 数据查询节    动画</a:t>
            </a:r>
            <a:r>
              <a:rPr lang="en-US" altLang="zh-CN" dirty="0"/>
              <a:t>《GROUP BY</a:t>
            </a:r>
            <a:r>
              <a:rPr lang="zh-CN" altLang="en-US" dirty="0"/>
              <a:t>子句</a:t>
            </a:r>
            <a:r>
              <a:rPr lang="en-US" altLang="zh-CN" dirty="0"/>
              <a:t>》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高度非过程化</a:t>
            </a:r>
            <a:endParaRPr lang="zh-CN" altLang="en-US" sz="3600" dirty="0"/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60000"/>
              </a:lnSpc>
            </a:pPr>
            <a:r>
              <a:rPr lang="zh-CN" altLang="en-US" dirty="0"/>
              <a:t>非关系数据模型的数据操纵语言</a:t>
            </a:r>
            <a:r>
              <a:rPr lang="zh-CN" altLang="en-US" dirty="0">
                <a:latin typeface="Tahoma" panose="020B0604030504040204" pitchFamily="34" charset="0"/>
              </a:rPr>
              <a:t>“</a:t>
            </a:r>
            <a:r>
              <a:rPr lang="zh-CN" altLang="en-US" dirty="0">
                <a:solidFill>
                  <a:srgbClr val="FF00FF"/>
                </a:solidFill>
              </a:rPr>
              <a:t>面向过程</a:t>
            </a:r>
            <a:r>
              <a:rPr lang="zh-CN" altLang="en-US" dirty="0">
                <a:latin typeface="Tahoma" panose="020B0604030504040204" pitchFamily="34" charset="0"/>
              </a:rPr>
              <a:t>”</a:t>
            </a:r>
            <a:r>
              <a:rPr lang="zh-CN" altLang="en-US" dirty="0"/>
              <a:t>，必须指定存取路径。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只要提出“做什么”，无须了解存取路径。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zh-CN" altLang="en-US" dirty="0"/>
              <a:t> 存取路径的选择以及</a:t>
            </a:r>
            <a:r>
              <a:rPr lang="en-US" altLang="zh-CN" dirty="0"/>
              <a:t>SQL</a:t>
            </a:r>
            <a:r>
              <a:rPr lang="zh-CN" altLang="en-US" dirty="0"/>
              <a:t>的操作过程由系统自动完成。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1026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面向集合的操作方式</a:t>
            </a:r>
            <a:endParaRPr lang="zh-CN" altLang="en-US" sz="3600" dirty="0"/>
          </a:p>
        </p:txBody>
      </p:sp>
      <p:sp>
        <p:nvSpPr>
          <p:cNvPr id="14339" name="Rectangle 1027"/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362950" cy="52260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</a:pPr>
            <a:r>
              <a:rPr lang="zh-CN" altLang="en-US" dirty="0"/>
              <a:t>非关系数据模型采用面向记录的操作方式，操作对象是一条记录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采用集合操作方式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 操作对象、查找结果可以是元组的集合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 一次插入、删除、更新操作的对象可以是元组的集合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数据库系统概论">
  <a:themeElements>
    <a:clrScheme name="1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数据库系统概论">
  <a:themeElements>
    <a:clrScheme name="2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数据库系统概论">
  <a:themeElements>
    <a:clrScheme name="3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12497</Words>
  <Application>WPS 演示</Application>
  <PresentationFormat>全屏显示(4:3)</PresentationFormat>
  <Paragraphs>1111</Paragraphs>
  <Slides>76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93" baseType="lpstr">
      <vt:lpstr>Arial</vt:lpstr>
      <vt:lpstr>宋体</vt:lpstr>
      <vt:lpstr>Wingdings</vt:lpstr>
      <vt:lpstr>Calibri</vt:lpstr>
      <vt:lpstr>黑体</vt:lpstr>
      <vt:lpstr>Times New Roman</vt:lpstr>
      <vt:lpstr>Tahoma</vt:lpstr>
      <vt:lpstr>Courier New</vt:lpstr>
      <vt:lpstr>华文琥珀</vt:lpstr>
      <vt:lpstr>微软雅黑</vt:lpstr>
      <vt:lpstr>Arial Unicode MS</vt:lpstr>
      <vt:lpstr>数据库系统概论</vt:lpstr>
      <vt:lpstr>1_数据库系统概论</vt:lpstr>
      <vt:lpstr>2_数据库系统概论</vt:lpstr>
      <vt:lpstr>3_数据库系统概论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我不要再比了</cp:lastModifiedBy>
  <cp:revision>127</cp:revision>
  <dcterms:created xsi:type="dcterms:W3CDTF">2014-10-22T07:43:12Z</dcterms:created>
  <dcterms:modified xsi:type="dcterms:W3CDTF">2021-10-16T00:20:12Z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4E3211AD97854E8A8BB6044835272F36</vt:lpwstr>
  </property>
</Properties>
</file>