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14"/>
  </p:notesMasterIdLst>
  <p:sldIdLst>
    <p:sldId id="258" r:id="rId5"/>
    <p:sldId id="490" r:id="rId6"/>
    <p:sldId id="390" r:id="rId7"/>
    <p:sldId id="391" r:id="rId8"/>
    <p:sldId id="396" r:id="rId9"/>
    <p:sldId id="397" r:id="rId10"/>
    <p:sldId id="398" r:id="rId11"/>
    <p:sldId id="568" r:id="rId12"/>
    <p:sldId id="569" r:id="rId13"/>
    <p:sldId id="570" r:id="rId15"/>
    <p:sldId id="571" r:id="rId16"/>
    <p:sldId id="399" r:id="rId17"/>
    <p:sldId id="400" r:id="rId18"/>
    <p:sldId id="471" r:id="rId19"/>
    <p:sldId id="402" r:id="rId20"/>
    <p:sldId id="403" r:id="rId21"/>
    <p:sldId id="405" r:id="rId22"/>
    <p:sldId id="472" r:id="rId23"/>
    <p:sldId id="407" r:id="rId24"/>
    <p:sldId id="572" r:id="rId25"/>
    <p:sldId id="408" r:id="rId26"/>
    <p:sldId id="473" r:id="rId27"/>
    <p:sldId id="411" r:id="rId28"/>
    <p:sldId id="412" r:id="rId29"/>
    <p:sldId id="413" r:id="rId30"/>
    <p:sldId id="415" r:id="rId31"/>
    <p:sldId id="416" r:id="rId32"/>
    <p:sldId id="417" r:id="rId33"/>
    <p:sldId id="418" r:id="rId34"/>
    <p:sldId id="419" r:id="rId35"/>
    <p:sldId id="420" r:id="rId36"/>
    <p:sldId id="421" r:id="rId37"/>
    <p:sldId id="422" r:id="rId38"/>
    <p:sldId id="423" r:id="rId39"/>
    <p:sldId id="424" r:id="rId40"/>
    <p:sldId id="474" r:id="rId41"/>
    <p:sldId id="426" r:id="rId42"/>
    <p:sldId id="429" r:id="rId43"/>
    <p:sldId id="430" r:id="rId44"/>
    <p:sldId id="573" r:id="rId45"/>
    <p:sldId id="431" r:id="rId46"/>
    <p:sldId id="475" r:id="rId47"/>
    <p:sldId id="434" r:id="rId48"/>
    <p:sldId id="574" r:id="rId49"/>
    <p:sldId id="435" r:id="rId50"/>
    <p:sldId id="436" r:id="rId51"/>
    <p:sldId id="437" r:id="rId52"/>
    <p:sldId id="438" r:id="rId53"/>
    <p:sldId id="439" r:id="rId54"/>
    <p:sldId id="440" r:id="rId55"/>
    <p:sldId id="476" r:id="rId56"/>
    <p:sldId id="442" r:id="rId57"/>
    <p:sldId id="567" r:id="rId58"/>
    <p:sldId id="443" r:id="rId59"/>
    <p:sldId id="446" r:id="rId60"/>
    <p:sldId id="447" r:id="rId61"/>
    <p:sldId id="448" r:id="rId62"/>
    <p:sldId id="449" r:id="rId63"/>
    <p:sldId id="450" r:id="rId64"/>
    <p:sldId id="451" r:id="rId65"/>
    <p:sldId id="452" r:id="rId66"/>
    <p:sldId id="453" r:id="rId67"/>
    <p:sldId id="454" r:id="rId68"/>
    <p:sldId id="455" r:id="rId69"/>
    <p:sldId id="456" r:id="rId70"/>
    <p:sldId id="458" r:id="rId71"/>
    <p:sldId id="459" r:id="rId72"/>
    <p:sldId id="460" r:id="rId73"/>
    <p:sldId id="461" r:id="rId74"/>
    <p:sldId id="462" r:id="rId75"/>
    <p:sldId id="463" r:id="rId76"/>
    <p:sldId id="464" r:id="rId77"/>
    <p:sldId id="465" r:id="rId78"/>
    <p:sldId id="466" r:id="rId79"/>
    <p:sldId id="467" r:id="rId80"/>
    <p:sldId id="468" r:id="rId81"/>
    <p:sldId id="469" r:id="rId82"/>
    <p:sldId id="483" r:id="rId83"/>
    <p:sldId id="484" r:id="rId84"/>
    <p:sldId id="485" r:id="rId85"/>
    <p:sldId id="487" r:id="rId86"/>
    <p:sldId id="489" r:id="rId87"/>
  </p:sldIdLst>
  <p:sldSz cx="9144000" cy="6858000" type="screen4x3"/>
  <p:notesSz cx="6834505" cy="9979025"/>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33CC33"/>
    <a:srgbClr val="99FF66"/>
    <a:srgbClr val="FF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Objects="1" showGuides="1">
      <p:cViewPr>
        <p:scale>
          <a:sx n="71" d="100"/>
          <a:sy n="71" d="100"/>
        </p:scale>
        <p:origin x="-2784" y="-88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0" Type="http://schemas.openxmlformats.org/officeDocument/2006/relationships/tableStyles" Target="tableStyles.xml"/><Relationship Id="rId9" Type="http://schemas.openxmlformats.org/officeDocument/2006/relationships/slide" Target="slides/slide5.xml"/><Relationship Id="rId89" Type="http://schemas.openxmlformats.org/officeDocument/2006/relationships/viewProps" Target="viewProps.xml"/><Relationship Id="rId88" Type="http://schemas.openxmlformats.org/officeDocument/2006/relationships/presProps" Target="presProps.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4.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3.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2.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notesMaster" Target="notesMasters/notesMaster1.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noChangeArrowheads="1"/>
          </p:cNvSpPr>
          <p:nvPr>
            <p:ph type="hdr" sz="quarter"/>
          </p:nvPr>
        </p:nvSpPr>
        <p:spPr bwMode="auto">
          <a:xfrm>
            <a:off x="0" y="0"/>
            <a:ext cx="2960688" cy="498475"/>
          </a:xfrm>
          <a:prstGeom prst="rect">
            <a:avLst/>
          </a:prstGeom>
          <a:noFill/>
          <a:ln>
            <a:noFill/>
          </a:ln>
        </p:spPr>
        <p:txBody>
          <a:bodyPr vert="horz" wrap="square" lIns="91440" tIns="45720" rIns="91440" bIns="45720" numCol="1" anchor="t" anchorCtr="0" compatLnSpc="1"/>
          <a:lstStyle>
            <a:lvl1pPr eaLnBrk="0" hangingPunct="0">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99" name="Rectangle 3"/>
          <p:cNvSpPr>
            <a:spLocks noGrp="1" noChangeArrowheads="1"/>
          </p:cNvSpPr>
          <p:nvPr>
            <p:ph type="dt" idx="1"/>
          </p:nvPr>
        </p:nvSpPr>
        <p:spPr bwMode="auto">
          <a:xfrm>
            <a:off x="3870325" y="0"/>
            <a:ext cx="2962275" cy="498475"/>
          </a:xfrm>
          <a:prstGeom prst="rect">
            <a:avLst/>
          </a:prstGeom>
          <a:noFill/>
          <a:ln>
            <a:noFill/>
          </a:ln>
        </p:spPr>
        <p:txBody>
          <a:bodyPr vert="horz" wrap="square" lIns="91440" tIns="45720" rIns="91440" bIns="45720" numCol="1" anchor="t" anchorCtr="0" compatLnSpc="1"/>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D144E762-43EB-4302-B45D-BD91FD8F5209}"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8068" name="Rectangle 4"/>
          <p:cNvSpPr>
            <a:spLocks noGrp="1"/>
          </p:cNvSpPr>
          <p:nvPr>
            <p:ph type="sldImg" idx="2"/>
          </p:nvPr>
        </p:nvSpPr>
        <p:spPr>
          <a:xfrm>
            <a:off x="1138238" y="747713"/>
            <a:ext cx="4556125" cy="3741737"/>
          </a:xfrm>
          <a:prstGeom prst="rect">
            <a:avLst/>
          </a:prstGeom>
          <a:noFill/>
          <a:ln w="9525">
            <a:noFill/>
          </a:ln>
        </p:spPr>
      </p:sp>
      <p:sp>
        <p:nvSpPr>
          <p:cNvPr id="4101" name="Rectangle 5"/>
          <p:cNvSpPr>
            <a:spLocks noGrp="1" noChangeArrowheads="1"/>
          </p:cNvSpPr>
          <p:nvPr>
            <p:ph type="body" sz="quarter" idx="3"/>
          </p:nvPr>
        </p:nvSpPr>
        <p:spPr bwMode="auto">
          <a:xfrm>
            <a:off x="682625" y="4740275"/>
            <a:ext cx="5467350" cy="4489450"/>
          </a:xfrm>
          <a:prstGeom prst="rect">
            <a:avLst/>
          </a:prstGeom>
          <a:noFill/>
          <a:ln>
            <a:noFill/>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102" name="Rectangle 6"/>
          <p:cNvSpPr>
            <a:spLocks noGrp="1" noChangeArrowheads="1"/>
          </p:cNvSpPr>
          <p:nvPr>
            <p:ph type="ftr" sz="quarter" idx="4"/>
          </p:nvPr>
        </p:nvSpPr>
        <p:spPr bwMode="auto">
          <a:xfrm>
            <a:off x="0" y="9477375"/>
            <a:ext cx="2960688" cy="500063"/>
          </a:xfrm>
          <a:prstGeom prst="rect">
            <a:avLst/>
          </a:prstGeom>
          <a:noFill/>
          <a:ln>
            <a:noFill/>
          </a:ln>
        </p:spPr>
        <p:txBody>
          <a:bodyPr vert="horz" wrap="square" lIns="91440" tIns="45720" rIns="91440" bIns="45720" numCol="1" anchor="b" anchorCtr="0" compatLnSpc="1"/>
          <a:lstStyle>
            <a:lvl1pPr eaLnBrk="0" hangingPunct="0">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3" name="Rectangle 7"/>
          <p:cNvSpPr>
            <a:spLocks noGrp="1" noChangeArrowheads="1"/>
          </p:cNvSpPr>
          <p:nvPr>
            <p:ph type="sldNum" sz="quarter" idx="5"/>
          </p:nvPr>
        </p:nvSpPr>
        <p:spPr bwMode="auto">
          <a:xfrm>
            <a:off x="3870325" y="9477375"/>
            <a:ext cx="2962275" cy="500063"/>
          </a:xfrm>
          <a:prstGeom prst="rect">
            <a:avLst/>
          </a:prstGeom>
          <a:noFill/>
          <a:ln>
            <a:noFill/>
          </a:ln>
        </p:spPr>
        <p:txBody>
          <a:bodyPr vert="horz" wrap="square" lIns="91440" tIns="45720" rIns="91440" bIns="45720" numCol="1" anchor="b" anchorCtr="0" compatLnSpc="1"/>
          <a:p>
            <a:pPr lvl="0" algn="r">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幻灯片图像占位符 1"/>
          <p:cNvSpPr>
            <a:spLocks noGrp="1" noRot="1" noChangeAspect="1" noTextEdit="1"/>
          </p:cNvSpPr>
          <p:nvPr>
            <p:ph type="sldImg"/>
          </p:nvPr>
        </p:nvSpPr>
        <p:spPr>
          <a:xfrm>
            <a:off x="922338" y="747713"/>
            <a:ext cx="4987925" cy="3741737"/>
          </a:xfrm>
          <a:ln/>
        </p:spPr>
      </p:sp>
      <p:sp>
        <p:nvSpPr>
          <p:cNvPr id="89091" name="备注占位符 2"/>
          <p:cNvSpPr>
            <a:spLocks noGrp="1"/>
          </p:cNvSpPr>
          <p:nvPr>
            <p:ph type="body" idx="1"/>
          </p:nvPr>
        </p:nvSpPr>
        <p:spPr>
          <a:ln/>
        </p:spPr>
        <p:txBody>
          <a:bodyPr wrap="square" lIns="91440" tIns="45720" rIns="91440" bIns="45720" anchor="ctr" anchorCtr="0"/>
          <a:p>
            <a:pPr lvl="0"/>
            <a:endParaRPr lang="zh-CN" altLang="en-US" dirty="0"/>
          </a:p>
        </p:txBody>
      </p:sp>
      <p:sp>
        <p:nvSpPr>
          <p:cNvPr id="89092" name="灯片编号占位符 3"/>
          <p:cNvSpPr txBox="1">
            <a:spLocks noGrp="1"/>
          </p:cNvSpPr>
          <p:nvPr>
            <p:ph type="sldNum" sz="quarter"/>
          </p:nvPr>
        </p:nvSpPr>
        <p:spPr>
          <a:xfrm>
            <a:off x="3870325" y="9477375"/>
            <a:ext cx="2962275" cy="500063"/>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3338"/>
            <a:ext cx="2057400" cy="6227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3338"/>
            <a:ext cx="6019800" cy="622776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Pct val="100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3338"/>
            <a:ext cx="2057400" cy="6227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3338"/>
            <a:ext cx="6019800" cy="622776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Pct val="100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3338"/>
            <a:ext cx="2057400" cy="6227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3338"/>
            <a:ext cx="6019800" cy="622776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Pct val="100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5" Type="http://schemas.openxmlformats.org/officeDocument/2006/relationships/theme" Target="../theme/theme3.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1026" name="Picture 2" descr="未命名_副本"/>
          <p:cNvPicPr>
            <a:picLocks noChangeAspect="1"/>
          </p:cNvPicPr>
          <p:nvPr/>
        </p:nvPicPr>
        <p:blipFill>
          <a:blip r:embed="rId12"/>
          <a:srcRect l="1405" t="12910" r="2878" b="10757"/>
          <a:stretch>
            <a:fillRect/>
          </a:stretch>
        </p:blipFill>
        <p:spPr>
          <a:xfrm>
            <a:off x="-15875" y="838200"/>
            <a:ext cx="9155113" cy="5784850"/>
          </a:xfrm>
          <a:prstGeom prst="rect">
            <a:avLst/>
          </a:prstGeom>
          <a:noFill/>
          <a:ln w="9525">
            <a:noFill/>
          </a:ln>
        </p:spPr>
      </p:pic>
      <p:pic>
        <p:nvPicPr>
          <p:cNvPr id="1027" name="Picture 3" descr="图片2"/>
          <p:cNvPicPr>
            <a:picLocks noChangeAspect="1"/>
          </p:cNvPicPr>
          <p:nvPr/>
        </p:nvPicPr>
        <p:blipFill>
          <a:blip r:embed="rId13"/>
          <a:stretch>
            <a:fillRect/>
          </a:stretch>
        </p:blipFill>
        <p:spPr>
          <a:xfrm>
            <a:off x="-15875" y="6453188"/>
            <a:ext cx="9159875" cy="398462"/>
          </a:xfrm>
          <a:prstGeom prst="rect">
            <a:avLst/>
          </a:prstGeom>
          <a:noFill/>
          <a:ln w="9525">
            <a:noFill/>
          </a:ln>
        </p:spPr>
      </p:pic>
      <p:pic>
        <p:nvPicPr>
          <p:cNvPr id="1028" name="Picture 4" descr="图片2"/>
          <p:cNvPicPr>
            <a:picLocks noChangeAspect="1"/>
          </p:cNvPicPr>
          <p:nvPr/>
        </p:nvPicPr>
        <p:blipFill>
          <a:blip r:embed="rId13"/>
          <a:stretch>
            <a:fillRect/>
          </a:stretch>
        </p:blipFill>
        <p:spPr>
          <a:xfrm>
            <a:off x="-15875" y="-22225"/>
            <a:ext cx="9159875" cy="860425"/>
          </a:xfrm>
          <a:prstGeom prst="rect">
            <a:avLst/>
          </a:prstGeom>
          <a:noFill/>
          <a:ln w="9525">
            <a:noFill/>
          </a:ln>
        </p:spPr>
      </p:pic>
      <p:sp>
        <p:nvSpPr>
          <p:cNvPr id="1029" name="Rectangle 2"/>
          <p:cNvSpPr>
            <a:spLocks noGrp="1"/>
          </p:cNvSpPr>
          <p:nvPr>
            <p:ph type="title"/>
          </p:nvPr>
        </p:nvSpPr>
        <p:spPr>
          <a:xfrm>
            <a:off x="457200" y="-33337"/>
            <a:ext cx="8229600" cy="1131887"/>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30" name="Rectangle 3"/>
          <p:cNvSpPr>
            <a:spLocks noGrp="1"/>
          </p:cNvSpPr>
          <p:nvPr>
            <p:ph type="body" idx="1"/>
          </p:nvPr>
        </p:nvSpPr>
        <p:spPr>
          <a:xfrm>
            <a:off x="457200" y="1339850"/>
            <a:ext cx="8229600" cy="485457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31" name="Text Box 7"/>
          <p:cNvSpPr txBox="1">
            <a:spLocks noChangeArrowheads="1"/>
          </p:cNvSpPr>
          <p:nvPr/>
        </p:nvSpPr>
        <p:spPr bwMode="auto">
          <a:xfrm>
            <a:off x="5510213" y="6454775"/>
            <a:ext cx="4103688" cy="3349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rPr>
              <a:t>An Introduction to Database System</a:t>
            </a:r>
            <a:endParaRPr kumimoji="0" lang="en-US" sz="1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032" name="WordArt 8"/>
          <p:cNvSpPr/>
          <p:nvPr/>
        </p:nvSpPr>
        <p:spPr>
          <a:xfrm rot="-1980000">
            <a:off x="1908175" y="2205038"/>
            <a:ext cx="5337175" cy="2976562"/>
          </a:xfrm>
          <a:prstGeom prst="rect">
            <a:avLst/>
          </a:prstGeom>
        </p:spPr>
        <p:txBody>
          <a:bodyPr wrap="none" fromWordArt="1">
            <a:prstTxWarp prst="textPlain">
              <a:avLst>
                <a:gd name="adj" fmla="val 50000"/>
              </a:avLst>
            </a:prstTxWarp>
            <a:normAutofit/>
          </a:bodyPr>
          <a:p>
            <a:pPr algn="ctr"/>
            <a:r>
              <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rPr>
              <a:t>中国人民大学</a:t>
            </a:r>
            <a:endPar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endParaRPr>
          </a:p>
          <a:p>
            <a:pPr algn="ctr"/>
            <a:endPar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endParaRPr>
          </a:p>
          <a:p>
            <a:pPr algn="ctr"/>
            <a:endPar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endParaRPr>
          </a:p>
          <a:p>
            <a:pPr algn="ctr"/>
            <a:r>
              <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rPr>
              <a:t>数据库系统概论</a:t>
            </a:r>
            <a:endPar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endParaRPr>
          </a:p>
        </p:txBody>
      </p:sp>
      <p:pic>
        <p:nvPicPr>
          <p:cNvPr id="1033" name="Picture 9" descr="图片3"/>
          <p:cNvPicPr>
            <a:picLocks noChangeAspect="1"/>
          </p:cNvPicPr>
          <p:nvPr/>
        </p:nvPicPr>
        <p:blipFill>
          <a:blip r:embed="rId14"/>
          <a:stretch>
            <a:fillRect/>
          </a:stretch>
        </p:blipFill>
        <p:spPr>
          <a:xfrm>
            <a:off x="7516813" y="4797425"/>
            <a:ext cx="1528762" cy="21986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2050" name="Picture 2" descr="未命名_副本"/>
          <p:cNvPicPr>
            <a:picLocks noChangeAspect="1"/>
          </p:cNvPicPr>
          <p:nvPr/>
        </p:nvPicPr>
        <p:blipFill>
          <a:blip r:embed="rId12"/>
          <a:srcRect l="1405" t="12910" r="2878" b="10757"/>
          <a:stretch>
            <a:fillRect/>
          </a:stretch>
        </p:blipFill>
        <p:spPr>
          <a:xfrm>
            <a:off x="-15875" y="838200"/>
            <a:ext cx="9155113" cy="5784850"/>
          </a:xfrm>
          <a:prstGeom prst="rect">
            <a:avLst/>
          </a:prstGeom>
          <a:noFill/>
          <a:ln w="9525">
            <a:noFill/>
          </a:ln>
        </p:spPr>
      </p:pic>
      <p:pic>
        <p:nvPicPr>
          <p:cNvPr id="2051" name="Picture 3" descr="图片2"/>
          <p:cNvPicPr>
            <a:picLocks noChangeAspect="1"/>
          </p:cNvPicPr>
          <p:nvPr/>
        </p:nvPicPr>
        <p:blipFill>
          <a:blip r:embed="rId13"/>
          <a:stretch>
            <a:fillRect/>
          </a:stretch>
        </p:blipFill>
        <p:spPr>
          <a:xfrm>
            <a:off x="-15875" y="6453188"/>
            <a:ext cx="9159875" cy="398462"/>
          </a:xfrm>
          <a:prstGeom prst="rect">
            <a:avLst/>
          </a:prstGeom>
          <a:noFill/>
          <a:ln w="9525">
            <a:noFill/>
          </a:ln>
        </p:spPr>
      </p:pic>
      <p:pic>
        <p:nvPicPr>
          <p:cNvPr id="2052" name="Picture 4" descr="图片2"/>
          <p:cNvPicPr>
            <a:picLocks noChangeAspect="1"/>
          </p:cNvPicPr>
          <p:nvPr/>
        </p:nvPicPr>
        <p:blipFill>
          <a:blip r:embed="rId13"/>
          <a:stretch>
            <a:fillRect/>
          </a:stretch>
        </p:blipFill>
        <p:spPr>
          <a:xfrm>
            <a:off x="-15875" y="-22225"/>
            <a:ext cx="9159875" cy="860425"/>
          </a:xfrm>
          <a:prstGeom prst="rect">
            <a:avLst/>
          </a:prstGeom>
          <a:noFill/>
          <a:ln w="9525">
            <a:noFill/>
          </a:ln>
        </p:spPr>
      </p:pic>
      <p:sp>
        <p:nvSpPr>
          <p:cNvPr id="2053" name="Text Box 7"/>
          <p:cNvSpPr txBox="1">
            <a:spLocks noChangeArrowheads="1"/>
          </p:cNvSpPr>
          <p:nvPr/>
        </p:nvSpPr>
        <p:spPr bwMode="auto">
          <a:xfrm>
            <a:off x="5510213" y="6454775"/>
            <a:ext cx="4103688" cy="3349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rPr>
              <a:t>An Introduction to Database System</a:t>
            </a:r>
            <a:endParaRPr kumimoji="0" lang="en-US" sz="1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2054" name="WordArt 8"/>
          <p:cNvSpPr/>
          <p:nvPr/>
        </p:nvSpPr>
        <p:spPr>
          <a:xfrm rot="-1980000">
            <a:off x="1908175" y="2205038"/>
            <a:ext cx="5337175" cy="2976562"/>
          </a:xfrm>
          <a:prstGeom prst="rect">
            <a:avLst/>
          </a:prstGeom>
        </p:spPr>
        <p:txBody>
          <a:bodyPr wrap="none" fromWordArt="1">
            <a:prstTxWarp prst="textPlain">
              <a:avLst>
                <a:gd name="adj" fmla="val 50000"/>
              </a:avLst>
            </a:prstTxWarp>
            <a:normAutofit/>
          </a:bodyPr>
          <a:p>
            <a:pPr algn="ctr"/>
            <a:r>
              <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rPr>
              <a:t>中国人民大学</a:t>
            </a:r>
            <a:endPar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endParaRPr>
          </a:p>
          <a:p>
            <a:pPr algn="ctr"/>
            <a:endPar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endParaRPr>
          </a:p>
          <a:p>
            <a:pPr algn="ctr"/>
            <a:endPar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endParaRPr>
          </a:p>
          <a:p>
            <a:pPr algn="ctr"/>
            <a:r>
              <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rPr>
              <a:t>数据库系统概论</a:t>
            </a:r>
            <a:endPar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endParaRPr>
          </a:p>
        </p:txBody>
      </p:sp>
      <p:pic>
        <p:nvPicPr>
          <p:cNvPr id="2055" name="Picture 9" descr="图片3"/>
          <p:cNvPicPr>
            <a:picLocks noChangeAspect="1"/>
          </p:cNvPicPr>
          <p:nvPr/>
        </p:nvPicPr>
        <p:blipFill>
          <a:blip r:embed="rId14"/>
          <a:stretch>
            <a:fillRect/>
          </a:stretch>
        </p:blipFill>
        <p:spPr>
          <a:xfrm>
            <a:off x="7516813" y="4797425"/>
            <a:ext cx="1528762" cy="2198688"/>
          </a:xfrm>
          <a:prstGeom prst="rect">
            <a:avLst/>
          </a:prstGeom>
          <a:noFill/>
          <a:ln w="9525">
            <a:noFill/>
          </a:ln>
        </p:spPr>
      </p:pic>
      <p:sp>
        <p:nvSpPr>
          <p:cNvPr id="2056" name="Rectangle 2"/>
          <p:cNvSpPr>
            <a:spLocks noGrp="1"/>
          </p:cNvSpPr>
          <p:nvPr>
            <p:ph type="title"/>
          </p:nvPr>
        </p:nvSpPr>
        <p:spPr>
          <a:xfrm>
            <a:off x="457200" y="-33337"/>
            <a:ext cx="8229600" cy="1131887"/>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2057" name="Rectangle 3"/>
          <p:cNvSpPr>
            <a:spLocks noGrp="1"/>
          </p:cNvSpPr>
          <p:nvPr>
            <p:ph type="body" idx="1"/>
          </p:nvPr>
        </p:nvSpPr>
        <p:spPr>
          <a:xfrm>
            <a:off x="457200" y="1339850"/>
            <a:ext cx="8229600" cy="485457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058" name="日期占位符 3"/>
          <p:cNvSpPr>
            <a:spLocks noGrp="1" noChangeArrowheads="1"/>
          </p:cNvSpPr>
          <p:nvPr>
            <p:ph type="dt" sz="half" idx="2"/>
          </p:nvPr>
        </p:nvSpPr>
        <p:spPr bwMode="auto">
          <a:xfrm>
            <a:off x="457200" y="6400800"/>
            <a:ext cx="2133600" cy="320675"/>
          </a:xfrm>
          <a:prstGeom prst="rect">
            <a:avLst/>
          </a:prstGeom>
          <a:noFill/>
          <a:ln>
            <a:noFill/>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3074" name="Picture 2" descr="未命名_副本"/>
          <p:cNvPicPr>
            <a:picLocks noChangeAspect="1"/>
          </p:cNvPicPr>
          <p:nvPr/>
        </p:nvPicPr>
        <p:blipFill>
          <a:blip r:embed="rId12"/>
          <a:srcRect l="1405" t="12910" r="2878" b="10757"/>
          <a:stretch>
            <a:fillRect/>
          </a:stretch>
        </p:blipFill>
        <p:spPr>
          <a:xfrm>
            <a:off x="-15875" y="838200"/>
            <a:ext cx="9155113" cy="5784850"/>
          </a:xfrm>
          <a:prstGeom prst="rect">
            <a:avLst/>
          </a:prstGeom>
          <a:noFill/>
          <a:ln w="9525">
            <a:noFill/>
          </a:ln>
        </p:spPr>
      </p:pic>
      <p:pic>
        <p:nvPicPr>
          <p:cNvPr id="3075" name="Picture 3" descr="图片2"/>
          <p:cNvPicPr>
            <a:picLocks noChangeAspect="1"/>
          </p:cNvPicPr>
          <p:nvPr/>
        </p:nvPicPr>
        <p:blipFill>
          <a:blip r:embed="rId13"/>
          <a:stretch>
            <a:fillRect/>
          </a:stretch>
        </p:blipFill>
        <p:spPr>
          <a:xfrm>
            <a:off x="-15875" y="6453188"/>
            <a:ext cx="9159875" cy="398462"/>
          </a:xfrm>
          <a:prstGeom prst="rect">
            <a:avLst/>
          </a:prstGeom>
          <a:noFill/>
          <a:ln w="9525">
            <a:noFill/>
          </a:ln>
        </p:spPr>
      </p:pic>
      <p:pic>
        <p:nvPicPr>
          <p:cNvPr id="3076" name="Picture 4" descr="图片2"/>
          <p:cNvPicPr>
            <a:picLocks noChangeAspect="1"/>
          </p:cNvPicPr>
          <p:nvPr/>
        </p:nvPicPr>
        <p:blipFill>
          <a:blip r:embed="rId13"/>
          <a:stretch>
            <a:fillRect/>
          </a:stretch>
        </p:blipFill>
        <p:spPr>
          <a:xfrm>
            <a:off x="-15875" y="-22225"/>
            <a:ext cx="9159875" cy="860425"/>
          </a:xfrm>
          <a:prstGeom prst="rect">
            <a:avLst/>
          </a:prstGeom>
          <a:noFill/>
          <a:ln w="9525">
            <a:noFill/>
          </a:ln>
        </p:spPr>
      </p:pic>
      <p:sp>
        <p:nvSpPr>
          <p:cNvPr id="3077" name="Text Box 7"/>
          <p:cNvSpPr txBox="1">
            <a:spLocks noChangeArrowheads="1"/>
          </p:cNvSpPr>
          <p:nvPr/>
        </p:nvSpPr>
        <p:spPr bwMode="auto">
          <a:xfrm>
            <a:off x="5510213" y="6454775"/>
            <a:ext cx="4103688" cy="3349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rPr>
              <a:t>An Introduction to Database System</a:t>
            </a:r>
            <a:endParaRPr kumimoji="0" lang="en-US" sz="1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3078" name="WordArt 8"/>
          <p:cNvSpPr/>
          <p:nvPr/>
        </p:nvSpPr>
        <p:spPr>
          <a:xfrm rot="-1980000">
            <a:off x="1908175" y="2205038"/>
            <a:ext cx="5337175" cy="2976562"/>
          </a:xfrm>
          <a:prstGeom prst="rect">
            <a:avLst/>
          </a:prstGeom>
        </p:spPr>
        <p:txBody>
          <a:bodyPr wrap="none" fromWordArt="1">
            <a:prstTxWarp prst="textPlain">
              <a:avLst>
                <a:gd name="adj" fmla="val 50000"/>
              </a:avLst>
            </a:prstTxWarp>
            <a:normAutofit/>
          </a:bodyPr>
          <a:p>
            <a:pPr algn="ctr"/>
            <a:r>
              <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rPr>
              <a:t>中国人民大学</a:t>
            </a:r>
            <a:endPar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endParaRPr>
          </a:p>
          <a:p>
            <a:pPr algn="ctr"/>
            <a:endPar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endParaRPr>
          </a:p>
          <a:p>
            <a:pPr algn="ctr"/>
            <a:endPar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endParaRPr>
          </a:p>
          <a:p>
            <a:pPr algn="ctr"/>
            <a:r>
              <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rPr>
              <a:t>数据库系统概论</a:t>
            </a:r>
            <a:endPar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endParaRPr>
          </a:p>
        </p:txBody>
      </p:sp>
      <p:pic>
        <p:nvPicPr>
          <p:cNvPr id="3079" name="Picture 9" descr="图片3"/>
          <p:cNvPicPr>
            <a:picLocks noChangeAspect="1"/>
          </p:cNvPicPr>
          <p:nvPr/>
        </p:nvPicPr>
        <p:blipFill>
          <a:blip r:embed="rId14"/>
          <a:stretch>
            <a:fillRect/>
          </a:stretch>
        </p:blipFill>
        <p:spPr>
          <a:xfrm>
            <a:off x="7516813" y="4797425"/>
            <a:ext cx="1528762" cy="2198688"/>
          </a:xfrm>
          <a:prstGeom prst="rect">
            <a:avLst/>
          </a:prstGeom>
          <a:noFill/>
          <a:ln w="9525">
            <a:noFill/>
          </a:ln>
        </p:spPr>
      </p:pic>
      <p:sp>
        <p:nvSpPr>
          <p:cNvPr id="3080" name="Rectangle 2"/>
          <p:cNvSpPr>
            <a:spLocks noGrp="1"/>
          </p:cNvSpPr>
          <p:nvPr>
            <p:ph type="title"/>
          </p:nvPr>
        </p:nvSpPr>
        <p:spPr>
          <a:xfrm>
            <a:off x="457200" y="-33337"/>
            <a:ext cx="8229600" cy="1131887"/>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3081" name="Rectangle 3"/>
          <p:cNvSpPr>
            <a:spLocks noGrp="1"/>
          </p:cNvSpPr>
          <p:nvPr>
            <p:ph type="body" idx="1"/>
          </p:nvPr>
        </p:nvSpPr>
        <p:spPr>
          <a:xfrm>
            <a:off x="457200" y="1339850"/>
            <a:ext cx="8229600" cy="485457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082" name="日期占位符 4"/>
          <p:cNvSpPr>
            <a:spLocks noGrp="1" noChangeArrowheads="1"/>
          </p:cNvSpPr>
          <p:nvPr>
            <p:ph type="dt" sz="half" idx="2"/>
          </p:nvPr>
        </p:nvSpPr>
        <p:spPr bwMode="auto">
          <a:xfrm>
            <a:off x="457200" y="6400800"/>
            <a:ext cx="2133600" cy="320675"/>
          </a:xfrm>
          <a:prstGeom prst="rect">
            <a:avLst/>
          </a:prstGeom>
          <a:noFill/>
          <a:ln>
            <a:noFill/>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标题 1"/>
          <p:cNvSpPr>
            <a:spLocks noGrp="1"/>
          </p:cNvSpPr>
          <p:nvPr>
            <p:ph type="ctrTitle" idx="4294967295"/>
          </p:nvPr>
        </p:nvSpPr>
        <p:spPr>
          <a:xfrm>
            <a:off x="685800" y="2130425"/>
            <a:ext cx="7772400" cy="1470025"/>
          </a:xfrm>
          <a:ln/>
        </p:spPr>
        <p:txBody>
          <a:bodyPr vert="horz" wrap="square" lIns="91440" tIns="45720" rIns="91440" bIns="45720" anchor="ctr" anchorCtr="0"/>
          <a:lstStyle>
            <a:lvl1pPr lvl="0">
              <a:buClrTx/>
              <a:buSzTx/>
              <a:buFontTx/>
              <a:defRPr/>
            </a:lvl1pPr>
          </a:lstStyle>
          <a:p>
            <a:pPr lvl="0" eaLnBrk="1" hangingPunct="1"/>
            <a:endParaRPr lang="zh-CN" altLang="en-US" dirty="0"/>
          </a:p>
        </p:txBody>
      </p:sp>
      <p:sp>
        <p:nvSpPr>
          <p:cNvPr id="4099" name="副标题 2"/>
          <p:cNvSpPr>
            <a:spLocks noGrp="1"/>
          </p:cNvSpPr>
          <p:nvPr>
            <p:ph type="subTitle" idx="4294967295"/>
          </p:nvPr>
        </p:nvSpPr>
        <p:spPr>
          <a:xfrm>
            <a:off x="1371600" y="3886200"/>
            <a:ext cx="6400800" cy="1752600"/>
          </a:xfrm>
          <a:ln/>
        </p:spPr>
        <p:txBody>
          <a:bodyPr vert="horz" wrap="square" lIns="91440" tIns="45720" rIns="91440" bIns="45720" anchor="t" anchorCtr="0"/>
          <a:lstStyle>
            <a:lvl1pPr marL="0" lvl="0" indent="0" algn="ctr">
              <a:buClrTx/>
              <a:buSzPct val="100000"/>
              <a:buFont typeface="Wingdings" panose="05000000000000000000" pitchFamily="2" charset="2"/>
              <a:buNone/>
              <a:defRPr/>
            </a:lvl1pPr>
            <a:lvl2pPr marL="457200" lvl="1" indent="0" algn="ctr">
              <a:buClrTx/>
              <a:buSzPct val="100000"/>
              <a:buFont typeface="Wingdings" panose="05000000000000000000" pitchFamily="2" charset="2"/>
              <a:buNone/>
              <a:defRPr/>
            </a:lvl2pPr>
            <a:lvl3pPr marL="914400" lvl="2" indent="0" algn="ctr">
              <a:buClrTx/>
              <a:buSzTx/>
              <a:buFont typeface="Arial" panose="020B0604020202020204" pitchFamily="34" charset="0"/>
              <a:buNone/>
              <a:defRPr/>
            </a:lvl3pPr>
            <a:lvl4pPr marL="1371600" lvl="3" indent="0" algn="ctr">
              <a:buClrTx/>
              <a:buSzTx/>
              <a:buFont typeface="Arial" panose="020B0604020202020204" pitchFamily="34" charset="0"/>
              <a:buNone/>
              <a:defRPr/>
            </a:lvl4pPr>
            <a:lvl5pPr marL="1828800" lvl="4" indent="0" algn="ctr">
              <a:buClrTx/>
              <a:buSzTx/>
              <a:buFont typeface="Arial" panose="020B0604020202020204" pitchFamily="34" charset="0"/>
              <a:buNone/>
              <a:defRPr/>
            </a:lvl5pPr>
          </a:lstStyle>
          <a:p>
            <a:pPr lvl="0" eaLnBrk="1" hangingPunct="1"/>
            <a:endParaRPr lang="zh-CN" altLang="en-US" dirty="0">
              <a:solidFill>
                <a:srgbClr val="898989"/>
              </a:solidFill>
            </a:endParaRPr>
          </a:p>
        </p:txBody>
      </p:sp>
      <p:pic>
        <p:nvPicPr>
          <p:cNvPr id="4100" name="Picture 3"/>
          <p:cNvPicPr>
            <a:picLocks noChangeAspect="1"/>
          </p:cNvPicPr>
          <p:nvPr/>
        </p:nvPicPr>
        <p:blipFill>
          <a:blip r:embed="rId1">
            <a:lum bright="4001" contrast="-2000"/>
          </a:blip>
          <a:stretch>
            <a:fillRect/>
          </a:stretch>
        </p:blipFill>
        <p:spPr>
          <a:xfrm>
            <a:off x="0" y="0"/>
            <a:ext cx="9144000" cy="6858000"/>
          </a:xfrm>
          <a:prstGeom prst="rect">
            <a:avLst/>
          </a:prstGeom>
          <a:noFill/>
          <a:ln w="9525">
            <a:noFill/>
          </a:ln>
        </p:spPr>
      </p:pic>
      <p:sp>
        <p:nvSpPr>
          <p:cNvPr id="4101" name="Rectangle 4"/>
          <p:cNvSpPr/>
          <p:nvPr/>
        </p:nvSpPr>
        <p:spPr>
          <a:xfrm>
            <a:off x="395288" y="981075"/>
            <a:ext cx="8208962" cy="2663825"/>
          </a:xfrm>
          <a:prstGeom prst="rect">
            <a:avLst/>
          </a:prstGeom>
          <a:noFill/>
          <a:ln w="9525">
            <a:noFill/>
          </a:ln>
        </p:spPr>
        <p:txBody>
          <a:bodyPr anchor="ctr" anchorCtr="0"/>
          <a:p>
            <a:pPr algn="ctr"/>
            <a:r>
              <a:rPr lang="zh-CN" altLang="en-US" sz="6000" dirty="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br>
              <a:rPr lang="zh-CN" altLang="en-US" sz="6000" dirty="0">
                <a:latin typeface="黑体" panose="02010609060101010101" pitchFamily="49" charset="-122"/>
                <a:ea typeface="黑体" panose="02010609060101010101" pitchFamily="49" charset="-122"/>
                <a:sym typeface="宋体" panose="02010600030101010101" pitchFamily="2" charset="-122"/>
              </a:rPr>
            </a:br>
            <a:r>
              <a:rPr lang="zh-CN" altLang="en-US" sz="6000" dirty="0">
                <a:latin typeface="黑体" panose="02010609060101010101" pitchFamily="49" charset="-122"/>
                <a:ea typeface="黑体" panose="02010609060101010101" pitchFamily="49" charset="-122"/>
                <a:sym typeface="宋体" panose="02010600030101010101" pitchFamily="2" charset="-122"/>
              </a:rPr>
              <a:t> </a:t>
            </a:r>
            <a:r>
              <a:rPr lang="en-US" altLang="zh-CN" sz="3600" b="1" dirty="0">
                <a:solidFill>
                  <a:schemeClr val="bg1"/>
                </a:solidFill>
                <a:latin typeface="Times New Roman" panose="02020603050405020304" pitchFamily="18" charset="0"/>
                <a:sym typeface="宋体" panose="02010600030101010101" pitchFamily="2" charset="-122"/>
              </a:rPr>
              <a:t>An Introduction to Database System</a:t>
            </a:r>
            <a:endParaRPr lang="en-US" altLang="zh-CN" sz="3600" b="1" dirty="0">
              <a:solidFill>
                <a:schemeClr val="bg1"/>
              </a:solidFill>
              <a:latin typeface="Times New Roman" panose="02020603050405020304" pitchFamily="18" charset="0"/>
              <a:sym typeface="宋体" panose="02010600030101010101" pitchFamily="2" charset="-122"/>
            </a:endParaRPr>
          </a:p>
        </p:txBody>
      </p:sp>
      <p:sp>
        <p:nvSpPr>
          <p:cNvPr id="4102" name="Rectangle 3"/>
          <p:cNvSpPr/>
          <p:nvPr/>
        </p:nvSpPr>
        <p:spPr>
          <a:xfrm>
            <a:off x="1692275" y="5929313"/>
            <a:ext cx="5256213" cy="668337"/>
          </a:xfrm>
          <a:prstGeom prst="rect">
            <a:avLst/>
          </a:prstGeom>
          <a:noFill/>
          <a:ln w="9525">
            <a:noFill/>
          </a:ln>
        </p:spPr>
        <p:txBody>
          <a:bodyPr/>
          <a:p>
            <a:pPr algn="ctr">
              <a:lnSpc>
                <a:spcPct val="80000"/>
              </a:lnSpc>
              <a:spcBef>
                <a:spcPct val="20000"/>
              </a:spcBef>
            </a:pPr>
            <a:r>
              <a:rPr lang="zh-CN" altLang="en-US" sz="2400" b="1" dirty="0">
                <a:solidFill>
                  <a:schemeClr val="bg1"/>
                </a:solidFill>
                <a:latin typeface="Times-Roman" charset="0"/>
                <a:ea typeface="隶书" panose="02010509060101010101" pitchFamily="49" charset="-122"/>
                <a:sym typeface="宋体" panose="02010600030101010101" pitchFamily="2" charset="-122"/>
              </a:rPr>
              <a:t>中国人民大学信息学院</a:t>
            </a:r>
            <a:endParaRPr lang="en-US" altLang="zh-CN" sz="2400" b="1" dirty="0">
              <a:solidFill>
                <a:schemeClr val="bg1"/>
              </a:solidFill>
              <a:latin typeface="Times-Roman" charset="0"/>
              <a:ea typeface="隶书" panose="02010509060101010101" pitchFamily="49" charset="-122"/>
              <a:sym typeface="宋体" panose="02010600030101010101" pitchFamily="2" charset="-122"/>
            </a:endParaRPr>
          </a:p>
        </p:txBody>
      </p:sp>
      <p:sp>
        <p:nvSpPr>
          <p:cNvPr id="5127" name="Rectangle 7"/>
          <p:cNvSpPr>
            <a:spLocks noChangeArrowheads="1"/>
          </p:cNvSpPr>
          <p:nvPr/>
        </p:nvSpPr>
        <p:spPr bwMode="auto">
          <a:xfrm>
            <a:off x="250825" y="3860800"/>
            <a:ext cx="8785225" cy="1446213"/>
          </a:xfrm>
          <a:prstGeom prst="rect">
            <a:avLst/>
          </a:prstGeom>
          <a:noFill/>
          <a:ln>
            <a:noFill/>
          </a:ln>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44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第三章 关系数据库标准语言</a:t>
            </a:r>
            <a:r>
              <a:rPr kumimoji="0" lang="en-US" sz="4400" b="1" i="0" u="none" strike="noStrike" kern="1200" cap="none" spc="0" normalizeH="0" baseline="0" noProof="0" dirty="0">
                <a:ln>
                  <a:noFill/>
                </a:ln>
                <a:solidFill>
                  <a:schemeClr val="bg1"/>
                </a:solidFill>
                <a:effectLst/>
                <a:uLnTx/>
                <a:uFillTx/>
                <a:latin typeface="+mn-lt"/>
                <a:ea typeface="黑体" panose="02010609060101010101" pitchFamily="49" charset="-122"/>
                <a:cs typeface="+mn-cs"/>
              </a:rPr>
              <a:t>SQL</a:t>
            </a:r>
            <a:endParaRPr kumimoji="0" lang="en-US" sz="4400" b="1" i="0" u="none" strike="noStrike" kern="1200" cap="none" spc="0" normalizeH="0" baseline="0" noProof="0" dirty="0">
              <a:ln>
                <a:noFill/>
              </a:ln>
              <a:solidFill>
                <a:schemeClr val="bg1"/>
              </a:solidFill>
              <a:effectLst/>
              <a:uLnTx/>
              <a:uFillTx/>
              <a:latin typeface="+mn-lt"/>
              <a:ea typeface="黑体" panose="02010609060101010101" pitchFamily="49" charset="-122"/>
              <a:cs typeface="+mn-cs"/>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44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a:t>
            </a:r>
            <a:r>
              <a:rPr kumimoji="0" lang="zh-CN" altLang="en-US" sz="44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续</a:t>
            </a:r>
            <a:r>
              <a:rPr kumimoji="0" lang="en-US" sz="4400" b="1" i="0" u="none" strike="noStrike" kern="1200" cap="none" spc="0" normalizeH="0" baseline="0" noProof="0" dirty="0">
                <a:ln>
                  <a:noFill/>
                </a:ln>
                <a:solidFill>
                  <a:schemeClr val="bg1"/>
                </a:solidFill>
                <a:effectLst/>
                <a:uLnTx/>
                <a:uFillTx/>
                <a:latin typeface="+mn-lt"/>
                <a:ea typeface="黑体" panose="02010609060101010101" pitchFamily="49" charset="-122"/>
                <a:cs typeface="+mn-cs"/>
              </a:rPr>
              <a:t>1</a:t>
            </a:r>
            <a:r>
              <a:rPr kumimoji="0" lang="en-US" sz="44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a:t>
            </a:r>
            <a:endParaRPr kumimoji="0" lang="zh-CN" altLang="en-US" sz="44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idx="4294967295"/>
          </p:nvPr>
        </p:nvSpPr>
        <p:spPr>
          <a:ln/>
        </p:spPr>
        <p:txBody>
          <a:bodyPr vert="horz" wrap="square" lIns="91440" tIns="45720" rIns="91440" bIns="45720" anchor="ctr" anchorCtr="0"/>
          <a:p>
            <a:pPr eaLnBrk="1" hangingPunct="1"/>
            <a:r>
              <a:rPr lang="zh-CN" altLang="en-US" sz="3600" dirty="0"/>
              <a:t>连接操作的执行过程（续）</a:t>
            </a:r>
            <a:endParaRPr lang="zh-CN" altLang="en-US" sz="3600" dirty="0"/>
          </a:p>
        </p:txBody>
      </p:sp>
      <p:sp>
        <p:nvSpPr>
          <p:cNvPr id="13315" name="Rectangle 3"/>
          <p:cNvSpPr>
            <a:spLocks noGrp="1" noChangeArrowheads="1"/>
          </p:cNvSpPr>
          <p:nvPr>
            <p:ph type="body" idx="1"/>
          </p:nvPr>
        </p:nvSpPr>
        <p:spPr>
          <a:xfrm>
            <a:off x="457200" y="1125538"/>
            <a:ext cx="8435975" cy="4114800"/>
          </a:xfrm>
        </p:spPr>
        <p:txBody>
          <a:bodyPr vert="horz" wrap="square" lIns="91440" tIns="45720" rIns="91440" bIns="45720" numCol="1" anchor="t" anchorCtr="0" compatLnSpc="1"/>
          <a:lstStyle/>
          <a:p>
            <a:pPr marL="342900" marR="0" lvl="1" indent="-342900" algn="just" defTabSz="914400" rtl="0" eaLnBrk="1" fontAlgn="base" latinLnBrk="0" hangingPunct="1">
              <a:lnSpc>
                <a:spcPct val="160000"/>
              </a:lnSpc>
              <a:spcBef>
                <a:spcPct val="20000"/>
              </a:spcBef>
              <a:spcAft>
                <a:spcPct val="0"/>
              </a:spcAft>
              <a:buClrTx/>
              <a:buSzPct val="100000"/>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（2）排序合并法（续）</a:t>
            </a: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just"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找到表</a:t>
            </a:r>
            <a:r>
              <a:rPr kumimoji="0" lang="en-US" altLang="zh-CN" sz="2400" b="1" i="0" u="none" strike="noStrike" kern="0" cap="none" spc="0" normalizeH="0" baseline="0" noProof="0" dirty="0" smtClean="0">
                <a:ln>
                  <a:noFill/>
                </a:ln>
                <a:solidFill>
                  <a:schemeClr val="tx1"/>
                </a:solidFill>
                <a:effectLst/>
                <a:uLnTx/>
                <a:uFillTx/>
                <a:latin typeface="+mn-lt"/>
                <a:ea typeface="+mn-ea"/>
              </a:rPr>
              <a:t>1</a:t>
            </a:r>
            <a:r>
              <a:rPr kumimoji="0" lang="zh-CN" altLang="en-US" sz="2400" b="1" i="0" u="none" strike="noStrike" kern="0" cap="none" spc="0" normalizeH="0" baseline="0" noProof="0" dirty="0" smtClean="0">
                <a:ln>
                  <a:noFill/>
                </a:ln>
                <a:solidFill>
                  <a:schemeClr val="tx1"/>
                </a:solidFill>
                <a:effectLst/>
                <a:uLnTx/>
                <a:uFillTx/>
                <a:latin typeface="+mn-lt"/>
                <a:ea typeface="+mn-ea"/>
              </a:rPr>
              <a:t>的第二条元组，然后从刚才的中断点处继续顺序扫描表</a:t>
            </a:r>
            <a:r>
              <a:rPr kumimoji="0" lang="en-US" altLang="zh-CN" sz="2400" b="1" i="0" u="none" strike="noStrike" kern="0" cap="none" spc="0" normalizeH="0" baseline="0" noProof="0" dirty="0" smtClean="0">
                <a:ln>
                  <a:noFill/>
                </a:ln>
                <a:solidFill>
                  <a:schemeClr val="tx1"/>
                </a:solidFill>
                <a:effectLst/>
                <a:uLnTx/>
                <a:uFillTx/>
                <a:latin typeface="+mn-lt"/>
                <a:ea typeface="+mn-ea"/>
              </a:rPr>
              <a:t>2</a:t>
            </a:r>
            <a:r>
              <a:rPr kumimoji="0" lang="zh-CN" altLang="en-US" sz="2400" b="1" i="0" u="none" strike="noStrike" kern="0" cap="none" spc="0" normalizeH="0" baseline="0" noProof="0" dirty="0" smtClean="0">
                <a:ln>
                  <a:noFill/>
                </a:ln>
                <a:solidFill>
                  <a:schemeClr val="tx1"/>
                </a:solidFill>
                <a:effectLst/>
                <a:uLnTx/>
                <a:uFillTx/>
                <a:latin typeface="+mn-lt"/>
                <a:ea typeface="+mn-ea"/>
              </a:rPr>
              <a:t>，查找满足连接条件的元组，找到后就将表</a:t>
            </a:r>
            <a:r>
              <a:rPr kumimoji="0" lang="en-US" altLang="zh-CN" sz="2400" b="1" i="0" u="none" strike="noStrike" kern="0" cap="none" spc="0" normalizeH="0" baseline="0" noProof="0" dirty="0" smtClean="0">
                <a:ln>
                  <a:noFill/>
                </a:ln>
                <a:solidFill>
                  <a:schemeClr val="tx1"/>
                </a:solidFill>
                <a:effectLst/>
                <a:uLnTx/>
                <a:uFillTx/>
                <a:latin typeface="+mn-lt"/>
                <a:ea typeface="+mn-ea"/>
              </a:rPr>
              <a:t>1</a:t>
            </a:r>
            <a:r>
              <a:rPr kumimoji="0" lang="zh-CN" altLang="en-US" sz="2400" b="1" i="0" u="none" strike="noStrike" kern="0" cap="none" spc="0" normalizeH="0" baseline="0" noProof="0" dirty="0" smtClean="0">
                <a:ln>
                  <a:noFill/>
                </a:ln>
                <a:solidFill>
                  <a:schemeClr val="tx1"/>
                </a:solidFill>
                <a:effectLst/>
                <a:uLnTx/>
                <a:uFillTx/>
                <a:latin typeface="+mn-lt"/>
                <a:ea typeface="+mn-ea"/>
              </a:rPr>
              <a:t>中的第一个元组与该元组拼接起来，形成结果表中一个元组。直接遇到表</a:t>
            </a:r>
            <a:r>
              <a:rPr kumimoji="0" lang="en-US" altLang="zh-CN" sz="2400" b="1" i="0" u="none" strike="noStrike" kern="0" cap="none" spc="0" normalizeH="0" baseline="0" noProof="0" dirty="0" smtClean="0">
                <a:ln>
                  <a:noFill/>
                </a:ln>
                <a:solidFill>
                  <a:schemeClr val="tx1"/>
                </a:solidFill>
                <a:effectLst/>
                <a:uLnTx/>
                <a:uFillTx/>
                <a:latin typeface="+mn-lt"/>
                <a:ea typeface="+mn-ea"/>
              </a:rPr>
              <a:t>2</a:t>
            </a:r>
            <a:r>
              <a:rPr kumimoji="0" lang="zh-CN" altLang="en-US" sz="2400" b="1" i="0" u="none" strike="noStrike" kern="0" cap="none" spc="0" normalizeH="0" baseline="0" noProof="0" dirty="0" smtClean="0">
                <a:ln>
                  <a:noFill/>
                </a:ln>
                <a:solidFill>
                  <a:schemeClr val="tx1"/>
                </a:solidFill>
                <a:effectLst/>
                <a:uLnTx/>
                <a:uFillTx/>
                <a:latin typeface="+mn-lt"/>
                <a:ea typeface="+mn-ea"/>
              </a:rPr>
              <a:t>中大于表</a:t>
            </a:r>
            <a:r>
              <a:rPr kumimoji="0" lang="en-US" altLang="zh-CN" sz="2400" b="1" i="0" u="none" strike="noStrike" kern="0" cap="none" spc="0" normalizeH="0" baseline="0" noProof="0" dirty="0" smtClean="0">
                <a:ln>
                  <a:noFill/>
                </a:ln>
                <a:solidFill>
                  <a:schemeClr val="tx1"/>
                </a:solidFill>
                <a:effectLst/>
                <a:uLnTx/>
                <a:uFillTx/>
                <a:latin typeface="+mn-lt"/>
                <a:ea typeface="+mn-ea"/>
              </a:rPr>
              <a:t>1</a:t>
            </a:r>
            <a:r>
              <a:rPr kumimoji="0" lang="zh-CN" altLang="en-US" sz="2400" b="1" i="0" u="none" strike="noStrike" kern="0" cap="none" spc="0" normalizeH="0" baseline="0" noProof="0" dirty="0" smtClean="0">
                <a:ln>
                  <a:noFill/>
                </a:ln>
                <a:solidFill>
                  <a:schemeClr val="tx1"/>
                </a:solidFill>
                <a:effectLst/>
                <a:uLnTx/>
                <a:uFillTx/>
                <a:latin typeface="+mn-lt"/>
                <a:ea typeface="+mn-ea"/>
              </a:rPr>
              <a:t>连接字段值的元组时，对表</a:t>
            </a:r>
            <a:r>
              <a:rPr kumimoji="0" lang="en-US" altLang="zh-CN" sz="2400" b="1" i="0" u="none" strike="noStrike" kern="0" cap="none" spc="0" normalizeH="0" baseline="0" noProof="0" dirty="0" smtClean="0">
                <a:ln>
                  <a:noFill/>
                </a:ln>
                <a:solidFill>
                  <a:schemeClr val="tx1"/>
                </a:solidFill>
                <a:effectLst/>
                <a:uLnTx/>
                <a:uFillTx/>
                <a:latin typeface="+mn-lt"/>
                <a:ea typeface="+mn-ea"/>
              </a:rPr>
              <a:t>2</a:t>
            </a:r>
            <a:r>
              <a:rPr kumimoji="0" lang="zh-CN" altLang="en-US" sz="2400" b="1" i="0" u="none" strike="noStrike" kern="0" cap="none" spc="0" normalizeH="0" baseline="0" noProof="0" dirty="0" smtClean="0">
                <a:ln>
                  <a:noFill/>
                </a:ln>
                <a:solidFill>
                  <a:schemeClr val="tx1"/>
                </a:solidFill>
                <a:effectLst/>
                <a:uLnTx/>
                <a:uFillTx/>
                <a:latin typeface="+mn-lt"/>
                <a:ea typeface="+mn-ea"/>
              </a:rPr>
              <a:t>的查询不再继续</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742950" marR="0" lvl="1" indent="-285750" algn="just"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重复上述操作，直到表</a:t>
            </a:r>
            <a:r>
              <a:rPr kumimoji="0" lang="en-US" altLang="zh-CN" sz="2400" b="1" i="0" u="none" strike="noStrike" kern="0" cap="none" spc="0" normalizeH="0" baseline="0" noProof="0" dirty="0" smtClean="0">
                <a:ln>
                  <a:noFill/>
                </a:ln>
                <a:solidFill>
                  <a:schemeClr val="tx1"/>
                </a:solidFill>
                <a:effectLst/>
                <a:uLnTx/>
                <a:uFillTx/>
                <a:latin typeface="+mn-lt"/>
                <a:ea typeface="+mn-ea"/>
              </a:rPr>
              <a:t>1</a:t>
            </a:r>
            <a:r>
              <a:rPr kumimoji="0" lang="zh-CN" altLang="en-US" sz="2400" b="1" i="0" u="none" strike="noStrike" kern="0" cap="none" spc="0" normalizeH="0" baseline="0" noProof="0" dirty="0" smtClean="0">
                <a:ln>
                  <a:noFill/>
                </a:ln>
                <a:solidFill>
                  <a:schemeClr val="tx1"/>
                </a:solidFill>
                <a:effectLst/>
                <a:uLnTx/>
                <a:uFillTx/>
                <a:latin typeface="+mn-lt"/>
                <a:ea typeface="+mn-ea"/>
              </a:rPr>
              <a:t>或表</a:t>
            </a:r>
            <a:r>
              <a:rPr kumimoji="0" lang="en-US" altLang="zh-CN" sz="2400" b="1" i="0" u="none" strike="noStrike" kern="0" cap="none" spc="0" normalizeH="0" baseline="0" noProof="0" dirty="0" smtClean="0">
                <a:ln>
                  <a:noFill/>
                </a:ln>
                <a:solidFill>
                  <a:schemeClr val="tx1"/>
                </a:solidFill>
                <a:effectLst/>
                <a:uLnTx/>
                <a:uFillTx/>
                <a:latin typeface="+mn-lt"/>
                <a:ea typeface="+mn-ea"/>
              </a:rPr>
              <a:t>2</a:t>
            </a:r>
            <a:r>
              <a:rPr kumimoji="0" lang="zh-CN" altLang="en-US" sz="2400" b="1" i="0" u="none" strike="noStrike" kern="0" cap="none" spc="0" normalizeH="0" baseline="0" noProof="0" dirty="0" smtClean="0">
                <a:ln>
                  <a:noFill/>
                </a:ln>
                <a:solidFill>
                  <a:schemeClr val="tx1"/>
                </a:solidFill>
                <a:effectLst/>
                <a:uLnTx/>
                <a:uFillTx/>
                <a:latin typeface="+mn-lt"/>
                <a:ea typeface="+mn-ea"/>
              </a:rPr>
              <a:t>中的全部元组都处理完毕为止 </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idx="4294967295"/>
          </p:nvPr>
        </p:nvSpPr>
        <p:spPr>
          <a:ln/>
        </p:spPr>
        <p:txBody>
          <a:bodyPr vert="horz" wrap="square" lIns="91440" tIns="45720" rIns="91440" bIns="45720" anchor="ctr" anchorCtr="0"/>
          <a:p>
            <a:pPr eaLnBrk="1" hangingPunct="1"/>
            <a:r>
              <a:rPr lang="zh-CN" altLang="en-US" sz="3600" dirty="0"/>
              <a:t>连接操作的执行过程（续）</a:t>
            </a:r>
            <a:endParaRPr lang="zh-CN" altLang="en-US" sz="3600" dirty="0"/>
          </a:p>
        </p:txBody>
      </p:sp>
      <p:sp>
        <p:nvSpPr>
          <p:cNvPr id="14339" name="Rectangle 3"/>
          <p:cNvSpPr>
            <a:spLocks noGrp="1" noChangeArrowheads="1"/>
          </p:cNvSpPr>
          <p:nvPr>
            <p:ph type="body" idx="1"/>
          </p:nvPr>
        </p:nvSpPr>
        <p:spPr>
          <a:xfrm>
            <a:off x="544513" y="1125538"/>
            <a:ext cx="8142288" cy="4114800"/>
          </a:xfrm>
        </p:spPr>
        <p:txBody>
          <a:bodyPr vert="horz" wrap="square" lIns="91440" tIns="45720" rIns="91440" bIns="45720" numCol="1" anchor="t" anchorCtr="0" compatLnSpc="1"/>
          <a:lstStyle/>
          <a:p>
            <a:pPr marL="342900" marR="0" lvl="1" indent="-342900" algn="just" defTabSz="914400" rtl="0" eaLnBrk="1" fontAlgn="base" latinLnBrk="0" hangingPunct="1">
              <a:lnSpc>
                <a:spcPct val="160000"/>
              </a:lnSpc>
              <a:spcBef>
                <a:spcPct val="20000"/>
              </a:spcBef>
              <a:spcAft>
                <a:spcPct val="0"/>
              </a:spcAft>
              <a:buClrTx/>
              <a:buSzPct val="100000"/>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（3）索引连接（</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INDEX-JOIN</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a:t>
            </a: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just"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对表</a:t>
            </a:r>
            <a:r>
              <a:rPr kumimoji="0" lang="en-US" altLang="zh-CN" sz="2400" b="1" i="0" u="none" strike="noStrike" kern="0" cap="none" spc="0" normalizeH="0" baseline="0" noProof="0" dirty="0" smtClean="0">
                <a:ln>
                  <a:noFill/>
                </a:ln>
                <a:solidFill>
                  <a:schemeClr val="tx1"/>
                </a:solidFill>
                <a:effectLst/>
                <a:uLnTx/>
                <a:uFillTx/>
                <a:latin typeface="+mn-lt"/>
                <a:ea typeface="+mn-ea"/>
              </a:rPr>
              <a:t>2</a:t>
            </a:r>
            <a:r>
              <a:rPr kumimoji="0" lang="zh-CN" altLang="en-US" sz="2400" b="1" i="0" u="none" strike="noStrike" kern="0" cap="none" spc="0" normalizeH="0" baseline="0" noProof="0" dirty="0" smtClean="0">
                <a:ln>
                  <a:noFill/>
                </a:ln>
                <a:solidFill>
                  <a:schemeClr val="tx1"/>
                </a:solidFill>
                <a:effectLst/>
                <a:uLnTx/>
                <a:uFillTx/>
                <a:latin typeface="+mn-lt"/>
                <a:ea typeface="+mn-ea"/>
              </a:rPr>
              <a:t>按连接字段建立索引</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742950" marR="0" lvl="1" indent="-285750" algn="just"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对表</a:t>
            </a:r>
            <a:r>
              <a:rPr kumimoji="0" lang="en-US" altLang="zh-CN" sz="2400" b="1" i="0" u="none" strike="noStrike" kern="0" cap="none" spc="0" normalizeH="0" baseline="0" noProof="0" dirty="0" smtClean="0">
                <a:ln>
                  <a:noFill/>
                </a:ln>
                <a:solidFill>
                  <a:schemeClr val="tx1"/>
                </a:solidFill>
                <a:effectLst/>
                <a:uLnTx/>
                <a:uFillTx/>
                <a:latin typeface="+mn-lt"/>
                <a:ea typeface="+mn-ea"/>
              </a:rPr>
              <a:t>1</a:t>
            </a:r>
            <a:r>
              <a:rPr kumimoji="0" lang="zh-CN" altLang="en-US" sz="2400" b="1" i="0" u="none" strike="noStrike" kern="0" cap="none" spc="0" normalizeH="0" baseline="0" noProof="0" dirty="0" smtClean="0">
                <a:ln>
                  <a:noFill/>
                </a:ln>
                <a:solidFill>
                  <a:schemeClr val="tx1"/>
                </a:solidFill>
                <a:effectLst/>
                <a:uLnTx/>
                <a:uFillTx/>
                <a:latin typeface="+mn-lt"/>
                <a:ea typeface="+mn-ea"/>
              </a:rPr>
              <a:t>中的每个元组，依次根据其连接字段值查询表</a:t>
            </a:r>
            <a:r>
              <a:rPr kumimoji="0" lang="en-US" altLang="zh-CN" sz="2400" b="1" i="0" u="none" strike="noStrike" kern="0" cap="none" spc="0" normalizeH="0" baseline="0" noProof="0" dirty="0" smtClean="0">
                <a:ln>
                  <a:noFill/>
                </a:ln>
                <a:solidFill>
                  <a:schemeClr val="tx1"/>
                </a:solidFill>
                <a:effectLst/>
                <a:uLnTx/>
                <a:uFillTx/>
                <a:latin typeface="+mn-lt"/>
                <a:ea typeface="+mn-ea"/>
              </a:rPr>
              <a:t>2</a:t>
            </a:r>
            <a:r>
              <a:rPr kumimoji="0" lang="zh-CN" altLang="en-US" sz="2400" b="1" i="0" u="none" strike="noStrike" kern="0" cap="none" spc="0" normalizeH="0" baseline="0" noProof="0" dirty="0" smtClean="0">
                <a:ln>
                  <a:noFill/>
                </a:ln>
                <a:solidFill>
                  <a:schemeClr val="tx1"/>
                </a:solidFill>
                <a:effectLst/>
                <a:uLnTx/>
                <a:uFillTx/>
                <a:latin typeface="+mn-lt"/>
                <a:ea typeface="+mn-ea"/>
              </a:rPr>
              <a:t>的索引，从中找到满足条件的元组，找到后就将表</a:t>
            </a:r>
            <a:r>
              <a:rPr kumimoji="0" lang="en-US" altLang="zh-CN" sz="2400" b="1" i="0" u="none" strike="noStrike" kern="0" cap="none" spc="0" normalizeH="0" baseline="0" noProof="0" dirty="0" smtClean="0">
                <a:ln>
                  <a:noFill/>
                </a:ln>
                <a:solidFill>
                  <a:schemeClr val="tx1"/>
                </a:solidFill>
                <a:effectLst/>
                <a:uLnTx/>
                <a:uFillTx/>
                <a:latin typeface="+mn-lt"/>
                <a:ea typeface="+mn-ea"/>
              </a:rPr>
              <a:t>1</a:t>
            </a:r>
            <a:r>
              <a:rPr kumimoji="0" lang="zh-CN" altLang="en-US" sz="2400" b="1" i="0" u="none" strike="noStrike" kern="0" cap="none" spc="0" normalizeH="0" baseline="0" noProof="0" dirty="0" smtClean="0">
                <a:ln>
                  <a:noFill/>
                </a:ln>
                <a:solidFill>
                  <a:schemeClr val="tx1"/>
                </a:solidFill>
                <a:effectLst/>
                <a:uLnTx/>
                <a:uFillTx/>
                <a:latin typeface="+mn-lt"/>
                <a:ea typeface="+mn-ea"/>
              </a:rPr>
              <a:t>中的第一个元组与该元组拼接起来，形成结果表中一个元组</a:t>
            </a:r>
            <a:endParaRPr kumimoji="0" lang="en-US" altLang="zh-CN" sz="2400" b="1" i="0" u="none" strike="noStrike" kern="0" cap="none" spc="0" normalizeH="0" baseline="0" noProof="0" dirty="0" smtClean="0">
              <a:ln>
                <a:noFill/>
              </a:ln>
              <a:solidFill>
                <a:schemeClr val="tx1"/>
              </a:solidFill>
              <a:effectLst/>
              <a:uLnTx/>
              <a:uFillTx/>
              <a:latin typeface="+mn-lt"/>
              <a:ea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idx="4294967295"/>
          </p:nvPr>
        </p:nvSpPr>
        <p:spPr>
          <a:ln/>
        </p:spPr>
        <p:txBody>
          <a:bodyPr vert="horz" wrap="square" lIns="91440" tIns="45720" rIns="91440" bIns="45720" anchor="ctr" anchorCtr="0"/>
          <a:p>
            <a:pPr eaLnBrk="1" hangingPunct="1"/>
            <a:r>
              <a:rPr lang="zh-CN" altLang="en-US" sz="3600" dirty="0"/>
              <a:t>等值与非等值连接查询（续）</a:t>
            </a:r>
            <a:endParaRPr lang="zh-CN" altLang="en-US" sz="3600" dirty="0"/>
          </a:p>
        </p:txBody>
      </p:sp>
      <p:sp>
        <p:nvSpPr>
          <p:cNvPr id="15363" name="Rectangle 3"/>
          <p:cNvSpPr>
            <a:spLocks noGrp="1"/>
          </p:cNvSpPr>
          <p:nvPr>
            <p:ph type="body" idx="4294967295"/>
          </p:nvPr>
        </p:nvSpPr>
        <p:spPr>
          <a:xfrm>
            <a:off x="250825" y="1196975"/>
            <a:ext cx="8893175" cy="4495800"/>
          </a:xfrm>
          <a:ln/>
        </p:spPr>
        <p:txBody>
          <a:bodyPr vert="horz" wrap="square" lIns="91440" tIns="45720" rIns="91440" bIns="45720" anchor="t" anchorCtr="0"/>
          <a:p>
            <a:pPr algn="just" eaLnBrk="1" hangingPunct="1"/>
            <a:r>
              <a:rPr lang="zh-CN" altLang="en-US" dirty="0"/>
              <a:t>自然连接</a:t>
            </a:r>
            <a:endParaRPr lang="zh-CN" altLang="en-US" dirty="0"/>
          </a:p>
          <a:p>
            <a:pPr eaLnBrk="1" hangingPunct="1">
              <a:lnSpc>
                <a:spcPct val="140000"/>
              </a:lnSpc>
              <a:buNone/>
            </a:pPr>
            <a:endParaRPr lang="en-US" altLang="zh-CN" sz="2400" dirty="0"/>
          </a:p>
          <a:p>
            <a:pPr eaLnBrk="1" hangingPunct="1">
              <a:lnSpc>
                <a:spcPct val="140000"/>
              </a:lnSpc>
              <a:buNone/>
            </a:pPr>
            <a:r>
              <a:rPr lang="en-US" altLang="zh-CN" sz="2400" dirty="0"/>
              <a:t>[</a:t>
            </a:r>
            <a:r>
              <a:rPr lang="zh-CN" altLang="en-US" sz="2400" dirty="0"/>
              <a:t>例 </a:t>
            </a:r>
            <a:r>
              <a:rPr lang="en-US" altLang="zh-CN" sz="2400" dirty="0"/>
              <a:t>3.50]  </a:t>
            </a:r>
            <a:r>
              <a:rPr lang="zh-CN" altLang="en-US" sz="2400" dirty="0"/>
              <a:t>对</a:t>
            </a:r>
            <a:r>
              <a:rPr lang="en-US" altLang="zh-CN" sz="2400" dirty="0"/>
              <a:t>[</a:t>
            </a:r>
            <a:r>
              <a:rPr lang="zh-CN" altLang="en-US" sz="2400" dirty="0"/>
              <a:t>例 </a:t>
            </a:r>
            <a:r>
              <a:rPr lang="en-US" altLang="zh-CN" sz="2400" dirty="0"/>
              <a:t>3.49]</a:t>
            </a:r>
            <a:r>
              <a:rPr lang="zh-CN" altLang="en-US" sz="2400" dirty="0"/>
              <a:t>用自然连接完成。</a:t>
            </a:r>
            <a:endParaRPr lang="zh-CN" altLang="en-US" sz="2400" dirty="0"/>
          </a:p>
          <a:p>
            <a:pPr eaLnBrk="1" hangingPunct="1">
              <a:lnSpc>
                <a:spcPct val="140000"/>
              </a:lnSpc>
              <a:buNone/>
            </a:pPr>
            <a:r>
              <a:rPr lang="zh-CN" altLang="en-US" sz="2400" dirty="0"/>
              <a:t> </a:t>
            </a:r>
            <a:r>
              <a:rPr lang="en-US" altLang="zh-CN" sz="2400" dirty="0"/>
              <a:t>SELECT  </a:t>
            </a:r>
            <a:r>
              <a:rPr lang="en-US" altLang="zh-CN" sz="2400" dirty="0">
                <a:solidFill>
                  <a:srgbClr val="D75B5B"/>
                </a:solidFill>
              </a:rPr>
              <a:t>Student.Sno</a:t>
            </a:r>
            <a:r>
              <a:rPr lang="zh-CN" altLang="en-US" sz="2400" dirty="0"/>
              <a:t>,</a:t>
            </a:r>
            <a:r>
              <a:rPr lang="en-US" altLang="zh-CN" sz="2400" dirty="0"/>
              <a:t>Sname</a:t>
            </a:r>
            <a:r>
              <a:rPr lang="zh-CN" altLang="en-US" sz="2400" dirty="0"/>
              <a:t>,</a:t>
            </a:r>
            <a:r>
              <a:rPr lang="en-US" altLang="zh-CN" sz="2400" dirty="0"/>
              <a:t>Ssex</a:t>
            </a:r>
            <a:r>
              <a:rPr lang="zh-CN" altLang="en-US" sz="2400" dirty="0"/>
              <a:t>,</a:t>
            </a:r>
            <a:r>
              <a:rPr lang="en-US" altLang="zh-CN" sz="2400" dirty="0"/>
              <a:t>Sage</a:t>
            </a:r>
            <a:r>
              <a:rPr lang="zh-CN" altLang="en-US" sz="2400" dirty="0"/>
              <a:t>,</a:t>
            </a:r>
            <a:r>
              <a:rPr lang="en-US" altLang="zh-CN" sz="2400" dirty="0"/>
              <a:t>Sdept</a:t>
            </a:r>
            <a:r>
              <a:rPr lang="zh-CN" altLang="en-US" sz="2400" dirty="0"/>
              <a:t>,</a:t>
            </a:r>
            <a:r>
              <a:rPr lang="en-US" altLang="zh-CN" sz="2400" dirty="0"/>
              <a:t>Cno</a:t>
            </a:r>
            <a:r>
              <a:rPr lang="zh-CN" altLang="en-US" sz="2400" dirty="0"/>
              <a:t>,</a:t>
            </a:r>
            <a:r>
              <a:rPr lang="en-US" altLang="zh-CN" sz="2400" dirty="0"/>
              <a:t>Grade</a:t>
            </a:r>
            <a:endParaRPr lang="en-US" altLang="zh-CN" sz="2400" dirty="0"/>
          </a:p>
          <a:p>
            <a:pPr eaLnBrk="1" hangingPunct="1">
              <a:lnSpc>
                <a:spcPct val="140000"/>
              </a:lnSpc>
              <a:buNone/>
            </a:pPr>
            <a:r>
              <a:rPr lang="en-US" altLang="zh-CN" sz="2400" dirty="0"/>
              <a:t> FROM     Student</a:t>
            </a:r>
            <a:r>
              <a:rPr lang="zh-CN" altLang="en-US" sz="2400" dirty="0"/>
              <a:t>,</a:t>
            </a:r>
            <a:r>
              <a:rPr lang="en-US" altLang="zh-CN" sz="2400" dirty="0"/>
              <a:t>SC</a:t>
            </a:r>
            <a:endParaRPr lang="en-US" altLang="zh-CN" sz="2400" dirty="0"/>
          </a:p>
          <a:p>
            <a:pPr eaLnBrk="1" hangingPunct="1">
              <a:lnSpc>
                <a:spcPct val="140000"/>
              </a:lnSpc>
              <a:buNone/>
            </a:pPr>
            <a:r>
              <a:rPr lang="en-US" altLang="zh-CN" sz="2400" dirty="0"/>
              <a:t> WHERE  Student.Sno = SC.Sno</a:t>
            </a:r>
            <a:r>
              <a:rPr lang="zh-CN" altLang="en-US" sz="2400" dirty="0"/>
              <a:t>;</a:t>
            </a:r>
            <a:endParaRPr lang="en-US" altLang="zh-CN" sz="2400" dirty="0"/>
          </a:p>
          <a:p>
            <a:pPr eaLnBrk="1" hangingPunct="1">
              <a:lnSpc>
                <a:spcPct val="140000"/>
              </a:lnSpc>
              <a:buNone/>
            </a:pPr>
            <a:endParaRPr lang="en-US" altLang="zh-CN"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1"/>
          <p:cNvSpPr>
            <a:spLocks noGrp="1"/>
          </p:cNvSpPr>
          <p:nvPr>
            <p:ph type="title" idx="4294967295"/>
          </p:nvPr>
        </p:nvSpPr>
        <p:spPr>
          <a:ln/>
        </p:spPr>
        <p:txBody>
          <a:bodyPr vert="horz" wrap="square" lIns="91440" tIns="45720" rIns="91440" bIns="45720" anchor="ctr" anchorCtr="0"/>
          <a:p>
            <a:pPr eaLnBrk="1" hangingPunct="1"/>
            <a:r>
              <a:rPr lang="zh-CN" altLang="en-US" sz="3600" dirty="0"/>
              <a:t>等值与非等值连接查询（续）</a:t>
            </a:r>
            <a:endParaRPr lang="zh-CN" altLang="en-US" sz="3600" dirty="0"/>
          </a:p>
        </p:txBody>
      </p:sp>
      <p:sp>
        <p:nvSpPr>
          <p:cNvPr id="16387" name="内容占位符 2"/>
          <p:cNvSpPr>
            <a:spLocks noGrp="1"/>
          </p:cNvSpPr>
          <p:nvPr>
            <p:ph idx="1"/>
          </p:nvPr>
        </p:nvSpPr>
        <p:spPr>
          <a:xfrm>
            <a:off x="215900" y="981075"/>
            <a:ext cx="8823325" cy="5499100"/>
          </a:xfrm>
          <a:ln/>
        </p:spPr>
        <p:txBody>
          <a:bodyPr vert="horz" wrap="square" lIns="91440" tIns="45720" rIns="91440" bIns="45720" anchor="t" anchorCtr="0"/>
          <a:p>
            <a:pPr marL="87630" indent="-87630" eaLnBrk="1" hangingPunct="1">
              <a:lnSpc>
                <a:spcPct val="120000"/>
              </a:lnSpc>
              <a:spcBef>
                <a:spcPct val="0"/>
              </a:spcBef>
            </a:pPr>
            <a:r>
              <a:rPr lang="zh-CN" altLang="en-US" dirty="0">
                <a:latin typeface="宋体" panose="02010600030101010101" pitchFamily="2" charset="-122"/>
              </a:rPr>
              <a:t>一条</a:t>
            </a:r>
            <a:r>
              <a:rPr lang="en-US" altLang="zh-CN" dirty="0"/>
              <a:t>SQL</a:t>
            </a:r>
            <a:r>
              <a:rPr lang="zh-CN" altLang="en-US" dirty="0">
                <a:latin typeface="宋体" panose="02010600030101010101" pitchFamily="2" charset="-122"/>
              </a:rPr>
              <a:t>语句可以同时完成选择和连接查询，这时</a:t>
            </a:r>
            <a:r>
              <a:rPr lang="en-US" altLang="zh-CN" dirty="0"/>
              <a:t>WHERE</a:t>
            </a:r>
            <a:r>
              <a:rPr lang="zh-CN" altLang="en-US" dirty="0">
                <a:latin typeface="宋体" panose="02010600030101010101" pitchFamily="2" charset="-122"/>
              </a:rPr>
              <a:t>子句是由连接谓词和选择谓词组成的复合条件。</a:t>
            </a:r>
            <a:endParaRPr lang="zh-CN" altLang="en-US" dirty="0">
              <a:latin typeface="宋体" panose="02010600030101010101" pitchFamily="2" charset="-122"/>
            </a:endParaRPr>
          </a:p>
          <a:p>
            <a:pPr marL="87630" indent="-87630" eaLnBrk="1" hangingPunct="1">
              <a:lnSpc>
                <a:spcPct val="150000"/>
              </a:lnSpc>
              <a:spcBef>
                <a:spcPct val="0"/>
              </a:spcBef>
              <a:buNone/>
            </a:pPr>
            <a:r>
              <a:rPr lang="en-US" altLang="zh-CN" sz="2400" dirty="0"/>
              <a:t>[</a:t>
            </a:r>
            <a:r>
              <a:rPr lang="zh-CN" altLang="en-US" sz="2400" dirty="0"/>
              <a:t>例 </a:t>
            </a:r>
            <a:r>
              <a:rPr lang="en-US" altLang="zh-CN" sz="2400" dirty="0"/>
              <a:t>3.51 ]</a:t>
            </a:r>
            <a:r>
              <a:rPr lang="zh-CN" altLang="en-US" sz="2000" dirty="0"/>
              <a:t>查询选修</a:t>
            </a:r>
            <a:r>
              <a:rPr lang="en-US" altLang="zh-CN" sz="2000" dirty="0"/>
              <a:t>2</a:t>
            </a:r>
            <a:r>
              <a:rPr lang="zh-CN" altLang="en-US" sz="2000" dirty="0"/>
              <a:t>号课程且成绩在</a:t>
            </a:r>
            <a:r>
              <a:rPr lang="en-US" altLang="zh-CN" sz="2000" dirty="0"/>
              <a:t>90</a:t>
            </a:r>
            <a:r>
              <a:rPr lang="zh-CN" altLang="en-US" sz="2000" dirty="0"/>
              <a:t>分以上的所有学生的学号和姓名。</a:t>
            </a:r>
            <a:endParaRPr lang="zh-CN" altLang="en-US" sz="2400" dirty="0"/>
          </a:p>
          <a:p>
            <a:pPr marL="87630" indent="-87630" eaLnBrk="1" hangingPunct="1">
              <a:lnSpc>
                <a:spcPct val="120000"/>
              </a:lnSpc>
              <a:spcBef>
                <a:spcPct val="0"/>
              </a:spcBef>
              <a:buNone/>
            </a:pPr>
            <a:r>
              <a:rPr lang="en-US" altLang="zh-CN" sz="2200" dirty="0"/>
              <a:t>    SELECT Student.Sno</a:t>
            </a:r>
            <a:r>
              <a:rPr lang="zh-CN" altLang="en-US" sz="2200" dirty="0"/>
              <a:t>, </a:t>
            </a:r>
            <a:r>
              <a:rPr lang="en-US" altLang="zh-CN" sz="2200" dirty="0"/>
              <a:t>Sname</a:t>
            </a:r>
            <a:endParaRPr lang="zh-CN" altLang="en-US" sz="2200" dirty="0"/>
          </a:p>
          <a:p>
            <a:pPr marL="87630" indent="-87630" eaLnBrk="1" hangingPunct="1">
              <a:lnSpc>
                <a:spcPct val="120000"/>
              </a:lnSpc>
              <a:spcBef>
                <a:spcPct val="0"/>
              </a:spcBef>
              <a:buNone/>
            </a:pPr>
            <a:r>
              <a:rPr lang="en-US" altLang="zh-CN" sz="2200" dirty="0"/>
              <a:t>    FROM     Student</a:t>
            </a:r>
            <a:r>
              <a:rPr lang="zh-CN" altLang="en-US" sz="2200" dirty="0"/>
              <a:t>, </a:t>
            </a:r>
            <a:r>
              <a:rPr lang="en-US" altLang="zh-CN" sz="2200" dirty="0"/>
              <a:t>SC</a:t>
            </a:r>
            <a:endParaRPr lang="zh-CN" altLang="en-US" sz="2200" dirty="0"/>
          </a:p>
          <a:p>
            <a:pPr marL="87630" indent="-87630" eaLnBrk="1" hangingPunct="1">
              <a:lnSpc>
                <a:spcPct val="120000"/>
              </a:lnSpc>
              <a:spcBef>
                <a:spcPct val="0"/>
              </a:spcBef>
              <a:buNone/>
            </a:pPr>
            <a:r>
              <a:rPr lang="en-US" altLang="zh-CN" sz="2200" dirty="0"/>
              <a:t>    WHERE  Student.Sno=SC.Sno  AND    		               </a:t>
            </a:r>
            <a:endParaRPr lang="en-US" altLang="zh-CN" sz="2200" dirty="0"/>
          </a:p>
          <a:p>
            <a:pPr marL="87630" indent="-87630" eaLnBrk="1" hangingPunct="1">
              <a:lnSpc>
                <a:spcPct val="120000"/>
              </a:lnSpc>
              <a:spcBef>
                <a:spcPct val="0"/>
              </a:spcBef>
              <a:buNone/>
            </a:pPr>
            <a:r>
              <a:rPr lang="en-US" altLang="zh-CN" sz="2200" dirty="0"/>
              <a:t>                   SC.Cno=' 2 ' AND SC.Grade&gt;90</a:t>
            </a:r>
            <a:r>
              <a:rPr lang="zh-CN" altLang="en-US" sz="2200" dirty="0"/>
              <a:t>;</a:t>
            </a:r>
            <a:endParaRPr lang="en-US" altLang="zh-CN" sz="2200" dirty="0"/>
          </a:p>
          <a:p>
            <a:pPr marL="400050" lvl="1" indent="0" eaLnBrk="1" hangingPunct="1">
              <a:lnSpc>
                <a:spcPct val="150000"/>
              </a:lnSpc>
              <a:spcBef>
                <a:spcPct val="0"/>
              </a:spcBef>
            </a:pPr>
            <a:r>
              <a:rPr lang="zh-CN" altLang="en-US" dirty="0"/>
              <a:t>执行过程</a:t>
            </a:r>
            <a:r>
              <a:rPr lang="en-US" altLang="zh-CN" dirty="0"/>
              <a:t>:</a:t>
            </a:r>
            <a:endParaRPr lang="en-US" altLang="zh-CN" dirty="0"/>
          </a:p>
          <a:p>
            <a:pPr marL="800100" lvl="2" indent="0" eaLnBrk="1" hangingPunct="1">
              <a:lnSpc>
                <a:spcPct val="120000"/>
              </a:lnSpc>
              <a:spcBef>
                <a:spcPct val="0"/>
              </a:spcBef>
              <a:buSzPct val="87000"/>
              <a:buFont typeface="Wingdings" panose="05000000000000000000" pitchFamily="2" charset="2"/>
              <a:buChar char="l"/>
            </a:pPr>
            <a:r>
              <a:rPr lang="zh-CN" altLang="en-US" sz="2200" dirty="0"/>
              <a:t>先从</a:t>
            </a:r>
            <a:r>
              <a:rPr lang="en-US" altLang="zh-CN" sz="2200" dirty="0"/>
              <a:t>SC</a:t>
            </a:r>
            <a:r>
              <a:rPr lang="zh-CN" altLang="en-US" sz="2200" dirty="0"/>
              <a:t>中挑选出</a:t>
            </a:r>
            <a:r>
              <a:rPr lang="en-US" altLang="zh-CN" sz="2200" dirty="0"/>
              <a:t>Cno=</a:t>
            </a:r>
            <a:r>
              <a:rPr lang="zh-CN" altLang="en-US" sz="2200" dirty="0"/>
              <a:t>'</a:t>
            </a:r>
            <a:r>
              <a:rPr lang="en-US" altLang="zh-CN" sz="2200" dirty="0"/>
              <a:t>2</a:t>
            </a:r>
            <a:r>
              <a:rPr lang="zh-CN" altLang="en-US" sz="2200" dirty="0"/>
              <a:t>'并且</a:t>
            </a:r>
            <a:r>
              <a:rPr lang="en-US" altLang="zh-CN" sz="2200" dirty="0"/>
              <a:t>Grade&gt;90</a:t>
            </a:r>
            <a:r>
              <a:rPr lang="zh-CN" altLang="en-US" sz="2200" dirty="0"/>
              <a:t>的元组形成一个中间关系</a:t>
            </a:r>
            <a:endParaRPr lang="zh-CN" altLang="en-US" sz="2200" dirty="0"/>
          </a:p>
          <a:p>
            <a:pPr marL="800100" lvl="2" indent="0" eaLnBrk="1" hangingPunct="1">
              <a:lnSpc>
                <a:spcPct val="120000"/>
              </a:lnSpc>
              <a:spcBef>
                <a:spcPct val="0"/>
              </a:spcBef>
              <a:buSzPct val="87000"/>
              <a:buFont typeface="Wingdings" panose="05000000000000000000" pitchFamily="2" charset="2"/>
              <a:buChar char="l"/>
            </a:pPr>
            <a:r>
              <a:rPr lang="zh-CN" altLang="en-US" sz="2200" dirty="0"/>
              <a:t>再和</a:t>
            </a:r>
            <a:r>
              <a:rPr lang="en-US" altLang="zh-CN" sz="2200" dirty="0"/>
              <a:t>Student</a:t>
            </a:r>
            <a:r>
              <a:rPr lang="zh-CN" altLang="en-US" sz="2200" dirty="0"/>
              <a:t>中满足连接条件的元组进行连接得到最终的结果关系</a:t>
            </a:r>
            <a:endParaRPr lang="zh-CN" altLang="en-US" sz="2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idx="4294967295"/>
          </p:nvPr>
        </p:nvSpPr>
        <p:spPr>
          <a:ln/>
        </p:spPr>
        <p:txBody>
          <a:bodyPr vert="horz" wrap="square" lIns="91440" tIns="45720" rIns="91440" bIns="45720" anchor="ctr" anchorCtr="0"/>
          <a:p>
            <a:pPr eaLnBrk="1" hangingPunct="1"/>
            <a:r>
              <a:rPr lang="zh-CN" altLang="en-US" sz="3600" dirty="0"/>
              <a:t>连接查询（续）</a:t>
            </a:r>
            <a:endParaRPr lang="zh-CN" altLang="en-US" sz="3600" dirty="0"/>
          </a:p>
        </p:txBody>
      </p:sp>
      <p:sp>
        <p:nvSpPr>
          <p:cNvPr id="17411" name="Rectangle 3"/>
          <p:cNvSpPr>
            <a:spLocks noGrp="1"/>
          </p:cNvSpPr>
          <p:nvPr>
            <p:ph type="body" idx="4294967295"/>
          </p:nvPr>
        </p:nvSpPr>
        <p:spPr>
          <a:ln/>
        </p:spPr>
        <p:txBody>
          <a:bodyPr vert="horz" wrap="square" lIns="91440" tIns="45720" rIns="91440" bIns="45720" anchor="t" anchorCtr="0"/>
          <a:p>
            <a:pPr lvl="1">
              <a:lnSpc>
                <a:spcPct val="150000"/>
              </a:lnSpc>
              <a:buNone/>
            </a:pPr>
            <a:r>
              <a:rPr lang="en-US" altLang="zh-CN" sz="2800" dirty="0"/>
              <a:t>1.</a:t>
            </a:r>
            <a:r>
              <a:rPr lang="zh-CN" altLang="en-US" sz="2800" dirty="0"/>
              <a:t>等值与非等值连接查询 </a:t>
            </a:r>
            <a:endParaRPr lang="zh-CN" altLang="en-US" sz="2800" dirty="0"/>
          </a:p>
          <a:p>
            <a:pPr lvl="1">
              <a:lnSpc>
                <a:spcPct val="150000"/>
              </a:lnSpc>
              <a:buNone/>
            </a:pPr>
            <a:r>
              <a:rPr lang="en-US" altLang="zh-CN" sz="2800" dirty="0">
                <a:solidFill>
                  <a:srgbClr val="7030A0"/>
                </a:solidFill>
              </a:rPr>
              <a:t>2.</a:t>
            </a:r>
            <a:r>
              <a:rPr lang="zh-CN" altLang="en-US" sz="2800" dirty="0">
                <a:solidFill>
                  <a:srgbClr val="7030A0"/>
                </a:solidFill>
              </a:rPr>
              <a:t>自身连接</a:t>
            </a:r>
            <a:endParaRPr lang="zh-CN" altLang="en-US" sz="2800" dirty="0">
              <a:solidFill>
                <a:srgbClr val="7030A0"/>
              </a:solidFill>
            </a:endParaRPr>
          </a:p>
          <a:p>
            <a:pPr lvl="1">
              <a:lnSpc>
                <a:spcPct val="150000"/>
              </a:lnSpc>
              <a:buNone/>
            </a:pPr>
            <a:r>
              <a:rPr lang="en-US" altLang="zh-CN" sz="2800" dirty="0"/>
              <a:t>3.</a:t>
            </a:r>
            <a:r>
              <a:rPr lang="zh-CN" altLang="en-US" sz="2800" dirty="0"/>
              <a:t>外连接</a:t>
            </a:r>
            <a:endParaRPr lang="zh-CN" altLang="en-US" sz="2800" dirty="0"/>
          </a:p>
          <a:p>
            <a:pPr lvl="1">
              <a:lnSpc>
                <a:spcPct val="150000"/>
              </a:lnSpc>
              <a:buNone/>
            </a:pPr>
            <a:r>
              <a:rPr lang="en-US" altLang="zh-CN" sz="2800" dirty="0"/>
              <a:t>4.</a:t>
            </a:r>
            <a:r>
              <a:rPr lang="zh-CN" altLang="en-US" sz="2800" dirty="0"/>
              <a:t>多表连接</a:t>
            </a:r>
            <a:endParaRPr lang="zh-CN" altLang="en-US" sz="2800" dirty="0"/>
          </a:p>
          <a:p>
            <a:pPr lvl="1">
              <a:buNone/>
            </a:pPr>
            <a:endParaRPr lang="en-US" altLang="zh-CN"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idx="4294967295"/>
          </p:nvPr>
        </p:nvSpPr>
        <p:spPr>
          <a:ln/>
        </p:spPr>
        <p:txBody>
          <a:bodyPr vert="horz" wrap="square" lIns="91440" tIns="45720" rIns="91440" bIns="45720" anchor="ctr" anchorCtr="0"/>
          <a:p>
            <a:pPr eaLnBrk="1" hangingPunct="1"/>
            <a:r>
              <a:rPr lang="en-US" altLang="zh-CN" sz="3600" dirty="0"/>
              <a:t>2. </a:t>
            </a:r>
            <a:r>
              <a:rPr lang="zh-CN" altLang="en-US" sz="3600" dirty="0"/>
              <a:t>自身连接 </a:t>
            </a:r>
            <a:endParaRPr lang="zh-CN" altLang="en-US" sz="3600" dirty="0"/>
          </a:p>
        </p:txBody>
      </p:sp>
      <p:sp>
        <p:nvSpPr>
          <p:cNvPr id="18435" name="Rectangle 3"/>
          <p:cNvSpPr>
            <a:spLocks noGrp="1" noChangeArrowheads="1"/>
          </p:cNvSpPr>
          <p:nvPr>
            <p:ph type="body" idx="1"/>
          </p:nvPr>
        </p:nvSpPr>
        <p:spPr>
          <a:xfrm>
            <a:off x="457200" y="1125538"/>
            <a:ext cx="8229600" cy="4854575"/>
          </a:xfrm>
        </p:spPr>
        <p:txBody>
          <a:bodyPr vert="horz" wrap="square" lIns="91440" tIns="45720" rIns="91440" bIns="45720" numCol="1" anchor="t" anchorCtr="0" compatLnSpc="1"/>
          <a:lstStyle/>
          <a:p>
            <a:pPr marL="342900" marR="0" lvl="0" indent="-342900" algn="l" defTabSz="914400" rtl="0" eaLnBrk="1" fontAlgn="base" latinLnBrk="0" hangingPunct="1">
              <a:lnSpc>
                <a:spcPct val="110000"/>
              </a:lnSpc>
              <a:spcBef>
                <a:spcPct val="20000"/>
              </a:spcBef>
              <a:spcAft>
                <a:spcPct val="0"/>
              </a:spcAft>
              <a:buClrTx/>
              <a:buSzPct val="100000"/>
              <a:buFont typeface="Wingdings" panose="05000000000000000000" pitchFamily="2" charset="2"/>
              <a:buChar char="v"/>
              <a:defRPr/>
            </a:pPr>
            <a:r>
              <a:rPr kumimoji="0" lang="zh-CN" altLang="en-US" sz="2800" b="1" i="0" u="none" strike="noStrike" kern="0" cap="none" spc="0" normalizeH="0" baseline="0" noProof="0" dirty="0" smtClean="0">
                <a:ln>
                  <a:noFill/>
                </a:ln>
                <a:solidFill>
                  <a:schemeClr val="tx1"/>
                </a:solidFill>
                <a:effectLst/>
                <a:uLnTx/>
                <a:uFillTx/>
                <a:latin typeface="+mn-ea"/>
                <a:ea typeface="+mn-ea"/>
                <a:cs typeface="+mn-cs"/>
              </a:rPr>
              <a:t>自身连接</a:t>
            </a:r>
            <a:r>
              <a:rPr kumimoji="0" lang="zh-CN" altLang="en-US" sz="2800" b="1"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rPr>
              <a:t>：</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一个表与其自己进行连接</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10000"/>
              </a:lnSpc>
              <a:spcBef>
                <a:spcPct val="20000"/>
              </a:spcBef>
              <a:spcAft>
                <a:spcPct val="0"/>
              </a:spcAft>
              <a:buClrTx/>
              <a:buSzPct val="100000"/>
              <a:buFont typeface="Wingdings" panose="05000000000000000000" pitchFamily="2" charset="2"/>
              <a:buChar char="v"/>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需要给表起别名以示区别</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40000"/>
              </a:lnSpc>
              <a:spcBef>
                <a:spcPct val="20000"/>
              </a:spcBef>
              <a:spcAft>
                <a:spcPct val="0"/>
              </a:spcAft>
              <a:buClrTx/>
              <a:buSzPct val="100000"/>
              <a:buFont typeface="Wingdings" panose="05000000000000000000" pitchFamily="2" charset="2"/>
              <a:buChar char="v"/>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由于所有属性名都是同名属性，因此必须使用别名前缀</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40000"/>
              </a:lnSpc>
              <a:spcBef>
                <a:spcPct val="20000"/>
              </a:spcBef>
              <a:spcAft>
                <a:spcPct val="0"/>
              </a:spcAft>
              <a:buClrTx/>
              <a:buSzPct val="100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2400" b="1"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rPr>
              <a:t>例 </a:t>
            </a:r>
            <a:r>
              <a:rPr kumimoji="0" lang="en-US" altLang="zh-CN" sz="2400" b="1"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rPr>
              <a:t>3.</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52]</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查询每一门课的间接先修课（即先修课的先修课）</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40000"/>
              </a:lnSpc>
              <a:spcBef>
                <a:spcPct val="20000"/>
              </a:spcBef>
              <a:spcAft>
                <a:spcPct val="0"/>
              </a:spcAft>
              <a:buClrTx/>
              <a:buSzPct val="100000"/>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SELECT  </a:t>
            </a:r>
            <a:r>
              <a:rPr kumimoji="0" lang="en-US" altLang="zh-CN" sz="2400" b="1" i="0" u="none" strike="noStrike" kern="0" cap="none" spc="0" normalizeH="0" baseline="0" noProof="0" dirty="0" err="1" smtClean="0">
                <a:ln>
                  <a:noFill/>
                </a:ln>
                <a:solidFill>
                  <a:schemeClr val="tx1"/>
                </a:solidFill>
                <a:effectLst/>
                <a:uLnTx/>
                <a:uFillTx/>
                <a:latin typeface="+mn-lt"/>
                <a:ea typeface="+mn-ea"/>
                <a:cs typeface="+mn-cs"/>
              </a:rPr>
              <a:t>FIRST.Cno</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0" cap="none" spc="0" normalizeH="0" baseline="0" noProof="0" dirty="0" err="1" smtClean="0">
                <a:ln>
                  <a:noFill/>
                </a:ln>
                <a:solidFill>
                  <a:schemeClr val="tx1"/>
                </a:solidFill>
                <a:effectLst/>
                <a:uLnTx/>
                <a:uFillTx/>
                <a:latin typeface="+mn-lt"/>
                <a:ea typeface="+mn-ea"/>
                <a:cs typeface="+mn-cs"/>
              </a:rPr>
              <a:t>SECOND.Cpno</a:t>
            </a: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40000"/>
              </a:lnSpc>
              <a:spcBef>
                <a:spcPct val="20000"/>
              </a:spcBef>
              <a:spcAft>
                <a:spcPct val="0"/>
              </a:spcAft>
              <a:buClrTx/>
              <a:buSzPct val="100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     FROM  Course  </a:t>
            </a:r>
            <a:r>
              <a:rPr kumimoji="0" lang="en-US" altLang="zh-CN" sz="2400" b="1" i="0" u="none" strike="noStrike" kern="0" cap="none" spc="0" normalizeH="0" baseline="0" noProof="0" dirty="0" smtClean="0">
                <a:ln>
                  <a:noFill/>
                </a:ln>
                <a:solidFill>
                  <a:srgbClr val="D75B5B"/>
                </a:solidFill>
                <a:effectLst/>
                <a:uLnTx/>
                <a:uFillTx/>
                <a:latin typeface="+mn-lt"/>
                <a:ea typeface="+mn-ea"/>
                <a:cs typeface="+mn-cs"/>
              </a:rPr>
              <a:t>FIRST</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Course  </a:t>
            </a:r>
            <a:r>
              <a:rPr kumimoji="0" lang="en-US" altLang="zh-CN" sz="2400" b="1" i="0" u="none" strike="noStrike" kern="0" cap="none" spc="0" normalizeH="0" baseline="0" noProof="0" dirty="0" smtClean="0">
                <a:ln>
                  <a:noFill/>
                </a:ln>
                <a:solidFill>
                  <a:srgbClr val="D75B5B"/>
                </a:solidFill>
                <a:effectLst/>
                <a:uLnTx/>
                <a:uFillTx/>
                <a:latin typeface="+mn-lt"/>
                <a:ea typeface="+mn-ea"/>
                <a:cs typeface="+mn-cs"/>
              </a:rPr>
              <a:t>SECOND</a:t>
            </a: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40000"/>
              </a:lnSpc>
              <a:spcBef>
                <a:spcPct val="20000"/>
              </a:spcBef>
              <a:spcAft>
                <a:spcPct val="0"/>
              </a:spcAft>
              <a:buClrTx/>
              <a:buSzPct val="100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     WHERE </a:t>
            </a:r>
            <a:r>
              <a:rPr kumimoji="0" lang="en-US" altLang="zh-CN" sz="2400" b="1" i="0" u="none" strike="noStrike" kern="0" cap="none" spc="0" normalizeH="0" baseline="0" noProof="0" dirty="0" err="1" smtClean="0">
                <a:ln>
                  <a:noFill/>
                </a:ln>
                <a:solidFill>
                  <a:schemeClr val="tx1"/>
                </a:solidFill>
                <a:effectLst/>
                <a:uLnTx/>
                <a:uFillTx/>
                <a:latin typeface="+mn-lt"/>
                <a:ea typeface="+mn-ea"/>
                <a:cs typeface="+mn-cs"/>
              </a:rPr>
              <a:t>FIRST.Cpno</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 = </a:t>
            </a:r>
            <a:r>
              <a:rPr kumimoji="0" lang="en-US" altLang="zh-CN" sz="2400" b="1" i="0" u="none" strike="noStrike" kern="0" cap="none" spc="0" normalizeH="0" baseline="0" noProof="0" dirty="0" err="1" smtClean="0">
                <a:ln>
                  <a:noFill/>
                </a:ln>
                <a:solidFill>
                  <a:schemeClr val="tx1"/>
                </a:solidFill>
                <a:effectLst/>
                <a:uLnTx/>
                <a:uFillTx/>
                <a:latin typeface="+mn-lt"/>
                <a:ea typeface="+mn-ea"/>
                <a:cs typeface="+mn-cs"/>
              </a:rPr>
              <a:t>SECOND.Cno</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type="title" idx="4294967295"/>
          </p:nvPr>
        </p:nvSpPr>
        <p:spPr>
          <a:ln/>
        </p:spPr>
        <p:txBody>
          <a:bodyPr vert="horz" wrap="square" lIns="91440" tIns="45720" rIns="91440" bIns="45720" anchor="ctr" anchorCtr="0"/>
          <a:p>
            <a:pPr eaLnBrk="1" hangingPunct="1"/>
            <a:r>
              <a:rPr lang="zh-CN" altLang="en-US" sz="3600" dirty="0"/>
              <a:t>自身连接（续）</a:t>
            </a:r>
            <a:endParaRPr lang="zh-CN" altLang="en-US" sz="3600" dirty="0"/>
          </a:p>
        </p:txBody>
      </p:sp>
      <p:sp>
        <p:nvSpPr>
          <p:cNvPr id="19459" name="Rectangle 3"/>
          <p:cNvSpPr>
            <a:spLocks noGrp="1"/>
          </p:cNvSpPr>
          <p:nvPr>
            <p:ph type="body" idx="4294967295"/>
          </p:nvPr>
        </p:nvSpPr>
        <p:spPr>
          <a:xfrm>
            <a:off x="396875" y="1081088"/>
            <a:ext cx="8229600" cy="647700"/>
          </a:xfrm>
          <a:ln/>
        </p:spPr>
        <p:txBody>
          <a:bodyPr vert="horz" wrap="square" lIns="91440" tIns="45720" rIns="91440" bIns="45720" anchor="t" anchorCtr="0"/>
          <a:p>
            <a:pPr algn="just" eaLnBrk="1" hangingPunct="1">
              <a:buNone/>
            </a:pPr>
            <a:r>
              <a:rPr lang="en-US" altLang="zh-CN" sz="2400" dirty="0"/>
              <a:t>    FIRST</a:t>
            </a:r>
            <a:r>
              <a:rPr lang="zh-CN" altLang="en-US" sz="2400" dirty="0"/>
              <a:t>表（</a:t>
            </a:r>
            <a:r>
              <a:rPr lang="en-US" altLang="zh-CN" sz="2400" dirty="0"/>
              <a:t>Course</a:t>
            </a:r>
            <a:r>
              <a:rPr lang="zh-CN" altLang="en-US" sz="2400" dirty="0"/>
              <a:t>表）               </a:t>
            </a:r>
            <a:r>
              <a:rPr lang="en-US" altLang="zh-CN" sz="2400" dirty="0"/>
              <a:t>SECOND</a:t>
            </a:r>
            <a:r>
              <a:rPr lang="zh-CN" altLang="en-US" sz="2400" dirty="0"/>
              <a:t>表（</a:t>
            </a:r>
            <a:r>
              <a:rPr lang="en-US" altLang="zh-CN" sz="2400" dirty="0"/>
              <a:t>Course</a:t>
            </a:r>
            <a:r>
              <a:rPr lang="zh-CN" altLang="en-US" sz="2400" dirty="0"/>
              <a:t>表） </a:t>
            </a:r>
            <a:endParaRPr lang="zh-CN" altLang="en-US" sz="2400" dirty="0"/>
          </a:p>
        </p:txBody>
      </p:sp>
      <p:graphicFrame>
        <p:nvGraphicFramePr>
          <p:cNvPr id="19460" name="表格 19459"/>
          <p:cNvGraphicFramePr/>
          <p:nvPr/>
        </p:nvGraphicFramePr>
        <p:xfrm>
          <a:off x="323850" y="1916113"/>
          <a:ext cx="4103688" cy="3529012"/>
        </p:xfrm>
        <a:graphic>
          <a:graphicData uri="http://schemas.openxmlformats.org/drawingml/2006/table">
            <a:tbl>
              <a:tblPr/>
              <a:tblGrid>
                <a:gridCol w="904875"/>
                <a:gridCol w="1235075"/>
                <a:gridCol w="969963"/>
                <a:gridCol w="993775"/>
              </a:tblGrid>
              <a:tr h="6953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b="1" dirty="0">
                          <a:latin typeface="Arial" panose="020B0604020202020204" pitchFamily="34" charset="0"/>
                        </a:rPr>
                        <a:t>课程号</a:t>
                      </a:r>
                      <a:endParaRPr lang="zh-CN" altLang="en-US" b="1" dirty="0">
                        <a:latin typeface="Arial" panose="020B0604020202020204" pitchFamily="34" charset="0"/>
                      </a:endParaRPr>
                    </a:p>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Cno</a:t>
                      </a:r>
                      <a:endParaRPr lang="en-US" altLang="zh-CN" b="1" dirty="0">
                        <a:latin typeface="Arial" panose="020B0604020202020204" pitchFamily="34" charset="0"/>
                      </a:endParaRPr>
                    </a:p>
                  </a:txBody>
                  <a:tcPr marL="91423" marR="91423"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b="1" dirty="0">
                          <a:latin typeface="Arial" panose="020B0604020202020204" pitchFamily="34" charset="0"/>
                        </a:rPr>
                        <a:t>课程名</a:t>
                      </a:r>
                      <a:endParaRPr lang="zh-CN" altLang="en-US" b="1" dirty="0">
                        <a:latin typeface="Arial" panose="020B0604020202020204" pitchFamily="34" charset="0"/>
                      </a:endParaRPr>
                    </a:p>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Cname</a:t>
                      </a:r>
                      <a:endParaRPr lang="en-US" altLang="zh-CN" b="1" dirty="0">
                        <a:latin typeface="Arial" panose="020B0604020202020204" pitchFamily="34" charset="0"/>
                      </a:endParaRPr>
                    </a:p>
                  </a:txBody>
                  <a:tcPr marL="91423" marR="91423"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b="1" dirty="0">
                          <a:latin typeface="Arial" panose="020B0604020202020204" pitchFamily="34" charset="0"/>
                        </a:rPr>
                        <a:t>先行课</a:t>
                      </a:r>
                      <a:endParaRPr lang="zh-CN" altLang="en-US" b="1" dirty="0">
                        <a:latin typeface="Arial" panose="020B0604020202020204" pitchFamily="34" charset="0"/>
                      </a:endParaRPr>
                    </a:p>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Cpno</a:t>
                      </a:r>
                      <a:endParaRPr lang="en-US" altLang="zh-CN" b="1" dirty="0">
                        <a:latin typeface="Arial" panose="020B0604020202020204" pitchFamily="34" charset="0"/>
                      </a:endParaRPr>
                    </a:p>
                  </a:txBody>
                  <a:tcPr marL="91423" marR="91423"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b="1" dirty="0">
                          <a:latin typeface="Arial" panose="020B0604020202020204" pitchFamily="34" charset="0"/>
                        </a:rPr>
                        <a:t>学分</a:t>
                      </a:r>
                      <a:endParaRPr lang="zh-CN" altLang="en-US" b="1" dirty="0">
                        <a:latin typeface="Arial" panose="020B0604020202020204" pitchFamily="34" charset="0"/>
                      </a:endParaRPr>
                    </a:p>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Ccredit</a:t>
                      </a:r>
                      <a:endParaRPr lang="en-US" altLang="zh-CN" b="1" dirty="0">
                        <a:latin typeface="Arial" panose="020B0604020202020204" pitchFamily="34" charset="0"/>
                      </a:endParaRPr>
                    </a:p>
                  </a:txBody>
                  <a:tcPr marL="91423" marR="91423"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1</a:t>
                      </a:r>
                      <a:endParaRPr lang="en-US" altLang="zh-CN" b="1" dirty="0">
                        <a:latin typeface="Arial" panose="020B0604020202020204" pitchFamily="34" charset="0"/>
                      </a:endParaRPr>
                    </a:p>
                  </a:txBody>
                  <a:tcPr marL="91423" marR="91423"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b="1" dirty="0">
                          <a:latin typeface="Arial" panose="020B0604020202020204" pitchFamily="34" charset="0"/>
                        </a:rPr>
                        <a:t>数据库</a:t>
                      </a:r>
                      <a:endParaRPr lang="zh-CN" altLang="en-US" b="1" dirty="0">
                        <a:latin typeface="Arial" panose="020B0604020202020204" pitchFamily="34" charset="0"/>
                      </a:endParaRPr>
                    </a:p>
                  </a:txBody>
                  <a:tcPr marL="91423" marR="91423"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5</a:t>
                      </a:r>
                      <a:endParaRPr lang="en-US" altLang="zh-CN" b="1" dirty="0">
                        <a:latin typeface="Arial" panose="020B0604020202020204" pitchFamily="34" charset="0"/>
                      </a:endParaRPr>
                    </a:p>
                  </a:txBody>
                  <a:tcPr marL="91423" marR="91423"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4</a:t>
                      </a:r>
                      <a:endParaRPr lang="en-US" altLang="zh-CN" b="1" dirty="0">
                        <a:latin typeface="Arial" panose="020B0604020202020204" pitchFamily="34" charset="0"/>
                      </a:endParaRPr>
                    </a:p>
                  </a:txBody>
                  <a:tcPr marL="91423" marR="91423"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713">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2</a:t>
                      </a:r>
                      <a:endParaRPr lang="en-US" altLang="zh-CN" b="1" dirty="0">
                        <a:latin typeface="Arial" panose="020B0604020202020204" pitchFamily="34" charset="0"/>
                        <a:ea typeface="Times New Roman" panose="02020603050405020304" pitchFamily="18" charset="0"/>
                      </a:endParaRPr>
                    </a:p>
                  </a:txBody>
                  <a:tcPr marL="91423" marR="91423"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b="1" dirty="0">
                          <a:latin typeface="Arial" panose="020B0604020202020204" pitchFamily="34" charset="0"/>
                        </a:rPr>
                        <a:t>数学</a:t>
                      </a:r>
                      <a:endParaRPr lang="zh-CN" altLang="en-US" b="1" dirty="0">
                        <a:latin typeface="Arial" panose="020B0604020202020204" pitchFamily="34" charset="0"/>
                        <a:ea typeface="Times New Roman" panose="02020603050405020304" pitchFamily="18" charset="0"/>
                      </a:endParaRPr>
                    </a:p>
                  </a:txBody>
                  <a:tcPr marL="91423" marR="91423"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SzPct val="100000"/>
                        <a:buNone/>
                      </a:pPr>
                      <a:endParaRPr lang="zh-CN" altLang="en-US" b="1" dirty="0">
                        <a:latin typeface="Arial" panose="020B0604020202020204" pitchFamily="34" charset="0"/>
                        <a:ea typeface="Times New Roman" panose="02020603050405020304" pitchFamily="18" charset="0"/>
                      </a:endParaRPr>
                    </a:p>
                  </a:txBody>
                  <a:tcPr marL="91423" marR="91423"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2</a:t>
                      </a:r>
                      <a:endParaRPr lang="en-US" altLang="zh-CN" b="1" dirty="0">
                        <a:latin typeface="Arial" panose="020B0604020202020204" pitchFamily="34" charset="0"/>
                        <a:ea typeface="Times New Roman" panose="02020603050405020304" pitchFamily="18" charset="0"/>
                      </a:endParaRPr>
                    </a:p>
                  </a:txBody>
                  <a:tcPr marL="91423" marR="91423"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3</a:t>
                      </a:r>
                      <a:endParaRPr lang="en-US" altLang="zh-CN" b="1" dirty="0">
                        <a:latin typeface="Arial" panose="020B0604020202020204" pitchFamily="34" charset="0"/>
                        <a:ea typeface="Times New Roman" panose="02020603050405020304" pitchFamily="18" charset="0"/>
                      </a:endParaRPr>
                    </a:p>
                  </a:txBody>
                  <a:tcPr marL="91423" marR="91423"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b="1" dirty="0">
                          <a:latin typeface="Arial" panose="020B0604020202020204" pitchFamily="34" charset="0"/>
                        </a:rPr>
                        <a:t>信息系统</a:t>
                      </a:r>
                      <a:endParaRPr lang="zh-CN" altLang="en-US" b="1" dirty="0">
                        <a:latin typeface="Arial" panose="020B0604020202020204" pitchFamily="34" charset="0"/>
                      </a:endParaRPr>
                    </a:p>
                  </a:txBody>
                  <a:tcPr marL="91423" marR="91423"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1</a:t>
                      </a:r>
                      <a:endParaRPr lang="zh-CN" altLang="en-US" b="1" dirty="0">
                        <a:latin typeface="Arial" panose="020B0604020202020204" pitchFamily="34" charset="0"/>
                        <a:ea typeface="Times New Roman" panose="02020603050405020304" pitchFamily="18" charset="0"/>
                      </a:endParaRPr>
                    </a:p>
                  </a:txBody>
                  <a:tcPr marL="91423" marR="91423"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4</a:t>
                      </a:r>
                      <a:endParaRPr lang="en-US" altLang="zh-CN" b="1" dirty="0">
                        <a:latin typeface="Arial" panose="020B0604020202020204" pitchFamily="34" charset="0"/>
                        <a:ea typeface="Times New Roman" panose="02020603050405020304" pitchFamily="18" charset="0"/>
                      </a:endParaRPr>
                    </a:p>
                  </a:txBody>
                  <a:tcPr marL="91423" marR="91423"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712">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4</a:t>
                      </a:r>
                      <a:endParaRPr lang="en-US" altLang="zh-CN" b="1" dirty="0">
                        <a:latin typeface="Arial" panose="020B0604020202020204" pitchFamily="34" charset="0"/>
                      </a:endParaRPr>
                    </a:p>
                  </a:txBody>
                  <a:tcPr marL="91423" marR="91423"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b="1" dirty="0">
                          <a:latin typeface="Arial" panose="020B0604020202020204" pitchFamily="34" charset="0"/>
                        </a:rPr>
                        <a:t>操作系统</a:t>
                      </a:r>
                      <a:endParaRPr lang="zh-CN" altLang="en-US" b="1" dirty="0">
                        <a:latin typeface="Arial" panose="020B0604020202020204" pitchFamily="34" charset="0"/>
                        <a:ea typeface="Times New Roman" panose="02020603050405020304" pitchFamily="18" charset="0"/>
                      </a:endParaRPr>
                    </a:p>
                  </a:txBody>
                  <a:tcPr marL="91423" marR="91423"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6</a:t>
                      </a:r>
                      <a:endParaRPr lang="en-US" altLang="zh-CN" b="1" dirty="0">
                        <a:latin typeface="Arial" panose="020B0604020202020204" pitchFamily="34" charset="0"/>
                      </a:endParaRPr>
                    </a:p>
                  </a:txBody>
                  <a:tcPr marL="91423" marR="91423"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3</a:t>
                      </a:r>
                      <a:endParaRPr lang="en-US" altLang="zh-CN" b="1" dirty="0">
                        <a:latin typeface="Arial" panose="020B0604020202020204" pitchFamily="34" charset="0"/>
                      </a:endParaRPr>
                    </a:p>
                  </a:txBody>
                  <a:tcPr marL="91423" marR="91423"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5</a:t>
                      </a:r>
                      <a:endParaRPr lang="en-US" altLang="zh-CN" b="1" dirty="0">
                        <a:latin typeface="Arial" panose="020B0604020202020204" pitchFamily="34" charset="0"/>
                      </a:endParaRPr>
                    </a:p>
                  </a:txBody>
                  <a:tcPr marL="91423" marR="91423"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b="1" dirty="0">
                          <a:latin typeface="Arial" panose="020B0604020202020204" pitchFamily="34" charset="0"/>
                        </a:rPr>
                        <a:t>数据结构</a:t>
                      </a:r>
                      <a:endParaRPr lang="zh-CN" altLang="en-US" b="1" dirty="0">
                        <a:latin typeface="Arial" panose="020B0604020202020204" pitchFamily="34" charset="0"/>
                      </a:endParaRPr>
                    </a:p>
                  </a:txBody>
                  <a:tcPr marL="91423" marR="91423"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7</a:t>
                      </a:r>
                      <a:endParaRPr lang="zh-CN" altLang="en-US" b="1" dirty="0">
                        <a:latin typeface="Arial" panose="020B0604020202020204" pitchFamily="34" charset="0"/>
                        <a:ea typeface="Times New Roman" panose="02020603050405020304" pitchFamily="18" charset="0"/>
                      </a:endParaRPr>
                    </a:p>
                  </a:txBody>
                  <a:tcPr marL="91423" marR="91423"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4</a:t>
                      </a:r>
                      <a:endParaRPr lang="en-US" altLang="zh-CN" b="1" dirty="0">
                        <a:latin typeface="Arial" panose="020B0604020202020204" pitchFamily="34" charset="0"/>
                        <a:ea typeface="Times New Roman" panose="02020603050405020304" pitchFamily="18" charset="0"/>
                      </a:endParaRPr>
                    </a:p>
                  </a:txBody>
                  <a:tcPr marL="91423" marR="91423"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6</a:t>
                      </a:r>
                      <a:endParaRPr lang="en-US" altLang="zh-CN" b="1" dirty="0">
                        <a:latin typeface="Arial" panose="020B0604020202020204" pitchFamily="34" charset="0"/>
                        <a:ea typeface="Times New Roman" panose="02020603050405020304" pitchFamily="18" charset="0"/>
                      </a:endParaRPr>
                    </a:p>
                  </a:txBody>
                  <a:tcPr marL="91423" marR="91423"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b="1" dirty="0">
                          <a:latin typeface="Arial" panose="020B0604020202020204" pitchFamily="34" charset="0"/>
                        </a:rPr>
                        <a:t>数据处理</a:t>
                      </a:r>
                      <a:endParaRPr lang="zh-CN" altLang="en-US" b="1" dirty="0">
                        <a:latin typeface="Arial" panose="020B0604020202020204" pitchFamily="34" charset="0"/>
                        <a:ea typeface="Times New Roman" panose="02020603050405020304" pitchFamily="18" charset="0"/>
                      </a:endParaRPr>
                    </a:p>
                  </a:txBody>
                  <a:tcPr marL="91423" marR="91423"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SzPct val="100000"/>
                        <a:buNone/>
                      </a:pPr>
                      <a:endParaRPr lang="zh-CN" altLang="en-US" b="1" dirty="0">
                        <a:latin typeface="Arial" panose="020B0604020202020204" pitchFamily="34" charset="0"/>
                        <a:ea typeface="Times New Roman" panose="02020603050405020304" pitchFamily="18" charset="0"/>
                      </a:endParaRPr>
                    </a:p>
                  </a:txBody>
                  <a:tcPr marL="91423" marR="91423"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2</a:t>
                      </a:r>
                      <a:endParaRPr lang="en-US" altLang="zh-CN" b="1" dirty="0">
                        <a:latin typeface="Arial" panose="020B0604020202020204" pitchFamily="34" charset="0"/>
                      </a:endParaRPr>
                    </a:p>
                  </a:txBody>
                  <a:tcPr marL="91423" marR="91423"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39763">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SzPct val="100000"/>
                        <a:buNone/>
                      </a:pPr>
                      <a:r>
                        <a:rPr lang="en-US" altLang="zh-CN" b="1" dirty="0">
                          <a:latin typeface="Arial" panose="020B0604020202020204" pitchFamily="34" charset="0"/>
                        </a:rPr>
                        <a:t>7</a:t>
                      </a:r>
                      <a:endParaRPr lang="en-US" altLang="zh-CN" b="1" dirty="0">
                        <a:latin typeface="Arial" panose="020B0604020202020204" pitchFamily="34" charset="0"/>
                        <a:ea typeface="Times New Roman" panose="02020603050405020304" pitchFamily="18" charset="0"/>
                      </a:endParaRPr>
                    </a:p>
                  </a:txBody>
                  <a:tcPr marL="91423" marR="91423"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SzPct val="100000"/>
                        <a:buNone/>
                      </a:pPr>
                      <a:r>
                        <a:rPr lang="en-US" altLang="zh-CN" b="1" dirty="0">
                          <a:latin typeface="Arial" panose="020B0604020202020204" pitchFamily="34" charset="0"/>
                        </a:rPr>
                        <a:t>PASCAL</a:t>
                      </a:r>
                      <a:r>
                        <a:rPr lang="zh-CN" altLang="en-US" b="1" dirty="0">
                          <a:latin typeface="Arial" panose="020B0604020202020204" pitchFamily="34" charset="0"/>
                        </a:rPr>
                        <a:t>语言</a:t>
                      </a:r>
                      <a:endParaRPr lang="zh-CN" altLang="en-US" b="1" dirty="0">
                        <a:latin typeface="Arial" panose="020B0604020202020204" pitchFamily="34" charset="0"/>
                        <a:ea typeface="Times New Roman" panose="02020603050405020304" pitchFamily="18" charset="0"/>
                      </a:endParaRPr>
                    </a:p>
                  </a:txBody>
                  <a:tcPr marL="91423" marR="91423"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SzPct val="100000"/>
                        <a:buNone/>
                      </a:pPr>
                      <a:r>
                        <a:rPr lang="en-US" altLang="zh-CN" b="1" dirty="0">
                          <a:latin typeface="Arial" panose="020B0604020202020204" pitchFamily="34" charset="0"/>
                        </a:rPr>
                        <a:t>6</a:t>
                      </a:r>
                      <a:endParaRPr lang="zh-CN" altLang="en-US" b="1" dirty="0">
                        <a:latin typeface="Arial" panose="020B0604020202020204" pitchFamily="34" charset="0"/>
                        <a:ea typeface="Times New Roman" panose="02020603050405020304" pitchFamily="18" charset="0"/>
                      </a:endParaRPr>
                    </a:p>
                  </a:txBody>
                  <a:tcPr marL="91423" marR="91423"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SzPct val="100000"/>
                        <a:buNone/>
                      </a:pPr>
                      <a:r>
                        <a:rPr lang="en-US" altLang="zh-CN" b="1" dirty="0">
                          <a:latin typeface="Arial" panose="020B0604020202020204" pitchFamily="34" charset="0"/>
                        </a:rPr>
                        <a:t>4</a:t>
                      </a:r>
                      <a:endParaRPr lang="en-US" altLang="zh-CN" b="1" dirty="0">
                        <a:latin typeface="Arial" panose="020B0604020202020204" pitchFamily="34" charset="0"/>
                        <a:ea typeface="Times New Roman" panose="02020603050405020304" pitchFamily="18" charset="0"/>
                      </a:endParaRPr>
                    </a:p>
                  </a:txBody>
                  <a:tcPr marL="91423" marR="91423"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19507" name="表格 19506"/>
          <p:cNvGraphicFramePr/>
          <p:nvPr/>
        </p:nvGraphicFramePr>
        <p:xfrm>
          <a:off x="4779963" y="1927225"/>
          <a:ext cx="4113212" cy="3529013"/>
        </p:xfrm>
        <a:graphic>
          <a:graphicData uri="http://schemas.openxmlformats.org/drawingml/2006/table">
            <a:tbl>
              <a:tblPr/>
              <a:tblGrid>
                <a:gridCol w="906463"/>
                <a:gridCol w="1239837"/>
                <a:gridCol w="969963"/>
                <a:gridCol w="996950"/>
              </a:tblGrid>
              <a:tr h="6953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b="1" dirty="0">
                          <a:latin typeface="Arial" panose="020B0604020202020204" pitchFamily="34" charset="0"/>
                        </a:rPr>
                        <a:t>课程号</a:t>
                      </a:r>
                      <a:endParaRPr lang="zh-CN" altLang="en-US" b="1" dirty="0">
                        <a:latin typeface="Arial" panose="020B0604020202020204" pitchFamily="34" charset="0"/>
                      </a:endParaRPr>
                    </a:p>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Cno</a:t>
                      </a:r>
                      <a:endParaRPr lang="en-US" altLang="zh-CN" b="1" dirty="0">
                        <a:latin typeface="Arial" panose="020B0604020202020204" pitchFamily="34" charset="0"/>
                      </a:endParaRPr>
                    </a:p>
                  </a:txBody>
                  <a:tcPr marL="91470" marR="91470"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b="1" dirty="0">
                          <a:latin typeface="Arial" panose="020B0604020202020204" pitchFamily="34" charset="0"/>
                        </a:rPr>
                        <a:t>课程名</a:t>
                      </a:r>
                      <a:endParaRPr lang="zh-CN" altLang="en-US" b="1" dirty="0">
                        <a:latin typeface="Arial" panose="020B0604020202020204" pitchFamily="34" charset="0"/>
                      </a:endParaRPr>
                    </a:p>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Cname</a:t>
                      </a:r>
                      <a:endParaRPr lang="en-US" altLang="zh-CN" b="1" dirty="0">
                        <a:latin typeface="Arial" panose="020B0604020202020204" pitchFamily="34" charset="0"/>
                      </a:endParaRPr>
                    </a:p>
                  </a:txBody>
                  <a:tcPr marL="91470" marR="91470"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b="1" dirty="0">
                          <a:latin typeface="Arial" panose="020B0604020202020204" pitchFamily="34" charset="0"/>
                        </a:rPr>
                        <a:t>先行课</a:t>
                      </a:r>
                      <a:endParaRPr lang="zh-CN" altLang="en-US" b="1" dirty="0">
                        <a:latin typeface="Arial" panose="020B0604020202020204" pitchFamily="34" charset="0"/>
                      </a:endParaRPr>
                    </a:p>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Cpno</a:t>
                      </a:r>
                      <a:endParaRPr lang="en-US" altLang="zh-CN" b="1" dirty="0">
                        <a:latin typeface="Arial" panose="020B0604020202020204" pitchFamily="34" charset="0"/>
                      </a:endParaRPr>
                    </a:p>
                  </a:txBody>
                  <a:tcPr marL="91470" marR="91470"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b="1" dirty="0">
                          <a:latin typeface="Arial" panose="020B0604020202020204" pitchFamily="34" charset="0"/>
                        </a:rPr>
                        <a:t>学分</a:t>
                      </a:r>
                      <a:endParaRPr lang="zh-CN" altLang="en-US" b="1" dirty="0">
                        <a:latin typeface="Arial" panose="020B0604020202020204" pitchFamily="34" charset="0"/>
                      </a:endParaRPr>
                    </a:p>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Ccredit</a:t>
                      </a:r>
                      <a:endParaRPr lang="en-US" altLang="zh-CN" b="1" dirty="0">
                        <a:latin typeface="Arial" panose="020B0604020202020204" pitchFamily="34" charset="0"/>
                      </a:endParaRPr>
                    </a:p>
                  </a:txBody>
                  <a:tcPr marL="91470" marR="91470"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1</a:t>
                      </a:r>
                      <a:endParaRPr lang="en-US" altLang="zh-CN" b="1" dirty="0">
                        <a:latin typeface="Arial" panose="020B0604020202020204" pitchFamily="34" charset="0"/>
                      </a:endParaRPr>
                    </a:p>
                  </a:txBody>
                  <a:tcPr marL="91470" marR="91470"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b="1" dirty="0">
                          <a:latin typeface="Arial" panose="020B0604020202020204" pitchFamily="34" charset="0"/>
                        </a:rPr>
                        <a:t>数据库</a:t>
                      </a:r>
                      <a:endParaRPr lang="zh-CN" altLang="en-US" b="1" dirty="0">
                        <a:latin typeface="Arial" panose="020B0604020202020204" pitchFamily="34" charset="0"/>
                      </a:endParaRPr>
                    </a:p>
                  </a:txBody>
                  <a:tcPr marL="91470" marR="91470"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5</a:t>
                      </a:r>
                      <a:endParaRPr lang="en-US" altLang="zh-CN" b="1" dirty="0">
                        <a:latin typeface="Arial" panose="020B0604020202020204" pitchFamily="34" charset="0"/>
                      </a:endParaRPr>
                    </a:p>
                  </a:txBody>
                  <a:tcPr marL="91470" marR="91470"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4</a:t>
                      </a:r>
                      <a:endParaRPr lang="en-US" altLang="zh-CN" b="1" dirty="0">
                        <a:latin typeface="Arial" panose="020B0604020202020204" pitchFamily="34" charset="0"/>
                      </a:endParaRPr>
                    </a:p>
                  </a:txBody>
                  <a:tcPr marL="91470" marR="91470"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713">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2</a:t>
                      </a:r>
                      <a:endParaRPr lang="en-US" altLang="zh-CN" b="1" dirty="0">
                        <a:latin typeface="Arial" panose="020B0604020202020204" pitchFamily="34" charset="0"/>
                        <a:ea typeface="Times New Roman" panose="02020603050405020304" pitchFamily="18" charset="0"/>
                      </a:endParaRPr>
                    </a:p>
                  </a:txBody>
                  <a:tcPr marL="91470" marR="91470"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b="1" dirty="0">
                          <a:latin typeface="Arial" panose="020B0604020202020204" pitchFamily="34" charset="0"/>
                        </a:rPr>
                        <a:t>数学</a:t>
                      </a:r>
                      <a:endParaRPr lang="zh-CN" altLang="en-US" b="1" dirty="0">
                        <a:latin typeface="Arial" panose="020B0604020202020204" pitchFamily="34" charset="0"/>
                        <a:ea typeface="Times New Roman" panose="02020603050405020304" pitchFamily="18" charset="0"/>
                      </a:endParaRPr>
                    </a:p>
                  </a:txBody>
                  <a:tcPr marL="91470" marR="91470"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SzPct val="100000"/>
                        <a:buNone/>
                      </a:pPr>
                      <a:endParaRPr lang="zh-CN" altLang="en-US" b="1" dirty="0">
                        <a:latin typeface="Arial" panose="020B0604020202020204" pitchFamily="34" charset="0"/>
                        <a:ea typeface="Times New Roman" panose="02020603050405020304" pitchFamily="18" charset="0"/>
                      </a:endParaRPr>
                    </a:p>
                  </a:txBody>
                  <a:tcPr marL="91470" marR="91470"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2</a:t>
                      </a:r>
                      <a:endParaRPr lang="en-US" altLang="zh-CN" b="1" dirty="0">
                        <a:latin typeface="Arial" panose="020B0604020202020204" pitchFamily="34" charset="0"/>
                        <a:ea typeface="Times New Roman" panose="02020603050405020304" pitchFamily="18" charset="0"/>
                      </a:endParaRPr>
                    </a:p>
                  </a:txBody>
                  <a:tcPr marL="91470" marR="91470"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3</a:t>
                      </a:r>
                      <a:endParaRPr lang="en-US" altLang="zh-CN" b="1" dirty="0">
                        <a:latin typeface="Arial" panose="020B0604020202020204" pitchFamily="34" charset="0"/>
                        <a:ea typeface="Times New Roman" panose="02020603050405020304" pitchFamily="18" charset="0"/>
                      </a:endParaRPr>
                    </a:p>
                  </a:txBody>
                  <a:tcPr marL="91470" marR="91470"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b="1" dirty="0">
                          <a:latin typeface="Arial" panose="020B0604020202020204" pitchFamily="34" charset="0"/>
                        </a:rPr>
                        <a:t>信息系统</a:t>
                      </a:r>
                      <a:endParaRPr lang="zh-CN" altLang="en-US" b="1" dirty="0">
                        <a:latin typeface="Arial" panose="020B0604020202020204" pitchFamily="34" charset="0"/>
                      </a:endParaRPr>
                    </a:p>
                  </a:txBody>
                  <a:tcPr marL="91470" marR="91470"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1</a:t>
                      </a:r>
                      <a:endParaRPr lang="zh-CN" altLang="en-US" b="1" dirty="0">
                        <a:latin typeface="Arial" panose="020B0604020202020204" pitchFamily="34" charset="0"/>
                        <a:ea typeface="Times New Roman" panose="02020603050405020304" pitchFamily="18" charset="0"/>
                      </a:endParaRPr>
                    </a:p>
                  </a:txBody>
                  <a:tcPr marL="91470" marR="91470"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4</a:t>
                      </a:r>
                      <a:endParaRPr lang="en-US" altLang="zh-CN" b="1" dirty="0">
                        <a:latin typeface="Arial" panose="020B0604020202020204" pitchFamily="34" charset="0"/>
                        <a:ea typeface="Times New Roman" panose="02020603050405020304" pitchFamily="18" charset="0"/>
                      </a:endParaRPr>
                    </a:p>
                  </a:txBody>
                  <a:tcPr marL="91470" marR="91470"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712">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4</a:t>
                      </a:r>
                      <a:endParaRPr lang="en-US" altLang="zh-CN" b="1" dirty="0">
                        <a:latin typeface="Arial" panose="020B0604020202020204" pitchFamily="34" charset="0"/>
                      </a:endParaRPr>
                    </a:p>
                  </a:txBody>
                  <a:tcPr marL="91470" marR="91470"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b="1" dirty="0">
                          <a:latin typeface="Arial" panose="020B0604020202020204" pitchFamily="34" charset="0"/>
                        </a:rPr>
                        <a:t>操作系统</a:t>
                      </a:r>
                      <a:endParaRPr lang="zh-CN" altLang="en-US" b="1" dirty="0">
                        <a:latin typeface="Arial" panose="020B0604020202020204" pitchFamily="34" charset="0"/>
                        <a:ea typeface="Times New Roman" panose="02020603050405020304" pitchFamily="18" charset="0"/>
                      </a:endParaRPr>
                    </a:p>
                  </a:txBody>
                  <a:tcPr marL="91470" marR="91470"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6</a:t>
                      </a:r>
                      <a:endParaRPr lang="en-US" altLang="zh-CN" b="1" dirty="0">
                        <a:latin typeface="Arial" panose="020B0604020202020204" pitchFamily="34" charset="0"/>
                      </a:endParaRPr>
                    </a:p>
                  </a:txBody>
                  <a:tcPr marL="91470" marR="91470"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3</a:t>
                      </a:r>
                      <a:endParaRPr lang="en-US" altLang="zh-CN" b="1" dirty="0">
                        <a:latin typeface="Arial" panose="020B0604020202020204" pitchFamily="34" charset="0"/>
                      </a:endParaRPr>
                    </a:p>
                  </a:txBody>
                  <a:tcPr marL="91470" marR="91470"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5</a:t>
                      </a:r>
                      <a:endParaRPr lang="en-US" altLang="zh-CN" b="1" dirty="0">
                        <a:latin typeface="Arial" panose="020B0604020202020204" pitchFamily="34" charset="0"/>
                      </a:endParaRPr>
                    </a:p>
                  </a:txBody>
                  <a:tcPr marL="91470" marR="91470"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b="1" dirty="0">
                          <a:latin typeface="Arial" panose="020B0604020202020204" pitchFamily="34" charset="0"/>
                        </a:rPr>
                        <a:t>数据结构</a:t>
                      </a:r>
                      <a:endParaRPr lang="zh-CN" altLang="en-US" b="1" dirty="0">
                        <a:latin typeface="Arial" panose="020B0604020202020204" pitchFamily="34" charset="0"/>
                      </a:endParaRPr>
                    </a:p>
                  </a:txBody>
                  <a:tcPr marL="91470" marR="91470"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7</a:t>
                      </a:r>
                      <a:endParaRPr lang="zh-CN" altLang="en-US" b="1" dirty="0">
                        <a:latin typeface="Arial" panose="020B0604020202020204" pitchFamily="34" charset="0"/>
                        <a:ea typeface="Times New Roman" panose="02020603050405020304" pitchFamily="18" charset="0"/>
                      </a:endParaRPr>
                    </a:p>
                  </a:txBody>
                  <a:tcPr marL="91470" marR="91470"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4</a:t>
                      </a:r>
                      <a:endParaRPr lang="en-US" altLang="zh-CN" b="1" dirty="0">
                        <a:latin typeface="Arial" panose="020B0604020202020204" pitchFamily="34" charset="0"/>
                        <a:ea typeface="Times New Roman" panose="02020603050405020304" pitchFamily="18" charset="0"/>
                      </a:endParaRPr>
                    </a:p>
                  </a:txBody>
                  <a:tcPr marL="91470" marR="91470"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6</a:t>
                      </a:r>
                      <a:endParaRPr lang="en-US" altLang="zh-CN" b="1" dirty="0">
                        <a:latin typeface="Arial" panose="020B0604020202020204" pitchFamily="34" charset="0"/>
                        <a:ea typeface="Times New Roman" panose="02020603050405020304" pitchFamily="18" charset="0"/>
                      </a:endParaRPr>
                    </a:p>
                  </a:txBody>
                  <a:tcPr marL="91470" marR="91470"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b="1" dirty="0">
                          <a:latin typeface="Arial" panose="020B0604020202020204" pitchFamily="34" charset="0"/>
                        </a:rPr>
                        <a:t>数据处理</a:t>
                      </a:r>
                      <a:endParaRPr lang="zh-CN" altLang="en-US" b="1" dirty="0">
                        <a:latin typeface="Arial" panose="020B0604020202020204" pitchFamily="34" charset="0"/>
                        <a:ea typeface="Times New Roman" panose="02020603050405020304" pitchFamily="18" charset="0"/>
                      </a:endParaRPr>
                    </a:p>
                  </a:txBody>
                  <a:tcPr marL="91470" marR="91470"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SzPct val="100000"/>
                        <a:buNone/>
                      </a:pPr>
                      <a:endParaRPr lang="zh-CN" altLang="en-US" b="1" dirty="0">
                        <a:latin typeface="Arial" panose="020B0604020202020204" pitchFamily="34" charset="0"/>
                        <a:ea typeface="Times New Roman" panose="02020603050405020304" pitchFamily="18" charset="0"/>
                      </a:endParaRPr>
                    </a:p>
                  </a:txBody>
                  <a:tcPr marL="91470" marR="91470"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2</a:t>
                      </a:r>
                      <a:endParaRPr lang="en-US" altLang="zh-CN" b="1" dirty="0">
                        <a:latin typeface="Arial" panose="020B0604020202020204" pitchFamily="34" charset="0"/>
                      </a:endParaRPr>
                    </a:p>
                  </a:txBody>
                  <a:tcPr marL="91470" marR="91470"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39763">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SzPct val="100000"/>
                        <a:buNone/>
                      </a:pPr>
                      <a:r>
                        <a:rPr lang="en-US" altLang="zh-CN" b="1" dirty="0">
                          <a:latin typeface="Arial" panose="020B0604020202020204" pitchFamily="34" charset="0"/>
                        </a:rPr>
                        <a:t>7</a:t>
                      </a:r>
                      <a:endParaRPr lang="en-US" altLang="zh-CN" b="1" dirty="0">
                        <a:latin typeface="Arial" panose="020B0604020202020204" pitchFamily="34" charset="0"/>
                        <a:ea typeface="Times New Roman" panose="02020603050405020304" pitchFamily="18" charset="0"/>
                      </a:endParaRPr>
                    </a:p>
                  </a:txBody>
                  <a:tcPr marL="91470" marR="91470"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SzPct val="100000"/>
                        <a:buNone/>
                      </a:pPr>
                      <a:r>
                        <a:rPr lang="en-US" altLang="zh-CN" b="1" dirty="0">
                          <a:latin typeface="Arial" panose="020B0604020202020204" pitchFamily="34" charset="0"/>
                        </a:rPr>
                        <a:t>PASCAL</a:t>
                      </a:r>
                      <a:r>
                        <a:rPr lang="zh-CN" altLang="en-US" b="1" dirty="0">
                          <a:latin typeface="Arial" panose="020B0604020202020204" pitchFamily="34" charset="0"/>
                        </a:rPr>
                        <a:t>语言</a:t>
                      </a:r>
                      <a:endParaRPr lang="zh-CN" altLang="en-US" b="1" dirty="0">
                        <a:latin typeface="Arial" panose="020B0604020202020204" pitchFamily="34" charset="0"/>
                        <a:ea typeface="Times New Roman" panose="02020603050405020304" pitchFamily="18" charset="0"/>
                      </a:endParaRPr>
                    </a:p>
                  </a:txBody>
                  <a:tcPr marL="91470" marR="91470"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SzPct val="100000"/>
                        <a:buNone/>
                      </a:pPr>
                      <a:r>
                        <a:rPr lang="en-US" altLang="zh-CN" b="1" dirty="0">
                          <a:latin typeface="Arial" panose="020B0604020202020204" pitchFamily="34" charset="0"/>
                        </a:rPr>
                        <a:t>6</a:t>
                      </a:r>
                      <a:endParaRPr lang="zh-CN" altLang="en-US" b="1" dirty="0">
                        <a:latin typeface="Arial" panose="020B0604020202020204" pitchFamily="34" charset="0"/>
                        <a:ea typeface="Times New Roman" panose="02020603050405020304" pitchFamily="18" charset="0"/>
                      </a:endParaRPr>
                    </a:p>
                  </a:txBody>
                  <a:tcPr marL="91470" marR="91470"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SzPct val="100000"/>
                        <a:buNone/>
                      </a:pPr>
                      <a:r>
                        <a:rPr lang="en-US" altLang="zh-CN" b="1" dirty="0">
                          <a:latin typeface="Arial" panose="020B0604020202020204" pitchFamily="34" charset="0"/>
                        </a:rPr>
                        <a:t>4</a:t>
                      </a:r>
                      <a:endParaRPr lang="en-US" altLang="zh-CN" b="1" dirty="0">
                        <a:latin typeface="Arial" panose="020B0604020202020204" pitchFamily="34" charset="0"/>
                        <a:ea typeface="Times New Roman" panose="02020603050405020304" pitchFamily="18" charset="0"/>
                      </a:endParaRPr>
                    </a:p>
                  </a:txBody>
                  <a:tcPr marL="91470" marR="91470" marT="45707" marB="45707"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idx="4294967295"/>
          </p:nvPr>
        </p:nvSpPr>
        <p:spPr>
          <a:xfrm>
            <a:off x="914400" y="260350"/>
            <a:ext cx="7391400" cy="561975"/>
          </a:xfrm>
          <a:ln/>
        </p:spPr>
        <p:txBody>
          <a:bodyPr vert="horz" wrap="square" lIns="91440" tIns="45720" rIns="91440" bIns="45720" anchor="ctr" anchorCtr="0"/>
          <a:p>
            <a:pPr eaLnBrk="1" hangingPunct="1"/>
            <a:r>
              <a:rPr lang="zh-CN" altLang="en-US" sz="3600" dirty="0"/>
              <a:t>自身连接（续）</a:t>
            </a:r>
            <a:endParaRPr lang="zh-CN" altLang="en-US" sz="3600" dirty="0"/>
          </a:p>
        </p:txBody>
      </p:sp>
      <p:sp>
        <p:nvSpPr>
          <p:cNvPr id="20483" name="Rectangle 3"/>
          <p:cNvSpPr>
            <a:spLocks noGrp="1"/>
          </p:cNvSpPr>
          <p:nvPr>
            <p:ph type="body" sz="half" idx="4294967295"/>
          </p:nvPr>
        </p:nvSpPr>
        <p:spPr>
          <a:xfrm>
            <a:off x="457200" y="1828800"/>
            <a:ext cx="4038600" cy="592138"/>
          </a:xfrm>
          <a:ln/>
        </p:spPr>
        <p:txBody>
          <a:bodyPr vert="horz" wrap="square" lIns="91440" tIns="45720" rIns="91440" bIns="45720" anchor="t" anchorCtr="0"/>
          <a:lstStyle>
            <a:lvl1pPr lvl="0">
              <a:buClrTx/>
              <a:buSzPct val="100000"/>
              <a:buFont typeface="Wingdings" panose="05000000000000000000" pitchFamily="2" charset="2"/>
              <a:defRPr sz="2400"/>
            </a:lvl1pPr>
            <a:lvl2pPr lvl="1">
              <a:buClrTx/>
              <a:buSzPct val="100000"/>
              <a:buFont typeface="Wingdings" panose="05000000000000000000" pitchFamily="2" charset="2"/>
              <a:defRPr sz="2000"/>
            </a:lvl2pPr>
            <a:lvl3pPr lvl="2">
              <a:buClrTx/>
              <a:buSzTx/>
              <a:buFont typeface="Arial" panose="020B0604020202020204" pitchFamily="34" charset="0"/>
              <a:defRPr sz="1800"/>
            </a:lvl3pPr>
            <a:lvl4pPr lvl="3">
              <a:buClrTx/>
              <a:buSzTx/>
              <a:buFont typeface="Arial" panose="020B0604020202020204" pitchFamily="34" charset="0"/>
              <a:defRPr sz="1800"/>
            </a:lvl4pPr>
            <a:lvl5pPr lvl="4">
              <a:buClrTx/>
              <a:buSzTx/>
              <a:buFont typeface="Arial" panose="020B0604020202020204" pitchFamily="34" charset="0"/>
              <a:defRPr sz="1800"/>
            </a:lvl5pPr>
          </a:lstStyle>
          <a:p>
            <a:pPr lvl="0" eaLnBrk="1" hangingPunct="1">
              <a:buNone/>
            </a:pPr>
            <a:r>
              <a:rPr lang="zh-CN" altLang="en-US" sz="2800" dirty="0"/>
              <a:t>查询结果：</a:t>
            </a:r>
            <a:endParaRPr lang="zh-CN" altLang="en-US" sz="2800" dirty="0"/>
          </a:p>
        </p:txBody>
      </p:sp>
      <p:graphicFrame>
        <p:nvGraphicFramePr>
          <p:cNvPr id="20484" name="内容占位符 20483"/>
          <p:cNvGraphicFramePr/>
          <p:nvPr>
            <p:ph sz="half" idx="4294967295"/>
          </p:nvPr>
        </p:nvGraphicFramePr>
        <p:xfrm>
          <a:off x="1908175" y="2708275"/>
          <a:ext cx="3827463" cy="2520950"/>
        </p:xfrm>
        <a:graphic>
          <a:graphicData uri="http://schemas.openxmlformats.org/drawingml/2006/table">
            <a:tbl>
              <a:tblPr/>
              <a:tblGrid>
                <a:gridCol w="1914525"/>
                <a:gridCol w="1912938"/>
              </a:tblGrid>
              <a:tr h="630238">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Cno</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Pcno</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630237">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1</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7</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630238">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3</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5</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630237">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5</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6</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bl>
          </a:graphicData>
        </a:graphic>
      </p:graphicFrame>
      <p:sp>
        <p:nvSpPr>
          <p:cNvPr id="20493" name="Line 91"/>
          <p:cNvSpPr/>
          <p:nvPr/>
        </p:nvSpPr>
        <p:spPr>
          <a:xfrm>
            <a:off x="2484438" y="3213100"/>
            <a:ext cx="2808287" cy="0"/>
          </a:xfrm>
          <a:prstGeom prst="line">
            <a:avLst/>
          </a:prstGeom>
          <a:ln w="9525" cap="flat" cmpd="sng">
            <a:solidFill>
              <a:schemeClr val="tx1"/>
            </a:solidFill>
            <a:prstDash val="solid"/>
            <a:headEnd type="none" w="med" len="med"/>
            <a:tailEnd type="none" w="med" len="med"/>
          </a:ln>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type="title" idx="4294967295"/>
          </p:nvPr>
        </p:nvSpPr>
        <p:spPr>
          <a:ln/>
        </p:spPr>
        <p:txBody>
          <a:bodyPr vert="horz" wrap="square" lIns="91440" tIns="45720" rIns="91440" bIns="45720" anchor="ctr" anchorCtr="0"/>
          <a:p>
            <a:pPr eaLnBrk="1" hangingPunct="1"/>
            <a:r>
              <a:rPr lang="zh-CN" altLang="en-US" sz="3600" dirty="0"/>
              <a:t>连接查询（续）</a:t>
            </a:r>
            <a:endParaRPr lang="zh-CN" altLang="en-US" sz="3600" dirty="0"/>
          </a:p>
        </p:txBody>
      </p:sp>
      <p:sp>
        <p:nvSpPr>
          <p:cNvPr id="21507" name="Rectangle 3"/>
          <p:cNvSpPr>
            <a:spLocks noGrp="1"/>
          </p:cNvSpPr>
          <p:nvPr>
            <p:ph type="body" idx="4294967295"/>
          </p:nvPr>
        </p:nvSpPr>
        <p:spPr>
          <a:xfrm>
            <a:off x="457200" y="1098550"/>
            <a:ext cx="8229600" cy="5095875"/>
          </a:xfrm>
          <a:ln/>
        </p:spPr>
        <p:txBody>
          <a:bodyPr vert="horz" wrap="square" lIns="91440" tIns="45720" rIns="91440" bIns="45720" anchor="t" anchorCtr="0"/>
          <a:p>
            <a:pPr lvl="1">
              <a:lnSpc>
                <a:spcPct val="150000"/>
              </a:lnSpc>
              <a:buNone/>
            </a:pPr>
            <a:endParaRPr lang="en-US" altLang="zh-CN" dirty="0"/>
          </a:p>
          <a:p>
            <a:pPr lvl="1">
              <a:lnSpc>
                <a:spcPct val="150000"/>
              </a:lnSpc>
              <a:buNone/>
            </a:pPr>
            <a:r>
              <a:rPr lang="en-US" altLang="zh-CN" sz="2800" dirty="0"/>
              <a:t>1.</a:t>
            </a:r>
            <a:r>
              <a:rPr lang="zh-CN" altLang="en-US" sz="2800" dirty="0"/>
              <a:t>等值与非等值连接查询 </a:t>
            </a:r>
            <a:endParaRPr lang="zh-CN" altLang="en-US" sz="2800" dirty="0"/>
          </a:p>
          <a:p>
            <a:pPr lvl="1">
              <a:lnSpc>
                <a:spcPct val="150000"/>
              </a:lnSpc>
              <a:buNone/>
            </a:pPr>
            <a:r>
              <a:rPr lang="en-US" altLang="zh-CN" sz="2800" dirty="0"/>
              <a:t>2.</a:t>
            </a:r>
            <a:r>
              <a:rPr lang="zh-CN" altLang="en-US" sz="2800" dirty="0"/>
              <a:t>自身连接</a:t>
            </a:r>
            <a:endParaRPr lang="zh-CN" altLang="en-US" sz="2800" dirty="0"/>
          </a:p>
          <a:p>
            <a:pPr lvl="1">
              <a:lnSpc>
                <a:spcPct val="150000"/>
              </a:lnSpc>
              <a:buNone/>
            </a:pPr>
            <a:r>
              <a:rPr lang="en-US" altLang="zh-CN" sz="2800" dirty="0">
                <a:solidFill>
                  <a:srgbClr val="7030A0"/>
                </a:solidFill>
              </a:rPr>
              <a:t>3.</a:t>
            </a:r>
            <a:r>
              <a:rPr lang="zh-CN" altLang="en-US" sz="2800" dirty="0">
                <a:solidFill>
                  <a:srgbClr val="7030A0"/>
                </a:solidFill>
              </a:rPr>
              <a:t>外连接</a:t>
            </a:r>
            <a:endParaRPr lang="zh-CN" altLang="en-US" sz="2800" dirty="0">
              <a:solidFill>
                <a:srgbClr val="7030A0"/>
              </a:solidFill>
            </a:endParaRPr>
          </a:p>
          <a:p>
            <a:pPr lvl="1">
              <a:lnSpc>
                <a:spcPct val="150000"/>
              </a:lnSpc>
              <a:buNone/>
            </a:pPr>
            <a:r>
              <a:rPr lang="en-US" altLang="zh-CN" sz="2800" dirty="0"/>
              <a:t>4.</a:t>
            </a:r>
            <a:r>
              <a:rPr lang="zh-CN" altLang="en-US" sz="2800" dirty="0"/>
              <a:t>多表连接</a:t>
            </a:r>
            <a:endParaRPr lang="zh-CN" altLang="en-US" sz="2800" dirty="0"/>
          </a:p>
          <a:p>
            <a:pPr lvl="1">
              <a:buNone/>
            </a:pPr>
            <a:endParaRPr lang="en-US" altLang="zh-CN"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idx="4294967295"/>
          </p:nvPr>
        </p:nvSpPr>
        <p:spPr>
          <a:ln/>
        </p:spPr>
        <p:txBody>
          <a:bodyPr vert="horz" wrap="square" lIns="91440" tIns="45720" rIns="91440" bIns="45720" anchor="ctr" anchorCtr="0"/>
          <a:p>
            <a:pPr eaLnBrk="1" hangingPunct="1"/>
            <a:r>
              <a:rPr lang="en-US" altLang="zh-CN" sz="3600" dirty="0"/>
              <a:t>3. </a:t>
            </a:r>
            <a:r>
              <a:rPr lang="zh-CN" altLang="en-US" sz="3600" dirty="0"/>
              <a:t>外连接</a:t>
            </a:r>
            <a:endParaRPr lang="zh-CN" altLang="en-US" sz="3600" dirty="0"/>
          </a:p>
        </p:txBody>
      </p:sp>
      <p:sp>
        <p:nvSpPr>
          <p:cNvPr id="22531" name="Rectangle 3"/>
          <p:cNvSpPr>
            <a:spLocks noGrp="1"/>
          </p:cNvSpPr>
          <p:nvPr>
            <p:ph type="body" idx="4294967295"/>
          </p:nvPr>
        </p:nvSpPr>
        <p:spPr>
          <a:xfrm>
            <a:off x="457200" y="1125538"/>
            <a:ext cx="8507413" cy="5040312"/>
          </a:xfrm>
          <a:ln/>
        </p:spPr>
        <p:txBody>
          <a:bodyPr vert="horz" wrap="square" lIns="91440" tIns="45720" rIns="91440" bIns="45720" anchor="t" anchorCtr="0"/>
          <a:p>
            <a:pPr algn="just" eaLnBrk="1" hangingPunct="1">
              <a:lnSpc>
                <a:spcPct val="120000"/>
              </a:lnSpc>
              <a:spcBef>
                <a:spcPct val="0"/>
              </a:spcBef>
            </a:pPr>
            <a:r>
              <a:rPr lang="zh-CN" altLang="en-US" dirty="0"/>
              <a:t>外连接与普通连接的区别</a:t>
            </a:r>
            <a:endParaRPr lang="zh-CN" altLang="en-US" dirty="0"/>
          </a:p>
          <a:p>
            <a:pPr lvl="1" algn="just" eaLnBrk="1" hangingPunct="1">
              <a:lnSpc>
                <a:spcPct val="120000"/>
              </a:lnSpc>
              <a:spcBef>
                <a:spcPct val="0"/>
              </a:spcBef>
            </a:pPr>
            <a:r>
              <a:rPr lang="zh-CN" altLang="en-US" dirty="0"/>
              <a:t>普通连接操作只输出满足连接条件的元组</a:t>
            </a:r>
            <a:endParaRPr lang="zh-CN" altLang="en-US" dirty="0"/>
          </a:p>
          <a:p>
            <a:pPr lvl="1" eaLnBrk="1" hangingPunct="1">
              <a:lnSpc>
                <a:spcPct val="120000"/>
              </a:lnSpc>
              <a:spcBef>
                <a:spcPct val="0"/>
              </a:spcBef>
            </a:pPr>
            <a:r>
              <a:rPr lang="zh-CN" altLang="en-US" dirty="0"/>
              <a:t>外连接操作以指定表为连接主体，将主体表中不满足连接条件的元组一并输出</a:t>
            </a:r>
            <a:endParaRPr lang="zh-CN" altLang="en-US" dirty="0"/>
          </a:p>
          <a:p>
            <a:pPr lvl="1" algn="just" eaLnBrk="1" hangingPunct="1">
              <a:lnSpc>
                <a:spcPct val="120000"/>
              </a:lnSpc>
              <a:spcBef>
                <a:spcPct val="0"/>
              </a:spcBef>
            </a:pPr>
            <a:r>
              <a:rPr lang="en-US" altLang="zh-CN" dirty="0"/>
              <a:t> </a:t>
            </a:r>
            <a:r>
              <a:rPr lang="zh-CN" altLang="en-US" dirty="0"/>
              <a:t>左外连接</a:t>
            </a:r>
            <a:endParaRPr lang="zh-CN" altLang="en-US" dirty="0"/>
          </a:p>
          <a:p>
            <a:pPr lvl="2" algn="just" eaLnBrk="1" hangingPunct="1">
              <a:lnSpc>
                <a:spcPct val="120000"/>
              </a:lnSpc>
              <a:spcBef>
                <a:spcPct val="0"/>
              </a:spcBef>
              <a:buSzPct val="87000"/>
              <a:buFont typeface="Wingdings" panose="05000000000000000000" pitchFamily="2" charset="2"/>
              <a:buChar char="l"/>
            </a:pPr>
            <a:r>
              <a:rPr lang="zh-CN" altLang="en-US" sz="2200" dirty="0"/>
              <a:t>列出左边关系中所有的元组 </a:t>
            </a:r>
            <a:endParaRPr lang="zh-CN" altLang="en-US" sz="2200" dirty="0"/>
          </a:p>
          <a:p>
            <a:pPr lvl="1" algn="just" eaLnBrk="1" hangingPunct="1">
              <a:lnSpc>
                <a:spcPct val="120000"/>
              </a:lnSpc>
              <a:spcBef>
                <a:spcPct val="0"/>
              </a:spcBef>
            </a:pPr>
            <a:r>
              <a:rPr lang="zh-CN" altLang="en-US" dirty="0"/>
              <a:t> 右外连接</a:t>
            </a:r>
            <a:endParaRPr lang="zh-CN" altLang="en-US" dirty="0"/>
          </a:p>
          <a:p>
            <a:pPr lvl="2" algn="just" eaLnBrk="1" hangingPunct="1">
              <a:lnSpc>
                <a:spcPct val="120000"/>
              </a:lnSpc>
              <a:spcBef>
                <a:spcPct val="0"/>
              </a:spcBef>
              <a:buSzPct val="87000"/>
              <a:buFont typeface="Wingdings" panose="05000000000000000000" pitchFamily="2" charset="2"/>
              <a:buChar char="l"/>
            </a:pPr>
            <a:r>
              <a:rPr lang="zh-CN" altLang="en-US" sz="2200" dirty="0"/>
              <a:t>列出右边关系中所有的元组 </a:t>
            </a:r>
            <a:endParaRPr lang="zh-CN" altLang="en-US" sz="2200" dirty="0"/>
          </a:p>
          <a:p>
            <a:pPr eaLnBrk="1" hangingPunct="1">
              <a:lnSpc>
                <a:spcPct val="90000"/>
              </a:lnSpc>
              <a:buNone/>
            </a:pPr>
            <a:r>
              <a:rPr lang="zh-CN" altLang="en-US" sz="2000" dirty="0"/>
              <a:t>    </a:t>
            </a:r>
            <a:endParaRPr lang="zh-CN" alt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页脚占位符 4"/>
          <p:cNvSpPr txBox="1">
            <a:spLocks noGrp="1"/>
          </p:cNvSpPr>
          <p:nvPr/>
        </p:nvSpPr>
        <p:spPr>
          <a:xfrm>
            <a:off x="5219700" y="6381750"/>
            <a:ext cx="3600450" cy="320675"/>
          </a:xfrm>
          <a:prstGeom prst="rect">
            <a:avLst/>
          </a:prstGeom>
          <a:noFill/>
          <a:ln w="9525">
            <a:noFill/>
          </a:ln>
        </p:spPr>
        <p:txBody>
          <a:bodyPr/>
          <a:p>
            <a:endParaRPr lang="en-US" altLang="zh-CN" dirty="0">
              <a:latin typeface="Arial" panose="020B0604020202020204" pitchFamily="34" charset="0"/>
            </a:endParaRPr>
          </a:p>
        </p:txBody>
      </p:sp>
      <p:sp>
        <p:nvSpPr>
          <p:cNvPr id="5123" name="Rectangle 2"/>
          <p:cNvSpPr>
            <a:spLocks noGrp="1"/>
          </p:cNvSpPr>
          <p:nvPr>
            <p:ph type="title" idx="4294967295"/>
          </p:nvPr>
        </p:nvSpPr>
        <p:spPr>
          <a:ln/>
        </p:spPr>
        <p:txBody>
          <a:bodyPr vert="horz" wrap="square" lIns="91440" tIns="45720" rIns="91440" bIns="45720" anchor="ctr" anchorCtr="0"/>
          <a:p>
            <a:pPr eaLnBrk="1" hangingPunct="1"/>
            <a:r>
              <a:rPr lang="zh-CN" altLang="en-US" sz="3600" dirty="0"/>
              <a:t>第三章</a:t>
            </a:r>
            <a:r>
              <a:rPr lang="zh-CN" altLang="en-US" sz="3600" dirty="0">
                <a:ea typeface="黑体" panose="02010609060101010101" pitchFamily="49" charset="-122"/>
              </a:rPr>
              <a:t>  </a:t>
            </a:r>
            <a:r>
              <a:rPr lang="zh-CN" altLang="en-US" sz="3600" dirty="0"/>
              <a:t>关系数据库标准语言</a:t>
            </a:r>
            <a:r>
              <a:rPr lang="en-US" altLang="zh-CN" sz="3600" dirty="0">
                <a:ea typeface="黑体" panose="02010609060101010101" pitchFamily="49" charset="-122"/>
              </a:rPr>
              <a:t>SQL</a:t>
            </a:r>
            <a:endParaRPr lang="en-US" altLang="zh-CN" sz="3600" dirty="0">
              <a:ea typeface="黑体" panose="02010609060101010101" pitchFamily="49" charset="-122"/>
            </a:endParaRPr>
          </a:p>
        </p:txBody>
      </p:sp>
      <p:sp>
        <p:nvSpPr>
          <p:cNvPr id="5124" name="Rectangle 3"/>
          <p:cNvSpPr>
            <a:spLocks noGrp="1"/>
          </p:cNvSpPr>
          <p:nvPr>
            <p:ph type="body" idx="4294967295"/>
          </p:nvPr>
        </p:nvSpPr>
        <p:spPr>
          <a:xfrm>
            <a:off x="971550" y="1098550"/>
            <a:ext cx="6508750" cy="4994275"/>
          </a:xfrm>
          <a:ln/>
        </p:spPr>
        <p:txBody>
          <a:bodyPr vert="horz" wrap="square" lIns="91440" tIns="45720" rIns="91440" bIns="45720" anchor="t" anchorCtr="0"/>
          <a:p>
            <a:pPr algn="just" eaLnBrk="1" hangingPunct="1">
              <a:lnSpc>
                <a:spcPct val="130000"/>
              </a:lnSpc>
              <a:buNone/>
            </a:pPr>
            <a:r>
              <a:rPr lang="en-US" altLang="zh-CN" dirty="0"/>
              <a:t>3.1 SQL</a:t>
            </a:r>
            <a:r>
              <a:rPr lang="zh-CN" altLang="en-US" dirty="0"/>
              <a:t>概述</a:t>
            </a:r>
            <a:endParaRPr lang="zh-CN" altLang="en-US" dirty="0"/>
          </a:p>
          <a:p>
            <a:pPr algn="just" eaLnBrk="1" hangingPunct="1">
              <a:lnSpc>
                <a:spcPct val="130000"/>
              </a:lnSpc>
              <a:buNone/>
            </a:pPr>
            <a:r>
              <a:rPr lang="en-US" altLang="zh-CN" dirty="0"/>
              <a:t>3.2 </a:t>
            </a:r>
            <a:r>
              <a:rPr lang="zh-CN" altLang="en-US" dirty="0"/>
              <a:t>学生</a:t>
            </a:r>
            <a:r>
              <a:rPr lang="en-US" altLang="zh-CN" dirty="0"/>
              <a:t>-</a:t>
            </a:r>
            <a:r>
              <a:rPr lang="zh-CN" altLang="en-US" dirty="0"/>
              <a:t>课程数据库</a:t>
            </a:r>
            <a:endParaRPr lang="zh-CN" altLang="en-US" dirty="0"/>
          </a:p>
          <a:p>
            <a:pPr algn="just" eaLnBrk="1" hangingPunct="1">
              <a:lnSpc>
                <a:spcPct val="130000"/>
              </a:lnSpc>
              <a:buNone/>
            </a:pPr>
            <a:r>
              <a:rPr lang="en-US" altLang="zh-CN" dirty="0"/>
              <a:t>3.3 </a:t>
            </a:r>
            <a:r>
              <a:rPr lang="zh-CN" altLang="en-US" dirty="0"/>
              <a:t>数据定义</a:t>
            </a:r>
            <a:endParaRPr lang="zh-CN" altLang="en-US" dirty="0"/>
          </a:p>
          <a:p>
            <a:pPr algn="just" eaLnBrk="1" hangingPunct="1">
              <a:lnSpc>
                <a:spcPct val="130000"/>
              </a:lnSpc>
              <a:buNone/>
            </a:pPr>
            <a:r>
              <a:rPr lang="en-US" altLang="zh-CN" dirty="0">
                <a:solidFill>
                  <a:srgbClr val="0066FF"/>
                </a:solidFill>
              </a:rPr>
              <a:t>3.4 </a:t>
            </a:r>
            <a:r>
              <a:rPr lang="zh-CN" altLang="en-US" dirty="0">
                <a:solidFill>
                  <a:srgbClr val="0066FF"/>
                </a:solidFill>
              </a:rPr>
              <a:t>数据查询</a:t>
            </a:r>
            <a:endParaRPr lang="zh-CN" altLang="en-US" dirty="0">
              <a:solidFill>
                <a:srgbClr val="0066FF"/>
              </a:solidFill>
            </a:endParaRPr>
          </a:p>
          <a:p>
            <a:pPr algn="just" eaLnBrk="1" hangingPunct="1">
              <a:lnSpc>
                <a:spcPct val="130000"/>
              </a:lnSpc>
              <a:buNone/>
            </a:pPr>
            <a:r>
              <a:rPr lang="en-US" altLang="zh-CN" dirty="0"/>
              <a:t>3.5 </a:t>
            </a:r>
            <a:r>
              <a:rPr lang="zh-CN" altLang="en-US" dirty="0"/>
              <a:t>数据更新</a:t>
            </a:r>
            <a:endParaRPr lang="zh-CN" altLang="en-US" sz="3200" dirty="0"/>
          </a:p>
          <a:p>
            <a:pPr algn="just" eaLnBrk="1" hangingPunct="1">
              <a:lnSpc>
                <a:spcPct val="130000"/>
              </a:lnSpc>
              <a:buNone/>
            </a:pPr>
            <a:r>
              <a:rPr lang="en-US" altLang="zh-CN" dirty="0"/>
              <a:t>3.6 </a:t>
            </a:r>
            <a:r>
              <a:rPr lang="zh-CN" altLang="en-US" dirty="0"/>
              <a:t>空值的处理</a:t>
            </a:r>
            <a:endParaRPr lang="zh-CN" altLang="en-US" dirty="0"/>
          </a:p>
          <a:p>
            <a:pPr algn="just" eaLnBrk="1" hangingPunct="1">
              <a:lnSpc>
                <a:spcPct val="130000"/>
              </a:lnSpc>
              <a:buNone/>
            </a:pPr>
            <a:r>
              <a:rPr lang="en-US" altLang="zh-CN" dirty="0"/>
              <a:t>3.7 </a:t>
            </a:r>
            <a:r>
              <a:rPr lang="zh-CN" altLang="en-US" dirty="0"/>
              <a:t>视图</a:t>
            </a:r>
            <a:endParaRPr lang="zh-CN" altLang="en-US" dirty="0"/>
          </a:p>
          <a:p>
            <a:pPr algn="just" eaLnBrk="1" hangingPunct="1">
              <a:lnSpc>
                <a:spcPct val="130000"/>
              </a:lnSpc>
              <a:buNone/>
            </a:pPr>
            <a:r>
              <a:rPr lang="en-US" altLang="zh-CN" dirty="0"/>
              <a:t>3.8 </a:t>
            </a:r>
            <a:r>
              <a:rPr lang="zh-CN" altLang="en-US" dirty="0"/>
              <a:t>小结</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idx="4294967295"/>
          </p:nvPr>
        </p:nvSpPr>
        <p:spPr>
          <a:ln/>
        </p:spPr>
        <p:txBody>
          <a:bodyPr vert="horz" wrap="square" lIns="91440" tIns="45720" rIns="91440" bIns="45720" anchor="ctr" anchorCtr="0"/>
          <a:p>
            <a:pPr eaLnBrk="1" hangingPunct="1"/>
            <a:r>
              <a:rPr lang="zh-CN" altLang="en-US" sz="3600" dirty="0"/>
              <a:t>外连接（续）</a:t>
            </a:r>
            <a:endParaRPr lang="zh-CN" altLang="en-US" sz="3600" dirty="0"/>
          </a:p>
        </p:txBody>
      </p:sp>
      <p:sp>
        <p:nvSpPr>
          <p:cNvPr id="23555" name="Rectangle 3"/>
          <p:cNvSpPr>
            <a:spLocks noGrp="1"/>
          </p:cNvSpPr>
          <p:nvPr>
            <p:ph type="body" idx="4294967295"/>
          </p:nvPr>
        </p:nvSpPr>
        <p:spPr>
          <a:xfrm>
            <a:off x="179388" y="1052513"/>
            <a:ext cx="9145587" cy="5040312"/>
          </a:xfrm>
          <a:ln/>
        </p:spPr>
        <p:txBody>
          <a:bodyPr vert="horz" wrap="square" lIns="91440" tIns="45720" rIns="91440" bIns="45720" anchor="t" anchorCtr="0"/>
          <a:p>
            <a:pPr algn="just" eaLnBrk="1" hangingPunct="1">
              <a:lnSpc>
                <a:spcPct val="120000"/>
              </a:lnSpc>
              <a:buNone/>
            </a:pPr>
            <a:r>
              <a:rPr lang="en-US" altLang="zh-CN" dirty="0"/>
              <a:t>[</a:t>
            </a:r>
            <a:r>
              <a:rPr lang="zh-CN" altLang="en-US" dirty="0">
                <a:ea typeface="黑体" panose="02010609060101010101" pitchFamily="49" charset="-122"/>
              </a:rPr>
              <a:t>例 </a:t>
            </a:r>
            <a:r>
              <a:rPr lang="en-US" altLang="zh-CN" dirty="0">
                <a:ea typeface="黑体" panose="02010609060101010101" pitchFamily="49" charset="-122"/>
              </a:rPr>
              <a:t>3.</a:t>
            </a:r>
            <a:r>
              <a:rPr lang="zh-CN" altLang="en-US" dirty="0">
                <a:ea typeface="黑体" panose="02010609060101010101" pitchFamily="49" charset="-122"/>
              </a:rPr>
              <a:t> </a:t>
            </a:r>
            <a:r>
              <a:rPr lang="en-US" altLang="zh-CN" dirty="0"/>
              <a:t>53] </a:t>
            </a:r>
            <a:r>
              <a:rPr lang="zh-CN" altLang="en-US" dirty="0"/>
              <a:t>改写</a:t>
            </a:r>
            <a:r>
              <a:rPr lang="en-US" altLang="zh-CN" dirty="0"/>
              <a:t>[</a:t>
            </a:r>
            <a:r>
              <a:rPr lang="zh-CN" altLang="en-US" dirty="0"/>
              <a:t>例 </a:t>
            </a:r>
            <a:r>
              <a:rPr lang="en-US" altLang="zh-CN" dirty="0"/>
              <a:t>3.49]</a:t>
            </a:r>
            <a:endParaRPr lang="en-US" altLang="zh-CN" dirty="0"/>
          </a:p>
          <a:p>
            <a:pPr eaLnBrk="1" hangingPunct="1">
              <a:lnSpc>
                <a:spcPct val="120000"/>
              </a:lnSpc>
              <a:buNone/>
            </a:pPr>
            <a:r>
              <a:rPr lang="en-US" altLang="zh-CN" sz="2400" dirty="0"/>
              <a:t>   </a:t>
            </a:r>
            <a:r>
              <a:rPr lang="zh-CN" altLang="en-US" sz="2400" dirty="0"/>
              <a:t> </a:t>
            </a:r>
            <a:r>
              <a:rPr lang="en-US" altLang="zh-CN" sz="2400" dirty="0"/>
              <a:t>SELECT Student.Sno,Sname,Ssex,Sage,Sdept,Cno,Grade</a:t>
            </a:r>
            <a:endParaRPr lang="en-US" altLang="zh-CN" sz="2400" dirty="0"/>
          </a:p>
          <a:p>
            <a:pPr eaLnBrk="1" hangingPunct="1">
              <a:lnSpc>
                <a:spcPct val="120000"/>
              </a:lnSpc>
              <a:buNone/>
            </a:pPr>
            <a:r>
              <a:rPr lang="en-US" altLang="zh-CN" sz="2400" dirty="0"/>
              <a:t>    FROM  Student  LEFT OUT JOIN SC ON    </a:t>
            </a:r>
            <a:endParaRPr lang="en-US" altLang="zh-CN" sz="2400" dirty="0"/>
          </a:p>
          <a:p>
            <a:pPr eaLnBrk="1" hangingPunct="1">
              <a:lnSpc>
                <a:spcPct val="120000"/>
              </a:lnSpc>
              <a:buNone/>
            </a:pPr>
            <a:r>
              <a:rPr lang="en-US" altLang="zh-CN" sz="2400" dirty="0"/>
              <a:t>                 </a:t>
            </a:r>
            <a:r>
              <a:rPr lang="zh-CN" altLang="en-US" sz="2400" dirty="0"/>
              <a:t>(</a:t>
            </a:r>
            <a:r>
              <a:rPr lang="en-US" altLang="zh-CN" sz="2400" dirty="0"/>
              <a:t>Student.Sno=SC.Sno</a:t>
            </a:r>
            <a:r>
              <a:rPr lang="zh-CN" altLang="en-US" sz="2400" dirty="0"/>
              <a:t>); </a:t>
            </a:r>
            <a:endParaRPr lang="zh-CN" altLang="en-US" sz="2400" dirty="0"/>
          </a:p>
          <a:p>
            <a:pPr eaLnBrk="1" hangingPunct="1">
              <a:lnSpc>
                <a:spcPct val="90000"/>
              </a:lnSpc>
              <a:buNone/>
            </a:pPr>
            <a:r>
              <a:rPr lang="zh-CN" altLang="en-US" sz="2000" dirty="0"/>
              <a:t>    </a:t>
            </a:r>
            <a:endParaRPr lang="zh-CN" alt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idx="4294967295"/>
          </p:nvPr>
        </p:nvSpPr>
        <p:spPr>
          <a:xfrm>
            <a:off x="914400" y="260350"/>
            <a:ext cx="7391400" cy="563563"/>
          </a:xfrm>
          <a:ln/>
        </p:spPr>
        <p:txBody>
          <a:bodyPr vert="horz" wrap="square" lIns="91440" tIns="45720" rIns="91440" bIns="45720" anchor="ctr" anchorCtr="0"/>
          <a:p>
            <a:pPr eaLnBrk="1" hangingPunct="1"/>
            <a:r>
              <a:rPr lang="zh-CN" altLang="en-US" sz="3600" dirty="0"/>
              <a:t>外连接（续） </a:t>
            </a:r>
            <a:endParaRPr lang="zh-CN" altLang="en-US" sz="3600" dirty="0"/>
          </a:p>
        </p:txBody>
      </p:sp>
      <p:sp>
        <p:nvSpPr>
          <p:cNvPr id="24579" name="Rectangle 3"/>
          <p:cNvSpPr>
            <a:spLocks noGrp="1"/>
          </p:cNvSpPr>
          <p:nvPr>
            <p:ph type="body" sz="half" idx="4294967295"/>
          </p:nvPr>
        </p:nvSpPr>
        <p:spPr>
          <a:xfrm>
            <a:off x="457200" y="1341438"/>
            <a:ext cx="4038600" cy="447675"/>
          </a:xfrm>
          <a:ln/>
        </p:spPr>
        <p:txBody>
          <a:bodyPr vert="horz" wrap="square" lIns="91440" tIns="45720" rIns="91440" bIns="45720" anchor="t" anchorCtr="0"/>
          <a:lstStyle>
            <a:lvl1pPr lvl="0">
              <a:buClrTx/>
              <a:buSzPct val="100000"/>
              <a:buFont typeface="Wingdings" panose="05000000000000000000" pitchFamily="2" charset="2"/>
              <a:defRPr sz="2400"/>
            </a:lvl1pPr>
            <a:lvl2pPr lvl="1">
              <a:buClrTx/>
              <a:buSzPct val="100000"/>
              <a:buFont typeface="Wingdings" panose="05000000000000000000" pitchFamily="2" charset="2"/>
              <a:defRPr sz="2000"/>
            </a:lvl2pPr>
            <a:lvl3pPr lvl="2">
              <a:buClrTx/>
              <a:buSzTx/>
              <a:buFont typeface="Arial" panose="020B0604020202020204" pitchFamily="34" charset="0"/>
              <a:defRPr sz="1800"/>
            </a:lvl3pPr>
            <a:lvl4pPr lvl="3">
              <a:buClrTx/>
              <a:buSzTx/>
              <a:buFont typeface="Arial" panose="020B0604020202020204" pitchFamily="34" charset="0"/>
              <a:defRPr sz="1800"/>
            </a:lvl4pPr>
            <a:lvl5pPr lvl="4">
              <a:buClrTx/>
              <a:buSzTx/>
              <a:buFont typeface="Arial" panose="020B0604020202020204" pitchFamily="34" charset="0"/>
              <a:defRPr sz="1800"/>
            </a:lvl5pPr>
          </a:lstStyle>
          <a:p>
            <a:pPr lvl="0" algn="just" eaLnBrk="1" hangingPunct="1">
              <a:buNone/>
            </a:pPr>
            <a:r>
              <a:rPr lang="zh-CN" altLang="en-US" sz="2800" dirty="0"/>
              <a:t>执行结果： </a:t>
            </a:r>
            <a:endParaRPr lang="zh-CN" altLang="en-US" sz="2800" dirty="0"/>
          </a:p>
        </p:txBody>
      </p:sp>
      <p:graphicFrame>
        <p:nvGraphicFramePr>
          <p:cNvPr id="24580" name="内容占位符 24579"/>
          <p:cNvGraphicFramePr/>
          <p:nvPr>
            <p:ph sz="half" idx="4294967295"/>
          </p:nvPr>
        </p:nvGraphicFramePr>
        <p:xfrm>
          <a:off x="539750" y="2005013"/>
          <a:ext cx="8002588" cy="3455987"/>
        </p:xfrm>
        <a:graphic>
          <a:graphicData uri="http://schemas.openxmlformats.org/drawingml/2006/table">
            <a:tbl>
              <a:tblPr/>
              <a:tblGrid>
                <a:gridCol w="1655763"/>
                <a:gridCol w="1008062"/>
                <a:gridCol w="936625"/>
                <a:gridCol w="863600"/>
                <a:gridCol w="1296988"/>
                <a:gridCol w="1150937"/>
                <a:gridCol w="1090613"/>
              </a:tblGrid>
              <a:tr h="433388">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Student.Sno</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Sname</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Ssex</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Sage</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Sdept</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Cno</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Grade</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430212">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201215121</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200" b="1" dirty="0">
                          <a:latin typeface="Times New Roman" panose="02020603050405020304" pitchFamily="18" charset="0"/>
                          <a:cs typeface="Times New Roman" panose="02020603050405020304" pitchFamily="18" charset="0"/>
                        </a:rPr>
                        <a:t>李勇</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200" b="1" dirty="0">
                          <a:latin typeface="Times New Roman" panose="02020603050405020304" pitchFamily="18" charset="0"/>
                          <a:cs typeface="Times New Roman" panose="02020603050405020304" pitchFamily="18" charset="0"/>
                        </a:rPr>
                        <a:t>男</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20</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CS</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1</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92</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433388">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201215121</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200" b="1" dirty="0">
                          <a:latin typeface="Times New Roman" panose="02020603050405020304" pitchFamily="18" charset="0"/>
                          <a:cs typeface="Times New Roman" panose="02020603050405020304" pitchFamily="18" charset="0"/>
                        </a:rPr>
                        <a:t>李勇</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200" b="1" dirty="0">
                          <a:latin typeface="Times New Roman" panose="02020603050405020304" pitchFamily="18" charset="0"/>
                          <a:cs typeface="Times New Roman" panose="02020603050405020304" pitchFamily="18" charset="0"/>
                        </a:rPr>
                        <a:t>男</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20</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CS</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2</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85</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4318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201215121</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200" b="1" dirty="0">
                          <a:latin typeface="Times New Roman" panose="02020603050405020304" pitchFamily="18" charset="0"/>
                          <a:cs typeface="Times New Roman" panose="02020603050405020304" pitchFamily="18" charset="0"/>
                        </a:rPr>
                        <a:t>李勇</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200" b="1" dirty="0">
                          <a:latin typeface="Times New Roman" panose="02020603050405020304" pitchFamily="18" charset="0"/>
                          <a:cs typeface="Times New Roman" panose="02020603050405020304" pitchFamily="18" charset="0"/>
                        </a:rPr>
                        <a:t>男</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20</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CS</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3</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88</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4318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201215122</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200" b="1" dirty="0">
                          <a:latin typeface="Times New Roman" panose="02020603050405020304" pitchFamily="18" charset="0"/>
                          <a:cs typeface="Times New Roman" panose="02020603050405020304" pitchFamily="18" charset="0"/>
                        </a:rPr>
                        <a:t>刘晨</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200" b="1" dirty="0">
                          <a:latin typeface="Times New Roman" panose="02020603050405020304" pitchFamily="18" charset="0"/>
                          <a:cs typeface="Times New Roman" panose="02020603050405020304" pitchFamily="18" charset="0"/>
                        </a:rPr>
                        <a:t>女</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19</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CS</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2</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90</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4318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201215122</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200" b="1" dirty="0">
                          <a:latin typeface="Times New Roman" panose="02020603050405020304" pitchFamily="18" charset="0"/>
                          <a:cs typeface="Times New Roman" panose="02020603050405020304" pitchFamily="18" charset="0"/>
                        </a:rPr>
                        <a:t>刘晨</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200" b="1" dirty="0">
                          <a:latin typeface="Times New Roman" panose="02020603050405020304" pitchFamily="18" charset="0"/>
                          <a:cs typeface="Times New Roman" panose="02020603050405020304" pitchFamily="18" charset="0"/>
                        </a:rPr>
                        <a:t>女</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19</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CS</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3</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80</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4318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201215123</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200" b="1" dirty="0">
                          <a:latin typeface="Times New Roman" panose="02020603050405020304" pitchFamily="18" charset="0"/>
                          <a:cs typeface="Times New Roman" panose="02020603050405020304" pitchFamily="18" charset="0"/>
                        </a:rPr>
                        <a:t>王敏</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200" b="1" dirty="0">
                          <a:latin typeface="Times New Roman" panose="02020603050405020304" pitchFamily="18" charset="0"/>
                          <a:cs typeface="Times New Roman" panose="02020603050405020304" pitchFamily="18" charset="0"/>
                        </a:rPr>
                        <a:t>女</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18</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MA</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NULL</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NULL</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r>
              <a:tr h="4318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201215125</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200" b="1" dirty="0">
                          <a:latin typeface="Times New Roman" panose="02020603050405020304" pitchFamily="18" charset="0"/>
                          <a:cs typeface="Times New Roman" panose="02020603050405020304" pitchFamily="18" charset="0"/>
                        </a:rPr>
                        <a:t>张立</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200" b="1" dirty="0">
                          <a:latin typeface="Times New Roman" panose="02020603050405020304" pitchFamily="18" charset="0"/>
                          <a:cs typeface="Times New Roman" panose="02020603050405020304" pitchFamily="18" charset="0"/>
                        </a:rPr>
                        <a:t>男</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19</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IS</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NULL</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NULL</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r>
            </a:tbl>
          </a:graphicData>
        </a:graphic>
      </p:graphicFrame>
      <p:sp>
        <p:nvSpPr>
          <p:cNvPr id="24637" name="Line 498"/>
          <p:cNvSpPr/>
          <p:nvPr/>
        </p:nvSpPr>
        <p:spPr>
          <a:xfrm>
            <a:off x="755650" y="2420938"/>
            <a:ext cx="7848600" cy="0"/>
          </a:xfrm>
          <a:prstGeom prst="line">
            <a:avLst/>
          </a:prstGeom>
          <a:ln w="9525" cap="flat" cmpd="sng">
            <a:solidFill>
              <a:schemeClr val="tx1"/>
            </a:solidFill>
            <a:prstDash val="solid"/>
            <a:headEnd type="none" w="med" len="med"/>
            <a:tailEnd type="none" w="med" len="med"/>
          </a:ln>
        </p:spPr>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p:cNvSpPr>
          <p:nvPr>
            <p:ph type="title" idx="4294967295"/>
          </p:nvPr>
        </p:nvSpPr>
        <p:spPr>
          <a:ln/>
        </p:spPr>
        <p:txBody>
          <a:bodyPr vert="horz" wrap="square" lIns="91440" tIns="45720" rIns="91440" bIns="45720" anchor="ctr" anchorCtr="0"/>
          <a:p>
            <a:pPr eaLnBrk="1" hangingPunct="1"/>
            <a:r>
              <a:rPr lang="zh-CN" altLang="en-US" sz="3600" dirty="0"/>
              <a:t>连接查询（续）</a:t>
            </a:r>
            <a:endParaRPr lang="zh-CN" altLang="en-US" sz="3600" dirty="0"/>
          </a:p>
        </p:txBody>
      </p:sp>
      <p:sp>
        <p:nvSpPr>
          <p:cNvPr id="25603" name="Rectangle 3"/>
          <p:cNvSpPr>
            <a:spLocks noGrp="1"/>
          </p:cNvSpPr>
          <p:nvPr>
            <p:ph type="body" idx="4294967295"/>
          </p:nvPr>
        </p:nvSpPr>
        <p:spPr>
          <a:xfrm>
            <a:off x="457200" y="908050"/>
            <a:ext cx="8229600" cy="5286375"/>
          </a:xfrm>
          <a:ln/>
        </p:spPr>
        <p:txBody>
          <a:bodyPr vert="horz" wrap="square" lIns="91440" tIns="45720" rIns="91440" bIns="45720" anchor="t" anchorCtr="0"/>
          <a:p>
            <a:pPr lvl="1">
              <a:lnSpc>
                <a:spcPct val="150000"/>
              </a:lnSpc>
              <a:buNone/>
            </a:pPr>
            <a:endParaRPr lang="en-US" altLang="zh-CN" dirty="0"/>
          </a:p>
          <a:p>
            <a:pPr lvl="1">
              <a:lnSpc>
                <a:spcPct val="150000"/>
              </a:lnSpc>
              <a:buNone/>
            </a:pPr>
            <a:r>
              <a:rPr lang="en-US" altLang="zh-CN" sz="2800" dirty="0"/>
              <a:t>1.</a:t>
            </a:r>
            <a:r>
              <a:rPr lang="zh-CN" altLang="en-US" sz="2800" dirty="0"/>
              <a:t>等值与非等值连接查询 </a:t>
            </a:r>
            <a:endParaRPr lang="zh-CN" altLang="en-US" sz="2800" dirty="0"/>
          </a:p>
          <a:p>
            <a:pPr lvl="1">
              <a:lnSpc>
                <a:spcPct val="150000"/>
              </a:lnSpc>
              <a:buNone/>
            </a:pPr>
            <a:r>
              <a:rPr lang="en-US" altLang="zh-CN" sz="2800" dirty="0"/>
              <a:t>2.</a:t>
            </a:r>
            <a:r>
              <a:rPr lang="zh-CN" altLang="en-US" sz="2800" dirty="0"/>
              <a:t>自身连接</a:t>
            </a:r>
            <a:endParaRPr lang="zh-CN" altLang="en-US" sz="2800" dirty="0"/>
          </a:p>
          <a:p>
            <a:pPr lvl="1">
              <a:lnSpc>
                <a:spcPct val="150000"/>
              </a:lnSpc>
              <a:buNone/>
            </a:pPr>
            <a:r>
              <a:rPr lang="en-US" altLang="zh-CN" sz="2800" dirty="0"/>
              <a:t>3.</a:t>
            </a:r>
            <a:r>
              <a:rPr lang="zh-CN" altLang="en-US" sz="2800" dirty="0"/>
              <a:t>外连接</a:t>
            </a:r>
            <a:endParaRPr lang="zh-CN" altLang="en-US" sz="2800" dirty="0"/>
          </a:p>
          <a:p>
            <a:pPr lvl="1">
              <a:lnSpc>
                <a:spcPct val="150000"/>
              </a:lnSpc>
              <a:buNone/>
            </a:pPr>
            <a:r>
              <a:rPr lang="en-US" altLang="zh-CN" sz="2800" dirty="0">
                <a:solidFill>
                  <a:srgbClr val="7030A0"/>
                </a:solidFill>
              </a:rPr>
              <a:t>4.</a:t>
            </a:r>
            <a:r>
              <a:rPr lang="zh-CN" altLang="en-US" sz="2800" dirty="0">
                <a:solidFill>
                  <a:srgbClr val="7030A0"/>
                </a:solidFill>
              </a:rPr>
              <a:t>多表连接</a:t>
            </a:r>
            <a:endParaRPr lang="zh-CN" altLang="en-US" sz="2800" dirty="0">
              <a:solidFill>
                <a:srgbClr val="7030A0"/>
              </a:solidFill>
            </a:endParaRPr>
          </a:p>
          <a:p>
            <a:pPr lvl="1">
              <a:buNone/>
            </a:pPr>
            <a:endParaRPr lang="en-US" altLang="zh-CN"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idx="4294967295"/>
          </p:nvPr>
        </p:nvSpPr>
        <p:spPr>
          <a:ln/>
        </p:spPr>
        <p:txBody>
          <a:bodyPr vert="horz" wrap="square" lIns="91440" tIns="45720" rIns="91440" bIns="45720" anchor="ctr" anchorCtr="0"/>
          <a:p>
            <a:pPr eaLnBrk="1" hangingPunct="1"/>
            <a:r>
              <a:rPr lang="en-US" altLang="zh-CN" sz="3600" dirty="0"/>
              <a:t>4. </a:t>
            </a:r>
            <a:r>
              <a:rPr lang="zh-CN" altLang="en-US" sz="3600" dirty="0"/>
              <a:t>多表连接</a:t>
            </a:r>
            <a:endParaRPr lang="zh-CN" altLang="en-US" sz="3600" dirty="0"/>
          </a:p>
        </p:txBody>
      </p:sp>
      <p:sp>
        <p:nvSpPr>
          <p:cNvPr id="26627" name="Rectangle 3"/>
          <p:cNvSpPr>
            <a:spLocks noGrp="1"/>
          </p:cNvSpPr>
          <p:nvPr>
            <p:ph type="body" idx="4294967295"/>
          </p:nvPr>
        </p:nvSpPr>
        <p:spPr>
          <a:xfrm>
            <a:off x="611188" y="1268413"/>
            <a:ext cx="8075612" cy="4114800"/>
          </a:xfrm>
          <a:ln/>
        </p:spPr>
        <p:txBody>
          <a:bodyPr vert="horz" wrap="square" lIns="91440" tIns="45720" rIns="91440" bIns="45720" anchor="t" anchorCtr="0"/>
          <a:p>
            <a:pPr eaLnBrk="1" hangingPunct="1">
              <a:lnSpc>
                <a:spcPct val="170000"/>
              </a:lnSpc>
            </a:pPr>
            <a:r>
              <a:rPr lang="zh-CN" altLang="en-US" sz="2400" dirty="0"/>
              <a:t>多表连接：两个以上的表进行连接</a:t>
            </a:r>
            <a:endParaRPr lang="zh-CN" altLang="en-US" dirty="0"/>
          </a:p>
          <a:p>
            <a:pPr algn="just" eaLnBrk="1" hangingPunct="1">
              <a:buNone/>
            </a:pPr>
            <a:endParaRPr lang="zh-CN" altLang="en-US" sz="3200" dirty="0"/>
          </a:p>
          <a:p>
            <a:pPr algn="just" eaLnBrk="1" hangingPunct="1">
              <a:buNone/>
            </a:pPr>
            <a:r>
              <a:rPr lang="en-US" altLang="zh-CN" sz="2400" dirty="0"/>
              <a:t>[</a:t>
            </a:r>
            <a:r>
              <a:rPr lang="zh-CN" altLang="en-US" sz="2400" dirty="0"/>
              <a:t>例</a:t>
            </a:r>
            <a:r>
              <a:rPr lang="en-US" altLang="zh-CN" sz="2400" dirty="0"/>
              <a:t>3.54]</a:t>
            </a:r>
            <a:r>
              <a:rPr lang="zh-CN" altLang="en-US" sz="2400" dirty="0"/>
              <a:t>查询每个学生的学号、姓名、选修的课程名及成绩</a:t>
            </a:r>
            <a:endParaRPr lang="zh-CN" altLang="en-US" sz="2400" dirty="0"/>
          </a:p>
          <a:p>
            <a:pPr lvl="1" algn="just">
              <a:lnSpc>
                <a:spcPct val="120000"/>
              </a:lnSpc>
              <a:buNone/>
            </a:pPr>
            <a:r>
              <a:rPr lang="zh-CN" altLang="en-US" dirty="0"/>
              <a:t>  </a:t>
            </a:r>
            <a:r>
              <a:rPr lang="en-US" altLang="zh-CN" dirty="0"/>
              <a:t>SELECT Student.Sno</a:t>
            </a:r>
            <a:r>
              <a:rPr lang="zh-CN" altLang="en-US" dirty="0"/>
              <a:t>, </a:t>
            </a:r>
            <a:r>
              <a:rPr lang="en-US" altLang="zh-CN" dirty="0"/>
              <a:t>Sname</a:t>
            </a:r>
            <a:r>
              <a:rPr lang="zh-CN" altLang="en-US" dirty="0"/>
              <a:t>, </a:t>
            </a:r>
            <a:r>
              <a:rPr lang="en-US" altLang="zh-CN" dirty="0"/>
              <a:t>Cname</a:t>
            </a:r>
            <a:r>
              <a:rPr lang="zh-CN" altLang="en-US" dirty="0"/>
              <a:t>, </a:t>
            </a:r>
            <a:r>
              <a:rPr lang="en-US" altLang="zh-CN" dirty="0"/>
              <a:t>Grade</a:t>
            </a:r>
            <a:endParaRPr lang="en-US" altLang="zh-CN" dirty="0"/>
          </a:p>
          <a:p>
            <a:pPr lvl="1" algn="just">
              <a:lnSpc>
                <a:spcPct val="120000"/>
              </a:lnSpc>
              <a:buNone/>
            </a:pPr>
            <a:r>
              <a:rPr lang="en-US" altLang="zh-CN" dirty="0"/>
              <a:t>   FROM    Student</a:t>
            </a:r>
            <a:r>
              <a:rPr lang="zh-CN" altLang="en-US" dirty="0"/>
              <a:t>, </a:t>
            </a:r>
            <a:r>
              <a:rPr lang="en-US" altLang="zh-CN" dirty="0"/>
              <a:t>SC</a:t>
            </a:r>
            <a:r>
              <a:rPr lang="zh-CN" altLang="en-US" dirty="0"/>
              <a:t>, </a:t>
            </a:r>
            <a:r>
              <a:rPr lang="en-US" altLang="zh-CN" dirty="0"/>
              <a:t>Course    </a:t>
            </a:r>
            <a:r>
              <a:rPr lang="en-US" altLang="zh-CN" sz="2000" dirty="0">
                <a:solidFill>
                  <a:srgbClr val="E02920"/>
                </a:solidFill>
              </a:rPr>
              <a:t>/*</a:t>
            </a:r>
            <a:r>
              <a:rPr lang="zh-CN" altLang="en-US" sz="2000" dirty="0">
                <a:solidFill>
                  <a:srgbClr val="E02920"/>
                </a:solidFill>
              </a:rPr>
              <a:t>多表连接*</a:t>
            </a:r>
            <a:r>
              <a:rPr lang="en-US" altLang="zh-CN" sz="2000" dirty="0">
                <a:solidFill>
                  <a:srgbClr val="E02920"/>
                </a:solidFill>
              </a:rPr>
              <a:t>/</a:t>
            </a:r>
            <a:endParaRPr lang="en-US" altLang="zh-CN" dirty="0">
              <a:solidFill>
                <a:srgbClr val="E02920"/>
              </a:solidFill>
            </a:endParaRPr>
          </a:p>
          <a:p>
            <a:pPr lvl="1" algn="just">
              <a:lnSpc>
                <a:spcPct val="120000"/>
              </a:lnSpc>
              <a:buNone/>
            </a:pPr>
            <a:r>
              <a:rPr lang="en-US" altLang="zh-CN" dirty="0"/>
              <a:t>   WHERE Student.Sno = SC.Sno </a:t>
            </a:r>
            <a:endParaRPr lang="en-US" altLang="zh-CN" dirty="0"/>
          </a:p>
          <a:p>
            <a:pPr lvl="1" algn="just">
              <a:lnSpc>
                <a:spcPct val="120000"/>
              </a:lnSpc>
              <a:buNone/>
            </a:pPr>
            <a:r>
              <a:rPr lang="en-US" altLang="zh-CN" dirty="0"/>
              <a:t>                  AND SC.Cno = Course.Cno</a:t>
            </a:r>
            <a:r>
              <a:rPr lang="zh-CN" altLang="en-US" dirty="0"/>
              <a:t>;</a:t>
            </a:r>
            <a:endParaRPr lang="zh-CN" altLang="en-US" dirty="0"/>
          </a:p>
          <a:p>
            <a:pPr algn="just" eaLnBrk="1" hangingPunct="1">
              <a:lnSpc>
                <a:spcPct val="120000"/>
              </a:lnSpc>
              <a:buNone/>
            </a:pPr>
            <a:r>
              <a:rPr lang="zh-CN" altLang="en-US" sz="2000" dirty="0">
                <a:latin typeface="Courier New" panose="02070309020205020404" pitchFamily="49" charset="0"/>
              </a:rPr>
              <a:t> </a:t>
            </a:r>
            <a:endParaRPr lang="zh-CN" altLang="en-US" sz="2000" dirty="0">
              <a:latin typeface="Courier New" panose="020703090202050204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1026"/>
          <p:cNvSpPr>
            <a:spLocks noGrp="1"/>
          </p:cNvSpPr>
          <p:nvPr>
            <p:ph type="title" idx="4294967295"/>
          </p:nvPr>
        </p:nvSpPr>
        <p:spPr>
          <a:ln/>
        </p:spPr>
        <p:txBody>
          <a:bodyPr vert="horz" wrap="square" lIns="91440" tIns="45720" rIns="91440" bIns="45720" anchor="ctr" anchorCtr="0"/>
          <a:p>
            <a:pPr eaLnBrk="1" hangingPunct="1"/>
            <a:r>
              <a:rPr lang="en-US" altLang="zh-CN" sz="3600" dirty="0"/>
              <a:t>3.4  </a:t>
            </a:r>
            <a:r>
              <a:rPr lang="zh-CN" altLang="en-US" sz="3600" dirty="0"/>
              <a:t>数据查询 </a:t>
            </a:r>
            <a:endParaRPr lang="zh-CN" altLang="en-US" sz="3600" dirty="0"/>
          </a:p>
        </p:txBody>
      </p:sp>
      <p:sp>
        <p:nvSpPr>
          <p:cNvPr id="27651" name="Rectangle 1027"/>
          <p:cNvSpPr>
            <a:spLocks noGrp="1"/>
          </p:cNvSpPr>
          <p:nvPr>
            <p:ph type="body" idx="4294967295"/>
          </p:nvPr>
        </p:nvSpPr>
        <p:spPr>
          <a:xfrm>
            <a:off x="1116013" y="1341438"/>
            <a:ext cx="5410200" cy="4548187"/>
          </a:xfrm>
          <a:ln/>
        </p:spPr>
        <p:txBody>
          <a:bodyPr vert="horz" wrap="square" lIns="91440" tIns="45720" rIns="91440" bIns="45720" anchor="t" anchorCtr="0"/>
          <a:p>
            <a:pPr algn="just" eaLnBrk="1" hangingPunct="1">
              <a:lnSpc>
                <a:spcPct val="160000"/>
              </a:lnSpc>
              <a:buNone/>
            </a:pPr>
            <a:r>
              <a:rPr lang="en-US" altLang="zh-CN" dirty="0"/>
              <a:t>3.4.1 </a:t>
            </a:r>
            <a:r>
              <a:rPr lang="zh-CN" altLang="en-US" dirty="0"/>
              <a:t>单表查询</a:t>
            </a:r>
            <a:endParaRPr lang="zh-CN" altLang="en-US" dirty="0"/>
          </a:p>
          <a:p>
            <a:pPr algn="just" eaLnBrk="1" hangingPunct="1">
              <a:lnSpc>
                <a:spcPct val="160000"/>
              </a:lnSpc>
              <a:buNone/>
            </a:pPr>
            <a:r>
              <a:rPr lang="en-US" altLang="zh-CN" dirty="0"/>
              <a:t>3.4.2 </a:t>
            </a:r>
            <a:r>
              <a:rPr lang="zh-CN" altLang="en-US" dirty="0"/>
              <a:t>连接查询</a:t>
            </a:r>
            <a:endParaRPr lang="zh-CN" altLang="en-US" dirty="0"/>
          </a:p>
          <a:p>
            <a:pPr algn="just" eaLnBrk="1" hangingPunct="1">
              <a:lnSpc>
                <a:spcPct val="160000"/>
              </a:lnSpc>
              <a:buNone/>
            </a:pPr>
            <a:r>
              <a:rPr lang="en-US" altLang="zh-CN" dirty="0">
                <a:solidFill>
                  <a:srgbClr val="3333FF"/>
                </a:solidFill>
              </a:rPr>
              <a:t>3.4.3 </a:t>
            </a:r>
            <a:r>
              <a:rPr lang="zh-CN" altLang="en-US" dirty="0">
                <a:solidFill>
                  <a:srgbClr val="3333FF"/>
                </a:solidFill>
              </a:rPr>
              <a:t>嵌套查询</a:t>
            </a:r>
            <a:endParaRPr lang="zh-CN" altLang="en-US" dirty="0">
              <a:solidFill>
                <a:srgbClr val="3333FF"/>
              </a:solidFill>
            </a:endParaRPr>
          </a:p>
          <a:p>
            <a:pPr algn="just" eaLnBrk="1" hangingPunct="1">
              <a:lnSpc>
                <a:spcPct val="160000"/>
              </a:lnSpc>
              <a:buNone/>
            </a:pPr>
            <a:r>
              <a:rPr lang="en-US" altLang="zh-CN" dirty="0"/>
              <a:t>3.4.4 </a:t>
            </a:r>
            <a:r>
              <a:rPr lang="zh-CN" altLang="en-US" dirty="0"/>
              <a:t>集合查询</a:t>
            </a:r>
            <a:endParaRPr lang="en-US" altLang="zh-CN" dirty="0"/>
          </a:p>
          <a:p>
            <a:pPr algn="just" eaLnBrk="1" hangingPunct="1">
              <a:lnSpc>
                <a:spcPct val="160000"/>
              </a:lnSpc>
              <a:buNone/>
            </a:pPr>
            <a:r>
              <a:rPr lang="en-US" altLang="zh-CN" dirty="0"/>
              <a:t>3.4.5</a:t>
            </a:r>
            <a:r>
              <a:rPr lang="zh-CN" altLang="en-US" dirty="0"/>
              <a:t>基于派生表的查询</a:t>
            </a:r>
            <a:endParaRPr lang="zh-CN" altLang="en-US" dirty="0"/>
          </a:p>
          <a:p>
            <a:pPr algn="just" eaLnBrk="1" hangingPunct="1">
              <a:lnSpc>
                <a:spcPct val="160000"/>
              </a:lnSpc>
              <a:buNone/>
            </a:pPr>
            <a:r>
              <a:rPr lang="en-US" altLang="zh-CN" dirty="0"/>
              <a:t>3.4.5 Select</a:t>
            </a:r>
            <a:r>
              <a:rPr lang="zh-CN" altLang="en-US" dirty="0"/>
              <a:t>语句的一般形式 </a:t>
            </a:r>
            <a:endParaRPr lang="zh-CN" altLang="en-US" dirty="0"/>
          </a:p>
          <a:p>
            <a:pPr algn="just" eaLnBrk="1" hangingPunct="1"/>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idx="4294967295"/>
          </p:nvPr>
        </p:nvSpPr>
        <p:spPr>
          <a:ln/>
        </p:spPr>
        <p:txBody>
          <a:bodyPr vert="horz" wrap="square" lIns="91440" tIns="45720" rIns="91440" bIns="45720" anchor="ctr" anchorCtr="0"/>
          <a:p>
            <a:pPr eaLnBrk="1" hangingPunct="1"/>
            <a:r>
              <a:rPr lang="zh-CN" altLang="en-US" sz="3600" dirty="0"/>
              <a:t>嵌套查询（续）</a:t>
            </a:r>
            <a:endParaRPr lang="zh-CN" altLang="en-US" sz="3600" dirty="0"/>
          </a:p>
        </p:txBody>
      </p:sp>
      <p:sp>
        <p:nvSpPr>
          <p:cNvPr id="28675" name="Rectangle 3"/>
          <p:cNvSpPr>
            <a:spLocks noGrp="1"/>
          </p:cNvSpPr>
          <p:nvPr>
            <p:ph type="body" idx="4294967295"/>
          </p:nvPr>
        </p:nvSpPr>
        <p:spPr>
          <a:xfrm>
            <a:off x="611188" y="1098550"/>
            <a:ext cx="7772400" cy="5138738"/>
          </a:xfrm>
          <a:ln/>
        </p:spPr>
        <p:txBody>
          <a:bodyPr vert="horz" wrap="square" lIns="91440" tIns="45720" rIns="91440" bIns="45720" anchor="t" anchorCtr="0"/>
          <a:p>
            <a:pPr eaLnBrk="1" hangingPunct="1">
              <a:spcBef>
                <a:spcPct val="0"/>
              </a:spcBef>
            </a:pPr>
            <a:r>
              <a:rPr lang="zh-CN" altLang="en-US" dirty="0"/>
              <a:t>嵌套查询概述</a:t>
            </a:r>
            <a:endParaRPr lang="zh-CN" altLang="en-US" dirty="0"/>
          </a:p>
          <a:p>
            <a:pPr lvl="1">
              <a:spcBef>
                <a:spcPct val="0"/>
              </a:spcBef>
              <a:spcAft>
                <a:spcPct val="40000"/>
              </a:spcAft>
            </a:pPr>
            <a:r>
              <a:rPr lang="zh-CN" altLang="en-US" dirty="0"/>
              <a:t>一个</a:t>
            </a:r>
            <a:r>
              <a:rPr lang="en-US" altLang="zh-CN" dirty="0"/>
              <a:t>SELECT-FROM-WHERE</a:t>
            </a:r>
            <a:r>
              <a:rPr lang="zh-CN" altLang="en-US" dirty="0"/>
              <a:t>语句称为一个</a:t>
            </a:r>
            <a:r>
              <a:rPr lang="zh-CN" altLang="en-US" dirty="0">
                <a:solidFill>
                  <a:srgbClr val="FF00FF"/>
                </a:solidFill>
              </a:rPr>
              <a:t>查询块</a:t>
            </a:r>
            <a:endParaRPr lang="zh-CN" altLang="en-US" dirty="0">
              <a:solidFill>
                <a:srgbClr val="FF00FF"/>
              </a:solidFill>
            </a:endParaRPr>
          </a:p>
          <a:p>
            <a:pPr lvl="1">
              <a:spcBef>
                <a:spcPct val="0"/>
              </a:spcBef>
            </a:pPr>
            <a:r>
              <a:rPr lang="zh-CN" altLang="en-US" dirty="0"/>
              <a:t>将一个查询块嵌套在另一个查询块的</a:t>
            </a:r>
            <a:r>
              <a:rPr lang="en-US" altLang="zh-CN" dirty="0"/>
              <a:t>WHERE</a:t>
            </a:r>
            <a:r>
              <a:rPr lang="zh-CN" altLang="en-US" dirty="0"/>
              <a:t>子句或</a:t>
            </a:r>
            <a:r>
              <a:rPr lang="en-US" altLang="zh-CN" dirty="0"/>
              <a:t>HAVING</a:t>
            </a:r>
            <a:r>
              <a:rPr lang="zh-CN" altLang="en-US" dirty="0"/>
              <a:t>短语的条件中的查询称为</a:t>
            </a:r>
            <a:r>
              <a:rPr lang="zh-CN" altLang="en-US" dirty="0">
                <a:solidFill>
                  <a:srgbClr val="FF00FF"/>
                </a:solidFill>
              </a:rPr>
              <a:t>嵌套查询</a:t>
            </a:r>
            <a:endParaRPr lang="en-US" altLang="zh-CN" dirty="0">
              <a:solidFill>
                <a:srgbClr val="FF00FF"/>
              </a:solidFill>
            </a:endParaRPr>
          </a:p>
          <a:p>
            <a:pPr eaLnBrk="1" hangingPunct="1">
              <a:spcBef>
                <a:spcPct val="0"/>
              </a:spcBef>
              <a:buNone/>
            </a:pPr>
            <a:endParaRPr lang="en-US" altLang="zh-CN" sz="2400" dirty="0"/>
          </a:p>
          <a:p>
            <a:pPr eaLnBrk="1" hangingPunct="1">
              <a:spcBef>
                <a:spcPct val="0"/>
              </a:spcBef>
              <a:buNone/>
            </a:pPr>
            <a:r>
              <a:rPr lang="en-US" altLang="zh-CN" sz="2400" dirty="0"/>
              <a:t>     SELECT Sname	</a:t>
            </a:r>
            <a:r>
              <a:rPr lang="en-US" altLang="zh-CN" sz="2000" dirty="0"/>
              <a:t>                           /*</a:t>
            </a:r>
            <a:r>
              <a:rPr lang="zh-CN" altLang="en-US" sz="2000" dirty="0"/>
              <a:t>外层查询</a:t>
            </a:r>
            <a:r>
              <a:rPr lang="en-US" altLang="zh-CN" sz="2000" dirty="0"/>
              <a:t>/</a:t>
            </a:r>
            <a:r>
              <a:rPr lang="zh-CN" altLang="en-US" sz="2000" dirty="0"/>
              <a:t>父查询*</a:t>
            </a:r>
            <a:r>
              <a:rPr lang="en-US" altLang="zh-CN" sz="2000" dirty="0"/>
              <a:t>/</a:t>
            </a:r>
            <a:endParaRPr lang="en-US" altLang="zh-CN" sz="2000" dirty="0"/>
          </a:p>
          <a:p>
            <a:pPr eaLnBrk="1" hangingPunct="1">
              <a:spcBef>
                <a:spcPct val="0"/>
              </a:spcBef>
              <a:buNone/>
            </a:pPr>
            <a:r>
              <a:rPr lang="en-US" altLang="zh-CN" sz="2400" dirty="0"/>
              <a:t>     FROM Student</a:t>
            </a:r>
            <a:endParaRPr lang="en-US" altLang="zh-CN" sz="2400" dirty="0"/>
          </a:p>
          <a:p>
            <a:pPr eaLnBrk="1" hangingPunct="1">
              <a:spcBef>
                <a:spcPct val="0"/>
              </a:spcBef>
              <a:buNone/>
            </a:pPr>
            <a:r>
              <a:rPr lang="en-US" altLang="zh-CN" sz="2400" dirty="0"/>
              <a:t>     WHERE Sno IN</a:t>
            </a:r>
            <a:endParaRPr lang="en-US" altLang="zh-CN" sz="2400" dirty="0"/>
          </a:p>
          <a:p>
            <a:pPr eaLnBrk="1" hangingPunct="1">
              <a:spcBef>
                <a:spcPct val="0"/>
              </a:spcBef>
              <a:buNone/>
            </a:pPr>
            <a:r>
              <a:rPr lang="en-US" altLang="zh-CN" sz="2400" dirty="0"/>
              <a:t>                        </a:t>
            </a:r>
            <a:r>
              <a:rPr lang="zh-CN" altLang="en-US" sz="2400" dirty="0"/>
              <a:t>( </a:t>
            </a:r>
            <a:r>
              <a:rPr lang="en-US" altLang="zh-CN" sz="2400" dirty="0"/>
              <a:t>SELECT Sno        </a:t>
            </a:r>
            <a:r>
              <a:rPr lang="en-US" altLang="zh-CN" sz="2000" dirty="0"/>
              <a:t>/*</a:t>
            </a:r>
            <a:r>
              <a:rPr lang="zh-CN" altLang="en-US" sz="2000" dirty="0"/>
              <a:t>内层查询</a:t>
            </a:r>
            <a:r>
              <a:rPr lang="en-US" altLang="zh-CN" sz="2000" dirty="0"/>
              <a:t>/</a:t>
            </a:r>
            <a:r>
              <a:rPr lang="zh-CN" altLang="en-US" sz="2000" dirty="0"/>
              <a:t>子查询*</a:t>
            </a:r>
            <a:r>
              <a:rPr lang="en-US" altLang="zh-CN" sz="2000" dirty="0"/>
              <a:t>/</a:t>
            </a:r>
            <a:endParaRPr lang="en-US" altLang="zh-CN" sz="2000" dirty="0"/>
          </a:p>
          <a:p>
            <a:pPr eaLnBrk="1" hangingPunct="1">
              <a:spcBef>
                <a:spcPct val="0"/>
              </a:spcBef>
              <a:buNone/>
            </a:pPr>
            <a:r>
              <a:rPr lang="en-US" altLang="zh-CN" sz="2400" dirty="0"/>
              <a:t>                          FROM SC</a:t>
            </a:r>
            <a:endParaRPr lang="en-US" altLang="zh-CN" sz="2400" dirty="0"/>
          </a:p>
          <a:p>
            <a:pPr eaLnBrk="1" hangingPunct="1">
              <a:spcBef>
                <a:spcPct val="0"/>
              </a:spcBef>
              <a:buNone/>
            </a:pPr>
            <a:r>
              <a:rPr lang="en-US" altLang="zh-CN" sz="2400" dirty="0"/>
              <a:t>                          WHERE Cno= ' 2 '</a:t>
            </a:r>
            <a:r>
              <a:rPr lang="zh-CN" altLang="en-US" sz="2400" dirty="0"/>
              <a:t>);</a:t>
            </a:r>
            <a:endParaRPr lang="zh-CN" altLang="en-US" sz="2400" dirty="0"/>
          </a:p>
          <a:p>
            <a:pPr lvl="1">
              <a:spcBef>
                <a:spcPct val="0"/>
              </a:spcBef>
            </a:pPr>
            <a:endParaRPr lang="zh-CN" altLang="en-US" dirty="0">
              <a:solidFill>
                <a:srgbClr val="FF00FF"/>
              </a:solidFill>
            </a:endParaRPr>
          </a:p>
          <a:p>
            <a:pPr eaLnBrk="1" hangingPunct="1">
              <a:spcBef>
                <a:spcPct val="0"/>
              </a:spcBef>
              <a:buNone/>
            </a:pPr>
            <a:r>
              <a:rPr lang="zh-CN" altLang="en-US" sz="2400" dirty="0"/>
              <a:t>        </a:t>
            </a:r>
            <a:endParaRPr lang="zh-CN"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1026"/>
          <p:cNvSpPr>
            <a:spLocks noGrp="1"/>
          </p:cNvSpPr>
          <p:nvPr>
            <p:ph type="title" idx="4294967295"/>
          </p:nvPr>
        </p:nvSpPr>
        <p:spPr>
          <a:ln/>
        </p:spPr>
        <p:txBody>
          <a:bodyPr vert="horz" wrap="square" lIns="91440" tIns="45720" rIns="91440" bIns="45720" anchor="ctr" anchorCtr="0"/>
          <a:p>
            <a:pPr eaLnBrk="1" hangingPunct="1"/>
            <a:r>
              <a:rPr lang="zh-CN" altLang="en-US" sz="3600" dirty="0"/>
              <a:t>嵌套查询（续）</a:t>
            </a:r>
            <a:endParaRPr lang="zh-CN" altLang="en-US" sz="3600" dirty="0"/>
          </a:p>
        </p:txBody>
      </p:sp>
      <p:sp>
        <p:nvSpPr>
          <p:cNvPr id="29699" name="Rectangle 1027"/>
          <p:cNvSpPr>
            <a:spLocks noGrp="1"/>
          </p:cNvSpPr>
          <p:nvPr>
            <p:ph type="body" idx="4294967295"/>
          </p:nvPr>
        </p:nvSpPr>
        <p:spPr>
          <a:xfrm>
            <a:off x="457200" y="1125538"/>
            <a:ext cx="8229600" cy="4854575"/>
          </a:xfrm>
          <a:ln/>
        </p:spPr>
        <p:txBody>
          <a:bodyPr vert="horz" wrap="square" lIns="91440" tIns="45720" rIns="91440" bIns="45720" anchor="t" anchorCtr="0"/>
          <a:p>
            <a:pPr lvl="1">
              <a:lnSpc>
                <a:spcPct val="180000"/>
              </a:lnSpc>
            </a:pPr>
            <a:r>
              <a:rPr lang="zh-CN" altLang="en-US" dirty="0"/>
              <a:t>上层的查询块称为</a:t>
            </a:r>
            <a:r>
              <a:rPr lang="zh-CN" altLang="en-US" dirty="0">
                <a:solidFill>
                  <a:srgbClr val="FF00FF"/>
                </a:solidFill>
              </a:rPr>
              <a:t>外层查询</a:t>
            </a:r>
            <a:r>
              <a:rPr lang="zh-CN" altLang="en-US" dirty="0"/>
              <a:t>或</a:t>
            </a:r>
            <a:r>
              <a:rPr lang="zh-CN" altLang="en-US" dirty="0">
                <a:solidFill>
                  <a:srgbClr val="FF00FF"/>
                </a:solidFill>
              </a:rPr>
              <a:t>父查询</a:t>
            </a:r>
            <a:endParaRPr lang="en-US" altLang="zh-CN" dirty="0">
              <a:solidFill>
                <a:srgbClr val="FF00FF"/>
              </a:solidFill>
            </a:endParaRPr>
          </a:p>
          <a:p>
            <a:pPr lvl="1">
              <a:lnSpc>
                <a:spcPct val="180000"/>
              </a:lnSpc>
            </a:pPr>
            <a:r>
              <a:rPr lang="zh-CN" altLang="en-US" dirty="0"/>
              <a:t>下层查询块称为</a:t>
            </a:r>
            <a:r>
              <a:rPr lang="zh-CN" altLang="en-US" dirty="0">
                <a:solidFill>
                  <a:srgbClr val="FF00FF"/>
                </a:solidFill>
              </a:rPr>
              <a:t>内层查询</a:t>
            </a:r>
            <a:r>
              <a:rPr lang="zh-CN" altLang="en-US" dirty="0"/>
              <a:t>或</a:t>
            </a:r>
            <a:r>
              <a:rPr lang="zh-CN" altLang="en-US" dirty="0">
                <a:solidFill>
                  <a:srgbClr val="FF00FF"/>
                </a:solidFill>
              </a:rPr>
              <a:t>子查询</a:t>
            </a:r>
            <a:endParaRPr lang="en-US" altLang="zh-CN" dirty="0">
              <a:solidFill>
                <a:srgbClr val="FF00FF"/>
              </a:solidFill>
            </a:endParaRPr>
          </a:p>
          <a:p>
            <a:pPr lvl="1">
              <a:lnSpc>
                <a:spcPct val="180000"/>
              </a:lnSpc>
            </a:pPr>
            <a:r>
              <a:rPr lang="en-US" altLang="zh-CN" dirty="0"/>
              <a:t>SQL</a:t>
            </a:r>
            <a:r>
              <a:rPr lang="zh-CN" altLang="en-US" dirty="0"/>
              <a:t>语言允许多层嵌套查询</a:t>
            </a:r>
            <a:endParaRPr lang="en-US" altLang="zh-CN" dirty="0"/>
          </a:p>
          <a:p>
            <a:pPr lvl="2">
              <a:lnSpc>
                <a:spcPct val="180000"/>
              </a:lnSpc>
              <a:buSzPct val="87000"/>
              <a:buFont typeface="Wingdings" panose="05000000000000000000" pitchFamily="2" charset="2"/>
              <a:buChar char="l"/>
            </a:pPr>
            <a:r>
              <a:rPr lang="zh-CN" altLang="en-US" sz="2200" dirty="0"/>
              <a:t>即一个子查询中还可以嵌套其他子查询</a:t>
            </a:r>
            <a:endParaRPr lang="zh-CN" altLang="en-US" sz="2200" dirty="0"/>
          </a:p>
          <a:p>
            <a:pPr lvl="1">
              <a:lnSpc>
                <a:spcPct val="180000"/>
              </a:lnSpc>
            </a:pPr>
            <a:r>
              <a:rPr lang="zh-CN" altLang="en-US" dirty="0"/>
              <a:t>子查询的限制</a:t>
            </a:r>
            <a:endParaRPr lang="zh-CN" altLang="en-US" dirty="0"/>
          </a:p>
          <a:p>
            <a:pPr lvl="2">
              <a:lnSpc>
                <a:spcPct val="180000"/>
              </a:lnSpc>
              <a:buSzPct val="87000"/>
              <a:buFont typeface="Wingdings" panose="05000000000000000000" pitchFamily="2" charset="2"/>
              <a:buChar char="l"/>
            </a:pPr>
            <a:r>
              <a:rPr lang="zh-CN" altLang="en-US" sz="2200" dirty="0"/>
              <a:t>不能使用</a:t>
            </a:r>
            <a:r>
              <a:rPr lang="en-US" altLang="zh-CN" sz="2200" dirty="0"/>
              <a:t>ORDER BY</a:t>
            </a:r>
            <a:r>
              <a:rPr lang="zh-CN" altLang="en-US" sz="2200" dirty="0"/>
              <a:t>子句</a:t>
            </a:r>
            <a:endParaRPr lang="zh-CN" altLang="en-US" sz="2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p:cNvSpPr>
          <p:nvPr>
            <p:ph type="title" idx="4294967295"/>
          </p:nvPr>
        </p:nvSpPr>
        <p:spPr>
          <a:ln/>
        </p:spPr>
        <p:txBody>
          <a:bodyPr vert="horz" wrap="square" lIns="91440" tIns="45720" rIns="91440" bIns="45720" anchor="ctr" anchorCtr="0"/>
          <a:p>
            <a:pPr eaLnBrk="1" hangingPunct="1"/>
            <a:r>
              <a:rPr lang="zh-CN" altLang="en-US" sz="3600" dirty="0"/>
              <a:t>嵌套查询求解方法</a:t>
            </a:r>
            <a:endParaRPr lang="zh-CN" altLang="en-US" sz="3600" dirty="0"/>
          </a:p>
        </p:txBody>
      </p:sp>
      <p:sp>
        <p:nvSpPr>
          <p:cNvPr id="30723" name="Rectangle 3"/>
          <p:cNvSpPr>
            <a:spLocks noGrp="1"/>
          </p:cNvSpPr>
          <p:nvPr>
            <p:ph type="body" idx="4294967295"/>
          </p:nvPr>
        </p:nvSpPr>
        <p:spPr>
          <a:ln/>
        </p:spPr>
        <p:txBody>
          <a:bodyPr vert="horz" wrap="square" lIns="91440" tIns="45720" rIns="91440" bIns="45720" anchor="t" anchorCtr="0"/>
          <a:p>
            <a:pPr eaLnBrk="1" hangingPunct="1">
              <a:lnSpc>
                <a:spcPct val="110000"/>
              </a:lnSpc>
            </a:pPr>
            <a:r>
              <a:rPr lang="zh-CN" altLang="en-US" dirty="0"/>
              <a:t>不相关子查询：</a:t>
            </a:r>
            <a:endParaRPr lang="zh-CN" altLang="en-US" dirty="0"/>
          </a:p>
          <a:p>
            <a:pPr eaLnBrk="1" hangingPunct="1">
              <a:lnSpc>
                <a:spcPct val="110000"/>
              </a:lnSpc>
              <a:buNone/>
            </a:pPr>
            <a:r>
              <a:rPr lang="zh-CN" altLang="en-US" dirty="0"/>
              <a:t>    子查询的查询条件不依赖于父查询</a:t>
            </a:r>
            <a:endParaRPr lang="zh-CN" altLang="en-US" dirty="0"/>
          </a:p>
          <a:p>
            <a:pPr lvl="1">
              <a:lnSpc>
                <a:spcPct val="150000"/>
              </a:lnSpc>
            </a:pPr>
            <a:r>
              <a:rPr lang="zh-CN" altLang="en-US" dirty="0"/>
              <a:t>由里向外 逐层处理。即每个子查询在上一级查询处理之前求解，子查询的结果用于建立其父查询的查找条件。</a:t>
            </a:r>
            <a:endParaRPr lang="zh-CN" altLang="en-US" dirty="0"/>
          </a:p>
          <a:p>
            <a:pPr eaLnBrk="1" hangingPunct="1">
              <a:lnSpc>
                <a:spcPct val="110000"/>
              </a:lnSpc>
            </a:pPr>
            <a:endParaRPr lang="en-US" altLang="zh-CN"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p:cNvSpPr>
          <p:nvPr>
            <p:ph type="title" idx="4294967295"/>
          </p:nvPr>
        </p:nvSpPr>
        <p:spPr>
          <a:ln/>
        </p:spPr>
        <p:txBody>
          <a:bodyPr vert="horz" wrap="square" lIns="91440" tIns="45720" rIns="91440" bIns="45720" anchor="ctr" anchorCtr="0"/>
          <a:p>
            <a:pPr eaLnBrk="1" hangingPunct="1"/>
            <a:r>
              <a:rPr lang="zh-CN" altLang="en-US" sz="3600" dirty="0"/>
              <a:t>嵌套查询求解方法（续）</a:t>
            </a:r>
            <a:endParaRPr lang="zh-CN" altLang="en-US" sz="3600" dirty="0"/>
          </a:p>
        </p:txBody>
      </p:sp>
      <p:sp>
        <p:nvSpPr>
          <p:cNvPr id="31747" name="Rectangle 3"/>
          <p:cNvSpPr>
            <a:spLocks noGrp="1"/>
          </p:cNvSpPr>
          <p:nvPr>
            <p:ph type="body" idx="4294967295"/>
          </p:nvPr>
        </p:nvSpPr>
        <p:spPr>
          <a:xfrm>
            <a:off x="457200" y="1125538"/>
            <a:ext cx="8229600" cy="4854575"/>
          </a:xfrm>
          <a:ln/>
        </p:spPr>
        <p:txBody>
          <a:bodyPr vert="horz" wrap="square" lIns="91440" tIns="45720" rIns="91440" bIns="45720" anchor="t" anchorCtr="0"/>
          <a:p>
            <a:pPr eaLnBrk="1" hangingPunct="1">
              <a:lnSpc>
                <a:spcPct val="160000"/>
              </a:lnSpc>
            </a:pPr>
            <a:r>
              <a:rPr lang="zh-CN" altLang="en-US" dirty="0"/>
              <a:t>相关子查询：子查询的查询条件依赖于父查询</a:t>
            </a:r>
            <a:endParaRPr lang="zh-CN" altLang="en-US" dirty="0"/>
          </a:p>
          <a:p>
            <a:pPr lvl="1">
              <a:lnSpc>
                <a:spcPct val="160000"/>
              </a:lnSpc>
            </a:pPr>
            <a:r>
              <a:rPr lang="zh-CN" altLang="en-US" dirty="0"/>
              <a:t>首先取外层查询中表的第一个元组，根据它与内层查询相关的属性值处理内层查询，若</a:t>
            </a:r>
            <a:r>
              <a:rPr lang="en-US" altLang="zh-CN" dirty="0"/>
              <a:t>WHERE</a:t>
            </a:r>
            <a:r>
              <a:rPr lang="zh-CN" altLang="en-US" dirty="0"/>
              <a:t>子句返回值为真，则取此元组放入结果表</a:t>
            </a:r>
            <a:endParaRPr lang="zh-CN" altLang="en-US" dirty="0"/>
          </a:p>
          <a:p>
            <a:pPr lvl="1">
              <a:lnSpc>
                <a:spcPct val="160000"/>
              </a:lnSpc>
            </a:pPr>
            <a:r>
              <a:rPr lang="zh-CN" altLang="en-US" dirty="0"/>
              <a:t>然后再取外层表的下一个元组</a:t>
            </a:r>
            <a:endParaRPr lang="zh-CN" altLang="en-US" dirty="0"/>
          </a:p>
          <a:p>
            <a:pPr lvl="1">
              <a:lnSpc>
                <a:spcPct val="160000"/>
              </a:lnSpc>
            </a:pPr>
            <a:r>
              <a:rPr lang="zh-CN" altLang="en-US" dirty="0"/>
              <a:t>重复这一过程，直至外层表全部检查完为止</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p:cNvSpPr>
          <p:nvPr>
            <p:ph type="title" idx="4294967295"/>
          </p:nvPr>
        </p:nvSpPr>
        <p:spPr>
          <a:ln/>
        </p:spPr>
        <p:txBody>
          <a:bodyPr vert="horz" wrap="square" lIns="91440" tIns="45720" rIns="91440" bIns="45720" anchor="ctr" anchorCtr="0"/>
          <a:p>
            <a:pPr eaLnBrk="1" hangingPunct="1"/>
            <a:r>
              <a:rPr lang="en-US" altLang="zh-CN" sz="3600" dirty="0"/>
              <a:t>3.4.3  </a:t>
            </a:r>
            <a:r>
              <a:rPr lang="zh-CN" altLang="en-US" sz="3600" dirty="0"/>
              <a:t>嵌套查询</a:t>
            </a:r>
            <a:endParaRPr lang="zh-CN" altLang="en-US" sz="3600" dirty="0"/>
          </a:p>
        </p:txBody>
      </p:sp>
      <p:sp>
        <p:nvSpPr>
          <p:cNvPr id="32771" name="Rectangle 3"/>
          <p:cNvSpPr>
            <a:spLocks noGrp="1"/>
          </p:cNvSpPr>
          <p:nvPr>
            <p:ph type="body" idx="4294967295"/>
          </p:nvPr>
        </p:nvSpPr>
        <p:spPr>
          <a:ln/>
        </p:spPr>
        <p:txBody>
          <a:bodyPr vert="horz" wrap="square" lIns="91440" tIns="45720" rIns="91440" bIns="45720" anchor="t" anchorCtr="0"/>
          <a:p>
            <a:pPr eaLnBrk="1" hangingPunct="1">
              <a:lnSpc>
                <a:spcPct val="150000"/>
              </a:lnSpc>
              <a:buNone/>
            </a:pPr>
            <a:r>
              <a:rPr lang="en-US" altLang="zh-CN" dirty="0">
                <a:solidFill>
                  <a:srgbClr val="7030A0"/>
                </a:solidFill>
              </a:rPr>
              <a:t>  1.</a:t>
            </a:r>
            <a:r>
              <a:rPr lang="zh-CN" altLang="en-US" dirty="0">
                <a:solidFill>
                  <a:srgbClr val="7030A0"/>
                </a:solidFill>
              </a:rPr>
              <a:t>带有</a:t>
            </a:r>
            <a:r>
              <a:rPr lang="en-US" altLang="zh-CN" dirty="0">
                <a:solidFill>
                  <a:srgbClr val="7030A0"/>
                </a:solidFill>
              </a:rPr>
              <a:t>IN</a:t>
            </a:r>
            <a:r>
              <a:rPr lang="zh-CN" altLang="en-US" dirty="0">
                <a:solidFill>
                  <a:srgbClr val="7030A0"/>
                </a:solidFill>
              </a:rPr>
              <a:t>谓词的子查询 </a:t>
            </a:r>
            <a:endParaRPr lang="zh-CN" altLang="en-US" dirty="0">
              <a:solidFill>
                <a:srgbClr val="7030A0"/>
              </a:solidFill>
            </a:endParaRPr>
          </a:p>
          <a:p>
            <a:pPr eaLnBrk="1" hangingPunct="1">
              <a:lnSpc>
                <a:spcPct val="150000"/>
              </a:lnSpc>
              <a:buNone/>
            </a:pPr>
            <a:r>
              <a:rPr lang="zh-CN" altLang="en-US" dirty="0"/>
              <a:t>  </a:t>
            </a:r>
            <a:r>
              <a:rPr lang="en-US" altLang="zh-CN" dirty="0"/>
              <a:t>2.</a:t>
            </a:r>
            <a:r>
              <a:rPr lang="zh-CN" altLang="en-US" dirty="0"/>
              <a:t>带有比较运算符的子查询</a:t>
            </a:r>
            <a:endParaRPr lang="zh-CN" altLang="en-US" dirty="0"/>
          </a:p>
          <a:p>
            <a:pPr eaLnBrk="1" hangingPunct="1">
              <a:lnSpc>
                <a:spcPct val="150000"/>
              </a:lnSpc>
              <a:buNone/>
            </a:pPr>
            <a:r>
              <a:rPr lang="zh-CN" altLang="en-US" dirty="0"/>
              <a:t>  </a:t>
            </a:r>
            <a:r>
              <a:rPr lang="en-US" altLang="zh-CN" dirty="0"/>
              <a:t>3.</a:t>
            </a:r>
            <a:r>
              <a:rPr lang="zh-CN" altLang="en-US" dirty="0"/>
              <a:t>带有</a:t>
            </a:r>
            <a:r>
              <a:rPr lang="en-US" altLang="zh-CN" dirty="0"/>
              <a:t>ANY</a:t>
            </a:r>
            <a:r>
              <a:rPr lang="zh-CN" altLang="en-US" dirty="0"/>
              <a:t>（</a:t>
            </a:r>
            <a:r>
              <a:rPr lang="en-US" altLang="zh-CN" dirty="0"/>
              <a:t>SOME</a:t>
            </a:r>
            <a:r>
              <a:rPr lang="zh-CN" altLang="en-US" dirty="0"/>
              <a:t>）或</a:t>
            </a:r>
            <a:r>
              <a:rPr lang="en-US" altLang="zh-CN" dirty="0"/>
              <a:t>ALL</a:t>
            </a:r>
            <a:r>
              <a:rPr lang="zh-CN" altLang="en-US" dirty="0"/>
              <a:t>谓词的子查询</a:t>
            </a:r>
            <a:endParaRPr lang="zh-CN" altLang="en-US" dirty="0"/>
          </a:p>
          <a:p>
            <a:pPr eaLnBrk="1" hangingPunct="1">
              <a:lnSpc>
                <a:spcPct val="150000"/>
              </a:lnSpc>
              <a:buNone/>
            </a:pPr>
            <a:r>
              <a:rPr lang="zh-CN" altLang="en-US" dirty="0"/>
              <a:t>  </a:t>
            </a:r>
            <a:r>
              <a:rPr lang="en-US" altLang="zh-CN" dirty="0"/>
              <a:t>4.</a:t>
            </a:r>
            <a:r>
              <a:rPr lang="zh-CN" altLang="en-US" dirty="0"/>
              <a:t>带有</a:t>
            </a:r>
            <a:r>
              <a:rPr lang="en-US" altLang="zh-CN" dirty="0"/>
              <a:t>EXISTS</a:t>
            </a:r>
            <a:r>
              <a:rPr lang="zh-CN" altLang="en-US" dirty="0"/>
              <a:t>谓词的子查询</a:t>
            </a:r>
            <a:endParaRPr lang="zh-CN" altLang="en-US" dirty="0"/>
          </a:p>
          <a:p>
            <a:pPr eaLnBrk="1" hangingPunct="1">
              <a:lnSpc>
                <a:spcPct val="130000"/>
              </a:lnSpc>
              <a:buNone/>
            </a:pP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idx="4294967295"/>
          </p:nvPr>
        </p:nvSpPr>
        <p:spPr>
          <a:ln/>
        </p:spPr>
        <p:txBody>
          <a:bodyPr vert="horz" wrap="square" lIns="91440" tIns="45720" rIns="91440" bIns="45720" anchor="ctr" anchorCtr="0"/>
          <a:p>
            <a:pPr eaLnBrk="1" hangingPunct="1"/>
            <a:r>
              <a:rPr lang="en-US" altLang="zh-CN" sz="3600" dirty="0"/>
              <a:t>3.4  </a:t>
            </a:r>
            <a:r>
              <a:rPr lang="zh-CN" altLang="en-US" sz="3600" dirty="0"/>
              <a:t>数据查询 </a:t>
            </a:r>
            <a:endParaRPr lang="zh-CN" altLang="en-US" sz="3600" dirty="0"/>
          </a:p>
        </p:txBody>
      </p:sp>
      <p:sp>
        <p:nvSpPr>
          <p:cNvPr id="6147" name="Rectangle 3"/>
          <p:cNvSpPr>
            <a:spLocks noGrp="1" noChangeArrowheads="1"/>
          </p:cNvSpPr>
          <p:nvPr>
            <p:ph type="body" idx="1"/>
          </p:nvPr>
        </p:nvSpPr>
        <p:spPr>
          <a:xfrm>
            <a:off x="900113" y="1196975"/>
            <a:ext cx="6911975" cy="4548188"/>
          </a:xfrm>
        </p:spPr>
        <p:txBody>
          <a:bodyPr vert="horz" wrap="square" lIns="91440" tIns="45720" rIns="91440" bIns="45720" numCol="1" anchor="t" anchorCtr="0" compatLnSpc="1"/>
          <a:lstStyle/>
          <a:p>
            <a:pPr marL="0" marR="0" lvl="0" indent="0" algn="just" defTabSz="914400" rtl="0" eaLnBrk="1" fontAlgn="base" latinLnBrk="0" hangingPunct="1">
              <a:lnSpc>
                <a:spcPct val="15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3.4.1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单表查询</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base" latinLnBrk="0" hangingPunct="1">
              <a:lnSpc>
                <a:spcPct val="15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rgbClr val="00B050"/>
                </a:solidFill>
                <a:effectLst/>
                <a:uLnTx/>
                <a:uFillTx/>
                <a:latin typeface="+mn-lt"/>
                <a:ea typeface="+mn-ea"/>
                <a:cs typeface="+mn-cs"/>
              </a:rPr>
              <a:t>3.4.2 </a:t>
            </a:r>
            <a:r>
              <a:rPr kumimoji="0" lang="zh-CN" altLang="en-US" sz="2800" b="1" i="0" u="none" strike="noStrike" kern="0" cap="none" spc="0" normalizeH="0" baseline="0" noProof="0" dirty="0" smtClean="0">
                <a:ln>
                  <a:noFill/>
                </a:ln>
                <a:solidFill>
                  <a:srgbClr val="00B050"/>
                </a:solidFill>
                <a:effectLst/>
                <a:uLnTx/>
                <a:uFillTx/>
                <a:latin typeface="+mn-lt"/>
                <a:ea typeface="+mn-ea"/>
                <a:cs typeface="+mn-cs"/>
              </a:rPr>
              <a:t>连接查询</a:t>
            </a:r>
            <a:endParaRPr kumimoji="0" lang="zh-CN" altLang="en-US" sz="2800" b="1" i="0" u="none" strike="noStrike" kern="0" cap="none" spc="0" normalizeH="0" baseline="0" noProof="0" dirty="0" smtClean="0">
              <a:ln>
                <a:noFill/>
              </a:ln>
              <a:solidFill>
                <a:srgbClr val="00B050"/>
              </a:solidFill>
              <a:effectLst/>
              <a:uLnTx/>
              <a:uFillTx/>
              <a:latin typeface="+mn-lt"/>
              <a:ea typeface="+mn-ea"/>
              <a:cs typeface="+mn-cs"/>
            </a:endParaRPr>
          </a:p>
          <a:p>
            <a:pPr marL="0" marR="0" lvl="0" indent="0" algn="just" defTabSz="914400" rtl="0" eaLnBrk="1" fontAlgn="base" latinLnBrk="0" hangingPunct="1">
              <a:lnSpc>
                <a:spcPct val="15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3.4.3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嵌套查询</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base" latinLnBrk="0" hangingPunct="1">
              <a:lnSpc>
                <a:spcPct val="15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3.4.4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集合查询</a:t>
            </a:r>
            <a:endParaRPr kumimoji="0" lang="en-US"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base" latinLnBrk="0" hangingPunct="1">
              <a:lnSpc>
                <a:spcPct val="15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3.4.5</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基于派生表的查询</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base" latinLnBrk="0" hangingPunct="1">
              <a:lnSpc>
                <a:spcPct val="15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3.4.5 Select</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语句的一般形式 </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Pct val="100000"/>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 </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p:cNvSpPr>
          <p:nvPr>
            <p:ph type="title" idx="4294967295"/>
          </p:nvPr>
        </p:nvSpPr>
        <p:spPr>
          <a:ln/>
        </p:spPr>
        <p:txBody>
          <a:bodyPr vert="horz" wrap="square" lIns="91440" tIns="45720" rIns="91440" bIns="45720" anchor="ctr" anchorCtr="0"/>
          <a:p>
            <a:pPr eaLnBrk="1" hangingPunct="1"/>
            <a:r>
              <a:rPr lang="en-US" altLang="zh-CN" sz="3600" dirty="0"/>
              <a:t>1. </a:t>
            </a:r>
            <a:r>
              <a:rPr lang="zh-CN" altLang="en-US" sz="3600" dirty="0"/>
              <a:t>带有</a:t>
            </a:r>
            <a:r>
              <a:rPr lang="en-US" altLang="zh-CN" sz="3600" dirty="0"/>
              <a:t>IN</a:t>
            </a:r>
            <a:r>
              <a:rPr lang="zh-CN" altLang="en-US" sz="3600" dirty="0"/>
              <a:t>谓词的子查询</a:t>
            </a:r>
            <a:endParaRPr lang="zh-CN" altLang="en-US" sz="3600" dirty="0"/>
          </a:p>
        </p:txBody>
      </p:sp>
      <p:sp>
        <p:nvSpPr>
          <p:cNvPr id="33795" name="Rectangle 3"/>
          <p:cNvSpPr>
            <a:spLocks noGrp="1"/>
          </p:cNvSpPr>
          <p:nvPr>
            <p:ph type="body" idx="4294967295"/>
          </p:nvPr>
        </p:nvSpPr>
        <p:spPr>
          <a:ln/>
        </p:spPr>
        <p:txBody>
          <a:bodyPr vert="horz" wrap="square" lIns="91440" tIns="45720" rIns="91440" bIns="45720" anchor="t" anchorCtr="0"/>
          <a:p>
            <a:pPr eaLnBrk="1" hangingPunct="1">
              <a:lnSpc>
                <a:spcPct val="140000"/>
              </a:lnSpc>
              <a:buNone/>
            </a:pPr>
            <a:r>
              <a:rPr lang="en-US" altLang="zh-CN" sz="2400" dirty="0"/>
              <a:t>[</a:t>
            </a:r>
            <a:r>
              <a:rPr lang="zh-CN" altLang="en-US" sz="2400" dirty="0"/>
              <a:t>例 </a:t>
            </a:r>
            <a:r>
              <a:rPr lang="en-US" altLang="zh-CN" sz="2400" dirty="0"/>
              <a:t>3.55]  </a:t>
            </a:r>
            <a:r>
              <a:rPr lang="zh-CN" altLang="en-US" sz="2400" dirty="0"/>
              <a:t>查询与“刘晨”在同一个系学习的学生。</a:t>
            </a:r>
            <a:endParaRPr lang="zh-CN" altLang="en-US" sz="2400" dirty="0"/>
          </a:p>
          <a:p>
            <a:pPr eaLnBrk="1" hangingPunct="1">
              <a:lnSpc>
                <a:spcPct val="140000"/>
              </a:lnSpc>
              <a:buNone/>
            </a:pPr>
            <a:r>
              <a:rPr lang="zh-CN" altLang="en-US" dirty="0"/>
              <a:t>         </a:t>
            </a:r>
            <a:r>
              <a:rPr lang="zh-CN" altLang="en-US" sz="2400" dirty="0"/>
              <a:t>此查询要求可以分步来完成</a:t>
            </a:r>
            <a:endParaRPr lang="zh-CN" altLang="en-US" dirty="0"/>
          </a:p>
          <a:p>
            <a:pPr eaLnBrk="1" hangingPunct="1">
              <a:lnSpc>
                <a:spcPct val="140000"/>
              </a:lnSpc>
              <a:buNone/>
            </a:pPr>
            <a:r>
              <a:rPr lang="zh-CN" altLang="en-US" sz="2400" dirty="0"/>
              <a:t>    ① 确定“刘晨”所在系名             </a:t>
            </a:r>
            <a:endParaRPr lang="zh-CN" altLang="en-US" sz="2400" dirty="0"/>
          </a:p>
          <a:p>
            <a:pPr eaLnBrk="1" hangingPunct="1">
              <a:lnSpc>
                <a:spcPct val="140000"/>
              </a:lnSpc>
              <a:buNone/>
            </a:pPr>
            <a:r>
              <a:rPr lang="zh-CN" altLang="en-US" sz="2400" dirty="0"/>
              <a:t>         </a:t>
            </a:r>
            <a:r>
              <a:rPr lang="en-US" altLang="zh-CN" sz="2400" dirty="0"/>
              <a:t>SELECT  Sdept  </a:t>
            </a:r>
            <a:endParaRPr lang="en-US" altLang="zh-CN" sz="2400" dirty="0"/>
          </a:p>
          <a:p>
            <a:pPr eaLnBrk="1" hangingPunct="1">
              <a:lnSpc>
                <a:spcPct val="140000"/>
              </a:lnSpc>
              <a:buNone/>
            </a:pPr>
            <a:r>
              <a:rPr lang="en-US" altLang="zh-CN" sz="2400" dirty="0"/>
              <a:t>         FROM     Student                            </a:t>
            </a:r>
            <a:endParaRPr lang="en-US" altLang="zh-CN" sz="2400" dirty="0"/>
          </a:p>
          <a:p>
            <a:pPr eaLnBrk="1" hangingPunct="1">
              <a:lnSpc>
                <a:spcPct val="140000"/>
              </a:lnSpc>
              <a:buNone/>
            </a:pPr>
            <a:r>
              <a:rPr lang="en-US" altLang="zh-CN" sz="2400" dirty="0"/>
              <a:t>         WHERE  Sname= ' </a:t>
            </a:r>
            <a:r>
              <a:rPr lang="zh-CN" altLang="en-US" sz="2400" dirty="0"/>
              <a:t>刘晨 </a:t>
            </a:r>
            <a:r>
              <a:rPr lang="en-US" altLang="zh-CN" sz="2400" dirty="0"/>
              <a:t>'</a:t>
            </a:r>
            <a:r>
              <a:rPr lang="zh-CN" altLang="en-US" sz="2400" dirty="0"/>
              <a:t>;</a:t>
            </a:r>
            <a:endParaRPr lang="zh-CN" altLang="en-US" sz="2400" dirty="0"/>
          </a:p>
          <a:p>
            <a:pPr eaLnBrk="1" hangingPunct="1">
              <a:lnSpc>
                <a:spcPct val="140000"/>
              </a:lnSpc>
              <a:buNone/>
            </a:pPr>
            <a:r>
              <a:rPr lang="zh-CN" altLang="en-US" sz="2000" dirty="0"/>
              <a:t>	     </a:t>
            </a:r>
            <a:r>
              <a:rPr lang="zh-CN" altLang="en-US" sz="2400" dirty="0"/>
              <a:t> 结果为： </a:t>
            </a:r>
            <a:r>
              <a:rPr lang="en-US" altLang="zh-CN" sz="2400" dirty="0"/>
              <a:t>CS</a:t>
            </a:r>
            <a:endParaRPr lang="en-US" altLang="zh-CN"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p:cNvSpPr>
          <p:nvPr>
            <p:ph type="title" idx="4294967295"/>
          </p:nvPr>
        </p:nvSpPr>
        <p:spPr>
          <a:xfrm>
            <a:off x="914400" y="188913"/>
            <a:ext cx="7391400" cy="563562"/>
          </a:xfrm>
          <a:ln/>
        </p:spPr>
        <p:txBody>
          <a:bodyPr vert="horz" wrap="square" lIns="91440" tIns="45720" rIns="91440" bIns="45720" anchor="ctr" anchorCtr="0"/>
          <a:p>
            <a:pPr eaLnBrk="1" hangingPunct="1"/>
            <a:r>
              <a:rPr lang="zh-CN" altLang="en-US" sz="3600" dirty="0"/>
              <a:t>带有</a:t>
            </a:r>
            <a:r>
              <a:rPr lang="en-US" altLang="zh-CN" sz="3600" dirty="0"/>
              <a:t>IN</a:t>
            </a:r>
            <a:r>
              <a:rPr lang="zh-CN" altLang="en-US" sz="3600" dirty="0"/>
              <a:t>谓词的子查询（续）</a:t>
            </a:r>
            <a:endParaRPr lang="zh-CN" altLang="en-US" sz="3600" dirty="0"/>
          </a:p>
        </p:txBody>
      </p:sp>
      <p:sp>
        <p:nvSpPr>
          <p:cNvPr id="34819" name="Rectangle 3"/>
          <p:cNvSpPr>
            <a:spLocks noGrp="1"/>
          </p:cNvSpPr>
          <p:nvPr>
            <p:ph type="body" sz="half" idx="4294967295"/>
          </p:nvPr>
        </p:nvSpPr>
        <p:spPr>
          <a:xfrm>
            <a:off x="817563" y="1196975"/>
            <a:ext cx="6562725" cy="2320925"/>
          </a:xfrm>
          <a:ln/>
        </p:spPr>
        <p:txBody>
          <a:bodyPr vert="horz" wrap="square" lIns="91440" tIns="45720" rIns="91440" bIns="45720" anchor="t" anchorCtr="0"/>
          <a:lstStyle>
            <a:lvl1pPr lvl="0">
              <a:buClrTx/>
              <a:buSzPct val="100000"/>
              <a:buFont typeface="Wingdings" panose="05000000000000000000" pitchFamily="2" charset="2"/>
              <a:defRPr sz="2400"/>
            </a:lvl1pPr>
            <a:lvl2pPr lvl="1">
              <a:buClrTx/>
              <a:buSzPct val="100000"/>
              <a:buFont typeface="Wingdings" panose="05000000000000000000" pitchFamily="2" charset="2"/>
              <a:defRPr sz="2000"/>
            </a:lvl2pPr>
            <a:lvl3pPr lvl="2">
              <a:buClrTx/>
              <a:buSzTx/>
              <a:buFont typeface="Arial" panose="020B0604020202020204" pitchFamily="34" charset="0"/>
              <a:defRPr sz="1800"/>
            </a:lvl3pPr>
            <a:lvl4pPr lvl="3">
              <a:buClrTx/>
              <a:buSzTx/>
              <a:buFont typeface="Arial" panose="020B0604020202020204" pitchFamily="34" charset="0"/>
              <a:defRPr sz="1800"/>
            </a:lvl4pPr>
            <a:lvl5pPr lvl="4">
              <a:buClrTx/>
              <a:buSzTx/>
              <a:buFont typeface="Arial" panose="020B0604020202020204" pitchFamily="34" charset="0"/>
              <a:defRPr sz="1800"/>
            </a:lvl5pPr>
          </a:lstStyle>
          <a:p>
            <a:pPr lvl="0" eaLnBrk="1" hangingPunct="1">
              <a:lnSpc>
                <a:spcPct val="90000"/>
              </a:lnSpc>
              <a:buNone/>
            </a:pPr>
            <a:r>
              <a:rPr lang="en-US" altLang="zh-CN" dirty="0"/>
              <a:t>② </a:t>
            </a:r>
            <a:r>
              <a:rPr lang="zh-CN" altLang="en-US" dirty="0"/>
              <a:t>查找所有在</a:t>
            </a:r>
            <a:r>
              <a:rPr lang="en-US" altLang="zh-CN" dirty="0"/>
              <a:t>CS</a:t>
            </a:r>
            <a:r>
              <a:rPr lang="zh-CN" altLang="en-US" dirty="0"/>
              <a:t>系学习的学生。    </a:t>
            </a:r>
            <a:endParaRPr lang="zh-CN" altLang="en-US" dirty="0"/>
          </a:p>
          <a:p>
            <a:pPr lvl="0" eaLnBrk="1" hangingPunct="1">
              <a:lnSpc>
                <a:spcPct val="90000"/>
              </a:lnSpc>
              <a:buNone/>
            </a:pPr>
            <a:r>
              <a:rPr lang="zh-CN" altLang="en-US" dirty="0"/>
              <a:t>        </a:t>
            </a:r>
            <a:r>
              <a:rPr lang="en-US" altLang="zh-CN" dirty="0"/>
              <a:t>SELECT   Sno</a:t>
            </a:r>
            <a:r>
              <a:rPr lang="zh-CN" altLang="en-US" dirty="0"/>
              <a:t>, </a:t>
            </a:r>
            <a:r>
              <a:rPr lang="en-US" altLang="zh-CN" dirty="0"/>
              <a:t>Sname</a:t>
            </a:r>
            <a:r>
              <a:rPr lang="zh-CN" altLang="en-US" dirty="0"/>
              <a:t>, </a:t>
            </a:r>
            <a:r>
              <a:rPr lang="en-US" altLang="zh-CN" dirty="0"/>
              <a:t>Sdept     </a:t>
            </a:r>
            <a:endParaRPr lang="en-US" altLang="zh-CN" dirty="0"/>
          </a:p>
          <a:p>
            <a:pPr lvl="0" eaLnBrk="1" hangingPunct="1">
              <a:lnSpc>
                <a:spcPct val="90000"/>
              </a:lnSpc>
              <a:buNone/>
            </a:pPr>
            <a:r>
              <a:rPr lang="en-US" altLang="zh-CN" dirty="0"/>
              <a:t>        FROM      Student                 </a:t>
            </a:r>
            <a:endParaRPr lang="en-US" altLang="zh-CN" dirty="0"/>
          </a:p>
          <a:p>
            <a:pPr lvl="0" eaLnBrk="1" hangingPunct="1">
              <a:lnSpc>
                <a:spcPct val="90000"/>
              </a:lnSpc>
              <a:buNone/>
            </a:pPr>
            <a:r>
              <a:rPr lang="en-US" altLang="zh-CN" dirty="0"/>
              <a:t>        WHERE   Sdept= ' CS '</a:t>
            </a:r>
            <a:r>
              <a:rPr lang="zh-CN" altLang="en-US" dirty="0"/>
              <a:t>; </a:t>
            </a:r>
            <a:endParaRPr lang="zh-CN" altLang="en-US" dirty="0"/>
          </a:p>
          <a:p>
            <a:pPr lvl="0" eaLnBrk="1" hangingPunct="1">
              <a:lnSpc>
                <a:spcPct val="150000"/>
              </a:lnSpc>
              <a:buNone/>
            </a:pPr>
            <a:r>
              <a:rPr lang="zh-CN" altLang="en-US" dirty="0"/>
              <a:t>结果为：</a:t>
            </a:r>
            <a:endParaRPr lang="zh-CN" altLang="en-US" dirty="0"/>
          </a:p>
        </p:txBody>
      </p:sp>
      <p:graphicFrame>
        <p:nvGraphicFramePr>
          <p:cNvPr id="34820" name="Group 4"/>
          <p:cNvGraphicFramePr>
            <a:graphicFrameLocks noGrp="1"/>
          </p:cNvGraphicFramePr>
          <p:nvPr>
            <p:ph sz="half" idx="1"/>
          </p:nvPr>
        </p:nvGraphicFramePr>
        <p:xfrm>
          <a:off x="1042988" y="3789363"/>
          <a:ext cx="6985000" cy="1728788"/>
        </p:xfrm>
        <a:graphic>
          <a:graphicData uri="http://schemas.openxmlformats.org/drawingml/2006/table">
            <a:tbl>
              <a:tblPr/>
              <a:tblGrid>
                <a:gridCol w="2081212"/>
                <a:gridCol w="2390775"/>
                <a:gridCol w="2513013"/>
              </a:tblGrid>
              <a:tr h="576262">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Sno</a:t>
                      </a:r>
                      <a:endPar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Sname</a:t>
                      </a:r>
                      <a:endPar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Sdept</a:t>
                      </a:r>
                      <a:endPar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a:noFill/>
                    </a:lnR>
                    <a:lnT>
                      <a:noFill/>
                    </a:lnT>
                    <a:lnB>
                      <a:noFill/>
                    </a:lnB>
                    <a:lnTlToBr>
                      <a:noFill/>
                    </a:lnTlToBr>
                    <a:lnBlToTr>
                      <a:noFill/>
                    </a:lnBlToTr>
                    <a:noFill/>
                  </a:tcPr>
                </a:tc>
              </a:tr>
              <a:tr h="576262">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endPar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endPar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endPar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a:noFill/>
                    </a:lnR>
                    <a:lnT>
                      <a:noFill/>
                    </a:lnT>
                    <a:lnB>
                      <a:noFill/>
                    </a:lnB>
                    <a:lnTlToBr>
                      <a:noFill/>
                    </a:lnTlToBr>
                    <a:lnBlToTr>
                      <a:noFill/>
                    </a:lnBlToTr>
                    <a:noFill/>
                  </a:tcPr>
                </a:tc>
              </a:tr>
              <a:tr h="576262">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201215122</a:t>
                      </a:r>
                      <a:endPar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刘晨</a:t>
                      </a:r>
                      <a:endPar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CS</a:t>
                      </a:r>
                      <a:endPar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r>
            </a:tbl>
          </a:graphicData>
        </a:graphic>
      </p:graphicFrame>
      <p:sp>
        <p:nvSpPr>
          <p:cNvPr id="34830" name="Line 79"/>
          <p:cNvSpPr/>
          <p:nvPr/>
        </p:nvSpPr>
        <p:spPr>
          <a:xfrm>
            <a:off x="1258888" y="4292600"/>
            <a:ext cx="6121400" cy="0"/>
          </a:xfrm>
          <a:prstGeom prst="line">
            <a:avLst/>
          </a:prstGeom>
          <a:ln w="9525" cap="flat" cmpd="sng">
            <a:solidFill>
              <a:schemeClr val="tx1"/>
            </a:solidFill>
            <a:prstDash val="solid"/>
            <a:headEnd type="none" w="med" len="med"/>
            <a:tailEnd type="none" w="med" len="med"/>
          </a:ln>
        </p:spPr>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p:cNvSpPr>
          <p:nvPr>
            <p:ph type="title" idx="4294967295"/>
          </p:nvPr>
        </p:nvSpPr>
        <p:spPr>
          <a:ln/>
        </p:spPr>
        <p:txBody>
          <a:bodyPr vert="horz" wrap="square" lIns="91440" tIns="45720" rIns="91440" bIns="45720" anchor="ctr" anchorCtr="0"/>
          <a:p>
            <a:pPr eaLnBrk="1" hangingPunct="1"/>
            <a:r>
              <a:rPr lang="zh-CN" altLang="en-US" sz="3600" dirty="0"/>
              <a:t>带有</a:t>
            </a:r>
            <a:r>
              <a:rPr lang="en-US" altLang="zh-CN" sz="3600" dirty="0"/>
              <a:t>IN</a:t>
            </a:r>
            <a:r>
              <a:rPr lang="zh-CN" altLang="en-US" sz="3600" dirty="0"/>
              <a:t>谓词的子查询（续）</a:t>
            </a:r>
            <a:endParaRPr lang="zh-CN" altLang="en-US" sz="3600" dirty="0"/>
          </a:p>
        </p:txBody>
      </p:sp>
      <p:sp>
        <p:nvSpPr>
          <p:cNvPr id="35843" name="Rectangle 3"/>
          <p:cNvSpPr>
            <a:spLocks noGrp="1"/>
          </p:cNvSpPr>
          <p:nvPr>
            <p:ph type="body" idx="4294967295"/>
          </p:nvPr>
        </p:nvSpPr>
        <p:spPr>
          <a:xfrm>
            <a:off x="806450" y="1268413"/>
            <a:ext cx="8229600" cy="4854575"/>
          </a:xfrm>
          <a:ln/>
        </p:spPr>
        <p:txBody>
          <a:bodyPr vert="horz" wrap="square" lIns="91440" tIns="45720" rIns="91440" bIns="45720" anchor="t" anchorCtr="0"/>
          <a:p>
            <a:pPr eaLnBrk="1" hangingPunct="1">
              <a:buNone/>
            </a:pPr>
            <a:r>
              <a:rPr lang="zh-CN" altLang="en-US" sz="2400" dirty="0"/>
              <a:t>将第一步查询嵌入到第二步查询的条件中</a:t>
            </a:r>
            <a:endParaRPr lang="zh-CN" altLang="en-US" sz="2400" dirty="0"/>
          </a:p>
          <a:p>
            <a:pPr eaLnBrk="1" hangingPunct="1">
              <a:lnSpc>
                <a:spcPct val="140000"/>
              </a:lnSpc>
              <a:buNone/>
            </a:pPr>
            <a:r>
              <a:rPr lang="zh-CN" altLang="en-US" sz="2400" dirty="0"/>
              <a:t>    </a:t>
            </a:r>
            <a:r>
              <a:rPr lang="en-US" altLang="zh-CN" sz="2400" dirty="0"/>
              <a:t>SELECT Sno</a:t>
            </a:r>
            <a:r>
              <a:rPr lang="zh-CN" altLang="en-US" sz="2400" dirty="0"/>
              <a:t>, </a:t>
            </a:r>
            <a:r>
              <a:rPr lang="en-US" altLang="zh-CN" sz="2400" dirty="0"/>
              <a:t>Sname</a:t>
            </a:r>
            <a:r>
              <a:rPr lang="zh-CN" altLang="en-US" sz="2400" dirty="0"/>
              <a:t>, </a:t>
            </a:r>
            <a:r>
              <a:rPr lang="en-US" altLang="zh-CN" sz="2400" dirty="0"/>
              <a:t>Sdept</a:t>
            </a:r>
            <a:endParaRPr lang="en-US" altLang="zh-CN" sz="2400" dirty="0"/>
          </a:p>
          <a:p>
            <a:pPr eaLnBrk="1" hangingPunct="1">
              <a:buNone/>
            </a:pPr>
            <a:r>
              <a:rPr lang="en-US" altLang="zh-CN" sz="2400" dirty="0"/>
              <a:t>    	FROM Student</a:t>
            </a:r>
            <a:endParaRPr lang="en-US" altLang="zh-CN" sz="2400" dirty="0"/>
          </a:p>
          <a:p>
            <a:pPr eaLnBrk="1" hangingPunct="1">
              <a:buNone/>
            </a:pPr>
            <a:r>
              <a:rPr lang="en-US" altLang="zh-CN" sz="2400" dirty="0"/>
              <a:t>   	WHERE Sdept  </a:t>
            </a:r>
            <a:r>
              <a:rPr lang="en-US" altLang="zh-CN" sz="2400" dirty="0">
                <a:solidFill>
                  <a:srgbClr val="FF00FF"/>
                </a:solidFill>
              </a:rPr>
              <a:t>IN</a:t>
            </a:r>
            <a:endParaRPr lang="en-US" altLang="zh-CN" sz="2400" dirty="0">
              <a:solidFill>
                <a:srgbClr val="FF00FF"/>
              </a:solidFill>
            </a:endParaRPr>
          </a:p>
          <a:p>
            <a:pPr eaLnBrk="1" hangingPunct="1">
              <a:buNone/>
            </a:pPr>
            <a:r>
              <a:rPr lang="en-US" altLang="zh-CN" sz="2400" dirty="0"/>
              <a:t>                  </a:t>
            </a:r>
            <a:r>
              <a:rPr lang="zh-CN" altLang="en-US" sz="2400" dirty="0"/>
              <a:t>(</a:t>
            </a:r>
            <a:r>
              <a:rPr lang="en-US" altLang="zh-CN" sz="2400" dirty="0"/>
              <a:t>SELECT Sdept</a:t>
            </a:r>
            <a:endParaRPr lang="en-US" altLang="zh-CN" sz="2400" dirty="0"/>
          </a:p>
          <a:p>
            <a:pPr eaLnBrk="1" hangingPunct="1">
              <a:buNone/>
            </a:pPr>
            <a:r>
              <a:rPr lang="en-US" altLang="zh-CN" sz="2400" dirty="0"/>
              <a:t>                   FROM Student</a:t>
            </a:r>
            <a:endParaRPr lang="en-US" altLang="zh-CN" sz="2400" dirty="0"/>
          </a:p>
          <a:p>
            <a:pPr eaLnBrk="1" hangingPunct="1">
              <a:buNone/>
            </a:pPr>
            <a:r>
              <a:rPr lang="en-US" altLang="zh-CN" sz="2400" dirty="0"/>
              <a:t>                   WHERE Sname= </a:t>
            </a:r>
            <a:r>
              <a:rPr lang="zh-CN" altLang="en-US" sz="2400" dirty="0"/>
              <a:t>'</a:t>
            </a:r>
            <a:r>
              <a:rPr lang="en-US" altLang="zh-CN" sz="2400" dirty="0"/>
              <a:t> </a:t>
            </a:r>
            <a:r>
              <a:rPr lang="zh-CN" altLang="en-US" sz="2400" dirty="0"/>
              <a:t>刘晨 ');</a:t>
            </a:r>
            <a:endParaRPr lang="zh-CN" altLang="en-US" sz="2400" dirty="0"/>
          </a:p>
          <a:p>
            <a:pPr eaLnBrk="1" hangingPunct="1">
              <a:lnSpc>
                <a:spcPct val="140000"/>
              </a:lnSpc>
              <a:buNone/>
            </a:pPr>
            <a:r>
              <a:rPr lang="zh-CN" altLang="en-US" sz="2400" dirty="0"/>
              <a:t>    此查询为不相关子查询。</a:t>
            </a:r>
            <a:endParaRPr lang="zh-CN" altLang="en-US" sz="2400" dirty="0"/>
          </a:p>
        </p:txBody>
      </p:sp>
      <p:sp>
        <p:nvSpPr>
          <p:cNvPr id="35844" name="AutoShape 5">
            <a:hlinkClick r:id="" action="ppaction://hlinkshowjump?jump=nextslide"/>
          </p:cNvPr>
          <p:cNvSpPr/>
          <p:nvPr/>
        </p:nvSpPr>
        <p:spPr>
          <a:xfrm>
            <a:off x="8153400" y="6248400"/>
            <a:ext cx="304800" cy="304800"/>
          </a:xfrm>
          <a:prstGeom prst="actionButtonForwardNext">
            <a:avLst/>
          </a:prstGeom>
          <a:noFill/>
          <a:ln w="9525">
            <a:noFill/>
          </a:ln>
        </p:spPr>
        <p:txBody>
          <a:bodyPr wrap="none" lIns="90000" tIns="46800" rIns="90000" bIns="46800" anchor="ctr" anchorCtr="0"/>
          <a:p>
            <a:endParaRPr lang="zh-CN" altLang="en-US" dirty="0">
              <a:latin typeface="Arial" panose="020B0604020202020204" pitchFamily="34" charset="0"/>
            </a:endParaRPr>
          </a:p>
        </p:txBody>
      </p:sp>
      <p:sp>
        <p:nvSpPr>
          <p:cNvPr id="35845" name="Text Box 6"/>
          <p:cNvSpPr txBox="1"/>
          <p:nvPr/>
        </p:nvSpPr>
        <p:spPr>
          <a:xfrm>
            <a:off x="7605713" y="6172200"/>
            <a:ext cx="180975" cy="457200"/>
          </a:xfrm>
          <a:prstGeom prst="rect">
            <a:avLst/>
          </a:prstGeom>
          <a:noFill/>
          <a:ln w="9525">
            <a:noFill/>
          </a:ln>
        </p:spPr>
        <p:txBody>
          <a:bodyPr wrap="none" lIns="90000" tIns="46800" rIns="90000" bIns="46800" anchor="ctr" anchorCtr="0">
            <a:spAutoFit/>
          </a:bodyPr>
          <a:p>
            <a:pPr>
              <a:spcBef>
                <a:spcPct val="50000"/>
              </a:spcBef>
            </a:pPr>
            <a:endParaRPr lang="zh-CN" altLang="en-US" sz="2400" dirty="0">
              <a:latin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p:cNvSpPr>
          <p:nvPr>
            <p:ph type="title" idx="4294967295"/>
          </p:nvPr>
        </p:nvSpPr>
        <p:spPr>
          <a:ln/>
        </p:spPr>
        <p:txBody>
          <a:bodyPr vert="horz" wrap="square" lIns="91440" tIns="45720" rIns="91440" bIns="45720" anchor="ctr" anchorCtr="0"/>
          <a:p>
            <a:pPr eaLnBrk="1" hangingPunct="1"/>
            <a:r>
              <a:rPr lang="zh-CN" altLang="en-US" sz="3600" dirty="0"/>
              <a:t>带有</a:t>
            </a:r>
            <a:r>
              <a:rPr lang="en-US" altLang="zh-CN" sz="3600" dirty="0"/>
              <a:t>IN</a:t>
            </a:r>
            <a:r>
              <a:rPr lang="zh-CN" altLang="en-US" sz="3600" dirty="0"/>
              <a:t>谓词的子查询（续）</a:t>
            </a:r>
            <a:endParaRPr lang="zh-CN" altLang="en-US" sz="3600" dirty="0"/>
          </a:p>
        </p:txBody>
      </p:sp>
      <p:sp>
        <p:nvSpPr>
          <p:cNvPr id="36867" name="Rectangle 3"/>
          <p:cNvSpPr>
            <a:spLocks noGrp="1"/>
          </p:cNvSpPr>
          <p:nvPr>
            <p:ph type="body" idx="4294967295"/>
          </p:nvPr>
        </p:nvSpPr>
        <p:spPr>
          <a:ln/>
        </p:spPr>
        <p:txBody>
          <a:bodyPr vert="horz" wrap="square" lIns="91440" tIns="45720" rIns="91440" bIns="45720" anchor="t" anchorCtr="0"/>
          <a:p>
            <a:pPr eaLnBrk="1" hangingPunct="1">
              <a:lnSpc>
                <a:spcPct val="160000"/>
              </a:lnSpc>
              <a:buNone/>
            </a:pPr>
            <a:r>
              <a:rPr lang="en-US" altLang="zh-CN" dirty="0"/>
              <a:t> </a:t>
            </a:r>
            <a:r>
              <a:rPr lang="zh-CN" altLang="en-US" dirty="0"/>
              <a:t>用自身连接完成</a:t>
            </a:r>
            <a:r>
              <a:rPr lang="en-US" altLang="zh-CN" dirty="0"/>
              <a:t>[</a:t>
            </a:r>
            <a:r>
              <a:rPr lang="zh-CN" altLang="en-US" dirty="0"/>
              <a:t>例 </a:t>
            </a:r>
            <a:r>
              <a:rPr lang="en-US" altLang="zh-CN" dirty="0"/>
              <a:t>3.55]</a:t>
            </a:r>
            <a:r>
              <a:rPr lang="zh-CN" altLang="en-US" dirty="0"/>
              <a:t>查询要求</a:t>
            </a:r>
            <a:endParaRPr lang="zh-CN" altLang="en-US" dirty="0"/>
          </a:p>
          <a:p>
            <a:pPr eaLnBrk="1" hangingPunct="1">
              <a:lnSpc>
                <a:spcPct val="160000"/>
              </a:lnSpc>
              <a:buNone/>
            </a:pPr>
            <a:r>
              <a:rPr lang="zh-CN" altLang="en-US" dirty="0"/>
              <a:t>     </a:t>
            </a:r>
            <a:r>
              <a:rPr lang="en-US" altLang="zh-CN" sz="2400" dirty="0"/>
              <a:t>SELECT  </a:t>
            </a:r>
            <a:r>
              <a:rPr lang="en-US" altLang="zh-CN" sz="2400" dirty="0">
                <a:solidFill>
                  <a:srgbClr val="D75B5B"/>
                </a:solidFill>
              </a:rPr>
              <a:t>S1</a:t>
            </a:r>
            <a:r>
              <a:rPr lang="en-US" altLang="zh-CN" sz="2400" dirty="0"/>
              <a:t>.Sno</a:t>
            </a:r>
            <a:r>
              <a:rPr lang="zh-CN" altLang="en-US" sz="2400" dirty="0"/>
              <a:t>, </a:t>
            </a:r>
            <a:r>
              <a:rPr lang="en-US" altLang="zh-CN" sz="2400" dirty="0">
                <a:solidFill>
                  <a:srgbClr val="D75B5B"/>
                </a:solidFill>
              </a:rPr>
              <a:t>S1</a:t>
            </a:r>
            <a:r>
              <a:rPr lang="en-US" altLang="zh-CN" sz="2400" dirty="0"/>
              <a:t>.Sname</a:t>
            </a:r>
            <a:r>
              <a:rPr lang="zh-CN" altLang="en-US" sz="2400" dirty="0"/>
              <a:t>,</a:t>
            </a:r>
            <a:r>
              <a:rPr lang="en-US" altLang="zh-CN" sz="2400" dirty="0">
                <a:solidFill>
                  <a:srgbClr val="D75B5B"/>
                </a:solidFill>
              </a:rPr>
              <a:t>S1</a:t>
            </a:r>
            <a:r>
              <a:rPr lang="en-US" altLang="zh-CN" sz="2400" dirty="0"/>
              <a:t>.Sdept</a:t>
            </a:r>
            <a:endParaRPr lang="en-US" altLang="zh-CN" sz="2400" dirty="0"/>
          </a:p>
          <a:p>
            <a:pPr eaLnBrk="1" hangingPunct="1">
              <a:lnSpc>
                <a:spcPct val="160000"/>
              </a:lnSpc>
              <a:buNone/>
            </a:pPr>
            <a:r>
              <a:rPr lang="en-US" altLang="zh-CN" sz="2400" dirty="0"/>
              <a:t>      FROM     Student </a:t>
            </a:r>
            <a:r>
              <a:rPr lang="en-US" altLang="zh-CN" sz="2400" dirty="0">
                <a:solidFill>
                  <a:srgbClr val="D75B5B"/>
                </a:solidFill>
              </a:rPr>
              <a:t>S1</a:t>
            </a:r>
            <a:r>
              <a:rPr lang="zh-CN" altLang="en-US" sz="2400" dirty="0"/>
              <a:t>,</a:t>
            </a:r>
            <a:r>
              <a:rPr lang="en-US" altLang="zh-CN" sz="2400" dirty="0"/>
              <a:t>Student </a:t>
            </a:r>
            <a:r>
              <a:rPr lang="en-US" altLang="zh-CN" sz="2400" dirty="0">
                <a:solidFill>
                  <a:srgbClr val="D75B5B"/>
                </a:solidFill>
              </a:rPr>
              <a:t>S2</a:t>
            </a:r>
            <a:endParaRPr lang="en-US" altLang="zh-CN" sz="2400" dirty="0"/>
          </a:p>
          <a:p>
            <a:pPr eaLnBrk="1" hangingPunct="1">
              <a:lnSpc>
                <a:spcPct val="160000"/>
              </a:lnSpc>
              <a:buNone/>
            </a:pPr>
            <a:r>
              <a:rPr lang="en-US" altLang="zh-CN" sz="2400" dirty="0"/>
              <a:t>      WHERE  </a:t>
            </a:r>
            <a:r>
              <a:rPr lang="en-US" altLang="zh-CN" sz="2400" dirty="0">
                <a:solidFill>
                  <a:srgbClr val="D75B5B"/>
                </a:solidFill>
              </a:rPr>
              <a:t>S1</a:t>
            </a:r>
            <a:r>
              <a:rPr lang="en-US" altLang="zh-CN" sz="2400" dirty="0"/>
              <a:t>.Sdept = </a:t>
            </a:r>
            <a:r>
              <a:rPr lang="en-US" altLang="zh-CN" sz="2400" dirty="0">
                <a:solidFill>
                  <a:srgbClr val="D75B5B"/>
                </a:solidFill>
              </a:rPr>
              <a:t>S2</a:t>
            </a:r>
            <a:r>
              <a:rPr lang="en-US" altLang="zh-CN" sz="2400" dirty="0"/>
              <a:t>.Sdept  AND</a:t>
            </a:r>
            <a:endParaRPr lang="en-US" altLang="zh-CN" sz="2400" dirty="0"/>
          </a:p>
          <a:p>
            <a:pPr eaLnBrk="1" hangingPunct="1">
              <a:lnSpc>
                <a:spcPct val="160000"/>
              </a:lnSpc>
              <a:buNone/>
            </a:pPr>
            <a:r>
              <a:rPr lang="en-US" altLang="zh-CN" sz="2400" dirty="0"/>
              <a:t>                      </a:t>
            </a:r>
            <a:r>
              <a:rPr lang="en-US" altLang="zh-CN" sz="2400" dirty="0">
                <a:solidFill>
                  <a:srgbClr val="D75B5B"/>
                </a:solidFill>
              </a:rPr>
              <a:t>S2</a:t>
            </a:r>
            <a:r>
              <a:rPr lang="en-US" altLang="zh-CN" sz="2400" dirty="0"/>
              <a:t>.Sname = '</a:t>
            </a:r>
            <a:r>
              <a:rPr lang="zh-CN" altLang="en-US" sz="2400" dirty="0"/>
              <a:t>刘晨</a:t>
            </a:r>
            <a:r>
              <a:rPr lang="en-US" altLang="zh-CN" sz="2400" dirty="0"/>
              <a:t>'</a:t>
            </a:r>
            <a:r>
              <a:rPr lang="zh-CN" altLang="en-US" sz="2400" dirty="0"/>
              <a:t>;</a:t>
            </a:r>
            <a:endParaRPr lang="zh-CN" altLang="en-US" sz="2400" dirty="0"/>
          </a:p>
          <a:p>
            <a:pPr eaLnBrk="1" hangingPunct="1">
              <a:buNone/>
            </a:pPr>
            <a:endParaRPr lang="en-US" altLang="zh-C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p:cNvSpPr>
          <p:nvPr>
            <p:ph type="title" idx="4294967295"/>
          </p:nvPr>
        </p:nvSpPr>
        <p:spPr>
          <a:ln/>
        </p:spPr>
        <p:txBody>
          <a:bodyPr vert="horz" wrap="square" lIns="91440" tIns="45720" rIns="91440" bIns="45720" anchor="ctr" anchorCtr="0"/>
          <a:p>
            <a:pPr eaLnBrk="1" hangingPunct="1"/>
            <a:r>
              <a:rPr lang="zh-CN" altLang="en-US" sz="3600" dirty="0"/>
              <a:t>带有</a:t>
            </a:r>
            <a:r>
              <a:rPr lang="en-US" altLang="zh-CN" sz="3600" dirty="0"/>
              <a:t>IN</a:t>
            </a:r>
            <a:r>
              <a:rPr lang="zh-CN" altLang="en-US" sz="3600" dirty="0"/>
              <a:t>谓词的子查询（续）</a:t>
            </a:r>
            <a:endParaRPr lang="zh-CN" altLang="en-US" sz="3600" dirty="0"/>
          </a:p>
        </p:txBody>
      </p:sp>
      <p:sp>
        <p:nvSpPr>
          <p:cNvPr id="37891" name="Rectangle 3"/>
          <p:cNvSpPr>
            <a:spLocks noGrp="1"/>
          </p:cNvSpPr>
          <p:nvPr>
            <p:ph type="body" idx="4294967295"/>
          </p:nvPr>
        </p:nvSpPr>
        <p:spPr>
          <a:xfrm>
            <a:off x="458788" y="1412875"/>
            <a:ext cx="8577262" cy="4267200"/>
          </a:xfrm>
          <a:ln/>
        </p:spPr>
        <p:txBody>
          <a:bodyPr vert="horz" wrap="square" lIns="91440" tIns="45720" rIns="91440" bIns="45720" anchor="t" anchorCtr="0"/>
          <a:p>
            <a:pPr eaLnBrk="1" hangingPunct="1">
              <a:lnSpc>
                <a:spcPct val="80000"/>
              </a:lnSpc>
              <a:buNone/>
            </a:pPr>
            <a:r>
              <a:rPr lang="en-US" altLang="zh-CN" sz="2400" dirty="0"/>
              <a:t>[</a:t>
            </a:r>
            <a:r>
              <a:rPr lang="zh-CN" altLang="en-US" sz="2400" dirty="0"/>
              <a:t>例 </a:t>
            </a:r>
            <a:r>
              <a:rPr lang="en-US" altLang="zh-CN" sz="2400" dirty="0"/>
              <a:t>3.56]</a:t>
            </a:r>
            <a:r>
              <a:rPr lang="zh-CN" altLang="en-US" sz="2400" dirty="0"/>
              <a:t>查询选修了课程名为“信息系统”的学生学号和姓名</a:t>
            </a:r>
            <a:endParaRPr lang="zh-CN" altLang="en-US" sz="2400" dirty="0"/>
          </a:p>
          <a:p>
            <a:pPr eaLnBrk="1" hangingPunct="1">
              <a:lnSpc>
                <a:spcPct val="80000"/>
              </a:lnSpc>
              <a:buNone/>
            </a:pPr>
            <a:r>
              <a:rPr lang="zh-CN" altLang="en-US" sz="2400" dirty="0"/>
              <a:t> 	</a:t>
            </a:r>
            <a:r>
              <a:rPr lang="en-US" altLang="zh-CN" sz="2200" dirty="0"/>
              <a:t>SELECT Sno</a:t>
            </a:r>
            <a:r>
              <a:rPr lang="zh-CN" altLang="en-US" sz="2200" dirty="0"/>
              <a:t>,</a:t>
            </a:r>
            <a:r>
              <a:rPr lang="en-US" altLang="zh-CN" sz="2200" dirty="0"/>
              <a:t>Sname              </a:t>
            </a:r>
            <a:r>
              <a:rPr lang="zh-CN" altLang="en-US" sz="2200" dirty="0"/>
              <a:t>   </a:t>
            </a:r>
            <a:r>
              <a:rPr lang="en-US" altLang="zh-CN" sz="2200" dirty="0">
                <a:solidFill>
                  <a:srgbClr val="FF3399"/>
                </a:solidFill>
              </a:rPr>
              <a:t>③ </a:t>
            </a:r>
            <a:r>
              <a:rPr lang="zh-CN" altLang="en-US" sz="2200" dirty="0">
                <a:solidFill>
                  <a:srgbClr val="FF3399"/>
                </a:solidFill>
              </a:rPr>
              <a:t>最后在</a:t>
            </a:r>
            <a:r>
              <a:rPr lang="en-US" altLang="zh-CN" sz="2200" dirty="0">
                <a:solidFill>
                  <a:srgbClr val="FF3399"/>
                </a:solidFill>
              </a:rPr>
              <a:t>Student</a:t>
            </a:r>
            <a:r>
              <a:rPr lang="zh-CN" altLang="en-US" sz="2200" dirty="0">
                <a:solidFill>
                  <a:srgbClr val="FF3399"/>
                </a:solidFill>
              </a:rPr>
              <a:t>关系中</a:t>
            </a:r>
            <a:endParaRPr lang="zh-CN" altLang="en-US" sz="2200" dirty="0"/>
          </a:p>
          <a:p>
            <a:pPr eaLnBrk="1" hangingPunct="1">
              <a:lnSpc>
                <a:spcPct val="80000"/>
              </a:lnSpc>
              <a:buNone/>
            </a:pPr>
            <a:r>
              <a:rPr lang="zh-CN" altLang="en-US" sz="2200" dirty="0"/>
              <a:t>  	</a:t>
            </a:r>
            <a:r>
              <a:rPr lang="en-US" altLang="zh-CN" sz="2200" dirty="0"/>
              <a:t>FROM    Student                         </a:t>
            </a:r>
            <a:r>
              <a:rPr lang="zh-CN" altLang="en-US" sz="2200" dirty="0"/>
              <a:t> </a:t>
            </a:r>
            <a:r>
              <a:rPr lang="zh-CN" altLang="en-US" sz="2200" dirty="0">
                <a:solidFill>
                  <a:srgbClr val="FF3399"/>
                </a:solidFill>
              </a:rPr>
              <a:t>取出</a:t>
            </a:r>
            <a:r>
              <a:rPr lang="en-US" altLang="zh-CN" sz="2200" dirty="0">
                <a:solidFill>
                  <a:srgbClr val="FF3399"/>
                </a:solidFill>
              </a:rPr>
              <a:t>Sno</a:t>
            </a:r>
            <a:r>
              <a:rPr lang="zh-CN" altLang="en-US" sz="2200" dirty="0">
                <a:solidFill>
                  <a:srgbClr val="FF3399"/>
                </a:solidFill>
              </a:rPr>
              <a:t>和</a:t>
            </a:r>
            <a:r>
              <a:rPr lang="en-US" altLang="zh-CN" sz="2200" dirty="0">
                <a:solidFill>
                  <a:srgbClr val="FF3399"/>
                </a:solidFill>
              </a:rPr>
              <a:t>Sname</a:t>
            </a:r>
            <a:endParaRPr lang="en-US" altLang="zh-CN" sz="2200" dirty="0"/>
          </a:p>
          <a:p>
            <a:pPr eaLnBrk="1" hangingPunct="1">
              <a:lnSpc>
                <a:spcPct val="80000"/>
              </a:lnSpc>
              <a:buNone/>
            </a:pPr>
            <a:r>
              <a:rPr lang="en-US" altLang="zh-CN" sz="2200" dirty="0"/>
              <a:t> 	WHERE Sno  IN</a:t>
            </a:r>
            <a:endParaRPr lang="en-US" altLang="zh-CN" sz="2200" dirty="0"/>
          </a:p>
          <a:p>
            <a:pPr eaLnBrk="1" hangingPunct="1">
              <a:lnSpc>
                <a:spcPct val="80000"/>
              </a:lnSpc>
              <a:buNone/>
            </a:pPr>
            <a:r>
              <a:rPr lang="en-US" altLang="zh-CN" sz="2200" dirty="0"/>
              <a:t>             </a:t>
            </a:r>
            <a:r>
              <a:rPr lang="zh-CN" altLang="en-US" sz="2200" dirty="0"/>
              <a:t>(</a:t>
            </a:r>
            <a:r>
              <a:rPr lang="en-US" altLang="zh-CN" sz="2200" dirty="0"/>
              <a:t>SELECT Sno                     </a:t>
            </a:r>
            <a:r>
              <a:rPr lang="en-US" altLang="zh-CN" sz="2200" dirty="0">
                <a:solidFill>
                  <a:srgbClr val="FF3399"/>
                </a:solidFill>
              </a:rPr>
              <a:t>② </a:t>
            </a:r>
            <a:r>
              <a:rPr lang="zh-CN" altLang="en-US" sz="2200" dirty="0">
                <a:solidFill>
                  <a:srgbClr val="FF3399"/>
                </a:solidFill>
              </a:rPr>
              <a:t>然后在</a:t>
            </a:r>
            <a:r>
              <a:rPr lang="en-US" altLang="zh-CN" sz="2200" dirty="0">
                <a:solidFill>
                  <a:srgbClr val="FF3399"/>
                </a:solidFill>
              </a:rPr>
              <a:t>SC</a:t>
            </a:r>
            <a:r>
              <a:rPr lang="zh-CN" altLang="en-US" sz="2200" dirty="0">
                <a:solidFill>
                  <a:srgbClr val="FF3399"/>
                </a:solidFill>
              </a:rPr>
              <a:t>关系中找出选</a:t>
            </a:r>
            <a:endParaRPr lang="zh-CN" altLang="en-US" sz="2200" dirty="0">
              <a:solidFill>
                <a:srgbClr val="FF3399"/>
              </a:solidFill>
            </a:endParaRPr>
          </a:p>
          <a:p>
            <a:pPr eaLnBrk="1" hangingPunct="1">
              <a:lnSpc>
                <a:spcPct val="80000"/>
              </a:lnSpc>
              <a:buNone/>
            </a:pPr>
            <a:r>
              <a:rPr lang="zh-CN" altLang="en-US" sz="2200" dirty="0"/>
              <a:t>              </a:t>
            </a:r>
            <a:r>
              <a:rPr lang="en-US" altLang="zh-CN" sz="2200" dirty="0"/>
              <a:t>FROM    SC                         </a:t>
            </a:r>
            <a:r>
              <a:rPr lang="zh-CN" altLang="en-US" sz="2200" dirty="0">
                <a:solidFill>
                  <a:srgbClr val="FF3399"/>
                </a:solidFill>
              </a:rPr>
              <a:t>修了</a:t>
            </a:r>
            <a:r>
              <a:rPr lang="en-US" altLang="zh-CN" sz="2200" dirty="0">
                <a:solidFill>
                  <a:srgbClr val="FF3399"/>
                </a:solidFill>
              </a:rPr>
              <a:t>3</a:t>
            </a:r>
            <a:r>
              <a:rPr lang="zh-CN" altLang="en-US" sz="2200" dirty="0">
                <a:solidFill>
                  <a:srgbClr val="FF3399"/>
                </a:solidFill>
              </a:rPr>
              <a:t>号课程的学生学号</a:t>
            </a:r>
            <a:endParaRPr lang="zh-CN" altLang="en-US" sz="2200" dirty="0"/>
          </a:p>
          <a:p>
            <a:pPr eaLnBrk="1" hangingPunct="1">
              <a:lnSpc>
                <a:spcPct val="80000"/>
              </a:lnSpc>
              <a:buNone/>
            </a:pPr>
            <a:r>
              <a:rPr lang="zh-CN" altLang="en-US" sz="2200" dirty="0"/>
              <a:t>              </a:t>
            </a:r>
            <a:r>
              <a:rPr lang="en-US" altLang="zh-CN" sz="2200" dirty="0"/>
              <a:t>WHERE  Cno IN</a:t>
            </a:r>
            <a:endParaRPr lang="en-US" altLang="zh-CN" sz="2200" dirty="0"/>
          </a:p>
          <a:p>
            <a:pPr eaLnBrk="1" hangingPunct="1">
              <a:lnSpc>
                <a:spcPct val="80000"/>
              </a:lnSpc>
              <a:buNone/>
            </a:pPr>
            <a:r>
              <a:rPr lang="en-US" altLang="zh-CN" sz="2200" dirty="0"/>
              <a:t>                     </a:t>
            </a:r>
            <a:r>
              <a:rPr lang="zh-CN" altLang="en-US" sz="2200" dirty="0"/>
              <a:t>(</a:t>
            </a:r>
            <a:r>
              <a:rPr lang="en-US" altLang="zh-CN" sz="2200" dirty="0"/>
              <a:t>SELECT Cno             </a:t>
            </a:r>
            <a:r>
              <a:rPr lang="en-US" altLang="zh-CN" sz="2200" dirty="0">
                <a:solidFill>
                  <a:srgbClr val="FF3399"/>
                </a:solidFill>
              </a:rPr>
              <a:t>① </a:t>
            </a:r>
            <a:r>
              <a:rPr lang="zh-CN" altLang="en-US" sz="2200" dirty="0">
                <a:solidFill>
                  <a:srgbClr val="FF3399"/>
                </a:solidFill>
              </a:rPr>
              <a:t>首先在</a:t>
            </a:r>
            <a:r>
              <a:rPr lang="en-US" altLang="zh-CN" sz="2200" dirty="0">
                <a:solidFill>
                  <a:srgbClr val="FF3399"/>
                </a:solidFill>
              </a:rPr>
              <a:t>Course</a:t>
            </a:r>
            <a:r>
              <a:rPr lang="zh-CN" altLang="en-US" sz="2200" dirty="0">
                <a:solidFill>
                  <a:srgbClr val="FF3399"/>
                </a:solidFill>
              </a:rPr>
              <a:t>关系中找出</a:t>
            </a:r>
            <a:endParaRPr lang="zh-CN" altLang="en-US" sz="2200" dirty="0"/>
          </a:p>
          <a:p>
            <a:pPr eaLnBrk="1" hangingPunct="1">
              <a:lnSpc>
                <a:spcPct val="80000"/>
              </a:lnSpc>
              <a:buNone/>
            </a:pPr>
            <a:r>
              <a:rPr lang="zh-CN" altLang="en-US" sz="2200" dirty="0"/>
              <a:t>                       </a:t>
            </a:r>
            <a:r>
              <a:rPr lang="en-US" altLang="zh-CN" sz="2200" dirty="0"/>
              <a:t>FROM Course           </a:t>
            </a:r>
            <a:r>
              <a:rPr lang="en-US" altLang="zh-CN" sz="2200" dirty="0">
                <a:solidFill>
                  <a:srgbClr val="FF3399"/>
                </a:solidFill>
              </a:rPr>
              <a:t>“</a:t>
            </a:r>
            <a:r>
              <a:rPr lang="zh-CN" altLang="en-US" sz="2200" dirty="0">
                <a:solidFill>
                  <a:srgbClr val="FF3399"/>
                </a:solidFill>
              </a:rPr>
              <a:t>信息系统”的课程号，为</a:t>
            </a:r>
            <a:r>
              <a:rPr lang="en-US" altLang="zh-CN" sz="2200" dirty="0">
                <a:solidFill>
                  <a:srgbClr val="FF3399"/>
                </a:solidFill>
              </a:rPr>
              <a:t>3</a:t>
            </a:r>
            <a:r>
              <a:rPr lang="zh-CN" altLang="en-US" sz="2200" dirty="0">
                <a:solidFill>
                  <a:srgbClr val="FF3399"/>
                </a:solidFill>
              </a:rPr>
              <a:t>号</a:t>
            </a:r>
            <a:endParaRPr lang="zh-CN" altLang="en-US" sz="2200" dirty="0"/>
          </a:p>
          <a:p>
            <a:pPr eaLnBrk="1" hangingPunct="1">
              <a:lnSpc>
                <a:spcPct val="80000"/>
              </a:lnSpc>
              <a:buNone/>
            </a:pPr>
            <a:r>
              <a:rPr lang="zh-CN" altLang="en-US" sz="2200" dirty="0"/>
              <a:t>                       </a:t>
            </a:r>
            <a:r>
              <a:rPr lang="en-US" altLang="zh-CN" sz="2200" dirty="0"/>
              <a:t>WHERE Cname= </a:t>
            </a:r>
            <a:r>
              <a:rPr lang="zh-CN" altLang="en-US" sz="2200" dirty="0"/>
              <a:t>'信息系统'                      </a:t>
            </a:r>
            <a:endParaRPr lang="zh-CN" altLang="en-US" sz="2200" dirty="0"/>
          </a:p>
          <a:p>
            <a:pPr eaLnBrk="1" hangingPunct="1">
              <a:lnSpc>
                <a:spcPct val="80000"/>
              </a:lnSpc>
              <a:buNone/>
            </a:pPr>
            <a:r>
              <a:rPr lang="zh-CN" altLang="en-US" sz="2200" dirty="0"/>
              <a:t>		          )</a:t>
            </a:r>
            <a:endParaRPr lang="zh-CN" altLang="en-US" sz="2200" dirty="0"/>
          </a:p>
          <a:p>
            <a:pPr eaLnBrk="1" hangingPunct="1">
              <a:lnSpc>
                <a:spcPct val="80000"/>
              </a:lnSpc>
              <a:buNone/>
            </a:pPr>
            <a:r>
              <a:rPr lang="en-US" altLang="zh-CN" sz="2200" dirty="0"/>
              <a:t>              </a:t>
            </a:r>
            <a:r>
              <a:rPr lang="zh-CN" altLang="en-US" sz="2200" dirty="0"/>
              <a:t>)</a:t>
            </a:r>
            <a:r>
              <a:rPr lang="en-US" altLang="zh-CN" sz="2200" dirty="0"/>
              <a:t>;</a:t>
            </a:r>
            <a:endParaRPr lang="en-US" altLang="zh-CN" sz="22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p:cNvSpPr>
          <p:nvPr>
            <p:ph type="title" idx="4294967295"/>
          </p:nvPr>
        </p:nvSpPr>
        <p:spPr>
          <a:ln/>
        </p:spPr>
        <p:txBody>
          <a:bodyPr vert="horz" wrap="square" lIns="91440" tIns="45720" rIns="91440" bIns="45720" anchor="ctr" anchorCtr="0"/>
          <a:p>
            <a:pPr eaLnBrk="1" hangingPunct="1"/>
            <a:r>
              <a:rPr lang="zh-CN" altLang="en-US" sz="3600" dirty="0"/>
              <a:t>带有</a:t>
            </a:r>
            <a:r>
              <a:rPr lang="en-US" altLang="zh-CN" sz="3600" dirty="0"/>
              <a:t>IN</a:t>
            </a:r>
            <a:r>
              <a:rPr lang="zh-CN" altLang="en-US" sz="3600" dirty="0"/>
              <a:t>谓词的子查询（续）</a:t>
            </a:r>
            <a:endParaRPr lang="zh-CN" altLang="en-US" sz="3600" dirty="0"/>
          </a:p>
        </p:txBody>
      </p:sp>
      <p:sp>
        <p:nvSpPr>
          <p:cNvPr id="38915" name="Rectangle 3"/>
          <p:cNvSpPr>
            <a:spLocks noGrp="1"/>
          </p:cNvSpPr>
          <p:nvPr>
            <p:ph type="body" idx="4294967295"/>
          </p:nvPr>
        </p:nvSpPr>
        <p:spPr>
          <a:ln/>
        </p:spPr>
        <p:txBody>
          <a:bodyPr vert="horz" wrap="square" lIns="91440" tIns="45720" rIns="91440" bIns="45720" anchor="t" anchorCtr="0"/>
          <a:p>
            <a:pPr lvl="1">
              <a:buNone/>
            </a:pPr>
            <a:r>
              <a:rPr lang="zh-CN" altLang="en-US" sz="2800" dirty="0">
                <a:latin typeface="宋体" panose="02010600030101010101" pitchFamily="2" charset="-122"/>
              </a:rPr>
              <a:t>用连接查询实现</a:t>
            </a:r>
            <a:r>
              <a:rPr lang="en-US" altLang="zh-CN" sz="2800" dirty="0"/>
              <a:t>[</a:t>
            </a:r>
            <a:r>
              <a:rPr lang="zh-CN" altLang="en-US" sz="2800" dirty="0"/>
              <a:t>例 </a:t>
            </a:r>
            <a:r>
              <a:rPr lang="en-US" altLang="zh-CN" sz="2800" dirty="0"/>
              <a:t>3.56] </a:t>
            </a:r>
            <a:r>
              <a:rPr lang="zh-CN" altLang="en-US" sz="2800" dirty="0">
                <a:latin typeface="宋体" panose="02010600030101010101" pitchFamily="2" charset="-122"/>
              </a:rPr>
              <a:t>：</a:t>
            </a:r>
            <a:endParaRPr lang="en-US" altLang="zh-CN" dirty="0">
              <a:latin typeface="宋体" panose="02010600030101010101" pitchFamily="2" charset="-122"/>
            </a:endParaRPr>
          </a:p>
          <a:p>
            <a:pPr eaLnBrk="1" hangingPunct="1">
              <a:lnSpc>
                <a:spcPct val="130000"/>
              </a:lnSpc>
              <a:buNone/>
            </a:pPr>
            <a:r>
              <a:rPr lang="en-US" altLang="zh-CN" dirty="0"/>
              <a:t>     </a:t>
            </a:r>
            <a:r>
              <a:rPr lang="en-US" altLang="zh-CN" sz="2400" dirty="0"/>
              <a:t>SELECT Sno</a:t>
            </a:r>
            <a:r>
              <a:rPr lang="zh-CN" altLang="en-US" sz="2400" dirty="0"/>
              <a:t>,</a:t>
            </a:r>
            <a:r>
              <a:rPr lang="en-US" altLang="zh-CN" sz="2400" dirty="0"/>
              <a:t>Sname</a:t>
            </a:r>
            <a:endParaRPr lang="en-US" altLang="zh-CN" sz="2400" dirty="0"/>
          </a:p>
          <a:p>
            <a:pPr eaLnBrk="1" hangingPunct="1">
              <a:lnSpc>
                <a:spcPct val="130000"/>
              </a:lnSpc>
              <a:buNone/>
            </a:pPr>
            <a:r>
              <a:rPr lang="en-US" altLang="zh-CN" sz="2400" dirty="0"/>
              <a:t>      FROM    Student</a:t>
            </a:r>
            <a:r>
              <a:rPr lang="zh-CN" altLang="en-US" sz="2400" dirty="0"/>
              <a:t>,</a:t>
            </a:r>
            <a:r>
              <a:rPr lang="en-US" altLang="zh-CN" sz="2400" dirty="0"/>
              <a:t>SC</a:t>
            </a:r>
            <a:r>
              <a:rPr lang="zh-CN" altLang="en-US" sz="2400" dirty="0"/>
              <a:t>,</a:t>
            </a:r>
            <a:r>
              <a:rPr lang="en-US" altLang="zh-CN" sz="2400" dirty="0"/>
              <a:t>Course</a:t>
            </a:r>
            <a:endParaRPr lang="en-US" altLang="zh-CN" sz="2400" dirty="0"/>
          </a:p>
          <a:p>
            <a:pPr eaLnBrk="1" hangingPunct="1">
              <a:lnSpc>
                <a:spcPct val="130000"/>
              </a:lnSpc>
              <a:buNone/>
            </a:pPr>
            <a:r>
              <a:rPr lang="en-US" altLang="zh-CN" sz="2400" dirty="0"/>
              <a:t>      WHERE Student.Sno = SC.Sno  AND</a:t>
            </a:r>
            <a:endParaRPr lang="en-US" altLang="zh-CN" sz="2400" dirty="0"/>
          </a:p>
          <a:p>
            <a:pPr eaLnBrk="1" hangingPunct="1">
              <a:lnSpc>
                <a:spcPct val="130000"/>
              </a:lnSpc>
              <a:buNone/>
            </a:pPr>
            <a:r>
              <a:rPr lang="en-US" altLang="zh-CN" sz="2400" dirty="0"/>
              <a:t>                     SC.Cno = Course.Cno AND</a:t>
            </a:r>
            <a:endParaRPr lang="en-US" altLang="zh-CN" sz="2400" dirty="0"/>
          </a:p>
          <a:p>
            <a:pPr eaLnBrk="1" hangingPunct="1">
              <a:lnSpc>
                <a:spcPct val="130000"/>
              </a:lnSpc>
              <a:buNone/>
            </a:pPr>
            <a:r>
              <a:rPr lang="en-US" altLang="zh-CN" sz="2400" dirty="0"/>
              <a:t>                     Course.Cname=</a:t>
            </a:r>
            <a:r>
              <a:rPr lang="zh-CN" altLang="en-US" sz="2400" dirty="0"/>
              <a:t>'信息系统'</a:t>
            </a:r>
            <a:r>
              <a:rPr lang="en-US" altLang="zh-CN" sz="2400" dirty="0"/>
              <a:t>;</a:t>
            </a:r>
            <a:endParaRPr lang="zh-CN" altLang="en-US" dirty="0">
              <a:latin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p:cNvSpPr>
          <p:nvPr>
            <p:ph type="title" idx="4294967295"/>
          </p:nvPr>
        </p:nvSpPr>
        <p:spPr>
          <a:ln/>
        </p:spPr>
        <p:txBody>
          <a:bodyPr vert="horz" wrap="square" lIns="91440" tIns="45720" rIns="91440" bIns="45720" anchor="ctr" anchorCtr="0"/>
          <a:p>
            <a:pPr eaLnBrk="1" hangingPunct="1"/>
            <a:r>
              <a:rPr lang="en-US" altLang="zh-CN" sz="3600" dirty="0"/>
              <a:t>3.4.3  </a:t>
            </a:r>
            <a:r>
              <a:rPr lang="zh-CN" altLang="en-US" sz="3600" dirty="0"/>
              <a:t>嵌套查询</a:t>
            </a:r>
            <a:endParaRPr lang="zh-CN" altLang="en-US" sz="3600" dirty="0"/>
          </a:p>
        </p:txBody>
      </p:sp>
      <p:sp>
        <p:nvSpPr>
          <p:cNvPr id="39939" name="Rectangle 3"/>
          <p:cNvSpPr>
            <a:spLocks noGrp="1"/>
          </p:cNvSpPr>
          <p:nvPr>
            <p:ph type="body" idx="4294967295"/>
          </p:nvPr>
        </p:nvSpPr>
        <p:spPr>
          <a:ln/>
        </p:spPr>
        <p:txBody>
          <a:bodyPr vert="horz" wrap="square" lIns="91440" tIns="45720" rIns="91440" bIns="45720" anchor="t" anchorCtr="0"/>
          <a:p>
            <a:pPr eaLnBrk="1" hangingPunct="1">
              <a:lnSpc>
                <a:spcPct val="150000"/>
              </a:lnSpc>
              <a:buNone/>
            </a:pPr>
            <a:r>
              <a:rPr lang="en-US" altLang="zh-CN" dirty="0"/>
              <a:t>  1.</a:t>
            </a:r>
            <a:r>
              <a:rPr lang="zh-CN" altLang="en-US" dirty="0"/>
              <a:t>带有</a:t>
            </a:r>
            <a:r>
              <a:rPr lang="en-US" altLang="zh-CN" dirty="0"/>
              <a:t>IN</a:t>
            </a:r>
            <a:r>
              <a:rPr lang="zh-CN" altLang="en-US" dirty="0"/>
              <a:t>谓词的子查询 </a:t>
            </a:r>
            <a:endParaRPr lang="zh-CN" altLang="en-US" dirty="0"/>
          </a:p>
          <a:p>
            <a:pPr eaLnBrk="1" hangingPunct="1">
              <a:lnSpc>
                <a:spcPct val="150000"/>
              </a:lnSpc>
              <a:buNone/>
            </a:pPr>
            <a:r>
              <a:rPr lang="zh-CN" altLang="en-US" dirty="0">
                <a:solidFill>
                  <a:srgbClr val="7030A0"/>
                </a:solidFill>
              </a:rPr>
              <a:t>  </a:t>
            </a:r>
            <a:r>
              <a:rPr lang="en-US" altLang="zh-CN" dirty="0">
                <a:solidFill>
                  <a:srgbClr val="7030A0"/>
                </a:solidFill>
              </a:rPr>
              <a:t>2.</a:t>
            </a:r>
            <a:r>
              <a:rPr lang="zh-CN" altLang="en-US" dirty="0">
                <a:solidFill>
                  <a:srgbClr val="7030A0"/>
                </a:solidFill>
              </a:rPr>
              <a:t>带有比较运算符的子查询</a:t>
            </a:r>
            <a:endParaRPr lang="zh-CN" altLang="en-US" dirty="0">
              <a:solidFill>
                <a:srgbClr val="7030A0"/>
              </a:solidFill>
            </a:endParaRPr>
          </a:p>
          <a:p>
            <a:pPr eaLnBrk="1" hangingPunct="1">
              <a:lnSpc>
                <a:spcPct val="150000"/>
              </a:lnSpc>
              <a:buNone/>
            </a:pPr>
            <a:r>
              <a:rPr lang="zh-CN" altLang="en-US" dirty="0"/>
              <a:t>  </a:t>
            </a:r>
            <a:r>
              <a:rPr lang="en-US" altLang="zh-CN" dirty="0"/>
              <a:t>3.</a:t>
            </a:r>
            <a:r>
              <a:rPr lang="zh-CN" altLang="en-US" dirty="0"/>
              <a:t>带有</a:t>
            </a:r>
            <a:r>
              <a:rPr lang="en-US" altLang="zh-CN" dirty="0"/>
              <a:t>ANY</a:t>
            </a:r>
            <a:r>
              <a:rPr lang="zh-CN" altLang="en-US" dirty="0"/>
              <a:t>（</a:t>
            </a:r>
            <a:r>
              <a:rPr lang="en-US" altLang="zh-CN" dirty="0"/>
              <a:t>SOME</a:t>
            </a:r>
            <a:r>
              <a:rPr lang="zh-CN" altLang="en-US" dirty="0"/>
              <a:t>）或</a:t>
            </a:r>
            <a:r>
              <a:rPr lang="en-US" altLang="zh-CN" dirty="0"/>
              <a:t>ALL</a:t>
            </a:r>
            <a:r>
              <a:rPr lang="zh-CN" altLang="en-US" dirty="0"/>
              <a:t>谓词的子查询</a:t>
            </a:r>
            <a:endParaRPr lang="zh-CN" altLang="en-US" dirty="0"/>
          </a:p>
          <a:p>
            <a:pPr eaLnBrk="1" hangingPunct="1">
              <a:lnSpc>
                <a:spcPct val="150000"/>
              </a:lnSpc>
              <a:buNone/>
            </a:pPr>
            <a:r>
              <a:rPr lang="zh-CN" altLang="en-US" dirty="0"/>
              <a:t>  </a:t>
            </a:r>
            <a:r>
              <a:rPr lang="en-US" altLang="zh-CN" dirty="0"/>
              <a:t>4.</a:t>
            </a:r>
            <a:r>
              <a:rPr lang="zh-CN" altLang="en-US" dirty="0"/>
              <a:t>带有</a:t>
            </a:r>
            <a:r>
              <a:rPr lang="en-US" altLang="zh-CN" dirty="0"/>
              <a:t>EXISTS</a:t>
            </a:r>
            <a:r>
              <a:rPr lang="zh-CN" altLang="en-US" dirty="0"/>
              <a:t>谓词的子查询</a:t>
            </a:r>
            <a:endParaRPr lang="zh-CN" altLang="en-US" dirty="0"/>
          </a:p>
          <a:p>
            <a:pPr eaLnBrk="1" hangingPunct="1">
              <a:lnSpc>
                <a:spcPct val="130000"/>
              </a:lnSpc>
              <a:buNone/>
            </a:pPr>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p:cNvSpPr>
          <p:nvPr>
            <p:ph type="title" idx="4294967295"/>
          </p:nvPr>
        </p:nvSpPr>
        <p:spPr>
          <a:ln/>
        </p:spPr>
        <p:txBody>
          <a:bodyPr vert="horz" wrap="square" lIns="91440" tIns="45720" rIns="91440" bIns="45720" anchor="ctr" anchorCtr="0"/>
          <a:p>
            <a:pPr eaLnBrk="1" hangingPunct="1"/>
            <a:r>
              <a:rPr lang="en-US" altLang="zh-CN" sz="3600" dirty="0"/>
              <a:t>2. </a:t>
            </a:r>
            <a:r>
              <a:rPr lang="zh-CN" altLang="en-US" sz="3600" dirty="0"/>
              <a:t>带有比较运算符的子查询</a:t>
            </a:r>
            <a:endParaRPr lang="zh-CN" altLang="en-US" sz="3600" dirty="0"/>
          </a:p>
        </p:txBody>
      </p:sp>
      <p:sp>
        <p:nvSpPr>
          <p:cNvPr id="40963" name="Rectangle 3"/>
          <p:cNvSpPr>
            <a:spLocks noGrp="1"/>
          </p:cNvSpPr>
          <p:nvPr>
            <p:ph type="body" idx="4294967295"/>
          </p:nvPr>
        </p:nvSpPr>
        <p:spPr>
          <a:xfrm>
            <a:off x="457200" y="1098550"/>
            <a:ext cx="8229600" cy="4854575"/>
          </a:xfrm>
          <a:ln/>
        </p:spPr>
        <p:txBody>
          <a:bodyPr vert="horz" wrap="square" lIns="91440" tIns="45720" rIns="91440" bIns="45720" anchor="t" anchorCtr="0"/>
          <a:p>
            <a:pPr eaLnBrk="1" hangingPunct="1">
              <a:lnSpc>
                <a:spcPct val="150000"/>
              </a:lnSpc>
            </a:pPr>
            <a:r>
              <a:rPr lang="en-US" altLang="zh-CN" sz="2400" dirty="0"/>
              <a:t> </a:t>
            </a:r>
            <a:r>
              <a:rPr lang="zh-CN" altLang="en-US" dirty="0"/>
              <a:t>当能确切知道内层查询返回单值时，可用比较运算符（</a:t>
            </a:r>
            <a:r>
              <a:rPr lang="en-US" altLang="zh-CN" dirty="0"/>
              <a:t>&gt;</a:t>
            </a:r>
            <a:r>
              <a:rPr lang="zh-CN" altLang="en-US" dirty="0"/>
              <a:t>，</a:t>
            </a:r>
            <a:r>
              <a:rPr lang="en-US" altLang="zh-CN" dirty="0"/>
              <a:t>&lt;</a:t>
            </a:r>
            <a:r>
              <a:rPr lang="zh-CN" altLang="en-US" dirty="0"/>
              <a:t>，</a:t>
            </a:r>
            <a:r>
              <a:rPr lang="en-US" altLang="zh-CN" dirty="0"/>
              <a:t>=</a:t>
            </a:r>
            <a:r>
              <a:rPr lang="zh-CN" altLang="en-US" dirty="0"/>
              <a:t>，</a:t>
            </a:r>
            <a:r>
              <a:rPr lang="en-US" altLang="zh-CN" dirty="0"/>
              <a:t>&gt;=</a:t>
            </a:r>
            <a:r>
              <a:rPr lang="zh-CN" altLang="en-US" dirty="0"/>
              <a:t>，</a:t>
            </a:r>
            <a:r>
              <a:rPr lang="en-US" altLang="zh-CN" dirty="0"/>
              <a:t>&lt;=</a:t>
            </a:r>
            <a:r>
              <a:rPr lang="zh-CN" altLang="en-US" dirty="0"/>
              <a:t>，</a:t>
            </a:r>
            <a:r>
              <a:rPr lang="en-US" altLang="zh-CN" dirty="0"/>
              <a:t>!=</a:t>
            </a:r>
            <a:r>
              <a:rPr lang="zh-CN" altLang="en-US" dirty="0"/>
              <a:t>或</a:t>
            </a:r>
            <a:r>
              <a:rPr lang="en-US" altLang="zh-CN" dirty="0"/>
              <a:t>&lt; &gt;</a:t>
            </a:r>
            <a:r>
              <a:rPr lang="zh-CN" altLang="en-US" dirty="0"/>
              <a:t>）。</a:t>
            </a:r>
            <a:endParaRPr lang="zh-CN" altLang="en-US" dirty="0"/>
          </a:p>
          <a:p>
            <a:pPr eaLnBrk="1" hangingPunct="1">
              <a:buFont typeface="宋体" panose="02010600030101010101" pitchFamily="2" charset="-122"/>
              <a:buNone/>
            </a:pPr>
            <a:r>
              <a:rPr lang="zh-CN" altLang="en-US" sz="2400" dirty="0"/>
              <a:t>在</a:t>
            </a:r>
            <a:r>
              <a:rPr lang="en-US" altLang="zh-CN" sz="2400" dirty="0"/>
              <a:t>[</a:t>
            </a:r>
            <a:r>
              <a:rPr lang="zh-CN" altLang="en-US" sz="2400" dirty="0"/>
              <a:t>例 </a:t>
            </a:r>
            <a:r>
              <a:rPr lang="en-US" altLang="zh-CN" sz="2400" dirty="0"/>
              <a:t>3.55]</a:t>
            </a:r>
            <a:r>
              <a:rPr lang="zh-CN" altLang="en-US" sz="2400" dirty="0"/>
              <a:t>中，由于一个学生只可能在一个系学习，则可以</a:t>
            </a:r>
            <a:r>
              <a:rPr lang="zh-CN" altLang="en-US" sz="2400" dirty="0">
                <a:solidFill>
                  <a:srgbClr val="D75B5B"/>
                </a:solidFill>
              </a:rPr>
              <a:t>用 </a:t>
            </a:r>
            <a:r>
              <a:rPr lang="en-US" altLang="zh-CN" sz="2400" dirty="0">
                <a:solidFill>
                  <a:srgbClr val="D75B5B"/>
                </a:solidFill>
              </a:rPr>
              <a:t>= </a:t>
            </a:r>
            <a:r>
              <a:rPr lang="zh-CN" altLang="en-US" sz="2400" dirty="0">
                <a:solidFill>
                  <a:srgbClr val="D75B5B"/>
                </a:solidFill>
              </a:rPr>
              <a:t>代替</a:t>
            </a:r>
            <a:r>
              <a:rPr lang="en-US" altLang="zh-CN" sz="2400" dirty="0">
                <a:solidFill>
                  <a:srgbClr val="D75B5B"/>
                </a:solidFill>
              </a:rPr>
              <a:t>IN</a:t>
            </a:r>
            <a:r>
              <a:rPr lang="en-US" altLang="zh-CN" sz="2400" dirty="0"/>
              <a:t> </a:t>
            </a:r>
            <a:r>
              <a:rPr lang="zh-CN" altLang="en-US" sz="2400" dirty="0"/>
              <a:t>：</a:t>
            </a:r>
            <a:endParaRPr lang="zh-CN" altLang="en-US" sz="2400" dirty="0"/>
          </a:p>
          <a:p>
            <a:pPr eaLnBrk="1" hangingPunct="1">
              <a:buFont typeface="宋体" panose="02010600030101010101" pitchFamily="2" charset="-122"/>
              <a:buNone/>
            </a:pPr>
            <a:r>
              <a:rPr lang="zh-CN" altLang="en-US" sz="2400" dirty="0"/>
              <a:t>     </a:t>
            </a:r>
            <a:r>
              <a:rPr lang="en-US" altLang="zh-CN" sz="2400" dirty="0"/>
              <a:t>SELECT Sno</a:t>
            </a:r>
            <a:r>
              <a:rPr lang="zh-CN" altLang="en-US" sz="2400" dirty="0"/>
              <a:t>,</a:t>
            </a:r>
            <a:r>
              <a:rPr lang="en-US" altLang="zh-CN" sz="2400" dirty="0"/>
              <a:t>Sname</a:t>
            </a:r>
            <a:r>
              <a:rPr lang="zh-CN" altLang="en-US" sz="2400" dirty="0"/>
              <a:t>,</a:t>
            </a:r>
            <a:r>
              <a:rPr lang="en-US" altLang="zh-CN" sz="2400" dirty="0"/>
              <a:t>Sdept</a:t>
            </a:r>
            <a:endParaRPr lang="en-US" altLang="zh-CN" sz="2400" dirty="0"/>
          </a:p>
          <a:p>
            <a:pPr eaLnBrk="1" hangingPunct="1">
              <a:buFont typeface="宋体" panose="02010600030101010101" pitchFamily="2" charset="-122"/>
              <a:buNone/>
            </a:pPr>
            <a:r>
              <a:rPr lang="en-US" altLang="zh-CN" sz="2400" dirty="0"/>
              <a:t>     FROM    Student</a:t>
            </a:r>
            <a:endParaRPr lang="en-US" altLang="zh-CN" sz="2400" dirty="0"/>
          </a:p>
          <a:p>
            <a:pPr eaLnBrk="1" hangingPunct="1">
              <a:buFont typeface="宋体" panose="02010600030101010101" pitchFamily="2" charset="-122"/>
              <a:buNone/>
            </a:pPr>
            <a:r>
              <a:rPr lang="en-US" altLang="zh-CN" sz="2400" dirty="0"/>
              <a:t>     WHERE Sdept  </a:t>
            </a:r>
            <a:r>
              <a:rPr lang="en-US" altLang="zh-CN" sz="2400" dirty="0">
                <a:solidFill>
                  <a:srgbClr val="D75B5B"/>
                </a:solidFill>
              </a:rPr>
              <a:t> =</a:t>
            </a:r>
            <a:endParaRPr lang="en-US" altLang="zh-CN" sz="2400" dirty="0"/>
          </a:p>
          <a:p>
            <a:pPr eaLnBrk="1" hangingPunct="1">
              <a:buFont typeface="宋体" panose="02010600030101010101" pitchFamily="2" charset="-122"/>
              <a:buNone/>
            </a:pPr>
            <a:r>
              <a:rPr lang="en-US" altLang="zh-CN" sz="2400" dirty="0"/>
              <a:t>                   </a:t>
            </a:r>
            <a:r>
              <a:rPr lang="zh-CN" altLang="en-US" sz="2400" dirty="0"/>
              <a:t>(</a:t>
            </a:r>
            <a:r>
              <a:rPr lang="en-US" altLang="zh-CN" sz="2400" dirty="0"/>
              <a:t>SELECT Sdept</a:t>
            </a:r>
            <a:endParaRPr lang="en-US" altLang="zh-CN" sz="2400" dirty="0"/>
          </a:p>
          <a:p>
            <a:pPr eaLnBrk="1" hangingPunct="1">
              <a:buFont typeface="宋体" panose="02010600030101010101" pitchFamily="2" charset="-122"/>
              <a:buNone/>
            </a:pPr>
            <a:r>
              <a:rPr lang="en-US" altLang="zh-CN" sz="2400" dirty="0"/>
              <a:t>                    FROM    Student</a:t>
            </a:r>
            <a:endParaRPr lang="en-US" altLang="zh-CN" sz="2400" dirty="0"/>
          </a:p>
          <a:p>
            <a:pPr eaLnBrk="1" hangingPunct="1">
              <a:buFont typeface="宋体" panose="02010600030101010101" pitchFamily="2" charset="-122"/>
              <a:buNone/>
            </a:pPr>
            <a:r>
              <a:rPr lang="en-US" altLang="zh-CN" sz="2400" dirty="0"/>
              <a:t>                    WHERE Sname= </a:t>
            </a:r>
            <a:r>
              <a:rPr lang="zh-CN" altLang="en-US" sz="2400" dirty="0"/>
              <a:t>'刘晨');</a:t>
            </a:r>
            <a:endParaRPr lang="zh-CN" altLang="en-US" sz="2400" dirty="0"/>
          </a:p>
          <a:p>
            <a:pPr eaLnBrk="1" hangingPunct="1">
              <a:lnSpc>
                <a:spcPct val="160000"/>
              </a:lnSpc>
            </a:pPr>
            <a:endParaRPr lang="zh-CN" altLang="en-US" sz="2400" dirty="0"/>
          </a:p>
          <a:p>
            <a:pPr eaLnBrk="1" hangingPunct="1">
              <a:buNone/>
            </a:pPr>
            <a:endParaRPr lang="en-US" altLang="zh-CN"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p:cNvSpPr>
          <p:nvPr>
            <p:ph type="title" idx="4294967295"/>
          </p:nvPr>
        </p:nvSpPr>
        <p:spPr>
          <a:ln/>
        </p:spPr>
        <p:txBody>
          <a:bodyPr vert="horz" wrap="square" lIns="91440" tIns="45720" rIns="91440" bIns="45720" anchor="ctr" anchorCtr="0"/>
          <a:p>
            <a:pPr eaLnBrk="1" hangingPunct="1"/>
            <a:r>
              <a:rPr lang="zh-CN" altLang="en-US" sz="3600" dirty="0"/>
              <a:t>带有比较运算符的子查询（续）</a:t>
            </a:r>
            <a:endParaRPr lang="zh-CN" altLang="en-US" sz="3600" dirty="0"/>
          </a:p>
        </p:txBody>
      </p:sp>
      <p:sp>
        <p:nvSpPr>
          <p:cNvPr id="41987" name="Rectangle 3"/>
          <p:cNvSpPr>
            <a:spLocks noGrp="1"/>
          </p:cNvSpPr>
          <p:nvPr>
            <p:ph type="body" idx="4294967295"/>
          </p:nvPr>
        </p:nvSpPr>
        <p:spPr>
          <a:ln/>
        </p:spPr>
        <p:txBody>
          <a:bodyPr vert="horz" wrap="square" lIns="91440" tIns="45720" rIns="91440" bIns="45720" anchor="t" anchorCtr="0"/>
          <a:p>
            <a:pPr eaLnBrk="1" hangingPunct="1">
              <a:buNone/>
            </a:pPr>
            <a:r>
              <a:rPr lang="en-US" altLang="zh-CN" sz="2400" dirty="0"/>
              <a:t>[</a:t>
            </a:r>
            <a:r>
              <a:rPr lang="zh-CN" altLang="en-US" sz="2400" dirty="0"/>
              <a:t>例 </a:t>
            </a:r>
            <a:r>
              <a:rPr lang="en-US" altLang="zh-CN" sz="2400" dirty="0"/>
              <a:t>3.57 ]</a:t>
            </a:r>
            <a:r>
              <a:rPr lang="zh-CN" altLang="en-US" sz="2400" dirty="0"/>
              <a:t>找出每个学生超过他选修课程平均成绩的课程号。</a:t>
            </a:r>
            <a:endParaRPr lang="zh-CN" altLang="en-US" sz="2400" dirty="0"/>
          </a:p>
          <a:p>
            <a:pPr eaLnBrk="1" hangingPunct="1">
              <a:buNone/>
            </a:pPr>
            <a:r>
              <a:rPr lang="zh-CN" altLang="en-US" dirty="0"/>
              <a:t>   </a:t>
            </a:r>
            <a:r>
              <a:rPr lang="en-US" altLang="zh-CN" sz="2400" dirty="0"/>
              <a:t>SELECT Sno</a:t>
            </a:r>
            <a:r>
              <a:rPr lang="zh-CN" altLang="en-US" sz="2400" dirty="0"/>
              <a:t>, </a:t>
            </a:r>
            <a:r>
              <a:rPr lang="en-US" altLang="zh-CN" sz="2400" dirty="0"/>
              <a:t>Cno</a:t>
            </a:r>
            <a:endParaRPr lang="en-US" altLang="zh-CN" sz="2400" dirty="0"/>
          </a:p>
          <a:p>
            <a:pPr eaLnBrk="1" hangingPunct="1">
              <a:buNone/>
            </a:pPr>
            <a:r>
              <a:rPr lang="en-US" altLang="zh-CN" sz="2400" dirty="0"/>
              <a:t>    FROM    SC  x</a:t>
            </a:r>
            <a:endParaRPr lang="en-US" altLang="zh-CN" sz="2400" dirty="0"/>
          </a:p>
          <a:p>
            <a:pPr eaLnBrk="1" hangingPunct="1">
              <a:buNone/>
            </a:pPr>
            <a:r>
              <a:rPr lang="en-US" altLang="zh-CN" sz="2400" dirty="0"/>
              <a:t>    WHERE Grade &gt;=</a:t>
            </a:r>
            <a:r>
              <a:rPr lang="zh-CN" altLang="en-US" sz="2400" dirty="0"/>
              <a:t>(</a:t>
            </a:r>
            <a:r>
              <a:rPr lang="en-US" altLang="zh-CN" sz="2400" dirty="0"/>
              <a:t>SELECT AVG（</a:t>
            </a:r>
            <a:r>
              <a:rPr lang="en-US" altLang="zh-CN" sz="2400" dirty="0"/>
              <a:t>Grade） </a:t>
            </a:r>
            <a:endParaRPr lang="en-US" altLang="zh-CN" sz="2400" dirty="0"/>
          </a:p>
          <a:p>
            <a:pPr eaLnBrk="1" hangingPunct="1">
              <a:buNone/>
            </a:pPr>
            <a:r>
              <a:rPr lang="en-US" altLang="zh-CN" sz="2400" dirty="0"/>
              <a:t>		                        FROM  SC y</a:t>
            </a:r>
            <a:endParaRPr lang="en-US" altLang="zh-CN" sz="2400" dirty="0"/>
          </a:p>
          <a:p>
            <a:pPr eaLnBrk="1" hangingPunct="1">
              <a:buNone/>
            </a:pPr>
            <a:r>
              <a:rPr lang="en-US" altLang="zh-CN" sz="2400" dirty="0"/>
              <a:t>                                   WHERE y.Sno=x.Sno</a:t>
            </a:r>
            <a:r>
              <a:rPr lang="zh-CN" altLang="en-US" sz="2400" dirty="0"/>
              <a:t>)</a:t>
            </a:r>
            <a:r>
              <a:rPr lang="en-US" altLang="zh-CN" sz="2400" dirty="0"/>
              <a:t>;</a:t>
            </a:r>
            <a:endParaRPr lang="en-US" altLang="zh-CN" sz="2400" dirty="0"/>
          </a:p>
        </p:txBody>
      </p:sp>
      <p:sp>
        <p:nvSpPr>
          <p:cNvPr id="41988" name="AutoShape 4"/>
          <p:cNvSpPr/>
          <p:nvPr/>
        </p:nvSpPr>
        <p:spPr>
          <a:xfrm>
            <a:off x="5076825" y="1773238"/>
            <a:ext cx="1512888" cy="792162"/>
          </a:xfrm>
          <a:prstGeom prst="wedgeRoundRectCallout">
            <a:avLst>
              <a:gd name="adj1" fmla="val -84417"/>
              <a:gd name="adj2" fmla="val 73648"/>
              <a:gd name="adj3" fmla="val 16667"/>
            </a:avLst>
          </a:prstGeom>
          <a:gradFill rotWithShape="1">
            <a:gsLst>
              <a:gs pos="0">
                <a:srgbClr val="CC99FF"/>
              </a:gs>
              <a:gs pos="100000">
                <a:srgbClr val="F4E8FF"/>
              </a:gs>
            </a:gsLst>
            <a:lin ang="5400000" scaled="1"/>
            <a:tileRect/>
          </a:gradFill>
          <a:ln w="25400" cap="flat" cmpd="sng">
            <a:solidFill>
              <a:srgbClr val="00CCFF"/>
            </a:solidFill>
            <a:prstDash val="solid"/>
            <a:miter/>
            <a:headEnd type="none" w="med" len="med"/>
            <a:tailEnd type="none" w="med" len="med"/>
          </a:ln>
        </p:spPr>
        <p:txBody>
          <a:bodyPr anchor="ctr" anchorCtr="0"/>
          <a:p>
            <a:pPr marL="342900" indent="-342900"/>
            <a:r>
              <a:rPr lang="zh-CN" altLang="en-US" dirty="0">
                <a:latin typeface="Arial" panose="020B0604020202020204" pitchFamily="34" charset="0"/>
              </a:rPr>
              <a:t>相关子查询 </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slide(fromBottom)">
                                      <p:cBhvr>
                                        <p:cTn id="7"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1026"/>
          <p:cNvSpPr>
            <a:spLocks noGrp="1"/>
          </p:cNvSpPr>
          <p:nvPr>
            <p:ph type="title" idx="4294967295"/>
          </p:nvPr>
        </p:nvSpPr>
        <p:spPr>
          <a:ln/>
        </p:spPr>
        <p:txBody>
          <a:bodyPr vert="horz" wrap="square" lIns="91440" tIns="45720" rIns="91440" bIns="45720" anchor="ctr" anchorCtr="0"/>
          <a:p>
            <a:pPr eaLnBrk="1" hangingPunct="1"/>
            <a:r>
              <a:rPr lang="zh-CN" altLang="en-US" sz="3600" dirty="0"/>
              <a:t>带有比较运算符的子查询（续）</a:t>
            </a:r>
            <a:endParaRPr lang="zh-CN" altLang="en-US" sz="3600" dirty="0"/>
          </a:p>
        </p:txBody>
      </p:sp>
      <p:sp>
        <p:nvSpPr>
          <p:cNvPr id="43011" name="Rectangle 1027"/>
          <p:cNvSpPr>
            <a:spLocks noGrp="1"/>
          </p:cNvSpPr>
          <p:nvPr>
            <p:ph type="body" idx="4294967295"/>
          </p:nvPr>
        </p:nvSpPr>
        <p:spPr>
          <a:xfrm>
            <a:off x="457200" y="1196975"/>
            <a:ext cx="8229600" cy="5040313"/>
          </a:xfrm>
          <a:ln/>
        </p:spPr>
        <p:txBody>
          <a:bodyPr vert="horz" wrap="square" lIns="91440" tIns="45720" rIns="91440" bIns="45720" anchor="t" anchorCtr="0"/>
          <a:p>
            <a:pPr eaLnBrk="1" hangingPunct="1">
              <a:lnSpc>
                <a:spcPct val="120000"/>
              </a:lnSpc>
            </a:pPr>
            <a:r>
              <a:rPr lang="zh-CN" altLang="en-US" dirty="0"/>
              <a:t>可能的执行过程 </a:t>
            </a:r>
            <a:endParaRPr lang="zh-CN" altLang="en-US" dirty="0"/>
          </a:p>
          <a:p>
            <a:pPr lvl="1" eaLnBrk="1" hangingPunct="1">
              <a:lnSpc>
                <a:spcPct val="120000"/>
              </a:lnSpc>
            </a:pPr>
            <a:r>
              <a:rPr lang="zh-CN" altLang="en-US" dirty="0"/>
              <a:t>从外层查询中取出</a:t>
            </a:r>
            <a:r>
              <a:rPr lang="en-US" altLang="zh-CN" dirty="0"/>
              <a:t>SC</a:t>
            </a:r>
            <a:r>
              <a:rPr lang="zh-CN" altLang="en-US" dirty="0"/>
              <a:t>的一个元组</a:t>
            </a:r>
            <a:r>
              <a:rPr lang="en-US" altLang="zh-CN" dirty="0"/>
              <a:t>x</a:t>
            </a:r>
            <a:r>
              <a:rPr lang="zh-CN" altLang="en-US" dirty="0"/>
              <a:t>，将元组</a:t>
            </a:r>
            <a:r>
              <a:rPr lang="en-US" altLang="zh-CN" dirty="0"/>
              <a:t>x</a:t>
            </a:r>
            <a:r>
              <a:rPr lang="zh-CN" altLang="en-US" dirty="0"/>
              <a:t>的</a:t>
            </a:r>
            <a:r>
              <a:rPr lang="en-US" altLang="zh-CN" dirty="0"/>
              <a:t>Sno</a:t>
            </a:r>
            <a:r>
              <a:rPr lang="zh-CN" altLang="en-US" dirty="0"/>
              <a:t>值（</a:t>
            </a:r>
            <a:r>
              <a:rPr lang="en-US" altLang="zh-CN" dirty="0"/>
              <a:t>201215121</a:t>
            </a:r>
            <a:r>
              <a:rPr lang="zh-CN" altLang="en-US" dirty="0"/>
              <a:t>）传送给内层查询。</a:t>
            </a:r>
            <a:endParaRPr lang="zh-CN" altLang="en-US" dirty="0"/>
          </a:p>
          <a:p>
            <a:pPr eaLnBrk="1" hangingPunct="1">
              <a:lnSpc>
                <a:spcPct val="120000"/>
              </a:lnSpc>
              <a:buNone/>
            </a:pPr>
            <a:r>
              <a:rPr lang="zh-CN" altLang="en-US" sz="2400" dirty="0"/>
              <a:t>       	</a:t>
            </a:r>
            <a:r>
              <a:rPr lang="en-US" altLang="zh-CN" sz="2400" dirty="0"/>
              <a:t>SELECT AVG</a:t>
            </a:r>
            <a:r>
              <a:rPr lang="zh-CN" altLang="en-US" sz="2400" dirty="0"/>
              <a:t>(</a:t>
            </a:r>
            <a:r>
              <a:rPr lang="en-US" altLang="zh-CN" sz="2400" dirty="0"/>
              <a:t>Grade</a:t>
            </a:r>
            <a:r>
              <a:rPr lang="zh-CN" altLang="en-US" sz="2400" dirty="0"/>
              <a:t>)</a:t>
            </a:r>
            <a:endParaRPr lang="zh-CN" altLang="en-US" sz="2400" dirty="0"/>
          </a:p>
          <a:p>
            <a:pPr eaLnBrk="1" hangingPunct="1">
              <a:lnSpc>
                <a:spcPct val="120000"/>
              </a:lnSpc>
              <a:buNone/>
            </a:pPr>
            <a:r>
              <a:rPr lang="en-US" altLang="zh-CN" sz="2400" dirty="0"/>
              <a:t>       </a:t>
            </a:r>
            <a:r>
              <a:rPr lang="zh-CN" altLang="en-US" sz="2400" dirty="0"/>
              <a:t>	</a:t>
            </a:r>
            <a:r>
              <a:rPr lang="en-US" altLang="zh-CN" sz="2400" dirty="0"/>
              <a:t>FROM SC y</a:t>
            </a:r>
            <a:endParaRPr lang="en-US" altLang="zh-CN" sz="2400" dirty="0"/>
          </a:p>
          <a:p>
            <a:pPr eaLnBrk="1" hangingPunct="1">
              <a:lnSpc>
                <a:spcPct val="120000"/>
              </a:lnSpc>
              <a:buNone/>
            </a:pPr>
            <a:r>
              <a:rPr lang="en-US" altLang="zh-CN" sz="2400" dirty="0"/>
              <a:t>       </a:t>
            </a:r>
            <a:r>
              <a:rPr lang="zh-CN" altLang="en-US" sz="2400" dirty="0"/>
              <a:t>	</a:t>
            </a:r>
            <a:r>
              <a:rPr lang="en-US" altLang="zh-CN" sz="2400" dirty="0"/>
              <a:t>WHERE y.Sno='201215121‘;</a:t>
            </a:r>
            <a:endParaRPr lang="en-US" altLang="zh-C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title" idx="4294967295"/>
          </p:nvPr>
        </p:nvSpPr>
        <p:spPr>
          <a:ln/>
        </p:spPr>
        <p:txBody>
          <a:bodyPr vert="horz" wrap="square" lIns="91440" tIns="45720" rIns="91440" bIns="45720" anchor="ctr" anchorCtr="0"/>
          <a:p>
            <a:pPr eaLnBrk="1" hangingPunct="1"/>
            <a:r>
              <a:rPr lang="en-US" altLang="zh-CN" sz="3600" dirty="0"/>
              <a:t>3.4.2 </a:t>
            </a:r>
            <a:r>
              <a:rPr lang="zh-CN" altLang="en-US" sz="3600" dirty="0"/>
              <a:t>连接查询 </a:t>
            </a:r>
            <a:endParaRPr lang="zh-CN" altLang="en-US" sz="3600" dirty="0"/>
          </a:p>
        </p:txBody>
      </p:sp>
      <p:sp>
        <p:nvSpPr>
          <p:cNvPr id="7171" name="Rectangle 3"/>
          <p:cNvSpPr>
            <a:spLocks noGrp="1"/>
          </p:cNvSpPr>
          <p:nvPr>
            <p:ph type="body" idx="4294967295"/>
          </p:nvPr>
        </p:nvSpPr>
        <p:spPr>
          <a:xfrm>
            <a:off x="323850" y="1030288"/>
            <a:ext cx="8505825" cy="5494337"/>
          </a:xfrm>
          <a:ln/>
        </p:spPr>
        <p:txBody>
          <a:bodyPr vert="horz" wrap="square" lIns="91440" tIns="45720" rIns="91440" bIns="45720" anchor="t" anchorCtr="0"/>
          <a:p>
            <a:pPr algn="just" eaLnBrk="1" hangingPunct="1">
              <a:lnSpc>
                <a:spcPct val="150000"/>
              </a:lnSpc>
            </a:pPr>
            <a:r>
              <a:rPr lang="zh-CN" altLang="en-US" dirty="0"/>
              <a:t>连接查询：同时涉及两个以上的表的查询</a:t>
            </a:r>
            <a:endParaRPr lang="zh-CN" altLang="en-US" dirty="0"/>
          </a:p>
          <a:p>
            <a:pPr algn="just" eaLnBrk="1" hangingPunct="1"/>
            <a:r>
              <a:rPr lang="zh-CN" altLang="en-US" dirty="0"/>
              <a:t>连接条件或连接谓词：用来连接两个表的条件</a:t>
            </a:r>
            <a:endParaRPr lang="zh-CN" altLang="en-US" dirty="0"/>
          </a:p>
          <a:p>
            <a:pPr algn="just" eaLnBrk="1" hangingPunct="1">
              <a:buNone/>
            </a:pPr>
            <a:r>
              <a:rPr lang="zh-CN" altLang="en-US" dirty="0"/>
              <a:t>	 一般格式：</a:t>
            </a:r>
            <a:endParaRPr lang="zh-CN" altLang="en-US" dirty="0"/>
          </a:p>
          <a:p>
            <a:pPr lvl="1" eaLnBrk="1" hangingPunct="1">
              <a:lnSpc>
                <a:spcPct val="150000"/>
              </a:lnSpc>
            </a:pPr>
            <a:r>
              <a:rPr lang="en-US" altLang="zh-CN" dirty="0"/>
              <a:t>[&lt;</a:t>
            </a:r>
            <a:r>
              <a:rPr lang="zh-CN" altLang="en-US" dirty="0"/>
              <a:t>表名</a:t>
            </a:r>
            <a:r>
              <a:rPr lang="en-US" altLang="zh-CN" dirty="0"/>
              <a:t>1&gt;.]&lt;</a:t>
            </a:r>
            <a:r>
              <a:rPr lang="zh-CN" altLang="en-US" dirty="0"/>
              <a:t>列名</a:t>
            </a:r>
            <a:r>
              <a:rPr lang="en-US" altLang="zh-CN" dirty="0"/>
              <a:t>1&gt;  </a:t>
            </a:r>
            <a:r>
              <a:rPr lang="en-US" altLang="zh-CN" dirty="0">
                <a:solidFill>
                  <a:srgbClr val="D75B5B"/>
                </a:solidFill>
              </a:rPr>
              <a:t>&lt;</a:t>
            </a:r>
            <a:r>
              <a:rPr lang="zh-CN" altLang="en-US" dirty="0">
                <a:solidFill>
                  <a:srgbClr val="D75B5B"/>
                </a:solidFill>
              </a:rPr>
              <a:t>比较运算符</a:t>
            </a:r>
            <a:r>
              <a:rPr lang="en-US" altLang="zh-CN" dirty="0">
                <a:solidFill>
                  <a:srgbClr val="D75B5B"/>
                </a:solidFill>
              </a:rPr>
              <a:t>&gt;</a:t>
            </a:r>
            <a:r>
              <a:rPr lang="en-US" altLang="zh-CN" dirty="0"/>
              <a:t>  [&lt;</a:t>
            </a:r>
            <a:r>
              <a:rPr lang="zh-CN" altLang="en-US" dirty="0"/>
              <a:t>表名</a:t>
            </a:r>
            <a:r>
              <a:rPr lang="en-US" altLang="zh-CN" dirty="0"/>
              <a:t>2&gt;.]&lt;</a:t>
            </a:r>
            <a:r>
              <a:rPr lang="zh-CN" altLang="en-US" dirty="0"/>
              <a:t>列名</a:t>
            </a:r>
            <a:r>
              <a:rPr lang="en-US" altLang="zh-CN" dirty="0"/>
              <a:t>2&gt;</a:t>
            </a:r>
            <a:endParaRPr lang="en-US" altLang="zh-CN" dirty="0"/>
          </a:p>
          <a:p>
            <a:pPr lvl="1" eaLnBrk="1" hangingPunct="1">
              <a:lnSpc>
                <a:spcPct val="150000"/>
              </a:lnSpc>
            </a:pPr>
            <a:r>
              <a:rPr lang="en-US" altLang="zh-CN" dirty="0"/>
              <a:t>[&lt;</a:t>
            </a:r>
            <a:r>
              <a:rPr lang="zh-CN" altLang="en-US" dirty="0"/>
              <a:t>表名</a:t>
            </a:r>
            <a:r>
              <a:rPr lang="en-US" altLang="zh-CN" dirty="0"/>
              <a:t>1&gt;.]&lt;</a:t>
            </a:r>
            <a:r>
              <a:rPr lang="zh-CN" altLang="en-US" dirty="0"/>
              <a:t>列名</a:t>
            </a:r>
            <a:r>
              <a:rPr lang="en-US" altLang="zh-CN" dirty="0"/>
              <a:t>1&gt; </a:t>
            </a:r>
            <a:r>
              <a:rPr lang="en-US" altLang="zh-CN" dirty="0">
                <a:solidFill>
                  <a:srgbClr val="D75B5B"/>
                </a:solidFill>
              </a:rPr>
              <a:t>BETWEEN</a:t>
            </a:r>
            <a:r>
              <a:rPr lang="en-US" altLang="zh-CN" dirty="0"/>
              <a:t> [&lt;</a:t>
            </a:r>
            <a:r>
              <a:rPr lang="zh-CN" altLang="en-US" dirty="0"/>
              <a:t>表名</a:t>
            </a:r>
            <a:r>
              <a:rPr lang="en-US" altLang="zh-CN" dirty="0"/>
              <a:t>2&gt;.]&lt;</a:t>
            </a:r>
            <a:r>
              <a:rPr lang="zh-CN" altLang="en-US" dirty="0"/>
              <a:t>列名</a:t>
            </a:r>
            <a:r>
              <a:rPr lang="en-US" altLang="zh-CN" dirty="0"/>
              <a:t>2&gt; </a:t>
            </a:r>
            <a:r>
              <a:rPr lang="en-US" altLang="zh-CN" dirty="0">
                <a:solidFill>
                  <a:srgbClr val="D75B5B"/>
                </a:solidFill>
              </a:rPr>
              <a:t>AND</a:t>
            </a:r>
            <a:r>
              <a:rPr lang="en-US" altLang="zh-CN" dirty="0"/>
              <a:t> [&lt;</a:t>
            </a:r>
            <a:r>
              <a:rPr lang="zh-CN" altLang="en-US" dirty="0"/>
              <a:t>表名</a:t>
            </a:r>
            <a:r>
              <a:rPr lang="en-US" altLang="zh-CN" dirty="0"/>
              <a:t>2&gt;.]&lt;</a:t>
            </a:r>
            <a:r>
              <a:rPr lang="zh-CN" altLang="en-US" dirty="0"/>
              <a:t>列名</a:t>
            </a:r>
            <a:r>
              <a:rPr lang="en-US" altLang="zh-CN" dirty="0"/>
              <a:t>3&gt;</a:t>
            </a:r>
            <a:endParaRPr lang="en-US" altLang="zh-CN" dirty="0"/>
          </a:p>
          <a:p>
            <a:pPr algn="just" eaLnBrk="1" hangingPunct="1">
              <a:lnSpc>
                <a:spcPct val="150000"/>
              </a:lnSpc>
            </a:pPr>
            <a:r>
              <a:rPr lang="zh-CN" altLang="en-US" dirty="0"/>
              <a:t>连接字段：连接谓词中的列名称</a:t>
            </a:r>
            <a:endParaRPr lang="zh-CN" altLang="en-US" dirty="0"/>
          </a:p>
          <a:p>
            <a:pPr lvl="1" algn="just" eaLnBrk="1" hangingPunct="1"/>
            <a:r>
              <a:rPr lang="zh-CN" altLang="en-US" dirty="0"/>
              <a:t>连接条件中的各连接字段类型必须是可比的，但名字不必相同</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1026"/>
          <p:cNvSpPr>
            <a:spLocks noGrp="1"/>
          </p:cNvSpPr>
          <p:nvPr>
            <p:ph type="title" idx="4294967295"/>
          </p:nvPr>
        </p:nvSpPr>
        <p:spPr>
          <a:ln/>
        </p:spPr>
        <p:txBody>
          <a:bodyPr vert="horz" wrap="square" lIns="91440" tIns="45720" rIns="91440" bIns="45720" anchor="ctr" anchorCtr="0"/>
          <a:p>
            <a:pPr eaLnBrk="1" hangingPunct="1"/>
            <a:r>
              <a:rPr lang="zh-CN" altLang="en-US" sz="3600" dirty="0"/>
              <a:t>带有比较运算符的子查询（续）</a:t>
            </a:r>
            <a:endParaRPr lang="zh-CN" altLang="en-US" sz="3600" dirty="0"/>
          </a:p>
        </p:txBody>
      </p:sp>
      <p:sp>
        <p:nvSpPr>
          <p:cNvPr id="44035" name="Rectangle 1027"/>
          <p:cNvSpPr>
            <a:spLocks noGrp="1"/>
          </p:cNvSpPr>
          <p:nvPr>
            <p:ph type="body" idx="4294967295"/>
          </p:nvPr>
        </p:nvSpPr>
        <p:spPr>
          <a:xfrm>
            <a:off x="457200" y="1196975"/>
            <a:ext cx="8229600" cy="5040313"/>
          </a:xfrm>
          <a:ln/>
        </p:spPr>
        <p:txBody>
          <a:bodyPr vert="horz" wrap="square" lIns="91440" tIns="45720" rIns="91440" bIns="45720" anchor="t" anchorCtr="0"/>
          <a:p>
            <a:pPr eaLnBrk="1" hangingPunct="1">
              <a:lnSpc>
                <a:spcPct val="120000"/>
              </a:lnSpc>
            </a:pPr>
            <a:r>
              <a:rPr lang="zh-CN" altLang="en-US" dirty="0"/>
              <a:t>可能的执行过程（续） </a:t>
            </a:r>
            <a:endParaRPr lang="zh-CN" altLang="en-US" dirty="0"/>
          </a:p>
          <a:p>
            <a:pPr lvl="1" eaLnBrk="1" hangingPunct="1">
              <a:lnSpc>
                <a:spcPct val="120000"/>
              </a:lnSpc>
            </a:pPr>
            <a:r>
              <a:rPr lang="zh-CN" altLang="en-US" dirty="0"/>
              <a:t>执行内层查询，得到值</a:t>
            </a:r>
            <a:r>
              <a:rPr lang="en-US" altLang="zh-CN" dirty="0"/>
              <a:t>88</a:t>
            </a:r>
            <a:r>
              <a:rPr lang="zh-CN" altLang="en-US" dirty="0"/>
              <a:t>（近似值），用该值代替内层查询，得到外层查询：</a:t>
            </a:r>
            <a:endParaRPr lang="zh-CN" altLang="en-US" dirty="0"/>
          </a:p>
          <a:p>
            <a:pPr eaLnBrk="1" hangingPunct="1">
              <a:lnSpc>
                <a:spcPct val="120000"/>
              </a:lnSpc>
              <a:buNone/>
            </a:pPr>
            <a:r>
              <a:rPr lang="zh-CN" altLang="en-US" sz="2400" dirty="0"/>
              <a:t>      	 </a:t>
            </a:r>
            <a:r>
              <a:rPr lang="en-US" altLang="zh-CN" sz="2400" dirty="0"/>
              <a:t>SELECT Sno,Cno</a:t>
            </a:r>
            <a:endParaRPr lang="en-US" altLang="zh-CN" sz="2400" dirty="0"/>
          </a:p>
          <a:p>
            <a:pPr eaLnBrk="1" hangingPunct="1">
              <a:lnSpc>
                <a:spcPct val="120000"/>
              </a:lnSpc>
              <a:buNone/>
            </a:pPr>
            <a:r>
              <a:rPr lang="en-US" altLang="zh-CN" sz="2400" dirty="0"/>
              <a:t>      </a:t>
            </a:r>
            <a:r>
              <a:rPr lang="zh-CN" altLang="en-US" sz="2400" dirty="0"/>
              <a:t>	</a:t>
            </a:r>
            <a:r>
              <a:rPr lang="en-US" altLang="zh-CN" sz="2400" dirty="0"/>
              <a:t> FROM     SC x</a:t>
            </a:r>
            <a:endParaRPr lang="en-US" altLang="zh-CN" sz="2400" dirty="0"/>
          </a:p>
          <a:p>
            <a:pPr eaLnBrk="1" hangingPunct="1">
              <a:lnSpc>
                <a:spcPct val="120000"/>
              </a:lnSpc>
              <a:buNone/>
            </a:pPr>
            <a:r>
              <a:rPr lang="en-US" altLang="zh-CN" sz="2400" dirty="0"/>
              <a:t>     </a:t>
            </a:r>
            <a:r>
              <a:rPr lang="zh-CN" altLang="en-US" sz="2400" dirty="0"/>
              <a:t>	</a:t>
            </a:r>
            <a:r>
              <a:rPr lang="en-US" altLang="zh-CN" sz="2400" dirty="0"/>
              <a:t> WHERE  Grade &gt;=88</a:t>
            </a:r>
            <a:r>
              <a:rPr lang="zh-CN" altLang="en-US" sz="2400" dirty="0"/>
              <a:t>; </a:t>
            </a:r>
            <a:endParaRPr lang="zh-CN" alt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1026"/>
          <p:cNvSpPr>
            <a:spLocks noGrp="1"/>
          </p:cNvSpPr>
          <p:nvPr>
            <p:ph type="title" idx="4294967295"/>
          </p:nvPr>
        </p:nvSpPr>
        <p:spPr>
          <a:ln/>
        </p:spPr>
        <p:txBody>
          <a:bodyPr vert="horz" wrap="square" lIns="91440" tIns="45720" rIns="91440" bIns="45720" anchor="ctr" anchorCtr="0"/>
          <a:p>
            <a:pPr eaLnBrk="1" hangingPunct="1"/>
            <a:r>
              <a:rPr lang="zh-CN" altLang="en-US" sz="3600" dirty="0"/>
              <a:t>带有比较运算符的子查询（续）</a:t>
            </a:r>
            <a:endParaRPr lang="zh-CN" altLang="en-US" sz="3600" dirty="0"/>
          </a:p>
        </p:txBody>
      </p:sp>
      <p:sp>
        <p:nvSpPr>
          <p:cNvPr id="43011" name="Rectangle 1027"/>
          <p:cNvSpPr>
            <a:spLocks noGrp="1" noChangeArrowheads="1"/>
          </p:cNvSpPr>
          <p:nvPr>
            <p:ph type="body" idx="1"/>
          </p:nvPr>
        </p:nvSpPr>
        <p:spPr/>
        <p:txBody>
          <a:bodyPr vert="horz" wrap="square" lIns="91440" tIns="45720" rIns="91440" bIns="45720" numCol="1" anchor="t" anchorCtr="0" compatLnSpc="1"/>
          <a:lstStyle/>
          <a:p>
            <a:pPr marL="342900" marR="0" lvl="1" indent="-342900" algn="l" defTabSz="914400" rtl="0" eaLnBrk="1" fontAlgn="base" latinLnBrk="0" hangingPunct="1">
              <a:lnSpc>
                <a:spcPct val="120000"/>
              </a:lnSpc>
              <a:spcBef>
                <a:spcPct val="20000"/>
              </a:spcBef>
              <a:spcAft>
                <a:spcPct val="0"/>
              </a:spcAft>
              <a:buClrTx/>
              <a:buSzPct val="100000"/>
              <a:buFont typeface="Wingdings" panose="05000000000000000000" pitchFamily="2" charset="2"/>
              <a:buChar char="v"/>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可能的执行过程（续） </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2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执行这个查询，得到</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342900" marR="0" lvl="0" indent="-342900" algn="l" defTabSz="914400" rtl="0" eaLnBrk="1" fontAlgn="base" latinLnBrk="0" hangingPunct="1">
              <a:lnSpc>
                <a:spcPct val="12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201215121</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1</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201215121</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3</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	然后外层查询取出下一个元组重复做上述①至③步骤，直到外层的</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SC</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元组全部处理完毕。结果为</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a:t>
            </a: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0"/>
              </a:spcAft>
              <a:buClrTx/>
              <a:buSzPct val="100000"/>
              <a:buFont typeface="Wingdings" panose="05000000000000000000" pitchFamily="2" charset="2"/>
              <a:buNone/>
              <a:defRPr/>
            </a:pPr>
            <a:r>
              <a:rPr kumimoji="0" lang="en-US" sz="2400" b="1"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201215121</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1</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201215121</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3</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201215122</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2</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Pct val="100000"/>
              <a:buFont typeface="Wingdings" panose="05000000000000000000" pitchFamily="2" charset="2"/>
              <a:buChar char="v"/>
              <a:defRPr/>
            </a:pP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p:cNvSpPr>
          <p:nvPr>
            <p:ph type="title" idx="4294967295"/>
          </p:nvPr>
        </p:nvSpPr>
        <p:spPr>
          <a:ln/>
        </p:spPr>
        <p:txBody>
          <a:bodyPr vert="horz" wrap="square" lIns="91440" tIns="45720" rIns="91440" bIns="45720" anchor="ctr" anchorCtr="0"/>
          <a:p>
            <a:pPr eaLnBrk="1" hangingPunct="1"/>
            <a:r>
              <a:rPr lang="en-US" altLang="zh-CN" sz="3600" dirty="0"/>
              <a:t>3.4.3  </a:t>
            </a:r>
            <a:r>
              <a:rPr lang="zh-CN" altLang="en-US" sz="3600" dirty="0"/>
              <a:t>嵌套查询</a:t>
            </a:r>
            <a:endParaRPr lang="zh-CN" altLang="en-US" sz="3600" dirty="0"/>
          </a:p>
        </p:txBody>
      </p:sp>
      <p:sp>
        <p:nvSpPr>
          <p:cNvPr id="46083" name="Rectangle 3"/>
          <p:cNvSpPr>
            <a:spLocks noGrp="1"/>
          </p:cNvSpPr>
          <p:nvPr>
            <p:ph type="body" idx="4294967295"/>
          </p:nvPr>
        </p:nvSpPr>
        <p:spPr>
          <a:ln/>
        </p:spPr>
        <p:txBody>
          <a:bodyPr vert="horz" wrap="square" lIns="91440" tIns="45720" rIns="91440" bIns="45720" anchor="t" anchorCtr="0"/>
          <a:p>
            <a:pPr eaLnBrk="1" hangingPunct="1">
              <a:lnSpc>
                <a:spcPct val="150000"/>
              </a:lnSpc>
              <a:buNone/>
            </a:pPr>
            <a:r>
              <a:rPr lang="en-US" altLang="zh-CN" dirty="0"/>
              <a:t>  1.</a:t>
            </a:r>
            <a:r>
              <a:rPr lang="zh-CN" altLang="en-US" dirty="0"/>
              <a:t>带有</a:t>
            </a:r>
            <a:r>
              <a:rPr lang="en-US" altLang="zh-CN" dirty="0"/>
              <a:t>IN</a:t>
            </a:r>
            <a:r>
              <a:rPr lang="zh-CN" altLang="en-US" dirty="0"/>
              <a:t>谓词的子查询 </a:t>
            </a:r>
            <a:endParaRPr lang="zh-CN" altLang="en-US" dirty="0"/>
          </a:p>
          <a:p>
            <a:pPr eaLnBrk="1" hangingPunct="1">
              <a:lnSpc>
                <a:spcPct val="150000"/>
              </a:lnSpc>
              <a:buNone/>
            </a:pPr>
            <a:r>
              <a:rPr lang="zh-CN" altLang="en-US" dirty="0"/>
              <a:t>  </a:t>
            </a:r>
            <a:r>
              <a:rPr lang="en-US" altLang="zh-CN" dirty="0"/>
              <a:t>2.</a:t>
            </a:r>
            <a:r>
              <a:rPr lang="zh-CN" altLang="en-US" dirty="0"/>
              <a:t>带有比较运算符的子查询</a:t>
            </a:r>
            <a:endParaRPr lang="zh-CN" altLang="en-US" dirty="0"/>
          </a:p>
          <a:p>
            <a:pPr eaLnBrk="1" hangingPunct="1">
              <a:lnSpc>
                <a:spcPct val="150000"/>
              </a:lnSpc>
              <a:buNone/>
            </a:pPr>
            <a:r>
              <a:rPr lang="zh-CN" altLang="en-US" dirty="0">
                <a:solidFill>
                  <a:srgbClr val="7030A0"/>
                </a:solidFill>
              </a:rPr>
              <a:t>  </a:t>
            </a:r>
            <a:r>
              <a:rPr lang="en-US" altLang="zh-CN" dirty="0">
                <a:solidFill>
                  <a:srgbClr val="7030A0"/>
                </a:solidFill>
              </a:rPr>
              <a:t>3.</a:t>
            </a:r>
            <a:r>
              <a:rPr lang="zh-CN" altLang="en-US" dirty="0">
                <a:solidFill>
                  <a:srgbClr val="7030A0"/>
                </a:solidFill>
              </a:rPr>
              <a:t>带有</a:t>
            </a:r>
            <a:r>
              <a:rPr lang="en-US" altLang="zh-CN" dirty="0">
                <a:solidFill>
                  <a:srgbClr val="7030A0"/>
                </a:solidFill>
              </a:rPr>
              <a:t>ANY</a:t>
            </a:r>
            <a:r>
              <a:rPr lang="zh-CN" altLang="en-US" dirty="0">
                <a:solidFill>
                  <a:srgbClr val="7030A0"/>
                </a:solidFill>
              </a:rPr>
              <a:t>（</a:t>
            </a:r>
            <a:r>
              <a:rPr lang="en-US" altLang="zh-CN" dirty="0">
                <a:solidFill>
                  <a:srgbClr val="7030A0"/>
                </a:solidFill>
              </a:rPr>
              <a:t>SOME</a:t>
            </a:r>
            <a:r>
              <a:rPr lang="zh-CN" altLang="en-US" dirty="0">
                <a:solidFill>
                  <a:srgbClr val="7030A0"/>
                </a:solidFill>
              </a:rPr>
              <a:t>）或</a:t>
            </a:r>
            <a:r>
              <a:rPr lang="en-US" altLang="zh-CN" dirty="0">
                <a:solidFill>
                  <a:srgbClr val="7030A0"/>
                </a:solidFill>
              </a:rPr>
              <a:t>ALL</a:t>
            </a:r>
            <a:r>
              <a:rPr lang="zh-CN" altLang="en-US" dirty="0">
                <a:solidFill>
                  <a:srgbClr val="7030A0"/>
                </a:solidFill>
              </a:rPr>
              <a:t>谓词的子查询</a:t>
            </a:r>
            <a:endParaRPr lang="zh-CN" altLang="en-US" dirty="0">
              <a:solidFill>
                <a:srgbClr val="7030A0"/>
              </a:solidFill>
            </a:endParaRPr>
          </a:p>
          <a:p>
            <a:pPr eaLnBrk="1" hangingPunct="1">
              <a:lnSpc>
                <a:spcPct val="150000"/>
              </a:lnSpc>
              <a:buNone/>
            </a:pPr>
            <a:r>
              <a:rPr lang="zh-CN" altLang="en-US" dirty="0"/>
              <a:t>  </a:t>
            </a:r>
            <a:r>
              <a:rPr lang="en-US" altLang="zh-CN" dirty="0"/>
              <a:t>4.</a:t>
            </a:r>
            <a:r>
              <a:rPr lang="zh-CN" altLang="en-US" dirty="0"/>
              <a:t>带有</a:t>
            </a:r>
            <a:r>
              <a:rPr lang="en-US" altLang="zh-CN" dirty="0"/>
              <a:t>EXISTS</a:t>
            </a:r>
            <a:r>
              <a:rPr lang="zh-CN" altLang="en-US" dirty="0"/>
              <a:t>谓词的子查询</a:t>
            </a:r>
            <a:endParaRPr lang="zh-CN" altLang="en-US" dirty="0"/>
          </a:p>
          <a:p>
            <a:pPr eaLnBrk="1" hangingPunct="1">
              <a:lnSpc>
                <a:spcPct val="130000"/>
              </a:lnSpc>
              <a:buNone/>
            </a:pPr>
            <a:endParaRPr lang="en-US" altLang="zh-C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p:cNvSpPr>
          <p:nvPr>
            <p:ph type="title" idx="4294967295"/>
          </p:nvPr>
        </p:nvSpPr>
        <p:spPr>
          <a:xfrm>
            <a:off x="-101600" y="-33337"/>
            <a:ext cx="9353550" cy="1131887"/>
          </a:xfrm>
          <a:ln/>
        </p:spPr>
        <p:txBody>
          <a:bodyPr vert="horz" wrap="square" lIns="91440" tIns="45720" rIns="91440" bIns="45720" anchor="ctr" anchorCtr="0"/>
          <a:p>
            <a:pPr eaLnBrk="1" hangingPunct="1"/>
            <a:r>
              <a:rPr lang="zh-CN" altLang="en-US" sz="3200" dirty="0"/>
              <a:t>带有</a:t>
            </a:r>
            <a:r>
              <a:rPr lang="en-US" altLang="zh-CN" sz="3200" dirty="0"/>
              <a:t>ANY</a:t>
            </a:r>
            <a:r>
              <a:rPr lang="zh-CN" altLang="en-US" sz="3200" dirty="0"/>
              <a:t>（</a:t>
            </a:r>
            <a:r>
              <a:rPr lang="en-US" altLang="zh-CN" sz="3200" dirty="0"/>
              <a:t>SOME</a:t>
            </a:r>
            <a:r>
              <a:rPr lang="zh-CN" altLang="en-US" sz="3200" dirty="0"/>
              <a:t>）或</a:t>
            </a:r>
            <a:r>
              <a:rPr lang="en-US" altLang="zh-CN" sz="3200" dirty="0"/>
              <a:t>ALL</a:t>
            </a:r>
            <a:r>
              <a:rPr lang="zh-CN" altLang="en-US" sz="3200" dirty="0"/>
              <a:t>谓词的子查询 （续）</a:t>
            </a:r>
            <a:endParaRPr lang="zh-CN" altLang="en-US" sz="3200" dirty="0"/>
          </a:p>
        </p:txBody>
      </p:sp>
      <p:sp>
        <p:nvSpPr>
          <p:cNvPr id="47107" name="Rectangle 3"/>
          <p:cNvSpPr>
            <a:spLocks noGrp="1"/>
          </p:cNvSpPr>
          <p:nvPr>
            <p:ph type="body" idx="4294967295"/>
          </p:nvPr>
        </p:nvSpPr>
        <p:spPr>
          <a:xfrm>
            <a:off x="457200" y="981075"/>
            <a:ext cx="7999413" cy="5283200"/>
          </a:xfrm>
          <a:ln/>
        </p:spPr>
        <p:txBody>
          <a:bodyPr vert="horz" wrap="square" lIns="91440" tIns="45720" rIns="91440" bIns="45720" anchor="t" anchorCtr="0"/>
          <a:p>
            <a:pPr marL="609600" indent="-609600" eaLnBrk="1" hangingPunct="1">
              <a:lnSpc>
                <a:spcPct val="120000"/>
              </a:lnSpc>
              <a:buFont typeface="宋体" panose="02010600030101010101" pitchFamily="2" charset="-122"/>
              <a:buNone/>
            </a:pPr>
            <a:r>
              <a:rPr lang="zh-CN" altLang="en-US" dirty="0"/>
              <a:t>使用</a:t>
            </a:r>
            <a:r>
              <a:rPr lang="en-US" altLang="zh-CN" dirty="0"/>
              <a:t>ANY</a:t>
            </a:r>
            <a:r>
              <a:rPr lang="zh-CN" altLang="en-US" dirty="0"/>
              <a:t>或</a:t>
            </a:r>
            <a:r>
              <a:rPr lang="en-US" altLang="zh-CN" dirty="0"/>
              <a:t>ALL</a:t>
            </a:r>
            <a:r>
              <a:rPr lang="zh-CN" altLang="en-US" dirty="0"/>
              <a:t>谓词时必须同时使用比较运算</a:t>
            </a:r>
            <a:endParaRPr lang="zh-CN" altLang="en-US" dirty="0"/>
          </a:p>
          <a:p>
            <a:pPr marL="609600" indent="-609600" eaLnBrk="1" hangingPunct="1">
              <a:lnSpc>
                <a:spcPct val="120000"/>
              </a:lnSpc>
              <a:buFont typeface="宋体" panose="02010600030101010101" pitchFamily="2" charset="-122"/>
              <a:buNone/>
            </a:pPr>
            <a:r>
              <a:rPr lang="zh-CN" altLang="en-US" sz="2400" dirty="0"/>
              <a:t>语义为：</a:t>
            </a:r>
            <a:endParaRPr lang="zh-CN" altLang="en-US" sz="2400" dirty="0"/>
          </a:p>
          <a:p>
            <a:pPr marL="609600" indent="-609600" eaLnBrk="1" hangingPunct="1">
              <a:lnSpc>
                <a:spcPct val="120000"/>
              </a:lnSpc>
              <a:buFont typeface="宋体" panose="02010600030101010101" pitchFamily="2" charset="-122"/>
              <a:buNone/>
            </a:pPr>
            <a:r>
              <a:rPr lang="en-US" altLang="zh-CN" sz="2400" dirty="0"/>
              <a:t>      &gt; ANY	</a:t>
            </a:r>
            <a:r>
              <a:rPr lang="zh-CN" altLang="en-US" sz="2400" dirty="0"/>
              <a:t>大于子查询结果中的某个值       </a:t>
            </a:r>
            <a:endParaRPr lang="zh-CN" altLang="en-US" sz="2400" dirty="0"/>
          </a:p>
          <a:p>
            <a:pPr marL="990600" lvl="1" indent="-533400">
              <a:lnSpc>
                <a:spcPct val="120000"/>
              </a:lnSpc>
              <a:buFont typeface="宋体" panose="02010600030101010101" pitchFamily="2" charset="-122"/>
              <a:buNone/>
            </a:pPr>
            <a:r>
              <a:rPr lang="en-US" altLang="zh-CN" dirty="0"/>
              <a:t>&gt; ALL	</a:t>
            </a:r>
            <a:r>
              <a:rPr lang="zh-CN" altLang="en-US" dirty="0"/>
              <a:t>大于子查询结果中的所有值</a:t>
            </a:r>
            <a:endParaRPr lang="zh-CN" altLang="en-US" dirty="0"/>
          </a:p>
          <a:p>
            <a:pPr marL="990600" lvl="1" indent="-533400">
              <a:lnSpc>
                <a:spcPct val="120000"/>
              </a:lnSpc>
              <a:buFont typeface="宋体" panose="02010600030101010101" pitchFamily="2" charset="-122"/>
              <a:buNone/>
            </a:pPr>
            <a:r>
              <a:rPr lang="en-US" altLang="zh-CN" dirty="0"/>
              <a:t>&lt; ANY	</a:t>
            </a:r>
            <a:r>
              <a:rPr lang="zh-CN" altLang="en-US" dirty="0"/>
              <a:t>小于子查询结果中的某个值    </a:t>
            </a:r>
            <a:endParaRPr lang="zh-CN" altLang="en-US" dirty="0"/>
          </a:p>
          <a:p>
            <a:pPr marL="990600" lvl="1" indent="-533400">
              <a:lnSpc>
                <a:spcPct val="120000"/>
              </a:lnSpc>
              <a:buFont typeface="宋体" panose="02010600030101010101" pitchFamily="2" charset="-122"/>
              <a:buNone/>
            </a:pPr>
            <a:r>
              <a:rPr lang="en-US" altLang="zh-CN" dirty="0"/>
              <a:t>&lt; ALL	</a:t>
            </a:r>
            <a:r>
              <a:rPr lang="zh-CN" altLang="en-US" dirty="0"/>
              <a:t>小于子查询结果中的所有值</a:t>
            </a:r>
            <a:endParaRPr lang="zh-CN" altLang="en-US" dirty="0"/>
          </a:p>
          <a:p>
            <a:pPr marL="990600" lvl="1" indent="-533400">
              <a:lnSpc>
                <a:spcPct val="120000"/>
              </a:lnSpc>
              <a:buFont typeface="宋体" panose="02010600030101010101" pitchFamily="2" charset="-122"/>
              <a:buNone/>
            </a:pPr>
            <a:r>
              <a:rPr lang="en-US" altLang="zh-CN" dirty="0"/>
              <a:t>&gt;= ANY	</a:t>
            </a:r>
            <a:r>
              <a:rPr lang="zh-CN" altLang="en-US" dirty="0"/>
              <a:t>大于等于子查询结果中的某个值    </a:t>
            </a:r>
            <a:endParaRPr lang="zh-CN" altLang="en-US" dirty="0"/>
          </a:p>
          <a:p>
            <a:pPr marL="990600" lvl="1" indent="-533400">
              <a:lnSpc>
                <a:spcPct val="120000"/>
              </a:lnSpc>
              <a:buFont typeface="宋体" panose="02010600030101010101" pitchFamily="2" charset="-122"/>
              <a:buNone/>
            </a:pPr>
            <a:r>
              <a:rPr lang="en-US" altLang="zh-CN" dirty="0"/>
              <a:t>&gt;= ALL	</a:t>
            </a:r>
            <a:r>
              <a:rPr lang="zh-CN" altLang="en-US" dirty="0"/>
              <a:t>大于等于子查询结果中的所有值</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p:cNvSpPr>
          <p:nvPr>
            <p:ph type="title" idx="4294967295"/>
          </p:nvPr>
        </p:nvSpPr>
        <p:spPr>
          <a:xfrm>
            <a:off x="-101600" y="-33337"/>
            <a:ext cx="9353550" cy="1131887"/>
          </a:xfrm>
          <a:ln/>
        </p:spPr>
        <p:txBody>
          <a:bodyPr vert="horz" wrap="square" lIns="91440" tIns="45720" rIns="91440" bIns="45720" anchor="ctr" anchorCtr="0"/>
          <a:p>
            <a:pPr eaLnBrk="1" hangingPunct="1"/>
            <a:r>
              <a:rPr lang="zh-CN" altLang="en-US" sz="3200" dirty="0"/>
              <a:t>带有</a:t>
            </a:r>
            <a:r>
              <a:rPr lang="en-US" altLang="zh-CN" sz="3200" dirty="0"/>
              <a:t>ANY</a:t>
            </a:r>
            <a:r>
              <a:rPr lang="zh-CN" altLang="en-US" sz="3200" dirty="0"/>
              <a:t>（</a:t>
            </a:r>
            <a:r>
              <a:rPr lang="en-US" altLang="zh-CN" sz="3200" dirty="0"/>
              <a:t>SOME</a:t>
            </a:r>
            <a:r>
              <a:rPr lang="zh-CN" altLang="en-US" sz="3200" dirty="0"/>
              <a:t>）或</a:t>
            </a:r>
            <a:r>
              <a:rPr lang="en-US" altLang="zh-CN" sz="3200" dirty="0"/>
              <a:t>ALL</a:t>
            </a:r>
            <a:r>
              <a:rPr lang="zh-CN" altLang="en-US" sz="3200" dirty="0"/>
              <a:t>谓词的子查询 （续）</a:t>
            </a:r>
            <a:endParaRPr lang="zh-CN" altLang="en-US" sz="3200" dirty="0"/>
          </a:p>
        </p:txBody>
      </p:sp>
      <p:sp>
        <p:nvSpPr>
          <p:cNvPr id="48131" name="Rectangle 3"/>
          <p:cNvSpPr>
            <a:spLocks noGrp="1"/>
          </p:cNvSpPr>
          <p:nvPr>
            <p:ph type="body" idx="4294967295"/>
          </p:nvPr>
        </p:nvSpPr>
        <p:spPr>
          <a:xfrm>
            <a:off x="457200" y="981075"/>
            <a:ext cx="8794750" cy="5283200"/>
          </a:xfrm>
          <a:ln/>
        </p:spPr>
        <p:txBody>
          <a:bodyPr vert="horz" wrap="square" lIns="91440" tIns="45720" rIns="91440" bIns="45720" anchor="t" anchorCtr="0"/>
          <a:p>
            <a:pPr marL="609600" indent="-609600" eaLnBrk="1" hangingPunct="1">
              <a:lnSpc>
                <a:spcPct val="120000"/>
              </a:lnSpc>
              <a:buFont typeface="宋体" panose="02010600030101010101" pitchFamily="2" charset="-122"/>
              <a:buNone/>
            </a:pPr>
            <a:r>
              <a:rPr lang="zh-CN" altLang="en-US" dirty="0"/>
              <a:t>使用</a:t>
            </a:r>
            <a:r>
              <a:rPr lang="en-US" altLang="zh-CN" dirty="0"/>
              <a:t>ANY</a:t>
            </a:r>
            <a:r>
              <a:rPr lang="zh-CN" altLang="en-US" dirty="0"/>
              <a:t>或</a:t>
            </a:r>
            <a:r>
              <a:rPr lang="en-US" altLang="zh-CN" dirty="0"/>
              <a:t>ALL</a:t>
            </a:r>
            <a:r>
              <a:rPr lang="zh-CN" altLang="en-US" dirty="0"/>
              <a:t>谓词时必须同时使用比较运算</a:t>
            </a:r>
            <a:endParaRPr lang="zh-CN" altLang="en-US" dirty="0"/>
          </a:p>
          <a:p>
            <a:pPr marL="609600" indent="-609600" eaLnBrk="1" hangingPunct="1">
              <a:lnSpc>
                <a:spcPct val="120000"/>
              </a:lnSpc>
              <a:buFont typeface="宋体" panose="02010600030101010101" pitchFamily="2" charset="-122"/>
              <a:buNone/>
            </a:pPr>
            <a:r>
              <a:rPr lang="zh-CN" altLang="en-US" sz="2400" dirty="0"/>
              <a:t>语义为（续）</a:t>
            </a:r>
            <a:endParaRPr lang="zh-CN" altLang="en-US" sz="2400" dirty="0"/>
          </a:p>
          <a:p>
            <a:pPr marL="990600" lvl="1" indent="-533400">
              <a:lnSpc>
                <a:spcPct val="120000"/>
              </a:lnSpc>
              <a:buFont typeface="宋体" panose="02010600030101010101" pitchFamily="2" charset="-122"/>
              <a:buNone/>
            </a:pPr>
            <a:r>
              <a:rPr lang="en-US" altLang="zh-CN" dirty="0"/>
              <a:t>&lt;= ANY	</a:t>
            </a:r>
            <a:r>
              <a:rPr lang="zh-CN" altLang="en-US" dirty="0"/>
              <a:t>小于等于子查询结果中的某个值    </a:t>
            </a:r>
            <a:endParaRPr lang="zh-CN" altLang="en-US" dirty="0"/>
          </a:p>
          <a:p>
            <a:pPr marL="990600" lvl="1" indent="-533400">
              <a:lnSpc>
                <a:spcPct val="120000"/>
              </a:lnSpc>
              <a:buFont typeface="宋体" panose="02010600030101010101" pitchFamily="2" charset="-122"/>
              <a:buNone/>
            </a:pPr>
            <a:r>
              <a:rPr lang="en-US" altLang="zh-CN" dirty="0"/>
              <a:t>&lt;= ALL	</a:t>
            </a:r>
            <a:r>
              <a:rPr lang="zh-CN" altLang="en-US" dirty="0"/>
              <a:t>小于等于子查询结果中的所有值</a:t>
            </a:r>
            <a:endParaRPr lang="zh-CN" altLang="en-US" dirty="0"/>
          </a:p>
          <a:p>
            <a:pPr marL="990600" lvl="1" indent="-533400">
              <a:lnSpc>
                <a:spcPct val="120000"/>
              </a:lnSpc>
              <a:buFont typeface="宋体" panose="02010600030101010101" pitchFamily="2" charset="-122"/>
              <a:buNone/>
            </a:pPr>
            <a:r>
              <a:rPr lang="en-US" altLang="zh-CN" dirty="0"/>
              <a:t>= ANY	</a:t>
            </a:r>
            <a:r>
              <a:rPr lang="zh-CN" altLang="en-US" dirty="0"/>
              <a:t>等于子查询结果中的某个值        </a:t>
            </a:r>
            <a:endParaRPr lang="zh-CN" altLang="en-US" dirty="0"/>
          </a:p>
          <a:p>
            <a:pPr marL="990600" lvl="1" indent="-533400">
              <a:lnSpc>
                <a:spcPct val="120000"/>
              </a:lnSpc>
              <a:buFont typeface="宋体" panose="02010600030101010101" pitchFamily="2" charset="-122"/>
              <a:buNone/>
            </a:pPr>
            <a:r>
              <a:rPr lang="en-US" altLang="zh-CN" dirty="0"/>
              <a:t>=ALL	</a:t>
            </a:r>
            <a:r>
              <a:rPr lang="zh-CN" altLang="en-US" dirty="0"/>
              <a:t>等于子查询结果中的所有值（通常没有实际意义）</a:t>
            </a:r>
            <a:endParaRPr lang="zh-CN" altLang="en-US" dirty="0"/>
          </a:p>
          <a:p>
            <a:pPr marL="990600" lvl="1" indent="-533400">
              <a:lnSpc>
                <a:spcPct val="120000"/>
              </a:lnSpc>
              <a:buFont typeface="宋体" panose="02010600030101010101" pitchFamily="2" charset="-122"/>
              <a:buNone/>
            </a:pPr>
            <a:r>
              <a:rPr lang="en-US" altLang="zh-CN" dirty="0"/>
              <a:t>!=</a:t>
            </a:r>
            <a:r>
              <a:rPr lang="zh-CN" altLang="en-US" dirty="0"/>
              <a:t>（或</a:t>
            </a:r>
            <a:r>
              <a:rPr lang="en-US" altLang="zh-CN" dirty="0"/>
              <a:t>&lt;&gt;</a:t>
            </a:r>
            <a:r>
              <a:rPr lang="zh-CN" altLang="en-US" dirty="0"/>
              <a:t>）</a:t>
            </a:r>
            <a:r>
              <a:rPr lang="en-US" altLang="zh-CN" dirty="0"/>
              <a:t>ANY	</a:t>
            </a:r>
            <a:r>
              <a:rPr lang="zh-CN" altLang="en-US" dirty="0"/>
              <a:t>不等于子查询结果中的某个值</a:t>
            </a:r>
            <a:endParaRPr lang="zh-CN" altLang="en-US" dirty="0"/>
          </a:p>
          <a:p>
            <a:pPr marL="990600" lvl="1" indent="-533400">
              <a:lnSpc>
                <a:spcPct val="120000"/>
              </a:lnSpc>
              <a:buFont typeface="宋体" panose="02010600030101010101" pitchFamily="2" charset="-122"/>
              <a:buNone/>
            </a:pPr>
            <a:r>
              <a:rPr lang="en-US" altLang="zh-CN" dirty="0"/>
              <a:t>!=</a:t>
            </a:r>
            <a:r>
              <a:rPr lang="zh-CN" altLang="en-US" dirty="0"/>
              <a:t>（或</a:t>
            </a:r>
            <a:r>
              <a:rPr lang="en-US" altLang="zh-CN" dirty="0"/>
              <a:t>&lt;&gt;</a:t>
            </a:r>
            <a:r>
              <a:rPr lang="zh-CN" altLang="en-US" dirty="0"/>
              <a:t>）</a:t>
            </a:r>
            <a:r>
              <a:rPr lang="en-US" altLang="zh-CN" dirty="0"/>
              <a:t>ALL	</a:t>
            </a:r>
            <a:r>
              <a:rPr lang="zh-CN" altLang="en-US" dirty="0"/>
              <a:t>不等于子查询结果中的任何一个值</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Grp="1"/>
          </p:cNvSpPr>
          <p:nvPr>
            <p:ph type="title" idx="4294967295"/>
          </p:nvPr>
        </p:nvSpPr>
        <p:spPr>
          <a:xfrm>
            <a:off x="0" y="-33337"/>
            <a:ext cx="9144000" cy="1131887"/>
          </a:xfrm>
          <a:ln/>
        </p:spPr>
        <p:txBody>
          <a:bodyPr vert="horz" wrap="square" lIns="91440" tIns="45720" rIns="91440" bIns="45720" anchor="ctr" anchorCtr="0"/>
          <a:p>
            <a:pPr eaLnBrk="1" hangingPunct="1"/>
            <a:r>
              <a:rPr lang="zh-CN" altLang="en-US" sz="3200" dirty="0"/>
              <a:t>带有</a:t>
            </a:r>
            <a:r>
              <a:rPr lang="en-US" altLang="zh-CN" sz="3200" dirty="0"/>
              <a:t>ANY</a:t>
            </a:r>
            <a:r>
              <a:rPr lang="zh-CN" altLang="en-US" sz="3200" dirty="0"/>
              <a:t>（</a:t>
            </a:r>
            <a:r>
              <a:rPr lang="en-US" altLang="zh-CN" sz="3200" dirty="0"/>
              <a:t>SOME</a:t>
            </a:r>
            <a:r>
              <a:rPr lang="zh-CN" altLang="en-US" sz="3200" dirty="0"/>
              <a:t>）或</a:t>
            </a:r>
            <a:r>
              <a:rPr lang="en-US" altLang="zh-CN" sz="3200" dirty="0"/>
              <a:t>ALL</a:t>
            </a:r>
            <a:r>
              <a:rPr lang="zh-CN" altLang="en-US" sz="3200" dirty="0"/>
              <a:t>谓词的子查询 （续）</a:t>
            </a:r>
            <a:endParaRPr lang="zh-CN" altLang="en-US" sz="3200" dirty="0"/>
          </a:p>
        </p:txBody>
      </p:sp>
      <p:sp>
        <p:nvSpPr>
          <p:cNvPr id="49155" name="Rectangle 3"/>
          <p:cNvSpPr>
            <a:spLocks noGrp="1"/>
          </p:cNvSpPr>
          <p:nvPr>
            <p:ph type="body" idx="4294967295"/>
          </p:nvPr>
        </p:nvSpPr>
        <p:spPr>
          <a:ln/>
        </p:spPr>
        <p:txBody>
          <a:bodyPr vert="horz" wrap="square" lIns="91440" tIns="45720" rIns="91440" bIns="45720" anchor="t" anchorCtr="0"/>
          <a:p>
            <a:pPr marL="609600" indent="-609600" eaLnBrk="1" hangingPunct="1">
              <a:buFont typeface="宋体" panose="02010600030101010101" pitchFamily="2" charset="-122"/>
              <a:buNone/>
            </a:pPr>
            <a:r>
              <a:rPr lang="en-US" altLang="zh-CN" sz="2400" dirty="0"/>
              <a:t>[</a:t>
            </a:r>
            <a:r>
              <a:rPr lang="zh-CN" altLang="en-US" sz="2400" dirty="0"/>
              <a:t>例 </a:t>
            </a:r>
            <a:r>
              <a:rPr lang="en-US" altLang="zh-CN" sz="2400" dirty="0"/>
              <a:t>3.58]  </a:t>
            </a:r>
            <a:r>
              <a:rPr lang="zh-CN" altLang="en-US" sz="2400" dirty="0"/>
              <a:t>查询非计算机科学系中比计算机科学系任意一个学生年龄小的学生姓名和年龄</a:t>
            </a:r>
            <a:endParaRPr lang="zh-CN" altLang="en-US" sz="2400" dirty="0"/>
          </a:p>
          <a:p>
            <a:pPr marL="609600" indent="-609600" eaLnBrk="1" hangingPunct="1">
              <a:lnSpc>
                <a:spcPct val="110000"/>
              </a:lnSpc>
              <a:buFont typeface="宋体" panose="02010600030101010101" pitchFamily="2" charset="-122"/>
              <a:buNone/>
            </a:pPr>
            <a:r>
              <a:rPr lang="zh-CN" altLang="en-US" sz="2400" dirty="0"/>
              <a:t>    </a:t>
            </a:r>
            <a:r>
              <a:rPr lang="en-US" altLang="zh-CN" sz="2400" dirty="0"/>
              <a:t>SELECT Sname</a:t>
            </a:r>
            <a:r>
              <a:rPr lang="zh-CN" altLang="en-US" sz="2400" dirty="0"/>
              <a:t>,</a:t>
            </a:r>
            <a:r>
              <a:rPr lang="en-US" altLang="zh-CN" sz="2400" dirty="0"/>
              <a:t>Sage</a:t>
            </a:r>
            <a:endParaRPr lang="en-US" altLang="zh-CN" sz="2400" dirty="0"/>
          </a:p>
          <a:p>
            <a:pPr marL="609600" indent="-609600" eaLnBrk="1" hangingPunct="1">
              <a:lnSpc>
                <a:spcPct val="110000"/>
              </a:lnSpc>
              <a:buFont typeface="宋体" panose="02010600030101010101" pitchFamily="2" charset="-122"/>
              <a:buNone/>
            </a:pPr>
            <a:r>
              <a:rPr lang="en-US" altLang="zh-CN" sz="2400" dirty="0"/>
              <a:t>    FROM    Student</a:t>
            </a:r>
            <a:endParaRPr lang="en-US" altLang="zh-CN" sz="2400" dirty="0"/>
          </a:p>
          <a:p>
            <a:pPr marL="609600" indent="-609600" eaLnBrk="1" hangingPunct="1">
              <a:lnSpc>
                <a:spcPct val="110000"/>
              </a:lnSpc>
              <a:buFont typeface="宋体" panose="02010600030101010101" pitchFamily="2" charset="-122"/>
              <a:buNone/>
            </a:pPr>
            <a:r>
              <a:rPr lang="en-US" altLang="zh-CN" sz="2400" dirty="0"/>
              <a:t>    WHERE Sage &lt; </a:t>
            </a:r>
            <a:r>
              <a:rPr lang="en-US" altLang="zh-CN" sz="2400" dirty="0">
                <a:solidFill>
                  <a:srgbClr val="D75B5B"/>
                </a:solidFill>
              </a:rPr>
              <a:t>ANY</a:t>
            </a:r>
            <a:r>
              <a:rPr lang="en-US" altLang="zh-CN" sz="2400" dirty="0"/>
              <a:t> </a:t>
            </a:r>
            <a:r>
              <a:rPr lang="zh-CN" altLang="en-US" sz="2400" dirty="0"/>
              <a:t>(</a:t>
            </a:r>
            <a:r>
              <a:rPr lang="en-US" altLang="zh-CN" sz="2400" dirty="0"/>
              <a:t>SELECT  Sage</a:t>
            </a:r>
            <a:endParaRPr lang="en-US" altLang="zh-CN" sz="2400" dirty="0"/>
          </a:p>
          <a:p>
            <a:pPr marL="609600" indent="-609600" eaLnBrk="1" hangingPunct="1">
              <a:lnSpc>
                <a:spcPct val="110000"/>
              </a:lnSpc>
              <a:buFont typeface="宋体" panose="02010600030101010101" pitchFamily="2" charset="-122"/>
              <a:buNone/>
            </a:pPr>
            <a:r>
              <a:rPr lang="en-US" altLang="zh-CN" sz="2400" dirty="0"/>
              <a:t>                                         FROM    Student</a:t>
            </a:r>
            <a:endParaRPr lang="en-US" altLang="zh-CN" sz="2400" dirty="0"/>
          </a:p>
          <a:p>
            <a:pPr marL="609600" indent="-609600" eaLnBrk="1" hangingPunct="1">
              <a:lnSpc>
                <a:spcPct val="110000"/>
              </a:lnSpc>
              <a:buFont typeface="宋体" panose="02010600030101010101" pitchFamily="2" charset="-122"/>
              <a:buNone/>
            </a:pPr>
            <a:r>
              <a:rPr lang="en-US" altLang="zh-CN" sz="2400" dirty="0"/>
              <a:t>                                         WHERE Sdept= ' CS '</a:t>
            </a:r>
            <a:r>
              <a:rPr lang="zh-CN" altLang="en-US" sz="2400" dirty="0"/>
              <a:t>)</a:t>
            </a:r>
            <a:endParaRPr lang="zh-CN" altLang="en-US" sz="2400" dirty="0"/>
          </a:p>
          <a:p>
            <a:pPr marL="609600" indent="-609600" eaLnBrk="1" hangingPunct="1">
              <a:lnSpc>
                <a:spcPct val="110000"/>
              </a:lnSpc>
              <a:buFont typeface="宋体" panose="02010600030101010101" pitchFamily="2" charset="-122"/>
              <a:buNone/>
            </a:pPr>
            <a:r>
              <a:rPr lang="en-US" altLang="zh-CN" sz="2400" dirty="0"/>
              <a:t>     </a:t>
            </a:r>
            <a:r>
              <a:rPr lang="en-US" altLang="zh-CN" sz="2400" dirty="0">
                <a:solidFill>
                  <a:srgbClr val="D75B5B"/>
                </a:solidFill>
              </a:rPr>
              <a:t>AND Sdept &lt;&gt; ‘CS '</a:t>
            </a:r>
            <a:r>
              <a:rPr lang="en-US" altLang="zh-CN" sz="2400" dirty="0"/>
              <a:t> </a:t>
            </a:r>
            <a:r>
              <a:rPr lang="en-US" altLang="zh-CN" sz="2000" dirty="0"/>
              <a:t>;           /*</a:t>
            </a:r>
            <a:r>
              <a:rPr lang="zh-CN" altLang="en-US" sz="2000" dirty="0"/>
              <a:t>父查询块中的条件 *</a:t>
            </a:r>
            <a:r>
              <a:rPr lang="en-US" altLang="zh-CN" sz="2000" dirty="0"/>
              <a:t>/</a:t>
            </a:r>
            <a:endParaRPr lang="en-US" altLang="zh-CN" sz="2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p:cNvSpPr>
          <p:nvPr>
            <p:ph type="title" idx="4294967295"/>
          </p:nvPr>
        </p:nvSpPr>
        <p:spPr>
          <a:xfrm>
            <a:off x="0" y="190500"/>
            <a:ext cx="9180513" cy="563563"/>
          </a:xfrm>
          <a:ln/>
        </p:spPr>
        <p:txBody>
          <a:bodyPr vert="horz" wrap="square" lIns="91440" tIns="45720" rIns="91440" bIns="45720" anchor="ctr" anchorCtr="0"/>
          <a:p>
            <a:pPr eaLnBrk="1" hangingPunct="1"/>
            <a:r>
              <a:rPr lang="zh-CN" altLang="en-US" sz="3200" dirty="0"/>
              <a:t>带有</a:t>
            </a:r>
            <a:r>
              <a:rPr lang="en-US" altLang="zh-CN" sz="3200" dirty="0"/>
              <a:t>ANY</a:t>
            </a:r>
            <a:r>
              <a:rPr lang="zh-CN" altLang="en-US" sz="3200" dirty="0"/>
              <a:t>（</a:t>
            </a:r>
            <a:r>
              <a:rPr lang="en-US" altLang="zh-CN" sz="3200" dirty="0"/>
              <a:t>SOME</a:t>
            </a:r>
            <a:r>
              <a:rPr lang="zh-CN" altLang="en-US" sz="3200" dirty="0"/>
              <a:t>）或</a:t>
            </a:r>
            <a:r>
              <a:rPr lang="en-US" altLang="zh-CN" sz="3200" dirty="0"/>
              <a:t>ALL</a:t>
            </a:r>
            <a:r>
              <a:rPr lang="zh-CN" altLang="en-US" sz="3200" dirty="0"/>
              <a:t>谓词的子查询 （续）</a:t>
            </a:r>
            <a:endParaRPr lang="zh-CN" altLang="en-US" sz="3200" dirty="0"/>
          </a:p>
        </p:txBody>
      </p:sp>
      <p:sp>
        <p:nvSpPr>
          <p:cNvPr id="50179" name="Rectangle 3"/>
          <p:cNvSpPr>
            <a:spLocks noGrp="1"/>
          </p:cNvSpPr>
          <p:nvPr>
            <p:ph type="body" sz="half" idx="4294967295"/>
          </p:nvPr>
        </p:nvSpPr>
        <p:spPr>
          <a:xfrm>
            <a:off x="457200" y="1341438"/>
            <a:ext cx="7715250" cy="4479925"/>
          </a:xfrm>
          <a:ln/>
        </p:spPr>
        <p:txBody>
          <a:bodyPr vert="horz" wrap="square" lIns="91440" tIns="45720" rIns="91440" bIns="45720" anchor="t" anchorCtr="0"/>
          <a:lstStyle>
            <a:lvl1pPr lvl="0">
              <a:buClrTx/>
              <a:buSzPct val="100000"/>
              <a:buFont typeface="Wingdings" panose="05000000000000000000" pitchFamily="2" charset="2"/>
              <a:defRPr sz="2400"/>
            </a:lvl1pPr>
            <a:lvl2pPr lvl="1">
              <a:buClrTx/>
              <a:buSzPct val="100000"/>
              <a:buFont typeface="Wingdings" panose="05000000000000000000" pitchFamily="2" charset="2"/>
              <a:defRPr sz="2000"/>
            </a:lvl2pPr>
            <a:lvl3pPr lvl="2">
              <a:buClrTx/>
              <a:buSzTx/>
              <a:buFont typeface="Arial" panose="020B0604020202020204" pitchFamily="34" charset="0"/>
              <a:defRPr sz="1800"/>
            </a:lvl3pPr>
            <a:lvl4pPr lvl="3">
              <a:buClrTx/>
              <a:buSzTx/>
              <a:buFont typeface="Arial" panose="020B0604020202020204" pitchFamily="34" charset="0"/>
              <a:defRPr sz="1800"/>
            </a:lvl4pPr>
            <a:lvl5pPr lvl="4">
              <a:buClrTx/>
              <a:buSzTx/>
              <a:buFont typeface="Arial" panose="020B0604020202020204" pitchFamily="34" charset="0"/>
              <a:defRPr sz="1800"/>
            </a:lvl5pPr>
          </a:lstStyle>
          <a:p>
            <a:pPr marL="609600" lvl="0" indent="-609600" eaLnBrk="1" hangingPunct="1">
              <a:buFont typeface="宋体" panose="02010600030101010101" pitchFamily="2" charset="-122"/>
              <a:buNone/>
            </a:pPr>
            <a:r>
              <a:rPr lang="zh-CN" altLang="en-US" dirty="0"/>
              <a:t>结果：</a:t>
            </a:r>
            <a:endParaRPr lang="zh-CN" altLang="en-US" dirty="0"/>
          </a:p>
          <a:p>
            <a:pPr marL="609600" lvl="0" indent="-609600" eaLnBrk="1" hangingPunct="1">
              <a:buFont typeface="宋体" panose="02010600030101010101" pitchFamily="2" charset="-122"/>
              <a:buNone/>
            </a:pPr>
            <a:r>
              <a:rPr lang="zh-CN" altLang="en-US" sz="2000" dirty="0"/>
              <a:t>	</a:t>
            </a:r>
            <a:endParaRPr lang="zh-CN" altLang="en-US" sz="2000" dirty="0"/>
          </a:p>
          <a:p>
            <a:pPr marL="609600" lvl="0" indent="-609600" eaLnBrk="1" hangingPunct="1">
              <a:buFont typeface="宋体" panose="02010600030101010101" pitchFamily="2" charset="-122"/>
              <a:buNone/>
            </a:pPr>
            <a:endParaRPr lang="zh-CN" altLang="en-US" sz="2000" dirty="0"/>
          </a:p>
          <a:p>
            <a:pPr marL="609600" lvl="0" indent="-609600" eaLnBrk="1" hangingPunct="1">
              <a:buFont typeface="宋体" panose="02010600030101010101" pitchFamily="2" charset="-122"/>
              <a:buNone/>
            </a:pPr>
            <a:endParaRPr lang="zh-CN" altLang="en-US" sz="2000" dirty="0"/>
          </a:p>
          <a:p>
            <a:pPr marL="609600" lvl="0" indent="-609600" eaLnBrk="1" hangingPunct="1">
              <a:buFont typeface="宋体" panose="02010600030101010101" pitchFamily="2" charset="-122"/>
              <a:buNone/>
            </a:pPr>
            <a:endParaRPr lang="zh-CN" altLang="en-US" sz="2000" dirty="0"/>
          </a:p>
          <a:p>
            <a:pPr marL="609600" lvl="0" indent="-609600" eaLnBrk="1" hangingPunct="1">
              <a:buFont typeface="宋体" panose="02010600030101010101" pitchFamily="2" charset="-122"/>
              <a:buNone/>
            </a:pPr>
            <a:r>
              <a:rPr lang="zh-CN" altLang="en-US" dirty="0"/>
              <a:t>执行过程：</a:t>
            </a:r>
            <a:endParaRPr lang="zh-CN" altLang="en-US" dirty="0"/>
          </a:p>
          <a:p>
            <a:pPr marL="609600" lvl="0" indent="-609600" eaLnBrk="1" hangingPunct="1">
              <a:lnSpc>
                <a:spcPct val="120000"/>
              </a:lnSpc>
              <a:buFont typeface="宋体" panose="02010600030101010101" pitchFamily="2" charset="-122"/>
              <a:buNone/>
            </a:pPr>
            <a:r>
              <a:rPr lang="zh-CN" altLang="en-US" dirty="0"/>
              <a:t>   </a:t>
            </a:r>
            <a:r>
              <a:rPr lang="en-US" altLang="zh-CN" dirty="0"/>
              <a:t>（</a:t>
            </a:r>
            <a:r>
              <a:rPr lang="en-US" altLang="zh-CN" dirty="0"/>
              <a:t>1</a:t>
            </a:r>
            <a:r>
              <a:rPr lang="en-US" altLang="zh-CN" dirty="0"/>
              <a:t>）</a:t>
            </a:r>
            <a:r>
              <a:rPr lang="zh-CN" altLang="en-US" dirty="0"/>
              <a:t>首先处理子查询，找出</a:t>
            </a:r>
            <a:r>
              <a:rPr lang="en-US" altLang="zh-CN" dirty="0"/>
              <a:t>CS</a:t>
            </a:r>
            <a:r>
              <a:rPr lang="zh-CN" altLang="en-US" dirty="0"/>
              <a:t>系中所有学生的年龄，构成一个集合</a:t>
            </a:r>
            <a:r>
              <a:rPr lang="en-US" altLang="zh-CN" dirty="0"/>
              <a:t>（</a:t>
            </a:r>
            <a:r>
              <a:rPr lang="en-US" altLang="zh-CN" dirty="0"/>
              <a:t>20</a:t>
            </a:r>
            <a:r>
              <a:rPr lang="zh-CN" altLang="en-US" dirty="0"/>
              <a:t>,</a:t>
            </a:r>
            <a:r>
              <a:rPr lang="en-US" altLang="zh-CN" dirty="0"/>
              <a:t>19</a:t>
            </a:r>
            <a:r>
              <a:rPr lang="en-US" altLang="zh-CN" dirty="0"/>
              <a:t>）</a:t>
            </a:r>
            <a:endParaRPr lang="en-US" altLang="zh-CN" dirty="0"/>
          </a:p>
          <a:p>
            <a:pPr marL="609600" lvl="0" indent="-609600" eaLnBrk="1" hangingPunct="1">
              <a:lnSpc>
                <a:spcPct val="120000"/>
              </a:lnSpc>
              <a:buFont typeface="宋体" panose="02010600030101010101" pitchFamily="2" charset="-122"/>
              <a:buNone/>
            </a:pPr>
            <a:r>
              <a:rPr lang="en-US" altLang="zh-CN" dirty="0"/>
              <a:t>   </a:t>
            </a:r>
            <a:r>
              <a:rPr lang="en-US" altLang="zh-CN" dirty="0"/>
              <a:t>（</a:t>
            </a:r>
            <a:r>
              <a:rPr lang="en-US" altLang="zh-CN" dirty="0"/>
              <a:t>2</a:t>
            </a:r>
            <a:r>
              <a:rPr lang="en-US" altLang="zh-CN" dirty="0"/>
              <a:t>）</a:t>
            </a:r>
            <a:r>
              <a:rPr lang="zh-CN" altLang="en-US" dirty="0"/>
              <a:t>处理父查询，找所有不是</a:t>
            </a:r>
            <a:r>
              <a:rPr lang="en-US" altLang="zh-CN" dirty="0"/>
              <a:t>CS</a:t>
            </a:r>
            <a:r>
              <a:rPr lang="zh-CN" altLang="en-US" dirty="0"/>
              <a:t>系且年龄小于 </a:t>
            </a:r>
            <a:endParaRPr lang="zh-CN" altLang="en-US" dirty="0"/>
          </a:p>
          <a:p>
            <a:pPr marL="609600" lvl="0" indent="-609600" eaLnBrk="1" hangingPunct="1">
              <a:lnSpc>
                <a:spcPct val="120000"/>
              </a:lnSpc>
              <a:buFont typeface="宋体" panose="02010600030101010101" pitchFamily="2" charset="-122"/>
              <a:buNone/>
            </a:pPr>
            <a:r>
              <a:rPr lang="zh-CN" altLang="en-US" dirty="0"/>
              <a:t>        </a:t>
            </a:r>
            <a:r>
              <a:rPr lang="en-US" altLang="zh-CN" dirty="0"/>
              <a:t>20 </a:t>
            </a:r>
            <a:r>
              <a:rPr lang="zh-CN" altLang="en-US" dirty="0">
                <a:solidFill>
                  <a:srgbClr val="D75B5B"/>
                </a:solidFill>
              </a:rPr>
              <a:t>或 </a:t>
            </a:r>
            <a:r>
              <a:rPr lang="en-US" altLang="zh-CN" dirty="0"/>
              <a:t>19</a:t>
            </a:r>
            <a:r>
              <a:rPr lang="zh-CN" altLang="en-US" dirty="0"/>
              <a:t>的学生</a:t>
            </a:r>
            <a:endParaRPr lang="zh-CN" altLang="en-US" dirty="0"/>
          </a:p>
        </p:txBody>
      </p:sp>
      <p:graphicFrame>
        <p:nvGraphicFramePr>
          <p:cNvPr id="48132" name="Group 4"/>
          <p:cNvGraphicFramePr>
            <a:graphicFrameLocks noGrp="1"/>
          </p:cNvGraphicFramePr>
          <p:nvPr>
            <p:ph sz="half" idx="1"/>
          </p:nvPr>
        </p:nvGraphicFramePr>
        <p:xfrm>
          <a:off x="1033463" y="1916113"/>
          <a:ext cx="4186238" cy="1279525"/>
        </p:xfrm>
        <a:graphic>
          <a:graphicData uri="http://schemas.openxmlformats.org/drawingml/2006/table">
            <a:tbl>
              <a:tblPr/>
              <a:tblGrid>
                <a:gridCol w="2093912"/>
                <a:gridCol w="2092325"/>
              </a:tblGrid>
              <a:tr h="42650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Sname</a:t>
                      </a:r>
                      <a:endPar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97" marB="45697"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Sage</a:t>
                      </a:r>
                      <a:endPar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97" marB="45697" horzOverflow="overflow">
                    <a:lnL>
                      <a:noFill/>
                    </a:lnL>
                    <a:lnR>
                      <a:noFill/>
                    </a:lnR>
                    <a:lnT>
                      <a:noFill/>
                    </a:lnT>
                    <a:lnB>
                      <a:noFill/>
                    </a:lnB>
                    <a:lnTlToBr>
                      <a:noFill/>
                    </a:lnTlToBr>
                    <a:lnBlToTr>
                      <a:noFill/>
                    </a:lnBlToTr>
                    <a:noFill/>
                  </a:tcPr>
                </a:tc>
              </a:tr>
              <a:tr h="42650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王敏</a:t>
                      </a:r>
                      <a:endPar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97" marB="45697"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a:t>
                      </a:r>
                      <a:endPar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97" marB="45697" horzOverflow="overflow">
                    <a:lnL>
                      <a:noFill/>
                    </a:lnL>
                    <a:lnR>
                      <a:noFill/>
                    </a:lnR>
                    <a:lnT>
                      <a:noFill/>
                    </a:lnT>
                    <a:lnB>
                      <a:noFill/>
                    </a:lnB>
                    <a:lnTlToBr>
                      <a:noFill/>
                    </a:lnTlToBr>
                    <a:lnBlToTr>
                      <a:noFill/>
                    </a:lnBlToTr>
                    <a:noFill/>
                  </a:tcPr>
                </a:tc>
              </a:tr>
              <a:tr h="42650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张立</a:t>
                      </a:r>
                      <a:endPar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7" marB="45697"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19</a:t>
                      </a:r>
                      <a:endPar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697" marB="45697" horzOverflow="overflow">
                    <a:lnL>
                      <a:noFill/>
                    </a:lnL>
                    <a:lnR>
                      <a:noFill/>
                    </a:lnR>
                    <a:lnT>
                      <a:noFill/>
                    </a:lnT>
                    <a:lnB>
                      <a:noFill/>
                    </a:lnB>
                    <a:lnTlToBr>
                      <a:noFill/>
                    </a:lnTlToBr>
                    <a:lnBlToTr>
                      <a:noFill/>
                    </a:lnBlToTr>
                    <a:noFill/>
                  </a:tcPr>
                </a:tc>
              </a:tr>
            </a:tbl>
          </a:graphicData>
        </a:graphic>
      </p:graphicFrame>
      <p:sp>
        <p:nvSpPr>
          <p:cNvPr id="50187" name="Line 56"/>
          <p:cNvSpPr/>
          <p:nvPr/>
        </p:nvSpPr>
        <p:spPr>
          <a:xfrm>
            <a:off x="1403350" y="2349500"/>
            <a:ext cx="3097213" cy="0"/>
          </a:xfrm>
          <a:prstGeom prst="line">
            <a:avLst/>
          </a:prstGeom>
          <a:ln w="9525" cap="flat" cmpd="sng">
            <a:solidFill>
              <a:schemeClr val="tx1"/>
            </a:solidFill>
            <a:prstDash val="solid"/>
            <a:headEnd type="none" w="med" len="med"/>
            <a:tailEnd type="none" w="med" len="med"/>
          </a:ln>
        </p:spPr>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1026"/>
          <p:cNvSpPr>
            <a:spLocks noGrp="1"/>
          </p:cNvSpPr>
          <p:nvPr>
            <p:ph type="title" idx="4294967295"/>
          </p:nvPr>
        </p:nvSpPr>
        <p:spPr>
          <a:xfrm>
            <a:off x="0" y="-33337"/>
            <a:ext cx="9144000" cy="1131887"/>
          </a:xfrm>
          <a:ln/>
        </p:spPr>
        <p:txBody>
          <a:bodyPr vert="horz" wrap="square" lIns="91440" tIns="45720" rIns="91440" bIns="45720" anchor="ctr" anchorCtr="0"/>
          <a:p>
            <a:pPr eaLnBrk="1" hangingPunct="1"/>
            <a:r>
              <a:rPr lang="zh-CN" altLang="en-US" sz="3200" dirty="0"/>
              <a:t>带有</a:t>
            </a:r>
            <a:r>
              <a:rPr lang="en-US" altLang="zh-CN" sz="3200" dirty="0"/>
              <a:t>ANY</a:t>
            </a:r>
            <a:r>
              <a:rPr lang="zh-CN" altLang="en-US" sz="3200" dirty="0"/>
              <a:t>（</a:t>
            </a:r>
            <a:r>
              <a:rPr lang="en-US" altLang="zh-CN" sz="3200" dirty="0"/>
              <a:t>SOME</a:t>
            </a:r>
            <a:r>
              <a:rPr lang="zh-CN" altLang="en-US" sz="3200" dirty="0"/>
              <a:t>）或</a:t>
            </a:r>
            <a:r>
              <a:rPr lang="en-US" altLang="zh-CN" sz="3200" dirty="0"/>
              <a:t>ALL</a:t>
            </a:r>
            <a:r>
              <a:rPr lang="zh-CN" altLang="en-US" sz="3200" dirty="0"/>
              <a:t>谓词的子查询 （续）</a:t>
            </a:r>
            <a:endParaRPr lang="zh-CN" altLang="en-US" sz="3200" dirty="0"/>
          </a:p>
        </p:txBody>
      </p:sp>
      <p:sp>
        <p:nvSpPr>
          <p:cNvPr id="51203" name="Rectangle 1027"/>
          <p:cNvSpPr>
            <a:spLocks noGrp="1"/>
          </p:cNvSpPr>
          <p:nvPr>
            <p:ph type="body" idx="4294967295"/>
          </p:nvPr>
        </p:nvSpPr>
        <p:spPr>
          <a:xfrm>
            <a:off x="914400" y="1412875"/>
            <a:ext cx="7772400" cy="4572000"/>
          </a:xfrm>
          <a:ln/>
        </p:spPr>
        <p:txBody>
          <a:bodyPr vert="horz" wrap="square" lIns="91440" tIns="45720" rIns="91440" bIns="45720" anchor="t" anchorCtr="0"/>
          <a:p>
            <a:pPr marL="609600" indent="-609600" eaLnBrk="1" hangingPunct="1">
              <a:buFont typeface="宋体" panose="02010600030101010101" pitchFamily="2" charset="-122"/>
              <a:buNone/>
            </a:pPr>
            <a:r>
              <a:rPr lang="zh-CN" altLang="en-US" dirty="0"/>
              <a:t>用聚集函数实现</a:t>
            </a:r>
            <a:r>
              <a:rPr lang="en-US" altLang="zh-CN" dirty="0"/>
              <a:t>[</a:t>
            </a:r>
            <a:r>
              <a:rPr lang="zh-CN" altLang="en-US" dirty="0"/>
              <a:t>例 </a:t>
            </a:r>
            <a:r>
              <a:rPr lang="en-US" altLang="zh-CN" dirty="0"/>
              <a:t>3.58]</a:t>
            </a:r>
            <a:r>
              <a:rPr lang="en-US" altLang="zh-CN" sz="2400" dirty="0"/>
              <a:t> </a:t>
            </a:r>
            <a:endParaRPr lang="en-US" altLang="zh-CN" sz="2400" dirty="0"/>
          </a:p>
          <a:p>
            <a:pPr marL="609600" indent="-609600" eaLnBrk="1" hangingPunct="1">
              <a:buFont typeface="宋体" panose="02010600030101010101" pitchFamily="2" charset="-122"/>
              <a:buNone/>
            </a:pPr>
            <a:endParaRPr lang="en-US" altLang="zh-CN" sz="2400" dirty="0"/>
          </a:p>
          <a:p>
            <a:pPr marL="609600" indent="-609600" eaLnBrk="1" hangingPunct="1">
              <a:buFont typeface="宋体" panose="02010600030101010101" pitchFamily="2" charset="-122"/>
              <a:buNone/>
            </a:pPr>
            <a:r>
              <a:rPr lang="en-US" altLang="zh-CN" sz="2400" dirty="0"/>
              <a:t>     SELECT Sname</a:t>
            </a:r>
            <a:r>
              <a:rPr lang="zh-CN" altLang="en-US" sz="2400" dirty="0"/>
              <a:t>,</a:t>
            </a:r>
            <a:r>
              <a:rPr lang="en-US" altLang="zh-CN" sz="2400" dirty="0"/>
              <a:t>Sage</a:t>
            </a:r>
            <a:endParaRPr lang="en-US" altLang="zh-CN" sz="2400" dirty="0"/>
          </a:p>
          <a:p>
            <a:pPr marL="609600" indent="-609600" eaLnBrk="1" hangingPunct="1">
              <a:buFont typeface="宋体" panose="02010600030101010101" pitchFamily="2" charset="-122"/>
              <a:buNone/>
            </a:pPr>
            <a:r>
              <a:rPr lang="en-US" altLang="zh-CN" sz="2400" dirty="0"/>
              <a:t>     FROM   Student</a:t>
            </a:r>
            <a:endParaRPr lang="en-US" altLang="zh-CN" sz="2400" dirty="0"/>
          </a:p>
          <a:p>
            <a:pPr marL="609600" indent="-609600" eaLnBrk="1" hangingPunct="1">
              <a:buFont typeface="宋体" panose="02010600030101010101" pitchFamily="2" charset="-122"/>
              <a:buNone/>
            </a:pPr>
            <a:r>
              <a:rPr lang="en-US" altLang="zh-CN" sz="2400" dirty="0"/>
              <a:t>     WHERE Sage &lt; </a:t>
            </a:r>
            <a:endParaRPr lang="en-US" altLang="zh-CN" sz="2400" dirty="0"/>
          </a:p>
          <a:p>
            <a:pPr marL="609600" indent="-609600" eaLnBrk="1" hangingPunct="1">
              <a:buFont typeface="宋体" panose="02010600030101010101" pitchFamily="2" charset="-122"/>
              <a:buNone/>
            </a:pPr>
            <a:r>
              <a:rPr lang="en-US" altLang="zh-CN" sz="2400" dirty="0"/>
              <a:t>                             </a:t>
            </a:r>
            <a:r>
              <a:rPr lang="zh-CN" altLang="en-US" sz="2400" dirty="0"/>
              <a:t>(</a:t>
            </a:r>
            <a:r>
              <a:rPr lang="en-US" altLang="zh-CN" sz="2400" dirty="0"/>
              <a:t>SELECT </a:t>
            </a:r>
            <a:r>
              <a:rPr lang="en-US" altLang="zh-CN" sz="2400" dirty="0">
                <a:solidFill>
                  <a:srgbClr val="FF3399"/>
                </a:solidFill>
              </a:rPr>
              <a:t>MAX（Sage）</a:t>
            </a:r>
            <a:endParaRPr lang="en-US" altLang="zh-CN" sz="2400" dirty="0"/>
          </a:p>
          <a:p>
            <a:pPr marL="609600" indent="-609600" eaLnBrk="1" hangingPunct="1">
              <a:buFont typeface="宋体" panose="02010600030101010101" pitchFamily="2" charset="-122"/>
              <a:buNone/>
            </a:pPr>
            <a:r>
              <a:rPr lang="en-US" altLang="zh-CN" sz="2400" dirty="0"/>
              <a:t>                               FROM Student</a:t>
            </a:r>
            <a:endParaRPr lang="en-US" altLang="zh-CN" sz="2400" dirty="0"/>
          </a:p>
          <a:p>
            <a:pPr marL="609600" indent="-609600" eaLnBrk="1" hangingPunct="1">
              <a:buFont typeface="宋体" panose="02010600030101010101" pitchFamily="2" charset="-122"/>
              <a:buNone/>
            </a:pPr>
            <a:r>
              <a:rPr lang="en-US" altLang="zh-CN" sz="2400" dirty="0"/>
              <a:t>                               WHERE Sdept= </a:t>
            </a:r>
            <a:r>
              <a:rPr lang="zh-CN" altLang="en-US" sz="2400" dirty="0"/>
              <a:t>'</a:t>
            </a:r>
            <a:r>
              <a:rPr lang="en-US" altLang="zh-CN" sz="2400" dirty="0"/>
              <a:t>CS '</a:t>
            </a:r>
            <a:r>
              <a:rPr lang="zh-CN" altLang="en-US" sz="2400" dirty="0"/>
              <a:t>)</a:t>
            </a:r>
            <a:endParaRPr lang="zh-CN" altLang="en-US" sz="2400" dirty="0"/>
          </a:p>
          <a:p>
            <a:pPr marL="609600" indent="-609600" eaLnBrk="1" hangingPunct="1">
              <a:buFont typeface="宋体" panose="02010600030101010101" pitchFamily="2" charset="-122"/>
              <a:buNone/>
            </a:pPr>
            <a:r>
              <a:rPr lang="en-US" altLang="zh-CN" sz="2400" dirty="0"/>
              <a:t>       AND Sdept &lt;&gt; ' CS </a:t>
            </a:r>
            <a:r>
              <a:rPr lang="zh-CN" altLang="en-US" sz="2400" dirty="0"/>
              <a:t>'</a:t>
            </a:r>
            <a:r>
              <a:rPr lang="en-US" altLang="zh-CN" sz="2400" dirty="0"/>
              <a:t>;</a:t>
            </a:r>
            <a:endParaRPr lang="en-US" altLang="zh-CN"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p:cNvSpPr>
          <p:nvPr>
            <p:ph type="title" idx="4294967295"/>
          </p:nvPr>
        </p:nvSpPr>
        <p:spPr>
          <a:xfrm>
            <a:off x="-28575" y="-33337"/>
            <a:ext cx="9209088" cy="1131887"/>
          </a:xfrm>
          <a:ln/>
        </p:spPr>
        <p:txBody>
          <a:bodyPr vert="horz" wrap="square" lIns="91440" tIns="45720" rIns="91440" bIns="45720" anchor="ctr" anchorCtr="0"/>
          <a:p>
            <a:pPr eaLnBrk="1" hangingPunct="1"/>
            <a:r>
              <a:rPr lang="zh-CN" altLang="en-US" sz="3200" dirty="0"/>
              <a:t>带有</a:t>
            </a:r>
            <a:r>
              <a:rPr lang="en-US" altLang="zh-CN" sz="3200" dirty="0"/>
              <a:t>ANY</a:t>
            </a:r>
            <a:r>
              <a:rPr lang="zh-CN" altLang="en-US" sz="3200" dirty="0"/>
              <a:t>（</a:t>
            </a:r>
            <a:r>
              <a:rPr lang="en-US" altLang="zh-CN" sz="3200" dirty="0"/>
              <a:t>SOME</a:t>
            </a:r>
            <a:r>
              <a:rPr lang="zh-CN" altLang="en-US" sz="3200" dirty="0"/>
              <a:t>）或</a:t>
            </a:r>
            <a:r>
              <a:rPr lang="en-US" altLang="zh-CN" sz="3200" dirty="0"/>
              <a:t>ALL</a:t>
            </a:r>
            <a:r>
              <a:rPr lang="zh-CN" altLang="en-US" sz="3200" dirty="0"/>
              <a:t>谓词的子查询 （续）</a:t>
            </a:r>
            <a:endParaRPr lang="zh-CN" altLang="en-US" sz="3200" dirty="0"/>
          </a:p>
        </p:txBody>
      </p:sp>
      <p:sp>
        <p:nvSpPr>
          <p:cNvPr id="52227" name="Rectangle 3"/>
          <p:cNvSpPr>
            <a:spLocks noGrp="1"/>
          </p:cNvSpPr>
          <p:nvPr>
            <p:ph type="body" idx="4294967295"/>
          </p:nvPr>
        </p:nvSpPr>
        <p:spPr>
          <a:xfrm>
            <a:off x="611188" y="1098550"/>
            <a:ext cx="7772400" cy="5283200"/>
          </a:xfrm>
          <a:ln/>
        </p:spPr>
        <p:txBody>
          <a:bodyPr vert="horz" wrap="square" lIns="91440" tIns="45720" rIns="91440" bIns="45720" anchor="t" anchorCtr="0"/>
          <a:p>
            <a:pPr marL="609600" indent="-609600" eaLnBrk="1" hangingPunct="1">
              <a:buFont typeface="宋体" panose="02010600030101010101" pitchFamily="2" charset="-122"/>
              <a:buNone/>
            </a:pPr>
            <a:r>
              <a:rPr lang="en-US" altLang="zh-CN" sz="2400" dirty="0"/>
              <a:t>[</a:t>
            </a:r>
            <a:r>
              <a:rPr lang="zh-CN" altLang="en-US" sz="2400" dirty="0"/>
              <a:t>例 </a:t>
            </a:r>
            <a:r>
              <a:rPr lang="en-US" altLang="zh-CN" sz="2400" dirty="0"/>
              <a:t>3.59]  </a:t>
            </a:r>
            <a:r>
              <a:rPr lang="zh-CN" altLang="en-US" sz="2400" dirty="0"/>
              <a:t>查询非计算机科学系中比计算机科学系</a:t>
            </a:r>
            <a:r>
              <a:rPr lang="zh-CN" altLang="en-US" sz="2400" dirty="0">
                <a:solidFill>
                  <a:srgbClr val="FF00FF"/>
                </a:solidFill>
              </a:rPr>
              <a:t>所有</a:t>
            </a:r>
            <a:r>
              <a:rPr lang="zh-CN" altLang="en-US" sz="2400" dirty="0"/>
              <a:t>学生年龄都小的学生姓名及年龄。</a:t>
            </a:r>
            <a:endParaRPr lang="zh-CN" altLang="en-US" sz="2400" dirty="0"/>
          </a:p>
          <a:p>
            <a:pPr marL="609600" indent="-609600" eaLnBrk="1" hangingPunct="1">
              <a:buFont typeface="宋体" panose="02010600030101010101" pitchFamily="2" charset="-122"/>
              <a:buNone/>
            </a:pPr>
            <a:endParaRPr lang="zh-CN" altLang="en-US" sz="2400" dirty="0"/>
          </a:p>
          <a:p>
            <a:pPr marL="990600" lvl="1" indent="-533400">
              <a:buFont typeface="宋体" panose="02010600030101010101" pitchFamily="2" charset="-122"/>
              <a:buNone/>
            </a:pPr>
            <a:r>
              <a:rPr lang="zh-CN" altLang="en-US" dirty="0"/>
              <a:t>方法一：用</a:t>
            </a:r>
            <a:r>
              <a:rPr lang="en-US" altLang="zh-CN" dirty="0"/>
              <a:t>ALL</a:t>
            </a:r>
            <a:r>
              <a:rPr lang="zh-CN" altLang="en-US" dirty="0"/>
              <a:t>谓词</a:t>
            </a:r>
            <a:endParaRPr lang="zh-CN" altLang="en-US" dirty="0"/>
          </a:p>
          <a:p>
            <a:pPr marL="990600" lvl="1" indent="-533400">
              <a:buFont typeface="宋体" panose="02010600030101010101" pitchFamily="2" charset="-122"/>
              <a:buNone/>
            </a:pPr>
            <a:r>
              <a:rPr lang="zh-CN" altLang="en-US" sz="2000" dirty="0"/>
              <a:t>   </a:t>
            </a:r>
            <a:r>
              <a:rPr lang="zh-CN" altLang="en-US" dirty="0"/>
              <a:t> </a:t>
            </a:r>
            <a:r>
              <a:rPr lang="en-US" altLang="zh-CN" dirty="0"/>
              <a:t>SELECT Sname</a:t>
            </a:r>
            <a:r>
              <a:rPr lang="zh-CN" altLang="en-US" dirty="0"/>
              <a:t>,</a:t>
            </a:r>
            <a:r>
              <a:rPr lang="en-US" altLang="zh-CN" dirty="0"/>
              <a:t>Sage</a:t>
            </a:r>
            <a:endParaRPr lang="en-US" altLang="zh-CN" dirty="0"/>
          </a:p>
          <a:p>
            <a:pPr marL="990600" lvl="1" indent="-533400">
              <a:buFont typeface="宋体" panose="02010600030101010101" pitchFamily="2" charset="-122"/>
              <a:buNone/>
            </a:pPr>
            <a:r>
              <a:rPr lang="en-US" altLang="zh-CN" dirty="0"/>
              <a:t>    FROM Student</a:t>
            </a:r>
            <a:endParaRPr lang="en-US" altLang="zh-CN" dirty="0"/>
          </a:p>
          <a:p>
            <a:pPr marL="990600" lvl="1" indent="-533400">
              <a:buFont typeface="宋体" panose="02010600030101010101" pitchFamily="2" charset="-122"/>
              <a:buNone/>
            </a:pPr>
            <a:r>
              <a:rPr lang="en-US" altLang="zh-CN" dirty="0"/>
              <a:t>    WHERE Sage &lt; ALL</a:t>
            </a:r>
            <a:endParaRPr lang="en-US" altLang="zh-CN" dirty="0"/>
          </a:p>
          <a:p>
            <a:pPr marL="990600" lvl="1" indent="-533400">
              <a:buFont typeface="宋体" panose="02010600030101010101" pitchFamily="2" charset="-122"/>
              <a:buNone/>
            </a:pPr>
            <a:r>
              <a:rPr lang="en-US" altLang="zh-CN" dirty="0"/>
              <a:t>                           </a:t>
            </a:r>
            <a:r>
              <a:rPr lang="zh-CN" altLang="en-US" dirty="0"/>
              <a:t>(</a:t>
            </a:r>
            <a:r>
              <a:rPr lang="en-US" altLang="zh-CN" dirty="0"/>
              <a:t>SELECT Sage</a:t>
            </a:r>
            <a:endParaRPr lang="en-US" altLang="zh-CN" dirty="0"/>
          </a:p>
          <a:p>
            <a:pPr marL="990600" lvl="1" indent="-533400">
              <a:buFont typeface="宋体" panose="02010600030101010101" pitchFamily="2" charset="-122"/>
              <a:buNone/>
            </a:pPr>
            <a:r>
              <a:rPr lang="en-US" altLang="zh-CN" dirty="0"/>
              <a:t>                            FROM Student</a:t>
            </a:r>
            <a:endParaRPr lang="en-US" altLang="zh-CN" dirty="0"/>
          </a:p>
          <a:p>
            <a:pPr marL="990600" lvl="1" indent="-533400">
              <a:buFont typeface="宋体" panose="02010600030101010101" pitchFamily="2" charset="-122"/>
              <a:buNone/>
            </a:pPr>
            <a:r>
              <a:rPr lang="en-US" altLang="zh-CN" dirty="0"/>
              <a:t>                            WHERE Sdept= ' CS '</a:t>
            </a:r>
            <a:r>
              <a:rPr lang="zh-CN" altLang="en-US" dirty="0"/>
              <a:t>)</a:t>
            </a:r>
            <a:endParaRPr lang="zh-CN" altLang="en-US" sz="2800" dirty="0"/>
          </a:p>
          <a:p>
            <a:pPr marL="990600" lvl="1" indent="-533400">
              <a:buFont typeface="宋体" panose="02010600030101010101" pitchFamily="2" charset="-122"/>
              <a:buNone/>
            </a:pPr>
            <a:r>
              <a:rPr lang="en-US" altLang="zh-CN" dirty="0"/>
              <a:t>      AND Sdept &lt;&gt; ' CS ’;</a:t>
            </a:r>
            <a:endParaRPr lang="en-US" altLang="zh-C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p:cNvSpPr>
          <p:nvPr>
            <p:ph type="title" idx="4294967295"/>
          </p:nvPr>
        </p:nvSpPr>
        <p:spPr>
          <a:xfrm>
            <a:off x="0" y="-33337"/>
            <a:ext cx="9180513" cy="1131887"/>
          </a:xfrm>
          <a:ln/>
        </p:spPr>
        <p:txBody>
          <a:bodyPr vert="horz" wrap="square" lIns="91440" tIns="45720" rIns="91440" bIns="45720" anchor="ctr" anchorCtr="0"/>
          <a:p>
            <a:pPr eaLnBrk="1" hangingPunct="1"/>
            <a:r>
              <a:rPr lang="zh-CN" altLang="en-US" sz="3200" dirty="0"/>
              <a:t>带有</a:t>
            </a:r>
            <a:r>
              <a:rPr lang="en-US" altLang="zh-CN" sz="3200" dirty="0"/>
              <a:t>ANY</a:t>
            </a:r>
            <a:r>
              <a:rPr lang="zh-CN" altLang="en-US" sz="3200" dirty="0"/>
              <a:t>（</a:t>
            </a:r>
            <a:r>
              <a:rPr lang="en-US" altLang="zh-CN" sz="3200" dirty="0"/>
              <a:t>SOME</a:t>
            </a:r>
            <a:r>
              <a:rPr lang="zh-CN" altLang="en-US" sz="3200" dirty="0"/>
              <a:t>）或</a:t>
            </a:r>
            <a:r>
              <a:rPr lang="en-US" altLang="zh-CN" sz="3200" dirty="0"/>
              <a:t>ALL</a:t>
            </a:r>
            <a:r>
              <a:rPr lang="zh-CN" altLang="en-US" sz="3200" dirty="0"/>
              <a:t>谓词的子查询 （续）</a:t>
            </a:r>
            <a:endParaRPr lang="zh-CN" altLang="en-US" sz="3200" dirty="0"/>
          </a:p>
        </p:txBody>
      </p:sp>
      <p:sp>
        <p:nvSpPr>
          <p:cNvPr id="53251" name="Rectangle 3"/>
          <p:cNvSpPr>
            <a:spLocks noGrp="1"/>
          </p:cNvSpPr>
          <p:nvPr>
            <p:ph type="body" idx="4294967295"/>
          </p:nvPr>
        </p:nvSpPr>
        <p:spPr>
          <a:xfrm>
            <a:off x="611188" y="1098550"/>
            <a:ext cx="7772400" cy="4572000"/>
          </a:xfrm>
          <a:ln/>
        </p:spPr>
        <p:txBody>
          <a:bodyPr vert="horz" wrap="square" lIns="91440" tIns="45720" rIns="91440" bIns="45720" anchor="t" anchorCtr="0"/>
          <a:p>
            <a:pPr marL="609600" indent="-609600" eaLnBrk="1" hangingPunct="1">
              <a:lnSpc>
                <a:spcPct val="120000"/>
              </a:lnSpc>
              <a:buFont typeface="宋体" panose="02010600030101010101" pitchFamily="2" charset="-122"/>
              <a:buNone/>
            </a:pPr>
            <a:r>
              <a:rPr lang="en-US" altLang="zh-CN" sz="2400" dirty="0"/>
              <a:t>       </a:t>
            </a:r>
            <a:r>
              <a:rPr lang="zh-CN" altLang="en-US" sz="2400" dirty="0"/>
              <a:t>方法二：用聚集函数</a:t>
            </a:r>
            <a:endParaRPr lang="zh-CN" altLang="en-US" sz="2400" dirty="0"/>
          </a:p>
          <a:p>
            <a:pPr marL="609600" indent="-609600" eaLnBrk="1" hangingPunct="1">
              <a:lnSpc>
                <a:spcPct val="120000"/>
              </a:lnSpc>
              <a:buFont typeface="宋体" panose="02010600030101010101" pitchFamily="2" charset="-122"/>
              <a:buNone/>
            </a:pPr>
            <a:r>
              <a:rPr lang="zh-CN" altLang="en-US" sz="2400" dirty="0"/>
              <a:t>        </a:t>
            </a:r>
            <a:r>
              <a:rPr lang="en-US" altLang="zh-CN" sz="2400" dirty="0"/>
              <a:t>SELECT Sname</a:t>
            </a:r>
            <a:r>
              <a:rPr lang="zh-CN" altLang="en-US" sz="2400" dirty="0"/>
              <a:t>,</a:t>
            </a:r>
            <a:r>
              <a:rPr lang="en-US" altLang="zh-CN" sz="2400" dirty="0"/>
              <a:t>Sage</a:t>
            </a:r>
            <a:endParaRPr lang="en-US" altLang="zh-CN" sz="2400" dirty="0"/>
          </a:p>
          <a:p>
            <a:pPr marL="609600" indent="-609600" eaLnBrk="1" hangingPunct="1">
              <a:lnSpc>
                <a:spcPct val="120000"/>
              </a:lnSpc>
              <a:buFont typeface="宋体" panose="02010600030101010101" pitchFamily="2" charset="-122"/>
              <a:buNone/>
            </a:pPr>
            <a:r>
              <a:rPr lang="en-US" altLang="zh-CN" sz="2400" dirty="0"/>
              <a:t>        FROM Student</a:t>
            </a:r>
            <a:endParaRPr lang="en-US" altLang="zh-CN" sz="2400" dirty="0"/>
          </a:p>
          <a:p>
            <a:pPr marL="609600" indent="-609600" eaLnBrk="1" hangingPunct="1">
              <a:lnSpc>
                <a:spcPct val="120000"/>
              </a:lnSpc>
              <a:buFont typeface="宋体" panose="02010600030101010101" pitchFamily="2" charset="-122"/>
              <a:buNone/>
            </a:pPr>
            <a:r>
              <a:rPr lang="en-US" altLang="zh-CN" sz="2400" dirty="0"/>
              <a:t>        WHERE Sage &lt; </a:t>
            </a:r>
            <a:endParaRPr lang="en-US" altLang="zh-CN" sz="2400" dirty="0"/>
          </a:p>
          <a:p>
            <a:pPr marL="609600" indent="-609600" eaLnBrk="1" hangingPunct="1">
              <a:lnSpc>
                <a:spcPct val="120000"/>
              </a:lnSpc>
              <a:buFont typeface="宋体" panose="02010600030101010101" pitchFamily="2" charset="-122"/>
              <a:buNone/>
            </a:pPr>
            <a:r>
              <a:rPr lang="en-US" altLang="zh-CN" sz="2400" dirty="0"/>
              <a:t>                               </a:t>
            </a:r>
            <a:r>
              <a:rPr lang="zh-CN" altLang="en-US" sz="2400" dirty="0"/>
              <a:t>(</a:t>
            </a:r>
            <a:r>
              <a:rPr lang="en-US" altLang="zh-CN" sz="2400" dirty="0"/>
              <a:t>SELECT </a:t>
            </a:r>
            <a:r>
              <a:rPr lang="en-US" altLang="zh-CN" sz="2400" dirty="0">
                <a:solidFill>
                  <a:srgbClr val="FF3399"/>
                </a:solidFill>
              </a:rPr>
              <a:t>MIN</a:t>
            </a:r>
            <a:r>
              <a:rPr lang="zh-CN" altLang="en-US" sz="2400" dirty="0">
                <a:solidFill>
                  <a:srgbClr val="FF3399"/>
                </a:solidFill>
              </a:rPr>
              <a:t>(</a:t>
            </a:r>
            <a:r>
              <a:rPr lang="en-US" altLang="zh-CN" sz="2400" dirty="0">
                <a:solidFill>
                  <a:srgbClr val="FF3399"/>
                </a:solidFill>
              </a:rPr>
              <a:t>Sage</a:t>
            </a:r>
            <a:r>
              <a:rPr lang="zh-CN" altLang="en-US" sz="2400" dirty="0">
                <a:solidFill>
                  <a:srgbClr val="FF3399"/>
                </a:solidFill>
              </a:rPr>
              <a:t>)</a:t>
            </a:r>
            <a:endParaRPr lang="zh-CN" altLang="en-US" sz="2400" dirty="0">
              <a:solidFill>
                <a:srgbClr val="FF3399"/>
              </a:solidFill>
            </a:endParaRPr>
          </a:p>
          <a:p>
            <a:pPr marL="609600" indent="-609600" eaLnBrk="1" hangingPunct="1">
              <a:lnSpc>
                <a:spcPct val="120000"/>
              </a:lnSpc>
              <a:buFont typeface="宋体" panose="02010600030101010101" pitchFamily="2" charset="-122"/>
              <a:buNone/>
            </a:pPr>
            <a:r>
              <a:rPr lang="en-US" altLang="zh-CN" sz="2400" dirty="0"/>
              <a:t>                                FROM Student</a:t>
            </a:r>
            <a:endParaRPr lang="en-US" altLang="zh-CN" sz="2400" dirty="0"/>
          </a:p>
          <a:p>
            <a:pPr marL="609600" indent="-609600" eaLnBrk="1" hangingPunct="1">
              <a:lnSpc>
                <a:spcPct val="120000"/>
              </a:lnSpc>
              <a:buFont typeface="宋体" panose="02010600030101010101" pitchFamily="2" charset="-122"/>
              <a:buNone/>
            </a:pPr>
            <a:r>
              <a:rPr lang="en-US" altLang="zh-CN" sz="2400" dirty="0"/>
              <a:t>                                WHERE Sdept= ' CS '</a:t>
            </a:r>
            <a:r>
              <a:rPr lang="zh-CN" altLang="en-US" sz="2400" dirty="0"/>
              <a:t>)</a:t>
            </a:r>
            <a:endParaRPr lang="zh-CN" altLang="en-US" sz="2400" dirty="0"/>
          </a:p>
          <a:p>
            <a:pPr marL="609600" indent="-609600" eaLnBrk="1" hangingPunct="1">
              <a:lnSpc>
                <a:spcPct val="120000"/>
              </a:lnSpc>
              <a:buFont typeface="宋体" panose="02010600030101010101" pitchFamily="2" charset="-122"/>
              <a:buNone/>
            </a:pPr>
            <a:r>
              <a:rPr lang="en-US" altLang="zh-CN" sz="2400" dirty="0"/>
              <a:t>          AND Sdept &lt;&gt;' CS </a:t>
            </a:r>
            <a:r>
              <a:rPr lang="zh-CN" altLang="en-US" sz="2400" dirty="0"/>
              <a:t>'</a:t>
            </a:r>
            <a:r>
              <a:rPr lang="en-US" altLang="zh-CN" sz="2400" dirty="0"/>
              <a:t>;</a:t>
            </a:r>
            <a:endParaRPr lang="en-US" altLang="zh-C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idx="4294967295"/>
          </p:nvPr>
        </p:nvSpPr>
        <p:spPr>
          <a:ln/>
        </p:spPr>
        <p:txBody>
          <a:bodyPr vert="horz" wrap="square" lIns="91440" tIns="45720" rIns="91440" bIns="45720" anchor="ctr" anchorCtr="0"/>
          <a:p>
            <a:pPr eaLnBrk="1" hangingPunct="1"/>
            <a:r>
              <a:rPr lang="zh-CN" altLang="en-US" sz="3600" dirty="0"/>
              <a:t>连接查询（续）</a:t>
            </a:r>
            <a:endParaRPr lang="zh-CN" altLang="en-US" sz="3600" dirty="0"/>
          </a:p>
        </p:txBody>
      </p:sp>
      <p:sp>
        <p:nvSpPr>
          <p:cNvPr id="8195" name="Rectangle 3"/>
          <p:cNvSpPr>
            <a:spLocks noGrp="1"/>
          </p:cNvSpPr>
          <p:nvPr>
            <p:ph type="body" idx="4294967295"/>
          </p:nvPr>
        </p:nvSpPr>
        <p:spPr>
          <a:ln/>
        </p:spPr>
        <p:txBody>
          <a:bodyPr vert="horz" wrap="square" lIns="91440" tIns="45720" rIns="91440" bIns="45720" anchor="t" anchorCtr="0"/>
          <a:p>
            <a:pPr lvl="1">
              <a:buNone/>
            </a:pPr>
            <a:endParaRPr lang="en-US" altLang="zh-CN" dirty="0"/>
          </a:p>
          <a:p>
            <a:pPr lvl="1">
              <a:lnSpc>
                <a:spcPct val="150000"/>
              </a:lnSpc>
              <a:buNone/>
            </a:pPr>
            <a:r>
              <a:rPr lang="en-US" altLang="zh-CN" sz="2800" dirty="0">
                <a:solidFill>
                  <a:srgbClr val="7030A0"/>
                </a:solidFill>
              </a:rPr>
              <a:t>1.</a:t>
            </a:r>
            <a:r>
              <a:rPr lang="zh-CN" altLang="en-US" sz="2800" dirty="0">
                <a:solidFill>
                  <a:srgbClr val="7030A0"/>
                </a:solidFill>
              </a:rPr>
              <a:t>等值与非等值连接查询 </a:t>
            </a:r>
            <a:endParaRPr lang="zh-CN" altLang="en-US" sz="2800" dirty="0">
              <a:solidFill>
                <a:srgbClr val="7030A0"/>
              </a:solidFill>
            </a:endParaRPr>
          </a:p>
          <a:p>
            <a:pPr lvl="1">
              <a:lnSpc>
                <a:spcPct val="150000"/>
              </a:lnSpc>
              <a:buNone/>
            </a:pPr>
            <a:r>
              <a:rPr lang="en-US" altLang="zh-CN" sz="2800" dirty="0"/>
              <a:t>2.</a:t>
            </a:r>
            <a:r>
              <a:rPr lang="zh-CN" altLang="en-US" sz="2800" dirty="0"/>
              <a:t>自身连接</a:t>
            </a:r>
            <a:endParaRPr lang="zh-CN" altLang="en-US" sz="2800" dirty="0"/>
          </a:p>
          <a:p>
            <a:pPr lvl="1">
              <a:lnSpc>
                <a:spcPct val="150000"/>
              </a:lnSpc>
              <a:buNone/>
            </a:pPr>
            <a:r>
              <a:rPr lang="en-US" altLang="zh-CN" sz="2800" dirty="0"/>
              <a:t>3.</a:t>
            </a:r>
            <a:r>
              <a:rPr lang="zh-CN" altLang="en-US" sz="2800" dirty="0"/>
              <a:t>外连接</a:t>
            </a:r>
            <a:endParaRPr lang="zh-CN" altLang="en-US" sz="2800" dirty="0"/>
          </a:p>
          <a:p>
            <a:pPr lvl="1">
              <a:lnSpc>
                <a:spcPct val="150000"/>
              </a:lnSpc>
              <a:buNone/>
            </a:pPr>
            <a:r>
              <a:rPr lang="en-US" altLang="zh-CN" sz="2800" dirty="0"/>
              <a:t>4.</a:t>
            </a:r>
            <a:r>
              <a:rPr lang="zh-CN" altLang="en-US" sz="2800" dirty="0"/>
              <a:t>多表连接</a:t>
            </a:r>
            <a:endParaRPr lang="zh-CN" altLang="en-US" sz="2800" dirty="0"/>
          </a:p>
          <a:p>
            <a:pPr lvl="1">
              <a:buNone/>
            </a:pPr>
            <a:endParaRPr lang="en-US" altLang="zh-CN" sz="2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p:cNvSpPr>
          <p:nvPr>
            <p:ph type="title" idx="4294967295"/>
          </p:nvPr>
        </p:nvSpPr>
        <p:spPr>
          <a:xfrm>
            <a:off x="-28575" y="-33337"/>
            <a:ext cx="9209088" cy="1131887"/>
          </a:xfrm>
          <a:ln/>
        </p:spPr>
        <p:txBody>
          <a:bodyPr vert="horz" wrap="square" lIns="91440" tIns="45720" rIns="91440" bIns="45720" anchor="ctr" anchorCtr="0"/>
          <a:p>
            <a:pPr eaLnBrk="1" hangingPunct="1"/>
            <a:r>
              <a:rPr lang="zh-CN" altLang="en-US" sz="3200" dirty="0"/>
              <a:t>带有</a:t>
            </a:r>
            <a:r>
              <a:rPr lang="en-US" altLang="zh-CN" sz="3200" dirty="0"/>
              <a:t>ANY</a:t>
            </a:r>
            <a:r>
              <a:rPr lang="zh-CN" altLang="en-US" sz="3200" dirty="0"/>
              <a:t>（</a:t>
            </a:r>
            <a:r>
              <a:rPr lang="en-US" altLang="zh-CN" sz="3200" dirty="0"/>
              <a:t>SOME</a:t>
            </a:r>
            <a:r>
              <a:rPr lang="zh-CN" altLang="en-US" sz="3200" dirty="0"/>
              <a:t>）或</a:t>
            </a:r>
            <a:r>
              <a:rPr lang="en-US" altLang="zh-CN" sz="3200" dirty="0"/>
              <a:t>ALL</a:t>
            </a:r>
            <a:r>
              <a:rPr lang="zh-CN" altLang="en-US" sz="3200" dirty="0"/>
              <a:t>谓词的子查询 （续）</a:t>
            </a:r>
            <a:endParaRPr lang="zh-CN" altLang="en-US" sz="3200" dirty="0"/>
          </a:p>
        </p:txBody>
      </p:sp>
      <p:sp>
        <p:nvSpPr>
          <p:cNvPr id="54275" name="Rectangle 3"/>
          <p:cNvSpPr>
            <a:spLocks noGrp="1"/>
          </p:cNvSpPr>
          <p:nvPr>
            <p:ph type="body" idx="4294967295"/>
          </p:nvPr>
        </p:nvSpPr>
        <p:spPr>
          <a:xfrm>
            <a:off x="-28575" y="1385888"/>
            <a:ext cx="9209088" cy="890587"/>
          </a:xfrm>
          <a:ln/>
        </p:spPr>
        <p:txBody>
          <a:bodyPr vert="horz" wrap="square" lIns="91440" tIns="45720" rIns="91440" bIns="45720" anchor="t" anchorCtr="0"/>
          <a:p>
            <a:pPr marL="609600" indent="-609600" eaLnBrk="1" hangingPunct="1">
              <a:buFont typeface="宋体" panose="02010600030101010101" pitchFamily="2" charset="-122"/>
              <a:buNone/>
            </a:pPr>
            <a:r>
              <a:rPr lang="zh-CN" altLang="en-US" sz="2400" dirty="0"/>
              <a:t>	表</a:t>
            </a:r>
            <a:r>
              <a:rPr lang="en-US" altLang="zh-CN" sz="2400" dirty="0"/>
              <a:t>3.7 ANY</a:t>
            </a:r>
            <a:r>
              <a:rPr lang="zh-CN" altLang="en-US" sz="2400" dirty="0"/>
              <a:t>（或</a:t>
            </a:r>
            <a:r>
              <a:rPr lang="en-US" altLang="zh-CN" sz="2400" dirty="0"/>
              <a:t>SOME</a:t>
            </a:r>
            <a:r>
              <a:rPr lang="zh-CN" altLang="en-US" sz="2400" dirty="0"/>
              <a:t>），</a:t>
            </a:r>
            <a:r>
              <a:rPr lang="en-US" altLang="zh-CN" sz="2400" dirty="0"/>
              <a:t>ALL</a:t>
            </a:r>
            <a:r>
              <a:rPr lang="zh-CN" altLang="en-US" sz="2400" dirty="0"/>
              <a:t>谓词与聚集函数、</a:t>
            </a:r>
            <a:r>
              <a:rPr lang="en-US" altLang="zh-CN" sz="2400" dirty="0"/>
              <a:t>IN</a:t>
            </a:r>
            <a:r>
              <a:rPr lang="zh-CN" altLang="en-US" sz="2400" dirty="0"/>
              <a:t>谓词的等价转换关系 </a:t>
            </a:r>
            <a:endParaRPr lang="zh-CN" altLang="en-US" sz="2400" dirty="0"/>
          </a:p>
        </p:txBody>
      </p:sp>
      <p:grpSp>
        <p:nvGrpSpPr>
          <p:cNvPr id="54276" name="Group 4"/>
          <p:cNvGrpSpPr/>
          <p:nvPr/>
        </p:nvGrpSpPr>
        <p:grpSpPr>
          <a:xfrm>
            <a:off x="520700" y="2589213"/>
            <a:ext cx="8299450" cy="2057400"/>
            <a:chOff x="0" y="0"/>
            <a:chExt cx="4065" cy="1302"/>
          </a:xfrm>
        </p:grpSpPr>
        <p:grpSp>
          <p:nvGrpSpPr>
            <p:cNvPr id="54277" name="Group 5"/>
            <p:cNvGrpSpPr/>
            <p:nvPr/>
          </p:nvGrpSpPr>
          <p:grpSpPr>
            <a:xfrm>
              <a:off x="3" y="3"/>
              <a:ext cx="4059" cy="1296"/>
              <a:chOff x="0" y="0"/>
              <a:chExt cx="4059" cy="1296"/>
            </a:xfrm>
          </p:grpSpPr>
          <p:grpSp>
            <p:nvGrpSpPr>
              <p:cNvPr id="54279" name="Group 6"/>
              <p:cNvGrpSpPr/>
              <p:nvPr/>
            </p:nvGrpSpPr>
            <p:grpSpPr>
              <a:xfrm>
                <a:off x="0" y="0"/>
                <a:ext cx="493" cy="432"/>
                <a:chOff x="0" y="0"/>
                <a:chExt cx="493" cy="432"/>
              </a:xfrm>
            </p:grpSpPr>
            <p:sp>
              <p:nvSpPr>
                <p:cNvPr id="54340" name="Rectangle 7"/>
                <p:cNvSpPr/>
                <p:nvPr/>
              </p:nvSpPr>
              <p:spPr>
                <a:xfrm>
                  <a:off x="44" y="0"/>
                  <a:ext cx="406" cy="376"/>
                </a:xfrm>
                <a:prstGeom prst="rect">
                  <a:avLst/>
                </a:prstGeom>
                <a:noFill/>
                <a:ln w="9525">
                  <a:noFill/>
                </a:ln>
              </p:spPr>
              <p:txBody>
                <a:bodyPr>
                  <a:spAutoFit/>
                </a:bodyPr>
                <a:p>
                  <a:r>
                    <a:rPr lang="en-US" altLang="zh-CN" sz="900" dirty="0">
                      <a:latin typeface="Arial" panose="020B0604020202020204" pitchFamily="34" charset="0"/>
                    </a:rPr>
                    <a:t> </a:t>
                  </a:r>
                  <a:endParaRPr lang="en-US" altLang="zh-CN" sz="900" dirty="0">
                    <a:latin typeface="Arial" panose="020B0604020202020204" pitchFamily="34" charset="0"/>
                  </a:endParaRPr>
                </a:p>
                <a:p>
                  <a:pPr eaLnBrk="0" hangingPunct="0"/>
                  <a:endParaRPr lang="en-US" altLang="zh-CN" sz="2400" dirty="0">
                    <a:latin typeface="Arial" panose="020B0604020202020204" pitchFamily="34" charset="0"/>
                  </a:endParaRPr>
                </a:p>
              </p:txBody>
            </p:sp>
            <p:sp>
              <p:nvSpPr>
                <p:cNvPr id="54341" name="Rectangle 8"/>
                <p:cNvSpPr/>
                <p:nvPr/>
              </p:nvSpPr>
              <p:spPr>
                <a:xfrm>
                  <a:off x="0" y="0"/>
                  <a:ext cx="493" cy="432"/>
                </a:xfrm>
                <a:prstGeom prst="rect">
                  <a:avLst/>
                </a:prstGeom>
                <a:noFill/>
                <a:ln w="7" cap="flat" cmpd="sng">
                  <a:solidFill>
                    <a:srgbClr val="A0A0A0"/>
                  </a:solidFill>
                  <a:prstDash val="solid"/>
                  <a:miter/>
                  <a:headEnd type="none" w="med" len="med"/>
                  <a:tailEnd type="none" w="med" len="med"/>
                </a:ln>
              </p:spPr>
              <p:txBody>
                <a:bodyPr>
                  <a:spAutoFit/>
                </a:bodyPr>
                <a:p>
                  <a:endParaRPr lang="zh-CN" altLang="en-US" dirty="0">
                    <a:latin typeface="Arial" panose="020B0604020202020204" pitchFamily="34" charset="0"/>
                  </a:endParaRPr>
                </a:p>
              </p:txBody>
            </p:sp>
          </p:grpSp>
          <p:grpSp>
            <p:nvGrpSpPr>
              <p:cNvPr id="54280" name="Group 9"/>
              <p:cNvGrpSpPr/>
              <p:nvPr/>
            </p:nvGrpSpPr>
            <p:grpSpPr>
              <a:xfrm>
                <a:off x="493" y="0"/>
                <a:ext cx="396" cy="432"/>
                <a:chOff x="0" y="0"/>
                <a:chExt cx="396" cy="432"/>
              </a:xfrm>
            </p:grpSpPr>
            <p:sp>
              <p:nvSpPr>
                <p:cNvPr id="54338" name="Rectangle 10"/>
                <p:cNvSpPr/>
                <p:nvPr/>
              </p:nvSpPr>
              <p:spPr>
                <a:xfrm>
                  <a:off x="43" y="0"/>
                  <a:ext cx="310" cy="292"/>
                </a:xfrm>
                <a:prstGeom prst="rect">
                  <a:avLst/>
                </a:prstGeom>
                <a:noFill/>
                <a:ln w="9525">
                  <a:noFill/>
                </a:ln>
              </p:spPr>
              <p:txBody>
                <a:bodyPr>
                  <a:spAutoFit/>
                </a:bodyPr>
                <a:p>
                  <a:pPr defTabSz="914400">
                    <a:tabLst>
                      <a:tab pos="266700" algn="r"/>
                      <a:tab pos="5292725" algn="r"/>
                    </a:tabLst>
                  </a:pPr>
                  <a:r>
                    <a:rPr lang="en-US" altLang="zh-CN" sz="2400" b="1" dirty="0">
                      <a:latin typeface="Arial" panose="020B0604020202020204" pitchFamily="34" charset="0"/>
                    </a:rPr>
                    <a:t> =</a:t>
                  </a:r>
                  <a:endParaRPr lang="en-US" altLang="zh-CN" sz="2400" b="1" dirty="0">
                    <a:latin typeface="Arial" panose="020B0604020202020204" pitchFamily="34" charset="0"/>
                  </a:endParaRPr>
                </a:p>
              </p:txBody>
            </p:sp>
            <p:sp>
              <p:nvSpPr>
                <p:cNvPr id="54339" name="Rectangle 11"/>
                <p:cNvSpPr/>
                <p:nvPr/>
              </p:nvSpPr>
              <p:spPr>
                <a:xfrm>
                  <a:off x="0" y="0"/>
                  <a:ext cx="396" cy="432"/>
                </a:xfrm>
                <a:prstGeom prst="rect">
                  <a:avLst/>
                </a:prstGeom>
                <a:noFill/>
                <a:ln w="7" cap="flat" cmpd="sng">
                  <a:solidFill>
                    <a:srgbClr val="A0A0A0"/>
                  </a:solidFill>
                  <a:prstDash val="solid"/>
                  <a:miter/>
                  <a:headEnd type="none" w="med" len="med"/>
                  <a:tailEnd type="none" w="med" len="med"/>
                </a:ln>
              </p:spPr>
              <p:txBody>
                <a:bodyPr>
                  <a:spAutoFit/>
                </a:bodyPr>
                <a:p>
                  <a:endParaRPr lang="zh-CN" altLang="en-US" dirty="0">
                    <a:latin typeface="Arial" panose="020B0604020202020204" pitchFamily="34" charset="0"/>
                  </a:endParaRPr>
                </a:p>
              </p:txBody>
            </p:sp>
          </p:grpSp>
          <p:grpSp>
            <p:nvGrpSpPr>
              <p:cNvPr id="54281" name="Group 12"/>
              <p:cNvGrpSpPr/>
              <p:nvPr/>
            </p:nvGrpSpPr>
            <p:grpSpPr>
              <a:xfrm>
                <a:off x="889" y="0"/>
                <a:ext cx="656" cy="432"/>
                <a:chOff x="0" y="0"/>
                <a:chExt cx="656" cy="432"/>
              </a:xfrm>
            </p:grpSpPr>
            <p:sp>
              <p:nvSpPr>
                <p:cNvPr id="54336" name="Rectangle 13"/>
                <p:cNvSpPr/>
                <p:nvPr/>
              </p:nvSpPr>
              <p:spPr>
                <a:xfrm>
                  <a:off x="45" y="0"/>
                  <a:ext cx="568" cy="292"/>
                </a:xfrm>
                <a:prstGeom prst="rect">
                  <a:avLst/>
                </a:prstGeom>
                <a:noFill/>
                <a:ln w="9525">
                  <a:noFill/>
                </a:ln>
              </p:spPr>
              <p:txBody>
                <a:bodyPr>
                  <a:spAutoFit/>
                </a:bodyPr>
                <a:p>
                  <a:r>
                    <a:rPr lang="en-US" altLang="zh-CN" sz="2400" b="1" dirty="0">
                      <a:latin typeface="Arial" panose="020B0604020202020204" pitchFamily="34" charset="0"/>
                    </a:rPr>
                    <a:t> </a:t>
                  </a:r>
                  <a:r>
                    <a:rPr lang="en-US" altLang="zh-CN" sz="2000" b="1" dirty="0">
                      <a:latin typeface="Arial" panose="020B0604020202020204" pitchFamily="34" charset="0"/>
                    </a:rPr>
                    <a:t>&lt;&gt;</a:t>
                  </a:r>
                  <a:r>
                    <a:rPr lang="zh-CN" altLang="en-US" sz="2000" b="1" dirty="0">
                      <a:latin typeface="Arial" panose="020B0604020202020204" pitchFamily="34" charset="0"/>
                    </a:rPr>
                    <a:t>或</a:t>
                  </a:r>
                  <a:r>
                    <a:rPr lang="en-US" altLang="zh-CN" sz="2000" b="1" dirty="0">
                      <a:latin typeface="Arial" panose="020B0604020202020204" pitchFamily="34" charset="0"/>
                    </a:rPr>
                    <a:t>!=</a:t>
                  </a:r>
                  <a:endParaRPr lang="en-US" altLang="zh-CN" sz="2000" b="1" dirty="0">
                    <a:latin typeface="Arial" panose="020B0604020202020204" pitchFamily="34" charset="0"/>
                  </a:endParaRPr>
                </a:p>
              </p:txBody>
            </p:sp>
            <p:sp>
              <p:nvSpPr>
                <p:cNvPr id="54337" name="Rectangle 14"/>
                <p:cNvSpPr/>
                <p:nvPr/>
              </p:nvSpPr>
              <p:spPr>
                <a:xfrm>
                  <a:off x="0" y="0"/>
                  <a:ext cx="656" cy="432"/>
                </a:xfrm>
                <a:prstGeom prst="rect">
                  <a:avLst/>
                </a:prstGeom>
                <a:noFill/>
                <a:ln w="7" cap="flat" cmpd="sng">
                  <a:solidFill>
                    <a:srgbClr val="A0A0A0"/>
                  </a:solidFill>
                  <a:prstDash val="solid"/>
                  <a:miter/>
                  <a:headEnd type="none" w="med" len="med"/>
                  <a:tailEnd type="none" w="med" len="med"/>
                </a:ln>
              </p:spPr>
              <p:txBody>
                <a:bodyPr>
                  <a:spAutoFit/>
                </a:bodyPr>
                <a:p>
                  <a:endParaRPr lang="zh-CN" altLang="en-US" dirty="0">
                    <a:latin typeface="Arial" panose="020B0604020202020204" pitchFamily="34" charset="0"/>
                  </a:endParaRPr>
                </a:p>
              </p:txBody>
            </p:sp>
          </p:grpSp>
          <p:grpSp>
            <p:nvGrpSpPr>
              <p:cNvPr id="54282" name="Group 15"/>
              <p:cNvGrpSpPr/>
              <p:nvPr/>
            </p:nvGrpSpPr>
            <p:grpSpPr>
              <a:xfrm>
                <a:off x="1545" y="0"/>
                <a:ext cx="617" cy="432"/>
                <a:chOff x="0" y="0"/>
                <a:chExt cx="617" cy="432"/>
              </a:xfrm>
            </p:grpSpPr>
            <p:sp>
              <p:nvSpPr>
                <p:cNvPr id="54334" name="Rectangle 16"/>
                <p:cNvSpPr/>
                <p:nvPr/>
              </p:nvSpPr>
              <p:spPr>
                <a:xfrm>
                  <a:off x="43" y="0"/>
                  <a:ext cx="530" cy="251"/>
                </a:xfrm>
                <a:prstGeom prst="rect">
                  <a:avLst/>
                </a:prstGeom>
                <a:noFill/>
                <a:ln w="9525">
                  <a:noFill/>
                </a:ln>
              </p:spPr>
              <p:txBody>
                <a:bodyPr>
                  <a:spAutoFit/>
                </a:bodyPr>
                <a:p>
                  <a:pPr defTabSz="914400">
                    <a:tabLst>
                      <a:tab pos="266700" algn="r"/>
                      <a:tab pos="5292725" algn="r"/>
                    </a:tabLst>
                  </a:pPr>
                  <a:r>
                    <a:rPr lang="en-US" altLang="zh-CN" sz="2000" b="1" dirty="0">
                      <a:latin typeface="Arial" panose="020B0604020202020204" pitchFamily="34" charset="0"/>
                    </a:rPr>
                    <a:t>   &lt;</a:t>
                  </a:r>
                  <a:endParaRPr lang="en-US" altLang="zh-CN" sz="2000" b="1" dirty="0">
                    <a:latin typeface="Arial" panose="020B0604020202020204" pitchFamily="34" charset="0"/>
                  </a:endParaRPr>
                </a:p>
              </p:txBody>
            </p:sp>
            <p:sp>
              <p:nvSpPr>
                <p:cNvPr id="54335" name="Rectangle 17"/>
                <p:cNvSpPr/>
                <p:nvPr/>
              </p:nvSpPr>
              <p:spPr>
                <a:xfrm>
                  <a:off x="0" y="0"/>
                  <a:ext cx="617" cy="432"/>
                </a:xfrm>
                <a:prstGeom prst="rect">
                  <a:avLst/>
                </a:prstGeom>
                <a:noFill/>
                <a:ln w="7" cap="flat" cmpd="sng">
                  <a:solidFill>
                    <a:srgbClr val="A0A0A0"/>
                  </a:solidFill>
                  <a:prstDash val="solid"/>
                  <a:miter/>
                  <a:headEnd type="none" w="med" len="med"/>
                  <a:tailEnd type="none" w="med" len="med"/>
                </a:ln>
              </p:spPr>
              <p:txBody>
                <a:bodyPr>
                  <a:spAutoFit/>
                </a:bodyPr>
                <a:p>
                  <a:endParaRPr lang="zh-CN" altLang="en-US" dirty="0">
                    <a:latin typeface="Arial" panose="020B0604020202020204" pitchFamily="34" charset="0"/>
                  </a:endParaRPr>
                </a:p>
              </p:txBody>
            </p:sp>
          </p:grpSp>
          <p:grpSp>
            <p:nvGrpSpPr>
              <p:cNvPr id="54283" name="Group 18"/>
              <p:cNvGrpSpPr/>
              <p:nvPr/>
            </p:nvGrpSpPr>
            <p:grpSpPr>
              <a:xfrm>
                <a:off x="2162" y="0"/>
                <a:ext cx="655" cy="432"/>
                <a:chOff x="0" y="0"/>
                <a:chExt cx="655" cy="432"/>
              </a:xfrm>
            </p:grpSpPr>
            <p:sp>
              <p:nvSpPr>
                <p:cNvPr id="54332" name="Rectangle 19"/>
                <p:cNvSpPr/>
                <p:nvPr/>
              </p:nvSpPr>
              <p:spPr>
                <a:xfrm>
                  <a:off x="43" y="0"/>
                  <a:ext cx="569" cy="292"/>
                </a:xfrm>
                <a:prstGeom prst="rect">
                  <a:avLst/>
                </a:prstGeom>
                <a:noFill/>
                <a:ln w="9525">
                  <a:noFill/>
                </a:ln>
              </p:spPr>
              <p:txBody>
                <a:bodyPr>
                  <a:spAutoFit/>
                </a:bodyPr>
                <a:p>
                  <a:pPr defTabSz="914400">
                    <a:tabLst>
                      <a:tab pos="266700" algn="r"/>
                      <a:tab pos="5292725" algn="r"/>
                    </a:tabLst>
                  </a:pPr>
                  <a:r>
                    <a:rPr lang="en-US" altLang="zh-CN" sz="2400" b="1" dirty="0">
                      <a:latin typeface="Arial" panose="020B0604020202020204" pitchFamily="34" charset="0"/>
                    </a:rPr>
                    <a:t>  &lt;=</a:t>
                  </a:r>
                  <a:endParaRPr lang="en-US" altLang="zh-CN" sz="2400" b="1" dirty="0">
                    <a:latin typeface="Arial" panose="020B0604020202020204" pitchFamily="34" charset="0"/>
                  </a:endParaRPr>
                </a:p>
              </p:txBody>
            </p:sp>
            <p:sp>
              <p:nvSpPr>
                <p:cNvPr id="54333" name="Rectangle 20"/>
                <p:cNvSpPr/>
                <p:nvPr/>
              </p:nvSpPr>
              <p:spPr>
                <a:xfrm>
                  <a:off x="0" y="0"/>
                  <a:ext cx="655" cy="432"/>
                </a:xfrm>
                <a:prstGeom prst="rect">
                  <a:avLst/>
                </a:prstGeom>
                <a:noFill/>
                <a:ln w="7" cap="flat" cmpd="sng">
                  <a:solidFill>
                    <a:srgbClr val="A0A0A0"/>
                  </a:solidFill>
                  <a:prstDash val="solid"/>
                  <a:miter/>
                  <a:headEnd type="none" w="med" len="med"/>
                  <a:tailEnd type="none" w="med" len="med"/>
                </a:ln>
              </p:spPr>
              <p:txBody>
                <a:bodyPr>
                  <a:spAutoFit/>
                </a:bodyPr>
                <a:p>
                  <a:endParaRPr lang="zh-CN" altLang="en-US" dirty="0">
                    <a:latin typeface="Arial" panose="020B0604020202020204" pitchFamily="34" charset="0"/>
                  </a:endParaRPr>
                </a:p>
              </p:txBody>
            </p:sp>
          </p:grpSp>
          <p:grpSp>
            <p:nvGrpSpPr>
              <p:cNvPr id="54284" name="Group 21"/>
              <p:cNvGrpSpPr/>
              <p:nvPr/>
            </p:nvGrpSpPr>
            <p:grpSpPr>
              <a:xfrm>
                <a:off x="2817" y="0"/>
                <a:ext cx="587" cy="432"/>
                <a:chOff x="0" y="0"/>
                <a:chExt cx="587" cy="432"/>
              </a:xfrm>
            </p:grpSpPr>
            <p:sp>
              <p:nvSpPr>
                <p:cNvPr id="54330" name="Rectangle 22"/>
                <p:cNvSpPr/>
                <p:nvPr/>
              </p:nvSpPr>
              <p:spPr>
                <a:xfrm>
                  <a:off x="43" y="0"/>
                  <a:ext cx="501" cy="292"/>
                </a:xfrm>
                <a:prstGeom prst="rect">
                  <a:avLst/>
                </a:prstGeom>
                <a:noFill/>
                <a:ln w="9525">
                  <a:noFill/>
                </a:ln>
              </p:spPr>
              <p:txBody>
                <a:bodyPr>
                  <a:spAutoFit/>
                </a:bodyPr>
                <a:p>
                  <a:pPr defTabSz="914400">
                    <a:tabLst>
                      <a:tab pos="266700" algn="r"/>
                      <a:tab pos="5292725" algn="r"/>
                    </a:tabLst>
                  </a:pPr>
                  <a:r>
                    <a:rPr lang="en-US" altLang="zh-CN" sz="2400" b="1" dirty="0">
                      <a:latin typeface="Arial" panose="020B0604020202020204" pitchFamily="34" charset="0"/>
                    </a:rPr>
                    <a:t>  &gt;</a:t>
                  </a:r>
                  <a:endParaRPr lang="en-US" altLang="zh-CN" sz="2400" b="1" dirty="0">
                    <a:latin typeface="Arial" panose="020B0604020202020204" pitchFamily="34" charset="0"/>
                  </a:endParaRPr>
                </a:p>
              </p:txBody>
            </p:sp>
            <p:sp>
              <p:nvSpPr>
                <p:cNvPr id="54331" name="Rectangle 23"/>
                <p:cNvSpPr/>
                <p:nvPr/>
              </p:nvSpPr>
              <p:spPr>
                <a:xfrm>
                  <a:off x="0" y="0"/>
                  <a:ext cx="587" cy="432"/>
                </a:xfrm>
                <a:prstGeom prst="rect">
                  <a:avLst/>
                </a:prstGeom>
                <a:noFill/>
                <a:ln w="7" cap="flat" cmpd="sng">
                  <a:solidFill>
                    <a:srgbClr val="A0A0A0"/>
                  </a:solidFill>
                  <a:prstDash val="solid"/>
                  <a:miter/>
                  <a:headEnd type="none" w="med" len="med"/>
                  <a:tailEnd type="none" w="med" len="med"/>
                </a:ln>
              </p:spPr>
              <p:txBody>
                <a:bodyPr>
                  <a:spAutoFit/>
                </a:bodyPr>
                <a:p>
                  <a:endParaRPr lang="zh-CN" altLang="en-US" dirty="0">
                    <a:latin typeface="Arial" panose="020B0604020202020204" pitchFamily="34" charset="0"/>
                  </a:endParaRPr>
                </a:p>
              </p:txBody>
            </p:sp>
          </p:grpSp>
          <p:grpSp>
            <p:nvGrpSpPr>
              <p:cNvPr id="54285" name="Group 24"/>
              <p:cNvGrpSpPr/>
              <p:nvPr/>
            </p:nvGrpSpPr>
            <p:grpSpPr>
              <a:xfrm>
                <a:off x="3404" y="0"/>
                <a:ext cx="655" cy="432"/>
                <a:chOff x="0" y="0"/>
                <a:chExt cx="655" cy="432"/>
              </a:xfrm>
            </p:grpSpPr>
            <p:sp>
              <p:nvSpPr>
                <p:cNvPr id="54328" name="Rectangle 25"/>
                <p:cNvSpPr/>
                <p:nvPr/>
              </p:nvSpPr>
              <p:spPr>
                <a:xfrm>
                  <a:off x="43" y="0"/>
                  <a:ext cx="568" cy="292"/>
                </a:xfrm>
                <a:prstGeom prst="rect">
                  <a:avLst/>
                </a:prstGeom>
                <a:noFill/>
                <a:ln w="9525">
                  <a:noFill/>
                </a:ln>
              </p:spPr>
              <p:txBody>
                <a:bodyPr>
                  <a:spAutoFit/>
                </a:bodyPr>
                <a:p>
                  <a:pPr defTabSz="914400">
                    <a:tabLst>
                      <a:tab pos="266700" algn="r"/>
                      <a:tab pos="5292725" algn="r"/>
                    </a:tabLst>
                  </a:pPr>
                  <a:r>
                    <a:rPr lang="en-US" altLang="zh-CN" sz="2400" b="1" dirty="0">
                      <a:latin typeface="Arial" panose="020B0604020202020204" pitchFamily="34" charset="0"/>
                    </a:rPr>
                    <a:t>  &gt;=</a:t>
                  </a:r>
                  <a:endParaRPr lang="en-US" altLang="zh-CN" sz="2400" b="1" dirty="0">
                    <a:latin typeface="Arial" panose="020B0604020202020204" pitchFamily="34" charset="0"/>
                  </a:endParaRPr>
                </a:p>
              </p:txBody>
            </p:sp>
            <p:sp>
              <p:nvSpPr>
                <p:cNvPr id="54329" name="Rectangle 26"/>
                <p:cNvSpPr/>
                <p:nvPr/>
              </p:nvSpPr>
              <p:spPr>
                <a:xfrm>
                  <a:off x="0" y="0"/>
                  <a:ext cx="655" cy="432"/>
                </a:xfrm>
                <a:prstGeom prst="rect">
                  <a:avLst/>
                </a:prstGeom>
                <a:noFill/>
                <a:ln w="7" cap="flat" cmpd="sng">
                  <a:solidFill>
                    <a:srgbClr val="A0A0A0"/>
                  </a:solidFill>
                  <a:prstDash val="solid"/>
                  <a:miter/>
                  <a:headEnd type="none" w="med" len="med"/>
                  <a:tailEnd type="none" w="med" len="med"/>
                </a:ln>
              </p:spPr>
              <p:txBody>
                <a:bodyPr>
                  <a:spAutoFit/>
                </a:bodyPr>
                <a:p>
                  <a:endParaRPr lang="zh-CN" altLang="en-US" dirty="0">
                    <a:latin typeface="Arial" panose="020B0604020202020204" pitchFamily="34" charset="0"/>
                  </a:endParaRPr>
                </a:p>
              </p:txBody>
            </p:sp>
          </p:grpSp>
          <p:grpSp>
            <p:nvGrpSpPr>
              <p:cNvPr id="54286" name="Group 27"/>
              <p:cNvGrpSpPr/>
              <p:nvPr/>
            </p:nvGrpSpPr>
            <p:grpSpPr>
              <a:xfrm>
                <a:off x="0" y="432"/>
                <a:ext cx="493" cy="432"/>
                <a:chOff x="0" y="0"/>
                <a:chExt cx="493" cy="432"/>
              </a:xfrm>
            </p:grpSpPr>
            <p:sp>
              <p:nvSpPr>
                <p:cNvPr id="54326" name="Rectangle 28"/>
                <p:cNvSpPr/>
                <p:nvPr/>
              </p:nvSpPr>
              <p:spPr>
                <a:xfrm>
                  <a:off x="44" y="2"/>
                  <a:ext cx="406" cy="251"/>
                </a:xfrm>
                <a:prstGeom prst="rect">
                  <a:avLst/>
                </a:prstGeom>
                <a:noFill/>
                <a:ln w="9525">
                  <a:noFill/>
                </a:ln>
              </p:spPr>
              <p:txBody>
                <a:bodyPr>
                  <a:spAutoFit/>
                </a:bodyPr>
                <a:p>
                  <a:r>
                    <a:rPr lang="en-US" altLang="zh-CN" sz="2000" b="1" dirty="0">
                      <a:latin typeface="Arial" panose="020B0604020202020204" pitchFamily="34" charset="0"/>
                    </a:rPr>
                    <a:t>ANY</a:t>
                  </a:r>
                  <a:endParaRPr lang="en-US" altLang="zh-CN" sz="2000" b="1" dirty="0">
                    <a:latin typeface="Arial" panose="020B0604020202020204" pitchFamily="34" charset="0"/>
                  </a:endParaRPr>
                </a:p>
              </p:txBody>
            </p:sp>
            <p:sp>
              <p:nvSpPr>
                <p:cNvPr id="54327" name="Rectangle 29"/>
                <p:cNvSpPr/>
                <p:nvPr/>
              </p:nvSpPr>
              <p:spPr>
                <a:xfrm>
                  <a:off x="0" y="0"/>
                  <a:ext cx="493" cy="432"/>
                </a:xfrm>
                <a:prstGeom prst="rect">
                  <a:avLst/>
                </a:prstGeom>
                <a:noFill/>
                <a:ln w="7" cap="flat" cmpd="sng">
                  <a:solidFill>
                    <a:srgbClr val="A0A0A0"/>
                  </a:solidFill>
                  <a:prstDash val="solid"/>
                  <a:miter/>
                  <a:headEnd type="none" w="med" len="med"/>
                  <a:tailEnd type="none" w="med" len="med"/>
                </a:ln>
              </p:spPr>
              <p:txBody>
                <a:bodyPr>
                  <a:spAutoFit/>
                </a:bodyPr>
                <a:p>
                  <a:endParaRPr lang="zh-CN" altLang="en-US" dirty="0">
                    <a:latin typeface="Arial" panose="020B0604020202020204" pitchFamily="34" charset="0"/>
                  </a:endParaRPr>
                </a:p>
              </p:txBody>
            </p:sp>
          </p:grpSp>
          <p:grpSp>
            <p:nvGrpSpPr>
              <p:cNvPr id="54287" name="Group 30"/>
              <p:cNvGrpSpPr/>
              <p:nvPr/>
            </p:nvGrpSpPr>
            <p:grpSpPr>
              <a:xfrm>
                <a:off x="493" y="432"/>
                <a:ext cx="396" cy="432"/>
                <a:chOff x="0" y="0"/>
                <a:chExt cx="396" cy="432"/>
              </a:xfrm>
            </p:grpSpPr>
            <p:sp>
              <p:nvSpPr>
                <p:cNvPr id="54324" name="Rectangle 31"/>
                <p:cNvSpPr/>
                <p:nvPr/>
              </p:nvSpPr>
              <p:spPr>
                <a:xfrm>
                  <a:off x="43" y="2"/>
                  <a:ext cx="310" cy="251"/>
                </a:xfrm>
                <a:prstGeom prst="rect">
                  <a:avLst/>
                </a:prstGeom>
                <a:noFill/>
                <a:ln w="9525">
                  <a:noFill/>
                </a:ln>
              </p:spPr>
              <p:txBody>
                <a:bodyPr>
                  <a:spAutoFit/>
                </a:bodyPr>
                <a:p>
                  <a:r>
                    <a:rPr lang="en-US" altLang="zh-CN" sz="1500" b="1" dirty="0">
                      <a:latin typeface="Arial" panose="020B0604020202020204" pitchFamily="34" charset="0"/>
                    </a:rPr>
                    <a:t> </a:t>
                  </a:r>
                  <a:r>
                    <a:rPr lang="en-US" altLang="zh-CN" sz="2000" b="1" dirty="0">
                      <a:latin typeface="Arial" panose="020B0604020202020204" pitchFamily="34" charset="0"/>
                    </a:rPr>
                    <a:t> IN</a:t>
                  </a:r>
                  <a:endParaRPr lang="en-US" altLang="zh-CN" sz="2000" b="1" dirty="0">
                    <a:latin typeface="Arial" panose="020B0604020202020204" pitchFamily="34" charset="0"/>
                  </a:endParaRPr>
                </a:p>
              </p:txBody>
            </p:sp>
            <p:sp>
              <p:nvSpPr>
                <p:cNvPr id="54325" name="Rectangle 32"/>
                <p:cNvSpPr/>
                <p:nvPr/>
              </p:nvSpPr>
              <p:spPr>
                <a:xfrm>
                  <a:off x="0" y="0"/>
                  <a:ext cx="396" cy="432"/>
                </a:xfrm>
                <a:prstGeom prst="rect">
                  <a:avLst/>
                </a:prstGeom>
                <a:noFill/>
                <a:ln w="7" cap="flat" cmpd="sng">
                  <a:solidFill>
                    <a:srgbClr val="A0A0A0"/>
                  </a:solidFill>
                  <a:prstDash val="solid"/>
                  <a:miter/>
                  <a:headEnd type="none" w="med" len="med"/>
                  <a:tailEnd type="none" w="med" len="med"/>
                </a:ln>
              </p:spPr>
              <p:txBody>
                <a:bodyPr>
                  <a:spAutoFit/>
                </a:bodyPr>
                <a:p>
                  <a:endParaRPr lang="zh-CN" altLang="en-US" dirty="0">
                    <a:latin typeface="Arial" panose="020B0604020202020204" pitchFamily="34" charset="0"/>
                  </a:endParaRPr>
                </a:p>
              </p:txBody>
            </p:sp>
          </p:grpSp>
          <p:grpSp>
            <p:nvGrpSpPr>
              <p:cNvPr id="54288" name="Group 33"/>
              <p:cNvGrpSpPr/>
              <p:nvPr/>
            </p:nvGrpSpPr>
            <p:grpSpPr>
              <a:xfrm>
                <a:off x="889" y="432"/>
                <a:ext cx="656" cy="432"/>
                <a:chOff x="0" y="0"/>
                <a:chExt cx="656" cy="432"/>
              </a:xfrm>
            </p:grpSpPr>
            <p:sp>
              <p:nvSpPr>
                <p:cNvPr id="54322" name="Rectangle 34"/>
                <p:cNvSpPr/>
                <p:nvPr/>
              </p:nvSpPr>
              <p:spPr>
                <a:xfrm>
                  <a:off x="45" y="2"/>
                  <a:ext cx="568" cy="251"/>
                </a:xfrm>
                <a:prstGeom prst="rect">
                  <a:avLst/>
                </a:prstGeom>
                <a:noFill/>
                <a:ln w="9525">
                  <a:noFill/>
                </a:ln>
              </p:spPr>
              <p:txBody>
                <a:bodyPr>
                  <a:spAutoFit/>
                </a:bodyPr>
                <a:p>
                  <a:r>
                    <a:rPr lang="en-US" altLang="zh-CN" sz="1500" b="1" dirty="0">
                      <a:latin typeface="Arial" panose="020B0604020202020204" pitchFamily="34" charset="0"/>
                    </a:rPr>
                    <a:t>    </a:t>
                  </a:r>
                  <a:r>
                    <a:rPr lang="en-US" altLang="zh-CN" sz="2000" b="1" dirty="0">
                      <a:latin typeface="Arial" panose="020B0604020202020204" pitchFamily="34" charset="0"/>
                    </a:rPr>
                    <a:t>--</a:t>
                  </a:r>
                  <a:endParaRPr lang="en-US" altLang="zh-CN" sz="2000" b="1" dirty="0">
                    <a:latin typeface="Arial" panose="020B0604020202020204" pitchFamily="34" charset="0"/>
                  </a:endParaRPr>
                </a:p>
              </p:txBody>
            </p:sp>
            <p:sp>
              <p:nvSpPr>
                <p:cNvPr id="54323" name="Rectangle 35"/>
                <p:cNvSpPr/>
                <p:nvPr/>
              </p:nvSpPr>
              <p:spPr>
                <a:xfrm>
                  <a:off x="0" y="0"/>
                  <a:ext cx="656" cy="432"/>
                </a:xfrm>
                <a:prstGeom prst="rect">
                  <a:avLst/>
                </a:prstGeom>
                <a:noFill/>
                <a:ln w="7" cap="flat" cmpd="sng">
                  <a:solidFill>
                    <a:srgbClr val="A0A0A0"/>
                  </a:solidFill>
                  <a:prstDash val="solid"/>
                  <a:miter/>
                  <a:headEnd type="none" w="med" len="med"/>
                  <a:tailEnd type="none" w="med" len="med"/>
                </a:ln>
              </p:spPr>
              <p:txBody>
                <a:bodyPr>
                  <a:spAutoFit/>
                </a:bodyPr>
                <a:p>
                  <a:endParaRPr lang="zh-CN" altLang="en-US" dirty="0">
                    <a:latin typeface="Arial" panose="020B0604020202020204" pitchFamily="34" charset="0"/>
                  </a:endParaRPr>
                </a:p>
              </p:txBody>
            </p:sp>
          </p:grpSp>
          <p:grpSp>
            <p:nvGrpSpPr>
              <p:cNvPr id="54289" name="Group 36"/>
              <p:cNvGrpSpPr/>
              <p:nvPr/>
            </p:nvGrpSpPr>
            <p:grpSpPr>
              <a:xfrm>
                <a:off x="1545" y="432"/>
                <a:ext cx="617" cy="432"/>
                <a:chOff x="0" y="0"/>
                <a:chExt cx="617" cy="432"/>
              </a:xfrm>
            </p:grpSpPr>
            <p:sp>
              <p:nvSpPr>
                <p:cNvPr id="54320" name="Rectangle 37"/>
                <p:cNvSpPr/>
                <p:nvPr/>
              </p:nvSpPr>
              <p:spPr>
                <a:xfrm>
                  <a:off x="43" y="2"/>
                  <a:ext cx="530" cy="251"/>
                </a:xfrm>
                <a:prstGeom prst="rect">
                  <a:avLst/>
                </a:prstGeom>
                <a:noFill/>
                <a:ln w="9525">
                  <a:noFill/>
                </a:ln>
              </p:spPr>
              <p:txBody>
                <a:bodyPr>
                  <a:spAutoFit/>
                </a:bodyPr>
                <a:p>
                  <a:r>
                    <a:rPr lang="en-US" altLang="zh-CN" sz="1500" b="1" dirty="0">
                      <a:latin typeface="Arial" panose="020B0604020202020204" pitchFamily="34" charset="0"/>
                    </a:rPr>
                    <a:t> </a:t>
                  </a:r>
                  <a:r>
                    <a:rPr lang="en-US" altLang="zh-CN" sz="2000" b="1" dirty="0">
                      <a:latin typeface="Arial" panose="020B0604020202020204" pitchFamily="34" charset="0"/>
                    </a:rPr>
                    <a:t>&lt;MAX</a:t>
                  </a:r>
                  <a:endParaRPr lang="en-US" altLang="zh-CN" sz="2000" b="1" dirty="0">
                    <a:latin typeface="Arial" panose="020B0604020202020204" pitchFamily="34" charset="0"/>
                  </a:endParaRPr>
                </a:p>
              </p:txBody>
            </p:sp>
            <p:sp>
              <p:nvSpPr>
                <p:cNvPr id="54321" name="Rectangle 38"/>
                <p:cNvSpPr/>
                <p:nvPr/>
              </p:nvSpPr>
              <p:spPr>
                <a:xfrm>
                  <a:off x="0" y="0"/>
                  <a:ext cx="617" cy="432"/>
                </a:xfrm>
                <a:prstGeom prst="rect">
                  <a:avLst/>
                </a:prstGeom>
                <a:noFill/>
                <a:ln w="7" cap="flat" cmpd="sng">
                  <a:solidFill>
                    <a:srgbClr val="A0A0A0"/>
                  </a:solidFill>
                  <a:prstDash val="solid"/>
                  <a:miter/>
                  <a:headEnd type="none" w="med" len="med"/>
                  <a:tailEnd type="none" w="med" len="med"/>
                </a:ln>
              </p:spPr>
              <p:txBody>
                <a:bodyPr>
                  <a:spAutoFit/>
                </a:bodyPr>
                <a:p>
                  <a:endParaRPr lang="zh-CN" altLang="en-US" dirty="0">
                    <a:latin typeface="Arial" panose="020B0604020202020204" pitchFamily="34" charset="0"/>
                  </a:endParaRPr>
                </a:p>
              </p:txBody>
            </p:sp>
          </p:grpSp>
          <p:grpSp>
            <p:nvGrpSpPr>
              <p:cNvPr id="54290" name="Group 39"/>
              <p:cNvGrpSpPr/>
              <p:nvPr/>
            </p:nvGrpSpPr>
            <p:grpSpPr>
              <a:xfrm>
                <a:off x="2162" y="432"/>
                <a:ext cx="655" cy="432"/>
                <a:chOff x="0" y="0"/>
                <a:chExt cx="655" cy="432"/>
              </a:xfrm>
            </p:grpSpPr>
            <p:sp>
              <p:nvSpPr>
                <p:cNvPr id="54318" name="Rectangle 40"/>
                <p:cNvSpPr/>
                <p:nvPr/>
              </p:nvSpPr>
              <p:spPr>
                <a:xfrm>
                  <a:off x="43" y="2"/>
                  <a:ext cx="569" cy="251"/>
                </a:xfrm>
                <a:prstGeom prst="rect">
                  <a:avLst/>
                </a:prstGeom>
                <a:noFill/>
                <a:ln w="9525">
                  <a:noFill/>
                </a:ln>
              </p:spPr>
              <p:txBody>
                <a:bodyPr>
                  <a:spAutoFit/>
                </a:bodyPr>
                <a:p>
                  <a:r>
                    <a:rPr lang="en-US" altLang="zh-CN" sz="2000" b="1" dirty="0">
                      <a:latin typeface="Arial" panose="020B0604020202020204" pitchFamily="34" charset="0"/>
                    </a:rPr>
                    <a:t>&lt;=MAX</a:t>
                  </a:r>
                  <a:endParaRPr lang="en-US" altLang="zh-CN" sz="2000" b="1" dirty="0">
                    <a:latin typeface="Arial" panose="020B0604020202020204" pitchFamily="34" charset="0"/>
                  </a:endParaRPr>
                </a:p>
              </p:txBody>
            </p:sp>
            <p:sp>
              <p:nvSpPr>
                <p:cNvPr id="54319" name="Rectangle 41"/>
                <p:cNvSpPr/>
                <p:nvPr/>
              </p:nvSpPr>
              <p:spPr>
                <a:xfrm>
                  <a:off x="0" y="0"/>
                  <a:ext cx="655" cy="432"/>
                </a:xfrm>
                <a:prstGeom prst="rect">
                  <a:avLst/>
                </a:prstGeom>
                <a:noFill/>
                <a:ln w="7" cap="flat" cmpd="sng">
                  <a:solidFill>
                    <a:srgbClr val="A0A0A0"/>
                  </a:solidFill>
                  <a:prstDash val="solid"/>
                  <a:miter/>
                  <a:headEnd type="none" w="med" len="med"/>
                  <a:tailEnd type="none" w="med" len="med"/>
                </a:ln>
              </p:spPr>
              <p:txBody>
                <a:bodyPr>
                  <a:spAutoFit/>
                </a:bodyPr>
                <a:p>
                  <a:endParaRPr lang="zh-CN" altLang="en-US" dirty="0">
                    <a:latin typeface="Arial" panose="020B0604020202020204" pitchFamily="34" charset="0"/>
                  </a:endParaRPr>
                </a:p>
              </p:txBody>
            </p:sp>
          </p:grpSp>
          <p:grpSp>
            <p:nvGrpSpPr>
              <p:cNvPr id="54291" name="Group 42"/>
              <p:cNvGrpSpPr/>
              <p:nvPr/>
            </p:nvGrpSpPr>
            <p:grpSpPr>
              <a:xfrm>
                <a:off x="2817" y="432"/>
                <a:ext cx="587" cy="432"/>
                <a:chOff x="0" y="0"/>
                <a:chExt cx="587" cy="432"/>
              </a:xfrm>
            </p:grpSpPr>
            <p:sp>
              <p:nvSpPr>
                <p:cNvPr id="54316" name="Rectangle 43"/>
                <p:cNvSpPr/>
                <p:nvPr/>
              </p:nvSpPr>
              <p:spPr>
                <a:xfrm>
                  <a:off x="43" y="2"/>
                  <a:ext cx="501" cy="251"/>
                </a:xfrm>
                <a:prstGeom prst="rect">
                  <a:avLst/>
                </a:prstGeom>
                <a:noFill/>
                <a:ln w="9525">
                  <a:noFill/>
                </a:ln>
              </p:spPr>
              <p:txBody>
                <a:bodyPr>
                  <a:spAutoFit/>
                </a:bodyPr>
                <a:p>
                  <a:r>
                    <a:rPr lang="en-US" altLang="zh-CN" sz="2000" b="1" dirty="0">
                      <a:latin typeface="Arial" panose="020B0604020202020204" pitchFamily="34" charset="0"/>
                    </a:rPr>
                    <a:t>&gt;MIN</a:t>
                  </a:r>
                  <a:endParaRPr lang="en-US" altLang="zh-CN" sz="2000" b="1" dirty="0">
                    <a:latin typeface="Arial" panose="020B0604020202020204" pitchFamily="34" charset="0"/>
                  </a:endParaRPr>
                </a:p>
              </p:txBody>
            </p:sp>
            <p:sp>
              <p:nvSpPr>
                <p:cNvPr id="54317" name="Rectangle 44"/>
                <p:cNvSpPr/>
                <p:nvPr/>
              </p:nvSpPr>
              <p:spPr>
                <a:xfrm>
                  <a:off x="0" y="0"/>
                  <a:ext cx="587" cy="432"/>
                </a:xfrm>
                <a:prstGeom prst="rect">
                  <a:avLst/>
                </a:prstGeom>
                <a:noFill/>
                <a:ln w="7" cap="flat" cmpd="sng">
                  <a:solidFill>
                    <a:srgbClr val="A0A0A0"/>
                  </a:solidFill>
                  <a:prstDash val="solid"/>
                  <a:miter/>
                  <a:headEnd type="none" w="med" len="med"/>
                  <a:tailEnd type="none" w="med" len="med"/>
                </a:ln>
              </p:spPr>
              <p:txBody>
                <a:bodyPr>
                  <a:spAutoFit/>
                </a:bodyPr>
                <a:p>
                  <a:endParaRPr lang="zh-CN" altLang="en-US" dirty="0">
                    <a:latin typeface="Arial" panose="020B0604020202020204" pitchFamily="34" charset="0"/>
                  </a:endParaRPr>
                </a:p>
              </p:txBody>
            </p:sp>
          </p:grpSp>
          <p:grpSp>
            <p:nvGrpSpPr>
              <p:cNvPr id="54292" name="Group 45"/>
              <p:cNvGrpSpPr/>
              <p:nvPr/>
            </p:nvGrpSpPr>
            <p:grpSpPr>
              <a:xfrm>
                <a:off x="3404" y="432"/>
                <a:ext cx="655" cy="432"/>
                <a:chOff x="0" y="0"/>
                <a:chExt cx="655" cy="432"/>
              </a:xfrm>
            </p:grpSpPr>
            <p:sp>
              <p:nvSpPr>
                <p:cNvPr id="54314" name="Rectangle 46"/>
                <p:cNvSpPr/>
                <p:nvPr/>
              </p:nvSpPr>
              <p:spPr>
                <a:xfrm>
                  <a:off x="43" y="2"/>
                  <a:ext cx="568" cy="251"/>
                </a:xfrm>
                <a:prstGeom prst="rect">
                  <a:avLst/>
                </a:prstGeom>
                <a:noFill/>
                <a:ln w="9525">
                  <a:noFill/>
                </a:ln>
              </p:spPr>
              <p:txBody>
                <a:bodyPr>
                  <a:spAutoFit/>
                </a:bodyPr>
                <a:p>
                  <a:r>
                    <a:rPr lang="en-US" altLang="zh-CN" sz="2000" b="1" dirty="0">
                      <a:latin typeface="Arial" panose="020B0604020202020204" pitchFamily="34" charset="0"/>
                    </a:rPr>
                    <a:t>&gt;= MIN</a:t>
                  </a:r>
                  <a:endParaRPr lang="en-US" altLang="zh-CN" sz="2000" b="1" dirty="0">
                    <a:latin typeface="Arial" panose="020B0604020202020204" pitchFamily="34" charset="0"/>
                  </a:endParaRPr>
                </a:p>
              </p:txBody>
            </p:sp>
            <p:sp>
              <p:nvSpPr>
                <p:cNvPr id="54315" name="Rectangle 47"/>
                <p:cNvSpPr/>
                <p:nvPr/>
              </p:nvSpPr>
              <p:spPr>
                <a:xfrm>
                  <a:off x="0" y="0"/>
                  <a:ext cx="655" cy="432"/>
                </a:xfrm>
                <a:prstGeom prst="rect">
                  <a:avLst/>
                </a:prstGeom>
                <a:noFill/>
                <a:ln w="7" cap="flat" cmpd="sng">
                  <a:solidFill>
                    <a:srgbClr val="A0A0A0"/>
                  </a:solidFill>
                  <a:prstDash val="solid"/>
                  <a:miter/>
                  <a:headEnd type="none" w="med" len="med"/>
                  <a:tailEnd type="none" w="med" len="med"/>
                </a:ln>
              </p:spPr>
              <p:txBody>
                <a:bodyPr>
                  <a:spAutoFit/>
                </a:bodyPr>
                <a:p>
                  <a:endParaRPr lang="zh-CN" altLang="en-US" dirty="0">
                    <a:latin typeface="Arial" panose="020B0604020202020204" pitchFamily="34" charset="0"/>
                  </a:endParaRPr>
                </a:p>
              </p:txBody>
            </p:sp>
          </p:grpSp>
          <p:grpSp>
            <p:nvGrpSpPr>
              <p:cNvPr id="54293" name="Group 48"/>
              <p:cNvGrpSpPr/>
              <p:nvPr/>
            </p:nvGrpSpPr>
            <p:grpSpPr>
              <a:xfrm>
                <a:off x="0" y="864"/>
                <a:ext cx="493" cy="432"/>
                <a:chOff x="0" y="0"/>
                <a:chExt cx="493" cy="432"/>
              </a:xfrm>
            </p:grpSpPr>
            <p:sp>
              <p:nvSpPr>
                <p:cNvPr id="54312" name="Rectangle 49"/>
                <p:cNvSpPr/>
                <p:nvPr/>
              </p:nvSpPr>
              <p:spPr>
                <a:xfrm>
                  <a:off x="44" y="0"/>
                  <a:ext cx="406" cy="251"/>
                </a:xfrm>
                <a:prstGeom prst="rect">
                  <a:avLst/>
                </a:prstGeom>
                <a:noFill/>
                <a:ln w="9525">
                  <a:noFill/>
                </a:ln>
              </p:spPr>
              <p:txBody>
                <a:bodyPr>
                  <a:spAutoFit/>
                </a:bodyPr>
                <a:p>
                  <a:r>
                    <a:rPr lang="en-US" altLang="zh-CN" sz="2000" b="1" dirty="0">
                      <a:latin typeface="Arial" panose="020B0604020202020204" pitchFamily="34" charset="0"/>
                    </a:rPr>
                    <a:t>ALL</a:t>
                  </a:r>
                  <a:endParaRPr lang="en-US" altLang="zh-CN" sz="2000" b="1" dirty="0">
                    <a:latin typeface="Arial" panose="020B0604020202020204" pitchFamily="34" charset="0"/>
                  </a:endParaRPr>
                </a:p>
              </p:txBody>
            </p:sp>
            <p:sp>
              <p:nvSpPr>
                <p:cNvPr id="54313" name="Rectangle 50"/>
                <p:cNvSpPr/>
                <p:nvPr/>
              </p:nvSpPr>
              <p:spPr>
                <a:xfrm>
                  <a:off x="0" y="0"/>
                  <a:ext cx="493" cy="432"/>
                </a:xfrm>
                <a:prstGeom prst="rect">
                  <a:avLst/>
                </a:prstGeom>
                <a:noFill/>
                <a:ln w="7" cap="flat" cmpd="sng">
                  <a:solidFill>
                    <a:srgbClr val="A0A0A0"/>
                  </a:solidFill>
                  <a:prstDash val="solid"/>
                  <a:miter/>
                  <a:headEnd type="none" w="med" len="med"/>
                  <a:tailEnd type="none" w="med" len="med"/>
                </a:ln>
              </p:spPr>
              <p:txBody>
                <a:bodyPr>
                  <a:spAutoFit/>
                </a:bodyPr>
                <a:p>
                  <a:endParaRPr lang="zh-CN" altLang="en-US" dirty="0">
                    <a:latin typeface="Arial" panose="020B0604020202020204" pitchFamily="34" charset="0"/>
                  </a:endParaRPr>
                </a:p>
              </p:txBody>
            </p:sp>
          </p:grpSp>
          <p:grpSp>
            <p:nvGrpSpPr>
              <p:cNvPr id="54294" name="Group 51"/>
              <p:cNvGrpSpPr/>
              <p:nvPr/>
            </p:nvGrpSpPr>
            <p:grpSpPr>
              <a:xfrm>
                <a:off x="493" y="864"/>
                <a:ext cx="396" cy="432"/>
                <a:chOff x="0" y="0"/>
                <a:chExt cx="396" cy="432"/>
              </a:xfrm>
            </p:grpSpPr>
            <p:sp>
              <p:nvSpPr>
                <p:cNvPr id="54310" name="Rectangle 52"/>
                <p:cNvSpPr/>
                <p:nvPr/>
              </p:nvSpPr>
              <p:spPr>
                <a:xfrm>
                  <a:off x="43" y="0"/>
                  <a:ext cx="310" cy="292"/>
                </a:xfrm>
                <a:prstGeom prst="rect">
                  <a:avLst/>
                </a:prstGeom>
                <a:noFill/>
                <a:ln w="9525">
                  <a:noFill/>
                </a:ln>
              </p:spPr>
              <p:txBody>
                <a:bodyPr>
                  <a:spAutoFit/>
                </a:bodyPr>
                <a:p>
                  <a:r>
                    <a:rPr lang="en-US" altLang="zh-CN" sz="2400" b="1" dirty="0">
                      <a:latin typeface="Arial" panose="020B0604020202020204" pitchFamily="34" charset="0"/>
                    </a:rPr>
                    <a:t>  --</a:t>
                  </a:r>
                  <a:endParaRPr lang="en-US" altLang="zh-CN" sz="2400" b="1" dirty="0">
                    <a:latin typeface="Arial" panose="020B0604020202020204" pitchFamily="34" charset="0"/>
                  </a:endParaRPr>
                </a:p>
              </p:txBody>
            </p:sp>
            <p:sp>
              <p:nvSpPr>
                <p:cNvPr id="54311" name="Rectangle 53"/>
                <p:cNvSpPr/>
                <p:nvPr/>
              </p:nvSpPr>
              <p:spPr>
                <a:xfrm>
                  <a:off x="0" y="0"/>
                  <a:ext cx="396" cy="432"/>
                </a:xfrm>
                <a:prstGeom prst="rect">
                  <a:avLst/>
                </a:prstGeom>
                <a:noFill/>
                <a:ln w="7" cap="flat" cmpd="sng">
                  <a:solidFill>
                    <a:srgbClr val="A0A0A0"/>
                  </a:solidFill>
                  <a:prstDash val="solid"/>
                  <a:miter/>
                  <a:headEnd type="none" w="med" len="med"/>
                  <a:tailEnd type="none" w="med" len="med"/>
                </a:ln>
              </p:spPr>
              <p:txBody>
                <a:bodyPr>
                  <a:spAutoFit/>
                </a:bodyPr>
                <a:p>
                  <a:endParaRPr lang="zh-CN" altLang="en-US" dirty="0">
                    <a:latin typeface="Arial" panose="020B0604020202020204" pitchFamily="34" charset="0"/>
                  </a:endParaRPr>
                </a:p>
              </p:txBody>
            </p:sp>
          </p:grpSp>
          <p:grpSp>
            <p:nvGrpSpPr>
              <p:cNvPr id="54295" name="Group 54"/>
              <p:cNvGrpSpPr/>
              <p:nvPr/>
            </p:nvGrpSpPr>
            <p:grpSpPr>
              <a:xfrm>
                <a:off x="889" y="864"/>
                <a:ext cx="656" cy="432"/>
                <a:chOff x="0" y="0"/>
                <a:chExt cx="656" cy="432"/>
              </a:xfrm>
            </p:grpSpPr>
            <p:sp>
              <p:nvSpPr>
                <p:cNvPr id="54308" name="Rectangle 55"/>
                <p:cNvSpPr/>
                <p:nvPr/>
              </p:nvSpPr>
              <p:spPr>
                <a:xfrm>
                  <a:off x="45" y="0"/>
                  <a:ext cx="568" cy="251"/>
                </a:xfrm>
                <a:prstGeom prst="rect">
                  <a:avLst/>
                </a:prstGeom>
                <a:noFill/>
                <a:ln w="9525">
                  <a:noFill/>
                </a:ln>
              </p:spPr>
              <p:txBody>
                <a:bodyPr>
                  <a:spAutoFit/>
                </a:bodyPr>
                <a:p>
                  <a:r>
                    <a:rPr lang="en-US" altLang="zh-CN" sz="2000" b="1" dirty="0">
                      <a:latin typeface="Arial" panose="020B0604020202020204" pitchFamily="34" charset="0"/>
                    </a:rPr>
                    <a:t> </a:t>
                  </a:r>
                  <a:r>
                    <a:rPr lang="en-US" altLang="zh-CN" b="1" dirty="0">
                      <a:latin typeface="Arial" panose="020B0604020202020204" pitchFamily="34" charset="0"/>
                    </a:rPr>
                    <a:t>NOT IN</a:t>
                  </a:r>
                  <a:endParaRPr lang="en-US" altLang="zh-CN" b="1" dirty="0">
                    <a:latin typeface="Arial" panose="020B0604020202020204" pitchFamily="34" charset="0"/>
                  </a:endParaRPr>
                </a:p>
              </p:txBody>
            </p:sp>
            <p:sp>
              <p:nvSpPr>
                <p:cNvPr id="54309" name="Rectangle 56"/>
                <p:cNvSpPr/>
                <p:nvPr/>
              </p:nvSpPr>
              <p:spPr>
                <a:xfrm>
                  <a:off x="0" y="0"/>
                  <a:ext cx="656" cy="432"/>
                </a:xfrm>
                <a:prstGeom prst="rect">
                  <a:avLst/>
                </a:prstGeom>
                <a:noFill/>
                <a:ln w="7" cap="flat" cmpd="sng">
                  <a:solidFill>
                    <a:srgbClr val="A0A0A0"/>
                  </a:solidFill>
                  <a:prstDash val="solid"/>
                  <a:miter/>
                  <a:headEnd type="none" w="med" len="med"/>
                  <a:tailEnd type="none" w="med" len="med"/>
                </a:ln>
              </p:spPr>
              <p:txBody>
                <a:bodyPr>
                  <a:spAutoFit/>
                </a:bodyPr>
                <a:p>
                  <a:endParaRPr lang="zh-CN" altLang="en-US" dirty="0">
                    <a:latin typeface="Arial" panose="020B0604020202020204" pitchFamily="34" charset="0"/>
                  </a:endParaRPr>
                </a:p>
              </p:txBody>
            </p:sp>
          </p:grpSp>
          <p:grpSp>
            <p:nvGrpSpPr>
              <p:cNvPr id="54296" name="Group 57"/>
              <p:cNvGrpSpPr/>
              <p:nvPr/>
            </p:nvGrpSpPr>
            <p:grpSpPr>
              <a:xfrm>
                <a:off x="1545" y="864"/>
                <a:ext cx="617" cy="432"/>
                <a:chOff x="0" y="0"/>
                <a:chExt cx="617" cy="432"/>
              </a:xfrm>
            </p:grpSpPr>
            <p:sp>
              <p:nvSpPr>
                <p:cNvPr id="54306" name="Rectangle 58"/>
                <p:cNvSpPr/>
                <p:nvPr/>
              </p:nvSpPr>
              <p:spPr>
                <a:xfrm>
                  <a:off x="43" y="0"/>
                  <a:ext cx="530" cy="292"/>
                </a:xfrm>
                <a:prstGeom prst="rect">
                  <a:avLst/>
                </a:prstGeom>
                <a:noFill/>
                <a:ln w="9525">
                  <a:noFill/>
                </a:ln>
              </p:spPr>
              <p:txBody>
                <a:bodyPr>
                  <a:spAutoFit/>
                </a:bodyPr>
                <a:p>
                  <a:r>
                    <a:rPr lang="en-US" altLang="zh-CN" sz="1500" b="1" dirty="0">
                      <a:latin typeface="Arial" panose="020B0604020202020204" pitchFamily="34" charset="0"/>
                    </a:rPr>
                    <a:t> </a:t>
                  </a:r>
                  <a:r>
                    <a:rPr lang="en-US" altLang="zh-CN" sz="2400" b="1" dirty="0">
                      <a:latin typeface="Arial" panose="020B0604020202020204" pitchFamily="34" charset="0"/>
                    </a:rPr>
                    <a:t>&lt;</a:t>
                  </a:r>
                  <a:r>
                    <a:rPr lang="en-US" altLang="zh-CN" sz="2000" b="1" dirty="0">
                      <a:latin typeface="Arial" panose="020B0604020202020204" pitchFamily="34" charset="0"/>
                    </a:rPr>
                    <a:t>MIN</a:t>
                  </a:r>
                  <a:endParaRPr lang="en-US" altLang="zh-CN" sz="2000" b="1" dirty="0">
                    <a:latin typeface="Arial" panose="020B0604020202020204" pitchFamily="34" charset="0"/>
                  </a:endParaRPr>
                </a:p>
              </p:txBody>
            </p:sp>
            <p:sp>
              <p:nvSpPr>
                <p:cNvPr id="54307" name="Rectangle 59"/>
                <p:cNvSpPr/>
                <p:nvPr/>
              </p:nvSpPr>
              <p:spPr>
                <a:xfrm>
                  <a:off x="0" y="0"/>
                  <a:ext cx="617" cy="432"/>
                </a:xfrm>
                <a:prstGeom prst="rect">
                  <a:avLst/>
                </a:prstGeom>
                <a:noFill/>
                <a:ln w="7" cap="flat" cmpd="sng">
                  <a:solidFill>
                    <a:srgbClr val="A0A0A0"/>
                  </a:solidFill>
                  <a:prstDash val="solid"/>
                  <a:miter/>
                  <a:headEnd type="none" w="med" len="med"/>
                  <a:tailEnd type="none" w="med" len="med"/>
                </a:ln>
              </p:spPr>
              <p:txBody>
                <a:bodyPr>
                  <a:spAutoFit/>
                </a:bodyPr>
                <a:p>
                  <a:endParaRPr lang="zh-CN" altLang="en-US" dirty="0">
                    <a:latin typeface="Arial" panose="020B0604020202020204" pitchFamily="34" charset="0"/>
                  </a:endParaRPr>
                </a:p>
              </p:txBody>
            </p:sp>
          </p:grpSp>
          <p:grpSp>
            <p:nvGrpSpPr>
              <p:cNvPr id="54297" name="Group 60"/>
              <p:cNvGrpSpPr/>
              <p:nvPr/>
            </p:nvGrpSpPr>
            <p:grpSpPr>
              <a:xfrm>
                <a:off x="2162" y="864"/>
                <a:ext cx="655" cy="432"/>
                <a:chOff x="0" y="0"/>
                <a:chExt cx="655" cy="432"/>
              </a:xfrm>
            </p:grpSpPr>
            <p:sp>
              <p:nvSpPr>
                <p:cNvPr id="54304" name="Rectangle 61"/>
                <p:cNvSpPr/>
                <p:nvPr/>
              </p:nvSpPr>
              <p:spPr>
                <a:xfrm>
                  <a:off x="43" y="0"/>
                  <a:ext cx="569" cy="251"/>
                </a:xfrm>
                <a:prstGeom prst="rect">
                  <a:avLst/>
                </a:prstGeom>
                <a:noFill/>
                <a:ln w="9525">
                  <a:noFill/>
                </a:ln>
              </p:spPr>
              <p:txBody>
                <a:bodyPr>
                  <a:spAutoFit/>
                </a:bodyPr>
                <a:p>
                  <a:r>
                    <a:rPr lang="en-US" altLang="zh-CN" sz="2000" b="1" dirty="0">
                      <a:latin typeface="Arial" panose="020B0604020202020204" pitchFamily="34" charset="0"/>
                    </a:rPr>
                    <a:t>&lt;= MIN</a:t>
                  </a:r>
                  <a:endParaRPr lang="en-US" altLang="zh-CN" sz="2000" b="1" dirty="0">
                    <a:latin typeface="Arial" panose="020B0604020202020204" pitchFamily="34" charset="0"/>
                  </a:endParaRPr>
                </a:p>
              </p:txBody>
            </p:sp>
            <p:sp>
              <p:nvSpPr>
                <p:cNvPr id="54305" name="Rectangle 62"/>
                <p:cNvSpPr/>
                <p:nvPr/>
              </p:nvSpPr>
              <p:spPr>
                <a:xfrm>
                  <a:off x="0" y="0"/>
                  <a:ext cx="655" cy="432"/>
                </a:xfrm>
                <a:prstGeom prst="rect">
                  <a:avLst/>
                </a:prstGeom>
                <a:noFill/>
                <a:ln w="7" cap="flat" cmpd="sng">
                  <a:solidFill>
                    <a:srgbClr val="A0A0A0"/>
                  </a:solidFill>
                  <a:prstDash val="solid"/>
                  <a:miter/>
                  <a:headEnd type="none" w="med" len="med"/>
                  <a:tailEnd type="none" w="med" len="med"/>
                </a:ln>
              </p:spPr>
              <p:txBody>
                <a:bodyPr>
                  <a:spAutoFit/>
                </a:bodyPr>
                <a:p>
                  <a:endParaRPr lang="zh-CN" altLang="en-US" dirty="0">
                    <a:latin typeface="Arial" panose="020B0604020202020204" pitchFamily="34" charset="0"/>
                  </a:endParaRPr>
                </a:p>
              </p:txBody>
            </p:sp>
          </p:grpSp>
          <p:grpSp>
            <p:nvGrpSpPr>
              <p:cNvPr id="54298" name="Group 63"/>
              <p:cNvGrpSpPr/>
              <p:nvPr/>
            </p:nvGrpSpPr>
            <p:grpSpPr>
              <a:xfrm>
                <a:off x="2817" y="864"/>
                <a:ext cx="587" cy="432"/>
                <a:chOff x="0" y="0"/>
                <a:chExt cx="587" cy="432"/>
              </a:xfrm>
            </p:grpSpPr>
            <p:sp>
              <p:nvSpPr>
                <p:cNvPr id="54302" name="Rectangle 64"/>
                <p:cNvSpPr/>
                <p:nvPr/>
              </p:nvSpPr>
              <p:spPr>
                <a:xfrm>
                  <a:off x="43" y="0"/>
                  <a:ext cx="501" cy="251"/>
                </a:xfrm>
                <a:prstGeom prst="rect">
                  <a:avLst/>
                </a:prstGeom>
                <a:noFill/>
                <a:ln w="9525">
                  <a:noFill/>
                </a:ln>
              </p:spPr>
              <p:txBody>
                <a:bodyPr>
                  <a:spAutoFit/>
                </a:bodyPr>
                <a:p>
                  <a:r>
                    <a:rPr lang="en-US" altLang="zh-CN" sz="2000" b="1" dirty="0">
                      <a:latin typeface="Arial" panose="020B0604020202020204" pitchFamily="34" charset="0"/>
                    </a:rPr>
                    <a:t>&gt;MAX</a:t>
                  </a:r>
                  <a:endParaRPr lang="en-US" altLang="zh-CN" sz="2000" b="1" dirty="0">
                    <a:latin typeface="Arial" panose="020B0604020202020204" pitchFamily="34" charset="0"/>
                  </a:endParaRPr>
                </a:p>
              </p:txBody>
            </p:sp>
            <p:sp>
              <p:nvSpPr>
                <p:cNvPr id="54303" name="Rectangle 65"/>
                <p:cNvSpPr/>
                <p:nvPr/>
              </p:nvSpPr>
              <p:spPr>
                <a:xfrm>
                  <a:off x="0" y="0"/>
                  <a:ext cx="587" cy="432"/>
                </a:xfrm>
                <a:prstGeom prst="rect">
                  <a:avLst/>
                </a:prstGeom>
                <a:noFill/>
                <a:ln w="7" cap="flat" cmpd="sng">
                  <a:solidFill>
                    <a:srgbClr val="A0A0A0"/>
                  </a:solidFill>
                  <a:prstDash val="solid"/>
                  <a:miter/>
                  <a:headEnd type="none" w="med" len="med"/>
                  <a:tailEnd type="none" w="med" len="med"/>
                </a:ln>
              </p:spPr>
              <p:txBody>
                <a:bodyPr>
                  <a:spAutoFit/>
                </a:bodyPr>
                <a:p>
                  <a:endParaRPr lang="zh-CN" altLang="en-US" dirty="0">
                    <a:latin typeface="Arial" panose="020B0604020202020204" pitchFamily="34" charset="0"/>
                  </a:endParaRPr>
                </a:p>
              </p:txBody>
            </p:sp>
          </p:grpSp>
          <p:grpSp>
            <p:nvGrpSpPr>
              <p:cNvPr id="54299" name="Group 66"/>
              <p:cNvGrpSpPr/>
              <p:nvPr/>
            </p:nvGrpSpPr>
            <p:grpSpPr>
              <a:xfrm>
                <a:off x="3404" y="864"/>
                <a:ext cx="655" cy="432"/>
                <a:chOff x="0" y="0"/>
                <a:chExt cx="655" cy="432"/>
              </a:xfrm>
            </p:grpSpPr>
            <p:sp>
              <p:nvSpPr>
                <p:cNvPr id="54300" name="Rectangle 67"/>
                <p:cNvSpPr/>
                <p:nvPr/>
              </p:nvSpPr>
              <p:spPr>
                <a:xfrm>
                  <a:off x="43" y="0"/>
                  <a:ext cx="568" cy="232"/>
                </a:xfrm>
                <a:prstGeom prst="rect">
                  <a:avLst/>
                </a:prstGeom>
                <a:noFill/>
                <a:ln w="9525">
                  <a:noFill/>
                </a:ln>
              </p:spPr>
              <p:txBody>
                <a:bodyPr>
                  <a:spAutoFit/>
                </a:bodyPr>
                <a:p>
                  <a:r>
                    <a:rPr lang="en-US" altLang="zh-CN" b="1" dirty="0">
                      <a:latin typeface="Arial" panose="020B0604020202020204" pitchFamily="34" charset="0"/>
                    </a:rPr>
                    <a:t>&gt;= MAX</a:t>
                  </a:r>
                  <a:endParaRPr lang="en-US" altLang="zh-CN" b="1" dirty="0">
                    <a:latin typeface="Arial" panose="020B0604020202020204" pitchFamily="34" charset="0"/>
                  </a:endParaRPr>
                </a:p>
              </p:txBody>
            </p:sp>
            <p:sp>
              <p:nvSpPr>
                <p:cNvPr id="54301" name="Rectangle 68"/>
                <p:cNvSpPr/>
                <p:nvPr/>
              </p:nvSpPr>
              <p:spPr>
                <a:xfrm>
                  <a:off x="0" y="0"/>
                  <a:ext cx="655" cy="432"/>
                </a:xfrm>
                <a:prstGeom prst="rect">
                  <a:avLst/>
                </a:prstGeom>
                <a:noFill/>
                <a:ln w="7" cap="flat" cmpd="sng">
                  <a:solidFill>
                    <a:srgbClr val="A0A0A0"/>
                  </a:solidFill>
                  <a:prstDash val="solid"/>
                  <a:miter/>
                  <a:headEnd type="none" w="med" len="med"/>
                  <a:tailEnd type="none" w="med" len="med"/>
                </a:ln>
              </p:spPr>
              <p:txBody>
                <a:bodyPr>
                  <a:spAutoFit/>
                </a:bodyPr>
                <a:p>
                  <a:endParaRPr lang="zh-CN" altLang="en-US" dirty="0">
                    <a:latin typeface="Arial" panose="020B0604020202020204" pitchFamily="34" charset="0"/>
                  </a:endParaRPr>
                </a:p>
              </p:txBody>
            </p:sp>
          </p:grpSp>
        </p:grpSp>
        <p:sp>
          <p:nvSpPr>
            <p:cNvPr id="54278" name="Rectangle 69"/>
            <p:cNvSpPr/>
            <p:nvPr/>
          </p:nvSpPr>
          <p:spPr>
            <a:xfrm>
              <a:off x="0" y="0"/>
              <a:ext cx="4065" cy="1302"/>
            </a:xfrm>
            <a:prstGeom prst="rect">
              <a:avLst/>
            </a:prstGeom>
            <a:noFill/>
            <a:ln w="11112" cap="flat" cmpd="sng">
              <a:solidFill>
                <a:srgbClr val="A0A0A0"/>
              </a:solidFill>
              <a:prstDash val="solid"/>
              <a:miter/>
              <a:headEnd type="none" w="med" len="med"/>
              <a:tailEnd type="none" w="med" len="med"/>
            </a:ln>
          </p:spPr>
          <p:txBody>
            <a:bodyPr>
              <a:spAutoFit/>
            </a:bodyPr>
            <a:p>
              <a:endParaRPr lang="zh-CN" altLang="en-US" dirty="0">
                <a:latin typeface="Arial" panose="020B0604020202020204" pitchFamily="34" charset="0"/>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p:cNvSpPr>
          <p:nvPr>
            <p:ph type="title" idx="4294967295"/>
          </p:nvPr>
        </p:nvSpPr>
        <p:spPr>
          <a:ln/>
        </p:spPr>
        <p:txBody>
          <a:bodyPr vert="horz" wrap="square" lIns="91440" tIns="45720" rIns="91440" bIns="45720" anchor="ctr" anchorCtr="0"/>
          <a:p>
            <a:pPr eaLnBrk="1" hangingPunct="1"/>
            <a:r>
              <a:rPr lang="en-US" altLang="zh-CN" sz="3600" dirty="0"/>
              <a:t>3.4.3  </a:t>
            </a:r>
            <a:r>
              <a:rPr lang="zh-CN" altLang="en-US" sz="3600" dirty="0"/>
              <a:t>嵌套查询</a:t>
            </a:r>
            <a:endParaRPr lang="zh-CN" altLang="en-US" sz="3600" dirty="0"/>
          </a:p>
        </p:txBody>
      </p:sp>
      <p:sp>
        <p:nvSpPr>
          <p:cNvPr id="55299" name="Rectangle 3"/>
          <p:cNvSpPr>
            <a:spLocks noGrp="1"/>
          </p:cNvSpPr>
          <p:nvPr>
            <p:ph type="body" idx="4294967295"/>
          </p:nvPr>
        </p:nvSpPr>
        <p:spPr>
          <a:xfrm>
            <a:off x="457200" y="1555750"/>
            <a:ext cx="8229600" cy="4854575"/>
          </a:xfrm>
          <a:ln/>
        </p:spPr>
        <p:txBody>
          <a:bodyPr vert="horz" wrap="square" lIns="91440" tIns="45720" rIns="91440" bIns="45720" anchor="t" anchorCtr="0"/>
          <a:p>
            <a:pPr eaLnBrk="1" hangingPunct="1">
              <a:lnSpc>
                <a:spcPct val="150000"/>
              </a:lnSpc>
              <a:buNone/>
            </a:pPr>
            <a:r>
              <a:rPr lang="en-US" altLang="zh-CN" dirty="0"/>
              <a:t>  1.</a:t>
            </a:r>
            <a:r>
              <a:rPr lang="zh-CN" altLang="en-US" dirty="0"/>
              <a:t>带有</a:t>
            </a:r>
            <a:r>
              <a:rPr lang="en-US" altLang="zh-CN" dirty="0"/>
              <a:t>IN</a:t>
            </a:r>
            <a:r>
              <a:rPr lang="zh-CN" altLang="en-US" dirty="0"/>
              <a:t>谓词的子查询 </a:t>
            </a:r>
            <a:endParaRPr lang="zh-CN" altLang="en-US" dirty="0"/>
          </a:p>
          <a:p>
            <a:pPr eaLnBrk="1" hangingPunct="1">
              <a:lnSpc>
                <a:spcPct val="150000"/>
              </a:lnSpc>
              <a:buNone/>
            </a:pPr>
            <a:r>
              <a:rPr lang="zh-CN" altLang="en-US" dirty="0"/>
              <a:t>  </a:t>
            </a:r>
            <a:r>
              <a:rPr lang="en-US" altLang="zh-CN" dirty="0"/>
              <a:t>2.</a:t>
            </a:r>
            <a:r>
              <a:rPr lang="zh-CN" altLang="en-US" dirty="0"/>
              <a:t>带有比较运算符的子查询</a:t>
            </a:r>
            <a:endParaRPr lang="zh-CN" altLang="en-US" dirty="0"/>
          </a:p>
          <a:p>
            <a:pPr eaLnBrk="1" hangingPunct="1">
              <a:lnSpc>
                <a:spcPct val="150000"/>
              </a:lnSpc>
              <a:buNone/>
            </a:pPr>
            <a:r>
              <a:rPr lang="zh-CN" altLang="en-US" dirty="0"/>
              <a:t>  </a:t>
            </a:r>
            <a:r>
              <a:rPr lang="en-US" altLang="zh-CN" dirty="0"/>
              <a:t>3.</a:t>
            </a:r>
            <a:r>
              <a:rPr lang="zh-CN" altLang="en-US" dirty="0"/>
              <a:t>带有</a:t>
            </a:r>
            <a:r>
              <a:rPr lang="en-US" altLang="zh-CN" dirty="0"/>
              <a:t>ANY</a:t>
            </a:r>
            <a:r>
              <a:rPr lang="zh-CN" altLang="en-US" dirty="0"/>
              <a:t>（</a:t>
            </a:r>
            <a:r>
              <a:rPr lang="en-US" altLang="zh-CN" dirty="0"/>
              <a:t>SOME</a:t>
            </a:r>
            <a:r>
              <a:rPr lang="zh-CN" altLang="en-US" dirty="0"/>
              <a:t>）或</a:t>
            </a:r>
            <a:r>
              <a:rPr lang="en-US" altLang="zh-CN" dirty="0"/>
              <a:t>ALL</a:t>
            </a:r>
            <a:r>
              <a:rPr lang="zh-CN" altLang="en-US" dirty="0"/>
              <a:t>谓词的子查询</a:t>
            </a:r>
            <a:endParaRPr lang="zh-CN" altLang="en-US" dirty="0"/>
          </a:p>
          <a:p>
            <a:pPr eaLnBrk="1" hangingPunct="1">
              <a:lnSpc>
                <a:spcPct val="150000"/>
              </a:lnSpc>
              <a:buNone/>
            </a:pPr>
            <a:r>
              <a:rPr lang="zh-CN" altLang="en-US" dirty="0">
                <a:solidFill>
                  <a:srgbClr val="7030A0"/>
                </a:solidFill>
              </a:rPr>
              <a:t>  </a:t>
            </a:r>
            <a:r>
              <a:rPr lang="en-US" altLang="zh-CN" dirty="0">
                <a:solidFill>
                  <a:srgbClr val="7030A0"/>
                </a:solidFill>
              </a:rPr>
              <a:t>4.</a:t>
            </a:r>
            <a:r>
              <a:rPr lang="zh-CN" altLang="en-US" dirty="0">
                <a:solidFill>
                  <a:srgbClr val="7030A0"/>
                </a:solidFill>
              </a:rPr>
              <a:t>带有</a:t>
            </a:r>
            <a:r>
              <a:rPr lang="en-US" altLang="zh-CN" dirty="0">
                <a:solidFill>
                  <a:srgbClr val="7030A0"/>
                </a:solidFill>
              </a:rPr>
              <a:t>EXISTS</a:t>
            </a:r>
            <a:r>
              <a:rPr lang="zh-CN" altLang="en-US" dirty="0">
                <a:solidFill>
                  <a:srgbClr val="7030A0"/>
                </a:solidFill>
              </a:rPr>
              <a:t>谓词的子查询</a:t>
            </a:r>
            <a:endParaRPr lang="zh-CN" altLang="en-US" dirty="0">
              <a:solidFill>
                <a:srgbClr val="7030A0"/>
              </a:solidFill>
            </a:endParaRPr>
          </a:p>
          <a:p>
            <a:pPr eaLnBrk="1" hangingPunct="1">
              <a:lnSpc>
                <a:spcPct val="130000"/>
              </a:lnSpc>
              <a:buNone/>
            </a:pPr>
            <a:endParaRPr lang="en-US" altLang="zh-C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Grp="1"/>
          </p:cNvSpPr>
          <p:nvPr>
            <p:ph type="title" idx="4294967295"/>
          </p:nvPr>
        </p:nvSpPr>
        <p:spPr>
          <a:ln/>
        </p:spPr>
        <p:txBody>
          <a:bodyPr vert="horz" wrap="square" lIns="91440" tIns="45720" rIns="91440" bIns="45720" anchor="ctr" anchorCtr="0"/>
          <a:p>
            <a:pPr eaLnBrk="1" hangingPunct="1"/>
            <a:r>
              <a:rPr lang="zh-CN" altLang="en-US" sz="3600" dirty="0"/>
              <a:t>带有</a:t>
            </a:r>
            <a:r>
              <a:rPr lang="en-US" altLang="zh-CN" sz="3600" dirty="0"/>
              <a:t>EXISTS</a:t>
            </a:r>
            <a:r>
              <a:rPr lang="zh-CN" altLang="en-US" sz="3600" dirty="0"/>
              <a:t>谓词的子查询</a:t>
            </a:r>
            <a:endParaRPr lang="zh-CN" altLang="en-US" sz="3600" dirty="0"/>
          </a:p>
        </p:txBody>
      </p:sp>
      <p:sp>
        <p:nvSpPr>
          <p:cNvPr id="56323" name="Rectangle 3"/>
          <p:cNvSpPr>
            <a:spLocks noGrp="1"/>
          </p:cNvSpPr>
          <p:nvPr>
            <p:ph type="body" idx="4294967295"/>
          </p:nvPr>
        </p:nvSpPr>
        <p:spPr>
          <a:xfrm>
            <a:off x="252413" y="1098550"/>
            <a:ext cx="8640762" cy="4851400"/>
          </a:xfrm>
          <a:ln/>
        </p:spPr>
        <p:txBody>
          <a:bodyPr vert="horz" wrap="square" lIns="91440" tIns="45720" rIns="91440" bIns="45720" anchor="t" anchorCtr="0"/>
          <a:p>
            <a:pPr eaLnBrk="1" hangingPunct="1">
              <a:lnSpc>
                <a:spcPct val="120000"/>
              </a:lnSpc>
            </a:pPr>
            <a:r>
              <a:rPr lang="en-US" altLang="zh-CN" dirty="0"/>
              <a:t> EXISTS</a:t>
            </a:r>
            <a:r>
              <a:rPr lang="zh-CN" altLang="en-US" dirty="0"/>
              <a:t>谓词</a:t>
            </a:r>
            <a:endParaRPr lang="zh-CN" altLang="en-US" dirty="0"/>
          </a:p>
          <a:p>
            <a:pPr lvl="1">
              <a:lnSpc>
                <a:spcPct val="120000"/>
              </a:lnSpc>
              <a:buSzPct val="75000"/>
            </a:pPr>
            <a:r>
              <a:rPr lang="zh-CN" altLang="en-US" dirty="0"/>
              <a:t>存在量词 </a:t>
            </a:r>
            <a:r>
              <a:rPr lang="zh-CN" altLang="en-US" dirty="0">
                <a:sym typeface="Symbol" panose="05050102010706020507" pitchFamily="18" charset="2"/>
              </a:rPr>
              <a:t></a:t>
            </a:r>
            <a:r>
              <a:rPr lang="zh-CN" altLang="en-US" dirty="0"/>
              <a:t> </a:t>
            </a:r>
            <a:endParaRPr lang="zh-CN" altLang="en-US" dirty="0"/>
          </a:p>
          <a:p>
            <a:pPr lvl="1">
              <a:lnSpc>
                <a:spcPct val="120000"/>
              </a:lnSpc>
              <a:buSzPct val="75000"/>
            </a:pPr>
            <a:r>
              <a:rPr lang="zh-CN" altLang="en-US" dirty="0"/>
              <a:t>带有</a:t>
            </a:r>
            <a:r>
              <a:rPr lang="en-US" altLang="zh-CN" dirty="0"/>
              <a:t>EXISTS</a:t>
            </a:r>
            <a:r>
              <a:rPr lang="zh-CN" altLang="en-US" dirty="0"/>
              <a:t>谓词的子查询不返回任何数据，只产生逻辑真值“</a:t>
            </a:r>
            <a:r>
              <a:rPr lang="en-US" altLang="zh-CN" dirty="0"/>
              <a:t>true”</a:t>
            </a:r>
            <a:r>
              <a:rPr lang="zh-CN" altLang="en-US" dirty="0"/>
              <a:t>或逻辑假值“</a:t>
            </a:r>
            <a:r>
              <a:rPr lang="en-US" altLang="zh-CN" dirty="0"/>
              <a:t>false”</a:t>
            </a:r>
            <a:r>
              <a:rPr lang="zh-CN" altLang="en-US" dirty="0"/>
              <a:t>。</a:t>
            </a:r>
            <a:endParaRPr lang="zh-CN" altLang="en-US" dirty="0"/>
          </a:p>
          <a:p>
            <a:pPr lvl="2">
              <a:lnSpc>
                <a:spcPct val="120000"/>
              </a:lnSpc>
              <a:buSzPct val="87000"/>
              <a:buFont typeface="Wingdings" panose="05000000000000000000" pitchFamily="2" charset="2"/>
              <a:buChar char="l"/>
            </a:pPr>
            <a:r>
              <a:rPr lang="zh-CN" altLang="en-US" sz="2200" dirty="0"/>
              <a:t>若内层查询结果非空，则外层的</a:t>
            </a:r>
            <a:r>
              <a:rPr lang="en-US" altLang="zh-CN" sz="2200" dirty="0"/>
              <a:t>WHERE</a:t>
            </a:r>
            <a:r>
              <a:rPr lang="zh-CN" altLang="en-US" sz="2200" dirty="0"/>
              <a:t>子句返回真值</a:t>
            </a:r>
            <a:endParaRPr lang="zh-CN" altLang="en-US" sz="2200" dirty="0"/>
          </a:p>
          <a:p>
            <a:pPr lvl="2">
              <a:lnSpc>
                <a:spcPct val="120000"/>
              </a:lnSpc>
              <a:buSzPct val="87000"/>
              <a:buFont typeface="Wingdings" panose="05000000000000000000" pitchFamily="2" charset="2"/>
              <a:buChar char="l"/>
            </a:pPr>
            <a:r>
              <a:rPr lang="zh-CN" altLang="en-US" sz="2200" dirty="0"/>
              <a:t>若内层查询结果为空，则外层的</a:t>
            </a:r>
            <a:r>
              <a:rPr lang="en-US" altLang="zh-CN" sz="2200" dirty="0"/>
              <a:t>WHERE</a:t>
            </a:r>
            <a:r>
              <a:rPr lang="zh-CN" altLang="en-US" sz="2200" dirty="0"/>
              <a:t>子句返回假值</a:t>
            </a:r>
            <a:endParaRPr lang="zh-CN" altLang="en-US" sz="2200" dirty="0"/>
          </a:p>
          <a:p>
            <a:pPr lvl="1">
              <a:lnSpc>
                <a:spcPct val="120000"/>
              </a:lnSpc>
              <a:buSzPct val="75000"/>
            </a:pPr>
            <a:r>
              <a:rPr lang="zh-CN" altLang="en-US" dirty="0"/>
              <a:t>由</a:t>
            </a:r>
            <a:r>
              <a:rPr lang="en-US" altLang="zh-CN" dirty="0"/>
              <a:t>EXISTS</a:t>
            </a:r>
            <a:r>
              <a:rPr lang="zh-CN" altLang="en-US" dirty="0"/>
              <a:t>引出的子查询，其目标列表达式通常都用 * ，因为带</a:t>
            </a:r>
            <a:r>
              <a:rPr lang="en-US" altLang="zh-CN" dirty="0"/>
              <a:t>EXISTS</a:t>
            </a:r>
            <a:r>
              <a:rPr lang="zh-CN" altLang="en-US" dirty="0"/>
              <a:t>的子查询只返回真值或假值，给出列名无实际意义。</a:t>
            </a: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p:cNvSpPr>
          <p:nvPr>
            <p:ph idx="1"/>
          </p:nvPr>
        </p:nvSpPr>
        <p:spPr>
          <a:xfrm>
            <a:off x="457200" y="1698625"/>
            <a:ext cx="8229600" cy="4854575"/>
          </a:xfrm>
          <a:ln/>
        </p:spPr>
        <p:txBody>
          <a:bodyPr vert="horz" wrap="square" lIns="91440" tIns="45720" rIns="91440" bIns="45720" anchor="t" anchorCtr="0"/>
          <a:p>
            <a:pPr eaLnBrk="1" hangingPunct="1">
              <a:lnSpc>
                <a:spcPct val="120000"/>
              </a:lnSpc>
            </a:pPr>
            <a:r>
              <a:rPr lang="en-US" altLang="zh-CN" dirty="0"/>
              <a:t>NOT EXISTS</a:t>
            </a:r>
            <a:r>
              <a:rPr lang="zh-CN" altLang="en-US" dirty="0"/>
              <a:t>谓词</a:t>
            </a:r>
            <a:endParaRPr lang="zh-CN" altLang="en-US" dirty="0"/>
          </a:p>
          <a:p>
            <a:pPr lvl="1">
              <a:lnSpc>
                <a:spcPct val="150000"/>
              </a:lnSpc>
            </a:pPr>
            <a:r>
              <a:rPr lang="zh-CN" altLang="en-US" dirty="0"/>
              <a:t>若内层查询结果非空，则外层的</a:t>
            </a:r>
            <a:r>
              <a:rPr lang="en-US" altLang="zh-CN" dirty="0"/>
              <a:t>WHERE</a:t>
            </a:r>
            <a:r>
              <a:rPr lang="zh-CN" altLang="en-US" dirty="0"/>
              <a:t>子句返回假值</a:t>
            </a:r>
            <a:endParaRPr lang="zh-CN" altLang="en-US" dirty="0"/>
          </a:p>
          <a:p>
            <a:pPr lvl="1">
              <a:lnSpc>
                <a:spcPct val="150000"/>
              </a:lnSpc>
            </a:pPr>
            <a:r>
              <a:rPr lang="zh-CN" altLang="en-US" dirty="0"/>
              <a:t>若内层查询结果为空，则外层的</a:t>
            </a:r>
            <a:r>
              <a:rPr lang="en-US" altLang="zh-CN" dirty="0"/>
              <a:t>WHERE</a:t>
            </a:r>
            <a:r>
              <a:rPr lang="zh-CN" altLang="en-US" dirty="0"/>
              <a:t>子句返回真值</a:t>
            </a:r>
            <a:endParaRPr lang="zh-CN" altLang="en-US" dirty="0"/>
          </a:p>
          <a:p>
            <a:pPr>
              <a:buFont typeface="Wingdings" panose="05000000000000000000" pitchFamily="2" charset="2"/>
              <a:buChar char="n"/>
            </a:pPr>
            <a:endParaRPr lang="zh-CN" altLang="en-US" dirty="0"/>
          </a:p>
        </p:txBody>
      </p:sp>
      <p:sp>
        <p:nvSpPr>
          <p:cNvPr id="57347" name="Rectangle 2"/>
          <p:cNvSpPr>
            <a:spLocks noGrp="1"/>
          </p:cNvSpPr>
          <p:nvPr/>
        </p:nvSpPr>
        <p:spPr>
          <a:xfrm>
            <a:off x="584200" y="-49212"/>
            <a:ext cx="8229600" cy="1131887"/>
          </a:xfrm>
          <a:prstGeom prst="rect">
            <a:avLst/>
          </a:prstGeom>
          <a:noFill/>
          <a:ln w="9525">
            <a:noFill/>
          </a:ln>
        </p:spPr>
        <p:txBody>
          <a:bodyPr anchor="ctr" anchorCtr="0"/>
          <a:p>
            <a:pPr algn="ctr">
              <a:buFontTx/>
            </a:pPr>
            <a:r>
              <a:rPr lang="zh-CN" altLang="en-US" sz="3600" b="1" dirty="0">
                <a:solidFill>
                  <a:schemeClr val="bg1"/>
                </a:solidFill>
                <a:latin typeface="Arial" panose="020B0604020202020204" pitchFamily="34" charset="0"/>
              </a:rPr>
              <a:t>带有</a:t>
            </a:r>
            <a:r>
              <a:rPr lang="en-US" altLang="zh-CN" sz="3600" b="1" dirty="0">
                <a:solidFill>
                  <a:schemeClr val="bg1"/>
                </a:solidFill>
                <a:latin typeface="Arial" panose="020B0604020202020204" pitchFamily="34" charset="0"/>
              </a:rPr>
              <a:t>EXISTS</a:t>
            </a:r>
            <a:r>
              <a:rPr lang="zh-CN" altLang="en-US" sz="3600" b="1" dirty="0">
                <a:solidFill>
                  <a:schemeClr val="bg1"/>
                </a:solidFill>
                <a:latin typeface="Arial" panose="020B0604020202020204" pitchFamily="34" charset="0"/>
              </a:rPr>
              <a:t>谓词的子查询（续）</a:t>
            </a:r>
            <a:endParaRPr lang="zh-CN" altLang="en-US" sz="3600" b="1" dirty="0">
              <a:solidFill>
                <a:schemeClr val="bg1"/>
              </a:solidFill>
              <a:latin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a:spLocks noGrp="1"/>
          </p:cNvSpPr>
          <p:nvPr>
            <p:ph type="title" idx="4294967295"/>
          </p:nvPr>
        </p:nvSpPr>
        <p:spPr>
          <a:ln/>
        </p:spPr>
        <p:txBody>
          <a:bodyPr vert="horz" wrap="square" lIns="91440" tIns="45720" rIns="91440" bIns="45720" anchor="ctr" anchorCtr="0"/>
          <a:p>
            <a:pPr eaLnBrk="1" hangingPunct="1"/>
            <a:r>
              <a:rPr lang="zh-CN" altLang="en-US" sz="3600" dirty="0"/>
              <a:t>带有</a:t>
            </a:r>
            <a:r>
              <a:rPr lang="en-US" altLang="zh-CN" sz="3600" dirty="0"/>
              <a:t>EXISTS</a:t>
            </a:r>
            <a:r>
              <a:rPr lang="zh-CN" altLang="en-US" sz="3600" dirty="0"/>
              <a:t>谓词的子查询（续）</a:t>
            </a:r>
            <a:endParaRPr lang="zh-CN" altLang="en-US" sz="3600" dirty="0"/>
          </a:p>
        </p:txBody>
      </p:sp>
      <p:sp>
        <p:nvSpPr>
          <p:cNvPr id="58371" name="Rectangle 3"/>
          <p:cNvSpPr>
            <a:spLocks noGrp="1"/>
          </p:cNvSpPr>
          <p:nvPr>
            <p:ph type="body" idx="4294967295"/>
          </p:nvPr>
        </p:nvSpPr>
        <p:spPr>
          <a:xfrm>
            <a:off x="250825" y="957263"/>
            <a:ext cx="8435975" cy="6434137"/>
          </a:xfrm>
          <a:ln/>
        </p:spPr>
        <p:txBody>
          <a:bodyPr vert="horz" wrap="square" lIns="91440" tIns="45720" rIns="91440" bIns="45720" anchor="t" anchorCtr="0"/>
          <a:p>
            <a:pPr eaLnBrk="1" hangingPunct="1">
              <a:buFont typeface="宋体" panose="02010600030101010101" pitchFamily="2" charset="-122"/>
              <a:buNone/>
            </a:pPr>
            <a:r>
              <a:rPr lang="en-US" altLang="zh-CN" sz="2400" dirty="0"/>
              <a:t>[</a:t>
            </a:r>
            <a:r>
              <a:rPr lang="zh-CN" altLang="en-US" sz="2400" dirty="0"/>
              <a:t>例 </a:t>
            </a:r>
            <a:r>
              <a:rPr lang="en-US" altLang="zh-CN" sz="2400" dirty="0"/>
              <a:t>3.60]</a:t>
            </a:r>
            <a:r>
              <a:rPr lang="zh-CN" altLang="en-US" sz="2400" dirty="0"/>
              <a:t>查询所有选修了</a:t>
            </a:r>
            <a:r>
              <a:rPr lang="en-US" altLang="zh-CN" sz="2400" dirty="0"/>
              <a:t>1</a:t>
            </a:r>
            <a:r>
              <a:rPr lang="zh-CN" altLang="en-US" sz="2400" dirty="0"/>
              <a:t>号课程的学生姓名。</a:t>
            </a:r>
            <a:endParaRPr lang="zh-CN" altLang="en-US" sz="2400" dirty="0"/>
          </a:p>
          <a:p>
            <a:pPr eaLnBrk="1" hangingPunct="1">
              <a:buFont typeface="宋体" panose="02010600030101010101" pitchFamily="2" charset="-122"/>
              <a:buNone/>
            </a:pPr>
            <a:r>
              <a:rPr lang="zh-CN" altLang="en-US" sz="2400" dirty="0"/>
              <a:t> 思路分析：</a:t>
            </a:r>
            <a:endParaRPr lang="zh-CN" altLang="en-US" sz="2400" dirty="0"/>
          </a:p>
          <a:p>
            <a:pPr lvl="1">
              <a:buFont typeface="Wingdings" panose="05000000000000000000" pitchFamily="2" charset="2"/>
              <a:buChar char="n"/>
            </a:pPr>
            <a:r>
              <a:rPr lang="zh-CN" altLang="en-US" sz="2200" dirty="0"/>
              <a:t>本查询涉及</a:t>
            </a:r>
            <a:r>
              <a:rPr lang="en-US" altLang="zh-CN" sz="2200" dirty="0"/>
              <a:t>Student</a:t>
            </a:r>
            <a:r>
              <a:rPr lang="zh-CN" altLang="en-US" sz="2200" dirty="0"/>
              <a:t>和</a:t>
            </a:r>
            <a:r>
              <a:rPr lang="en-US" altLang="zh-CN" sz="2200" dirty="0"/>
              <a:t>SC</a:t>
            </a:r>
            <a:r>
              <a:rPr lang="zh-CN" altLang="en-US" sz="2200" dirty="0"/>
              <a:t>关系</a:t>
            </a:r>
            <a:endParaRPr lang="zh-CN" altLang="en-US" sz="2200" dirty="0"/>
          </a:p>
          <a:p>
            <a:pPr lvl="1">
              <a:buFont typeface="Wingdings" panose="05000000000000000000" pitchFamily="2" charset="2"/>
              <a:buChar char="n"/>
            </a:pPr>
            <a:r>
              <a:rPr lang="zh-CN" altLang="en-US" sz="2200" dirty="0"/>
              <a:t>在</a:t>
            </a:r>
            <a:r>
              <a:rPr lang="en-US" altLang="zh-CN" sz="2200" dirty="0"/>
              <a:t>Student</a:t>
            </a:r>
            <a:r>
              <a:rPr lang="zh-CN" altLang="en-US" sz="2200" dirty="0"/>
              <a:t>中依次取每个元组的</a:t>
            </a:r>
            <a:r>
              <a:rPr lang="en-US" altLang="zh-CN" sz="2200" dirty="0"/>
              <a:t>Sno</a:t>
            </a:r>
            <a:r>
              <a:rPr lang="zh-CN" altLang="en-US" sz="2200" dirty="0"/>
              <a:t>值，用此值去检查</a:t>
            </a:r>
            <a:r>
              <a:rPr lang="en-US" altLang="zh-CN" sz="2200" dirty="0"/>
              <a:t>SC</a:t>
            </a:r>
            <a:r>
              <a:rPr lang="zh-CN" altLang="en-US" sz="2200" dirty="0"/>
              <a:t>表</a:t>
            </a:r>
            <a:endParaRPr lang="zh-CN" altLang="en-US" sz="2200" dirty="0"/>
          </a:p>
          <a:p>
            <a:pPr lvl="1">
              <a:buFont typeface="Wingdings" panose="05000000000000000000" pitchFamily="2" charset="2"/>
              <a:buChar char="n"/>
            </a:pPr>
            <a:r>
              <a:rPr lang="zh-CN" altLang="en-US" sz="2200" dirty="0"/>
              <a:t>若</a:t>
            </a:r>
            <a:r>
              <a:rPr lang="en-US" altLang="zh-CN" sz="2200" dirty="0"/>
              <a:t>SC</a:t>
            </a:r>
            <a:r>
              <a:rPr lang="zh-CN" altLang="en-US" sz="2200" dirty="0"/>
              <a:t>中存在这样的元组，其</a:t>
            </a:r>
            <a:r>
              <a:rPr lang="en-US" altLang="zh-CN" sz="2200" dirty="0"/>
              <a:t>Sno</a:t>
            </a:r>
            <a:r>
              <a:rPr lang="zh-CN" altLang="en-US" sz="2200" dirty="0"/>
              <a:t>值等于此</a:t>
            </a:r>
            <a:r>
              <a:rPr lang="en-US" altLang="zh-CN" sz="2200" dirty="0"/>
              <a:t>Student.Sno</a:t>
            </a:r>
            <a:r>
              <a:rPr lang="zh-CN" altLang="en-US" sz="2200" dirty="0"/>
              <a:t>值，并且其</a:t>
            </a:r>
            <a:r>
              <a:rPr lang="en-US" altLang="zh-CN" sz="2200" dirty="0"/>
              <a:t>Cno= ‘1’</a:t>
            </a:r>
            <a:r>
              <a:rPr lang="zh-CN" altLang="en-US" sz="2200" dirty="0"/>
              <a:t>，则取此</a:t>
            </a:r>
            <a:r>
              <a:rPr lang="en-US" altLang="zh-CN" sz="2200" dirty="0"/>
              <a:t>Student.Sname</a:t>
            </a:r>
            <a:r>
              <a:rPr lang="zh-CN" altLang="en-US" sz="2200" dirty="0"/>
              <a:t>送入结果表</a:t>
            </a:r>
            <a:endParaRPr lang="en-US" altLang="zh-CN" sz="2200" dirty="0"/>
          </a:p>
          <a:p>
            <a:pPr eaLnBrk="1" hangingPunct="1">
              <a:buNone/>
            </a:pPr>
            <a:r>
              <a:rPr lang="zh-CN" altLang="en-US" sz="2000" dirty="0"/>
              <a:t>    </a:t>
            </a:r>
            <a:endParaRPr lang="en-US" altLang="zh-CN" sz="2000" dirty="0"/>
          </a:p>
          <a:p>
            <a:pPr eaLnBrk="1" hangingPunct="1">
              <a:buNone/>
            </a:pPr>
            <a:r>
              <a:rPr lang="en-US" altLang="zh-CN" sz="2000" dirty="0"/>
              <a:t>   </a:t>
            </a:r>
            <a:r>
              <a:rPr lang="zh-CN" altLang="en-US" sz="2000" dirty="0"/>
              <a:t> </a:t>
            </a:r>
            <a:r>
              <a:rPr lang="en-US" altLang="zh-CN" sz="2400" dirty="0"/>
              <a:t> SELECT Sname</a:t>
            </a:r>
            <a:endParaRPr lang="en-US" altLang="zh-CN" sz="2400" dirty="0"/>
          </a:p>
          <a:p>
            <a:pPr eaLnBrk="1" hangingPunct="1">
              <a:buNone/>
            </a:pPr>
            <a:r>
              <a:rPr lang="en-US" altLang="zh-CN" sz="2400" dirty="0"/>
              <a:t>     FROM</a:t>
            </a:r>
            <a:r>
              <a:rPr lang="en-US" altLang="zh-CN" sz="2400" dirty="0">
                <a:solidFill>
                  <a:srgbClr val="FF00FF"/>
                </a:solidFill>
              </a:rPr>
              <a:t> Student</a:t>
            </a:r>
            <a:endParaRPr lang="en-US" altLang="zh-CN" dirty="0">
              <a:solidFill>
                <a:srgbClr val="FF00FF"/>
              </a:solidFill>
            </a:endParaRPr>
          </a:p>
          <a:p>
            <a:pPr eaLnBrk="1" hangingPunct="1">
              <a:buNone/>
            </a:pPr>
            <a:r>
              <a:rPr lang="en-US" altLang="zh-CN" sz="2400" dirty="0"/>
              <a:t>     WHERE EXISTS</a:t>
            </a:r>
            <a:endParaRPr lang="en-US" altLang="zh-CN" sz="2400" dirty="0"/>
          </a:p>
          <a:p>
            <a:pPr eaLnBrk="1" hangingPunct="1">
              <a:buNone/>
            </a:pPr>
            <a:r>
              <a:rPr lang="en-US" altLang="zh-CN" sz="2400" dirty="0"/>
              <a:t>                   </a:t>
            </a:r>
            <a:r>
              <a:rPr lang="zh-CN" altLang="en-US" sz="2400" dirty="0"/>
              <a:t>(</a:t>
            </a:r>
            <a:r>
              <a:rPr lang="en-US" altLang="zh-CN" sz="2400" dirty="0"/>
              <a:t>SELECT </a:t>
            </a:r>
            <a:r>
              <a:rPr lang="en-US" altLang="zh-CN" sz="2400" dirty="0">
                <a:solidFill>
                  <a:srgbClr val="FF00FF"/>
                </a:solidFill>
              </a:rPr>
              <a:t>*</a:t>
            </a:r>
            <a:endParaRPr lang="en-US" altLang="zh-CN" sz="2400" dirty="0">
              <a:solidFill>
                <a:srgbClr val="FF00FF"/>
              </a:solidFill>
            </a:endParaRPr>
          </a:p>
          <a:p>
            <a:pPr eaLnBrk="1" hangingPunct="1">
              <a:buNone/>
            </a:pPr>
            <a:r>
              <a:rPr lang="en-US" altLang="zh-CN" sz="2400" dirty="0"/>
              <a:t>                    FROM SC</a:t>
            </a:r>
            <a:endParaRPr lang="en-US" altLang="zh-CN" sz="2400" dirty="0"/>
          </a:p>
          <a:p>
            <a:pPr eaLnBrk="1" hangingPunct="1">
              <a:buNone/>
            </a:pPr>
            <a:r>
              <a:rPr lang="en-US" altLang="zh-CN" sz="2400" dirty="0"/>
              <a:t>                    WHERE Sno=</a:t>
            </a:r>
            <a:r>
              <a:rPr lang="en-US" altLang="zh-CN" sz="2400" dirty="0">
                <a:solidFill>
                  <a:srgbClr val="FF00FF"/>
                </a:solidFill>
              </a:rPr>
              <a:t>Student.Sno</a:t>
            </a:r>
            <a:r>
              <a:rPr lang="en-US" altLang="zh-CN" sz="2400" dirty="0"/>
              <a:t> AND Cno= ' 1 '</a:t>
            </a:r>
            <a:r>
              <a:rPr lang="zh-CN" altLang="en-US" sz="2400" dirty="0"/>
              <a:t>);</a:t>
            </a:r>
            <a:endParaRPr lang="zh-CN" altLang="en-US" sz="2400" dirty="0"/>
          </a:p>
          <a:p>
            <a:pPr eaLnBrk="1" hangingPunct="1">
              <a:buNone/>
            </a:pPr>
            <a:r>
              <a:rPr lang="zh-CN" altLang="en-US" sz="2000" dirty="0">
                <a:latin typeface="宋体" panose="02010600030101010101" pitchFamily="2" charset="-122"/>
              </a:rPr>
              <a:t>  </a:t>
            </a:r>
            <a:endParaRPr lang="zh-CN" altLang="en-US" sz="20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p:cNvSpPr>
          <p:nvPr>
            <p:ph type="title" idx="4294967295"/>
          </p:nvPr>
        </p:nvSpPr>
        <p:spPr>
          <a:ln/>
        </p:spPr>
        <p:txBody>
          <a:bodyPr vert="horz" wrap="square" lIns="91440" tIns="45720" rIns="91440" bIns="45720" anchor="ctr" anchorCtr="0"/>
          <a:p>
            <a:pPr eaLnBrk="1" hangingPunct="1"/>
            <a:r>
              <a:rPr lang="zh-CN" altLang="en-US" sz="3600" dirty="0"/>
              <a:t>带有</a:t>
            </a:r>
            <a:r>
              <a:rPr lang="en-US" altLang="zh-CN" sz="3600" dirty="0"/>
              <a:t>EXISTS</a:t>
            </a:r>
            <a:r>
              <a:rPr lang="zh-CN" altLang="en-US" sz="3600" dirty="0"/>
              <a:t>谓词的子查询（续）</a:t>
            </a:r>
            <a:endParaRPr lang="zh-CN" altLang="en-US" sz="3600" dirty="0"/>
          </a:p>
        </p:txBody>
      </p:sp>
      <p:sp>
        <p:nvSpPr>
          <p:cNvPr id="59395" name="Rectangle 3"/>
          <p:cNvSpPr>
            <a:spLocks noGrp="1"/>
          </p:cNvSpPr>
          <p:nvPr>
            <p:ph type="body" idx="4294967295"/>
          </p:nvPr>
        </p:nvSpPr>
        <p:spPr>
          <a:xfrm>
            <a:off x="457200" y="1196975"/>
            <a:ext cx="8137525" cy="4114800"/>
          </a:xfrm>
          <a:ln/>
        </p:spPr>
        <p:txBody>
          <a:bodyPr vert="horz" wrap="square" lIns="91440" tIns="45720" rIns="91440" bIns="45720" anchor="t" anchorCtr="0"/>
          <a:p>
            <a:pPr algn="just" eaLnBrk="1" hangingPunct="1">
              <a:lnSpc>
                <a:spcPct val="110000"/>
              </a:lnSpc>
              <a:buNone/>
            </a:pPr>
            <a:r>
              <a:rPr lang="en-US" altLang="zh-CN" sz="2400" dirty="0"/>
              <a:t>[</a:t>
            </a:r>
            <a:r>
              <a:rPr lang="zh-CN" altLang="en-US" sz="2400" dirty="0">
                <a:ea typeface="黑体" panose="02010609060101010101" pitchFamily="49" charset="-122"/>
              </a:rPr>
              <a:t>例 </a:t>
            </a:r>
            <a:r>
              <a:rPr lang="en-US" altLang="zh-CN" sz="2400" dirty="0">
                <a:ea typeface="黑体" panose="02010609060101010101" pitchFamily="49" charset="-122"/>
              </a:rPr>
              <a:t>3.61]  </a:t>
            </a:r>
            <a:r>
              <a:rPr lang="zh-CN" altLang="en-US" sz="2400" dirty="0"/>
              <a:t>查询没有选修</a:t>
            </a:r>
            <a:r>
              <a:rPr lang="en-US" altLang="zh-CN" sz="2400" dirty="0">
                <a:latin typeface="宋体" panose="02010600030101010101" pitchFamily="2" charset="-122"/>
              </a:rPr>
              <a:t>1</a:t>
            </a:r>
            <a:r>
              <a:rPr lang="zh-CN" altLang="en-US" sz="2400" dirty="0"/>
              <a:t>号课程的学生姓名。</a:t>
            </a:r>
            <a:endParaRPr lang="zh-CN" altLang="en-US" sz="2400" dirty="0">
              <a:latin typeface="宋体" panose="02010600030101010101" pitchFamily="2" charset="-122"/>
            </a:endParaRPr>
          </a:p>
          <a:p>
            <a:pPr algn="just" eaLnBrk="1" hangingPunct="1">
              <a:lnSpc>
                <a:spcPct val="110000"/>
              </a:lnSpc>
              <a:buNone/>
            </a:pPr>
            <a:r>
              <a:rPr lang="zh-CN" altLang="en-US" sz="2400" dirty="0"/>
              <a:t>     </a:t>
            </a:r>
            <a:r>
              <a:rPr lang="en-US" altLang="zh-CN" sz="2400" dirty="0"/>
              <a:t>SELECT Sname</a:t>
            </a:r>
            <a:endParaRPr lang="en-US" altLang="zh-CN" sz="2400" dirty="0"/>
          </a:p>
          <a:p>
            <a:pPr algn="just" eaLnBrk="1" hangingPunct="1">
              <a:lnSpc>
                <a:spcPct val="110000"/>
              </a:lnSpc>
              <a:buNone/>
            </a:pPr>
            <a:r>
              <a:rPr lang="en-US" altLang="zh-CN" sz="2400" dirty="0"/>
              <a:t>     FROM     </a:t>
            </a:r>
            <a:r>
              <a:rPr lang="en-US" altLang="zh-CN" sz="2400" dirty="0">
                <a:solidFill>
                  <a:srgbClr val="FF00FF"/>
                </a:solidFill>
              </a:rPr>
              <a:t>Student</a:t>
            </a:r>
            <a:endParaRPr lang="en-US" altLang="zh-CN" sz="2400" dirty="0">
              <a:solidFill>
                <a:srgbClr val="FF00FF"/>
              </a:solidFill>
            </a:endParaRPr>
          </a:p>
          <a:p>
            <a:pPr algn="just" eaLnBrk="1" hangingPunct="1">
              <a:lnSpc>
                <a:spcPct val="110000"/>
              </a:lnSpc>
              <a:buNone/>
            </a:pPr>
            <a:r>
              <a:rPr lang="en-US" altLang="zh-CN" sz="2400" dirty="0"/>
              <a:t>     WHERE NOT EXISTS</a:t>
            </a:r>
            <a:endParaRPr lang="en-US" altLang="zh-CN" sz="2400" dirty="0"/>
          </a:p>
          <a:p>
            <a:pPr algn="just" eaLnBrk="1" hangingPunct="1">
              <a:lnSpc>
                <a:spcPct val="110000"/>
              </a:lnSpc>
              <a:buNone/>
            </a:pPr>
            <a:r>
              <a:rPr lang="en-US" altLang="zh-CN" sz="2400" dirty="0"/>
              <a:t>                   </a:t>
            </a:r>
            <a:r>
              <a:rPr lang="zh-CN" altLang="en-US" sz="2400" dirty="0"/>
              <a:t>(</a:t>
            </a:r>
            <a:r>
              <a:rPr lang="en-US" altLang="zh-CN" sz="2400" dirty="0"/>
              <a:t>SELECT *</a:t>
            </a:r>
            <a:endParaRPr lang="en-US" altLang="zh-CN" sz="2400" dirty="0"/>
          </a:p>
          <a:p>
            <a:pPr algn="just" eaLnBrk="1" hangingPunct="1">
              <a:lnSpc>
                <a:spcPct val="110000"/>
              </a:lnSpc>
              <a:buNone/>
            </a:pPr>
            <a:r>
              <a:rPr lang="en-US" altLang="zh-CN" sz="2400" dirty="0"/>
              <a:t>                    FROM SC</a:t>
            </a:r>
            <a:endParaRPr lang="en-US" altLang="zh-CN" sz="2400" dirty="0"/>
          </a:p>
          <a:p>
            <a:pPr eaLnBrk="1" hangingPunct="1">
              <a:lnSpc>
                <a:spcPct val="110000"/>
              </a:lnSpc>
              <a:buNone/>
            </a:pPr>
            <a:r>
              <a:rPr lang="en-US" altLang="zh-CN" sz="2400" dirty="0"/>
              <a:t>                    WHERE Sno = </a:t>
            </a:r>
            <a:r>
              <a:rPr lang="en-US" altLang="zh-CN" sz="2400" dirty="0">
                <a:solidFill>
                  <a:srgbClr val="FF00FF"/>
                </a:solidFill>
              </a:rPr>
              <a:t>Student.</a:t>
            </a:r>
            <a:r>
              <a:rPr lang="en-US" altLang="zh-CN" sz="2400" dirty="0"/>
              <a:t>Sno AND Cno='1'</a:t>
            </a:r>
            <a:r>
              <a:rPr lang="zh-CN" altLang="en-US" sz="2400" dirty="0"/>
              <a:t>);</a:t>
            </a:r>
            <a:endParaRPr lang="zh-CN" altLang="en-US" sz="24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2"/>
          <p:cNvSpPr>
            <a:spLocks noGrp="1"/>
          </p:cNvSpPr>
          <p:nvPr>
            <p:ph type="title" idx="4294967295"/>
          </p:nvPr>
        </p:nvSpPr>
        <p:spPr>
          <a:ln/>
        </p:spPr>
        <p:txBody>
          <a:bodyPr vert="horz" wrap="square" lIns="91440" tIns="45720" rIns="91440" bIns="45720" anchor="ctr" anchorCtr="0"/>
          <a:p>
            <a:pPr eaLnBrk="1" hangingPunct="1"/>
            <a:r>
              <a:rPr lang="zh-CN" altLang="en-US" sz="3600" dirty="0"/>
              <a:t>带有</a:t>
            </a:r>
            <a:r>
              <a:rPr lang="en-US" altLang="zh-CN" sz="3600" dirty="0"/>
              <a:t>EXISTS</a:t>
            </a:r>
            <a:r>
              <a:rPr lang="zh-CN" altLang="en-US" sz="3600" dirty="0"/>
              <a:t>谓词的子查询（续）</a:t>
            </a:r>
            <a:endParaRPr lang="zh-CN" altLang="en-US" sz="3600" dirty="0"/>
          </a:p>
        </p:txBody>
      </p:sp>
      <p:sp>
        <p:nvSpPr>
          <p:cNvPr id="60419" name="Rectangle 3"/>
          <p:cNvSpPr>
            <a:spLocks noGrp="1"/>
          </p:cNvSpPr>
          <p:nvPr>
            <p:ph type="body" idx="4294967295"/>
          </p:nvPr>
        </p:nvSpPr>
        <p:spPr>
          <a:xfrm>
            <a:off x="250825" y="1052513"/>
            <a:ext cx="8435975" cy="5283200"/>
          </a:xfrm>
          <a:ln/>
        </p:spPr>
        <p:txBody>
          <a:bodyPr vert="horz" wrap="square" lIns="91440" tIns="45720" rIns="91440" bIns="45720" anchor="t" anchorCtr="0"/>
          <a:p>
            <a:pPr eaLnBrk="1" hangingPunct="1"/>
            <a:r>
              <a:rPr lang="en-US" altLang="zh-CN" dirty="0">
                <a:latin typeface="宋体" panose="02010600030101010101" pitchFamily="2" charset="-122"/>
              </a:rPr>
              <a:t> </a:t>
            </a:r>
            <a:r>
              <a:rPr lang="zh-CN" altLang="en-US" dirty="0"/>
              <a:t>不同形式的查询间的替换</a:t>
            </a:r>
            <a:endParaRPr lang="zh-CN" altLang="en-US" dirty="0"/>
          </a:p>
          <a:p>
            <a:pPr lvl="1" eaLnBrk="1" hangingPunct="1"/>
            <a:r>
              <a:rPr lang="zh-CN" altLang="en-US" dirty="0"/>
              <a:t>一些带</a:t>
            </a:r>
            <a:r>
              <a:rPr lang="en-US" altLang="zh-CN" dirty="0"/>
              <a:t>EXISTS</a:t>
            </a:r>
            <a:r>
              <a:rPr lang="zh-CN" altLang="en-US" dirty="0"/>
              <a:t>或</a:t>
            </a:r>
            <a:r>
              <a:rPr lang="en-US" altLang="zh-CN" dirty="0"/>
              <a:t>NOT EXISTS</a:t>
            </a:r>
            <a:r>
              <a:rPr lang="zh-CN" altLang="en-US" dirty="0"/>
              <a:t>谓词的子查询不能被其他形式的子查询等价替换</a:t>
            </a:r>
            <a:endParaRPr lang="zh-CN" altLang="en-US" dirty="0"/>
          </a:p>
          <a:p>
            <a:pPr lvl="1" eaLnBrk="1" hangingPunct="1"/>
            <a:r>
              <a:rPr lang="zh-CN" altLang="en-US" dirty="0"/>
              <a:t>所有带</a:t>
            </a:r>
            <a:r>
              <a:rPr lang="en-US" altLang="zh-CN" dirty="0"/>
              <a:t>IN</a:t>
            </a:r>
            <a:r>
              <a:rPr lang="zh-CN" altLang="en-US" dirty="0"/>
              <a:t>谓词、比较运算符、</a:t>
            </a:r>
            <a:r>
              <a:rPr lang="en-US" altLang="zh-CN" dirty="0"/>
              <a:t>ANY</a:t>
            </a:r>
            <a:r>
              <a:rPr lang="zh-CN" altLang="en-US" dirty="0"/>
              <a:t>和</a:t>
            </a:r>
            <a:r>
              <a:rPr lang="en-US" altLang="zh-CN" dirty="0"/>
              <a:t>ALL</a:t>
            </a:r>
            <a:r>
              <a:rPr lang="zh-CN" altLang="en-US" dirty="0"/>
              <a:t>谓词的子查询都能用带</a:t>
            </a:r>
            <a:r>
              <a:rPr lang="en-US" altLang="zh-CN" dirty="0"/>
              <a:t>EXISTS</a:t>
            </a:r>
            <a:r>
              <a:rPr lang="zh-CN" altLang="en-US" dirty="0"/>
              <a:t>谓词的子查询等价替换</a:t>
            </a:r>
            <a:endParaRPr lang="zh-CN" altLang="en-US" dirty="0"/>
          </a:p>
          <a:p>
            <a:pPr lvl="1" eaLnBrk="1" hangingPunct="1">
              <a:buSzPct val="75000"/>
            </a:pPr>
            <a:endParaRPr lang="zh-CN" altLang="en-US" dirty="0"/>
          </a:p>
          <a:p>
            <a:pPr eaLnBrk="1" hangingPunct="1"/>
            <a:r>
              <a:rPr lang="zh-CN" altLang="en-US" dirty="0"/>
              <a:t> 用</a:t>
            </a:r>
            <a:r>
              <a:rPr lang="en-US" altLang="zh-CN" dirty="0"/>
              <a:t>EXISTS/NOT EXISTS</a:t>
            </a:r>
            <a:r>
              <a:rPr lang="zh-CN" altLang="en-US" dirty="0"/>
              <a:t>实现全称量词（难点）</a:t>
            </a:r>
            <a:endParaRPr lang="zh-CN" altLang="en-US" dirty="0"/>
          </a:p>
          <a:p>
            <a:pPr lvl="1" eaLnBrk="1" hangingPunct="1"/>
            <a:r>
              <a:rPr lang="en-US" altLang="zh-CN" dirty="0"/>
              <a:t>SQL</a:t>
            </a:r>
            <a:r>
              <a:rPr lang="zh-CN" altLang="en-US" dirty="0"/>
              <a:t>语言中没有全称量词</a:t>
            </a:r>
            <a:r>
              <a:rPr lang="zh-CN" altLang="en-US" dirty="0">
                <a:sym typeface="Symbol" panose="05050102010706020507" pitchFamily="18" charset="2"/>
              </a:rPr>
              <a:t></a:t>
            </a:r>
            <a:r>
              <a:rPr lang="zh-CN" altLang="en-US" dirty="0"/>
              <a:t> （</a:t>
            </a:r>
            <a:r>
              <a:rPr lang="en-US" altLang="zh-CN" dirty="0"/>
              <a:t>For all</a:t>
            </a:r>
            <a:r>
              <a:rPr lang="zh-CN" altLang="en-US" dirty="0"/>
              <a:t>）</a:t>
            </a:r>
            <a:endParaRPr lang="zh-CN" altLang="en-US" dirty="0"/>
          </a:p>
          <a:p>
            <a:pPr lvl="1" eaLnBrk="1" hangingPunct="1"/>
            <a:r>
              <a:rPr lang="zh-CN" altLang="en-US" dirty="0"/>
              <a:t>可以把带有全称量词的谓词转换为等价的带有存在量词的谓词：</a:t>
            </a:r>
            <a:endParaRPr lang="zh-CN" altLang="en-US" dirty="0"/>
          </a:p>
          <a:p>
            <a:pPr eaLnBrk="1" hangingPunct="1">
              <a:buNone/>
            </a:pPr>
            <a:r>
              <a:rPr lang="zh-CN" altLang="en-US" sz="2400" dirty="0"/>
              <a:t>        </a:t>
            </a:r>
            <a:r>
              <a:rPr lang="en-US" altLang="zh-CN" sz="2400" dirty="0"/>
              <a:t>（</a:t>
            </a:r>
            <a:r>
              <a:rPr lang="en-US" altLang="zh-CN" sz="2400" dirty="0">
                <a:sym typeface="Symbol" panose="05050102010706020507" pitchFamily="18" charset="2"/>
              </a:rPr>
              <a:t></a:t>
            </a:r>
            <a:r>
              <a:rPr lang="en-US" altLang="zh-CN" sz="2400" dirty="0"/>
              <a:t>x）P ≡ </a:t>
            </a:r>
            <a:r>
              <a:rPr lang="en-US" altLang="zh-CN" sz="2400" dirty="0">
                <a:sym typeface="Symbol" panose="05050102010706020507" pitchFamily="18" charset="2"/>
              </a:rPr>
              <a:t></a:t>
            </a:r>
            <a:r>
              <a:rPr lang="en-US" altLang="zh-CN" sz="2400" dirty="0"/>
              <a:t> （</a:t>
            </a:r>
            <a:r>
              <a:rPr lang="en-US" altLang="zh-CN" sz="2400" dirty="0">
                <a:sym typeface="Symbol" panose="05050102010706020507" pitchFamily="18" charset="2"/>
              </a:rPr>
              <a:t></a:t>
            </a:r>
            <a:r>
              <a:rPr lang="en-US" altLang="zh-CN" sz="2400" dirty="0"/>
              <a:t> x（</a:t>
            </a:r>
            <a:r>
              <a:rPr lang="en-US" altLang="zh-CN" sz="2400" dirty="0">
                <a:sym typeface="Symbol" panose="05050102010706020507" pitchFamily="18" charset="2"/>
              </a:rPr>
              <a:t></a:t>
            </a:r>
            <a:r>
              <a:rPr lang="en-US" altLang="zh-CN" sz="2400" dirty="0"/>
              <a:t> P））</a:t>
            </a:r>
            <a:endParaRPr lang="en-US" altLang="zh-CN" sz="2400" dirty="0"/>
          </a:p>
          <a:p>
            <a:pPr lvl="1" eaLnBrk="1" hangingPunct="1">
              <a:buNone/>
            </a:pPr>
            <a:r>
              <a:rPr lang="en-US" altLang="zh-CN" sz="1600" dirty="0">
                <a:latin typeface="宋体" panose="02010600030101010101" pitchFamily="2" charset="-122"/>
              </a:rPr>
              <a:t>    </a:t>
            </a:r>
            <a:endParaRPr lang="en-US" altLang="zh-CN" sz="1600" dirty="0">
              <a:latin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a:spLocks noGrp="1"/>
          </p:cNvSpPr>
          <p:nvPr>
            <p:ph type="title" idx="4294967295"/>
          </p:nvPr>
        </p:nvSpPr>
        <p:spPr>
          <a:ln/>
        </p:spPr>
        <p:txBody>
          <a:bodyPr vert="horz" wrap="square" lIns="91440" tIns="45720" rIns="91440" bIns="45720" anchor="ctr" anchorCtr="0"/>
          <a:p>
            <a:pPr eaLnBrk="1" hangingPunct="1"/>
            <a:r>
              <a:rPr lang="zh-CN" altLang="en-US" sz="3600" dirty="0"/>
              <a:t>带有</a:t>
            </a:r>
            <a:r>
              <a:rPr lang="en-US" altLang="zh-CN" sz="3600" dirty="0"/>
              <a:t>EXISTS</a:t>
            </a:r>
            <a:r>
              <a:rPr lang="zh-CN" altLang="en-US" sz="3600" dirty="0"/>
              <a:t>谓词的子查询（续）</a:t>
            </a:r>
            <a:endParaRPr lang="zh-CN" altLang="en-US" sz="3600" dirty="0"/>
          </a:p>
        </p:txBody>
      </p:sp>
      <p:sp>
        <p:nvSpPr>
          <p:cNvPr id="61443" name="Rectangle 3"/>
          <p:cNvSpPr>
            <a:spLocks noGrp="1"/>
          </p:cNvSpPr>
          <p:nvPr>
            <p:ph type="body" idx="4294967295"/>
          </p:nvPr>
        </p:nvSpPr>
        <p:spPr>
          <a:ln/>
        </p:spPr>
        <p:txBody>
          <a:bodyPr vert="horz" wrap="square" lIns="91440" tIns="45720" rIns="91440" bIns="45720" anchor="t" anchorCtr="0"/>
          <a:p>
            <a:pPr eaLnBrk="1" hangingPunct="1">
              <a:buNone/>
            </a:pPr>
            <a:r>
              <a:rPr lang="en-US" altLang="zh-CN" sz="2400" dirty="0"/>
              <a:t>[</a:t>
            </a:r>
            <a:r>
              <a:rPr lang="zh-CN" altLang="en-US" sz="2400" dirty="0"/>
              <a:t>例 </a:t>
            </a:r>
            <a:r>
              <a:rPr lang="en-US" altLang="zh-CN" sz="2400" dirty="0"/>
              <a:t>3.55]</a:t>
            </a:r>
            <a:r>
              <a:rPr lang="zh-CN" altLang="en-US" sz="2400" dirty="0"/>
              <a:t>查询与“刘晨”在同一个系学习的学生。</a:t>
            </a:r>
            <a:endParaRPr lang="zh-CN" altLang="en-US" sz="2400" dirty="0"/>
          </a:p>
          <a:p>
            <a:pPr eaLnBrk="1" hangingPunct="1">
              <a:buNone/>
            </a:pPr>
            <a:r>
              <a:rPr lang="zh-CN" altLang="en-US" sz="2400" dirty="0"/>
              <a:t>    可以用带</a:t>
            </a:r>
            <a:r>
              <a:rPr lang="en-US" altLang="zh-CN" sz="2400" dirty="0"/>
              <a:t>EXISTS</a:t>
            </a:r>
            <a:r>
              <a:rPr lang="zh-CN" altLang="en-US" sz="2400" dirty="0"/>
              <a:t>谓词的子查询替换：</a:t>
            </a:r>
            <a:endParaRPr lang="zh-CN" altLang="en-US" sz="2400" dirty="0"/>
          </a:p>
          <a:p>
            <a:pPr eaLnBrk="1" hangingPunct="1">
              <a:buNone/>
            </a:pPr>
            <a:r>
              <a:rPr lang="zh-CN" altLang="en-US" sz="2400" dirty="0"/>
              <a:t>    </a:t>
            </a:r>
            <a:endParaRPr lang="en-US" altLang="zh-CN" sz="2400" dirty="0"/>
          </a:p>
          <a:p>
            <a:pPr eaLnBrk="1" hangingPunct="1">
              <a:buNone/>
            </a:pPr>
            <a:r>
              <a:rPr lang="zh-CN" altLang="en-US" sz="2400" dirty="0"/>
              <a:t> </a:t>
            </a:r>
            <a:r>
              <a:rPr lang="en-US" altLang="zh-CN" sz="2400" dirty="0"/>
              <a:t>SELECT Sno</a:t>
            </a:r>
            <a:r>
              <a:rPr lang="zh-CN" altLang="en-US" sz="2400" dirty="0"/>
              <a:t>,</a:t>
            </a:r>
            <a:r>
              <a:rPr lang="en-US" altLang="zh-CN" sz="2400" dirty="0"/>
              <a:t>Sname</a:t>
            </a:r>
            <a:r>
              <a:rPr lang="zh-CN" altLang="en-US" sz="2400" dirty="0"/>
              <a:t>,</a:t>
            </a:r>
            <a:r>
              <a:rPr lang="en-US" altLang="zh-CN" sz="2400" dirty="0"/>
              <a:t>Sdept</a:t>
            </a:r>
            <a:endParaRPr lang="en-US" altLang="zh-CN" sz="2400" dirty="0"/>
          </a:p>
          <a:p>
            <a:pPr eaLnBrk="1" hangingPunct="1">
              <a:buNone/>
            </a:pPr>
            <a:r>
              <a:rPr lang="en-US" altLang="zh-CN" sz="2400" dirty="0"/>
              <a:t>     FROM Student S1</a:t>
            </a:r>
            <a:endParaRPr lang="en-US" altLang="zh-CN" sz="2400" dirty="0"/>
          </a:p>
          <a:p>
            <a:pPr eaLnBrk="1" hangingPunct="1">
              <a:buNone/>
            </a:pPr>
            <a:r>
              <a:rPr lang="en-US" altLang="zh-CN" sz="2400" dirty="0"/>
              <a:t>      WHERE EXISTS</a:t>
            </a:r>
            <a:endParaRPr lang="en-US" altLang="zh-CN" sz="2400" dirty="0"/>
          </a:p>
          <a:p>
            <a:pPr eaLnBrk="1" hangingPunct="1">
              <a:buNone/>
            </a:pPr>
            <a:r>
              <a:rPr lang="en-US" altLang="zh-CN" sz="2400" dirty="0"/>
              <a:t>             </a:t>
            </a:r>
            <a:r>
              <a:rPr lang="zh-CN" altLang="en-US" sz="2400" dirty="0"/>
              <a:t>　   (</a:t>
            </a:r>
            <a:r>
              <a:rPr lang="en-US" altLang="zh-CN" sz="2400" dirty="0"/>
              <a:t>SELECT *</a:t>
            </a:r>
            <a:endParaRPr lang="en-US" altLang="zh-CN" sz="2400" dirty="0"/>
          </a:p>
          <a:p>
            <a:pPr eaLnBrk="1" hangingPunct="1">
              <a:buNone/>
            </a:pPr>
            <a:r>
              <a:rPr lang="en-US" altLang="zh-CN" sz="2400" dirty="0"/>
              <a:t>                     FROM Student S2</a:t>
            </a:r>
            <a:endParaRPr lang="en-US" altLang="zh-CN" sz="2400" dirty="0"/>
          </a:p>
          <a:p>
            <a:pPr eaLnBrk="1" hangingPunct="1">
              <a:buNone/>
            </a:pPr>
            <a:r>
              <a:rPr lang="en-US" altLang="zh-CN" sz="2400" dirty="0"/>
              <a:t>                     WHERE S2.Sdept = S1.Sdept AND</a:t>
            </a:r>
            <a:endParaRPr lang="en-US" altLang="zh-CN" sz="2400" dirty="0"/>
          </a:p>
          <a:p>
            <a:pPr eaLnBrk="1" hangingPunct="1">
              <a:buNone/>
            </a:pPr>
            <a:r>
              <a:rPr lang="en-US" altLang="zh-CN" sz="2400" dirty="0"/>
              <a:t>                                   S2.Sname = </a:t>
            </a:r>
            <a:r>
              <a:rPr lang="zh-CN" altLang="en-US" sz="2400" dirty="0"/>
              <a:t>'刘晨');</a:t>
            </a:r>
            <a:endParaRPr lang="zh-CN" altLang="en-US" sz="24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2"/>
          <p:cNvSpPr>
            <a:spLocks noGrp="1"/>
          </p:cNvSpPr>
          <p:nvPr>
            <p:ph type="title" idx="4294967295"/>
          </p:nvPr>
        </p:nvSpPr>
        <p:spPr>
          <a:ln/>
        </p:spPr>
        <p:txBody>
          <a:bodyPr vert="horz" wrap="square" lIns="91440" tIns="45720" rIns="91440" bIns="45720" anchor="ctr" anchorCtr="0"/>
          <a:p>
            <a:pPr eaLnBrk="1" hangingPunct="1"/>
            <a:r>
              <a:rPr lang="zh-CN" altLang="en-US" sz="3600" dirty="0"/>
              <a:t>带有</a:t>
            </a:r>
            <a:r>
              <a:rPr lang="en-US" altLang="zh-CN" sz="3600" dirty="0"/>
              <a:t>EXISTS</a:t>
            </a:r>
            <a:r>
              <a:rPr lang="zh-CN" altLang="en-US" sz="3600" dirty="0"/>
              <a:t>谓词的子查询</a:t>
            </a:r>
            <a:r>
              <a:rPr lang="en-US" altLang="zh-CN" sz="3600" dirty="0"/>
              <a:t>（</a:t>
            </a:r>
            <a:r>
              <a:rPr lang="zh-CN" altLang="en-US" sz="3600" dirty="0"/>
              <a:t>续</a:t>
            </a:r>
            <a:r>
              <a:rPr lang="en-US" altLang="zh-CN" sz="3600" dirty="0"/>
              <a:t>）</a:t>
            </a:r>
            <a:endParaRPr lang="en-US" altLang="zh-CN" sz="3600" dirty="0"/>
          </a:p>
        </p:txBody>
      </p:sp>
      <p:sp>
        <p:nvSpPr>
          <p:cNvPr id="59395" name="Rectangle 3"/>
          <p:cNvSpPr>
            <a:spLocks noGrp="1" noChangeArrowheads="1"/>
          </p:cNvSpPr>
          <p:nvPr>
            <p:ph type="body" idx="1"/>
          </p:nvPr>
        </p:nvSpPr>
        <p:spPr>
          <a:xfrm>
            <a:off x="684213" y="1098550"/>
            <a:ext cx="8280400" cy="5138738"/>
          </a:xfrm>
        </p:spPr>
        <p:txBody>
          <a:bodyPr vert="horz" wrap="square" lIns="91440" tIns="45720" rIns="91440" bIns="45720" numCol="1" anchor="t" anchorCtr="0" compatLnSpc="1"/>
          <a:lstStyle/>
          <a:p>
            <a:pPr marL="342900" marR="0" lvl="0" indent="-342900" algn="just" defTabSz="914400" rtl="0" eaLnBrk="1" fontAlgn="base" latinLnBrk="0" hangingPunct="1">
              <a:lnSpc>
                <a:spcPct val="100000"/>
              </a:lnSpc>
              <a:spcBef>
                <a:spcPts val="0"/>
              </a:spcBef>
              <a:spcAft>
                <a:spcPct val="0"/>
              </a:spcAft>
              <a:buClrTx/>
              <a:buSzPct val="100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2400" b="1"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rPr>
              <a:t>例 </a:t>
            </a:r>
            <a:r>
              <a:rPr kumimoji="0" lang="en-US" altLang="zh-CN" sz="2400" b="1"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rPr>
              <a:t>3.62</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查询选修了全部课程的学生姓名。</a:t>
            </a:r>
            <a:endParaRPr kumimoji="0" lang="zh-CN" altLang="en-US"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742950" marR="0" lvl="1" indent="-285750" algn="just" defTabSz="914400" rtl="0" eaLnBrk="0" fontAlgn="base" latinLnBrk="0" hangingPunct="0">
              <a:lnSpc>
                <a:spcPct val="100000"/>
              </a:lnSpc>
              <a:spcBef>
                <a:spcPts val="0"/>
              </a:spcBef>
              <a:spcAft>
                <a:spcPct val="0"/>
              </a:spcAft>
              <a:buClrTx/>
              <a:buSzPct val="100000"/>
              <a:buFont typeface="Wingdings" panose="05000000000000000000" pitchFamily="2" charset="2"/>
              <a:buNone/>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        </a:t>
            </a:r>
            <a:r>
              <a:rPr kumimoji="0" lang="en-US" altLang="zh-CN" sz="2200" b="1" i="0" u="none" strike="noStrike" kern="0" cap="none" spc="0" normalizeH="0" baseline="0" noProof="0" dirty="0" smtClean="0">
                <a:ln>
                  <a:noFill/>
                </a:ln>
                <a:solidFill>
                  <a:schemeClr val="tx1"/>
                </a:solidFill>
                <a:effectLst/>
                <a:uLnTx/>
                <a:uFillTx/>
                <a:latin typeface="+mn-lt"/>
                <a:ea typeface="+mn-ea"/>
              </a:rPr>
              <a:t>SELECT </a:t>
            </a:r>
            <a:r>
              <a:rPr kumimoji="0" lang="en-US" altLang="zh-CN" sz="2200" b="1" i="0" u="none" strike="noStrike" kern="0" cap="none" spc="0" normalizeH="0" baseline="0" noProof="0" dirty="0" err="1" smtClean="0">
                <a:ln>
                  <a:noFill/>
                </a:ln>
                <a:solidFill>
                  <a:schemeClr val="tx1"/>
                </a:solidFill>
                <a:effectLst/>
                <a:uLnTx/>
                <a:uFillTx/>
                <a:latin typeface="+mn-lt"/>
                <a:ea typeface="+mn-ea"/>
              </a:rPr>
              <a:t>Sname</a:t>
            </a:r>
            <a:endParaRPr kumimoji="0" lang="en-US" altLang="zh-CN" sz="2200" b="1" i="0" u="none" strike="noStrike" kern="0" cap="none" spc="0" normalizeH="0" baseline="0" noProof="0" dirty="0" smtClean="0">
              <a:ln>
                <a:noFill/>
              </a:ln>
              <a:solidFill>
                <a:schemeClr val="tx1"/>
              </a:solidFill>
              <a:effectLst/>
              <a:uLnTx/>
              <a:uFillTx/>
              <a:latin typeface="+mn-lt"/>
              <a:ea typeface="+mn-ea"/>
            </a:endParaRPr>
          </a:p>
          <a:p>
            <a:pPr marL="742950" marR="0" lvl="1" indent="-285750" algn="just" defTabSz="914400" rtl="0" eaLnBrk="0" fontAlgn="base" latinLnBrk="0" hangingPunct="0">
              <a:lnSpc>
                <a:spcPct val="100000"/>
              </a:lnSpc>
              <a:spcBef>
                <a:spcPts val="0"/>
              </a:spcBef>
              <a:spcAft>
                <a:spcPct val="0"/>
              </a:spcAft>
              <a:buClrTx/>
              <a:buSzPct val="100000"/>
              <a:buFont typeface="Wingdings" panose="05000000000000000000" pitchFamily="2" charset="2"/>
              <a:buNone/>
              <a:defRPr/>
            </a:pPr>
            <a:r>
              <a:rPr kumimoji="0" lang="en-US" sz="2200" b="1" i="0" u="none" strike="noStrike" kern="0" cap="none" spc="0" normalizeH="0" baseline="0" noProof="0" dirty="0" smtClean="0">
                <a:ln>
                  <a:noFill/>
                </a:ln>
                <a:solidFill>
                  <a:schemeClr val="tx1"/>
                </a:solidFill>
                <a:effectLst/>
                <a:uLnTx/>
                <a:uFillTx/>
                <a:latin typeface="+mn-lt"/>
                <a:ea typeface="+mn-ea"/>
              </a:rPr>
              <a:t>        </a:t>
            </a:r>
            <a:r>
              <a:rPr kumimoji="0" lang="en-US" altLang="zh-CN" sz="2200" b="1" i="0" u="none" strike="noStrike" kern="0" cap="none" spc="0" normalizeH="0" baseline="0" noProof="0" dirty="0" smtClean="0">
                <a:ln>
                  <a:noFill/>
                </a:ln>
                <a:solidFill>
                  <a:schemeClr val="tx1"/>
                </a:solidFill>
                <a:effectLst/>
                <a:uLnTx/>
                <a:uFillTx/>
                <a:latin typeface="+mn-lt"/>
                <a:ea typeface="+mn-ea"/>
              </a:rPr>
              <a:t>FROM Student</a:t>
            </a:r>
            <a:endParaRPr kumimoji="0" lang="en-US" altLang="zh-CN" sz="2200" b="1" i="0" u="none" strike="noStrike" kern="0" cap="none" spc="0" normalizeH="0" baseline="0" noProof="0" dirty="0" smtClean="0">
              <a:ln>
                <a:noFill/>
              </a:ln>
              <a:solidFill>
                <a:schemeClr val="tx1"/>
              </a:solidFill>
              <a:effectLst/>
              <a:uLnTx/>
              <a:uFillTx/>
              <a:latin typeface="+mn-lt"/>
              <a:ea typeface="+mn-ea"/>
            </a:endParaRPr>
          </a:p>
          <a:p>
            <a:pPr marL="742950" marR="0" lvl="1" indent="-285750" algn="just" defTabSz="914400" rtl="0" eaLnBrk="0" fontAlgn="base" latinLnBrk="0" hangingPunct="0">
              <a:lnSpc>
                <a:spcPct val="100000"/>
              </a:lnSpc>
              <a:spcBef>
                <a:spcPts val="0"/>
              </a:spcBef>
              <a:spcAft>
                <a:spcPct val="0"/>
              </a:spcAft>
              <a:buClrTx/>
              <a:buSzPct val="100000"/>
              <a:buFont typeface="Wingdings" panose="05000000000000000000" pitchFamily="2" charset="2"/>
              <a:buNone/>
              <a:defRPr/>
            </a:pPr>
            <a:r>
              <a:rPr kumimoji="0" lang="en-US" sz="2200" b="1" i="0" u="none" strike="noStrike" kern="0" cap="none" spc="0" normalizeH="0" baseline="0" noProof="0" dirty="0" smtClean="0">
                <a:ln>
                  <a:noFill/>
                </a:ln>
                <a:solidFill>
                  <a:schemeClr val="tx1"/>
                </a:solidFill>
                <a:effectLst/>
                <a:uLnTx/>
                <a:uFillTx/>
                <a:latin typeface="+mn-lt"/>
                <a:ea typeface="+mn-ea"/>
              </a:rPr>
              <a:t>        </a:t>
            </a:r>
            <a:r>
              <a:rPr kumimoji="0" lang="en-US" altLang="zh-CN" sz="2200" b="1" i="0" u="none" strike="noStrike" kern="0" cap="none" spc="0" normalizeH="0" baseline="0" noProof="0" dirty="0" smtClean="0">
                <a:ln>
                  <a:noFill/>
                </a:ln>
                <a:solidFill>
                  <a:schemeClr val="tx1"/>
                </a:solidFill>
                <a:effectLst/>
                <a:uLnTx/>
                <a:uFillTx/>
                <a:latin typeface="+mn-lt"/>
                <a:ea typeface="+mn-ea"/>
              </a:rPr>
              <a:t>WHERE NOT EXISTS</a:t>
            </a:r>
            <a:endParaRPr kumimoji="0" lang="en-US" altLang="zh-CN" sz="2200" b="1" i="0" u="none" strike="noStrike" kern="0" cap="none" spc="0" normalizeH="0" baseline="0" noProof="0" dirty="0" smtClean="0">
              <a:ln>
                <a:noFill/>
              </a:ln>
              <a:solidFill>
                <a:schemeClr val="tx1"/>
              </a:solidFill>
              <a:effectLst/>
              <a:uLnTx/>
              <a:uFillTx/>
              <a:latin typeface="+mn-lt"/>
              <a:ea typeface="+mn-ea"/>
            </a:endParaRPr>
          </a:p>
          <a:p>
            <a:pPr marL="742950" marR="0" lvl="1" indent="-285750" algn="just" defTabSz="914400" rtl="0" eaLnBrk="0" fontAlgn="base" latinLnBrk="0" hangingPunct="0">
              <a:lnSpc>
                <a:spcPct val="100000"/>
              </a:lnSpc>
              <a:spcBef>
                <a:spcPts val="0"/>
              </a:spcBef>
              <a:spcAft>
                <a:spcPct val="0"/>
              </a:spcAft>
              <a:buClrTx/>
              <a:buSzPct val="100000"/>
              <a:buFont typeface="Wingdings" panose="05000000000000000000" pitchFamily="2" charset="2"/>
              <a:buNone/>
              <a:defRPr/>
            </a:pPr>
            <a:r>
              <a:rPr kumimoji="0" lang="en-US" sz="2200" b="1" i="0" u="none" strike="noStrike" kern="0" cap="none" spc="0" normalizeH="0" baseline="0" noProof="0" dirty="0" smtClean="0">
                <a:ln>
                  <a:noFill/>
                </a:ln>
                <a:solidFill>
                  <a:schemeClr val="tx1"/>
                </a:solidFill>
                <a:effectLst/>
                <a:uLnTx/>
                <a:uFillTx/>
                <a:latin typeface="+mn-lt"/>
                <a:ea typeface="+mn-ea"/>
              </a:rPr>
              <a:t>                      </a:t>
            </a:r>
            <a:r>
              <a:rPr kumimoji="0" lang="zh-CN" altLang="en-US" sz="2200" b="1" i="0" u="none" strike="noStrike" kern="0" cap="none" spc="0" normalizeH="0" baseline="0" noProof="0" dirty="0" smtClean="0">
                <a:ln>
                  <a:noFill/>
                </a:ln>
                <a:solidFill>
                  <a:schemeClr val="tx1"/>
                </a:solidFill>
                <a:effectLst/>
                <a:uLnTx/>
                <a:uFillTx/>
                <a:latin typeface="+mn-lt"/>
                <a:ea typeface="+mn-ea"/>
              </a:rPr>
              <a:t>(</a:t>
            </a:r>
            <a:r>
              <a:rPr kumimoji="0" lang="en-US" altLang="zh-CN" sz="2200" b="1" i="0" u="none" strike="noStrike" kern="0" cap="none" spc="0" normalizeH="0" baseline="0" noProof="0" dirty="0" smtClean="0">
                <a:ln>
                  <a:noFill/>
                </a:ln>
                <a:solidFill>
                  <a:schemeClr val="tx1"/>
                </a:solidFill>
                <a:effectLst/>
                <a:uLnTx/>
                <a:uFillTx/>
                <a:latin typeface="+mn-lt"/>
                <a:ea typeface="+mn-ea"/>
              </a:rPr>
              <a:t>SELECT *</a:t>
            </a:r>
            <a:endParaRPr kumimoji="0" lang="en-US" altLang="zh-CN" sz="2200" b="1" i="0" u="none" strike="noStrike" kern="0" cap="none" spc="0" normalizeH="0" baseline="0" noProof="0" dirty="0" smtClean="0">
              <a:ln>
                <a:noFill/>
              </a:ln>
              <a:solidFill>
                <a:schemeClr val="tx1"/>
              </a:solidFill>
              <a:effectLst/>
              <a:uLnTx/>
              <a:uFillTx/>
              <a:latin typeface="+mn-lt"/>
              <a:ea typeface="+mn-ea"/>
            </a:endParaRPr>
          </a:p>
          <a:p>
            <a:pPr marL="742950" marR="0" lvl="1" indent="-285750" algn="just" defTabSz="914400" rtl="0" eaLnBrk="0" fontAlgn="base" latinLnBrk="0" hangingPunct="0">
              <a:lnSpc>
                <a:spcPct val="100000"/>
              </a:lnSpc>
              <a:spcBef>
                <a:spcPts val="0"/>
              </a:spcBef>
              <a:spcAft>
                <a:spcPct val="0"/>
              </a:spcAft>
              <a:buClrTx/>
              <a:buSzPct val="100000"/>
              <a:buFont typeface="Wingdings" panose="05000000000000000000" pitchFamily="2" charset="2"/>
              <a:buNone/>
              <a:defRPr/>
            </a:pPr>
            <a:r>
              <a:rPr kumimoji="0" lang="en-US" altLang="zh-CN" sz="2200" b="1" i="0" u="none" strike="noStrike" kern="0" cap="none" spc="0" normalizeH="0" baseline="0" noProof="0" dirty="0" smtClean="0">
                <a:ln>
                  <a:noFill/>
                </a:ln>
                <a:solidFill>
                  <a:schemeClr val="tx1"/>
                </a:solidFill>
                <a:effectLst/>
                <a:uLnTx/>
                <a:uFillTx/>
                <a:latin typeface="+mn-lt"/>
                <a:ea typeface="+mn-ea"/>
              </a:rPr>
              <a:t>                        FROM Course</a:t>
            </a:r>
            <a:endParaRPr kumimoji="0" lang="en-US" altLang="zh-CN" sz="2200" b="1" i="0" u="none" strike="noStrike" kern="0" cap="none" spc="0" normalizeH="0" baseline="0" noProof="0" dirty="0" smtClean="0">
              <a:ln>
                <a:noFill/>
              </a:ln>
              <a:solidFill>
                <a:schemeClr val="tx1"/>
              </a:solidFill>
              <a:effectLst/>
              <a:uLnTx/>
              <a:uFillTx/>
              <a:latin typeface="+mn-lt"/>
              <a:ea typeface="+mn-ea"/>
            </a:endParaRPr>
          </a:p>
          <a:p>
            <a:pPr marL="742950" marR="0" lvl="1" indent="-285750" algn="just" defTabSz="914400" rtl="0" eaLnBrk="0" fontAlgn="base" latinLnBrk="0" hangingPunct="0">
              <a:lnSpc>
                <a:spcPct val="100000"/>
              </a:lnSpc>
              <a:spcBef>
                <a:spcPts val="0"/>
              </a:spcBef>
              <a:spcAft>
                <a:spcPct val="0"/>
              </a:spcAft>
              <a:buClrTx/>
              <a:buSzPct val="100000"/>
              <a:buFont typeface="Wingdings" panose="05000000000000000000" pitchFamily="2" charset="2"/>
              <a:buNone/>
              <a:defRPr/>
            </a:pPr>
            <a:r>
              <a:rPr kumimoji="0" lang="en-US" altLang="zh-CN" sz="2200" b="1" i="0" u="none" strike="noStrike" kern="0" cap="none" spc="0" normalizeH="0" baseline="0" noProof="0" dirty="0" smtClean="0">
                <a:ln>
                  <a:noFill/>
                </a:ln>
                <a:solidFill>
                  <a:schemeClr val="tx1"/>
                </a:solidFill>
                <a:effectLst/>
                <a:uLnTx/>
                <a:uFillTx/>
                <a:latin typeface="+mn-lt"/>
                <a:ea typeface="+mn-ea"/>
              </a:rPr>
              <a:t>                        WHERE NOT EXISTS</a:t>
            </a:r>
            <a:endParaRPr kumimoji="0" lang="en-US" altLang="zh-CN" sz="2200" b="1" i="0" u="none" strike="noStrike" kern="0" cap="none" spc="0" normalizeH="0" baseline="0" noProof="0" dirty="0" smtClean="0">
              <a:ln>
                <a:noFill/>
              </a:ln>
              <a:solidFill>
                <a:schemeClr val="tx1"/>
              </a:solidFill>
              <a:effectLst/>
              <a:uLnTx/>
              <a:uFillTx/>
              <a:latin typeface="+mn-lt"/>
              <a:ea typeface="+mn-ea"/>
            </a:endParaRPr>
          </a:p>
          <a:p>
            <a:pPr marL="742950" marR="0" lvl="1" indent="-285750" algn="just" defTabSz="914400" rtl="0" eaLnBrk="0" fontAlgn="base" latinLnBrk="0" hangingPunct="0">
              <a:lnSpc>
                <a:spcPct val="100000"/>
              </a:lnSpc>
              <a:spcBef>
                <a:spcPts val="0"/>
              </a:spcBef>
              <a:spcAft>
                <a:spcPct val="0"/>
              </a:spcAft>
              <a:buClrTx/>
              <a:buSzPct val="100000"/>
              <a:buFont typeface="Wingdings" panose="05000000000000000000" pitchFamily="2" charset="2"/>
              <a:buNone/>
              <a:defRPr/>
            </a:pPr>
            <a:r>
              <a:rPr kumimoji="0" lang="en-US" altLang="zh-CN" sz="2200" b="1" i="0" u="none" strike="noStrike" kern="0" cap="none" spc="0" normalizeH="0" baseline="0" noProof="0" dirty="0" smtClean="0">
                <a:ln>
                  <a:noFill/>
                </a:ln>
                <a:solidFill>
                  <a:schemeClr val="tx1"/>
                </a:solidFill>
                <a:effectLst/>
                <a:uLnTx/>
                <a:uFillTx/>
                <a:latin typeface="+mn-lt"/>
                <a:ea typeface="+mn-ea"/>
              </a:rPr>
              <a:t>                                      </a:t>
            </a:r>
            <a:r>
              <a:rPr kumimoji="0" lang="zh-CN" altLang="en-US" sz="2200" b="1" i="0" u="none" strike="noStrike" kern="0" cap="none" spc="0" normalizeH="0" baseline="0" noProof="0" dirty="0" smtClean="0">
                <a:ln>
                  <a:noFill/>
                </a:ln>
                <a:solidFill>
                  <a:schemeClr val="tx1"/>
                </a:solidFill>
                <a:effectLst/>
                <a:uLnTx/>
                <a:uFillTx/>
                <a:latin typeface="+mn-lt"/>
                <a:ea typeface="+mn-ea"/>
              </a:rPr>
              <a:t>(</a:t>
            </a:r>
            <a:r>
              <a:rPr kumimoji="0" lang="en-US" altLang="zh-CN" sz="2200" b="1" i="0" u="none" strike="noStrike" kern="0" cap="none" spc="0" normalizeH="0" baseline="0" noProof="0" dirty="0" smtClean="0">
                <a:ln>
                  <a:noFill/>
                </a:ln>
                <a:solidFill>
                  <a:schemeClr val="tx1"/>
                </a:solidFill>
                <a:effectLst/>
                <a:uLnTx/>
                <a:uFillTx/>
                <a:latin typeface="+mn-lt"/>
                <a:ea typeface="+mn-ea"/>
              </a:rPr>
              <a:t>SELECT *</a:t>
            </a:r>
            <a:endParaRPr kumimoji="0" lang="en-US" altLang="zh-CN" sz="2200" b="1" i="0" u="none" strike="noStrike" kern="0" cap="none" spc="0" normalizeH="0" baseline="0" noProof="0" dirty="0" smtClean="0">
              <a:ln>
                <a:noFill/>
              </a:ln>
              <a:solidFill>
                <a:schemeClr val="tx1"/>
              </a:solidFill>
              <a:effectLst/>
              <a:uLnTx/>
              <a:uFillTx/>
              <a:latin typeface="+mn-lt"/>
              <a:ea typeface="+mn-ea"/>
            </a:endParaRPr>
          </a:p>
          <a:p>
            <a:pPr marL="742950" marR="0" lvl="1" indent="-285750" algn="just" defTabSz="914400" rtl="0" eaLnBrk="0" fontAlgn="base" latinLnBrk="0" hangingPunct="0">
              <a:lnSpc>
                <a:spcPct val="100000"/>
              </a:lnSpc>
              <a:spcBef>
                <a:spcPts val="0"/>
              </a:spcBef>
              <a:spcAft>
                <a:spcPct val="0"/>
              </a:spcAft>
              <a:buClrTx/>
              <a:buSzPct val="100000"/>
              <a:buFont typeface="Wingdings" panose="05000000000000000000" pitchFamily="2" charset="2"/>
              <a:buNone/>
              <a:defRPr/>
            </a:pPr>
            <a:r>
              <a:rPr kumimoji="0" lang="en-US" altLang="zh-CN" sz="2200" b="1" i="0" u="none" strike="noStrike" kern="0" cap="none" spc="0" normalizeH="0" baseline="0" noProof="0" dirty="0" smtClean="0">
                <a:ln>
                  <a:noFill/>
                </a:ln>
                <a:solidFill>
                  <a:schemeClr val="tx1"/>
                </a:solidFill>
                <a:effectLst/>
                <a:uLnTx/>
                <a:uFillTx/>
                <a:latin typeface="+mn-lt"/>
                <a:ea typeface="+mn-ea"/>
              </a:rPr>
              <a:t>                                       FROM SC</a:t>
            </a:r>
            <a:endParaRPr kumimoji="0" lang="en-US" altLang="zh-CN" sz="2200" b="1" i="0" u="none" strike="noStrike" kern="0" cap="none" spc="0" normalizeH="0" baseline="0" noProof="0" dirty="0" smtClean="0">
              <a:ln>
                <a:noFill/>
              </a:ln>
              <a:solidFill>
                <a:schemeClr val="tx1"/>
              </a:solidFill>
              <a:effectLst/>
              <a:uLnTx/>
              <a:uFillTx/>
              <a:latin typeface="+mn-lt"/>
              <a:ea typeface="+mn-ea"/>
            </a:endParaRPr>
          </a:p>
          <a:p>
            <a:pPr marL="742950" marR="0" lvl="1" indent="-285750" algn="just" defTabSz="914400" rtl="0" eaLnBrk="0" fontAlgn="base" latinLnBrk="0" hangingPunct="0">
              <a:lnSpc>
                <a:spcPct val="100000"/>
              </a:lnSpc>
              <a:spcBef>
                <a:spcPts val="0"/>
              </a:spcBef>
              <a:spcAft>
                <a:spcPct val="0"/>
              </a:spcAft>
              <a:buClrTx/>
              <a:buSzPct val="100000"/>
              <a:buFont typeface="Wingdings" panose="05000000000000000000" pitchFamily="2" charset="2"/>
              <a:buNone/>
              <a:defRPr/>
            </a:pPr>
            <a:r>
              <a:rPr kumimoji="0" lang="en-US" altLang="zh-CN" sz="2200" b="1" i="0" u="none" strike="noStrike" kern="0" cap="none" spc="0" normalizeH="0" baseline="0" noProof="0" dirty="0" smtClean="0">
                <a:ln>
                  <a:noFill/>
                </a:ln>
                <a:solidFill>
                  <a:schemeClr val="tx1"/>
                </a:solidFill>
                <a:effectLst/>
                <a:uLnTx/>
                <a:uFillTx/>
                <a:latin typeface="+mn-lt"/>
                <a:ea typeface="+mn-ea"/>
              </a:rPr>
              <a:t>                                       WHERE </a:t>
            </a:r>
            <a:r>
              <a:rPr kumimoji="0" lang="en-US" altLang="zh-CN" sz="2200" b="1" i="0" u="none" strike="noStrike" kern="0" cap="none" spc="0" normalizeH="0" baseline="0" noProof="0" dirty="0" err="1" smtClean="0">
                <a:ln>
                  <a:noFill/>
                </a:ln>
                <a:solidFill>
                  <a:schemeClr val="tx1"/>
                </a:solidFill>
                <a:effectLst/>
                <a:uLnTx/>
                <a:uFillTx/>
                <a:latin typeface="+mn-lt"/>
                <a:ea typeface="+mn-ea"/>
              </a:rPr>
              <a:t>Sno</a:t>
            </a:r>
            <a:r>
              <a:rPr kumimoji="0" lang="en-US" altLang="zh-CN" sz="2200" b="1" i="0" u="none" strike="noStrike" kern="0" cap="none" spc="0" normalizeH="0" baseline="0" noProof="0" dirty="0" smtClean="0">
                <a:ln>
                  <a:noFill/>
                </a:ln>
                <a:solidFill>
                  <a:schemeClr val="tx1"/>
                </a:solidFill>
                <a:effectLst/>
                <a:uLnTx/>
                <a:uFillTx/>
                <a:latin typeface="+mn-lt"/>
                <a:ea typeface="+mn-ea"/>
              </a:rPr>
              <a:t>= </a:t>
            </a:r>
            <a:r>
              <a:rPr kumimoji="0" lang="en-US" altLang="zh-CN" sz="2200" b="1" i="0" u="none" strike="noStrike" kern="0" cap="none" spc="0" normalizeH="0" baseline="0" noProof="0" dirty="0" err="1" smtClean="0">
                <a:ln>
                  <a:noFill/>
                </a:ln>
                <a:solidFill>
                  <a:schemeClr val="tx1"/>
                </a:solidFill>
                <a:effectLst/>
                <a:uLnTx/>
                <a:uFillTx/>
                <a:latin typeface="+mn-lt"/>
                <a:ea typeface="+mn-ea"/>
              </a:rPr>
              <a:t>Student.Sno</a:t>
            </a:r>
            <a:endParaRPr kumimoji="0" lang="en-US" altLang="zh-CN" sz="2200" b="1" i="0" u="none" strike="noStrike" kern="0" cap="none" spc="0" normalizeH="0" baseline="0" noProof="0" dirty="0" smtClean="0">
              <a:ln>
                <a:noFill/>
              </a:ln>
              <a:solidFill>
                <a:schemeClr val="tx1"/>
              </a:solidFill>
              <a:effectLst/>
              <a:uLnTx/>
              <a:uFillTx/>
              <a:latin typeface="+mn-lt"/>
              <a:ea typeface="+mn-ea"/>
            </a:endParaRPr>
          </a:p>
          <a:p>
            <a:pPr marL="742950" marR="0" lvl="1" indent="-285750" algn="just" defTabSz="914400" rtl="0" eaLnBrk="0" fontAlgn="base" latinLnBrk="0" hangingPunct="0">
              <a:lnSpc>
                <a:spcPct val="100000"/>
              </a:lnSpc>
              <a:spcBef>
                <a:spcPts val="0"/>
              </a:spcBef>
              <a:spcAft>
                <a:spcPct val="0"/>
              </a:spcAft>
              <a:buClrTx/>
              <a:buSzPct val="100000"/>
              <a:buFont typeface="Wingdings" panose="05000000000000000000" pitchFamily="2" charset="2"/>
              <a:buNone/>
              <a:defRPr/>
            </a:pPr>
            <a:r>
              <a:rPr kumimoji="0" lang="en-US" altLang="zh-CN" sz="2200" b="1" i="0" u="none" strike="noStrike" kern="0" cap="none" spc="0" normalizeH="0" baseline="0" noProof="0" dirty="0" smtClean="0">
                <a:ln>
                  <a:noFill/>
                </a:ln>
                <a:solidFill>
                  <a:schemeClr val="tx1"/>
                </a:solidFill>
                <a:effectLst/>
                <a:uLnTx/>
                <a:uFillTx/>
                <a:latin typeface="+mn-lt"/>
                <a:ea typeface="+mn-ea"/>
              </a:rPr>
              <a:t>                                             AND </a:t>
            </a:r>
            <a:r>
              <a:rPr kumimoji="0" lang="en-US" altLang="zh-CN" sz="2200" b="1" i="0" u="none" strike="noStrike" kern="0" cap="none" spc="0" normalizeH="0" baseline="0" noProof="0" dirty="0" err="1" smtClean="0">
                <a:ln>
                  <a:noFill/>
                </a:ln>
                <a:solidFill>
                  <a:schemeClr val="tx1"/>
                </a:solidFill>
                <a:effectLst/>
                <a:uLnTx/>
                <a:uFillTx/>
                <a:latin typeface="+mn-lt"/>
                <a:ea typeface="+mn-ea"/>
              </a:rPr>
              <a:t>Cno</a:t>
            </a:r>
            <a:r>
              <a:rPr kumimoji="0" lang="en-US" altLang="zh-CN" sz="2200" b="1" i="0" u="none" strike="noStrike" kern="0" cap="none" spc="0" normalizeH="0" baseline="0" noProof="0" dirty="0" smtClean="0">
                <a:ln>
                  <a:noFill/>
                </a:ln>
                <a:solidFill>
                  <a:schemeClr val="tx1"/>
                </a:solidFill>
                <a:effectLst/>
                <a:uLnTx/>
                <a:uFillTx/>
                <a:latin typeface="+mn-lt"/>
                <a:ea typeface="+mn-ea"/>
              </a:rPr>
              <a:t>= </a:t>
            </a:r>
            <a:r>
              <a:rPr kumimoji="0" lang="en-US" altLang="zh-CN" sz="2200" b="1" i="0" u="none" strike="noStrike" kern="0" cap="none" spc="0" normalizeH="0" baseline="0" noProof="0" dirty="0" err="1" smtClean="0">
                <a:ln>
                  <a:noFill/>
                </a:ln>
                <a:solidFill>
                  <a:schemeClr val="tx1"/>
                </a:solidFill>
                <a:effectLst/>
                <a:uLnTx/>
                <a:uFillTx/>
                <a:latin typeface="+mn-lt"/>
                <a:ea typeface="+mn-ea"/>
              </a:rPr>
              <a:t>Course.Cno</a:t>
            </a:r>
            <a:endParaRPr kumimoji="0" lang="en-US" altLang="zh-CN" sz="2200" b="1" i="0" u="none" strike="noStrike" kern="0" cap="none" spc="0" normalizeH="0" baseline="0" noProof="0" dirty="0" smtClean="0">
              <a:ln>
                <a:noFill/>
              </a:ln>
              <a:solidFill>
                <a:schemeClr val="tx1"/>
              </a:solidFill>
              <a:effectLst/>
              <a:uLnTx/>
              <a:uFillTx/>
              <a:latin typeface="+mn-lt"/>
              <a:ea typeface="+mn-ea"/>
            </a:endParaRPr>
          </a:p>
          <a:p>
            <a:pPr marL="742950" marR="0" lvl="1" indent="-285750" algn="just" defTabSz="914400" rtl="0" eaLnBrk="0" fontAlgn="base" latinLnBrk="0" hangingPunct="0">
              <a:lnSpc>
                <a:spcPct val="100000"/>
              </a:lnSpc>
              <a:spcBef>
                <a:spcPts val="0"/>
              </a:spcBef>
              <a:spcAft>
                <a:spcPct val="0"/>
              </a:spcAft>
              <a:buClrTx/>
              <a:buSzPct val="100000"/>
              <a:buFont typeface="Wingdings" panose="05000000000000000000" pitchFamily="2" charset="2"/>
              <a:buNone/>
              <a:defRPr/>
            </a:pPr>
            <a:r>
              <a:rPr kumimoji="0" lang="en-US" altLang="zh-CN" sz="2200" b="1" i="0" u="none" strike="noStrike" kern="0" cap="none" spc="0" normalizeH="0" baseline="0" noProof="0" dirty="0" smtClean="0">
                <a:ln>
                  <a:noFill/>
                </a:ln>
                <a:solidFill>
                  <a:schemeClr val="tx1"/>
                </a:solidFill>
                <a:effectLst/>
                <a:uLnTx/>
                <a:uFillTx/>
                <a:latin typeface="+mn-lt"/>
                <a:ea typeface="+mn-ea"/>
              </a:rPr>
              <a:t>                                      </a:t>
            </a:r>
            <a:r>
              <a:rPr kumimoji="0" lang="zh-CN" altLang="en-US" sz="2200" b="1" i="0" u="none" strike="noStrike" kern="0" cap="none" spc="0" normalizeH="0" baseline="0" noProof="0" dirty="0" smtClean="0">
                <a:ln>
                  <a:noFill/>
                </a:ln>
                <a:solidFill>
                  <a:schemeClr val="tx1"/>
                </a:solidFill>
                <a:effectLst/>
                <a:uLnTx/>
                <a:uFillTx/>
                <a:latin typeface="+mn-lt"/>
                <a:ea typeface="+mn-ea"/>
              </a:rPr>
              <a:t>)</a:t>
            </a: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a:p>
            <a:pPr marL="742950" marR="0" lvl="1" indent="-285750" algn="just" defTabSz="914400" rtl="0" eaLnBrk="0" fontAlgn="base" latinLnBrk="0" hangingPunct="0">
              <a:lnSpc>
                <a:spcPct val="100000"/>
              </a:lnSpc>
              <a:spcBef>
                <a:spcPts val="0"/>
              </a:spcBef>
              <a:spcAft>
                <a:spcPct val="0"/>
              </a:spcAft>
              <a:buClrTx/>
              <a:buSzPct val="100000"/>
              <a:buFont typeface="Wingdings" panose="05000000000000000000" pitchFamily="2" charset="2"/>
              <a:buNone/>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                       );</a:t>
            </a:r>
            <a:endParaRPr kumimoji="0" lang="en-US" altLang="zh-CN" sz="2200" b="1" i="0" u="none" strike="noStrike" kern="0" cap="none" spc="0" normalizeH="0" baseline="0" noProof="0" dirty="0" smtClean="0">
              <a:ln>
                <a:noFill/>
              </a:ln>
              <a:solidFill>
                <a:schemeClr val="tx1"/>
              </a:solidFill>
              <a:effectLst/>
              <a:uLnTx/>
              <a:uFillTx/>
              <a:latin typeface="+mn-lt"/>
              <a:ea typeface="+mn-ea"/>
            </a:endParaRPr>
          </a:p>
          <a:p>
            <a:pPr marL="342900" marR="0" lvl="1" indent="-342900" algn="l" defTabSz="914400" rtl="0" eaLnBrk="1" fontAlgn="base" latinLnBrk="0" hangingPunct="1">
              <a:lnSpc>
                <a:spcPct val="100000"/>
              </a:lnSpc>
              <a:spcBef>
                <a:spcPts val="0"/>
              </a:spcBef>
              <a:spcAft>
                <a:spcPct val="0"/>
              </a:spcAft>
              <a:buClrTx/>
              <a:buSzPct val="100000"/>
              <a:buFont typeface="Wingdings" panose="05000000000000000000" pitchFamily="2" charset="2"/>
              <a:buChar char="v"/>
              <a:defRPr/>
            </a:pPr>
            <a:r>
              <a:rPr kumimoji="0" lang="zh-CN" altLang="en-US"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参见爱课程网数据库系统概论数据查询节动画</a:t>
            </a:r>
            <a:r>
              <a:rPr kumimoji="0"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en-US" altLang="zh-CN" sz="2400" b="1" i="0" u="none" strike="noStrike" kern="0" cap="none" spc="0" normalizeH="0" baseline="0" noProof="0" dirty="0" smtClean="0">
                <a:ln>
                  <a:noFill/>
                </a:ln>
                <a:solidFill>
                  <a:schemeClr val="tx1"/>
                </a:solidFill>
                <a:effectLst/>
                <a:uLnTx/>
                <a:uFillTx/>
                <a:latin typeface="+mn-lt"/>
                <a:ea typeface="+mn-ea"/>
              </a:rPr>
              <a:t>EXISTS</a:t>
            </a:r>
            <a:r>
              <a:rPr kumimoji="0" lang="zh-CN" altLang="en-US" sz="2400" b="1" i="0" u="none" strike="noStrike" kern="0" cap="none" spc="0" normalizeH="0" baseline="0" noProof="0" dirty="0" smtClean="0">
                <a:ln>
                  <a:noFill/>
                </a:ln>
                <a:solidFill>
                  <a:schemeClr val="tx1"/>
                </a:solidFill>
                <a:effectLst/>
                <a:uLnTx/>
                <a:uFillTx/>
                <a:latin typeface="+mn-lt"/>
                <a:ea typeface="+mn-ea"/>
              </a:rPr>
              <a:t>子查询</a:t>
            </a:r>
            <a:r>
              <a:rPr kumimoji="0"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endParaRPr kumimoji="0"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742950" marR="0" lvl="1" indent="-285750" algn="just" defTabSz="914400" rtl="0" eaLnBrk="0" fontAlgn="base" latinLnBrk="0" hangingPunct="0">
              <a:lnSpc>
                <a:spcPct val="100000"/>
              </a:lnSpc>
              <a:spcBef>
                <a:spcPts val="0"/>
              </a:spcBef>
              <a:spcAft>
                <a:spcPct val="0"/>
              </a:spcAft>
              <a:buClrTx/>
              <a:buSzPct val="100000"/>
              <a:buFont typeface="Wingdings" panose="05000000000000000000" pitchFamily="2" charset="2"/>
              <a:buNone/>
              <a:defRPr/>
            </a:pP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p:cNvSpPr>
          <p:nvPr>
            <p:ph type="title" idx="4294967295"/>
          </p:nvPr>
        </p:nvSpPr>
        <p:spPr>
          <a:ln/>
        </p:spPr>
        <p:txBody>
          <a:bodyPr vert="horz" wrap="square" lIns="91440" tIns="45720" rIns="91440" bIns="45720" anchor="ctr" anchorCtr="0"/>
          <a:p>
            <a:pPr eaLnBrk="1" hangingPunct="1"/>
            <a:r>
              <a:rPr lang="zh-CN" altLang="en-US" sz="3600" dirty="0"/>
              <a:t>带有</a:t>
            </a:r>
            <a:r>
              <a:rPr lang="en-US" altLang="zh-CN" sz="3600" dirty="0"/>
              <a:t>EXISTS</a:t>
            </a:r>
            <a:r>
              <a:rPr lang="zh-CN" altLang="en-US" sz="3600" dirty="0"/>
              <a:t>谓词的子查询</a:t>
            </a:r>
            <a:r>
              <a:rPr lang="en-US" altLang="zh-CN" sz="3600" dirty="0"/>
              <a:t>（</a:t>
            </a:r>
            <a:r>
              <a:rPr lang="zh-CN" altLang="en-US" sz="3600" dirty="0"/>
              <a:t>续</a:t>
            </a:r>
            <a:r>
              <a:rPr lang="en-US" altLang="zh-CN" sz="3600" dirty="0"/>
              <a:t>）</a:t>
            </a:r>
            <a:endParaRPr lang="en-US" altLang="zh-CN" sz="3600" dirty="0"/>
          </a:p>
        </p:txBody>
      </p:sp>
      <p:sp>
        <p:nvSpPr>
          <p:cNvPr id="63491" name="Rectangle 3"/>
          <p:cNvSpPr>
            <a:spLocks noGrp="1"/>
          </p:cNvSpPr>
          <p:nvPr>
            <p:ph type="body" idx="4294967295"/>
          </p:nvPr>
        </p:nvSpPr>
        <p:spPr>
          <a:ln/>
        </p:spPr>
        <p:txBody>
          <a:bodyPr vert="horz" wrap="square" lIns="91440" tIns="45720" rIns="91440" bIns="45720" anchor="t" anchorCtr="0"/>
          <a:p>
            <a:pPr eaLnBrk="1" hangingPunct="1"/>
            <a:r>
              <a:rPr lang="en-US" altLang="zh-CN" dirty="0"/>
              <a:t> </a:t>
            </a:r>
            <a:r>
              <a:rPr lang="en-US" altLang="zh-CN" sz="2400" dirty="0"/>
              <a:t>  </a:t>
            </a:r>
            <a:r>
              <a:rPr lang="zh-CN" altLang="en-US" dirty="0"/>
              <a:t>用</a:t>
            </a:r>
            <a:r>
              <a:rPr lang="en-US" altLang="zh-CN" dirty="0"/>
              <a:t>EXISTS/NOT EXISTS</a:t>
            </a:r>
            <a:r>
              <a:rPr lang="zh-CN" altLang="en-US" dirty="0"/>
              <a:t>实现逻辑蕴涵</a:t>
            </a:r>
            <a:r>
              <a:rPr lang="en-US" altLang="zh-CN" dirty="0"/>
              <a:t>（</a:t>
            </a:r>
            <a:r>
              <a:rPr lang="zh-CN" altLang="en-US" dirty="0"/>
              <a:t>难点</a:t>
            </a:r>
            <a:r>
              <a:rPr lang="en-US" altLang="zh-CN" dirty="0"/>
              <a:t>）</a:t>
            </a:r>
            <a:endParaRPr lang="en-US" altLang="zh-CN" dirty="0"/>
          </a:p>
          <a:p>
            <a:pPr eaLnBrk="1" hangingPunct="1"/>
            <a:endParaRPr lang="en-US" altLang="zh-CN" dirty="0"/>
          </a:p>
          <a:p>
            <a:pPr lvl="1">
              <a:lnSpc>
                <a:spcPct val="130000"/>
              </a:lnSpc>
            </a:pPr>
            <a:r>
              <a:rPr lang="en-US" altLang="zh-CN" dirty="0"/>
              <a:t>SQL</a:t>
            </a:r>
            <a:r>
              <a:rPr lang="zh-CN" altLang="en-US" dirty="0"/>
              <a:t>语言中没有蕴涵</a:t>
            </a:r>
            <a:r>
              <a:rPr lang="en-US" altLang="zh-CN" dirty="0"/>
              <a:t>（Implication）</a:t>
            </a:r>
            <a:r>
              <a:rPr lang="zh-CN" altLang="en-US" dirty="0"/>
              <a:t>逻辑运算</a:t>
            </a:r>
            <a:endParaRPr lang="zh-CN" altLang="en-US" dirty="0"/>
          </a:p>
          <a:p>
            <a:pPr lvl="1">
              <a:lnSpc>
                <a:spcPct val="130000"/>
              </a:lnSpc>
            </a:pPr>
            <a:r>
              <a:rPr lang="zh-CN" altLang="en-US" dirty="0"/>
              <a:t>可以利用谓词演算将逻辑蕴涵谓词等价转换为：</a:t>
            </a:r>
            <a:endParaRPr lang="zh-CN" altLang="en-US" dirty="0"/>
          </a:p>
          <a:p>
            <a:pPr eaLnBrk="1" hangingPunct="1">
              <a:lnSpc>
                <a:spcPct val="130000"/>
              </a:lnSpc>
              <a:buNone/>
            </a:pPr>
            <a:r>
              <a:rPr lang="zh-CN" altLang="en-US" dirty="0"/>
              <a:t>                   </a:t>
            </a:r>
            <a:r>
              <a:rPr lang="en-US" altLang="zh-CN" sz="2400" dirty="0"/>
              <a:t>p </a:t>
            </a:r>
            <a:r>
              <a:rPr lang="en-US" altLang="zh-CN" sz="2400" dirty="0">
                <a:sym typeface="Symbol" panose="05050102010706020507" pitchFamily="18" charset="2"/>
              </a:rPr>
              <a:t></a:t>
            </a:r>
            <a:r>
              <a:rPr lang="en-US" altLang="zh-CN" sz="2400" dirty="0"/>
              <a:t> q ≡ </a:t>
            </a:r>
            <a:r>
              <a:rPr lang="en-US" altLang="zh-CN" sz="2400" dirty="0">
                <a:sym typeface="Symbol" panose="05050102010706020507" pitchFamily="18" charset="2"/>
              </a:rPr>
              <a:t></a:t>
            </a:r>
            <a:r>
              <a:rPr lang="en-US" altLang="zh-CN" sz="2400" dirty="0"/>
              <a:t> p∨q </a:t>
            </a:r>
            <a:endParaRPr lang="en-US" altLang="zh-C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idx="4294967295"/>
          </p:nvPr>
        </p:nvSpPr>
        <p:spPr>
          <a:ln/>
        </p:spPr>
        <p:txBody>
          <a:bodyPr vert="horz" wrap="square" lIns="91440" tIns="45720" rIns="91440" bIns="45720" anchor="ctr" anchorCtr="0"/>
          <a:p>
            <a:pPr eaLnBrk="1" hangingPunct="1"/>
            <a:r>
              <a:rPr lang="en-US" altLang="zh-CN" sz="3600" dirty="0"/>
              <a:t>1</a:t>
            </a:r>
            <a:r>
              <a:rPr lang="zh-CN" altLang="en-US" sz="3600" dirty="0"/>
              <a:t>. 等值与非等值连接查询 </a:t>
            </a:r>
            <a:endParaRPr lang="zh-CN" altLang="en-US" sz="3600" dirty="0"/>
          </a:p>
        </p:txBody>
      </p:sp>
      <p:sp>
        <p:nvSpPr>
          <p:cNvPr id="9219" name="Rectangle 3"/>
          <p:cNvSpPr>
            <a:spLocks noGrp="1"/>
          </p:cNvSpPr>
          <p:nvPr>
            <p:ph type="body" idx="4294967295"/>
          </p:nvPr>
        </p:nvSpPr>
        <p:spPr>
          <a:xfrm>
            <a:off x="684213" y="1268413"/>
            <a:ext cx="7696200" cy="4114800"/>
          </a:xfrm>
          <a:ln/>
        </p:spPr>
        <p:txBody>
          <a:bodyPr vert="horz" wrap="square" lIns="91440" tIns="45720" rIns="91440" bIns="45720" anchor="t" anchorCtr="0"/>
          <a:p>
            <a:pPr algn="just" eaLnBrk="1" hangingPunct="1">
              <a:lnSpc>
                <a:spcPct val="120000"/>
              </a:lnSpc>
            </a:pPr>
            <a:r>
              <a:rPr lang="zh-CN" altLang="en-US" dirty="0"/>
              <a:t>等值连接：连接运算符为</a:t>
            </a:r>
            <a:r>
              <a:rPr lang="en-US" altLang="zh-CN" dirty="0"/>
              <a:t>=</a:t>
            </a:r>
            <a:endParaRPr lang="en-US" altLang="zh-CN" dirty="0"/>
          </a:p>
          <a:p>
            <a:pPr algn="just" eaLnBrk="1" hangingPunct="1">
              <a:lnSpc>
                <a:spcPct val="120000"/>
              </a:lnSpc>
              <a:buNone/>
            </a:pPr>
            <a:endParaRPr lang="en-US" altLang="zh-CN" sz="2400" dirty="0"/>
          </a:p>
          <a:p>
            <a:pPr algn="just" eaLnBrk="1" hangingPunct="1">
              <a:lnSpc>
                <a:spcPct val="120000"/>
              </a:lnSpc>
              <a:buNone/>
            </a:pPr>
            <a:r>
              <a:rPr lang="en-US" altLang="zh-CN" sz="2400" dirty="0"/>
              <a:t>[</a:t>
            </a:r>
            <a:r>
              <a:rPr lang="zh-CN" altLang="en-US" sz="2400" dirty="0"/>
              <a:t>例 </a:t>
            </a:r>
            <a:r>
              <a:rPr lang="en-US" altLang="zh-CN" sz="2400" dirty="0"/>
              <a:t>3.49]  </a:t>
            </a:r>
            <a:r>
              <a:rPr lang="zh-CN" altLang="en-US" sz="2400" dirty="0"/>
              <a:t>查询每个学生及其选修课程的情况</a:t>
            </a:r>
            <a:endParaRPr lang="zh-CN" altLang="en-US" sz="2400" dirty="0"/>
          </a:p>
          <a:p>
            <a:pPr algn="just" eaLnBrk="1" hangingPunct="1">
              <a:lnSpc>
                <a:spcPct val="120000"/>
              </a:lnSpc>
              <a:buNone/>
            </a:pPr>
            <a:r>
              <a:rPr lang="zh-CN" altLang="en-US" sz="2400" dirty="0"/>
              <a:t>		         </a:t>
            </a:r>
            <a:r>
              <a:rPr lang="en-US" altLang="zh-CN" sz="2400" dirty="0"/>
              <a:t>SELECT  Student.*</a:t>
            </a:r>
            <a:r>
              <a:rPr lang="zh-CN" altLang="en-US" sz="2400" dirty="0"/>
              <a:t>, </a:t>
            </a:r>
            <a:r>
              <a:rPr lang="en-US" altLang="zh-CN" sz="2400" dirty="0"/>
              <a:t>SC.*</a:t>
            </a:r>
            <a:endParaRPr lang="en-US" altLang="zh-CN" sz="2400" dirty="0"/>
          </a:p>
          <a:p>
            <a:pPr eaLnBrk="1" hangingPunct="1">
              <a:lnSpc>
                <a:spcPct val="130000"/>
              </a:lnSpc>
              <a:buNone/>
            </a:pPr>
            <a:r>
              <a:rPr lang="en-US" altLang="zh-CN" sz="2400" dirty="0"/>
              <a:t>		        </a:t>
            </a:r>
            <a:r>
              <a:rPr lang="zh-CN" altLang="en-US" sz="2400" dirty="0"/>
              <a:t> </a:t>
            </a:r>
            <a:r>
              <a:rPr lang="en-US" altLang="zh-CN" sz="2400" dirty="0"/>
              <a:t>FROM     Student</a:t>
            </a:r>
            <a:r>
              <a:rPr lang="zh-CN" altLang="en-US" sz="2400" dirty="0"/>
              <a:t>, </a:t>
            </a:r>
            <a:r>
              <a:rPr lang="en-US" altLang="zh-CN" sz="2400" dirty="0"/>
              <a:t>SC</a:t>
            </a:r>
            <a:endParaRPr lang="en-US" altLang="zh-CN" sz="2400" dirty="0"/>
          </a:p>
          <a:p>
            <a:pPr eaLnBrk="1" hangingPunct="1">
              <a:lnSpc>
                <a:spcPct val="130000"/>
              </a:lnSpc>
              <a:buNone/>
            </a:pPr>
            <a:r>
              <a:rPr lang="en-US" altLang="zh-CN" sz="2400" dirty="0"/>
              <a:t>		</a:t>
            </a:r>
            <a:r>
              <a:rPr lang="zh-CN" altLang="en-US" sz="2400" dirty="0"/>
              <a:t>         </a:t>
            </a:r>
            <a:r>
              <a:rPr lang="en-US" altLang="zh-CN" sz="2400" dirty="0"/>
              <a:t>WHERE  Student.Sno = SC.Sno</a:t>
            </a:r>
            <a:r>
              <a:rPr lang="zh-CN" altLang="en-US" sz="2400" dirty="0"/>
              <a:t>;</a:t>
            </a:r>
            <a:endParaRPr lang="zh-CN" altLang="en-US" sz="24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
          <p:cNvSpPr>
            <a:spLocks noGrp="1"/>
          </p:cNvSpPr>
          <p:nvPr>
            <p:ph type="title" idx="4294967295"/>
          </p:nvPr>
        </p:nvSpPr>
        <p:spPr>
          <a:ln/>
        </p:spPr>
        <p:txBody>
          <a:bodyPr vert="horz" wrap="square" lIns="91440" tIns="45720" rIns="91440" bIns="45720" anchor="ctr" anchorCtr="0"/>
          <a:p>
            <a:pPr eaLnBrk="1" hangingPunct="1"/>
            <a:r>
              <a:rPr lang="zh-CN" altLang="en-US" sz="3600" dirty="0"/>
              <a:t>带有</a:t>
            </a:r>
            <a:r>
              <a:rPr lang="en-US" altLang="zh-CN" sz="3600" dirty="0"/>
              <a:t>EXISTS</a:t>
            </a:r>
            <a:r>
              <a:rPr lang="zh-CN" altLang="en-US" sz="3600" dirty="0"/>
              <a:t>谓词的子查询</a:t>
            </a:r>
            <a:r>
              <a:rPr lang="en-US" altLang="zh-CN" sz="3600" dirty="0"/>
              <a:t>（</a:t>
            </a:r>
            <a:r>
              <a:rPr lang="zh-CN" altLang="en-US" sz="3600" dirty="0"/>
              <a:t>续</a:t>
            </a:r>
            <a:r>
              <a:rPr lang="en-US" altLang="zh-CN" sz="3600" dirty="0"/>
              <a:t>）</a:t>
            </a:r>
            <a:endParaRPr lang="en-US" altLang="zh-CN" sz="3600" dirty="0"/>
          </a:p>
        </p:txBody>
      </p:sp>
      <p:sp>
        <p:nvSpPr>
          <p:cNvPr id="64515" name="Rectangle 3"/>
          <p:cNvSpPr>
            <a:spLocks noGrp="1"/>
          </p:cNvSpPr>
          <p:nvPr>
            <p:ph type="body" idx="4294967295"/>
          </p:nvPr>
        </p:nvSpPr>
        <p:spPr>
          <a:ln/>
        </p:spPr>
        <p:txBody>
          <a:bodyPr vert="horz" wrap="square" lIns="91440" tIns="45720" rIns="91440" bIns="45720" anchor="t" anchorCtr="0"/>
          <a:p>
            <a:pPr eaLnBrk="1" hangingPunct="1">
              <a:lnSpc>
                <a:spcPct val="110000"/>
              </a:lnSpc>
              <a:buNone/>
            </a:pPr>
            <a:r>
              <a:rPr lang="en-US" altLang="zh-CN" sz="2400" dirty="0"/>
              <a:t> [</a:t>
            </a:r>
            <a:r>
              <a:rPr lang="zh-CN" altLang="en-US" sz="2400" dirty="0"/>
              <a:t>例 </a:t>
            </a:r>
            <a:r>
              <a:rPr lang="en-US" altLang="zh-CN" sz="2400" dirty="0"/>
              <a:t>3.63]</a:t>
            </a:r>
            <a:r>
              <a:rPr lang="zh-CN" altLang="en-US" sz="2400" dirty="0"/>
              <a:t>查询至少选修了学生</a:t>
            </a:r>
            <a:r>
              <a:rPr lang="en-US" altLang="zh-CN" sz="2400" dirty="0"/>
              <a:t>201215122</a:t>
            </a:r>
            <a:r>
              <a:rPr lang="zh-CN" altLang="en-US" sz="2400" dirty="0"/>
              <a:t>选修的全部课程的学生号码。</a:t>
            </a:r>
            <a:endParaRPr lang="zh-CN" altLang="en-US" sz="2400" dirty="0"/>
          </a:p>
          <a:p>
            <a:pPr eaLnBrk="1" hangingPunct="1">
              <a:lnSpc>
                <a:spcPct val="110000"/>
              </a:lnSpc>
              <a:buNone/>
            </a:pPr>
            <a:endParaRPr lang="zh-CN" altLang="en-US" sz="2400" dirty="0"/>
          </a:p>
          <a:p>
            <a:pPr eaLnBrk="1" hangingPunct="1">
              <a:lnSpc>
                <a:spcPct val="110000"/>
              </a:lnSpc>
              <a:buNone/>
            </a:pPr>
            <a:r>
              <a:rPr lang="zh-CN" altLang="en-US" sz="2400" dirty="0"/>
              <a:t>解题思路：</a:t>
            </a:r>
            <a:endParaRPr lang="zh-CN" altLang="en-US" sz="2400" dirty="0"/>
          </a:p>
          <a:p>
            <a:pPr eaLnBrk="1" hangingPunct="1">
              <a:lnSpc>
                <a:spcPct val="110000"/>
              </a:lnSpc>
              <a:buFont typeface="Wingdings" panose="05000000000000000000" pitchFamily="2" charset="2"/>
              <a:buChar char="n"/>
            </a:pPr>
            <a:r>
              <a:rPr lang="zh-CN" altLang="en-US" sz="2400" dirty="0"/>
              <a:t>用逻辑蕴涵表达：查询学号为</a:t>
            </a:r>
            <a:r>
              <a:rPr lang="en-US" altLang="zh-CN" sz="2400" dirty="0"/>
              <a:t>x</a:t>
            </a:r>
            <a:r>
              <a:rPr lang="zh-CN" altLang="en-US" sz="2400" dirty="0"/>
              <a:t>的学生，对所有的课程</a:t>
            </a:r>
            <a:r>
              <a:rPr lang="en-US" altLang="zh-CN" sz="2400" dirty="0"/>
              <a:t>y</a:t>
            </a:r>
            <a:r>
              <a:rPr lang="zh-CN" altLang="en-US" sz="2400" dirty="0"/>
              <a:t>，只要</a:t>
            </a:r>
            <a:r>
              <a:rPr lang="en-US" altLang="zh-CN" sz="2400" dirty="0"/>
              <a:t>201215122</a:t>
            </a:r>
            <a:r>
              <a:rPr lang="zh-CN" altLang="en-US" sz="2400" dirty="0"/>
              <a:t>学生选修了课程</a:t>
            </a:r>
            <a:r>
              <a:rPr lang="en-US" altLang="zh-CN" sz="2400" dirty="0"/>
              <a:t>y</a:t>
            </a:r>
            <a:r>
              <a:rPr lang="zh-CN" altLang="en-US" sz="2400" dirty="0"/>
              <a:t>，则</a:t>
            </a:r>
            <a:r>
              <a:rPr lang="en-US" altLang="zh-CN" sz="2400" dirty="0"/>
              <a:t>x</a:t>
            </a:r>
            <a:r>
              <a:rPr lang="zh-CN" altLang="en-US" sz="2400" dirty="0"/>
              <a:t>也选修了</a:t>
            </a:r>
            <a:r>
              <a:rPr lang="en-US" altLang="zh-CN" sz="2400" dirty="0"/>
              <a:t>y</a:t>
            </a:r>
            <a:r>
              <a:rPr lang="zh-CN" altLang="en-US" sz="2400" dirty="0"/>
              <a:t>。</a:t>
            </a:r>
            <a:endParaRPr lang="zh-CN" altLang="en-US" sz="2400" dirty="0"/>
          </a:p>
          <a:p>
            <a:pPr eaLnBrk="1" hangingPunct="1">
              <a:lnSpc>
                <a:spcPct val="110000"/>
              </a:lnSpc>
              <a:buFont typeface="Wingdings" panose="05000000000000000000" pitchFamily="2" charset="2"/>
              <a:buChar char="n"/>
            </a:pPr>
            <a:r>
              <a:rPr lang="zh-CN" altLang="en-US" sz="2400" dirty="0"/>
              <a:t>形式化表示：</a:t>
            </a:r>
            <a:endParaRPr lang="zh-CN" altLang="en-US" sz="2400" dirty="0"/>
          </a:p>
          <a:p>
            <a:pPr eaLnBrk="1" hangingPunct="1">
              <a:lnSpc>
                <a:spcPct val="110000"/>
              </a:lnSpc>
              <a:buNone/>
            </a:pPr>
            <a:r>
              <a:rPr lang="zh-CN" altLang="en-US" sz="2400" dirty="0"/>
              <a:t>	用</a:t>
            </a:r>
            <a:r>
              <a:rPr lang="en-US" altLang="zh-CN" sz="2400" dirty="0"/>
              <a:t>P</a:t>
            </a:r>
            <a:r>
              <a:rPr lang="zh-CN" altLang="en-US" sz="2400" dirty="0"/>
              <a:t>表示谓词 “学生</a:t>
            </a:r>
            <a:r>
              <a:rPr lang="en-US" altLang="zh-CN" sz="2400" dirty="0"/>
              <a:t>201215122</a:t>
            </a:r>
            <a:r>
              <a:rPr lang="zh-CN" altLang="en-US" sz="2400" dirty="0"/>
              <a:t>选修了课程</a:t>
            </a:r>
            <a:r>
              <a:rPr lang="en-US" altLang="zh-CN" sz="2400" dirty="0"/>
              <a:t>y”</a:t>
            </a:r>
            <a:endParaRPr lang="en-US" altLang="zh-CN" sz="2400" dirty="0"/>
          </a:p>
          <a:p>
            <a:pPr eaLnBrk="1" hangingPunct="1">
              <a:lnSpc>
                <a:spcPct val="110000"/>
              </a:lnSpc>
              <a:buNone/>
            </a:pPr>
            <a:r>
              <a:rPr lang="en-US" altLang="zh-CN" sz="2400" dirty="0"/>
              <a:t>	</a:t>
            </a:r>
            <a:r>
              <a:rPr lang="zh-CN" altLang="en-US" sz="2400" dirty="0"/>
              <a:t>用</a:t>
            </a:r>
            <a:r>
              <a:rPr lang="en-US" altLang="zh-CN" sz="2400" dirty="0"/>
              <a:t>q</a:t>
            </a:r>
            <a:r>
              <a:rPr lang="zh-CN" altLang="en-US" sz="2400" dirty="0"/>
              <a:t>表示谓词 “学生</a:t>
            </a:r>
            <a:r>
              <a:rPr lang="en-US" altLang="zh-CN" sz="2400" dirty="0"/>
              <a:t>x</a:t>
            </a:r>
            <a:r>
              <a:rPr lang="zh-CN" altLang="en-US" sz="2400" dirty="0"/>
              <a:t>选修了课程</a:t>
            </a:r>
            <a:r>
              <a:rPr lang="en-US" altLang="zh-CN" sz="2400" dirty="0"/>
              <a:t>y”</a:t>
            </a:r>
            <a:endParaRPr lang="en-US" altLang="zh-CN" sz="2400" dirty="0"/>
          </a:p>
          <a:p>
            <a:pPr eaLnBrk="1" hangingPunct="1">
              <a:lnSpc>
                <a:spcPct val="110000"/>
              </a:lnSpc>
              <a:buNone/>
            </a:pPr>
            <a:r>
              <a:rPr lang="en-US" altLang="zh-CN" sz="2400" dirty="0"/>
              <a:t>	</a:t>
            </a:r>
            <a:r>
              <a:rPr lang="zh-CN" altLang="en-US" sz="2400" dirty="0"/>
              <a:t>则上述查询为</a:t>
            </a:r>
            <a:r>
              <a:rPr lang="en-US" altLang="zh-CN" sz="2400" dirty="0"/>
              <a:t>: （</a:t>
            </a:r>
            <a:r>
              <a:rPr lang="en-US" altLang="zh-CN" sz="2400" dirty="0">
                <a:sym typeface="Symbol" panose="05050102010706020507" pitchFamily="18" charset="2"/>
              </a:rPr>
              <a:t></a:t>
            </a:r>
            <a:r>
              <a:rPr lang="en-US" altLang="zh-CN" sz="2400" dirty="0"/>
              <a:t>y） p </a:t>
            </a:r>
            <a:r>
              <a:rPr lang="en-US" altLang="zh-CN" sz="2400" dirty="0">
                <a:sym typeface="Symbol" panose="05050102010706020507" pitchFamily="18" charset="2"/>
              </a:rPr>
              <a:t></a:t>
            </a:r>
            <a:r>
              <a:rPr lang="en-US" altLang="zh-CN" sz="2400" dirty="0"/>
              <a:t> q </a:t>
            </a:r>
            <a:endParaRPr lang="en-US" altLang="zh-CN" sz="24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p:cNvSpPr>
          <p:nvPr>
            <p:ph type="title" idx="4294967295"/>
          </p:nvPr>
        </p:nvSpPr>
        <p:spPr>
          <a:ln/>
        </p:spPr>
        <p:txBody>
          <a:bodyPr vert="horz" wrap="square" lIns="91440" tIns="45720" rIns="91440" bIns="45720" anchor="ctr" anchorCtr="0"/>
          <a:p>
            <a:pPr eaLnBrk="1" hangingPunct="1"/>
            <a:r>
              <a:rPr lang="zh-CN" altLang="en-US" sz="3600" dirty="0"/>
              <a:t>带有</a:t>
            </a:r>
            <a:r>
              <a:rPr lang="en-US" altLang="zh-CN" sz="3600" dirty="0"/>
              <a:t>EXISTS</a:t>
            </a:r>
            <a:r>
              <a:rPr lang="zh-CN" altLang="en-US" sz="3600" dirty="0"/>
              <a:t>谓词的子查询</a:t>
            </a:r>
            <a:r>
              <a:rPr lang="en-US" altLang="zh-CN" sz="3600" dirty="0"/>
              <a:t>（</a:t>
            </a:r>
            <a:r>
              <a:rPr lang="zh-CN" altLang="en-US" sz="3600" dirty="0"/>
              <a:t>续</a:t>
            </a:r>
            <a:r>
              <a:rPr lang="en-US" altLang="zh-CN" sz="3600" dirty="0"/>
              <a:t>）</a:t>
            </a:r>
            <a:endParaRPr lang="en-US" altLang="zh-CN" sz="3600" dirty="0"/>
          </a:p>
        </p:txBody>
      </p:sp>
      <p:sp>
        <p:nvSpPr>
          <p:cNvPr id="65539" name="Rectangle 3"/>
          <p:cNvSpPr>
            <a:spLocks noGrp="1"/>
          </p:cNvSpPr>
          <p:nvPr>
            <p:ph type="body" idx="4294967295"/>
          </p:nvPr>
        </p:nvSpPr>
        <p:spPr>
          <a:ln/>
        </p:spPr>
        <p:txBody>
          <a:bodyPr vert="horz" wrap="square" lIns="91440" tIns="45720" rIns="91440" bIns="45720" anchor="t" anchorCtr="0"/>
          <a:p>
            <a:pPr eaLnBrk="1" hangingPunct="1">
              <a:lnSpc>
                <a:spcPct val="90000"/>
              </a:lnSpc>
              <a:buFont typeface="Wingdings" panose="05000000000000000000" pitchFamily="2" charset="2"/>
              <a:buChar char="n"/>
            </a:pPr>
            <a:r>
              <a:rPr lang="zh-CN" altLang="en-US" sz="2400" dirty="0"/>
              <a:t>等价变换：</a:t>
            </a:r>
            <a:endParaRPr lang="zh-CN" altLang="en-US" sz="2400" dirty="0"/>
          </a:p>
          <a:p>
            <a:pPr algn="just" eaLnBrk="1" hangingPunct="1">
              <a:lnSpc>
                <a:spcPct val="90000"/>
              </a:lnSpc>
              <a:buNone/>
            </a:pPr>
            <a:r>
              <a:rPr lang="zh-CN" altLang="en-US" sz="2400" dirty="0"/>
              <a:t>    	</a:t>
            </a:r>
            <a:r>
              <a:rPr lang="en-US" altLang="zh-CN" sz="2400" dirty="0"/>
              <a:t>（</a:t>
            </a:r>
            <a:r>
              <a:rPr lang="en-US" altLang="zh-CN" sz="2400" dirty="0">
                <a:sym typeface="Symbol" panose="05050102010706020507" pitchFamily="18" charset="2"/>
              </a:rPr>
              <a:t></a:t>
            </a:r>
            <a:r>
              <a:rPr lang="en-US" altLang="zh-CN" sz="2400" dirty="0"/>
              <a:t>y）</a:t>
            </a:r>
            <a:r>
              <a:rPr lang="en-US" altLang="zh-CN" sz="2400" dirty="0">
                <a:solidFill>
                  <a:srgbClr val="FF3399"/>
                </a:solidFill>
              </a:rPr>
              <a:t>p </a:t>
            </a:r>
            <a:r>
              <a:rPr lang="en-US" altLang="zh-CN" sz="2400" dirty="0">
                <a:solidFill>
                  <a:srgbClr val="FF3399"/>
                </a:solidFill>
                <a:sym typeface="Symbol" panose="05050102010706020507" pitchFamily="18" charset="2"/>
              </a:rPr>
              <a:t></a:t>
            </a:r>
            <a:r>
              <a:rPr lang="en-US" altLang="zh-CN" sz="2400" dirty="0">
                <a:solidFill>
                  <a:srgbClr val="FF3399"/>
                </a:solidFill>
              </a:rPr>
              <a:t> q</a:t>
            </a:r>
            <a:r>
              <a:rPr lang="en-US" altLang="zh-CN" sz="2400" dirty="0"/>
              <a:t>  ≡  </a:t>
            </a:r>
            <a:r>
              <a:rPr lang="en-US" altLang="zh-CN" sz="2400" dirty="0">
                <a:sym typeface="Symbol" panose="05050102010706020507" pitchFamily="18" charset="2"/>
              </a:rPr>
              <a:t></a:t>
            </a:r>
            <a:r>
              <a:rPr lang="en-US" altLang="zh-CN" sz="2400" dirty="0"/>
              <a:t> （</a:t>
            </a:r>
            <a:r>
              <a:rPr lang="en-US" altLang="zh-CN" sz="2400" dirty="0">
                <a:sym typeface="Symbol" panose="05050102010706020507" pitchFamily="18" charset="2"/>
              </a:rPr>
              <a:t></a:t>
            </a:r>
            <a:r>
              <a:rPr lang="en-US" altLang="zh-CN" sz="2400" dirty="0"/>
              <a:t>y （</a:t>
            </a:r>
            <a:r>
              <a:rPr lang="en-US" altLang="zh-CN" sz="2400" dirty="0">
                <a:sym typeface="Symbol" panose="05050102010706020507" pitchFamily="18" charset="2"/>
              </a:rPr>
              <a:t></a:t>
            </a:r>
            <a:r>
              <a:rPr lang="en-US" altLang="zh-CN" sz="2400" dirty="0"/>
              <a:t>（</a:t>
            </a:r>
            <a:r>
              <a:rPr lang="en-US" altLang="zh-CN" sz="2400" dirty="0">
                <a:solidFill>
                  <a:srgbClr val="FF3399"/>
                </a:solidFill>
              </a:rPr>
              <a:t>p </a:t>
            </a:r>
            <a:r>
              <a:rPr lang="en-US" altLang="zh-CN" sz="2400" dirty="0">
                <a:solidFill>
                  <a:srgbClr val="FF3399"/>
                </a:solidFill>
                <a:sym typeface="Symbol" panose="05050102010706020507" pitchFamily="18" charset="2"/>
              </a:rPr>
              <a:t></a:t>
            </a:r>
            <a:r>
              <a:rPr lang="en-US" altLang="zh-CN" sz="2400" dirty="0">
                <a:solidFill>
                  <a:srgbClr val="FF3399"/>
                </a:solidFill>
              </a:rPr>
              <a:t> q</a:t>
            </a:r>
            <a:r>
              <a:rPr lang="en-US" altLang="zh-CN" sz="2400" dirty="0"/>
              <a:t> ））</a:t>
            </a:r>
            <a:endParaRPr lang="en-US" altLang="zh-CN" sz="2400" dirty="0"/>
          </a:p>
          <a:p>
            <a:pPr algn="just" eaLnBrk="1" hangingPunct="1">
              <a:lnSpc>
                <a:spcPct val="90000"/>
              </a:lnSpc>
              <a:buNone/>
            </a:pPr>
            <a:r>
              <a:rPr lang="en-US" altLang="zh-CN" sz="2400" dirty="0"/>
              <a:t>               ≡  </a:t>
            </a:r>
            <a:r>
              <a:rPr lang="en-US" altLang="zh-CN" sz="2400" dirty="0">
                <a:sym typeface="Symbol" panose="05050102010706020507" pitchFamily="18" charset="2"/>
              </a:rPr>
              <a:t></a:t>
            </a:r>
            <a:r>
              <a:rPr lang="en-US" altLang="zh-CN" sz="2400" dirty="0"/>
              <a:t> （</a:t>
            </a:r>
            <a:r>
              <a:rPr lang="en-US" altLang="zh-CN" sz="2400" dirty="0">
                <a:sym typeface="Symbol" panose="05050102010706020507" pitchFamily="18" charset="2"/>
              </a:rPr>
              <a:t></a:t>
            </a:r>
            <a:r>
              <a:rPr lang="en-US" altLang="zh-CN" sz="2400" dirty="0"/>
              <a:t>y （</a:t>
            </a:r>
            <a:r>
              <a:rPr lang="en-US" altLang="zh-CN" sz="2400" dirty="0">
                <a:sym typeface="Symbol" panose="05050102010706020507" pitchFamily="18" charset="2"/>
              </a:rPr>
              <a:t></a:t>
            </a:r>
            <a:r>
              <a:rPr lang="en-US" altLang="zh-CN" sz="2400" dirty="0"/>
              <a:t>（</a:t>
            </a:r>
            <a:r>
              <a:rPr lang="en-US" altLang="zh-CN" sz="2400" dirty="0">
                <a:sym typeface="Symbol" panose="05050102010706020507" pitchFamily="18" charset="2"/>
              </a:rPr>
              <a:t></a:t>
            </a:r>
            <a:r>
              <a:rPr lang="en-US" altLang="zh-CN" sz="2400" dirty="0"/>
              <a:t> p∨ q） ））</a:t>
            </a:r>
            <a:endParaRPr lang="en-US" altLang="zh-CN" sz="2400" dirty="0"/>
          </a:p>
          <a:p>
            <a:pPr algn="just" eaLnBrk="1" hangingPunct="1">
              <a:lnSpc>
                <a:spcPct val="90000"/>
              </a:lnSpc>
              <a:buNone/>
            </a:pPr>
            <a:r>
              <a:rPr lang="en-US" altLang="zh-CN" sz="2400" dirty="0"/>
              <a:t>               ≡  </a:t>
            </a:r>
            <a:r>
              <a:rPr lang="en-US" altLang="zh-CN" sz="2400" dirty="0">
                <a:sym typeface="Symbol" panose="05050102010706020507" pitchFamily="18" charset="2"/>
              </a:rPr>
              <a:t></a:t>
            </a:r>
            <a:r>
              <a:rPr lang="en-US" altLang="zh-CN" sz="2400" dirty="0"/>
              <a:t> </a:t>
            </a:r>
            <a:r>
              <a:rPr lang="en-US" altLang="zh-CN" sz="2400" dirty="0">
                <a:sym typeface="Symbol" panose="05050102010706020507" pitchFamily="18" charset="2"/>
              </a:rPr>
              <a:t></a:t>
            </a:r>
            <a:r>
              <a:rPr lang="en-US" altLang="zh-CN" sz="2400" dirty="0"/>
              <a:t>y（p∧</a:t>
            </a:r>
            <a:r>
              <a:rPr lang="en-US" altLang="zh-CN" sz="2400" dirty="0">
                <a:sym typeface="Symbol" panose="05050102010706020507" pitchFamily="18" charset="2"/>
              </a:rPr>
              <a:t></a:t>
            </a:r>
            <a:r>
              <a:rPr lang="en-US" altLang="zh-CN" sz="2400" dirty="0"/>
              <a:t>q）</a:t>
            </a:r>
            <a:endParaRPr lang="en-US" altLang="zh-CN" sz="2400" dirty="0"/>
          </a:p>
          <a:p>
            <a:pPr algn="just" eaLnBrk="1" hangingPunct="1">
              <a:lnSpc>
                <a:spcPct val="90000"/>
              </a:lnSpc>
              <a:buNone/>
            </a:pPr>
            <a:endParaRPr lang="en-US" altLang="zh-CN" sz="2400" dirty="0"/>
          </a:p>
          <a:p>
            <a:pPr eaLnBrk="1" hangingPunct="1">
              <a:lnSpc>
                <a:spcPct val="140000"/>
              </a:lnSpc>
              <a:buFont typeface="Wingdings" panose="05000000000000000000" pitchFamily="2" charset="2"/>
              <a:buChar char="n"/>
            </a:pPr>
            <a:r>
              <a:rPr lang="zh-CN" altLang="en-US" sz="2400" dirty="0"/>
              <a:t>变换后语义：不存在这样的课程</a:t>
            </a:r>
            <a:r>
              <a:rPr lang="en-US" altLang="zh-CN" sz="2400" dirty="0"/>
              <a:t>y</a:t>
            </a:r>
            <a:r>
              <a:rPr lang="zh-CN" altLang="en-US" sz="2400" dirty="0"/>
              <a:t>，学生</a:t>
            </a:r>
            <a:r>
              <a:rPr lang="en-US" altLang="zh-CN" sz="2400" dirty="0">
                <a:latin typeface="宋体" panose="02010600030101010101" pitchFamily="2" charset="-122"/>
              </a:rPr>
              <a:t>201215122</a:t>
            </a:r>
            <a:r>
              <a:rPr lang="zh-CN" altLang="en-US" sz="2400" dirty="0"/>
              <a:t>选修了</a:t>
            </a:r>
            <a:r>
              <a:rPr lang="en-US" altLang="zh-CN" sz="2400" dirty="0"/>
              <a:t>y</a:t>
            </a:r>
            <a:r>
              <a:rPr lang="zh-CN" altLang="en-US" sz="2400" dirty="0"/>
              <a:t>，而学生</a:t>
            </a:r>
            <a:r>
              <a:rPr lang="en-US" altLang="zh-CN" sz="2400" dirty="0"/>
              <a:t>x</a:t>
            </a:r>
            <a:r>
              <a:rPr lang="zh-CN" altLang="en-US" sz="2400" dirty="0"/>
              <a:t>没有选。</a:t>
            </a:r>
            <a:endParaRPr lang="zh-CN" altLang="en-US"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2"/>
          <p:cNvSpPr>
            <a:spLocks noGrp="1"/>
          </p:cNvSpPr>
          <p:nvPr>
            <p:ph type="title" idx="4294967295"/>
          </p:nvPr>
        </p:nvSpPr>
        <p:spPr>
          <a:ln/>
        </p:spPr>
        <p:txBody>
          <a:bodyPr vert="horz" wrap="square" lIns="91440" tIns="45720" rIns="91440" bIns="45720" anchor="ctr" anchorCtr="0"/>
          <a:p>
            <a:pPr eaLnBrk="1" hangingPunct="1"/>
            <a:r>
              <a:rPr lang="zh-CN" altLang="en-US" sz="3600" dirty="0"/>
              <a:t>带有</a:t>
            </a:r>
            <a:r>
              <a:rPr lang="en-US" altLang="zh-CN" sz="3600" dirty="0"/>
              <a:t>EXISTS</a:t>
            </a:r>
            <a:r>
              <a:rPr lang="zh-CN" altLang="en-US" sz="3600" dirty="0"/>
              <a:t>谓词的子查询</a:t>
            </a:r>
            <a:r>
              <a:rPr lang="en-US" altLang="zh-CN" sz="3600" dirty="0"/>
              <a:t>（</a:t>
            </a:r>
            <a:r>
              <a:rPr lang="zh-CN" altLang="en-US" sz="3600" dirty="0"/>
              <a:t>续</a:t>
            </a:r>
            <a:r>
              <a:rPr lang="en-US" altLang="zh-CN" sz="3600" dirty="0"/>
              <a:t>）</a:t>
            </a:r>
            <a:r>
              <a:rPr lang="zh-CN" altLang="en-US" sz="4400" dirty="0">
                <a:cs typeface="Times New Roman" panose="02020603050405020304" pitchFamily="18" charset="0"/>
              </a:rPr>
              <a:t> </a:t>
            </a:r>
            <a:endParaRPr lang="zh-CN" altLang="en-US" sz="4400" dirty="0">
              <a:ea typeface="Times New Roman" panose="02020603050405020304" pitchFamily="18" charset="0"/>
            </a:endParaRPr>
          </a:p>
        </p:txBody>
      </p:sp>
      <p:sp>
        <p:nvSpPr>
          <p:cNvPr id="66563" name="Rectangle 3"/>
          <p:cNvSpPr>
            <a:spLocks noGrp="1"/>
          </p:cNvSpPr>
          <p:nvPr>
            <p:ph type="body" idx="4294967295"/>
          </p:nvPr>
        </p:nvSpPr>
        <p:spPr>
          <a:xfrm>
            <a:off x="611188" y="1098550"/>
            <a:ext cx="7772400" cy="4994275"/>
          </a:xfrm>
          <a:ln/>
        </p:spPr>
        <p:txBody>
          <a:bodyPr vert="horz" wrap="square" lIns="91440" tIns="45720" rIns="91440" bIns="45720" anchor="t" anchorCtr="0"/>
          <a:p>
            <a:pPr algn="just" eaLnBrk="1" hangingPunct="1">
              <a:buFont typeface="Wingdings" panose="05000000000000000000" pitchFamily="2" charset="2"/>
              <a:buChar char="n"/>
            </a:pPr>
            <a:r>
              <a:rPr lang="zh-CN" altLang="en-US" sz="2400" dirty="0"/>
              <a:t>用</a:t>
            </a:r>
            <a:r>
              <a:rPr lang="en-US" altLang="zh-CN" sz="2400" dirty="0"/>
              <a:t>NOT EXISTS</a:t>
            </a:r>
            <a:r>
              <a:rPr lang="zh-CN" altLang="en-US" sz="2400" dirty="0"/>
              <a:t>谓词表示： </a:t>
            </a:r>
            <a:r>
              <a:rPr lang="zh-CN" altLang="en-US" sz="2200" dirty="0"/>
              <a:t>    </a:t>
            </a:r>
            <a:endParaRPr lang="zh-CN" altLang="en-US" sz="2200" dirty="0"/>
          </a:p>
          <a:p>
            <a:pPr algn="just" eaLnBrk="1" hangingPunct="1">
              <a:buSzPct val="50000"/>
              <a:buFont typeface="宋体" panose="02010600030101010101" pitchFamily="2" charset="-122"/>
              <a:buNone/>
            </a:pPr>
            <a:r>
              <a:rPr lang="zh-CN" altLang="en-US" sz="2200" dirty="0"/>
              <a:t>       </a:t>
            </a:r>
            <a:r>
              <a:rPr lang="en-US" altLang="zh-CN" sz="2200" dirty="0"/>
              <a:t>SELECT DISTINCT Sno</a:t>
            </a:r>
            <a:endParaRPr lang="en-US" altLang="zh-CN" sz="2200" dirty="0"/>
          </a:p>
          <a:p>
            <a:pPr algn="just" eaLnBrk="1" hangingPunct="1">
              <a:buSzPct val="50000"/>
              <a:buFont typeface="宋体" panose="02010600030101010101" pitchFamily="2" charset="-122"/>
              <a:buNone/>
            </a:pPr>
            <a:r>
              <a:rPr lang="en-US" altLang="zh-CN" sz="2200" dirty="0"/>
              <a:t>       FROM SC </a:t>
            </a:r>
            <a:r>
              <a:rPr lang="en-US" altLang="zh-CN" sz="2200" dirty="0">
                <a:solidFill>
                  <a:srgbClr val="FF3399"/>
                </a:solidFill>
              </a:rPr>
              <a:t>SCX</a:t>
            </a:r>
            <a:endParaRPr lang="en-US" altLang="zh-CN" sz="2200" dirty="0"/>
          </a:p>
          <a:p>
            <a:pPr algn="just" eaLnBrk="1" hangingPunct="1">
              <a:buSzPct val="50000"/>
              <a:buFont typeface="宋体" panose="02010600030101010101" pitchFamily="2" charset="-122"/>
              <a:buNone/>
            </a:pPr>
            <a:r>
              <a:rPr lang="en-US" altLang="zh-CN" sz="2200" dirty="0"/>
              <a:t>       WHERE NOT EXISTS</a:t>
            </a:r>
            <a:endParaRPr lang="en-US" altLang="zh-CN" sz="2200" dirty="0"/>
          </a:p>
          <a:p>
            <a:pPr algn="just" eaLnBrk="1" hangingPunct="1">
              <a:buSzPct val="50000"/>
              <a:buFont typeface="宋体" panose="02010600030101010101" pitchFamily="2" charset="-122"/>
              <a:buNone/>
            </a:pPr>
            <a:r>
              <a:rPr lang="en-US" altLang="zh-CN" sz="2200" dirty="0"/>
              <a:t>                     </a:t>
            </a:r>
            <a:r>
              <a:rPr lang="zh-CN" altLang="en-US" sz="2200" dirty="0"/>
              <a:t>(</a:t>
            </a:r>
            <a:r>
              <a:rPr lang="en-US" altLang="zh-CN" sz="2200" dirty="0"/>
              <a:t>SELECT *</a:t>
            </a:r>
            <a:endParaRPr lang="en-US" altLang="zh-CN" sz="2200" dirty="0"/>
          </a:p>
          <a:p>
            <a:pPr algn="just" eaLnBrk="1" hangingPunct="1">
              <a:buSzPct val="50000"/>
              <a:buFont typeface="宋体" panose="02010600030101010101" pitchFamily="2" charset="-122"/>
              <a:buNone/>
            </a:pPr>
            <a:r>
              <a:rPr lang="en-US" altLang="zh-CN" sz="2200" dirty="0"/>
              <a:t>                      FROM SC </a:t>
            </a:r>
            <a:r>
              <a:rPr lang="en-US" altLang="zh-CN" sz="2200" dirty="0">
                <a:solidFill>
                  <a:srgbClr val="0099FF"/>
                </a:solidFill>
              </a:rPr>
              <a:t>SCY</a:t>
            </a:r>
            <a:endParaRPr lang="en-US" altLang="zh-CN" sz="2200" dirty="0"/>
          </a:p>
          <a:p>
            <a:pPr algn="just" eaLnBrk="1" hangingPunct="1">
              <a:buSzPct val="50000"/>
              <a:buFont typeface="宋体" panose="02010600030101010101" pitchFamily="2" charset="-122"/>
              <a:buNone/>
            </a:pPr>
            <a:r>
              <a:rPr lang="en-US" altLang="zh-CN" sz="2200" dirty="0"/>
              <a:t>                      WHERE SCY.Sno = ' 201215122 '  AND</a:t>
            </a:r>
            <a:endParaRPr lang="en-US" altLang="zh-CN" sz="2200" dirty="0"/>
          </a:p>
          <a:p>
            <a:pPr algn="just" eaLnBrk="1" hangingPunct="1">
              <a:buSzPct val="50000"/>
              <a:buFont typeface="宋体" panose="02010600030101010101" pitchFamily="2" charset="-122"/>
              <a:buNone/>
            </a:pPr>
            <a:r>
              <a:rPr lang="en-US" altLang="zh-CN" sz="2200" dirty="0"/>
              <a:t>                                    NOT EXISTS</a:t>
            </a:r>
            <a:endParaRPr lang="en-US" altLang="zh-CN" sz="2200" dirty="0"/>
          </a:p>
          <a:p>
            <a:pPr algn="just" eaLnBrk="1" hangingPunct="1">
              <a:buSzPct val="50000"/>
              <a:buFont typeface="宋体" panose="02010600030101010101" pitchFamily="2" charset="-122"/>
              <a:buNone/>
            </a:pPr>
            <a:r>
              <a:rPr lang="en-US" altLang="zh-CN" sz="2200" dirty="0"/>
              <a:t>                                    </a:t>
            </a:r>
            <a:r>
              <a:rPr lang="zh-CN" altLang="en-US" sz="2200" dirty="0"/>
              <a:t>(</a:t>
            </a:r>
            <a:r>
              <a:rPr lang="en-US" altLang="zh-CN" sz="2200" dirty="0"/>
              <a:t>SELECT *</a:t>
            </a:r>
            <a:endParaRPr lang="en-US" altLang="zh-CN" sz="2200" dirty="0"/>
          </a:p>
          <a:p>
            <a:pPr algn="just" eaLnBrk="1" hangingPunct="1">
              <a:buSzPct val="50000"/>
              <a:buFont typeface="宋体" panose="02010600030101010101" pitchFamily="2" charset="-122"/>
              <a:buNone/>
            </a:pPr>
            <a:r>
              <a:rPr lang="en-US" altLang="zh-CN" sz="2200" dirty="0"/>
              <a:t>                                     FROM SC SCZ</a:t>
            </a:r>
            <a:endParaRPr lang="en-US" altLang="zh-CN" sz="2200" dirty="0"/>
          </a:p>
          <a:p>
            <a:pPr algn="just" eaLnBrk="1" hangingPunct="1">
              <a:buSzPct val="50000"/>
              <a:buFont typeface="宋体" panose="02010600030101010101" pitchFamily="2" charset="-122"/>
              <a:buNone/>
            </a:pPr>
            <a:r>
              <a:rPr lang="en-US" altLang="zh-CN" sz="2200" dirty="0"/>
              <a:t>                                     WHERE SCZ.Sno=</a:t>
            </a:r>
            <a:r>
              <a:rPr lang="en-US" altLang="zh-CN" sz="2200" dirty="0">
                <a:solidFill>
                  <a:srgbClr val="FF3399"/>
                </a:solidFill>
              </a:rPr>
              <a:t>SCX</a:t>
            </a:r>
            <a:r>
              <a:rPr lang="en-US" altLang="zh-CN" sz="2200" dirty="0"/>
              <a:t>.Sno AND</a:t>
            </a:r>
            <a:endParaRPr lang="en-US" altLang="zh-CN" sz="2200" dirty="0"/>
          </a:p>
          <a:p>
            <a:pPr eaLnBrk="1" hangingPunct="1">
              <a:buSzPct val="50000"/>
              <a:buFont typeface="宋体" panose="02010600030101010101" pitchFamily="2" charset="-122"/>
              <a:buNone/>
            </a:pPr>
            <a:r>
              <a:rPr lang="en-US" altLang="zh-CN" sz="2200" dirty="0"/>
              <a:t>                                                   SCZ.Cno=</a:t>
            </a:r>
            <a:r>
              <a:rPr lang="en-US" altLang="zh-CN" sz="2200" dirty="0">
                <a:solidFill>
                  <a:srgbClr val="0099FF"/>
                </a:solidFill>
              </a:rPr>
              <a:t>SCY</a:t>
            </a:r>
            <a:r>
              <a:rPr lang="en-US" altLang="zh-CN" sz="2200" dirty="0"/>
              <a:t>.Cno</a:t>
            </a:r>
            <a:r>
              <a:rPr lang="zh-CN" altLang="en-US" sz="2200" dirty="0"/>
              <a:t>));</a:t>
            </a:r>
            <a:endParaRPr lang="zh-CN" altLang="en-US" sz="22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1026"/>
          <p:cNvSpPr>
            <a:spLocks noGrp="1"/>
          </p:cNvSpPr>
          <p:nvPr>
            <p:ph type="title" idx="4294967295"/>
          </p:nvPr>
        </p:nvSpPr>
        <p:spPr>
          <a:ln/>
        </p:spPr>
        <p:txBody>
          <a:bodyPr vert="horz" wrap="square" lIns="91440" tIns="45720" rIns="91440" bIns="45720" anchor="ctr" anchorCtr="0"/>
          <a:p>
            <a:pPr eaLnBrk="1" hangingPunct="1"/>
            <a:r>
              <a:rPr lang="en-US" altLang="zh-CN" sz="3600" dirty="0"/>
              <a:t>3.4  </a:t>
            </a:r>
            <a:r>
              <a:rPr lang="zh-CN" altLang="en-US" sz="3600" dirty="0"/>
              <a:t>数据查询 </a:t>
            </a:r>
            <a:endParaRPr lang="zh-CN" altLang="en-US" sz="3600" dirty="0"/>
          </a:p>
        </p:txBody>
      </p:sp>
      <p:sp>
        <p:nvSpPr>
          <p:cNvPr id="67587" name="Rectangle 1027"/>
          <p:cNvSpPr>
            <a:spLocks noGrp="1"/>
          </p:cNvSpPr>
          <p:nvPr>
            <p:ph type="body" idx="4294967295"/>
          </p:nvPr>
        </p:nvSpPr>
        <p:spPr>
          <a:xfrm>
            <a:off x="971550" y="1268413"/>
            <a:ext cx="5410200" cy="4321175"/>
          </a:xfrm>
          <a:ln/>
        </p:spPr>
        <p:txBody>
          <a:bodyPr vert="horz" wrap="square" lIns="91440" tIns="45720" rIns="91440" bIns="45720" anchor="t" anchorCtr="0"/>
          <a:p>
            <a:pPr marL="0" indent="0" algn="just" eaLnBrk="1" hangingPunct="1">
              <a:lnSpc>
                <a:spcPct val="150000"/>
              </a:lnSpc>
              <a:buNone/>
            </a:pPr>
            <a:r>
              <a:rPr lang="en-US" altLang="zh-CN" sz="2600" dirty="0"/>
              <a:t>3.4.1 </a:t>
            </a:r>
            <a:r>
              <a:rPr lang="zh-CN" altLang="en-US" sz="2600" dirty="0"/>
              <a:t>单表查询</a:t>
            </a:r>
            <a:endParaRPr lang="zh-CN" altLang="en-US" sz="2600" dirty="0"/>
          </a:p>
          <a:p>
            <a:pPr marL="0" indent="0" algn="just" eaLnBrk="1" hangingPunct="1">
              <a:lnSpc>
                <a:spcPct val="150000"/>
              </a:lnSpc>
              <a:buNone/>
            </a:pPr>
            <a:r>
              <a:rPr lang="en-US" altLang="zh-CN" sz="2600" dirty="0"/>
              <a:t>3.4.2 </a:t>
            </a:r>
            <a:r>
              <a:rPr lang="zh-CN" altLang="en-US" sz="2600" dirty="0"/>
              <a:t>连接查询</a:t>
            </a:r>
            <a:endParaRPr lang="zh-CN" altLang="en-US" sz="2600" dirty="0"/>
          </a:p>
          <a:p>
            <a:pPr marL="0" indent="0" algn="just" eaLnBrk="1" hangingPunct="1">
              <a:lnSpc>
                <a:spcPct val="150000"/>
              </a:lnSpc>
              <a:buNone/>
            </a:pPr>
            <a:r>
              <a:rPr lang="en-US" altLang="zh-CN" sz="2600" dirty="0"/>
              <a:t>3.4.3 </a:t>
            </a:r>
            <a:r>
              <a:rPr lang="zh-CN" altLang="en-US" sz="2600" dirty="0"/>
              <a:t>嵌套查询</a:t>
            </a:r>
            <a:endParaRPr lang="zh-CN" altLang="en-US" sz="2600" dirty="0"/>
          </a:p>
          <a:p>
            <a:pPr marL="0" indent="0" algn="just" eaLnBrk="1" hangingPunct="1">
              <a:lnSpc>
                <a:spcPct val="150000"/>
              </a:lnSpc>
              <a:buNone/>
            </a:pPr>
            <a:r>
              <a:rPr lang="en-US" altLang="zh-CN" sz="2600" dirty="0">
                <a:solidFill>
                  <a:srgbClr val="00B050"/>
                </a:solidFill>
              </a:rPr>
              <a:t>3.4.4 </a:t>
            </a:r>
            <a:r>
              <a:rPr lang="zh-CN" altLang="en-US" sz="2600" dirty="0">
                <a:solidFill>
                  <a:srgbClr val="00B050"/>
                </a:solidFill>
              </a:rPr>
              <a:t>集合查询</a:t>
            </a:r>
            <a:endParaRPr lang="en-US" altLang="zh-CN" sz="2600" dirty="0">
              <a:solidFill>
                <a:srgbClr val="00B050"/>
              </a:solidFill>
            </a:endParaRPr>
          </a:p>
          <a:p>
            <a:pPr marL="0" indent="0" algn="just" eaLnBrk="1" hangingPunct="1">
              <a:lnSpc>
                <a:spcPct val="150000"/>
              </a:lnSpc>
              <a:buNone/>
            </a:pPr>
            <a:r>
              <a:rPr lang="en-US" altLang="zh-CN" sz="2600" dirty="0"/>
              <a:t>3.4.5</a:t>
            </a:r>
            <a:r>
              <a:rPr lang="zh-CN" altLang="en-US" sz="2600" dirty="0"/>
              <a:t>基于派生表的查询</a:t>
            </a:r>
            <a:endParaRPr lang="zh-CN" altLang="en-US" sz="2600" dirty="0"/>
          </a:p>
          <a:p>
            <a:pPr marL="0" indent="0" algn="just" eaLnBrk="1" hangingPunct="1">
              <a:lnSpc>
                <a:spcPct val="150000"/>
              </a:lnSpc>
              <a:buNone/>
            </a:pPr>
            <a:r>
              <a:rPr lang="en-US" altLang="zh-CN" sz="2600" dirty="0"/>
              <a:t>3.4.5 Select</a:t>
            </a:r>
            <a:r>
              <a:rPr lang="zh-CN" altLang="en-US" sz="2600" dirty="0"/>
              <a:t>语句的一般形式 </a:t>
            </a:r>
            <a:endParaRPr lang="zh-CN" altLang="en-US" sz="26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2"/>
          <p:cNvSpPr>
            <a:spLocks noGrp="1"/>
          </p:cNvSpPr>
          <p:nvPr>
            <p:ph type="title" idx="4294967295"/>
          </p:nvPr>
        </p:nvSpPr>
        <p:spPr>
          <a:ln/>
        </p:spPr>
        <p:txBody>
          <a:bodyPr vert="horz" wrap="square" lIns="91440" tIns="45720" rIns="91440" bIns="45720" anchor="ctr" anchorCtr="0"/>
          <a:p>
            <a:pPr eaLnBrk="1" hangingPunct="1"/>
            <a:r>
              <a:rPr lang="en-US" altLang="zh-CN" sz="3600" dirty="0"/>
              <a:t>3.4.4 </a:t>
            </a:r>
            <a:r>
              <a:rPr lang="zh-CN" altLang="en-US" sz="3600" dirty="0"/>
              <a:t>集合查询</a:t>
            </a:r>
            <a:endParaRPr lang="zh-CN" altLang="en-US" sz="3600" dirty="0"/>
          </a:p>
        </p:txBody>
      </p:sp>
      <p:sp>
        <p:nvSpPr>
          <p:cNvPr id="68611" name="Rectangle 3"/>
          <p:cNvSpPr>
            <a:spLocks noGrp="1"/>
          </p:cNvSpPr>
          <p:nvPr>
            <p:ph type="body" idx="4294967295"/>
          </p:nvPr>
        </p:nvSpPr>
        <p:spPr>
          <a:ln/>
        </p:spPr>
        <p:txBody>
          <a:bodyPr vert="horz" wrap="square" lIns="91440" tIns="45720" rIns="91440" bIns="45720" anchor="t" anchorCtr="0"/>
          <a:p>
            <a:pPr algn="just" eaLnBrk="1" hangingPunct="1">
              <a:lnSpc>
                <a:spcPct val="120000"/>
              </a:lnSpc>
            </a:pPr>
            <a:r>
              <a:rPr lang="zh-CN" altLang="en-US" dirty="0"/>
              <a:t>集合操作的种类</a:t>
            </a:r>
            <a:endParaRPr lang="zh-CN" altLang="en-US" dirty="0"/>
          </a:p>
          <a:p>
            <a:pPr lvl="1" algn="just">
              <a:lnSpc>
                <a:spcPct val="120000"/>
              </a:lnSpc>
            </a:pPr>
            <a:r>
              <a:rPr lang="zh-CN" altLang="en-US" dirty="0"/>
              <a:t>并操作</a:t>
            </a:r>
            <a:r>
              <a:rPr lang="en-US" altLang="zh-CN" dirty="0"/>
              <a:t>UNION</a:t>
            </a:r>
            <a:endParaRPr lang="en-US" altLang="zh-CN" dirty="0"/>
          </a:p>
          <a:p>
            <a:pPr lvl="1" algn="just">
              <a:lnSpc>
                <a:spcPct val="120000"/>
              </a:lnSpc>
            </a:pPr>
            <a:r>
              <a:rPr lang="zh-CN" altLang="en-US" dirty="0"/>
              <a:t>交操作</a:t>
            </a:r>
            <a:r>
              <a:rPr lang="en-US" altLang="zh-CN" dirty="0"/>
              <a:t>INTERSECT</a:t>
            </a:r>
            <a:endParaRPr lang="en-US" altLang="zh-CN" dirty="0"/>
          </a:p>
          <a:p>
            <a:pPr lvl="1" algn="just">
              <a:lnSpc>
                <a:spcPct val="120000"/>
              </a:lnSpc>
            </a:pPr>
            <a:r>
              <a:rPr lang="zh-CN" altLang="en-US" dirty="0"/>
              <a:t>差操作</a:t>
            </a:r>
            <a:r>
              <a:rPr lang="en-US" altLang="zh-CN" dirty="0"/>
              <a:t>EXCEPT</a:t>
            </a:r>
            <a:endParaRPr lang="en-US" altLang="zh-CN" dirty="0"/>
          </a:p>
          <a:p>
            <a:pPr algn="just" eaLnBrk="1" hangingPunct="1">
              <a:lnSpc>
                <a:spcPct val="120000"/>
              </a:lnSpc>
            </a:pPr>
            <a:r>
              <a:rPr lang="zh-CN" altLang="en-US" dirty="0"/>
              <a:t>参加集合操作的各查询结果的列数必须相同;对应项的数据类型也必须相同 </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p:cNvSpPr>
          <p:nvPr>
            <p:ph type="title" idx="4294967295"/>
          </p:nvPr>
        </p:nvSpPr>
        <p:spPr>
          <a:ln/>
        </p:spPr>
        <p:txBody>
          <a:bodyPr vert="horz" wrap="square" lIns="91440" tIns="45720" rIns="91440" bIns="45720" anchor="ctr" anchorCtr="0"/>
          <a:p>
            <a:pPr eaLnBrk="1" hangingPunct="1"/>
            <a:r>
              <a:rPr lang="zh-CN" altLang="en-US" sz="3600" dirty="0">
                <a:latin typeface="宋体" panose="02010600030101010101" pitchFamily="2" charset="-122"/>
              </a:rPr>
              <a:t>集合查询（续）</a:t>
            </a:r>
            <a:endParaRPr lang="zh-CN" altLang="en-US" sz="3600" dirty="0">
              <a:latin typeface="宋体" panose="02010600030101010101" pitchFamily="2" charset="-122"/>
            </a:endParaRPr>
          </a:p>
        </p:txBody>
      </p:sp>
      <p:sp>
        <p:nvSpPr>
          <p:cNvPr id="69635" name="Rectangle 3"/>
          <p:cNvSpPr>
            <a:spLocks noGrp="1"/>
          </p:cNvSpPr>
          <p:nvPr>
            <p:ph type="body" idx="4294967295"/>
          </p:nvPr>
        </p:nvSpPr>
        <p:spPr>
          <a:xfrm>
            <a:off x="250825" y="1098550"/>
            <a:ext cx="8893175" cy="4495800"/>
          </a:xfrm>
          <a:ln/>
        </p:spPr>
        <p:txBody>
          <a:bodyPr vert="horz" wrap="square" lIns="91440" tIns="45720" rIns="91440" bIns="45720" anchor="t" anchorCtr="0"/>
          <a:p>
            <a:pPr eaLnBrk="1" hangingPunct="1">
              <a:lnSpc>
                <a:spcPct val="120000"/>
              </a:lnSpc>
              <a:spcBef>
                <a:spcPct val="0"/>
              </a:spcBef>
              <a:buNone/>
            </a:pPr>
            <a:r>
              <a:rPr lang="en-US" altLang="zh-CN" sz="2400" dirty="0"/>
              <a:t>[</a:t>
            </a:r>
            <a:r>
              <a:rPr lang="zh-CN" altLang="en-US" sz="2400" dirty="0"/>
              <a:t>例 </a:t>
            </a:r>
            <a:r>
              <a:rPr lang="en-US" altLang="zh-CN" sz="2400" dirty="0"/>
              <a:t>3.64]  </a:t>
            </a:r>
            <a:r>
              <a:rPr lang="zh-CN" altLang="en-US" sz="2400" dirty="0"/>
              <a:t>查询计算机科学系的学生及年龄不大于</a:t>
            </a:r>
            <a:r>
              <a:rPr lang="en-US" altLang="zh-CN" sz="2400" dirty="0"/>
              <a:t>19</a:t>
            </a:r>
            <a:r>
              <a:rPr lang="zh-CN" altLang="en-US" sz="2400" dirty="0"/>
              <a:t>岁的学生。</a:t>
            </a:r>
            <a:endParaRPr lang="zh-CN" altLang="en-US" sz="2400" dirty="0"/>
          </a:p>
          <a:p>
            <a:pPr eaLnBrk="1" hangingPunct="1">
              <a:lnSpc>
                <a:spcPct val="120000"/>
              </a:lnSpc>
              <a:spcBef>
                <a:spcPct val="0"/>
              </a:spcBef>
              <a:buNone/>
            </a:pPr>
            <a:r>
              <a:rPr lang="en-US" altLang="zh-CN" sz="2200" dirty="0"/>
              <a:t>        SELECT *</a:t>
            </a:r>
            <a:endParaRPr lang="en-US" altLang="zh-CN" sz="2200" dirty="0"/>
          </a:p>
          <a:p>
            <a:pPr eaLnBrk="1" hangingPunct="1">
              <a:lnSpc>
                <a:spcPct val="120000"/>
              </a:lnSpc>
              <a:spcBef>
                <a:spcPct val="0"/>
              </a:spcBef>
              <a:buNone/>
            </a:pPr>
            <a:r>
              <a:rPr lang="en-US" altLang="zh-CN" sz="2200" dirty="0"/>
              <a:t>        FROM Student</a:t>
            </a:r>
            <a:endParaRPr lang="en-US" altLang="zh-CN" sz="2200" dirty="0"/>
          </a:p>
          <a:p>
            <a:pPr eaLnBrk="1" hangingPunct="1">
              <a:lnSpc>
                <a:spcPct val="120000"/>
              </a:lnSpc>
              <a:spcBef>
                <a:spcPct val="0"/>
              </a:spcBef>
              <a:buNone/>
            </a:pPr>
            <a:r>
              <a:rPr lang="en-US" altLang="zh-CN" sz="2200" dirty="0"/>
              <a:t>        WHERE Sdept= 'CS'</a:t>
            </a:r>
            <a:endParaRPr lang="en-US" altLang="zh-CN" sz="2200" dirty="0"/>
          </a:p>
          <a:p>
            <a:pPr eaLnBrk="1" hangingPunct="1">
              <a:lnSpc>
                <a:spcPct val="120000"/>
              </a:lnSpc>
              <a:spcBef>
                <a:spcPct val="0"/>
              </a:spcBef>
              <a:buNone/>
            </a:pPr>
            <a:r>
              <a:rPr lang="en-US" altLang="zh-CN" sz="2200" dirty="0"/>
              <a:t>        UNION</a:t>
            </a:r>
            <a:endParaRPr lang="en-US" altLang="zh-CN" sz="2200" dirty="0"/>
          </a:p>
          <a:p>
            <a:pPr eaLnBrk="1" hangingPunct="1">
              <a:lnSpc>
                <a:spcPct val="120000"/>
              </a:lnSpc>
              <a:spcBef>
                <a:spcPct val="0"/>
              </a:spcBef>
              <a:buNone/>
            </a:pPr>
            <a:r>
              <a:rPr lang="en-US" altLang="zh-CN" sz="2200" dirty="0"/>
              <a:t>        SELECT *</a:t>
            </a:r>
            <a:endParaRPr lang="en-US" altLang="zh-CN" sz="2200" dirty="0"/>
          </a:p>
          <a:p>
            <a:pPr eaLnBrk="1" hangingPunct="1">
              <a:lnSpc>
                <a:spcPct val="120000"/>
              </a:lnSpc>
              <a:spcBef>
                <a:spcPct val="0"/>
              </a:spcBef>
              <a:buNone/>
            </a:pPr>
            <a:r>
              <a:rPr lang="en-US" altLang="zh-CN" sz="2200" dirty="0"/>
              <a:t>        FROM Student</a:t>
            </a:r>
            <a:endParaRPr lang="en-US" altLang="zh-CN" sz="2200" dirty="0"/>
          </a:p>
          <a:p>
            <a:pPr eaLnBrk="1" hangingPunct="1">
              <a:lnSpc>
                <a:spcPct val="120000"/>
              </a:lnSpc>
              <a:spcBef>
                <a:spcPct val="0"/>
              </a:spcBef>
              <a:buNone/>
            </a:pPr>
            <a:r>
              <a:rPr lang="en-US" altLang="zh-CN" sz="2200" dirty="0"/>
              <a:t>        WHERE Sage&lt;=19</a:t>
            </a:r>
            <a:r>
              <a:rPr lang="zh-CN" altLang="en-US" sz="2200" dirty="0"/>
              <a:t>;</a:t>
            </a:r>
            <a:endParaRPr lang="zh-CN" altLang="en-US" sz="2200" dirty="0"/>
          </a:p>
          <a:p>
            <a:pPr eaLnBrk="1" hangingPunct="1">
              <a:lnSpc>
                <a:spcPct val="120000"/>
              </a:lnSpc>
              <a:spcBef>
                <a:spcPct val="0"/>
              </a:spcBef>
              <a:buClr>
                <a:schemeClr val="accent1"/>
              </a:buClr>
              <a:buSzPct val="75000"/>
              <a:buFont typeface="Wingdings" panose="05000000000000000000" pitchFamily="2" charset="2"/>
              <a:buChar char="n"/>
            </a:pPr>
            <a:endParaRPr lang="en-US" altLang="zh-CN" sz="2200" dirty="0"/>
          </a:p>
          <a:p>
            <a:pPr eaLnBrk="1" hangingPunct="1">
              <a:lnSpc>
                <a:spcPct val="120000"/>
              </a:lnSpc>
              <a:spcBef>
                <a:spcPct val="0"/>
              </a:spcBef>
              <a:buFont typeface="Wingdings" panose="05000000000000000000" pitchFamily="2" charset="2"/>
              <a:buChar char="n"/>
            </a:pPr>
            <a:r>
              <a:rPr lang="en-US" altLang="zh-CN" sz="2400" dirty="0"/>
              <a:t>UNION</a:t>
            </a:r>
            <a:r>
              <a:rPr lang="zh-CN" altLang="en-US" sz="2400" dirty="0"/>
              <a:t>：将多个查询结果合并起来时，系统自动去掉重复元组</a:t>
            </a:r>
            <a:endParaRPr lang="zh-CN" altLang="en-US" sz="2400" dirty="0"/>
          </a:p>
          <a:p>
            <a:pPr eaLnBrk="1" hangingPunct="1">
              <a:lnSpc>
                <a:spcPct val="120000"/>
              </a:lnSpc>
              <a:spcBef>
                <a:spcPct val="0"/>
              </a:spcBef>
              <a:buFont typeface="Wingdings" panose="05000000000000000000" pitchFamily="2" charset="2"/>
              <a:buChar char="n"/>
            </a:pPr>
            <a:r>
              <a:rPr lang="en-US" altLang="zh-CN" sz="2400" dirty="0"/>
              <a:t>UNION ALL</a:t>
            </a:r>
            <a:r>
              <a:rPr lang="zh-CN" altLang="en-US" sz="2400" dirty="0"/>
              <a:t>：将多个查询结果合并起来时，保留重复元组 </a:t>
            </a:r>
            <a:endParaRPr lang="zh-CN" altLang="en-US" sz="24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2"/>
          <p:cNvSpPr>
            <a:spLocks noGrp="1"/>
          </p:cNvSpPr>
          <p:nvPr>
            <p:ph type="title" idx="4294967295"/>
          </p:nvPr>
        </p:nvSpPr>
        <p:spPr>
          <a:ln/>
        </p:spPr>
        <p:txBody>
          <a:bodyPr vert="horz" wrap="square" lIns="91440" tIns="45720" rIns="91440" bIns="45720" anchor="ctr" anchorCtr="0"/>
          <a:p>
            <a:pPr eaLnBrk="1" hangingPunct="1"/>
            <a:r>
              <a:rPr lang="zh-CN" altLang="en-US" sz="3600" dirty="0">
                <a:latin typeface="宋体" panose="02010600030101010101" pitchFamily="2" charset="-122"/>
              </a:rPr>
              <a:t>集合查询（续）</a:t>
            </a:r>
            <a:endParaRPr lang="zh-CN" altLang="en-US" sz="3600" dirty="0">
              <a:latin typeface="宋体" panose="02010600030101010101" pitchFamily="2" charset="-122"/>
            </a:endParaRPr>
          </a:p>
        </p:txBody>
      </p:sp>
      <p:sp>
        <p:nvSpPr>
          <p:cNvPr id="70659" name="Rectangle 3"/>
          <p:cNvSpPr>
            <a:spLocks noGrp="1"/>
          </p:cNvSpPr>
          <p:nvPr>
            <p:ph type="body" idx="4294967295"/>
          </p:nvPr>
        </p:nvSpPr>
        <p:spPr>
          <a:xfrm>
            <a:off x="685800" y="1341438"/>
            <a:ext cx="8001000" cy="4114800"/>
          </a:xfrm>
          <a:ln/>
        </p:spPr>
        <p:txBody>
          <a:bodyPr vert="horz" wrap="square" lIns="91440" tIns="45720" rIns="91440" bIns="45720" anchor="t" anchorCtr="0"/>
          <a:p>
            <a:pPr eaLnBrk="1" hangingPunct="1">
              <a:lnSpc>
                <a:spcPct val="90000"/>
              </a:lnSpc>
              <a:buNone/>
            </a:pPr>
            <a:r>
              <a:rPr lang="en-US" altLang="zh-CN" sz="2400" dirty="0"/>
              <a:t>[</a:t>
            </a:r>
            <a:r>
              <a:rPr lang="zh-CN" altLang="en-US" sz="2400" dirty="0"/>
              <a:t>例 </a:t>
            </a:r>
            <a:r>
              <a:rPr lang="en-US" altLang="zh-CN" sz="2400" dirty="0"/>
              <a:t>3.65]  </a:t>
            </a:r>
            <a:r>
              <a:rPr lang="zh-CN" altLang="en-US" sz="2400" dirty="0"/>
              <a:t>查询选修了课程</a:t>
            </a:r>
            <a:r>
              <a:rPr lang="en-US" altLang="zh-CN" sz="2400" dirty="0"/>
              <a:t>1</a:t>
            </a:r>
            <a:r>
              <a:rPr lang="zh-CN" altLang="en-US" sz="2400" dirty="0"/>
              <a:t>或者选修了课程</a:t>
            </a:r>
            <a:r>
              <a:rPr lang="en-US" altLang="zh-CN" sz="2400" dirty="0"/>
              <a:t>2</a:t>
            </a:r>
            <a:r>
              <a:rPr lang="zh-CN" altLang="en-US" sz="2400" dirty="0"/>
              <a:t>的学生。</a:t>
            </a:r>
            <a:endParaRPr lang="zh-CN" altLang="en-US" sz="2400" dirty="0"/>
          </a:p>
          <a:p>
            <a:pPr eaLnBrk="1" hangingPunct="1">
              <a:lnSpc>
                <a:spcPct val="90000"/>
              </a:lnSpc>
              <a:buNone/>
            </a:pPr>
            <a:endParaRPr lang="zh-CN" altLang="en-US" sz="2400" dirty="0"/>
          </a:p>
          <a:p>
            <a:pPr eaLnBrk="1" hangingPunct="1">
              <a:lnSpc>
                <a:spcPct val="90000"/>
              </a:lnSpc>
              <a:buNone/>
            </a:pPr>
            <a:r>
              <a:rPr lang="zh-CN" altLang="en-US" sz="2400" dirty="0"/>
              <a:t>        </a:t>
            </a:r>
            <a:r>
              <a:rPr lang="en-US" altLang="zh-CN" sz="2400" dirty="0"/>
              <a:t>SELECT Sno</a:t>
            </a:r>
            <a:endParaRPr lang="en-US" altLang="zh-CN" sz="2400" dirty="0"/>
          </a:p>
          <a:p>
            <a:pPr eaLnBrk="1" hangingPunct="1">
              <a:lnSpc>
                <a:spcPct val="90000"/>
              </a:lnSpc>
              <a:buNone/>
            </a:pPr>
            <a:r>
              <a:rPr lang="en-US" altLang="zh-CN" sz="2400" dirty="0"/>
              <a:t>        FROM SC</a:t>
            </a:r>
            <a:endParaRPr lang="en-US" altLang="zh-CN" sz="2400" dirty="0"/>
          </a:p>
          <a:p>
            <a:pPr eaLnBrk="1" hangingPunct="1">
              <a:lnSpc>
                <a:spcPct val="90000"/>
              </a:lnSpc>
              <a:buNone/>
            </a:pPr>
            <a:r>
              <a:rPr lang="en-US" altLang="zh-CN" sz="2400" dirty="0"/>
              <a:t>        WHERE Cno=' 1 '</a:t>
            </a:r>
            <a:endParaRPr lang="en-US" altLang="zh-CN" sz="2400" dirty="0"/>
          </a:p>
          <a:p>
            <a:pPr eaLnBrk="1" hangingPunct="1">
              <a:lnSpc>
                <a:spcPct val="90000"/>
              </a:lnSpc>
              <a:buNone/>
            </a:pPr>
            <a:r>
              <a:rPr lang="en-US" altLang="zh-CN" sz="2400" dirty="0"/>
              <a:t>        UNION</a:t>
            </a:r>
            <a:endParaRPr lang="en-US" altLang="zh-CN" sz="2400" dirty="0"/>
          </a:p>
          <a:p>
            <a:pPr eaLnBrk="1" hangingPunct="1">
              <a:lnSpc>
                <a:spcPct val="90000"/>
              </a:lnSpc>
              <a:buNone/>
            </a:pPr>
            <a:r>
              <a:rPr lang="en-US" altLang="zh-CN" sz="2400" dirty="0"/>
              <a:t>        SELECT Sno</a:t>
            </a:r>
            <a:endParaRPr lang="en-US" altLang="zh-CN" sz="2400" dirty="0"/>
          </a:p>
          <a:p>
            <a:pPr eaLnBrk="1" hangingPunct="1">
              <a:lnSpc>
                <a:spcPct val="90000"/>
              </a:lnSpc>
              <a:buNone/>
            </a:pPr>
            <a:r>
              <a:rPr lang="en-US" altLang="zh-CN" sz="2400" dirty="0"/>
              <a:t>        FROM SC</a:t>
            </a:r>
            <a:endParaRPr lang="en-US" altLang="zh-CN" sz="2400" dirty="0"/>
          </a:p>
          <a:p>
            <a:pPr eaLnBrk="1" hangingPunct="1">
              <a:lnSpc>
                <a:spcPct val="90000"/>
              </a:lnSpc>
              <a:buNone/>
            </a:pPr>
            <a:r>
              <a:rPr lang="en-US" altLang="zh-CN" sz="2400" dirty="0"/>
              <a:t>        WHERE Cno= ' 2 '</a:t>
            </a:r>
            <a:r>
              <a:rPr lang="zh-CN" altLang="en-US" sz="2400" dirty="0"/>
              <a:t>;</a:t>
            </a:r>
            <a:endParaRPr lang="zh-CN" altLang="en-US" sz="2400" dirty="0"/>
          </a:p>
          <a:p>
            <a:pPr eaLnBrk="1" hangingPunct="1">
              <a:lnSpc>
                <a:spcPct val="90000"/>
              </a:lnSpc>
              <a:buNone/>
            </a:pPr>
            <a:endParaRPr lang="en-US" altLang="zh-CN" sz="24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2"/>
          <p:cNvSpPr>
            <a:spLocks noGrp="1"/>
          </p:cNvSpPr>
          <p:nvPr>
            <p:ph type="title" idx="4294967295"/>
          </p:nvPr>
        </p:nvSpPr>
        <p:spPr>
          <a:ln/>
        </p:spPr>
        <p:txBody>
          <a:bodyPr vert="horz" wrap="square" lIns="91440" tIns="45720" rIns="91440" bIns="45720" anchor="ctr" anchorCtr="0"/>
          <a:p>
            <a:pPr eaLnBrk="1" hangingPunct="1"/>
            <a:r>
              <a:rPr lang="zh-CN" altLang="en-US" sz="3600" dirty="0">
                <a:latin typeface="宋体" panose="02010600030101010101" pitchFamily="2" charset="-122"/>
              </a:rPr>
              <a:t>集合查询（续）</a:t>
            </a:r>
            <a:endParaRPr lang="zh-CN" altLang="en-US" sz="3600" dirty="0">
              <a:latin typeface="宋体" panose="02010600030101010101" pitchFamily="2" charset="-122"/>
            </a:endParaRPr>
          </a:p>
        </p:txBody>
      </p:sp>
      <p:sp>
        <p:nvSpPr>
          <p:cNvPr id="71683" name="Rectangle 3"/>
          <p:cNvSpPr>
            <a:spLocks noGrp="1"/>
          </p:cNvSpPr>
          <p:nvPr>
            <p:ph type="body" idx="4294967295"/>
          </p:nvPr>
        </p:nvSpPr>
        <p:spPr>
          <a:ln/>
        </p:spPr>
        <p:txBody>
          <a:bodyPr vert="horz" wrap="square" lIns="91440" tIns="45720" rIns="91440" bIns="45720" anchor="t" anchorCtr="0"/>
          <a:p>
            <a:pPr eaLnBrk="1" hangingPunct="1">
              <a:lnSpc>
                <a:spcPct val="90000"/>
              </a:lnSpc>
              <a:buFont typeface="宋体" panose="02010600030101010101" pitchFamily="2" charset="-122"/>
              <a:buNone/>
            </a:pPr>
            <a:r>
              <a:rPr lang="en-US" altLang="zh-CN" sz="2400" dirty="0"/>
              <a:t>[</a:t>
            </a:r>
            <a:r>
              <a:rPr lang="zh-CN" altLang="en-US" sz="2400" dirty="0"/>
              <a:t>例</a:t>
            </a:r>
            <a:r>
              <a:rPr lang="en-US" altLang="zh-CN" sz="2400" dirty="0"/>
              <a:t>3.66]  </a:t>
            </a:r>
            <a:r>
              <a:rPr lang="zh-CN" altLang="en-US" sz="2400" dirty="0"/>
              <a:t>查询计算机科学系的学生与年龄不大于</a:t>
            </a:r>
            <a:r>
              <a:rPr lang="en-US" altLang="zh-CN" sz="2400" dirty="0"/>
              <a:t>19</a:t>
            </a:r>
            <a:r>
              <a:rPr lang="zh-CN" altLang="en-US" sz="2400" dirty="0"/>
              <a:t>岁的学生	    的交集。</a:t>
            </a:r>
            <a:endParaRPr lang="zh-CN" altLang="en-US" sz="2400" dirty="0"/>
          </a:p>
          <a:p>
            <a:pPr eaLnBrk="1" hangingPunct="1">
              <a:lnSpc>
                <a:spcPct val="90000"/>
              </a:lnSpc>
              <a:buFont typeface="宋体" panose="02010600030101010101" pitchFamily="2" charset="-122"/>
              <a:buNone/>
            </a:pPr>
            <a:endParaRPr lang="zh-CN" altLang="en-US" dirty="0"/>
          </a:p>
          <a:p>
            <a:pPr lvl="3">
              <a:lnSpc>
                <a:spcPct val="90000"/>
              </a:lnSpc>
              <a:buNone/>
            </a:pPr>
            <a:r>
              <a:rPr lang="en-US" altLang="zh-CN" sz="2400" dirty="0"/>
              <a:t>SELECT *</a:t>
            </a:r>
            <a:endParaRPr lang="en-US" altLang="zh-CN" sz="2400" dirty="0"/>
          </a:p>
          <a:p>
            <a:pPr lvl="3">
              <a:buNone/>
            </a:pPr>
            <a:r>
              <a:rPr lang="en-US" altLang="zh-CN" sz="2400" dirty="0"/>
              <a:t>FROM Student</a:t>
            </a:r>
            <a:endParaRPr lang="en-US" altLang="zh-CN" sz="2400" dirty="0"/>
          </a:p>
          <a:p>
            <a:pPr lvl="3">
              <a:buNone/>
            </a:pPr>
            <a:r>
              <a:rPr lang="en-US" altLang="zh-CN" sz="2400" dirty="0"/>
              <a:t>WHERE Sdept='CS' </a:t>
            </a:r>
            <a:endParaRPr lang="en-US" altLang="zh-CN" sz="2400" dirty="0"/>
          </a:p>
          <a:p>
            <a:pPr lvl="3">
              <a:buNone/>
            </a:pPr>
            <a:r>
              <a:rPr lang="en-US" altLang="zh-CN" sz="2400" dirty="0"/>
              <a:t>INTERSECT</a:t>
            </a:r>
            <a:endParaRPr lang="en-US" altLang="zh-CN" sz="2400" dirty="0"/>
          </a:p>
          <a:p>
            <a:pPr lvl="3">
              <a:buNone/>
            </a:pPr>
            <a:r>
              <a:rPr lang="en-US" altLang="zh-CN" sz="2400" dirty="0"/>
              <a:t>SELECT *</a:t>
            </a:r>
            <a:endParaRPr lang="en-US" altLang="zh-CN" sz="2400" dirty="0"/>
          </a:p>
          <a:p>
            <a:pPr lvl="3">
              <a:buNone/>
            </a:pPr>
            <a:r>
              <a:rPr lang="en-US" altLang="zh-CN" sz="2400" dirty="0"/>
              <a:t>FROM Student</a:t>
            </a:r>
            <a:endParaRPr lang="en-US" altLang="zh-CN" sz="2400" dirty="0"/>
          </a:p>
          <a:p>
            <a:pPr lvl="3">
              <a:buNone/>
            </a:pPr>
            <a:r>
              <a:rPr lang="en-US" altLang="zh-CN" sz="2400" dirty="0"/>
              <a:t>WHERE Sage&lt;=19</a:t>
            </a:r>
            <a:r>
              <a:rPr lang="en-US" altLang="zh-CN" sz="1800" dirty="0"/>
              <a:t> </a:t>
            </a:r>
            <a:endParaRPr lang="en-US" altLang="zh-CN" sz="18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2"/>
          <p:cNvSpPr>
            <a:spLocks noGrp="1"/>
          </p:cNvSpPr>
          <p:nvPr>
            <p:ph type="title" idx="4294967295"/>
          </p:nvPr>
        </p:nvSpPr>
        <p:spPr>
          <a:ln/>
        </p:spPr>
        <p:txBody>
          <a:bodyPr vert="horz" wrap="square" lIns="91440" tIns="45720" rIns="91440" bIns="45720" anchor="ctr" anchorCtr="0"/>
          <a:p>
            <a:pPr eaLnBrk="1" hangingPunct="1"/>
            <a:r>
              <a:rPr lang="zh-CN" altLang="en-US" sz="3600" dirty="0">
                <a:latin typeface="宋体" panose="02010600030101010101" pitchFamily="2" charset="-122"/>
              </a:rPr>
              <a:t>集合查询（续）</a:t>
            </a:r>
            <a:endParaRPr lang="zh-CN" altLang="en-US" sz="3600" dirty="0">
              <a:latin typeface="宋体" panose="02010600030101010101" pitchFamily="2" charset="-122"/>
            </a:endParaRPr>
          </a:p>
        </p:txBody>
      </p:sp>
      <p:sp>
        <p:nvSpPr>
          <p:cNvPr id="72707" name="Rectangle 3"/>
          <p:cNvSpPr>
            <a:spLocks noGrp="1"/>
          </p:cNvSpPr>
          <p:nvPr>
            <p:ph type="body" idx="4294967295"/>
          </p:nvPr>
        </p:nvSpPr>
        <p:spPr>
          <a:ln/>
        </p:spPr>
        <p:txBody>
          <a:bodyPr vert="horz" wrap="square" lIns="91440" tIns="45720" rIns="91440" bIns="45720" anchor="t" anchorCtr="0"/>
          <a:p>
            <a:pPr eaLnBrk="1" hangingPunct="1">
              <a:buNone/>
            </a:pPr>
            <a:r>
              <a:rPr lang="en-US" altLang="zh-CN" sz="2400" dirty="0"/>
              <a:t>[</a:t>
            </a:r>
            <a:r>
              <a:rPr lang="zh-CN" altLang="en-US" sz="2400" dirty="0"/>
              <a:t>例 </a:t>
            </a:r>
            <a:r>
              <a:rPr lang="en-US" altLang="zh-CN" sz="2400" dirty="0"/>
              <a:t>3.66] </a:t>
            </a:r>
            <a:r>
              <a:rPr lang="zh-CN" altLang="en-US" sz="2400" dirty="0"/>
              <a:t>实际上就是查询计算机科学系中年龄不大	               	    于</a:t>
            </a:r>
            <a:r>
              <a:rPr lang="en-US" altLang="zh-CN" sz="2400" dirty="0"/>
              <a:t>19</a:t>
            </a:r>
            <a:r>
              <a:rPr lang="zh-CN" altLang="en-US" sz="2400" dirty="0"/>
              <a:t>岁的学生。</a:t>
            </a:r>
            <a:endParaRPr lang="zh-CN" altLang="en-US" sz="2400" dirty="0"/>
          </a:p>
          <a:p>
            <a:pPr eaLnBrk="1" hangingPunct="1"/>
            <a:endParaRPr lang="zh-CN" altLang="en-US" dirty="0"/>
          </a:p>
          <a:p>
            <a:pPr eaLnBrk="1" hangingPunct="1">
              <a:buNone/>
            </a:pPr>
            <a:r>
              <a:rPr lang="zh-CN" altLang="en-US" dirty="0"/>
              <a:t>		</a:t>
            </a:r>
            <a:r>
              <a:rPr lang="en-US" altLang="zh-CN" sz="2400" dirty="0"/>
              <a:t>SELECT *</a:t>
            </a:r>
            <a:endParaRPr lang="en-US" altLang="zh-CN" sz="2400" dirty="0"/>
          </a:p>
          <a:p>
            <a:pPr eaLnBrk="1" hangingPunct="1">
              <a:buNone/>
            </a:pPr>
            <a:r>
              <a:rPr lang="en-US" altLang="zh-CN" sz="2400" dirty="0"/>
              <a:t>        	FROM Student</a:t>
            </a:r>
            <a:endParaRPr lang="en-US" altLang="zh-CN" sz="2400" dirty="0"/>
          </a:p>
          <a:p>
            <a:pPr eaLnBrk="1" hangingPunct="1">
              <a:buNone/>
            </a:pPr>
            <a:r>
              <a:rPr lang="en-US" altLang="zh-CN" sz="2400" dirty="0"/>
              <a:t>        	WHERE Sdept= 'CS' AND  Sage&lt;=19</a:t>
            </a:r>
            <a:r>
              <a:rPr lang="zh-CN" altLang="en-US" sz="2400" dirty="0"/>
              <a:t>;</a:t>
            </a:r>
            <a:endParaRPr lang="zh-CN" altLang="en-US" sz="2400" dirty="0"/>
          </a:p>
          <a:p>
            <a:pPr eaLnBrk="1" hangingPunct="1"/>
            <a:endParaRPr lang="en-US" altLang="zh-CN"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2"/>
          <p:cNvSpPr>
            <a:spLocks noGrp="1"/>
          </p:cNvSpPr>
          <p:nvPr>
            <p:ph type="title" idx="4294967295"/>
          </p:nvPr>
        </p:nvSpPr>
        <p:spPr>
          <a:ln/>
        </p:spPr>
        <p:txBody>
          <a:bodyPr vert="horz" wrap="square" lIns="91440" tIns="45720" rIns="91440" bIns="45720" anchor="ctr" anchorCtr="0"/>
          <a:p>
            <a:pPr eaLnBrk="1" hangingPunct="1"/>
            <a:r>
              <a:rPr lang="zh-CN" altLang="en-US" sz="3600" dirty="0">
                <a:latin typeface="宋体" panose="02010600030101010101" pitchFamily="2" charset="-122"/>
              </a:rPr>
              <a:t>集合查询（续）</a:t>
            </a:r>
            <a:endParaRPr lang="zh-CN" altLang="en-US" sz="3600" dirty="0">
              <a:latin typeface="宋体" panose="02010600030101010101" pitchFamily="2" charset="-122"/>
            </a:endParaRPr>
          </a:p>
        </p:txBody>
      </p:sp>
      <p:sp>
        <p:nvSpPr>
          <p:cNvPr id="73731" name="Rectangle 3"/>
          <p:cNvSpPr>
            <a:spLocks noGrp="1"/>
          </p:cNvSpPr>
          <p:nvPr>
            <p:ph type="body" idx="4294967295"/>
          </p:nvPr>
        </p:nvSpPr>
        <p:spPr>
          <a:xfrm>
            <a:off x="827088" y="1412875"/>
            <a:ext cx="7772400" cy="4114800"/>
          </a:xfrm>
          <a:ln/>
        </p:spPr>
        <p:txBody>
          <a:bodyPr vert="horz" wrap="square" lIns="91440" tIns="45720" rIns="91440" bIns="45720" anchor="t" anchorCtr="0"/>
          <a:p>
            <a:pPr eaLnBrk="1" hangingPunct="1">
              <a:lnSpc>
                <a:spcPct val="90000"/>
              </a:lnSpc>
              <a:buNone/>
            </a:pPr>
            <a:r>
              <a:rPr lang="en-US" altLang="zh-CN" sz="2400" dirty="0"/>
              <a:t>[</a:t>
            </a:r>
            <a:r>
              <a:rPr lang="zh-CN" altLang="en-US" sz="2400" dirty="0"/>
              <a:t>例 </a:t>
            </a:r>
            <a:r>
              <a:rPr lang="en-US" altLang="zh-CN" sz="2400" dirty="0"/>
              <a:t>3.67]</a:t>
            </a:r>
            <a:r>
              <a:rPr lang="zh-CN" altLang="en-US" sz="2400" dirty="0"/>
              <a:t>查询既选修了课程</a:t>
            </a:r>
            <a:r>
              <a:rPr lang="en-US" altLang="zh-CN" sz="2400" dirty="0"/>
              <a:t>1</a:t>
            </a:r>
            <a:r>
              <a:rPr lang="zh-CN" altLang="en-US" sz="2400" dirty="0"/>
              <a:t>又选修了课程</a:t>
            </a:r>
            <a:r>
              <a:rPr lang="en-US" altLang="zh-CN" sz="2400" dirty="0"/>
              <a:t>2</a:t>
            </a:r>
            <a:r>
              <a:rPr lang="zh-CN" altLang="en-US" sz="2400" dirty="0"/>
              <a:t>的学生。</a:t>
            </a:r>
            <a:endParaRPr lang="zh-CN" altLang="en-US" sz="2400" dirty="0"/>
          </a:p>
          <a:p>
            <a:pPr lvl="1">
              <a:buNone/>
            </a:pPr>
            <a:r>
              <a:rPr lang="zh-CN" altLang="en-US" sz="2000" dirty="0"/>
              <a:t>    </a:t>
            </a:r>
            <a:endParaRPr lang="zh-CN" altLang="en-US" sz="2000" dirty="0"/>
          </a:p>
          <a:p>
            <a:pPr lvl="1">
              <a:buNone/>
            </a:pPr>
            <a:r>
              <a:rPr lang="zh-CN" altLang="en-US" sz="2000" dirty="0"/>
              <a:t>	 </a:t>
            </a:r>
            <a:r>
              <a:rPr lang="en-US" altLang="zh-CN" dirty="0"/>
              <a:t>SELECT Sno</a:t>
            </a:r>
            <a:endParaRPr lang="en-US" altLang="zh-CN" dirty="0"/>
          </a:p>
          <a:p>
            <a:pPr lvl="1">
              <a:buNone/>
            </a:pPr>
            <a:r>
              <a:rPr lang="en-US" altLang="zh-CN" dirty="0"/>
              <a:t>    FROM SC</a:t>
            </a:r>
            <a:endParaRPr lang="en-US" altLang="zh-CN" dirty="0"/>
          </a:p>
          <a:p>
            <a:pPr lvl="1">
              <a:buNone/>
            </a:pPr>
            <a:r>
              <a:rPr lang="en-US" altLang="zh-CN" dirty="0"/>
              <a:t>    WHERE Cno=' 1 ' </a:t>
            </a:r>
            <a:endParaRPr lang="en-US" altLang="zh-CN" dirty="0"/>
          </a:p>
          <a:p>
            <a:pPr lvl="1">
              <a:buNone/>
            </a:pPr>
            <a:r>
              <a:rPr lang="en-US" altLang="zh-CN" dirty="0"/>
              <a:t>    INTERSECT</a:t>
            </a:r>
            <a:endParaRPr lang="en-US" altLang="zh-CN" dirty="0"/>
          </a:p>
          <a:p>
            <a:pPr lvl="1">
              <a:buNone/>
            </a:pPr>
            <a:r>
              <a:rPr lang="en-US" altLang="zh-CN" dirty="0"/>
              <a:t>    SELECT Sno</a:t>
            </a:r>
            <a:endParaRPr lang="en-US" altLang="zh-CN" dirty="0"/>
          </a:p>
          <a:p>
            <a:pPr lvl="1">
              <a:buNone/>
            </a:pPr>
            <a:r>
              <a:rPr lang="en-US" altLang="zh-CN" dirty="0"/>
              <a:t>    FROM SC</a:t>
            </a:r>
            <a:endParaRPr lang="en-US" altLang="zh-CN" dirty="0"/>
          </a:p>
          <a:p>
            <a:pPr lvl="1">
              <a:buNone/>
            </a:pPr>
            <a:r>
              <a:rPr lang="en-US" altLang="zh-CN" dirty="0"/>
              <a:t>    WHERE Cno='2 '</a:t>
            </a:r>
            <a:r>
              <a:rPr lang="zh-CN" altLang="en-US" dirty="0"/>
              <a:t>;</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312"/>
          <p:cNvSpPr>
            <a:spLocks noGrp="1"/>
          </p:cNvSpPr>
          <p:nvPr>
            <p:ph type="title" idx="4294967295"/>
          </p:nvPr>
        </p:nvSpPr>
        <p:spPr>
          <a:xfrm>
            <a:off x="900113" y="188913"/>
            <a:ext cx="7391400" cy="563562"/>
          </a:xfrm>
          <a:ln/>
        </p:spPr>
        <p:txBody>
          <a:bodyPr vert="horz" wrap="square" lIns="91440" tIns="45720" rIns="91440" bIns="45720" anchor="ctr" anchorCtr="0"/>
          <a:p>
            <a:pPr eaLnBrk="1" hangingPunct="1"/>
            <a:r>
              <a:rPr lang="zh-CN" altLang="en-US" sz="3600" dirty="0"/>
              <a:t>等值与非等值连接查询（续）</a:t>
            </a:r>
            <a:endParaRPr lang="zh-CN" altLang="en-US" sz="3600" dirty="0"/>
          </a:p>
        </p:txBody>
      </p:sp>
      <p:graphicFrame>
        <p:nvGraphicFramePr>
          <p:cNvPr id="10243" name="内容占位符 10242"/>
          <p:cNvGraphicFramePr/>
          <p:nvPr>
            <p:ph idx="4294967295"/>
          </p:nvPr>
        </p:nvGraphicFramePr>
        <p:xfrm>
          <a:off x="684213" y="1916113"/>
          <a:ext cx="7999412" cy="2968625"/>
        </p:xfrm>
        <a:graphic>
          <a:graphicData uri="http://schemas.openxmlformats.org/drawingml/2006/table">
            <a:tbl>
              <a:tblPr/>
              <a:tblGrid>
                <a:gridCol w="1565275"/>
                <a:gridCol w="957263"/>
                <a:gridCol w="752475"/>
                <a:gridCol w="819150"/>
                <a:gridCol w="819150"/>
                <a:gridCol w="1436687"/>
                <a:gridCol w="674688"/>
                <a:gridCol w="974725"/>
              </a:tblGrid>
              <a:tr h="5207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Student.Sno</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Sname</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Ssex</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Sage</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Sdept</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SC.Sno</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Cno</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Grade</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503238">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201215121</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000" b="1" dirty="0">
                          <a:latin typeface="Times New Roman" panose="02020603050405020304" pitchFamily="18" charset="0"/>
                          <a:cs typeface="Times New Roman" panose="02020603050405020304" pitchFamily="18" charset="0"/>
                        </a:rPr>
                        <a:t>李勇</a:t>
                      </a:r>
                      <a:endParaRPr lang="zh-CN" altLang="en-US"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000" b="1" dirty="0">
                          <a:latin typeface="Times New Roman" panose="02020603050405020304" pitchFamily="18" charset="0"/>
                          <a:cs typeface="Times New Roman" panose="02020603050405020304" pitchFamily="18" charset="0"/>
                        </a:rPr>
                        <a:t>男</a:t>
                      </a:r>
                      <a:endParaRPr lang="zh-CN" altLang="en-US"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20</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CS</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201215121</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1</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92</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5048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201215121</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000" b="1" dirty="0">
                          <a:latin typeface="Times New Roman" panose="02020603050405020304" pitchFamily="18" charset="0"/>
                          <a:cs typeface="Times New Roman" panose="02020603050405020304" pitchFamily="18" charset="0"/>
                        </a:rPr>
                        <a:t>李勇</a:t>
                      </a:r>
                      <a:endParaRPr lang="zh-CN" altLang="en-US"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000" b="1" dirty="0">
                          <a:latin typeface="Times New Roman" panose="02020603050405020304" pitchFamily="18" charset="0"/>
                          <a:cs typeface="Times New Roman" panose="02020603050405020304" pitchFamily="18" charset="0"/>
                        </a:rPr>
                        <a:t>男</a:t>
                      </a:r>
                      <a:endParaRPr lang="zh-CN" altLang="en-US"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20</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CS</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201215121</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2</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85</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503237">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201215121</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000" b="1" dirty="0">
                          <a:latin typeface="Times New Roman" panose="02020603050405020304" pitchFamily="18" charset="0"/>
                          <a:cs typeface="Times New Roman" panose="02020603050405020304" pitchFamily="18" charset="0"/>
                        </a:rPr>
                        <a:t>李勇</a:t>
                      </a:r>
                      <a:endParaRPr lang="zh-CN" altLang="en-US"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000" b="1" dirty="0">
                          <a:latin typeface="Times New Roman" panose="02020603050405020304" pitchFamily="18" charset="0"/>
                          <a:cs typeface="Times New Roman" panose="02020603050405020304" pitchFamily="18" charset="0"/>
                        </a:rPr>
                        <a:t>男</a:t>
                      </a:r>
                      <a:endParaRPr lang="zh-CN" altLang="en-US"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20</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CS</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201215121</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3</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88</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5048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201215122</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000" b="1" dirty="0">
                          <a:latin typeface="Times New Roman" panose="02020603050405020304" pitchFamily="18" charset="0"/>
                          <a:cs typeface="Times New Roman" panose="02020603050405020304" pitchFamily="18" charset="0"/>
                        </a:rPr>
                        <a:t>刘晨</a:t>
                      </a:r>
                      <a:endParaRPr lang="zh-CN" altLang="en-US"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000" b="1" dirty="0">
                          <a:latin typeface="Times New Roman" panose="02020603050405020304" pitchFamily="18" charset="0"/>
                          <a:cs typeface="Times New Roman" panose="02020603050405020304" pitchFamily="18" charset="0"/>
                        </a:rPr>
                        <a:t>女</a:t>
                      </a:r>
                      <a:endParaRPr lang="zh-CN" altLang="en-US"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19</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CS</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201215122</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2</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90</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4318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201215122</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000" b="1" dirty="0">
                          <a:latin typeface="Times New Roman" panose="02020603050405020304" pitchFamily="18" charset="0"/>
                          <a:cs typeface="Times New Roman" panose="02020603050405020304" pitchFamily="18" charset="0"/>
                        </a:rPr>
                        <a:t>刘晨</a:t>
                      </a:r>
                      <a:endParaRPr lang="zh-CN" altLang="en-US"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000" b="1" dirty="0">
                          <a:latin typeface="Times New Roman" panose="02020603050405020304" pitchFamily="18" charset="0"/>
                          <a:cs typeface="Times New Roman" panose="02020603050405020304" pitchFamily="18" charset="0"/>
                        </a:rPr>
                        <a:t>女</a:t>
                      </a:r>
                      <a:endParaRPr lang="zh-CN" altLang="en-US"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19</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CS</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201215122</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3</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80</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bl>
          </a:graphicData>
        </a:graphic>
      </p:graphicFrame>
      <p:sp>
        <p:nvSpPr>
          <p:cNvPr id="10292" name="Text Box 423"/>
          <p:cNvSpPr txBox="1"/>
          <p:nvPr/>
        </p:nvSpPr>
        <p:spPr>
          <a:xfrm>
            <a:off x="427038" y="1270000"/>
            <a:ext cx="1706562" cy="457200"/>
          </a:xfrm>
          <a:prstGeom prst="rect">
            <a:avLst/>
          </a:prstGeom>
          <a:noFill/>
          <a:ln w="9525">
            <a:noFill/>
          </a:ln>
        </p:spPr>
        <p:txBody>
          <a:bodyPr wrap="none">
            <a:spAutoFit/>
          </a:bodyPr>
          <a:p>
            <a:pPr marL="342900" indent="-342900" algn="ctr"/>
            <a:r>
              <a:rPr lang="zh-CN" altLang="en-US" sz="2400" b="1" dirty="0">
                <a:latin typeface="Times New Roman" panose="02020603050405020304" pitchFamily="18" charset="0"/>
              </a:rPr>
              <a:t>查询结果：</a:t>
            </a:r>
            <a:endParaRPr lang="zh-CN" altLang="en-US" sz="2400" b="1" dirty="0">
              <a:latin typeface="Times New Roman" panose="02020603050405020304" pitchFamily="18" charset="0"/>
            </a:endParaRPr>
          </a:p>
        </p:txBody>
      </p:sp>
      <p:sp>
        <p:nvSpPr>
          <p:cNvPr id="10293" name="Line 424"/>
          <p:cNvSpPr/>
          <p:nvPr/>
        </p:nvSpPr>
        <p:spPr>
          <a:xfrm>
            <a:off x="684213" y="2420938"/>
            <a:ext cx="7920037" cy="0"/>
          </a:xfrm>
          <a:prstGeom prst="line">
            <a:avLst/>
          </a:prstGeom>
          <a:ln w="9525" cap="flat" cmpd="sng">
            <a:solidFill>
              <a:schemeClr val="tx1"/>
            </a:solidFill>
            <a:prstDash val="solid"/>
            <a:headEnd type="none" w="med" len="med"/>
            <a:tailEnd type="none" w="med" len="med"/>
          </a:ln>
        </p:spPr>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2"/>
          <p:cNvSpPr>
            <a:spLocks noGrp="1"/>
          </p:cNvSpPr>
          <p:nvPr>
            <p:ph type="title" idx="4294967295"/>
          </p:nvPr>
        </p:nvSpPr>
        <p:spPr>
          <a:ln/>
        </p:spPr>
        <p:txBody>
          <a:bodyPr vert="horz" wrap="square" lIns="91440" tIns="45720" rIns="91440" bIns="45720" anchor="ctr" anchorCtr="0"/>
          <a:p>
            <a:pPr eaLnBrk="1" hangingPunct="1"/>
            <a:r>
              <a:rPr lang="zh-CN" altLang="en-US" sz="3600" dirty="0">
                <a:latin typeface="宋体" panose="02010600030101010101" pitchFamily="2" charset="-122"/>
              </a:rPr>
              <a:t>集合查询（续）</a:t>
            </a:r>
            <a:endParaRPr lang="zh-CN" altLang="en-US" sz="3600" dirty="0">
              <a:latin typeface="宋体" panose="02010600030101010101" pitchFamily="2" charset="-122"/>
            </a:endParaRPr>
          </a:p>
        </p:txBody>
      </p:sp>
      <p:sp>
        <p:nvSpPr>
          <p:cNvPr id="74755" name="Rectangle 3"/>
          <p:cNvSpPr>
            <a:spLocks noGrp="1"/>
          </p:cNvSpPr>
          <p:nvPr>
            <p:ph type="body" idx="4294967295"/>
          </p:nvPr>
        </p:nvSpPr>
        <p:spPr>
          <a:xfrm>
            <a:off x="682625" y="1098550"/>
            <a:ext cx="8569325" cy="4854575"/>
          </a:xfrm>
          <a:ln/>
        </p:spPr>
        <p:txBody>
          <a:bodyPr vert="horz" wrap="square" lIns="91440" tIns="45720" rIns="91440" bIns="45720" anchor="t" anchorCtr="0"/>
          <a:p>
            <a:pPr eaLnBrk="1" hangingPunct="1">
              <a:buNone/>
            </a:pPr>
            <a:r>
              <a:rPr lang="en-US" altLang="zh-CN" sz="2400" dirty="0"/>
              <a:t>[</a:t>
            </a:r>
            <a:r>
              <a:rPr lang="zh-CN" altLang="en-US" sz="2400" dirty="0"/>
              <a:t>例</a:t>
            </a:r>
            <a:r>
              <a:rPr lang="en-US" altLang="zh-CN" sz="2400" dirty="0"/>
              <a:t>3.67]</a:t>
            </a:r>
            <a:r>
              <a:rPr lang="zh-CN" altLang="en-US" sz="2400" dirty="0"/>
              <a:t>也可以表示为：</a:t>
            </a:r>
            <a:endParaRPr lang="zh-CN" altLang="en-US" sz="2400" dirty="0"/>
          </a:p>
          <a:p>
            <a:pPr eaLnBrk="1" hangingPunct="1">
              <a:buNone/>
            </a:pPr>
            <a:r>
              <a:rPr lang="zh-CN" altLang="en-US" dirty="0"/>
              <a:t>        </a:t>
            </a:r>
            <a:endParaRPr lang="zh-CN" altLang="en-US" dirty="0"/>
          </a:p>
          <a:p>
            <a:pPr eaLnBrk="1" hangingPunct="1">
              <a:buNone/>
            </a:pPr>
            <a:r>
              <a:rPr lang="zh-CN" altLang="en-US" dirty="0"/>
              <a:t>	     </a:t>
            </a:r>
            <a:r>
              <a:rPr lang="en-US" altLang="zh-CN" sz="2400" dirty="0"/>
              <a:t>SELECT Sno</a:t>
            </a:r>
            <a:endParaRPr lang="en-US" altLang="zh-CN" sz="2400" dirty="0"/>
          </a:p>
          <a:p>
            <a:pPr eaLnBrk="1" hangingPunct="1">
              <a:buNone/>
            </a:pPr>
            <a:r>
              <a:rPr lang="en-US" altLang="zh-CN" sz="2400" dirty="0"/>
              <a:t>          FROM    SC</a:t>
            </a:r>
            <a:endParaRPr lang="en-US" altLang="zh-CN" sz="2400" dirty="0"/>
          </a:p>
          <a:p>
            <a:pPr eaLnBrk="1" hangingPunct="1">
              <a:buNone/>
            </a:pPr>
            <a:r>
              <a:rPr lang="en-US" altLang="zh-CN" sz="2400" dirty="0"/>
              <a:t>          WHERE Cno=' 1 ' AND Sno IN</a:t>
            </a:r>
            <a:endParaRPr lang="en-US" altLang="zh-CN" sz="2400" dirty="0"/>
          </a:p>
          <a:p>
            <a:pPr eaLnBrk="1" hangingPunct="1">
              <a:buNone/>
            </a:pPr>
            <a:r>
              <a:rPr lang="en-US" altLang="zh-CN" sz="2400" dirty="0"/>
              <a:t>                                                </a:t>
            </a:r>
            <a:r>
              <a:rPr lang="zh-CN" altLang="en-US" sz="2400" dirty="0"/>
              <a:t>(</a:t>
            </a:r>
            <a:r>
              <a:rPr lang="en-US" altLang="zh-CN" sz="2400" dirty="0"/>
              <a:t>SELECT Sno</a:t>
            </a:r>
            <a:endParaRPr lang="en-US" altLang="zh-CN" sz="2400" dirty="0"/>
          </a:p>
          <a:p>
            <a:pPr eaLnBrk="1" hangingPunct="1">
              <a:buNone/>
            </a:pPr>
            <a:r>
              <a:rPr lang="en-US" altLang="zh-CN" sz="2400" dirty="0"/>
              <a:t>                                                 FROM SC</a:t>
            </a:r>
            <a:endParaRPr lang="en-US" altLang="zh-CN" sz="2400" dirty="0"/>
          </a:p>
          <a:p>
            <a:pPr eaLnBrk="1" hangingPunct="1">
              <a:buNone/>
            </a:pPr>
            <a:r>
              <a:rPr lang="en-US" altLang="zh-CN" sz="2400" dirty="0"/>
              <a:t>                                                 WHERE Cno=' 2 '</a:t>
            </a:r>
            <a:r>
              <a:rPr lang="zh-CN" altLang="en-US" sz="2400" dirty="0"/>
              <a:t>);</a:t>
            </a:r>
            <a:endParaRPr lang="zh-CN" altLang="en-US" sz="2400" dirty="0"/>
          </a:p>
          <a:p>
            <a:pPr eaLnBrk="1" hangingPunct="1"/>
            <a:endParaRPr lang="en-US" altLang="zh-CN" sz="2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2"/>
          <p:cNvSpPr>
            <a:spLocks noGrp="1"/>
          </p:cNvSpPr>
          <p:nvPr>
            <p:ph type="title" idx="4294967295"/>
          </p:nvPr>
        </p:nvSpPr>
        <p:spPr>
          <a:ln/>
        </p:spPr>
        <p:txBody>
          <a:bodyPr vert="horz" wrap="square" lIns="91440" tIns="45720" rIns="91440" bIns="45720" anchor="ctr" anchorCtr="0"/>
          <a:p>
            <a:pPr eaLnBrk="1" hangingPunct="1"/>
            <a:r>
              <a:rPr lang="zh-CN" altLang="en-US" sz="3600" dirty="0">
                <a:latin typeface="宋体" panose="02010600030101010101" pitchFamily="2" charset="-122"/>
              </a:rPr>
              <a:t>集合查询（续）</a:t>
            </a:r>
            <a:endParaRPr lang="zh-CN" altLang="en-US" sz="3600" dirty="0">
              <a:latin typeface="宋体" panose="02010600030101010101" pitchFamily="2" charset="-122"/>
            </a:endParaRPr>
          </a:p>
        </p:txBody>
      </p:sp>
      <p:sp>
        <p:nvSpPr>
          <p:cNvPr id="75779" name="Rectangle 3"/>
          <p:cNvSpPr>
            <a:spLocks noGrp="1"/>
          </p:cNvSpPr>
          <p:nvPr>
            <p:ph type="body" idx="4294967295"/>
          </p:nvPr>
        </p:nvSpPr>
        <p:spPr>
          <a:xfrm>
            <a:off x="684213" y="1098550"/>
            <a:ext cx="7772400" cy="4114800"/>
          </a:xfrm>
          <a:ln/>
        </p:spPr>
        <p:txBody>
          <a:bodyPr vert="horz" wrap="square" lIns="91440" tIns="45720" rIns="91440" bIns="45720" anchor="t" anchorCtr="0"/>
          <a:p>
            <a:pPr eaLnBrk="1" hangingPunct="1">
              <a:lnSpc>
                <a:spcPct val="90000"/>
              </a:lnSpc>
              <a:buFont typeface="宋体" panose="02010600030101010101" pitchFamily="2" charset="-122"/>
              <a:buNone/>
            </a:pPr>
            <a:r>
              <a:rPr lang="en-US" altLang="zh-CN" sz="2400" dirty="0"/>
              <a:t>[</a:t>
            </a:r>
            <a:r>
              <a:rPr lang="zh-CN" altLang="en-US" sz="2400" dirty="0"/>
              <a:t>例 </a:t>
            </a:r>
            <a:r>
              <a:rPr lang="en-US" altLang="zh-CN" sz="2400" dirty="0"/>
              <a:t>3.68]  </a:t>
            </a:r>
            <a:r>
              <a:rPr lang="zh-CN" altLang="en-US" sz="2400" dirty="0"/>
              <a:t>查询计算机科学系的学生与年龄不大于</a:t>
            </a:r>
            <a:r>
              <a:rPr lang="en-US" altLang="zh-CN" sz="2400" dirty="0"/>
              <a:t>19</a:t>
            </a:r>
            <a:r>
              <a:rPr lang="zh-CN" altLang="en-US" sz="2400" dirty="0"/>
              <a:t>岁的学生的差集。</a:t>
            </a:r>
            <a:endParaRPr lang="zh-CN" altLang="en-US" sz="2400" dirty="0"/>
          </a:p>
          <a:p>
            <a:pPr eaLnBrk="1" hangingPunct="1">
              <a:lnSpc>
                <a:spcPct val="90000"/>
              </a:lnSpc>
              <a:buFont typeface="宋体" panose="02010600030101010101" pitchFamily="2" charset="-122"/>
              <a:buNone/>
            </a:pPr>
            <a:endParaRPr lang="zh-CN" altLang="en-US" sz="2400" dirty="0"/>
          </a:p>
          <a:p>
            <a:pPr eaLnBrk="1" hangingPunct="1">
              <a:buNone/>
            </a:pPr>
            <a:r>
              <a:rPr lang="zh-CN" altLang="en-US" sz="2400" dirty="0"/>
              <a:t>    </a:t>
            </a:r>
            <a:r>
              <a:rPr lang="en-US" altLang="zh-CN" sz="2400" dirty="0"/>
              <a:t>SELECT *</a:t>
            </a:r>
            <a:endParaRPr lang="en-US" altLang="zh-CN" sz="2400" dirty="0"/>
          </a:p>
          <a:p>
            <a:pPr eaLnBrk="1" hangingPunct="1">
              <a:buNone/>
            </a:pPr>
            <a:r>
              <a:rPr lang="en-US" altLang="zh-CN" sz="2400" dirty="0"/>
              <a:t>    FROM Student</a:t>
            </a:r>
            <a:endParaRPr lang="en-US" altLang="zh-CN" sz="2400" dirty="0"/>
          </a:p>
          <a:p>
            <a:pPr eaLnBrk="1" hangingPunct="1">
              <a:buNone/>
            </a:pPr>
            <a:r>
              <a:rPr lang="en-US" altLang="zh-CN" sz="2400" dirty="0"/>
              <a:t>    WHERE Sdept='CS'</a:t>
            </a:r>
            <a:endParaRPr lang="en-US" altLang="zh-CN" sz="2400" dirty="0"/>
          </a:p>
          <a:p>
            <a:pPr eaLnBrk="1" hangingPunct="1">
              <a:buNone/>
            </a:pPr>
            <a:r>
              <a:rPr lang="en-US" altLang="zh-CN" sz="2400" dirty="0"/>
              <a:t>    EXCEPT</a:t>
            </a:r>
            <a:endParaRPr lang="en-US" altLang="zh-CN" sz="2400" dirty="0"/>
          </a:p>
          <a:p>
            <a:pPr eaLnBrk="1" hangingPunct="1">
              <a:buNone/>
            </a:pPr>
            <a:r>
              <a:rPr lang="en-US" altLang="zh-CN" sz="2400" dirty="0"/>
              <a:t>    SELECT  *</a:t>
            </a:r>
            <a:endParaRPr lang="en-US" altLang="zh-CN" sz="2400" dirty="0"/>
          </a:p>
          <a:p>
            <a:pPr eaLnBrk="1" hangingPunct="1">
              <a:buNone/>
            </a:pPr>
            <a:r>
              <a:rPr lang="en-US" altLang="zh-CN" sz="2400" dirty="0"/>
              <a:t>    FROM Student</a:t>
            </a:r>
            <a:endParaRPr lang="en-US" altLang="zh-CN" sz="2400" dirty="0"/>
          </a:p>
          <a:p>
            <a:pPr eaLnBrk="1" hangingPunct="1">
              <a:buNone/>
            </a:pPr>
            <a:r>
              <a:rPr lang="en-US" altLang="zh-CN" sz="2400" dirty="0"/>
              <a:t>    WHERE Sage &lt;=19;</a:t>
            </a:r>
            <a:endParaRPr lang="en-US" altLang="zh-CN" sz="24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1026"/>
          <p:cNvSpPr>
            <a:spLocks noGrp="1"/>
          </p:cNvSpPr>
          <p:nvPr>
            <p:ph type="title" idx="4294967295"/>
          </p:nvPr>
        </p:nvSpPr>
        <p:spPr>
          <a:ln/>
        </p:spPr>
        <p:txBody>
          <a:bodyPr vert="horz" wrap="square" lIns="91440" tIns="45720" rIns="91440" bIns="45720" anchor="ctr" anchorCtr="0"/>
          <a:p>
            <a:pPr eaLnBrk="1" hangingPunct="1"/>
            <a:r>
              <a:rPr lang="zh-CN" altLang="en-US" sz="3600" dirty="0">
                <a:latin typeface="宋体" panose="02010600030101010101" pitchFamily="2" charset="-122"/>
              </a:rPr>
              <a:t>集合查询（续）</a:t>
            </a:r>
            <a:endParaRPr lang="zh-CN" altLang="en-US" sz="3600" dirty="0">
              <a:latin typeface="宋体" panose="02010600030101010101" pitchFamily="2" charset="-122"/>
            </a:endParaRPr>
          </a:p>
        </p:txBody>
      </p:sp>
      <p:sp>
        <p:nvSpPr>
          <p:cNvPr id="76803" name="Rectangle 1027"/>
          <p:cNvSpPr>
            <a:spLocks noGrp="1"/>
          </p:cNvSpPr>
          <p:nvPr>
            <p:ph type="body" idx="4294967295"/>
          </p:nvPr>
        </p:nvSpPr>
        <p:spPr>
          <a:ln/>
        </p:spPr>
        <p:txBody>
          <a:bodyPr vert="horz" wrap="square" lIns="91440" tIns="45720" rIns="91440" bIns="45720" anchor="t" anchorCtr="0"/>
          <a:p>
            <a:pPr eaLnBrk="1" hangingPunct="1">
              <a:buNone/>
            </a:pPr>
            <a:r>
              <a:rPr lang="en-US" altLang="zh-CN" sz="2400" dirty="0"/>
              <a:t>[</a:t>
            </a:r>
            <a:r>
              <a:rPr lang="zh-CN" altLang="en-US" sz="2400" dirty="0"/>
              <a:t>例</a:t>
            </a:r>
            <a:r>
              <a:rPr lang="en-US" altLang="zh-CN" sz="2400" dirty="0"/>
              <a:t>3.68]</a:t>
            </a:r>
            <a:r>
              <a:rPr lang="zh-CN" altLang="en-US" sz="2400" dirty="0"/>
              <a:t>实际上是查询计算机科学系中年龄大于</a:t>
            </a:r>
            <a:r>
              <a:rPr lang="en-US" altLang="zh-CN" sz="2400" dirty="0"/>
              <a:t>19</a:t>
            </a:r>
            <a:r>
              <a:rPr lang="zh-CN" altLang="en-US" sz="2400" dirty="0"/>
              <a:t>岁的学生</a:t>
            </a:r>
            <a:endParaRPr lang="zh-CN" altLang="en-US" sz="2400" dirty="0"/>
          </a:p>
          <a:p>
            <a:pPr eaLnBrk="1" hangingPunct="1">
              <a:buNone/>
            </a:pPr>
            <a:endParaRPr lang="zh-CN" altLang="en-US" sz="2400" dirty="0"/>
          </a:p>
          <a:p>
            <a:pPr eaLnBrk="1" hangingPunct="1">
              <a:buNone/>
            </a:pPr>
            <a:r>
              <a:rPr lang="zh-CN" altLang="en-US" sz="2400" dirty="0"/>
              <a:t>        </a:t>
            </a:r>
            <a:r>
              <a:rPr lang="en-US" altLang="zh-CN" sz="2400" dirty="0"/>
              <a:t>SELECT *</a:t>
            </a:r>
            <a:endParaRPr lang="en-US" altLang="zh-CN" sz="2400" dirty="0"/>
          </a:p>
          <a:p>
            <a:pPr eaLnBrk="1" hangingPunct="1">
              <a:buNone/>
            </a:pPr>
            <a:r>
              <a:rPr lang="en-US" altLang="zh-CN" sz="2400" dirty="0"/>
              <a:t>        FROM Student</a:t>
            </a:r>
            <a:endParaRPr lang="en-US" altLang="zh-CN" sz="2400" dirty="0"/>
          </a:p>
          <a:p>
            <a:pPr eaLnBrk="1" hangingPunct="1">
              <a:buNone/>
            </a:pPr>
            <a:r>
              <a:rPr lang="en-US" altLang="zh-CN" sz="2400" dirty="0"/>
              <a:t>        WHERE Sdept= 'CS' AND  Sage&gt;19</a:t>
            </a:r>
            <a:r>
              <a:rPr lang="zh-CN" altLang="en-US" sz="2400" dirty="0"/>
              <a:t>;</a:t>
            </a:r>
            <a:endParaRPr lang="zh-CN" altLang="en-US" sz="2400" dirty="0"/>
          </a:p>
          <a:p>
            <a:pPr eaLnBrk="1" hangingPunct="1"/>
            <a:endParaRPr lang="en-US" altLang="zh-CN" sz="24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a:spLocks noGrp="1"/>
          </p:cNvSpPr>
          <p:nvPr>
            <p:ph type="title" idx="4294967295"/>
          </p:nvPr>
        </p:nvSpPr>
        <p:spPr>
          <a:ln/>
        </p:spPr>
        <p:txBody>
          <a:bodyPr vert="horz" wrap="square" lIns="91440" tIns="45720" rIns="91440" bIns="45720" anchor="ctr" anchorCtr="0"/>
          <a:p>
            <a:pPr eaLnBrk="1" hangingPunct="1"/>
            <a:r>
              <a:rPr lang="en-US" altLang="zh-CN" sz="3600" dirty="0"/>
              <a:t>3.4  </a:t>
            </a:r>
            <a:r>
              <a:rPr lang="zh-CN" altLang="en-US" sz="3600" dirty="0"/>
              <a:t>数据查询 </a:t>
            </a:r>
            <a:endParaRPr lang="zh-CN" altLang="en-US" sz="3600" dirty="0"/>
          </a:p>
        </p:txBody>
      </p:sp>
      <p:sp>
        <p:nvSpPr>
          <p:cNvPr id="77827" name="Rectangle 3"/>
          <p:cNvSpPr>
            <a:spLocks noGrp="1"/>
          </p:cNvSpPr>
          <p:nvPr>
            <p:ph type="body" idx="4294967295"/>
          </p:nvPr>
        </p:nvSpPr>
        <p:spPr>
          <a:xfrm>
            <a:off x="1042988" y="1341438"/>
            <a:ext cx="5410200" cy="4038600"/>
          </a:xfrm>
          <a:ln/>
        </p:spPr>
        <p:txBody>
          <a:bodyPr vert="horz" wrap="square" lIns="91440" tIns="45720" rIns="91440" bIns="45720" anchor="t" anchorCtr="0"/>
          <a:p>
            <a:pPr marL="0" indent="0" algn="just" eaLnBrk="1" hangingPunct="1">
              <a:lnSpc>
                <a:spcPct val="140000"/>
              </a:lnSpc>
              <a:buNone/>
            </a:pPr>
            <a:r>
              <a:rPr lang="en-US" altLang="zh-CN" dirty="0"/>
              <a:t>3.4.1 </a:t>
            </a:r>
            <a:r>
              <a:rPr lang="zh-CN" altLang="en-US" dirty="0"/>
              <a:t>单表查询</a:t>
            </a:r>
            <a:endParaRPr lang="zh-CN" altLang="en-US" dirty="0"/>
          </a:p>
          <a:p>
            <a:pPr marL="0" indent="0" algn="just" eaLnBrk="1" hangingPunct="1">
              <a:lnSpc>
                <a:spcPct val="140000"/>
              </a:lnSpc>
              <a:buNone/>
            </a:pPr>
            <a:r>
              <a:rPr lang="en-US" altLang="zh-CN" dirty="0"/>
              <a:t>3.4.2 </a:t>
            </a:r>
            <a:r>
              <a:rPr lang="zh-CN" altLang="en-US" dirty="0"/>
              <a:t>连接查询</a:t>
            </a:r>
            <a:endParaRPr lang="zh-CN" altLang="en-US" dirty="0"/>
          </a:p>
          <a:p>
            <a:pPr marL="0" indent="0" algn="just" eaLnBrk="1" hangingPunct="1">
              <a:lnSpc>
                <a:spcPct val="140000"/>
              </a:lnSpc>
              <a:buNone/>
            </a:pPr>
            <a:r>
              <a:rPr lang="en-US" altLang="zh-CN" dirty="0"/>
              <a:t>3.4.3 </a:t>
            </a:r>
            <a:r>
              <a:rPr lang="zh-CN" altLang="en-US" dirty="0"/>
              <a:t>嵌套查询</a:t>
            </a:r>
            <a:endParaRPr lang="zh-CN" altLang="en-US" dirty="0"/>
          </a:p>
          <a:p>
            <a:pPr marL="0" indent="0" algn="just" eaLnBrk="1" hangingPunct="1">
              <a:lnSpc>
                <a:spcPct val="140000"/>
              </a:lnSpc>
              <a:buNone/>
            </a:pPr>
            <a:r>
              <a:rPr lang="en-US" altLang="zh-CN" dirty="0"/>
              <a:t>3.4.4 </a:t>
            </a:r>
            <a:r>
              <a:rPr lang="zh-CN" altLang="en-US" dirty="0"/>
              <a:t>集合查询</a:t>
            </a:r>
            <a:endParaRPr lang="zh-CN" altLang="en-US" dirty="0"/>
          </a:p>
          <a:p>
            <a:pPr marL="0" indent="0" algn="just" eaLnBrk="1" hangingPunct="1">
              <a:lnSpc>
                <a:spcPct val="140000"/>
              </a:lnSpc>
              <a:buNone/>
            </a:pPr>
            <a:r>
              <a:rPr lang="en-US" altLang="zh-CN" dirty="0">
                <a:solidFill>
                  <a:srgbClr val="00B050"/>
                </a:solidFill>
              </a:rPr>
              <a:t>3.4.5</a:t>
            </a:r>
            <a:r>
              <a:rPr lang="zh-CN" altLang="en-US" dirty="0">
                <a:solidFill>
                  <a:srgbClr val="00B050"/>
                </a:solidFill>
              </a:rPr>
              <a:t>基于派生表的查询</a:t>
            </a:r>
            <a:endParaRPr lang="en-US" altLang="zh-CN" dirty="0">
              <a:solidFill>
                <a:srgbClr val="00B050"/>
              </a:solidFill>
            </a:endParaRPr>
          </a:p>
          <a:p>
            <a:pPr marL="0" indent="0" algn="just" eaLnBrk="1" hangingPunct="1">
              <a:lnSpc>
                <a:spcPct val="140000"/>
              </a:lnSpc>
              <a:buNone/>
            </a:pPr>
            <a:r>
              <a:rPr lang="en-US" altLang="zh-CN" dirty="0"/>
              <a:t>3.4.6 Select</a:t>
            </a:r>
            <a:r>
              <a:rPr lang="zh-CN" altLang="en-US" dirty="0"/>
              <a:t>语句的一般形式 </a:t>
            </a: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标题 1"/>
          <p:cNvSpPr>
            <a:spLocks noGrp="1"/>
          </p:cNvSpPr>
          <p:nvPr>
            <p:ph type="title" idx="4294967295"/>
          </p:nvPr>
        </p:nvSpPr>
        <p:spPr>
          <a:ln/>
        </p:spPr>
        <p:txBody>
          <a:bodyPr vert="horz" wrap="square" lIns="91440" tIns="45720" rIns="91440" bIns="45720" anchor="ctr" anchorCtr="0"/>
          <a:p>
            <a:pPr eaLnBrk="1" hangingPunct="1"/>
            <a:r>
              <a:rPr lang="en-US" altLang="zh-CN" sz="3600" dirty="0"/>
              <a:t>3.4.5 </a:t>
            </a:r>
            <a:r>
              <a:rPr lang="zh-CN" altLang="en-US" sz="3600" dirty="0"/>
              <a:t>基于派生表的查询</a:t>
            </a:r>
            <a:endParaRPr lang="zh-CN" altLang="en-US" sz="3600" dirty="0"/>
          </a:p>
        </p:txBody>
      </p:sp>
      <p:sp>
        <p:nvSpPr>
          <p:cNvPr id="78851" name="内容占位符 2"/>
          <p:cNvSpPr>
            <a:spLocks noGrp="1"/>
          </p:cNvSpPr>
          <p:nvPr>
            <p:ph idx="1"/>
          </p:nvPr>
        </p:nvSpPr>
        <p:spPr>
          <a:xfrm>
            <a:off x="457200" y="1098550"/>
            <a:ext cx="8507413" cy="5140325"/>
          </a:xfrm>
          <a:ln/>
        </p:spPr>
        <p:txBody>
          <a:bodyPr vert="horz" wrap="square" lIns="91440" tIns="45720" rIns="91440" bIns="45720" anchor="t" anchorCtr="0"/>
          <a:p>
            <a:pPr eaLnBrk="1" hangingPunct="1">
              <a:lnSpc>
                <a:spcPct val="90000"/>
              </a:lnSpc>
            </a:pPr>
            <a:r>
              <a:rPr lang="zh-CN" altLang="en-US" dirty="0">
                <a:latin typeface="宋体" panose="02010600030101010101" pitchFamily="2" charset="-122"/>
              </a:rPr>
              <a:t>子查询不仅可以出现在</a:t>
            </a:r>
            <a:r>
              <a:rPr lang="en-US" altLang="zh-CN" dirty="0"/>
              <a:t>WHERE</a:t>
            </a:r>
            <a:r>
              <a:rPr lang="zh-CN" altLang="en-US" dirty="0">
                <a:latin typeface="宋体" panose="02010600030101010101" pitchFamily="2" charset="-122"/>
              </a:rPr>
              <a:t>子句中，还可以出现在</a:t>
            </a:r>
            <a:r>
              <a:rPr lang="en-US" altLang="zh-CN" dirty="0"/>
              <a:t>FROM</a:t>
            </a:r>
            <a:r>
              <a:rPr lang="zh-CN" altLang="en-US" dirty="0">
                <a:latin typeface="宋体" panose="02010600030101010101" pitchFamily="2" charset="-122"/>
              </a:rPr>
              <a:t>子句中，这时子查询生成的临时派生表（</a:t>
            </a:r>
            <a:r>
              <a:rPr lang="en-US" altLang="zh-CN" dirty="0"/>
              <a:t>Derived Table</a:t>
            </a:r>
            <a:r>
              <a:rPr lang="zh-CN" altLang="en-US" dirty="0">
                <a:latin typeface="宋体" panose="02010600030101010101" pitchFamily="2" charset="-122"/>
              </a:rPr>
              <a:t>）成为主查询的查询对象</a:t>
            </a:r>
            <a:endParaRPr lang="en-US" altLang="zh-CN" dirty="0">
              <a:latin typeface="宋体" panose="02010600030101010101" pitchFamily="2" charset="-122"/>
            </a:endParaRPr>
          </a:p>
          <a:p>
            <a:pPr eaLnBrk="1" hangingPunct="1">
              <a:lnSpc>
                <a:spcPct val="90000"/>
              </a:lnSpc>
            </a:pPr>
            <a:endParaRPr lang="en-US" altLang="zh-CN" sz="2300" dirty="0">
              <a:latin typeface="宋体" panose="02010600030101010101" pitchFamily="2" charset="-122"/>
            </a:endParaRPr>
          </a:p>
          <a:p>
            <a:pPr eaLnBrk="1" hangingPunct="1">
              <a:lnSpc>
                <a:spcPct val="90000"/>
              </a:lnSpc>
              <a:buNone/>
            </a:pPr>
            <a:r>
              <a:rPr lang="en-US" altLang="zh-CN" sz="2400" dirty="0"/>
              <a:t>[</a:t>
            </a:r>
            <a:r>
              <a:rPr lang="zh-CN" altLang="en-US" sz="2400" dirty="0">
                <a:latin typeface="宋体" panose="02010600030101010101" pitchFamily="2" charset="-122"/>
              </a:rPr>
              <a:t>例</a:t>
            </a:r>
            <a:r>
              <a:rPr lang="en-US" altLang="zh-CN" sz="2400" dirty="0"/>
              <a:t>3.57]</a:t>
            </a:r>
            <a:r>
              <a:rPr lang="zh-CN" altLang="en-US" sz="2400" dirty="0">
                <a:latin typeface="宋体" panose="02010600030101010101" pitchFamily="2" charset="-122"/>
              </a:rPr>
              <a:t>找出每个学生超过他自己选修课程平均成绩的课程号</a:t>
            </a:r>
            <a:endParaRPr lang="en-US" altLang="zh-CN" sz="2400" dirty="0">
              <a:latin typeface="宋体" panose="02010600030101010101" pitchFamily="2" charset="-122"/>
            </a:endParaRPr>
          </a:p>
          <a:p>
            <a:pPr eaLnBrk="1" hangingPunct="1">
              <a:lnSpc>
                <a:spcPct val="90000"/>
              </a:lnSpc>
              <a:buNone/>
            </a:pPr>
            <a:r>
              <a:rPr lang="en-US" altLang="zh-CN" sz="2000" dirty="0"/>
              <a:t>     </a:t>
            </a:r>
            <a:endParaRPr lang="en-US" altLang="zh-CN" sz="2000" dirty="0"/>
          </a:p>
          <a:p>
            <a:pPr eaLnBrk="1" hangingPunct="1">
              <a:lnSpc>
                <a:spcPct val="90000"/>
              </a:lnSpc>
              <a:buNone/>
            </a:pPr>
            <a:r>
              <a:rPr lang="zh-CN" altLang="en-US" sz="2400" dirty="0"/>
              <a:t>    </a:t>
            </a:r>
            <a:r>
              <a:rPr lang="en-US" altLang="zh-CN" sz="2400" dirty="0"/>
              <a:t>SELECT Sno, Cno</a:t>
            </a:r>
            <a:endParaRPr lang="en-US" altLang="zh-CN" dirty="0"/>
          </a:p>
          <a:p>
            <a:pPr eaLnBrk="1" hangingPunct="1">
              <a:lnSpc>
                <a:spcPct val="90000"/>
              </a:lnSpc>
              <a:buNone/>
            </a:pPr>
            <a:r>
              <a:rPr lang="en-US" altLang="zh-CN" sz="2400" dirty="0"/>
              <a:t>    FROM SC, </a:t>
            </a:r>
            <a:r>
              <a:rPr lang="zh-CN" altLang="en-US" sz="2400" dirty="0"/>
              <a:t>(</a:t>
            </a:r>
            <a:r>
              <a:rPr lang="en-US" altLang="zh-CN" sz="2400" dirty="0"/>
              <a:t>SELECTSno, Avg</a:t>
            </a:r>
            <a:r>
              <a:rPr lang="zh-CN" altLang="en-US" sz="2400" dirty="0"/>
              <a:t>(</a:t>
            </a:r>
            <a:r>
              <a:rPr lang="en-US" altLang="zh-CN" sz="2400" dirty="0"/>
              <a:t>Grade</a:t>
            </a:r>
            <a:r>
              <a:rPr lang="zh-CN" altLang="en-US" sz="2400" dirty="0"/>
              <a:t>)</a:t>
            </a:r>
            <a:r>
              <a:rPr lang="en-US" altLang="zh-CN" sz="2400" dirty="0"/>
              <a:t> </a:t>
            </a:r>
            <a:endParaRPr lang="en-US" altLang="zh-CN" sz="2400" dirty="0"/>
          </a:p>
          <a:p>
            <a:pPr eaLnBrk="1" hangingPunct="1">
              <a:lnSpc>
                <a:spcPct val="90000"/>
              </a:lnSpc>
              <a:buNone/>
            </a:pPr>
            <a:r>
              <a:rPr lang="en-US" altLang="zh-CN" sz="2400" dirty="0"/>
              <a:t>                        FROM SC</a:t>
            </a:r>
            <a:endParaRPr lang="en-US" altLang="zh-CN" sz="2400" dirty="0"/>
          </a:p>
          <a:p>
            <a:pPr eaLnBrk="1" hangingPunct="1">
              <a:lnSpc>
                <a:spcPct val="90000"/>
              </a:lnSpc>
              <a:buNone/>
            </a:pPr>
            <a:r>
              <a:rPr lang="en-US" altLang="zh-CN" sz="2400" dirty="0"/>
              <a:t>    			  GROUP BY Sno</a:t>
            </a:r>
            <a:r>
              <a:rPr lang="zh-CN" altLang="en-US" sz="2400" dirty="0"/>
              <a:t>)</a:t>
            </a:r>
            <a:endParaRPr lang="zh-CN" altLang="en-US" sz="2400" dirty="0"/>
          </a:p>
          <a:p>
            <a:pPr eaLnBrk="1" hangingPunct="1">
              <a:lnSpc>
                <a:spcPct val="90000"/>
              </a:lnSpc>
              <a:buNone/>
            </a:pPr>
            <a:r>
              <a:rPr lang="en-US" altLang="zh-CN" sz="2400" dirty="0"/>
              <a:t>                        AS   Avg_sc</a:t>
            </a:r>
            <a:r>
              <a:rPr lang="zh-CN" altLang="en-US" sz="2400" dirty="0"/>
              <a:t>(</a:t>
            </a:r>
            <a:r>
              <a:rPr lang="en-US" altLang="zh-CN" sz="2400" dirty="0"/>
              <a:t>avg_sno,avg_grade</a:t>
            </a:r>
            <a:r>
              <a:rPr lang="zh-CN" altLang="en-US" sz="2400" dirty="0"/>
              <a:t>)</a:t>
            </a:r>
            <a:endParaRPr lang="zh-CN" altLang="en-US" sz="2400" dirty="0"/>
          </a:p>
          <a:p>
            <a:pPr eaLnBrk="1" hangingPunct="1">
              <a:lnSpc>
                <a:spcPct val="90000"/>
              </a:lnSpc>
              <a:buNone/>
            </a:pPr>
            <a:r>
              <a:rPr lang="en-US" altLang="zh-CN" sz="2400" dirty="0"/>
              <a:t>    WHERE SC.Sno = Avg_sc.avg_sno</a:t>
            </a:r>
            <a:endParaRPr lang="en-US" altLang="zh-CN" sz="2400" dirty="0"/>
          </a:p>
          <a:p>
            <a:pPr eaLnBrk="1" hangingPunct="1">
              <a:lnSpc>
                <a:spcPct val="90000"/>
              </a:lnSpc>
              <a:buNone/>
            </a:pPr>
            <a:r>
              <a:rPr lang="en-US" altLang="zh-CN" sz="2400" dirty="0"/>
              <a:t>      and SC.Grade &gt;=Avg_sc.avg_grade</a:t>
            </a:r>
            <a:endParaRPr lang="en-US" altLang="zh-CN" sz="24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标题 1"/>
          <p:cNvSpPr>
            <a:spLocks noGrp="1"/>
          </p:cNvSpPr>
          <p:nvPr>
            <p:ph type="title" idx="4294967295"/>
          </p:nvPr>
        </p:nvSpPr>
        <p:spPr>
          <a:ln/>
        </p:spPr>
        <p:txBody>
          <a:bodyPr vert="horz" wrap="square" lIns="91440" tIns="45720" rIns="91440" bIns="45720" anchor="ctr" anchorCtr="0"/>
          <a:p>
            <a:pPr eaLnBrk="1" hangingPunct="1"/>
            <a:r>
              <a:rPr lang="zh-CN" altLang="en-US" sz="3600" dirty="0"/>
              <a:t>基于派生表的查询（续）</a:t>
            </a:r>
            <a:endParaRPr lang="zh-CN" altLang="en-US" sz="3600" dirty="0"/>
          </a:p>
        </p:txBody>
      </p:sp>
      <p:sp>
        <p:nvSpPr>
          <p:cNvPr id="79875" name="内容占位符 2"/>
          <p:cNvSpPr>
            <a:spLocks noGrp="1"/>
          </p:cNvSpPr>
          <p:nvPr>
            <p:ph idx="1"/>
          </p:nvPr>
        </p:nvSpPr>
        <p:spPr>
          <a:xfrm>
            <a:off x="323850" y="1268413"/>
            <a:ext cx="8820150" cy="4495800"/>
          </a:xfrm>
          <a:ln/>
        </p:spPr>
        <p:txBody>
          <a:bodyPr vert="horz" wrap="square" lIns="91440" tIns="45720" rIns="91440" bIns="45720" anchor="t" anchorCtr="0"/>
          <a:p>
            <a:pPr eaLnBrk="1" hangingPunct="1"/>
            <a:r>
              <a:rPr lang="zh-CN" altLang="en-US" dirty="0">
                <a:latin typeface="宋体" panose="02010600030101010101" pitchFamily="2" charset="-122"/>
              </a:rPr>
              <a:t>如果子查询中没有聚集函数，派生表可以不指定属性列，子查询</a:t>
            </a:r>
            <a:r>
              <a:rPr lang="en-US" altLang="zh-CN" dirty="0"/>
              <a:t>SELECT</a:t>
            </a:r>
            <a:r>
              <a:rPr lang="zh-CN" altLang="en-US" dirty="0">
                <a:latin typeface="宋体" panose="02010600030101010101" pitchFamily="2" charset="-122"/>
              </a:rPr>
              <a:t>子句后面的列名为其缺省属性。</a:t>
            </a:r>
            <a:endParaRPr lang="zh-CN" altLang="en-US" dirty="0">
              <a:latin typeface="宋体" panose="02010600030101010101" pitchFamily="2" charset="-122"/>
            </a:endParaRPr>
          </a:p>
          <a:p>
            <a:pPr eaLnBrk="1" hangingPunct="1"/>
            <a:endParaRPr lang="en-US" altLang="zh-CN" sz="2400" dirty="0">
              <a:latin typeface="宋体" panose="02010600030101010101" pitchFamily="2" charset="-122"/>
            </a:endParaRPr>
          </a:p>
          <a:p>
            <a:pPr eaLnBrk="1" hangingPunct="1">
              <a:buNone/>
            </a:pPr>
            <a:r>
              <a:rPr lang="en-US" altLang="zh-CN" sz="2400" dirty="0"/>
              <a:t>[</a:t>
            </a:r>
            <a:r>
              <a:rPr lang="zh-CN" altLang="en-US" sz="2400" dirty="0">
                <a:latin typeface="宋体" panose="02010600030101010101" pitchFamily="2" charset="-122"/>
              </a:rPr>
              <a:t>例</a:t>
            </a:r>
            <a:r>
              <a:rPr lang="en-US" altLang="zh-CN" sz="2400" dirty="0"/>
              <a:t>3.60]</a:t>
            </a:r>
            <a:r>
              <a:rPr lang="zh-CN" altLang="en-US" sz="2400" dirty="0">
                <a:latin typeface="宋体" panose="02010600030101010101" pitchFamily="2" charset="-122"/>
              </a:rPr>
              <a:t>查询所有选修了</a:t>
            </a:r>
            <a:r>
              <a:rPr lang="en-US" altLang="zh-CN" sz="2400" dirty="0">
                <a:latin typeface="宋体" panose="02010600030101010101" pitchFamily="2" charset="-122"/>
              </a:rPr>
              <a:t>1</a:t>
            </a:r>
            <a:r>
              <a:rPr lang="zh-CN" altLang="en-US" sz="2400" dirty="0">
                <a:latin typeface="宋体" panose="02010600030101010101" pitchFamily="2" charset="-122"/>
              </a:rPr>
              <a:t>号课程的学生姓名，可以用如下查询完成：</a:t>
            </a:r>
            <a:endParaRPr lang="en-US" altLang="zh-CN" sz="2400" dirty="0">
              <a:latin typeface="宋体" panose="02010600030101010101" pitchFamily="2" charset="-122"/>
            </a:endParaRPr>
          </a:p>
          <a:p>
            <a:pPr eaLnBrk="1" hangingPunct="1">
              <a:lnSpc>
                <a:spcPct val="120000"/>
              </a:lnSpc>
              <a:buNone/>
            </a:pPr>
            <a:r>
              <a:rPr lang="en-US" altLang="zh-CN" sz="2200" dirty="0"/>
              <a:t>    SELECT Sname</a:t>
            </a:r>
            <a:endParaRPr lang="zh-CN" altLang="en-US" sz="2200" dirty="0"/>
          </a:p>
          <a:p>
            <a:pPr eaLnBrk="1" hangingPunct="1">
              <a:lnSpc>
                <a:spcPct val="120000"/>
              </a:lnSpc>
              <a:buNone/>
            </a:pPr>
            <a:r>
              <a:rPr lang="en-US" altLang="zh-CN" sz="2200" dirty="0"/>
              <a:t>    FROM     Student,  </a:t>
            </a:r>
            <a:endParaRPr lang="en-US" altLang="zh-CN" sz="2200" dirty="0"/>
          </a:p>
          <a:p>
            <a:pPr eaLnBrk="1" hangingPunct="1">
              <a:lnSpc>
                <a:spcPct val="120000"/>
              </a:lnSpc>
              <a:buNone/>
            </a:pPr>
            <a:r>
              <a:rPr lang="en-US" altLang="zh-CN" sz="2200" dirty="0"/>
              <a:t>                   </a:t>
            </a:r>
            <a:r>
              <a:rPr lang="zh-CN" altLang="en-US" sz="2200" dirty="0"/>
              <a:t>(</a:t>
            </a:r>
            <a:r>
              <a:rPr lang="en-US" altLang="zh-CN" sz="2200" dirty="0"/>
              <a:t>SELECT Sno FROM SC WHERE Cno=' 1 '</a:t>
            </a:r>
            <a:r>
              <a:rPr lang="zh-CN" altLang="en-US" sz="2200" dirty="0"/>
              <a:t>)</a:t>
            </a:r>
            <a:r>
              <a:rPr lang="en-US" altLang="zh-CN" sz="2200" dirty="0"/>
              <a:t> AS SC1</a:t>
            </a:r>
            <a:endParaRPr lang="zh-CN" altLang="en-US" sz="2200" dirty="0"/>
          </a:p>
          <a:p>
            <a:pPr eaLnBrk="1" hangingPunct="1">
              <a:lnSpc>
                <a:spcPct val="120000"/>
              </a:lnSpc>
              <a:buNone/>
            </a:pPr>
            <a:r>
              <a:rPr lang="en-US" altLang="zh-CN" sz="2200" dirty="0"/>
              <a:t>    WHERE  Student.Sno=SC1.Sno;</a:t>
            </a:r>
            <a:endParaRPr lang="zh-CN" altLang="en-US" sz="2200" dirty="0"/>
          </a:p>
          <a:p>
            <a:pPr eaLnBrk="1" hangingPunct="1">
              <a:buNone/>
            </a:pPr>
            <a:endParaRPr lang="en-US" altLang="zh-CN" dirty="0"/>
          </a:p>
          <a:p>
            <a:pPr eaLnBrk="1" hangingPunct="1">
              <a:buNone/>
            </a:pPr>
            <a:endParaRPr lang="en-US" altLang="zh-CN" dirty="0"/>
          </a:p>
          <a:p>
            <a:pPr eaLnBrk="1" hangingPunct="1">
              <a:buNone/>
            </a:pPr>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3"/>
          <p:cNvSpPr txBox="1"/>
          <p:nvPr/>
        </p:nvSpPr>
        <p:spPr>
          <a:xfrm>
            <a:off x="1042988" y="1196975"/>
            <a:ext cx="5410200" cy="4038600"/>
          </a:xfrm>
          <a:prstGeom prst="rect">
            <a:avLst/>
          </a:prstGeom>
          <a:noFill/>
          <a:ln w="9525">
            <a:noFill/>
          </a:ln>
        </p:spPr>
        <p:txBody>
          <a:bodyPr/>
          <a:p>
            <a:pPr algn="just">
              <a:lnSpc>
                <a:spcPct val="140000"/>
              </a:lnSpc>
              <a:spcBef>
                <a:spcPct val="20000"/>
              </a:spcBef>
              <a:buClr>
                <a:schemeClr val="tx1"/>
              </a:buClr>
              <a:buSzPct val="100000"/>
            </a:pPr>
            <a:r>
              <a:rPr lang="en-US" altLang="zh-CN" sz="2800" b="1" dirty="0">
                <a:latin typeface="Arial" panose="020B0604020202020204" pitchFamily="34" charset="0"/>
              </a:rPr>
              <a:t>3.4.1 </a:t>
            </a:r>
            <a:r>
              <a:rPr lang="zh-CN" altLang="en-US" sz="2800" b="1" dirty="0">
                <a:latin typeface="Arial" panose="020B0604020202020204" pitchFamily="34" charset="0"/>
              </a:rPr>
              <a:t>单表查询</a:t>
            </a:r>
            <a:endParaRPr lang="zh-CN" altLang="en-US" sz="2800" b="1" dirty="0">
              <a:latin typeface="Arial" panose="020B0604020202020204" pitchFamily="34" charset="0"/>
            </a:endParaRPr>
          </a:p>
          <a:p>
            <a:pPr algn="just">
              <a:lnSpc>
                <a:spcPct val="140000"/>
              </a:lnSpc>
              <a:spcBef>
                <a:spcPct val="20000"/>
              </a:spcBef>
              <a:buClr>
                <a:schemeClr val="tx1"/>
              </a:buClr>
            </a:pPr>
            <a:r>
              <a:rPr lang="en-US" altLang="zh-CN" sz="2800" b="1" dirty="0">
                <a:latin typeface="Arial" panose="020B0604020202020204" pitchFamily="34" charset="0"/>
              </a:rPr>
              <a:t>3.4.2 </a:t>
            </a:r>
            <a:r>
              <a:rPr lang="zh-CN" altLang="en-US" sz="2800" b="1" dirty="0">
                <a:latin typeface="Arial" panose="020B0604020202020204" pitchFamily="34" charset="0"/>
              </a:rPr>
              <a:t>连接查询</a:t>
            </a:r>
            <a:endParaRPr lang="zh-CN" altLang="en-US" sz="2800" b="1" dirty="0">
              <a:latin typeface="Arial" panose="020B0604020202020204" pitchFamily="34" charset="0"/>
            </a:endParaRPr>
          </a:p>
          <a:p>
            <a:pPr algn="just">
              <a:lnSpc>
                <a:spcPct val="140000"/>
              </a:lnSpc>
              <a:spcBef>
                <a:spcPct val="20000"/>
              </a:spcBef>
              <a:buClr>
                <a:schemeClr val="tx1"/>
              </a:buClr>
            </a:pPr>
            <a:r>
              <a:rPr lang="en-US" altLang="zh-CN" sz="2800" b="1" dirty="0">
                <a:latin typeface="Arial" panose="020B0604020202020204" pitchFamily="34" charset="0"/>
              </a:rPr>
              <a:t>3.4.3 </a:t>
            </a:r>
            <a:r>
              <a:rPr lang="zh-CN" altLang="en-US" sz="2800" b="1" dirty="0">
                <a:latin typeface="Arial" panose="020B0604020202020204" pitchFamily="34" charset="0"/>
              </a:rPr>
              <a:t>嵌套查询</a:t>
            </a:r>
            <a:endParaRPr lang="zh-CN" altLang="en-US" sz="2800" b="1" dirty="0">
              <a:latin typeface="Arial" panose="020B0604020202020204" pitchFamily="34" charset="0"/>
            </a:endParaRPr>
          </a:p>
          <a:p>
            <a:pPr algn="just">
              <a:lnSpc>
                <a:spcPct val="140000"/>
              </a:lnSpc>
              <a:spcBef>
                <a:spcPct val="20000"/>
              </a:spcBef>
              <a:buClr>
                <a:schemeClr val="tx1"/>
              </a:buClr>
            </a:pPr>
            <a:r>
              <a:rPr lang="en-US" altLang="zh-CN" sz="2800" b="1" dirty="0">
                <a:latin typeface="Arial" panose="020B0604020202020204" pitchFamily="34" charset="0"/>
              </a:rPr>
              <a:t>3.4.4 </a:t>
            </a:r>
            <a:r>
              <a:rPr lang="zh-CN" altLang="en-US" sz="2800" b="1" dirty="0">
                <a:latin typeface="Arial" panose="020B0604020202020204" pitchFamily="34" charset="0"/>
              </a:rPr>
              <a:t>集合查询</a:t>
            </a:r>
            <a:endParaRPr lang="zh-CN" altLang="en-US" sz="2800" b="1" dirty="0">
              <a:latin typeface="Arial" panose="020B0604020202020204" pitchFamily="34" charset="0"/>
            </a:endParaRPr>
          </a:p>
          <a:p>
            <a:pPr algn="just">
              <a:lnSpc>
                <a:spcPct val="140000"/>
              </a:lnSpc>
              <a:spcBef>
                <a:spcPct val="20000"/>
              </a:spcBef>
              <a:buClr>
                <a:schemeClr val="tx1"/>
              </a:buClr>
            </a:pPr>
            <a:r>
              <a:rPr lang="en-US" altLang="zh-CN" sz="2800" b="1" dirty="0">
                <a:latin typeface="Arial" panose="020B0604020202020204" pitchFamily="34" charset="0"/>
              </a:rPr>
              <a:t>3.4.5</a:t>
            </a:r>
            <a:r>
              <a:rPr lang="zh-CN" altLang="en-US" sz="2800" b="1" dirty="0">
                <a:latin typeface="Arial" panose="020B0604020202020204" pitchFamily="34" charset="0"/>
              </a:rPr>
              <a:t>基于派生表的查询</a:t>
            </a:r>
            <a:endParaRPr lang="en-US" altLang="zh-CN" sz="2800" b="1" dirty="0">
              <a:latin typeface="Arial" panose="020B0604020202020204" pitchFamily="34" charset="0"/>
            </a:endParaRPr>
          </a:p>
          <a:p>
            <a:pPr algn="just">
              <a:lnSpc>
                <a:spcPct val="140000"/>
              </a:lnSpc>
              <a:spcBef>
                <a:spcPct val="20000"/>
              </a:spcBef>
              <a:buClr>
                <a:srgbClr val="33CC33"/>
              </a:buClr>
            </a:pPr>
            <a:r>
              <a:rPr lang="en-US" altLang="zh-CN" sz="2800" b="1" dirty="0">
                <a:solidFill>
                  <a:srgbClr val="00B050"/>
                </a:solidFill>
                <a:latin typeface="Arial" panose="020B0604020202020204" pitchFamily="34" charset="0"/>
              </a:rPr>
              <a:t>3.4.6 SELECT</a:t>
            </a:r>
            <a:r>
              <a:rPr lang="zh-CN" altLang="en-US" sz="2800" b="1" dirty="0">
                <a:solidFill>
                  <a:srgbClr val="00B050"/>
                </a:solidFill>
                <a:latin typeface="Arial" panose="020B0604020202020204" pitchFamily="34" charset="0"/>
              </a:rPr>
              <a:t>语句的一般形式 </a:t>
            </a:r>
            <a:endParaRPr lang="zh-CN" altLang="en-US" sz="2800" b="1" dirty="0">
              <a:solidFill>
                <a:srgbClr val="00B050"/>
              </a:solidFill>
              <a:latin typeface="Arial" panose="020B0604020202020204" pitchFamily="34" charset="0"/>
            </a:endParaRPr>
          </a:p>
        </p:txBody>
      </p:sp>
      <p:sp>
        <p:nvSpPr>
          <p:cNvPr id="80899" name="Rectangle 2"/>
          <p:cNvSpPr>
            <a:spLocks noGrp="1"/>
          </p:cNvSpPr>
          <p:nvPr>
            <p:ph type="title" idx="4294967295"/>
          </p:nvPr>
        </p:nvSpPr>
        <p:spPr>
          <a:xfrm>
            <a:off x="755650" y="201613"/>
            <a:ext cx="7391400" cy="563562"/>
          </a:xfrm>
          <a:ln/>
        </p:spPr>
        <p:txBody>
          <a:bodyPr vert="horz" wrap="square" lIns="91440" tIns="45720" rIns="91440" bIns="45720" anchor="ctr" anchorCtr="0"/>
          <a:p>
            <a:pPr eaLnBrk="1" hangingPunct="1"/>
            <a:r>
              <a:rPr lang="en-US" altLang="zh-CN" sz="3600" dirty="0"/>
              <a:t>3.4  </a:t>
            </a:r>
            <a:r>
              <a:rPr lang="zh-CN" altLang="en-US" sz="3600" dirty="0"/>
              <a:t>数据查询 </a:t>
            </a:r>
            <a:endParaRPr lang="zh-CN" altLang="en-US" sz="36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2"/>
          <p:cNvSpPr>
            <a:spLocks noGrp="1"/>
          </p:cNvSpPr>
          <p:nvPr>
            <p:ph type="title" idx="4294967295"/>
          </p:nvPr>
        </p:nvSpPr>
        <p:spPr>
          <a:ln/>
        </p:spPr>
        <p:txBody>
          <a:bodyPr vert="horz" wrap="square" lIns="91440" tIns="45720" rIns="91440" bIns="45720" anchor="ctr" anchorCtr="0"/>
          <a:p>
            <a:pPr eaLnBrk="1" hangingPunct="1"/>
            <a:r>
              <a:rPr lang="en-US" altLang="zh-CN" sz="3600" dirty="0"/>
              <a:t>3.4.6 SELECT</a:t>
            </a:r>
            <a:r>
              <a:rPr lang="zh-CN" altLang="en-US" sz="3600" dirty="0"/>
              <a:t>语句的一般格式</a:t>
            </a:r>
            <a:endParaRPr lang="zh-CN" altLang="en-US" sz="3600" dirty="0"/>
          </a:p>
        </p:txBody>
      </p:sp>
      <p:sp>
        <p:nvSpPr>
          <p:cNvPr id="81923" name="Rectangle 3"/>
          <p:cNvSpPr>
            <a:spLocks noGrp="1"/>
          </p:cNvSpPr>
          <p:nvPr>
            <p:ph type="body" idx="4294967295"/>
          </p:nvPr>
        </p:nvSpPr>
        <p:spPr>
          <a:xfrm>
            <a:off x="457200" y="1341438"/>
            <a:ext cx="7772400" cy="4751387"/>
          </a:xfrm>
          <a:ln/>
        </p:spPr>
        <p:txBody>
          <a:bodyPr vert="horz" wrap="square" lIns="91440" tIns="45720" rIns="91440" bIns="45720" anchor="t" anchorCtr="0"/>
          <a:p>
            <a:pPr eaLnBrk="1" hangingPunct="1">
              <a:lnSpc>
                <a:spcPct val="120000"/>
              </a:lnSpc>
              <a:buNone/>
            </a:pPr>
            <a:r>
              <a:rPr lang="en-US" altLang="zh-CN" sz="2400" dirty="0">
                <a:solidFill>
                  <a:schemeClr val="hlink"/>
                </a:solidFill>
              </a:rPr>
              <a:t> SELECT</a:t>
            </a:r>
            <a:r>
              <a:rPr lang="en-US" altLang="zh-CN" sz="2400" dirty="0"/>
              <a:t> [ALL|DISTINCT]  </a:t>
            </a:r>
            <a:endParaRPr lang="en-US" altLang="zh-CN" sz="2400" dirty="0"/>
          </a:p>
          <a:p>
            <a:pPr eaLnBrk="1" hangingPunct="1">
              <a:lnSpc>
                <a:spcPct val="120000"/>
              </a:lnSpc>
              <a:buNone/>
            </a:pPr>
            <a:r>
              <a:rPr lang="en-US" altLang="zh-CN" sz="2400" dirty="0"/>
              <a:t>   &lt;</a:t>
            </a:r>
            <a:r>
              <a:rPr lang="zh-CN" altLang="en-US" sz="2400" dirty="0"/>
              <a:t>目标列表达式</a:t>
            </a:r>
            <a:r>
              <a:rPr lang="en-US" altLang="zh-CN" sz="2400" dirty="0"/>
              <a:t>&gt; [</a:t>
            </a:r>
            <a:r>
              <a:rPr lang="zh-CN" altLang="en-US" sz="2400" dirty="0"/>
              <a:t>别名</a:t>
            </a:r>
            <a:r>
              <a:rPr lang="en-US" altLang="zh-CN" sz="2400" dirty="0"/>
              <a:t>] [ ,&lt;</a:t>
            </a:r>
            <a:r>
              <a:rPr lang="zh-CN" altLang="en-US" sz="2400" dirty="0"/>
              <a:t>目标列表达式</a:t>
            </a:r>
            <a:r>
              <a:rPr lang="en-US" altLang="zh-CN" sz="2400" dirty="0"/>
              <a:t>&gt; [</a:t>
            </a:r>
            <a:r>
              <a:rPr lang="zh-CN" altLang="en-US" sz="2400" dirty="0"/>
              <a:t>别名</a:t>
            </a:r>
            <a:r>
              <a:rPr lang="en-US" altLang="zh-CN" sz="2400" dirty="0"/>
              <a:t>]] …</a:t>
            </a:r>
            <a:endParaRPr lang="en-US" altLang="zh-CN" sz="2400" dirty="0"/>
          </a:p>
          <a:p>
            <a:pPr eaLnBrk="1" hangingPunct="1">
              <a:lnSpc>
                <a:spcPct val="120000"/>
              </a:lnSpc>
              <a:buNone/>
            </a:pPr>
            <a:r>
              <a:rPr lang="en-US" altLang="zh-CN" sz="2400" dirty="0">
                <a:solidFill>
                  <a:schemeClr val="hlink"/>
                </a:solidFill>
              </a:rPr>
              <a:t> FROM</a:t>
            </a:r>
            <a:r>
              <a:rPr lang="en-US" altLang="zh-CN" sz="2400" dirty="0">
                <a:solidFill>
                  <a:srgbClr val="FF3399"/>
                </a:solidFill>
              </a:rPr>
              <a:t>    </a:t>
            </a:r>
            <a:r>
              <a:rPr lang="en-US" altLang="zh-CN" sz="2400" dirty="0"/>
              <a:t> &lt;</a:t>
            </a:r>
            <a:r>
              <a:rPr lang="zh-CN" altLang="en-US" sz="2400" dirty="0"/>
              <a:t>表名或视图名</a:t>
            </a:r>
            <a:r>
              <a:rPr lang="en-US" altLang="zh-CN" sz="2400" dirty="0"/>
              <a:t>&gt; [</a:t>
            </a:r>
            <a:r>
              <a:rPr lang="zh-CN" altLang="en-US" sz="2400" dirty="0"/>
              <a:t>别名</a:t>
            </a:r>
            <a:r>
              <a:rPr lang="en-US" altLang="zh-CN" sz="2400" dirty="0"/>
              <a:t>] </a:t>
            </a:r>
            <a:endParaRPr lang="en-US" altLang="zh-CN" sz="2400" dirty="0"/>
          </a:p>
          <a:p>
            <a:pPr eaLnBrk="1" hangingPunct="1">
              <a:lnSpc>
                <a:spcPct val="120000"/>
              </a:lnSpc>
              <a:buNone/>
            </a:pPr>
            <a:r>
              <a:rPr lang="en-US" altLang="zh-CN" sz="2400" dirty="0"/>
              <a:t>                [ ,&lt;</a:t>
            </a:r>
            <a:r>
              <a:rPr lang="zh-CN" altLang="en-US" sz="2400" dirty="0"/>
              <a:t>表名或视图名</a:t>
            </a:r>
            <a:r>
              <a:rPr lang="en-US" altLang="zh-CN" sz="2400" dirty="0"/>
              <a:t>&gt; [</a:t>
            </a:r>
            <a:r>
              <a:rPr lang="zh-CN" altLang="en-US" sz="2400" dirty="0"/>
              <a:t>别名</a:t>
            </a:r>
            <a:r>
              <a:rPr lang="en-US" altLang="zh-CN" sz="2400" dirty="0"/>
              <a:t>]] …</a:t>
            </a:r>
            <a:endParaRPr lang="en-US" altLang="zh-CN" sz="2400" dirty="0"/>
          </a:p>
          <a:p>
            <a:pPr eaLnBrk="1" hangingPunct="1">
              <a:lnSpc>
                <a:spcPct val="120000"/>
              </a:lnSpc>
              <a:buNone/>
            </a:pPr>
            <a:r>
              <a:rPr lang="en-US" altLang="zh-CN" sz="2400" dirty="0"/>
              <a:t>                |</a:t>
            </a:r>
            <a:r>
              <a:rPr lang="zh-CN" altLang="en-US" sz="2400" dirty="0"/>
              <a:t>(</a:t>
            </a:r>
            <a:r>
              <a:rPr lang="en-US" altLang="zh-CN" sz="2400" dirty="0"/>
              <a:t>&lt;SELECT</a:t>
            </a:r>
            <a:r>
              <a:rPr lang="zh-CN" altLang="en-US" sz="2400" dirty="0"/>
              <a:t>语句</a:t>
            </a:r>
            <a:r>
              <a:rPr lang="en-US" altLang="zh-CN" sz="2400" dirty="0"/>
              <a:t>&gt;</a:t>
            </a:r>
            <a:r>
              <a:rPr lang="zh-CN" altLang="en-US" sz="2400" dirty="0"/>
              <a:t>)</a:t>
            </a:r>
            <a:r>
              <a:rPr lang="en-US" altLang="zh-CN" sz="2400" dirty="0"/>
              <a:t>[AS]&lt;</a:t>
            </a:r>
            <a:r>
              <a:rPr lang="zh-CN" altLang="en-US" sz="2400" dirty="0"/>
              <a:t>别名</a:t>
            </a:r>
            <a:r>
              <a:rPr lang="en-US" altLang="zh-CN" sz="2400" dirty="0"/>
              <a:t>&gt;</a:t>
            </a:r>
            <a:endParaRPr lang="en-US" altLang="zh-CN" sz="2400" dirty="0"/>
          </a:p>
          <a:p>
            <a:pPr eaLnBrk="1" hangingPunct="1">
              <a:lnSpc>
                <a:spcPct val="120000"/>
              </a:lnSpc>
              <a:buNone/>
            </a:pPr>
            <a:r>
              <a:rPr lang="en-US" altLang="zh-CN" sz="2400" dirty="0"/>
              <a:t> [</a:t>
            </a:r>
            <a:r>
              <a:rPr lang="en-US" altLang="zh-CN" sz="2400" dirty="0">
                <a:solidFill>
                  <a:schemeClr val="hlink"/>
                </a:solidFill>
              </a:rPr>
              <a:t>WHERE</a:t>
            </a:r>
            <a:r>
              <a:rPr lang="en-US" altLang="zh-CN" sz="2400" dirty="0"/>
              <a:t> &lt;</a:t>
            </a:r>
            <a:r>
              <a:rPr lang="zh-CN" altLang="en-US" sz="2400" dirty="0"/>
              <a:t>条件表达式</a:t>
            </a:r>
            <a:r>
              <a:rPr lang="en-US" altLang="zh-CN" sz="2400" dirty="0"/>
              <a:t>&gt;]</a:t>
            </a:r>
            <a:endParaRPr lang="en-US" altLang="zh-CN" sz="2400" dirty="0"/>
          </a:p>
          <a:p>
            <a:pPr eaLnBrk="1" hangingPunct="1">
              <a:lnSpc>
                <a:spcPct val="120000"/>
              </a:lnSpc>
              <a:buNone/>
            </a:pPr>
            <a:r>
              <a:rPr lang="en-US" altLang="zh-CN" sz="2400" dirty="0"/>
              <a:t> [</a:t>
            </a:r>
            <a:r>
              <a:rPr lang="en-US" altLang="zh-CN" sz="2400" dirty="0">
                <a:solidFill>
                  <a:schemeClr val="hlink"/>
                </a:solidFill>
              </a:rPr>
              <a:t>GROUP BY</a:t>
            </a:r>
            <a:r>
              <a:rPr lang="en-US" altLang="zh-CN" sz="2400" dirty="0"/>
              <a:t> &lt;</a:t>
            </a:r>
            <a:r>
              <a:rPr lang="zh-CN" altLang="en-US" sz="2400" dirty="0"/>
              <a:t>列名</a:t>
            </a:r>
            <a:r>
              <a:rPr lang="en-US" altLang="zh-CN" sz="2400" dirty="0"/>
              <a:t>1&gt;[</a:t>
            </a:r>
            <a:r>
              <a:rPr lang="en-US" altLang="zh-CN" sz="2400" dirty="0">
                <a:solidFill>
                  <a:schemeClr val="hlink"/>
                </a:solidFill>
              </a:rPr>
              <a:t>HAVING</a:t>
            </a:r>
            <a:r>
              <a:rPr lang="en-US" altLang="zh-CN" sz="2400" dirty="0"/>
              <a:t>&lt;</a:t>
            </a:r>
            <a:r>
              <a:rPr lang="zh-CN" altLang="en-US" sz="2400" dirty="0"/>
              <a:t>条件表达式</a:t>
            </a:r>
            <a:r>
              <a:rPr lang="en-US" altLang="zh-CN" sz="2400" dirty="0"/>
              <a:t>&gt;]]</a:t>
            </a:r>
            <a:endParaRPr lang="en-US" altLang="zh-CN" sz="2400" dirty="0"/>
          </a:p>
          <a:p>
            <a:pPr eaLnBrk="1" hangingPunct="1">
              <a:lnSpc>
                <a:spcPct val="120000"/>
              </a:lnSpc>
              <a:buNone/>
            </a:pPr>
            <a:r>
              <a:rPr lang="en-US" altLang="zh-CN" sz="2400" dirty="0"/>
              <a:t> [</a:t>
            </a:r>
            <a:r>
              <a:rPr lang="en-US" altLang="zh-CN" sz="2400" dirty="0">
                <a:solidFill>
                  <a:schemeClr val="hlink"/>
                </a:solidFill>
              </a:rPr>
              <a:t>ORDER BY</a:t>
            </a:r>
            <a:r>
              <a:rPr lang="en-US" altLang="zh-CN" sz="2400" dirty="0"/>
              <a:t> &lt;</a:t>
            </a:r>
            <a:r>
              <a:rPr lang="zh-CN" altLang="en-US" sz="2400" dirty="0"/>
              <a:t>列名</a:t>
            </a:r>
            <a:r>
              <a:rPr lang="en-US" altLang="zh-CN" sz="2400" dirty="0"/>
              <a:t>2&gt; [ASC|DESC]]</a:t>
            </a:r>
            <a:r>
              <a:rPr lang="en-US" altLang="zh-CN" sz="2000" dirty="0"/>
              <a:t>;</a:t>
            </a:r>
            <a:endParaRPr lang="en-US" altLang="zh-CN" sz="20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2"/>
          <p:cNvSpPr>
            <a:spLocks noGrp="1"/>
          </p:cNvSpPr>
          <p:nvPr>
            <p:ph type="title" idx="4294967295"/>
          </p:nvPr>
        </p:nvSpPr>
        <p:spPr>
          <a:ln/>
        </p:spPr>
        <p:txBody>
          <a:bodyPr vert="horz" wrap="square" lIns="91440" tIns="45720" rIns="91440" bIns="45720" anchor="ctr" anchorCtr="0"/>
          <a:p>
            <a:r>
              <a:rPr lang="en-US" altLang="zh-CN" sz="3600" dirty="0"/>
              <a:t>1. </a:t>
            </a:r>
            <a:r>
              <a:rPr lang="zh-CN" altLang="en-US" sz="3600" dirty="0"/>
              <a:t>目标列表达式的可选格式</a:t>
            </a:r>
            <a:endParaRPr lang="zh-CN" altLang="en-US" sz="3600" dirty="0"/>
          </a:p>
        </p:txBody>
      </p:sp>
      <p:sp>
        <p:nvSpPr>
          <p:cNvPr id="82947" name="Rectangle 3"/>
          <p:cNvSpPr>
            <a:spLocks noGrp="1"/>
          </p:cNvSpPr>
          <p:nvPr>
            <p:ph type="body" idx="4294967295"/>
          </p:nvPr>
        </p:nvSpPr>
        <p:spPr>
          <a:xfrm>
            <a:off x="457200" y="1098550"/>
            <a:ext cx="8229600" cy="5356225"/>
          </a:xfrm>
          <a:ln/>
        </p:spPr>
        <p:txBody>
          <a:bodyPr vert="horz" wrap="square" lIns="91440" tIns="45720" rIns="91440" bIns="45720" anchor="t" anchorCtr="0"/>
          <a:p>
            <a:pPr>
              <a:lnSpc>
                <a:spcPct val="120000"/>
              </a:lnSpc>
            </a:pPr>
            <a:r>
              <a:rPr lang="zh-CN" altLang="en-US" dirty="0"/>
              <a:t>目标列表达式格式</a:t>
            </a:r>
            <a:endParaRPr lang="zh-CN" altLang="en-US" dirty="0"/>
          </a:p>
          <a:p>
            <a:pPr lvl="1">
              <a:lnSpc>
                <a:spcPct val="120000"/>
              </a:lnSpc>
              <a:buNone/>
            </a:pPr>
            <a:r>
              <a:rPr lang="zh-CN" altLang="en-US" dirty="0"/>
              <a:t>（</a:t>
            </a:r>
            <a:r>
              <a:rPr lang="en-US" altLang="zh-CN" dirty="0"/>
              <a:t>1</a:t>
            </a:r>
            <a:r>
              <a:rPr lang="zh-CN" altLang="en-US" dirty="0"/>
              <a:t>） *</a:t>
            </a:r>
            <a:endParaRPr lang="zh-CN" altLang="en-US" dirty="0"/>
          </a:p>
          <a:p>
            <a:pPr lvl="1">
              <a:lnSpc>
                <a:spcPct val="120000"/>
              </a:lnSpc>
              <a:buNone/>
            </a:pPr>
            <a:r>
              <a:rPr lang="zh-CN" altLang="en-US" dirty="0"/>
              <a:t>（</a:t>
            </a:r>
            <a:r>
              <a:rPr lang="en-US" altLang="zh-CN" dirty="0"/>
              <a:t>2</a:t>
            </a:r>
            <a:r>
              <a:rPr lang="zh-CN" altLang="en-US" dirty="0"/>
              <a:t>） </a:t>
            </a:r>
            <a:r>
              <a:rPr lang="en-US" altLang="zh-CN" dirty="0"/>
              <a:t>&lt;</a:t>
            </a:r>
            <a:r>
              <a:rPr lang="zh-CN" altLang="en-US" dirty="0"/>
              <a:t>表名</a:t>
            </a:r>
            <a:r>
              <a:rPr lang="en-US" altLang="zh-CN" dirty="0"/>
              <a:t>&gt;.*</a:t>
            </a:r>
            <a:endParaRPr lang="en-US" altLang="zh-CN" dirty="0"/>
          </a:p>
          <a:p>
            <a:pPr lvl="1">
              <a:lnSpc>
                <a:spcPct val="120000"/>
              </a:lnSpc>
              <a:buNone/>
            </a:pPr>
            <a:r>
              <a:rPr lang="zh-CN" altLang="en-US" dirty="0"/>
              <a:t>（</a:t>
            </a:r>
            <a:r>
              <a:rPr lang="en-US" altLang="zh-CN" dirty="0"/>
              <a:t>3</a:t>
            </a:r>
            <a:r>
              <a:rPr lang="zh-CN" altLang="en-US" dirty="0"/>
              <a:t>） </a:t>
            </a:r>
            <a:r>
              <a:rPr lang="en-US" altLang="zh-CN" dirty="0"/>
              <a:t>COUNT</a:t>
            </a:r>
            <a:r>
              <a:rPr lang="zh-CN" altLang="en-US" dirty="0"/>
              <a:t>(</a:t>
            </a:r>
            <a:r>
              <a:rPr lang="en-US" altLang="zh-CN" dirty="0"/>
              <a:t>[DISTINCT|ALL]</a:t>
            </a:r>
            <a:r>
              <a:rPr lang="zh-CN" altLang="en-US" dirty="0"/>
              <a:t>* )</a:t>
            </a:r>
            <a:endParaRPr lang="zh-CN" altLang="en-US" sz="2800" dirty="0"/>
          </a:p>
          <a:p>
            <a:pPr lvl="1">
              <a:lnSpc>
                <a:spcPct val="120000"/>
              </a:lnSpc>
              <a:buNone/>
            </a:pPr>
            <a:r>
              <a:rPr lang="zh-CN" altLang="en-US" dirty="0"/>
              <a:t>（</a:t>
            </a:r>
            <a:r>
              <a:rPr lang="en-US" altLang="zh-CN" dirty="0"/>
              <a:t>4</a:t>
            </a:r>
            <a:r>
              <a:rPr lang="zh-CN" altLang="en-US" dirty="0"/>
              <a:t>） </a:t>
            </a:r>
            <a:r>
              <a:rPr lang="en-US" altLang="zh-CN" dirty="0"/>
              <a:t>[&lt;</a:t>
            </a:r>
            <a:r>
              <a:rPr lang="zh-CN" altLang="en-US" dirty="0"/>
              <a:t>表名</a:t>
            </a:r>
            <a:r>
              <a:rPr lang="en-US" altLang="zh-CN" dirty="0"/>
              <a:t>&gt;.]&lt;</a:t>
            </a:r>
            <a:r>
              <a:rPr lang="zh-CN" altLang="en-US" dirty="0"/>
              <a:t>属性列名表达式</a:t>
            </a:r>
            <a:r>
              <a:rPr lang="en-US" altLang="zh-CN" dirty="0"/>
              <a:t>&gt;[,&lt;</a:t>
            </a:r>
            <a:r>
              <a:rPr lang="zh-CN" altLang="en-US" dirty="0"/>
              <a:t>表名</a:t>
            </a:r>
            <a:r>
              <a:rPr lang="en-US" altLang="zh-CN" dirty="0"/>
              <a:t>&gt;.]&lt;</a:t>
            </a:r>
            <a:r>
              <a:rPr lang="zh-CN" altLang="en-US" dirty="0"/>
              <a:t>属性列名表达式</a:t>
            </a:r>
            <a:r>
              <a:rPr lang="en-US" altLang="zh-CN" dirty="0"/>
              <a:t>&gt;]…</a:t>
            </a:r>
            <a:endParaRPr lang="en-US" altLang="zh-CN" dirty="0"/>
          </a:p>
          <a:p>
            <a:pPr lvl="1">
              <a:lnSpc>
                <a:spcPct val="120000"/>
              </a:lnSpc>
              <a:buNone/>
            </a:pPr>
            <a:r>
              <a:rPr lang="en-US" altLang="zh-CN" sz="2000" dirty="0"/>
              <a:t>	</a:t>
            </a:r>
            <a:endParaRPr lang="en-US" altLang="zh-CN" sz="2000" dirty="0"/>
          </a:p>
          <a:p>
            <a:pPr lvl="1">
              <a:lnSpc>
                <a:spcPct val="120000"/>
              </a:lnSpc>
              <a:buNone/>
            </a:pPr>
            <a:r>
              <a:rPr lang="zh-CN" altLang="en-US" dirty="0"/>
              <a:t>其中</a:t>
            </a:r>
            <a:r>
              <a:rPr lang="en-US" altLang="zh-CN" dirty="0"/>
              <a:t>&lt;</a:t>
            </a:r>
            <a:r>
              <a:rPr lang="zh-CN" altLang="en-US" dirty="0"/>
              <a:t>属性列名表达式</a:t>
            </a:r>
            <a:r>
              <a:rPr lang="en-US" altLang="zh-CN" dirty="0"/>
              <a:t>&gt;</a:t>
            </a:r>
            <a:r>
              <a:rPr lang="zh-CN" altLang="en-US" dirty="0"/>
              <a:t>可以是由属性列、作用于属性列</a:t>
            </a:r>
            <a:endParaRPr lang="zh-CN" altLang="en-US" dirty="0"/>
          </a:p>
          <a:p>
            <a:pPr lvl="1">
              <a:lnSpc>
                <a:spcPct val="120000"/>
              </a:lnSpc>
              <a:buNone/>
            </a:pPr>
            <a:r>
              <a:rPr lang="zh-CN" altLang="en-US" dirty="0"/>
              <a:t>的聚集函数和常量的任意算术运算（</a:t>
            </a:r>
            <a:r>
              <a:rPr lang="en-US" altLang="zh-CN" dirty="0"/>
              <a:t>+</a:t>
            </a:r>
            <a:r>
              <a:rPr lang="zh-CN" altLang="en-US" dirty="0"/>
              <a:t>，</a:t>
            </a:r>
            <a:r>
              <a:rPr lang="en-US" altLang="zh-CN" dirty="0"/>
              <a:t>-</a:t>
            </a:r>
            <a:r>
              <a:rPr lang="zh-CN" altLang="en-US" dirty="0"/>
              <a:t>，*，</a:t>
            </a:r>
            <a:r>
              <a:rPr lang="en-US" altLang="zh-CN" dirty="0"/>
              <a:t>/</a:t>
            </a:r>
            <a:r>
              <a:rPr lang="zh-CN" altLang="en-US" dirty="0"/>
              <a:t>）组成的</a:t>
            </a:r>
            <a:endParaRPr lang="zh-CN" altLang="en-US" dirty="0"/>
          </a:p>
          <a:p>
            <a:pPr lvl="1">
              <a:lnSpc>
                <a:spcPct val="120000"/>
              </a:lnSpc>
              <a:buNone/>
            </a:pPr>
            <a:r>
              <a:rPr lang="zh-CN" altLang="en-US" dirty="0"/>
              <a:t>运算公式 </a:t>
            </a:r>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2"/>
          <p:cNvSpPr>
            <a:spLocks noGrp="1"/>
          </p:cNvSpPr>
          <p:nvPr>
            <p:ph type="title" idx="4294967295"/>
          </p:nvPr>
        </p:nvSpPr>
        <p:spPr>
          <a:ln/>
        </p:spPr>
        <p:txBody>
          <a:bodyPr vert="horz" wrap="square" lIns="91440" tIns="45720" rIns="91440" bIns="45720" anchor="ctr" anchorCtr="0"/>
          <a:p>
            <a:r>
              <a:rPr lang="en-US" altLang="zh-CN" sz="3600" dirty="0"/>
              <a:t>2. </a:t>
            </a:r>
            <a:r>
              <a:rPr lang="zh-CN" altLang="en-US" sz="3600" dirty="0"/>
              <a:t>聚集函数的一般格式</a:t>
            </a:r>
            <a:endParaRPr lang="zh-CN" altLang="en-US" sz="3600" dirty="0"/>
          </a:p>
        </p:txBody>
      </p:sp>
      <p:sp>
        <p:nvSpPr>
          <p:cNvPr id="83971" name="Rectangle 3"/>
          <p:cNvSpPr>
            <a:spLocks noGrp="1"/>
          </p:cNvSpPr>
          <p:nvPr>
            <p:ph type="body" idx="4294967295"/>
          </p:nvPr>
        </p:nvSpPr>
        <p:spPr>
          <a:ln/>
        </p:spPr>
        <p:txBody>
          <a:bodyPr vert="horz" wrap="square" lIns="91440" tIns="45720" rIns="91440" bIns="45720" anchor="t" anchorCtr="0"/>
          <a:p>
            <a:pPr lvl="1">
              <a:buNone/>
            </a:pPr>
            <a:endParaRPr lang="en-US" altLang="zh-CN" dirty="0"/>
          </a:p>
          <a:p>
            <a:pPr lvl="1">
              <a:buNone/>
            </a:pPr>
            <a:r>
              <a:rPr lang="en-US" altLang="zh-CN" dirty="0"/>
              <a:t>        COUNT</a:t>
            </a:r>
            <a:endParaRPr lang="en-US" altLang="zh-CN" dirty="0"/>
          </a:p>
          <a:p>
            <a:pPr lvl="1">
              <a:buNone/>
            </a:pPr>
            <a:r>
              <a:rPr lang="en-US" altLang="zh-CN" dirty="0"/>
              <a:t>        SUM</a:t>
            </a:r>
            <a:endParaRPr lang="en-US" altLang="zh-CN" dirty="0"/>
          </a:p>
          <a:p>
            <a:pPr lvl="1">
              <a:buNone/>
            </a:pPr>
            <a:r>
              <a:rPr lang="en-US" altLang="zh-CN" dirty="0"/>
              <a:t>        AVG         （[DISTINCT|ALL] &lt;</a:t>
            </a:r>
            <a:r>
              <a:rPr lang="zh-CN" altLang="en-US" dirty="0"/>
              <a:t>列名</a:t>
            </a:r>
            <a:r>
              <a:rPr lang="en-US" altLang="zh-CN" dirty="0"/>
              <a:t>&gt;）</a:t>
            </a:r>
            <a:endParaRPr lang="en-US" altLang="zh-CN" dirty="0"/>
          </a:p>
          <a:p>
            <a:pPr lvl="1">
              <a:buNone/>
            </a:pPr>
            <a:r>
              <a:rPr lang="en-US" altLang="zh-CN" dirty="0"/>
              <a:t>        MAX</a:t>
            </a:r>
            <a:endParaRPr lang="en-US" altLang="zh-CN" dirty="0"/>
          </a:p>
          <a:p>
            <a:pPr lvl="1">
              <a:buNone/>
            </a:pPr>
            <a:r>
              <a:rPr lang="en-US" altLang="zh-CN" dirty="0"/>
              <a:t>        MIN</a:t>
            </a:r>
            <a:endParaRPr lang="en-US" altLang="zh-CN" dirty="0"/>
          </a:p>
          <a:p>
            <a:pPr lvl="1">
              <a:buNone/>
            </a:pPr>
            <a:endParaRPr lang="en-US" altLang="zh-CN" dirty="0"/>
          </a:p>
          <a:p>
            <a:pPr lvl="1">
              <a:buNone/>
            </a:pPr>
            <a:endParaRPr lang="en-US" altLang="zh-CN" dirty="0"/>
          </a:p>
        </p:txBody>
      </p:sp>
      <p:sp>
        <p:nvSpPr>
          <p:cNvPr id="83972" name="AutoShape 4"/>
          <p:cNvSpPr/>
          <p:nvPr/>
        </p:nvSpPr>
        <p:spPr>
          <a:xfrm>
            <a:off x="1042988" y="1773238"/>
            <a:ext cx="1981200" cy="2209800"/>
          </a:xfrm>
          <a:prstGeom prst="bracePair">
            <a:avLst>
              <a:gd name="adj" fmla="val 8333"/>
            </a:avLst>
          </a:prstGeom>
          <a:noFill/>
          <a:ln w="6350" cap="flat"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idx="4294967295"/>
          </p:nvPr>
        </p:nvSpPr>
        <p:spPr>
          <a:ln/>
        </p:spPr>
        <p:txBody>
          <a:bodyPr vert="horz" wrap="square" lIns="91440" tIns="45720" rIns="91440" bIns="45720" anchor="ctr" anchorCtr="0"/>
          <a:p>
            <a:pPr eaLnBrk="1" hangingPunct="1"/>
            <a:r>
              <a:rPr lang="zh-CN" altLang="en-US" sz="3600" dirty="0"/>
              <a:t>连接操作的执行过程</a:t>
            </a:r>
            <a:endParaRPr lang="zh-CN" altLang="en-US" sz="3600" dirty="0"/>
          </a:p>
        </p:txBody>
      </p:sp>
      <p:sp>
        <p:nvSpPr>
          <p:cNvPr id="11267" name="Rectangle 3"/>
          <p:cNvSpPr>
            <a:spLocks noGrp="1"/>
          </p:cNvSpPr>
          <p:nvPr>
            <p:ph type="body" idx="4294967295"/>
          </p:nvPr>
        </p:nvSpPr>
        <p:spPr>
          <a:xfrm>
            <a:off x="180975" y="785813"/>
            <a:ext cx="8721725" cy="5543550"/>
          </a:xfrm>
          <a:ln/>
        </p:spPr>
        <p:txBody>
          <a:bodyPr vert="horz" wrap="square" lIns="91440" tIns="45720" rIns="91440" bIns="45720" anchor="t" anchorCtr="0"/>
          <a:p>
            <a:pPr algn="just" eaLnBrk="1" hangingPunct="1">
              <a:lnSpc>
                <a:spcPct val="160000"/>
              </a:lnSpc>
              <a:buNone/>
            </a:pPr>
            <a:r>
              <a:rPr lang="zh-CN" altLang="en-US" dirty="0"/>
              <a:t>（</a:t>
            </a:r>
            <a:r>
              <a:rPr lang="en-US" altLang="zh-CN" dirty="0"/>
              <a:t>1</a:t>
            </a:r>
            <a:r>
              <a:rPr lang="zh-CN" altLang="en-US" dirty="0"/>
              <a:t>）嵌套循环法</a:t>
            </a:r>
            <a:r>
              <a:rPr lang="en-US" altLang="zh-CN" dirty="0"/>
              <a:t>（</a:t>
            </a:r>
            <a:r>
              <a:rPr lang="en-US" altLang="zh-CN" sz="2400" dirty="0"/>
              <a:t>NESTED-LOOP</a:t>
            </a:r>
            <a:r>
              <a:rPr lang="en-US" altLang="zh-CN" dirty="0"/>
              <a:t>）</a:t>
            </a:r>
            <a:endParaRPr lang="en-US" altLang="zh-CN" dirty="0"/>
          </a:p>
          <a:p>
            <a:pPr lvl="1" algn="just">
              <a:lnSpc>
                <a:spcPct val="120000"/>
              </a:lnSpc>
            </a:pPr>
            <a:r>
              <a:rPr lang="zh-CN" altLang="en-US" dirty="0"/>
              <a:t>首先在表</a:t>
            </a:r>
            <a:r>
              <a:rPr lang="en-US" altLang="zh-CN" dirty="0"/>
              <a:t>1</a:t>
            </a:r>
            <a:r>
              <a:rPr lang="zh-CN" altLang="en-US" dirty="0"/>
              <a:t>中找到第一个元组，然后从头开始扫描表</a:t>
            </a:r>
            <a:r>
              <a:rPr lang="en-US" altLang="zh-CN" dirty="0"/>
              <a:t>2</a:t>
            </a:r>
            <a:r>
              <a:rPr lang="zh-CN" altLang="en-US" dirty="0"/>
              <a:t>，逐一查找满足连接件的元组，找到后就将表</a:t>
            </a:r>
            <a:r>
              <a:rPr lang="en-US" altLang="zh-CN" dirty="0"/>
              <a:t>1</a:t>
            </a:r>
            <a:r>
              <a:rPr lang="zh-CN" altLang="en-US" dirty="0"/>
              <a:t>中的第一个元组与该元组拼接起来，形成结果表中一个元组。</a:t>
            </a:r>
            <a:endParaRPr lang="zh-CN" altLang="en-US" dirty="0"/>
          </a:p>
          <a:p>
            <a:pPr lvl="1" algn="just">
              <a:lnSpc>
                <a:spcPct val="120000"/>
              </a:lnSpc>
            </a:pPr>
            <a:r>
              <a:rPr lang="zh-CN" altLang="en-US" dirty="0"/>
              <a:t>表</a:t>
            </a:r>
            <a:r>
              <a:rPr lang="en-US" altLang="zh-CN" dirty="0"/>
              <a:t>2</a:t>
            </a:r>
            <a:r>
              <a:rPr lang="zh-CN" altLang="en-US" dirty="0"/>
              <a:t>全部查找完后，再找表</a:t>
            </a:r>
            <a:r>
              <a:rPr lang="en-US" altLang="zh-CN" dirty="0"/>
              <a:t>1</a:t>
            </a:r>
            <a:r>
              <a:rPr lang="zh-CN" altLang="en-US" dirty="0"/>
              <a:t>中第二个元组，然后再从头开始扫描表</a:t>
            </a:r>
            <a:r>
              <a:rPr lang="en-US" altLang="zh-CN" dirty="0"/>
              <a:t>2</a:t>
            </a:r>
            <a:r>
              <a:rPr lang="zh-CN" altLang="en-US" dirty="0"/>
              <a:t>，逐一查找满足连接条件的元组，找到后就将表</a:t>
            </a:r>
            <a:r>
              <a:rPr lang="en-US" altLang="zh-CN" dirty="0"/>
              <a:t>1</a:t>
            </a:r>
            <a:r>
              <a:rPr lang="zh-CN" altLang="en-US" dirty="0"/>
              <a:t>中的第二个元组与该元组拼接起来，形成结果表中一个元组。</a:t>
            </a:r>
            <a:endParaRPr lang="zh-CN" altLang="en-US" dirty="0"/>
          </a:p>
          <a:p>
            <a:pPr lvl="1" algn="just">
              <a:lnSpc>
                <a:spcPct val="120000"/>
              </a:lnSpc>
            </a:pPr>
            <a:r>
              <a:rPr lang="zh-CN" altLang="en-US" dirty="0"/>
              <a:t>重复上述操作，直到表</a:t>
            </a:r>
            <a:r>
              <a:rPr lang="en-US" altLang="zh-CN" dirty="0"/>
              <a:t>1</a:t>
            </a:r>
            <a:r>
              <a:rPr lang="zh-CN" altLang="en-US" dirty="0"/>
              <a:t>中的全部元组都处理完毕</a:t>
            </a:r>
            <a:endParaRPr lang="en-US" altLang="zh-CN" dirty="0"/>
          </a:p>
          <a:p>
            <a:pPr>
              <a:buNone/>
            </a:pPr>
            <a:r>
              <a:rPr lang="zh-CN" altLang="en-US" sz="2000" dirty="0">
                <a:solidFill>
                  <a:srgbClr val="0070C0"/>
                </a:solidFill>
              </a:rPr>
              <a:t>注：连接操作的执行过程，在第九章</a:t>
            </a:r>
            <a:r>
              <a:rPr lang="en-US" altLang="zh-CN" sz="2000" dirty="0">
                <a:solidFill>
                  <a:srgbClr val="0070C0"/>
                </a:solidFill>
              </a:rPr>
              <a:t> </a:t>
            </a:r>
            <a:r>
              <a:rPr lang="zh-CN" altLang="en-US" sz="2000" dirty="0">
                <a:solidFill>
                  <a:srgbClr val="0070C0"/>
                </a:solidFill>
              </a:rPr>
              <a:t>关系查询处理和查询优化中将比较详细</a:t>
            </a:r>
            <a:endParaRPr lang="en-US" altLang="zh-CN" sz="2000" dirty="0">
              <a:solidFill>
                <a:srgbClr val="0070C0"/>
              </a:solidFill>
            </a:endParaRPr>
          </a:p>
          <a:p>
            <a:pPr>
              <a:buNone/>
            </a:pPr>
            <a:r>
              <a:rPr lang="zh-CN" altLang="en-US" sz="2000" dirty="0">
                <a:solidFill>
                  <a:srgbClr val="0070C0"/>
                </a:solidFill>
              </a:rPr>
              <a:t>地讲解，在爱课程网</a:t>
            </a:r>
            <a:r>
              <a:rPr lang="en-US" altLang="zh-CN" sz="2000" dirty="0">
                <a:solidFill>
                  <a:srgbClr val="0070C0"/>
                </a:solidFill>
              </a:rPr>
              <a:t>9.1</a:t>
            </a:r>
            <a:r>
              <a:rPr lang="zh-CN" altLang="en-US" sz="2000" dirty="0">
                <a:solidFill>
                  <a:srgbClr val="0070C0"/>
                </a:solidFill>
              </a:rPr>
              <a:t>节中还有</a:t>
            </a:r>
            <a:r>
              <a:rPr lang="en-US" altLang="zh-CN" sz="2000" dirty="0">
                <a:solidFill>
                  <a:srgbClr val="0070C0"/>
                </a:solidFill>
              </a:rPr>
              <a:t>《</a:t>
            </a:r>
            <a:r>
              <a:rPr lang="zh-CN" altLang="en-US" sz="2000" dirty="0">
                <a:solidFill>
                  <a:srgbClr val="0070C0"/>
                </a:solidFill>
              </a:rPr>
              <a:t>连接操作的实现 </a:t>
            </a:r>
            <a:r>
              <a:rPr lang="en-US" altLang="zh-CN" sz="2000" dirty="0">
                <a:solidFill>
                  <a:srgbClr val="0070C0"/>
                </a:solidFill>
              </a:rPr>
              <a:t>》</a:t>
            </a:r>
            <a:r>
              <a:rPr lang="zh-CN" altLang="en-US" sz="2000" dirty="0">
                <a:solidFill>
                  <a:srgbClr val="0070C0"/>
                </a:solidFill>
              </a:rPr>
              <a:t>的 动画。这里只是先</a:t>
            </a:r>
            <a:endParaRPr lang="en-US" altLang="zh-CN" sz="2000" dirty="0">
              <a:solidFill>
                <a:srgbClr val="0070C0"/>
              </a:solidFill>
            </a:endParaRPr>
          </a:p>
          <a:p>
            <a:pPr>
              <a:buNone/>
            </a:pPr>
            <a:r>
              <a:rPr lang="zh-CN" altLang="en-US" sz="2000" dirty="0">
                <a:solidFill>
                  <a:srgbClr val="0070C0"/>
                </a:solidFill>
              </a:rPr>
              <a:t>简单介绍一下。</a:t>
            </a:r>
            <a:endParaRPr lang="zh-CN" altLang="en-US" sz="2000" dirty="0">
              <a:solidFill>
                <a:srgbClr val="0070C0"/>
              </a:solidFill>
            </a:endParaRPr>
          </a:p>
          <a:p>
            <a:pPr lvl="1" algn="just">
              <a:lnSpc>
                <a:spcPct val="120000"/>
              </a:lnSpc>
              <a:buNone/>
            </a:pPr>
            <a:r>
              <a:rPr lang="zh-CN" altLang="en-US" dirty="0"/>
              <a:t> </a:t>
            </a:r>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2"/>
          <p:cNvSpPr>
            <a:spLocks noGrp="1"/>
          </p:cNvSpPr>
          <p:nvPr>
            <p:ph type="title" idx="4294967295"/>
          </p:nvPr>
        </p:nvSpPr>
        <p:spPr>
          <a:xfrm>
            <a:off x="457200" y="-33337"/>
            <a:ext cx="8578850" cy="1131887"/>
          </a:xfrm>
          <a:ln/>
        </p:spPr>
        <p:txBody>
          <a:bodyPr vert="horz" wrap="square" lIns="91440" tIns="45720" rIns="91440" bIns="45720" anchor="ctr" anchorCtr="0"/>
          <a:p>
            <a:r>
              <a:rPr lang="en-US" altLang="zh-CN" sz="3600" dirty="0"/>
              <a:t>3. WHERE</a:t>
            </a:r>
            <a:r>
              <a:rPr lang="zh-CN" altLang="en-US" sz="3600" dirty="0"/>
              <a:t>子句的条件表达式的可选格式</a:t>
            </a:r>
            <a:endParaRPr lang="zh-CN" altLang="en-US" sz="3600" dirty="0"/>
          </a:p>
        </p:txBody>
      </p:sp>
      <p:sp>
        <p:nvSpPr>
          <p:cNvPr id="84995" name="Rectangle 3"/>
          <p:cNvSpPr>
            <a:spLocks noGrp="1"/>
          </p:cNvSpPr>
          <p:nvPr>
            <p:ph type="body" idx="4294967295"/>
          </p:nvPr>
        </p:nvSpPr>
        <p:spPr>
          <a:xfrm>
            <a:off x="457200" y="1196975"/>
            <a:ext cx="8229600" cy="4997450"/>
          </a:xfrm>
          <a:ln/>
        </p:spPr>
        <p:txBody>
          <a:bodyPr vert="horz" wrap="square" lIns="91440" tIns="45720" rIns="91440" bIns="45720" anchor="t" anchorCtr="0"/>
          <a:p>
            <a:pPr>
              <a:buNone/>
            </a:pPr>
            <a:r>
              <a:rPr lang="en-US" altLang="zh-CN" dirty="0"/>
              <a:t>（1）</a:t>
            </a:r>
            <a:endParaRPr lang="zh-CN" altLang="en-US" dirty="0"/>
          </a:p>
          <a:p>
            <a:pPr lvl="1">
              <a:buNone/>
            </a:pPr>
            <a:r>
              <a:rPr lang="zh-CN" altLang="en-US" dirty="0"/>
              <a:t>                            </a:t>
            </a:r>
            <a:r>
              <a:rPr lang="en-US" altLang="zh-CN" dirty="0"/>
              <a:t>&lt;</a:t>
            </a:r>
            <a:r>
              <a:rPr lang="zh-CN" altLang="en-US" dirty="0"/>
              <a:t>属性列名</a:t>
            </a:r>
            <a:r>
              <a:rPr lang="en-US" altLang="zh-CN" dirty="0"/>
              <a:t>&gt;</a:t>
            </a:r>
            <a:endParaRPr lang="en-US" altLang="zh-CN" dirty="0"/>
          </a:p>
          <a:p>
            <a:pPr lvl="1">
              <a:buNone/>
            </a:pPr>
            <a:r>
              <a:rPr lang="en-US" altLang="zh-CN" dirty="0"/>
              <a:t>&lt;</a:t>
            </a:r>
            <a:r>
              <a:rPr lang="zh-CN" altLang="en-US" dirty="0"/>
              <a:t>属性列名</a:t>
            </a:r>
            <a:r>
              <a:rPr lang="en-US" altLang="zh-CN" dirty="0"/>
              <a:t>&gt; θ      &lt;</a:t>
            </a:r>
            <a:r>
              <a:rPr lang="zh-CN" altLang="en-US" dirty="0"/>
              <a:t>常量</a:t>
            </a:r>
            <a:r>
              <a:rPr lang="en-US" altLang="zh-CN" dirty="0"/>
              <a:t>&gt;</a:t>
            </a:r>
            <a:endParaRPr lang="en-US" altLang="zh-CN" dirty="0"/>
          </a:p>
          <a:p>
            <a:pPr lvl="1">
              <a:buNone/>
            </a:pPr>
            <a:r>
              <a:rPr lang="en-US" altLang="zh-CN" dirty="0"/>
              <a:t>			            [ANY|ALL] （SELECT</a:t>
            </a:r>
            <a:r>
              <a:rPr lang="zh-CN" altLang="en-US" dirty="0"/>
              <a:t>语句</a:t>
            </a:r>
            <a:r>
              <a:rPr lang="en-US" altLang="zh-CN" dirty="0"/>
              <a:t>）</a:t>
            </a:r>
            <a:endParaRPr lang="en-US" altLang="zh-CN" dirty="0"/>
          </a:p>
          <a:p>
            <a:pPr>
              <a:buNone/>
            </a:pPr>
            <a:r>
              <a:rPr lang="en-US" altLang="zh-CN" dirty="0"/>
              <a:t> </a:t>
            </a:r>
            <a:endParaRPr lang="en-US" altLang="zh-CN" dirty="0"/>
          </a:p>
          <a:p>
            <a:pPr>
              <a:buNone/>
            </a:pPr>
            <a:r>
              <a:rPr lang="en-US" altLang="zh-CN" dirty="0"/>
              <a:t>（2）</a:t>
            </a:r>
            <a:r>
              <a:rPr lang="zh-CN" altLang="en-US" dirty="0"/>
              <a:t>                         </a:t>
            </a:r>
            <a:endParaRPr lang="zh-CN" altLang="en-US" dirty="0"/>
          </a:p>
          <a:p>
            <a:pPr>
              <a:buNone/>
            </a:pPr>
            <a:r>
              <a:rPr lang="zh-CN" altLang="en-US" dirty="0"/>
              <a:t> 				       </a:t>
            </a:r>
            <a:r>
              <a:rPr lang="en-US" altLang="zh-CN" sz="2000" dirty="0"/>
              <a:t>&lt;</a:t>
            </a:r>
            <a:r>
              <a:rPr lang="zh-CN" altLang="en-US" sz="2000" dirty="0"/>
              <a:t>属性列名</a:t>
            </a:r>
            <a:r>
              <a:rPr lang="en-US" altLang="zh-CN" sz="2000" dirty="0"/>
              <a:t>&gt;                    &lt;</a:t>
            </a:r>
            <a:r>
              <a:rPr lang="zh-CN" altLang="en-US" sz="2000" dirty="0"/>
              <a:t>属性列名</a:t>
            </a:r>
            <a:r>
              <a:rPr lang="en-US" altLang="zh-CN" sz="2000" dirty="0"/>
              <a:t>&gt;</a:t>
            </a:r>
            <a:r>
              <a:rPr lang="en-US" altLang="zh-CN" sz="2400" dirty="0"/>
              <a:t>  </a:t>
            </a:r>
            <a:endParaRPr lang="en-US" altLang="zh-CN" sz="2400" dirty="0"/>
          </a:p>
          <a:p>
            <a:pPr>
              <a:buNone/>
            </a:pPr>
            <a:r>
              <a:rPr lang="en-US" altLang="zh-CN" sz="2000" dirty="0"/>
              <a:t>&lt;</a:t>
            </a:r>
            <a:r>
              <a:rPr lang="zh-CN" altLang="en-US" sz="2000" dirty="0"/>
              <a:t>属性列名</a:t>
            </a:r>
            <a:r>
              <a:rPr lang="en-US" altLang="zh-CN" sz="2000" dirty="0"/>
              <a:t>&gt; </a:t>
            </a:r>
            <a:r>
              <a:rPr lang="en-US" altLang="zh-CN" sz="1800" dirty="0"/>
              <a:t>[NOT] BETWEEN</a:t>
            </a:r>
            <a:r>
              <a:rPr lang="en-US" altLang="zh-CN" sz="2400" dirty="0"/>
              <a:t>   </a:t>
            </a:r>
            <a:r>
              <a:rPr lang="en-US" altLang="zh-CN" sz="2000" dirty="0"/>
              <a:t>&lt;</a:t>
            </a:r>
            <a:r>
              <a:rPr lang="zh-CN" altLang="en-US" sz="2000" dirty="0"/>
              <a:t>常量</a:t>
            </a:r>
            <a:r>
              <a:rPr lang="en-US" altLang="zh-CN" sz="2000" dirty="0"/>
              <a:t>&gt;               AND</a:t>
            </a:r>
            <a:r>
              <a:rPr lang="en-US" altLang="zh-CN" sz="2400" dirty="0"/>
              <a:t>   </a:t>
            </a:r>
            <a:r>
              <a:rPr lang="en-US" altLang="zh-CN" sz="2000" dirty="0"/>
              <a:t>&lt;</a:t>
            </a:r>
            <a:r>
              <a:rPr lang="zh-CN" altLang="en-US" sz="2000" dirty="0"/>
              <a:t>常量</a:t>
            </a:r>
            <a:r>
              <a:rPr lang="en-US" altLang="zh-CN" sz="2000" dirty="0"/>
              <a:t>&gt;      </a:t>
            </a:r>
            <a:endParaRPr lang="en-US" altLang="zh-CN" sz="2000" dirty="0"/>
          </a:p>
          <a:p>
            <a:pPr>
              <a:buNone/>
            </a:pPr>
            <a:r>
              <a:rPr lang="en-US" altLang="zh-CN" sz="2000" dirty="0"/>
              <a:t>                            	       （SELECT</a:t>
            </a:r>
            <a:r>
              <a:rPr lang="zh-CN" altLang="en-US" sz="2000" dirty="0"/>
              <a:t>语句</a:t>
            </a:r>
            <a:r>
              <a:rPr lang="en-US" altLang="zh-CN" sz="2000" dirty="0"/>
              <a:t>）          （SELECT</a:t>
            </a:r>
            <a:r>
              <a:rPr lang="zh-CN" altLang="en-US" sz="2000" dirty="0"/>
              <a:t>语句</a:t>
            </a:r>
            <a:r>
              <a:rPr lang="en-US" altLang="zh-CN" sz="2000" dirty="0"/>
              <a:t>）</a:t>
            </a:r>
            <a:endParaRPr lang="en-US" altLang="zh-CN" sz="2000" dirty="0"/>
          </a:p>
          <a:p>
            <a:pPr>
              <a:buNone/>
            </a:pPr>
            <a:endParaRPr lang="en-US" altLang="zh-CN" sz="2000" dirty="0"/>
          </a:p>
          <a:p>
            <a:pPr>
              <a:buNone/>
            </a:pPr>
            <a:r>
              <a:rPr lang="en-US" altLang="zh-CN" sz="2000" dirty="0"/>
              <a:t>					  	</a:t>
            </a:r>
            <a:endParaRPr lang="en-US" altLang="zh-CN" sz="2000" dirty="0"/>
          </a:p>
          <a:p>
            <a:endParaRPr lang="en-US" altLang="zh-CN" sz="2400" dirty="0"/>
          </a:p>
          <a:p>
            <a:pPr lvl="1">
              <a:buNone/>
            </a:pPr>
            <a:endParaRPr lang="en-US" altLang="zh-CN" dirty="0"/>
          </a:p>
        </p:txBody>
      </p:sp>
      <p:sp>
        <p:nvSpPr>
          <p:cNvPr id="84996" name="AutoShape 4"/>
          <p:cNvSpPr/>
          <p:nvPr/>
        </p:nvSpPr>
        <p:spPr>
          <a:xfrm>
            <a:off x="3059113" y="1700213"/>
            <a:ext cx="4465637" cy="1368425"/>
          </a:xfrm>
          <a:prstGeom prst="bracePair">
            <a:avLst>
              <a:gd name="adj" fmla="val 8333"/>
            </a:avLst>
          </a:prstGeom>
          <a:noFill/>
          <a:ln w="6350" cap="flat"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84997" name="AutoShape 4"/>
          <p:cNvSpPr/>
          <p:nvPr/>
        </p:nvSpPr>
        <p:spPr>
          <a:xfrm>
            <a:off x="3779838" y="3992563"/>
            <a:ext cx="2049462" cy="1524000"/>
          </a:xfrm>
          <a:prstGeom prst="bracePair">
            <a:avLst>
              <a:gd name="adj" fmla="val 8333"/>
            </a:avLst>
          </a:prstGeom>
          <a:noFill/>
          <a:ln w="6350" cap="flat"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84998" name="AutoShape 5"/>
          <p:cNvSpPr/>
          <p:nvPr/>
        </p:nvSpPr>
        <p:spPr>
          <a:xfrm>
            <a:off x="6429375" y="3967163"/>
            <a:ext cx="2232025" cy="1676400"/>
          </a:xfrm>
          <a:prstGeom prst="bracePair">
            <a:avLst>
              <a:gd name="adj" fmla="val 8333"/>
            </a:avLst>
          </a:prstGeom>
          <a:noFill/>
          <a:ln w="6350" cap="flat"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2"/>
          <p:cNvSpPr>
            <a:spLocks noGrp="1"/>
          </p:cNvSpPr>
          <p:nvPr>
            <p:ph type="title" idx="4294967295"/>
          </p:nvPr>
        </p:nvSpPr>
        <p:spPr>
          <a:ln/>
        </p:spPr>
        <p:txBody>
          <a:bodyPr vert="horz" wrap="square" lIns="91440" tIns="45720" rIns="91440" bIns="45720" anchor="ctr" anchorCtr="0"/>
          <a:p>
            <a:r>
              <a:rPr lang="en-US" altLang="zh-CN" sz="3600" dirty="0"/>
              <a:t>WHERE</a:t>
            </a:r>
            <a:r>
              <a:rPr lang="zh-CN" altLang="en-US" sz="3600" dirty="0"/>
              <a:t>子句的条件表达式格式（续）</a:t>
            </a:r>
            <a:endParaRPr lang="zh-CN" altLang="en-US" sz="3600" dirty="0"/>
          </a:p>
        </p:txBody>
      </p:sp>
      <p:sp>
        <p:nvSpPr>
          <p:cNvPr id="86019" name="Rectangle 3"/>
          <p:cNvSpPr>
            <a:spLocks noGrp="1"/>
          </p:cNvSpPr>
          <p:nvPr>
            <p:ph type="body" idx="4294967295"/>
          </p:nvPr>
        </p:nvSpPr>
        <p:spPr>
          <a:xfrm>
            <a:off x="838200" y="1196975"/>
            <a:ext cx="7772400" cy="4899025"/>
          </a:xfrm>
          <a:ln/>
        </p:spPr>
        <p:txBody>
          <a:bodyPr vert="horz" wrap="square" lIns="91440" tIns="45720" rIns="91440" bIns="45720" anchor="t" anchorCtr="0"/>
          <a:p>
            <a:pPr>
              <a:buNone/>
            </a:pPr>
            <a:r>
              <a:rPr lang="en-US" altLang="zh-CN" dirty="0"/>
              <a:t> （3）</a:t>
            </a:r>
            <a:r>
              <a:rPr lang="zh-CN" altLang="en-US" dirty="0"/>
              <a:t>                       </a:t>
            </a:r>
            <a:r>
              <a:rPr lang="en-US" altLang="zh-CN" sz="2400" dirty="0"/>
              <a:t>（&lt;</a:t>
            </a:r>
            <a:r>
              <a:rPr lang="zh-CN" altLang="en-US" sz="2400" dirty="0"/>
              <a:t>值</a:t>
            </a:r>
            <a:r>
              <a:rPr lang="en-US" altLang="zh-CN" sz="2400" dirty="0"/>
              <a:t>1&gt;[</a:t>
            </a:r>
            <a:r>
              <a:rPr lang="zh-CN" altLang="en-US" sz="2400" dirty="0"/>
              <a:t>，</a:t>
            </a:r>
            <a:r>
              <a:rPr lang="en-US" altLang="zh-CN" sz="2400" dirty="0"/>
              <a:t>&lt;</a:t>
            </a:r>
            <a:r>
              <a:rPr lang="zh-CN" altLang="en-US" sz="2400" dirty="0"/>
              <a:t>值</a:t>
            </a:r>
            <a:r>
              <a:rPr lang="en-US" altLang="zh-CN" sz="2400" dirty="0"/>
              <a:t>2&gt; ] …）</a:t>
            </a:r>
            <a:endParaRPr lang="en-US" altLang="zh-CN" sz="2400" dirty="0"/>
          </a:p>
          <a:p>
            <a:pPr>
              <a:buNone/>
            </a:pPr>
            <a:r>
              <a:rPr lang="en-US" altLang="zh-CN" dirty="0"/>
              <a:t> </a:t>
            </a:r>
            <a:r>
              <a:rPr lang="en-US" altLang="zh-CN" sz="2400" dirty="0"/>
              <a:t>&lt;</a:t>
            </a:r>
            <a:r>
              <a:rPr lang="zh-CN" altLang="en-US" sz="2400" dirty="0"/>
              <a:t>属性列名</a:t>
            </a:r>
            <a:r>
              <a:rPr lang="en-US" altLang="zh-CN" sz="2400" dirty="0"/>
              <a:t>&gt; [NOT] IN</a:t>
            </a:r>
            <a:r>
              <a:rPr lang="en-US" altLang="zh-CN" dirty="0"/>
              <a:t>                    </a:t>
            </a:r>
            <a:endParaRPr lang="en-US" altLang="zh-CN" dirty="0"/>
          </a:p>
          <a:p>
            <a:pPr>
              <a:buNone/>
            </a:pPr>
            <a:r>
              <a:rPr lang="en-US" altLang="zh-CN" dirty="0"/>
              <a:t>                          	     （SELECT</a:t>
            </a:r>
            <a:r>
              <a:rPr lang="zh-CN" altLang="en-US" dirty="0"/>
              <a:t>语句</a:t>
            </a:r>
            <a:r>
              <a:rPr lang="en-US" altLang="zh-CN" dirty="0"/>
              <a:t>）</a:t>
            </a:r>
            <a:endParaRPr lang="en-US" altLang="zh-CN" dirty="0"/>
          </a:p>
          <a:p>
            <a:pPr>
              <a:lnSpc>
                <a:spcPct val="160000"/>
              </a:lnSpc>
              <a:buNone/>
            </a:pPr>
            <a:r>
              <a:rPr lang="en-US" altLang="zh-CN" sz="2400" dirty="0"/>
              <a:t> </a:t>
            </a:r>
            <a:endParaRPr lang="en-US" altLang="zh-CN" sz="2400" dirty="0"/>
          </a:p>
          <a:p>
            <a:pPr>
              <a:lnSpc>
                <a:spcPct val="160000"/>
              </a:lnSpc>
              <a:buNone/>
            </a:pPr>
            <a:r>
              <a:rPr lang="en-US" altLang="zh-CN" sz="2400" dirty="0"/>
              <a:t>  （4）   &lt;</a:t>
            </a:r>
            <a:r>
              <a:rPr lang="zh-CN" altLang="en-US" sz="2400" dirty="0"/>
              <a:t>属性列名</a:t>
            </a:r>
            <a:r>
              <a:rPr lang="en-US" altLang="zh-CN" sz="2400" dirty="0"/>
              <a:t>&gt; [NOT] LIKE &lt;</a:t>
            </a:r>
            <a:r>
              <a:rPr lang="zh-CN" altLang="en-US" sz="2400" dirty="0"/>
              <a:t>匹配串</a:t>
            </a:r>
            <a:r>
              <a:rPr lang="en-US" altLang="zh-CN" sz="2400" dirty="0"/>
              <a:t>&gt;</a:t>
            </a:r>
            <a:endParaRPr lang="en-US" altLang="zh-CN" sz="2400" dirty="0"/>
          </a:p>
          <a:p>
            <a:pPr>
              <a:lnSpc>
                <a:spcPct val="160000"/>
              </a:lnSpc>
              <a:buNone/>
            </a:pPr>
            <a:r>
              <a:rPr lang="en-US" altLang="zh-CN" sz="2400" dirty="0"/>
              <a:t>  （5）  &lt;</a:t>
            </a:r>
            <a:r>
              <a:rPr lang="zh-CN" altLang="en-US" sz="2400" dirty="0"/>
              <a:t>属性列名</a:t>
            </a:r>
            <a:r>
              <a:rPr lang="en-US" altLang="zh-CN" sz="2400" dirty="0"/>
              <a:t>&gt; IS [NOT] NULL</a:t>
            </a:r>
            <a:endParaRPr lang="en-US" altLang="zh-CN" sz="2400" dirty="0"/>
          </a:p>
          <a:p>
            <a:pPr>
              <a:lnSpc>
                <a:spcPct val="160000"/>
              </a:lnSpc>
              <a:buNone/>
            </a:pPr>
            <a:r>
              <a:rPr lang="en-US" altLang="zh-CN" sz="2400" dirty="0"/>
              <a:t>  （6）  [NOT] EXISTS （SELECT</a:t>
            </a:r>
            <a:r>
              <a:rPr lang="zh-CN" altLang="en-US" sz="2400" dirty="0"/>
              <a:t>语句</a:t>
            </a:r>
            <a:r>
              <a:rPr lang="en-US" altLang="zh-CN" sz="2400" dirty="0"/>
              <a:t>）</a:t>
            </a:r>
            <a:endParaRPr lang="en-US" altLang="zh-CN" sz="2400" dirty="0"/>
          </a:p>
        </p:txBody>
      </p:sp>
      <p:sp>
        <p:nvSpPr>
          <p:cNvPr id="86020" name="AutoShape 4"/>
          <p:cNvSpPr/>
          <p:nvPr/>
        </p:nvSpPr>
        <p:spPr>
          <a:xfrm>
            <a:off x="4067175" y="1268413"/>
            <a:ext cx="3603625" cy="1485900"/>
          </a:xfrm>
          <a:prstGeom prst="bracePair">
            <a:avLst>
              <a:gd name="adj" fmla="val 8333"/>
            </a:avLst>
          </a:prstGeom>
          <a:noFill/>
          <a:ln w="6350" cap="flat"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2"/>
          <p:cNvSpPr>
            <a:spLocks noGrp="1"/>
          </p:cNvSpPr>
          <p:nvPr>
            <p:ph type="title" idx="4294967295"/>
          </p:nvPr>
        </p:nvSpPr>
        <p:spPr>
          <a:xfrm>
            <a:off x="180975" y="-93662"/>
            <a:ext cx="8856663" cy="1136650"/>
          </a:xfrm>
          <a:ln/>
        </p:spPr>
        <p:txBody>
          <a:bodyPr vert="horz" wrap="square" lIns="91440" tIns="45720" rIns="91440" bIns="45720" anchor="ctr" anchorCtr="0"/>
          <a:p>
            <a:r>
              <a:rPr lang="en-US" altLang="zh-CN" sz="3600" dirty="0"/>
              <a:t>WHERE</a:t>
            </a:r>
            <a:r>
              <a:rPr lang="zh-CN" altLang="en-US" sz="3600" dirty="0"/>
              <a:t>子句的条件表达式格式（续）</a:t>
            </a:r>
            <a:endParaRPr lang="zh-CN" altLang="en-US" sz="3600" dirty="0"/>
          </a:p>
        </p:txBody>
      </p:sp>
      <p:sp>
        <p:nvSpPr>
          <p:cNvPr id="87043" name="Rectangle 3"/>
          <p:cNvSpPr>
            <a:spLocks noGrp="1"/>
          </p:cNvSpPr>
          <p:nvPr>
            <p:ph type="body" idx="4294967295"/>
          </p:nvPr>
        </p:nvSpPr>
        <p:spPr>
          <a:xfrm>
            <a:off x="385763" y="1544638"/>
            <a:ext cx="8362950" cy="4114800"/>
          </a:xfrm>
          <a:ln/>
        </p:spPr>
        <p:txBody>
          <a:bodyPr vert="horz" wrap="square" lIns="91440" tIns="45720" rIns="91440" bIns="45720" anchor="t" anchorCtr="0"/>
          <a:p>
            <a:pPr>
              <a:buNone/>
            </a:pPr>
            <a:r>
              <a:rPr lang="en-US" altLang="zh-CN" dirty="0"/>
              <a:t> </a:t>
            </a:r>
            <a:r>
              <a:rPr lang="zh-CN" altLang="en-US" dirty="0"/>
              <a:t>（</a:t>
            </a:r>
            <a:r>
              <a:rPr lang="en-US" altLang="zh-CN" dirty="0"/>
              <a:t>7</a:t>
            </a:r>
            <a:r>
              <a:rPr lang="zh-CN" altLang="en-US" dirty="0"/>
              <a:t>）</a:t>
            </a:r>
            <a:endParaRPr lang="en-US" altLang="zh-CN" dirty="0"/>
          </a:p>
          <a:p>
            <a:pPr>
              <a:buNone/>
            </a:pPr>
            <a:r>
              <a:rPr lang="zh-CN" altLang="en-US" dirty="0"/>
              <a:t>                  </a:t>
            </a:r>
            <a:r>
              <a:rPr lang="en-US" altLang="zh-CN" sz="2400" dirty="0"/>
              <a:t>AND </a:t>
            </a:r>
            <a:r>
              <a:rPr lang="en-US" altLang="zh-CN" dirty="0"/>
              <a:t>                       </a:t>
            </a:r>
            <a:r>
              <a:rPr lang="en-US" altLang="zh-CN" sz="2400" dirty="0"/>
              <a:t>AND</a:t>
            </a:r>
            <a:endParaRPr lang="en-US" altLang="zh-CN" sz="2400" dirty="0"/>
          </a:p>
          <a:p>
            <a:pPr>
              <a:buNone/>
            </a:pPr>
            <a:r>
              <a:rPr lang="en-US" altLang="zh-CN" sz="2000" dirty="0"/>
              <a:t> &lt;</a:t>
            </a:r>
            <a:r>
              <a:rPr lang="zh-CN" altLang="en-US" sz="2000" dirty="0"/>
              <a:t>条件表达式</a:t>
            </a:r>
            <a:r>
              <a:rPr lang="en-US" altLang="zh-CN" sz="2000" dirty="0"/>
              <a:t>&gt;                &lt;</a:t>
            </a:r>
            <a:r>
              <a:rPr lang="zh-CN" altLang="en-US" sz="2000" dirty="0"/>
              <a:t>条件表达式</a:t>
            </a:r>
            <a:r>
              <a:rPr lang="en-US" altLang="zh-CN" sz="2000" dirty="0"/>
              <a:t>&gt;                   &lt;</a:t>
            </a:r>
            <a:r>
              <a:rPr lang="zh-CN" altLang="en-US" sz="2000" dirty="0"/>
              <a:t>条件表达</a:t>
            </a:r>
            <a:r>
              <a:rPr lang="en-US" altLang="zh-CN" sz="2000" dirty="0"/>
              <a:t>&gt;    …</a:t>
            </a:r>
            <a:endParaRPr lang="en-US" altLang="zh-CN" sz="2000" dirty="0"/>
          </a:p>
          <a:p>
            <a:pPr>
              <a:buNone/>
            </a:pPr>
            <a:r>
              <a:rPr lang="en-US" altLang="zh-CN" dirty="0"/>
              <a:t>                  </a:t>
            </a:r>
            <a:r>
              <a:rPr lang="en-US" altLang="zh-CN" sz="2400" dirty="0"/>
              <a:t>OR </a:t>
            </a:r>
            <a:r>
              <a:rPr lang="en-US" altLang="zh-CN" dirty="0"/>
              <a:t>                         </a:t>
            </a:r>
            <a:r>
              <a:rPr lang="en-US" altLang="zh-CN" sz="2400" dirty="0"/>
              <a:t>OR</a:t>
            </a:r>
            <a:endParaRPr lang="en-US" altLang="zh-CN" sz="2400" dirty="0"/>
          </a:p>
          <a:p>
            <a:pPr>
              <a:buNone/>
            </a:pPr>
            <a:endParaRPr lang="en-US" altLang="zh-CN" sz="2400" dirty="0"/>
          </a:p>
        </p:txBody>
      </p:sp>
      <p:sp>
        <p:nvSpPr>
          <p:cNvPr id="87044" name="AutoShape 4"/>
          <p:cNvSpPr/>
          <p:nvPr/>
        </p:nvSpPr>
        <p:spPr>
          <a:xfrm>
            <a:off x="2051050" y="1976438"/>
            <a:ext cx="1143000" cy="1524000"/>
          </a:xfrm>
          <a:prstGeom prst="bracePair">
            <a:avLst>
              <a:gd name="adj" fmla="val 8333"/>
            </a:avLst>
          </a:prstGeom>
          <a:noFill/>
          <a:ln w="6350" cap="flat"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87045" name="AutoShape 5"/>
          <p:cNvSpPr/>
          <p:nvPr/>
        </p:nvSpPr>
        <p:spPr>
          <a:xfrm>
            <a:off x="4930775" y="2133600"/>
            <a:ext cx="1143000" cy="1295400"/>
          </a:xfrm>
          <a:prstGeom prst="bracePair">
            <a:avLst>
              <a:gd name="adj" fmla="val 8333"/>
            </a:avLst>
          </a:prstGeom>
          <a:noFill/>
          <a:ln w="6350" cap="flat"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87046" name="AutoShape 6"/>
          <p:cNvSpPr/>
          <p:nvPr/>
        </p:nvSpPr>
        <p:spPr>
          <a:xfrm>
            <a:off x="4843463" y="1827213"/>
            <a:ext cx="3257550" cy="1746250"/>
          </a:xfrm>
          <a:prstGeom prst="bracketPair">
            <a:avLst>
              <a:gd name="adj" fmla="val 16667"/>
            </a:avLst>
          </a:prstGeom>
          <a:noFill/>
          <a:ln w="6350" cap="flat"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idx="4294967295"/>
          </p:nvPr>
        </p:nvSpPr>
        <p:spPr>
          <a:ln/>
        </p:spPr>
        <p:txBody>
          <a:bodyPr vert="horz" wrap="square" lIns="91440" tIns="45720" rIns="91440" bIns="45720" anchor="ctr" anchorCtr="0"/>
          <a:p>
            <a:pPr eaLnBrk="1" hangingPunct="1"/>
            <a:r>
              <a:rPr lang="zh-CN" altLang="en-US" sz="3600" dirty="0"/>
              <a:t>连接操作的执行过程（续）</a:t>
            </a:r>
            <a:endParaRPr lang="zh-CN" altLang="en-US" sz="3600" dirty="0"/>
          </a:p>
        </p:txBody>
      </p:sp>
      <p:sp>
        <p:nvSpPr>
          <p:cNvPr id="12291" name="Rectangle 3"/>
          <p:cNvSpPr>
            <a:spLocks noGrp="1"/>
          </p:cNvSpPr>
          <p:nvPr>
            <p:ph type="body" idx="4294967295"/>
          </p:nvPr>
        </p:nvSpPr>
        <p:spPr>
          <a:xfrm>
            <a:off x="468313" y="1052513"/>
            <a:ext cx="8424862" cy="5184775"/>
          </a:xfrm>
          <a:ln/>
        </p:spPr>
        <p:txBody>
          <a:bodyPr vert="horz" wrap="square" lIns="91440" tIns="45720" rIns="91440" bIns="45720" anchor="t" anchorCtr="0"/>
          <a:p>
            <a:pPr algn="just" eaLnBrk="1" hangingPunct="1">
              <a:lnSpc>
                <a:spcPct val="160000"/>
              </a:lnSpc>
              <a:buNone/>
            </a:pPr>
            <a:r>
              <a:rPr lang="zh-CN" altLang="en-US" dirty="0"/>
              <a:t>（2）排序合并法（</a:t>
            </a:r>
            <a:r>
              <a:rPr lang="en-US" altLang="zh-CN" dirty="0"/>
              <a:t>SORT-MERGE</a:t>
            </a:r>
            <a:r>
              <a:rPr lang="zh-CN" altLang="en-US" dirty="0"/>
              <a:t>）</a:t>
            </a:r>
            <a:endParaRPr lang="en-US" altLang="zh-CN" dirty="0"/>
          </a:p>
          <a:p>
            <a:pPr lvl="1" algn="just" eaLnBrk="1" hangingPunct="1">
              <a:lnSpc>
                <a:spcPct val="120000"/>
              </a:lnSpc>
            </a:pPr>
            <a:r>
              <a:rPr lang="zh-CN" altLang="en-US" dirty="0"/>
              <a:t>常用于</a:t>
            </a:r>
            <a:r>
              <a:rPr lang="en-US" altLang="zh-CN" dirty="0"/>
              <a:t>=</a:t>
            </a:r>
            <a:r>
              <a:rPr lang="zh-CN" altLang="en-US" dirty="0"/>
              <a:t>连接</a:t>
            </a:r>
            <a:endParaRPr lang="zh-CN" altLang="en-US" dirty="0"/>
          </a:p>
          <a:p>
            <a:pPr lvl="1" algn="just">
              <a:lnSpc>
                <a:spcPct val="120000"/>
              </a:lnSpc>
            </a:pPr>
            <a:r>
              <a:rPr lang="zh-CN" altLang="en-US" dirty="0"/>
              <a:t>首先按连接属性对表</a:t>
            </a:r>
            <a:r>
              <a:rPr lang="en-US" altLang="zh-CN" dirty="0"/>
              <a:t>1</a:t>
            </a:r>
            <a:r>
              <a:rPr lang="zh-CN" altLang="en-US" dirty="0"/>
              <a:t>和表</a:t>
            </a:r>
            <a:r>
              <a:rPr lang="en-US" altLang="zh-CN" dirty="0"/>
              <a:t>2</a:t>
            </a:r>
            <a:r>
              <a:rPr lang="zh-CN" altLang="en-US" dirty="0"/>
              <a:t>排序</a:t>
            </a:r>
            <a:endParaRPr lang="zh-CN" altLang="en-US" dirty="0"/>
          </a:p>
          <a:p>
            <a:pPr lvl="1" algn="just">
              <a:lnSpc>
                <a:spcPct val="120000"/>
              </a:lnSpc>
            </a:pPr>
            <a:r>
              <a:rPr lang="zh-CN" altLang="en-US" dirty="0"/>
              <a:t>对表</a:t>
            </a:r>
            <a:r>
              <a:rPr lang="en-US" altLang="zh-CN" dirty="0"/>
              <a:t>1</a:t>
            </a:r>
            <a:r>
              <a:rPr lang="zh-CN" altLang="en-US" dirty="0"/>
              <a:t>的第一个元组，从头开始扫描表</a:t>
            </a:r>
            <a:r>
              <a:rPr lang="en-US" altLang="zh-CN" dirty="0"/>
              <a:t>2</a:t>
            </a:r>
            <a:r>
              <a:rPr lang="zh-CN" altLang="en-US" dirty="0"/>
              <a:t>，顺序查找满足连接条件的元组，找到后就将表</a:t>
            </a:r>
            <a:r>
              <a:rPr lang="en-US" altLang="zh-CN" dirty="0"/>
              <a:t>1</a:t>
            </a:r>
            <a:r>
              <a:rPr lang="zh-CN" altLang="en-US" dirty="0"/>
              <a:t>中的第一个元组与该元组拼接起来，形成结果表中一个元组。当遇到表</a:t>
            </a:r>
            <a:r>
              <a:rPr lang="en-US" altLang="zh-CN" dirty="0"/>
              <a:t>2</a:t>
            </a:r>
            <a:r>
              <a:rPr lang="zh-CN" altLang="en-US" dirty="0"/>
              <a:t>中第一条大于表</a:t>
            </a:r>
            <a:r>
              <a:rPr lang="en-US" altLang="zh-CN" dirty="0"/>
              <a:t>1</a:t>
            </a:r>
            <a:r>
              <a:rPr lang="zh-CN" altLang="en-US" dirty="0"/>
              <a:t>连接字段值的元组时，对表</a:t>
            </a:r>
            <a:r>
              <a:rPr lang="en-US" altLang="zh-CN" dirty="0"/>
              <a:t>2</a:t>
            </a:r>
            <a:r>
              <a:rPr lang="zh-CN" altLang="en-US" dirty="0"/>
              <a:t>的查询不再继续</a:t>
            </a:r>
            <a:endParaRPr lang="zh-CN" altLang="en-US" dirty="0"/>
          </a:p>
        </p:txBody>
      </p:sp>
    </p:spTree>
  </p:cSld>
  <p:clrMapOvr>
    <a:masterClrMapping/>
  </p:clrMapOvr>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数据库系统概论">
  <a:themeElements>
    <a:clrScheme name="1_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1_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数据库系统概论">
  <a:themeElements>
    <a:clrScheme name="2_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2_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14861</Words>
  <Application>WPS 演示</Application>
  <PresentationFormat/>
  <Paragraphs>1240</Paragraphs>
  <Slides>82</Slides>
  <Notes>1</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82</vt:i4>
      </vt:variant>
    </vt:vector>
  </HeadingPairs>
  <TitlesOfParts>
    <vt:vector size="98" baseType="lpstr">
      <vt:lpstr>Arial</vt:lpstr>
      <vt:lpstr>宋体</vt:lpstr>
      <vt:lpstr>Wingdings</vt:lpstr>
      <vt:lpstr>Calibri</vt:lpstr>
      <vt:lpstr>黑体</vt:lpstr>
      <vt:lpstr>Times New Roman</vt:lpstr>
      <vt:lpstr>Times-Roman</vt:lpstr>
      <vt:lpstr>隶书</vt:lpstr>
      <vt:lpstr>Courier New</vt:lpstr>
      <vt:lpstr>Symbol</vt:lpstr>
      <vt:lpstr>华文琥珀</vt:lpstr>
      <vt:lpstr>微软雅黑</vt:lpstr>
      <vt:lpstr>Arial Unicode MS</vt:lpstr>
      <vt:lpstr>数据库系统概论</vt:lpstr>
      <vt:lpstr>1_数据库系统概论</vt:lpstr>
      <vt:lpstr>2_数据库系统概论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guixiang</dc:creator>
  <cp:lastModifiedBy>我不要再比了</cp:lastModifiedBy>
  <cp:revision>74</cp:revision>
  <dcterms:created xsi:type="dcterms:W3CDTF">2014-10-23T04:37:18Z</dcterms:created>
  <dcterms:modified xsi:type="dcterms:W3CDTF">2021-10-16T00:20:21Z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2052-11.1.0.10938</vt:lpwstr>
  </property>
  <property fmtid="{D5CDD505-2E9C-101B-9397-08002B2CF9AE}" pid="3" name="ICV">
    <vt:lpwstr>4492746164184B2E9A0E3D6AF97D082C</vt:lpwstr>
  </property>
</Properties>
</file>