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9" r:id="rId1"/>
  </p:sldMasterIdLst>
  <p:notesMasterIdLst>
    <p:notesMasterId r:id="rId77"/>
  </p:notesMasterIdLst>
  <p:sldIdLst>
    <p:sldId id="404" r:id="rId2"/>
    <p:sldId id="466" r:id="rId3"/>
    <p:sldId id="405" r:id="rId4"/>
    <p:sldId id="407" r:id="rId5"/>
    <p:sldId id="408" r:id="rId6"/>
    <p:sldId id="406" r:id="rId7"/>
    <p:sldId id="409" r:id="rId8"/>
    <p:sldId id="410" r:id="rId9"/>
    <p:sldId id="455" r:id="rId10"/>
    <p:sldId id="454" r:id="rId11"/>
    <p:sldId id="479" r:id="rId12"/>
    <p:sldId id="411" r:id="rId13"/>
    <p:sldId id="413" r:id="rId14"/>
    <p:sldId id="468" r:id="rId15"/>
    <p:sldId id="467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80" r:id="rId25"/>
    <p:sldId id="456" r:id="rId26"/>
    <p:sldId id="469" r:id="rId27"/>
    <p:sldId id="470" r:id="rId28"/>
    <p:sldId id="458" r:id="rId29"/>
    <p:sldId id="459" r:id="rId30"/>
    <p:sldId id="460" r:id="rId31"/>
    <p:sldId id="462" r:id="rId32"/>
    <p:sldId id="482" r:id="rId33"/>
    <p:sldId id="472" r:id="rId34"/>
    <p:sldId id="464" r:id="rId35"/>
    <p:sldId id="483" r:id="rId36"/>
    <p:sldId id="481" r:id="rId37"/>
    <p:sldId id="434" r:id="rId38"/>
    <p:sldId id="435" r:id="rId39"/>
    <p:sldId id="436" r:id="rId40"/>
    <p:sldId id="437" r:id="rId41"/>
    <p:sldId id="438" r:id="rId42"/>
    <p:sldId id="484" r:id="rId43"/>
    <p:sldId id="439" r:id="rId44"/>
    <p:sldId id="473" r:id="rId45"/>
    <p:sldId id="440" r:id="rId46"/>
    <p:sldId id="442" r:id="rId47"/>
    <p:sldId id="486" r:id="rId48"/>
    <p:sldId id="485" r:id="rId49"/>
    <p:sldId id="487" r:id="rId50"/>
    <p:sldId id="443" r:id="rId51"/>
    <p:sldId id="476" r:id="rId52"/>
    <p:sldId id="475" r:id="rId53"/>
    <p:sldId id="444" r:id="rId54"/>
    <p:sldId id="445" r:id="rId55"/>
    <p:sldId id="446" r:id="rId56"/>
    <p:sldId id="488" r:id="rId57"/>
    <p:sldId id="448" r:id="rId58"/>
    <p:sldId id="449" r:id="rId59"/>
    <p:sldId id="450" r:id="rId60"/>
    <p:sldId id="451" r:id="rId61"/>
    <p:sldId id="489" r:id="rId62"/>
    <p:sldId id="492" r:id="rId63"/>
    <p:sldId id="452" r:id="rId64"/>
    <p:sldId id="491" r:id="rId65"/>
    <p:sldId id="453" r:id="rId66"/>
    <p:sldId id="493" r:id="rId67"/>
    <p:sldId id="494" r:id="rId68"/>
    <p:sldId id="495" r:id="rId69"/>
    <p:sldId id="496" r:id="rId70"/>
    <p:sldId id="497" r:id="rId71"/>
    <p:sldId id="498" r:id="rId72"/>
    <p:sldId id="500" r:id="rId73"/>
    <p:sldId id="499" r:id="rId74"/>
    <p:sldId id="477" r:id="rId75"/>
    <p:sldId id="478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00CC"/>
    <a:srgbClr val="FF66FF"/>
    <a:srgbClr val="FFCCFF"/>
    <a:srgbClr val="1FE189"/>
    <a:srgbClr val="FFFF00"/>
    <a:srgbClr val="5B9BD5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986" autoAdjust="0"/>
  </p:normalViewPr>
  <p:slideViewPr>
    <p:cSldViewPr>
      <p:cViewPr varScale="1">
        <p:scale>
          <a:sx n="92" d="100"/>
          <a:sy n="92" d="100"/>
        </p:scale>
        <p:origin x="118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15FAE5-B100-430D-B123-AB8B9F6BD608}" type="datetimeFigureOut">
              <a:rPr lang="zh-CN" altLang="en-US"/>
              <a:pPr>
                <a:defRPr/>
              </a:pPr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526D8E-A584-4992-9CCB-42DDE22DCF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4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6D8E-A584-4992-9CCB-42DDE22DCF5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D8FEE96-CF48-4825-BC8F-520E38D9270E}" type="slidenum">
              <a:rPr lang="zh-CN" altLang="en-U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4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6D8E-A584-4992-9CCB-42DDE22DCF5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21AB026-40D0-4191-8290-F8F42985FFD4}" type="slidenum">
              <a:rPr lang="zh-CN" altLang="en-US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</a:pPr>
              <a:t>65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3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7B0-3501-4ED9-A0F8-F12654401E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6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F56C-6BF2-4CA4-BCBD-7844B6114B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8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7B0-3501-4ED9-A0F8-F12654401E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46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5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5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27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动态电路分析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77050" y="476250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5556CE-907C-40CD-BB6B-3BF3C1103B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0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1EA1-8835-4900-BB74-99309C58888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260350"/>
            <a:ext cx="9128125" cy="346075"/>
            <a:chOff x="0" y="0"/>
            <a:chExt cx="5760" cy="344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60" y="85"/>
              <a:ext cx="5500" cy="17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58" y="85"/>
              <a:ext cx="55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73" y="174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83" y="87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58" y="170"/>
              <a:ext cx="55" cy="8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173" y="259"/>
              <a:ext cx="86" cy="85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5795963" y="260350"/>
            <a:ext cx="2509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章 电阻电路的分析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4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23DC-6915-4A4C-B25C-4F82DCC7CF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96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FC6F-EBC8-45F9-8B23-6B6BF1B175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74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1893-A74C-4E3B-8AE3-C75D18A8FC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5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F951-24E2-407D-8859-428F99CAFA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5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6FC-FF23-4BD9-8053-B8C1F5B7B6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6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CB7D-D3B6-4F82-A749-1732AD7702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8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E9E-3C3C-4C16-9CA3-0A592DD001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39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67B0-3501-4ED9-A0F8-F12654401E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96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15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28.png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image" Target="../media/image1.jpeg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2.png"/><Relationship Id="rId7" Type="http://schemas.openxmlformats.org/officeDocument/2006/relationships/image" Target="../media/image44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7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5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2.wmf"/><Relationship Id="rId17" Type="http://schemas.openxmlformats.org/officeDocument/2006/relationships/image" Target="../media/image42.png"/><Relationship Id="rId2" Type="http://schemas.openxmlformats.org/officeDocument/2006/relationships/image" Target="../media/image1.jpeg"/><Relationship Id="rId16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2.wmf"/><Relationship Id="rId3" Type="http://schemas.openxmlformats.org/officeDocument/2006/relationships/image" Target="../media/image57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3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11" Type="http://schemas.openxmlformats.org/officeDocument/2006/relationships/image" Target="../media/image69.e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1.jpeg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8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7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73.png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80.wmf"/><Relationship Id="rId2" Type="http://schemas.openxmlformats.org/officeDocument/2006/relationships/image" Target="../media/image1.jpeg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6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1.jpeg"/><Relationship Id="rId7" Type="http://schemas.openxmlformats.org/officeDocument/2006/relationships/image" Target="../media/image89.w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9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87.png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5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7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97.png"/><Relationship Id="rId7" Type="http://schemas.openxmlformats.org/officeDocument/2006/relationships/image" Target="../media/image99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0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92.bin"/><Relationship Id="rId3" Type="http://schemas.openxmlformats.org/officeDocument/2006/relationships/image" Target="../media/image97.png"/><Relationship Id="rId21" Type="http://schemas.openxmlformats.org/officeDocument/2006/relationships/image" Target="../media/image107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105.wmf"/><Relationship Id="rId2" Type="http://schemas.openxmlformats.org/officeDocument/2006/relationships/image" Target="../media/image1.jpeg"/><Relationship Id="rId16" Type="http://schemas.openxmlformats.org/officeDocument/2006/relationships/oleObject" Target="../embeddings/oleObject91.bin"/><Relationship Id="rId20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9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9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02.bin"/><Relationship Id="rId3" Type="http://schemas.openxmlformats.org/officeDocument/2006/relationships/image" Target="../media/image109.png"/><Relationship Id="rId21" Type="http://schemas.openxmlformats.org/officeDocument/2006/relationships/image" Target="../media/image119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17.wmf"/><Relationship Id="rId2" Type="http://schemas.openxmlformats.org/officeDocument/2006/relationships/image" Target="../media/image1.jpeg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0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4.png"/><Relationship Id="rId7" Type="http://schemas.openxmlformats.org/officeDocument/2006/relationships/oleObject" Target="../embeddings/oleObject106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4.png"/><Relationship Id="rId7" Type="http://schemas.openxmlformats.org/officeDocument/2006/relationships/oleObject" Target="../embeddings/oleObject108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31.wmf"/><Relationship Id="rId4" Type="http://schemas.openxmlformats.org/officeDocument/2006/relationships/image" Target="../media/image128.png"/><Relationship Id="rId9" Type="http://schemas.openxmlformats.org/officeDocument/2006/relationships/oleObject" Target="../embeddings/oleObject10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wmf"/><Relationship Id="rId11" Type="http://schemas.openxmlformats.org/officeDocument/2006/relationships/image" Target="../media/image137.png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36.png"/><Relationship Id="rId4" Type="http://schemas.openxmlformats.org/officeDocument/2006/relationships/image" Target="../media/image132.wmf"/><Relationship Id="rId9" Type="http://schemas.openxmlformats.org/officeDocument/2006/relationships/image" Target="../media/image1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13.bin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142.png"/><Relationship Id="rId7" Type="http://schemas.openxmlformats.org/officeDocument/2006/relationships/image" Target="../media/image146.wmf"/><Relationship Id="rId12" Type="http://schemas.openxmlformats.org/officeDocument/2006/relationships/image" Target="../media/image149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4.bin"/><Relationship Id="rId11" Type="http://schemas.openxmlformats.org/officeDocument/2006/relationships/oleObject" Target="../embeddings/oleObject116.bin"/><Relationship Id="rId5" Type="http://schemas.openxmlformats.org/officeDocument/2006/relationships/image" Target="../media/image144.png"/><Relationship Id="rId10" Type="http://schemas.openxmlformats.org/officeDocument/2006/relationships/image" Target="../media/image148.png"/><Relationship Id="rId4" Type="http://schemas.openxmlformats.org/officeDocument/2006/relationships/image" Target="../media/image143.png"/><Relationship Id="rId9" Type="http://schemas.openxmlformats.org/officeDocument/2006/relationships/image" Target="../media/image14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3.png"/><Relationship Id="rId7" Type="http://schemas.openxmlformats.org/officeDocument/2006/relationships/oleObject" Target="../embeddings/oleObject117.bin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1.png"/><Relationship Id="rId10" Type="http://schemas.openxmlformats.org/officeDocument/2006/relationships/image" Target="../media/image153.wmf"/><Relationship Id="rId4" Type="http://schemas.openxmlformats.org/officeDocument/2006/relationships/image" Target="../media/image144.png"/><Relationship Id="rId9" Type="http://schemas.openxmlformats.org/officeDocument/2006/relationships/oleObject" Target="../embeddings/oleObject1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8.wmf"/><Relationship Id="rId7" Type="http://schemas.openxmlformats.org/officeDocument/2006/relationships/image" Target="../media/image160.wmf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56.emf"/><Relationship Id="rId4" Type="http://schemas.openxmlformats.org/officeDocument/2006/relationships/image" Target="../media/image15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67.wmf"/><Relationship Id="rId3" Type="http://schemas.openxmlformats.org/officeDocument/2006/relationships/image" Target="../media/image162.jpeg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26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66.wmf"/><Relationship Id="rId5" Type="http://schemas.openxmlformats.org/officeDocument/2006/relationships/image" Target="../media/image163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6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74.wmf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73.png"/><Relationship Id="rId4" Type="http://schemas.openxmlformats.org/officeDocument/2006/relationships/image" Target="../media/image169.png"/><Relationship Id="rId9" Type="http://schemas.openxmlformats.org/officeDocument/2006/relationships/image" Target="../media/image17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80.wmf"/><Relationship Id="rId3" Type="http://schemas.openxmlformats.org/officeDocument/2006/relationships/image" Target="../media/image1.jpeg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134.bin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78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1.png"/><Relationship Id="rId7" Type="http://schemas.openxmlformats.org/officeDocument/2006/relationships/oleObject" Target="../embeddings/oleObject136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8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5.png"/><Relationship Id="rId7" Type="http://schemas.openxmlformats.org/officeDocument/2006/relationships/oleObject" Target="../embeddings/oleObject138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189.png"/><Relationship Id="rId7" Type="http://schemas.openxmlformats.org/officeDocument/2006/relationships/image" Target="../media/image191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9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wmf"/><Relationship Id="rId11" Type="http://schemas.openxmlformats.org/officeDocument/2006/relationships/image" Target="../media/image198.png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4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9.png"/><Relationship Id="rId7" Type="http://schemas.openxmlformats.org/officeDocument/2006/relationships/image" Target="../media/image201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14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199.png"/><Relationship Id="rId7" Type="http://schemas.openxmlformats.org/officeDocument/2006/relationships/oleObject" Target="../embeddings/oleObject150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206.wmf"/><Relationship Id="rId4" Type="http://schemas.openxmlformats.org/officeDocument/2006/relationships/image" Target="../media/image203.png"/><Relationship Id="rId9" Type="http://schemas.openxmlformats.org/officeDocument/2006/relationships/oleObject" Target="../embeddings/oleObject15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5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wmf"/><Relationship Id="rId11" Type="http://schemas.openxmlformats.org/officeDocument/2006/relationships/image" Target="../media/image209.png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205.wmf"/><Relationship Id="rId4" Type="http://schemas.openxmlformats.org/officeDocument/2006/relationships/image" Target="../media/image199.png"/><Relationship Id="rId9" Type="http://schemas.openxmlformats.org/officeDocument/2006/relationships/oleObject" Target="../embeddings/oleObject154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214.wmf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213.wmf"/><Relationship Id="rId4" Type="http://schemas.openxmlformats.org/officeDocument/2006/relationships/oleObject" Target="../embeddings/oleObject15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6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2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225.wmf"/><Relationship Id="rId2" Type="http://schemas.openxmlformats.org/officeDocument/2006/relationships/image" Target="../media/image220.png"/><Relationship Id="rId16" Type="http://schemas.openxmlformats.org/officeDocument/2006/relationships/image" Target="../media/image2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226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229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231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0.wmf"/><Relationship Id="rId2" Type="http://schemas.openxmlformats.org/officeDocument/2006/relationships/image" Target="../media/image1.jpeg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2" Type="http://schemas.openxmlformats.org/officeDocument/2006/relationships/image" Target="../media/image1.jpeg"/><Relationship Id="rId16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688" y="800100"/>
            <a:ext cx="6448425" cy="865188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   电阻电路的分析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47925" y="1808163"/>
            <a:ext cx="5062538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支路电流法</a:t>
            </a:r>
            <a:endParaRPr lang="en-US" altLang="zh-CN" sz="3600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节点电压法</a:t>
            </a:r>
            <a:endParaRPr lang="en-US" altLang="zh-CN" sz="3600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网孔电流法</a:t>
            </a:r>
            <a:endParaRPr lang="en-US" altLang="zh-CN" sz="3600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叠加定理</a:t>
            </a:r>
            <a:endParaRPr lang="en-US" altLang="zh-CN" sz="3600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2.5 </a:t>
            </a:r>
            <a:r>
              <a:rPr lang="zh-CN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等效电源定理</a:t>
            </a:r>
            <a:endParaRPr lang="en-US" altLang="zh-CN" sz="3600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2.6 </a:t>
            </a:r>
            <a:r>
              <a:rPr lang="zh-CN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受控源</a:t>
            </a:r>
            <a:endParaRPr lang="en-US" altLang="zh-CN" sz="3600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2.7 </a:t>
            </a:r>
            <a:r>
              <a:rPr lang="zh-CN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非线性电阻电路简介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33322" y="640896"/>
            <a:ext cx="1190716" cy="504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229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2292" name="矩形 2"/>
          <p:cNvSpPr>
            <a:spLocks noChangeArrowheads="1"/>
          </p:cNvSpPr>
          <p:nvPr/>
        </p:nvSpPr>
        <p:spPr bwMode="auto">
          <a:xfrm>
            <a:off x="630238" y="568325"/>
            <a:ext cx="77771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2-2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2.37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所示电路中，求各支路电流及各元件吸收或产生的功率，并验证功率平衡关系。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3088"/>
            <a:ext cx="47005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0641"/>
              </p:ext>
            </p:extLst>
          </p:nvPr>
        </p:nvGraphicFramePr>
        <p:xfrm>
          <a:off x="5565775" y="1693838"/>
          <a:ext cx="18843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900" imgH="228600" progId="Equation.DSMT4">
                  <p:embed/>
                </p:oleObj>
              </mc:Choice>
              <mc:Fallback>
                <p:oleObj name="Equation" r:id="rId4" imgW="8509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1693838"/>
                        <a:ext cx="18843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2"/>
          <p:cNvGraphicFramePr>
            <a:graphicFrameLocks noChangeAspect="1"/>
          </p:cNvGraphicFramePr>
          <p:nvPr/>
        </p:nvGraphicFramePr>
        <p:xfrm>
          <a:off x="5538788" y="2328863"/>
          <a:ext cx="28416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228600" progId="Equation.DSMT4">
                  <p:embed/>
                </p:oleObj>
              </mc:Choice>
              <mc:Fallback>
                <p:oleObj name="Equation" r:id="rId6" imgW="12827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2328863"/>
                        <a:ext cx="28416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05202"/>
              </p:ext>
            </p:extLst>
          </p:nvPr>
        </p:nvGraphicFramePr>
        <p:xfrm>
          <a:off x="5924550" y="3409950"/>
          <a:ext cx="15541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228600" progId="Equation.DSMT4">
                  <p:embed/>
                </p:oleObj>
              </mc:Choice>
              <mc:Fallback>
                <p:oleObj name="Equation" r:id="rId8" imgW="6984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3409950"/>
                        <a:ext cx="15541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607594"/>
              </p:ext>
            </p:extLst>
          </p:nvPr>
        </p:nvGraphicFramePr>
        <p:xfrm>
          <a:off x="5915025" y="3914775"/>
          <a:ext cx="1574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1000" imgH="228600" progId="Equation.DSMT4">
                  <p:embed/>
                </p:oleObj>
              </mc:Choice>
              <mc:Fallback>
                <p:oleObj name="Equation" r:id="rId10" imgW="7110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3914775"/>
                        <a:ext cx="1574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678590" y="1705833"/>
            <a:ext cx="80327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b="1" dirty="0">
              <a:solidFill>
                <a:srgbClr val="0000FF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286375" y="2907655"/>
            <a:ext cx="1731564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解之，得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b="1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685925" y="2205038"/>
            <a:ext cx="5032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67063" y="2205038"/>
            <a:ext cx="5032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04" name="对象 1"/>
          <p:cNvGraphicFramePr>
            <a:graphicFrameLocks noChangeAspect="1"/>
          </p:cNvGraphicFramePr>
          <p:nvPr/>
        </p:nvGraphicFramePr>
        <p:xfrm>
          <a:off x="1824038" y="2205038"/>
          <a:ext cx="2286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700" imgH="228600" progId="Equation.DSMT4">
                  <p:embed/>
                </p:oleObj>
              </mc:Choice>
              <mc:Fallback>
                <p:oleObj name="Equation" r:id="rId12" imgW="1397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205038"/>
                        <a:ext cx="2286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对象 1"/>
          <p:cNvGraphicFramePr>
            <a:graphicFrameLocks noChangeAspect="1"/>
          </p:cNvGraphicFramePr>
          <p:nvPr/>
        </p:nvGraphicFramePr>
        <p:xfrm>
          <a:off x="3684588" y="2112963"/>
          <a:ext cx="2492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334" imgH="228501" progId="Equation.DSMT4">
                  <p:embed/>
                </p:oleObj>
              </mc:Choice>
              <mc:Fallback>
                <p:oleObj name="Equation" r:id="rId14" imgW="152334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2112963"/>
                        <a:ext cx="2492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对象 2"/>
          <p:cNvGraphicFramePr>
            <a:graphicFrameLocks noChangeAspect="1"/>
          </p:cNvGraphicFramePr>
          <p:nvPr/>
        </p:nvGraphicFramePr>
        <p:xfrm>
          <a:off x="511175" y="4633913"/>
          <a:ext cx="31511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22400" imgH="228600" progId="Equation.DSMT4">
                  <p:embed/>
                </p:oleObj>
              </mc:Choice>
              <mc:Fallback>
                <p:oleObj name="Equation" r:id="rId16" imgW="14224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633913"/>
                        <a:ext cx="315118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对象 2"/>
          <p:cNvGraphicFramePr>
            <a:graphicFrameLocks noChangeAspect="1"/>
          </p:cNvGraphicFramePr>
          <p:nvPr/>
        </p:nvGraphicFramePr>
        <p:xfrm>
          <a:off x="4787900" y="4581525"/>
          <a:ext cx="3149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22400" imgH="241300" progId="Equation.DSMT4">
                  <p:embed/>
                </p:oleObj>
              </mc:Choice>
              <mc:Fallback>
                <p:oleObj name="Equation" r:id="rId18" imgW="1422400" imgH="241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581525"/>
                        <a:ext cx="3149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对象 2"/>
          <p:cNvGraphicFramePr>
            <a:graphicFrameLocks noChangeAspect="1"/>
          </p:cNvGraphicFramePr>
          <p:nvPr/>
        </p:nvGraphicFramePr>
        <p:xfrm>
          <a:off x="4859338" y="5300663"/>
          <a:ext cx="2982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46200" imgH="241300" progId="Equation.DSMT4">
                  <p:embed/>
                </p:oleObj>
              </mc:Choice>
              <mc:Fallback>
                <p:oleObj name="Equation" r:id="rId20" imgW="1346200" imgH="241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00663"/>
                        <a:ext cx="29829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对象 2"/>
          <p:cNvGraphicFramePr>
            <a:graphicFrameLocks noChangeAspect="1"/>
          </p:cNvGraphicFramePr>
          <p:nvPr/>
        </p:nvGraphicFramePr>
        <p:xfrm>
          <a:off x="528638" y="5300663"/>
          <a:ext cx="27559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44600" imgH="241300" progId="Equation.DSMT4">
                  <p:embed/>
                </p:oleObj>
              </mc:Choice>
              <mc:Fallback>
                <p:oleObj name="Equation" r:id="rId22" imgW="1244600" imgH="241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300663"/>
                        <a:ext cx="27559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对象 2"/>
          <p:cNvGraphicFramePr>
            <a:graphicFrameLocks noChangeAspect="1"/>
          </p:cNvGraphicFramePr>
          <p:nvPr/>
        </p:nvGraphicFramePr>
        <p:xfrm>
          <a:off x="490538" y="6007100"/>
          <a:ext cx="6807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73400" imgH="254000" progId="Equation.DSMT4">
                  <p:embed/>
                </p:oleObj>
              </mc:Choice>
              <mc:Fallback>
                <p:oleObj name="Equation" r:id="rId24" imgW="3073400" imgH="254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6007100"/>
                        <a:ext cx="6807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885629" y="4602909"/>
            <a:ext cx="803275" cy="4619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发出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7261422" y="6021388"/>
            <a:ext cx="803275" cy="4619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发出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8034534" y="5299529"/>
            <a:ext cx="803275" cy="4603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吸收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8005762" y="4568778"/>
            <a:ext cx="803275" cy="4619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吸收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589534" y="5311775"/>
            <a:ext cx="803275" cy="4603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吸收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229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0" y="980660"/>
            <a:ext cx="4933950" cy="361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" y="1581150"/>
            <a:ext cx="8791575" cy="3695700"/>
          </a:xfrm>
          <a:prstGeom prst="rect">
            <a:avLst/>
          </a:prstGeom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62772" y="5588887"/>
            <a:ext cx="8229827" cy="83099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应用支路电流法，所列方程比较直观，但必须联立求解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个方程，当电路比较复杂，支路数较多时，比较麻烦。</a:t>
            </a:r>
          </a:p>
        </p:txBody>
      </p:sp>
    </p:spTree>
    <p:extLst>
      <p:ext uri="{BB962C8B-B14F-4D97-AF65-F5344CB8AC3E}">
        <p14:creationId xmlns:p14="http://schemas.microsoft.com/office/powerpoint/2010/main" val="9905492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331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27113" y="801688"/>
            <a:ext cx="6643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latin typeface="+mn-ea"/>
                <a:ea typeface="+mn-ea"/>
                <a:cs typeface="Times New Roman" panose="02020603050405020304" pitchFamily="18" charset="0"/>
              </a:rPr>
              <a:t>2.2  </a:t>
            </a:r>
            <a:r>
              <a:rPr lang="zh-CN" altLang="en-US" sz="4000" b="1">
                <a:latin typeface="+mn-ea"/>
                <a:ea typeface="+mn-ea"/>
                <a:cs typeface="Times New Roman" panose="02020603050405020304" pitchFamily="18" charset="0"/>
              </a:rPr>
              <a:t>节点电压法</a:t>
            </a:r>
            <a:endParaRPr lang="en-US" altLang="zh-CN" sz="4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60"/>
          <p:cNvSpPr txBox="1">
            <a:spLocks noChangeArrowheads="1"/>
          </p:cNvSpPr>
          <p:nvPr/>
        </p:nvSpPr>
        <p:spPr bwMode="auto">
          <a:xfrm>
            <a:off x="611450" y="1700213"/>
            <a:ext cx="8137130" cy="40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0725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-83185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solidFill>
                  <a:srgbClr val="3333FF"/>
                </a:solidFill>
                <a:latin typeface="+mn-ea"/>
                <a:ea typeface="+mn-ea"/>
              </a:rPr>
              <a:t>当电路中支路数较多，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  <a:ea typeface="+mn-ea"/>
              </a:rPr>
              <a:t>节点</a:t>
            </a:r>
            <a:r>
              <a:rPr lang="zh-CN" altLang="zh-CN" sz="2800" b="1" dirty="0">
                <a:solidFill>
                  <a:srgbClr val="3333FF"/>
                </a:solidFill>
                <a:latin typeface="+mn-ea"/>
                <a:ea typeface="+mn-ea"/>
              </a:rPr>
              <a:t>数较少时，为减少方程数量，可采用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节点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>电压法</a:t>
            </a:r>
            <a:r>
              <a:rPr lang="zh-CN" altLang="zh-CN" sz="2800" b="1" dirty="0">
                <a:solidFill>
                  <a:srgbClr val="3333FF"/>
                </a:solidFill>
                <a:latin typeface="+mn-ea"/>
                <a:ea typeface="+mn-ea"/>
              </a:rPr>
              <a:t>分析电路。</a:t>
            </a:r>
            <a:endParaRPr lang="en-US" altLang="zh-CN" sz="2800" b="1" dirty="0">
              <a:solidFill>
                <a:srgbClr val="3333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latin typeface="+mn-ea"/>
                <a:ea typeface="+mn-ea"/>
              </a:rPr>
              <a:t>选择电路中任意一个</a:t>
            </a:r>
            <a:r>
              <a:rPr lang="zh-CN" altLang="en-US" sz="2800" b="1" dirty="0">
                <a:latin typeface="+mn-ea"/>
                <a:ea typeface="+mn-ea"/>
              </a:rPr>
              <a:t>节点</a:t>
            </a:r>
            <a:r>
              <a:rPr lang="zh-CN" altLang="zh-CN" sz="2800" b="1" dirty="0">
                <a:latin typeface="+mn-ea"/>
                <a:ea typeface="+mn-ea"/>
              </a:rPr>
              <a:t>作参考点，其他</a:t>
            </a:r>
            <a:r>
              <a:rPr lang="zh-CN" altLang="en-US" sz="2800" b="1" dirty="0">
                <a:latin typeface="+mn-ea"/>
                <a:ea typeface="+mn-ea"/>
              </a:rPr>
              <a:t>节点</a:t>
            </a:r>
            <a:r>
              <a:rPr lang="zh-CN" altLang="zh-CN" sz="2800" b="1" dirty="0">
                <a:latin typeface="+mn-ea"/>
                <a:ea typeface="+mn-ea"/>
              </a:rPr>
              <a:t>相对于参考</a:t>
            </a:r>
            <a:r>
              <a:rPr lang="zh-CN" altLang="en-US" sz="2800" b="1" dirty="0">
                <a:latin typeface="+mn-ea"/>
                <a:ea typeface="+mn-ea"/>
              </a:rPr>
              <a:t>节点</a:t>
            </a:r>
            <a:r>
              <a:rPr lang="zh-CN" altLang="zh-CN" sz="2800" b="1" dirty="0">
                <a:latin typeface="+mn-ea"/>
                <a:ea typeface="+mn-ea"/>
              </a:rPr>
              <a:t>的电压，称为该</a:t>
            </a:r>
            <a:r>
              <a:rPr lang="zh-CN" altLang="en-US" sz="2800" b="1" dirty="0">
                <a:latin typeface="+mn-ea"/>
                <a:ea typeface="+mn-ea"/>
              </a:rPr>
              <a:t>节点</a:t>
            </a:r>
            <a:r>
              <a:rPr lang="zh-CN" altLang="zh-CN" sz="2800" b="1" dirty="0">
                <a:latin typeface="+mn-ea"/>
                <a:ea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节点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>电压</a:t>
            </a:r>
            <a:r>
              <a:rPr lang="zh-CN" altLang="zh-CN" sz="2800" b="1" dirty="0">
                <a:latin typeface="+mn-ea"/>
                <a:ea typeface="+mn-ea"/>
              </a:rPr>
              <a:t>。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以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节点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电压为待求量，列解方程，求出各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节点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电压，再由求得的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节点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电压求解其他变量的分析方法，称为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节点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  <a:ea typeface="+mn-ea"/>
              </a:rPr>
              <a:t>电压法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，或称为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节点分析法</a:t>
            </a:r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74" y="734614"/>
            <a:ext cx="4571626" cy="338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95624"/>
              </p:ext>
            </p:extLst>
          </p:nvPr>
        </p:nvGraphicFramePr>
        <p:xfrm>
          <a:off x="603250" y="2641600"/>
          <a:ext cx="429577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1168200" progId="Equation.DSMT4">
                  <p:embed/>
                </p:oleObj>
              </mc:Choice>
              <mc:Fallback>
                <p:oleObj name="Equation" r:id="rId4" imgW="2133360" imgH="1168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641600"/>
                        <a:ext cx="4295775" cy="230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406687" y="784911"/>
            <a:ext cx="825175" cy="652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-83185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例</a:t>
            </a:r>
            <a:endParaRPr lang="zh-CN" altLang="en-US" sz="2800" b="1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1222819" y="629406"/>
            <a:ext cx="5149432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-83185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对图示电路列节点电压方程：</a:t>
            </a:r>
            <a:endParaRPr lang="en-US" altLang="zh-CN" sz="2400" b="1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选取节点</a:t>
            </a:r>
            <a:r>
              <a:rPr lang="en-US" altLang="zh-CN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为参考节点，</a:t>
            </a:r>
            <a:endParaRPr lang="en-US" altLang="zh-CN" sz="2400" b="1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的电压为：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则：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U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椭圆 1"/>
          <p:cNvSpPr/>
          <p:nvPr/>
        </p:nvSpPr>
        <p:spPr>
          <a:xfrm>
            <a:off x="6516270" y="3645030"/>
            <a:ext cx="216030" cy="216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187" y="3789050"/>
            <a:ext cx="129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参考节点</a:t>
            </a:r>
          </a:p>
        </p:txBody>
      </p:sp>
      <p:sp>
        <p:nvSpPr>
          <p:cNvPr id="14" name="椭圆 13"/>
          <p:cNvSpPr/>
          <p:nvPr/>
        </p:nvSpPr>
        <p:spPr>
          <a:xfrm>
            <a:off x="8282971" y="2352897"/>
            <a:ext cx="216030" cy="216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54326" y="1985675"/>
            <a:ext cx="627762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25356" y="2352897"/>
            <a:ext cx="216030" cy="216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36032" y="2004685"/>
            <a:ext cx="627762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398" y="5195820"/>
            <a:ext cx="28424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列节点</a:t>
            </a:r>
            <a:r>
              <a:rPr lang="en-US" altLang="zh-CN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1, 2</a:t>
            </a: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方程：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10464"/>
              </p:ext>
            </p:extLst>
          </p:nvPr>
        </p:nvGraphicFramePr>
        <p:xfrm>
          <a:off x="819275" y="5692172"/>
          <a:ext cx="4976895" cy="90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457200" progId="Equation.DSMT4">
                  <p:embed/>
                </p:oleObj>
              </mc:Choice>
              <mc:Fallback>
                <p:oleObj name="Equation" r:id="rId6" imgW="2463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275" y="5692172"/>
                        <a:ext cx="4976895" cy="906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11387" y="70264"/>
            <a:ext cx="572464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2.2.1 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节点电压方程的一般形式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4" grpId="0" animBg="1"/>
      <p:bldP spid="17" grpId="0"/>
      <p:bldP spid="18" grpId="0" animBg="1"/>
      <p:bldP spid="19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74" y="734614"/>
            <a:ext cx="4571626" cy="338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251320"/>
              </p:ext>
            </p:extLst>
          </p:nvPr>
        </p:nvGraphicFramePr>
        <p:xfrm>
          <a:off x="1089025" y="4359275"/>
          <a:ext cx="66167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4960" imgH="482400" progId="Equation.DSMT4">
                  <p:embed/>
                </p:oleObj>
              </mc:Choice>
              <mc:Fallback>
                <p:oleObj name="Equation" r:id="rId4" imgW="3504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359275"/>
                        <a:ext cx="66167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6516270" y="3645030"/>
            <a:ext cx="216030" cy="216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187" y="3789050"/>
            <a:ext cx="129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参考节点</a:t>
            </a:r>
          </a:p>
        </p:txBody>
      </p:sp>
      <p:sp>
        <p:nvSpPr>
          <p:cNvPr id="14" name="椭圆 13"/>
          <p:cNvSpPr/>
          <p:nvPr/>
        </p:nvSpPr>
        <p:spPr>
          <a:xfrm>
            <a:off x="8282971" y="2352897"/>
            <a:ext cx="216030" cy="216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54326" y="1985675"/>
            <a:ext cx="627762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25356" y="2352897"/>
            <a:ext cx="216030" cy="216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36032" y="2004685"/>
            <a:ext cx="627762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570" y="4048008"/>
            <a:ext cx="954107" cy="463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代入：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50326"/>
              </p:ext>
            </p:extLst>
          </p:nvPr>
        </p:nvGraphicFramePr>
        <p:xfrm>
          <a:off x="305331" y="3284550"/>
          <a:ext cx="4626719" cy="84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457200" progId="Equation.DSMT4">
                  <p:embed/>
                </p:oleObj>
              </mc:Choice>
              <mc:Fallback>
                <p:oleObj name="Equation" r:id="rId6" imgW="2463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31" y="3284550"/>
                        <a:ext cx="4626719" cy="843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59797"/>
              </p:ext>
            </p:extLst>
          </p:nvPr>
        </p:nvGraphicFramePr>
        <p:xfrm>
          <a:off x="198438" y="842963"/>
          <a:ext cx="4237037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1168200" progId="Equation.DSMT4">
                  <p:embed/>
                </p:oleObj>
              </mc:Choice>
              <mc:Fallback>
                <p:oleObj name="Equation" r:id="rId8" imgW="21333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842963"/>
                        <a:ext cx="4237037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269841" y="5275311"/>
            <a:ext cx="954107" cy="463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整理：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409262"/>
              </p:ext>
            </p:extLst>
          </p:nvPr>
        </p:nvGraphicFramePr>
        <p:xfrm>
          <a:off x="1089025" y="5670344"/>
          <a:ext cx="522446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8400" imgH="482400" progId="Equation.DSMT4">
                  <p:embed/>
                </p:oleObj>
              </mc:Choice>
              <mc:Fallback>
                <p:oleObj name="Equation" r:id="rId10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670344"/>
                        <a:ext cx="522446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61461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4550"/>
              </p:ext>
            </p:extLst>
          </p:nvPr>
        </p:nvGraphicFramePr>
        <p:xfrm>
          <a:off x="130175" y="693738"/>
          <a:ext cx="59420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9280" imgH="711000" progId="Equation.DSMT4">
                  <p:embed/>
                </p:oleObj>
              </mc:Choice>
              <mc:Fallback>
                <p:oleObj name="Equation" r:id="rId3" imgW="3149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693738"/>
                        <a:ext cx="5942013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47390"/>
              </p:ext>
            </p:extLst>
          </p:nvPr>
        </p:nvGraphicFramePr>
        <p:xfrm>
          <a:off x="1762020" y="2469166"/>
          <a:ext cx="24193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680" imgH="228600" progId="Equation.DSMT4">
                  <p:embed/>
                </p:oleObj>
              </mc:Choice>
              <mc:Fallback>
                <p:oleObj name="Equation" r:id="rId5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20" y="2469166"/>
                        <a:ext cx="24193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84456"/>
              </p:ext>
            </p:extLst>
          </p:nvPr>
        </p:nvGraphicFramePr>
        <p:xfrm>
          <a:off x="1756286" y="2933128"/>
          <a:ext cx="19891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286" y="2933128"/>
                        <a:ext cx="19891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28694" y="2408783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自电导：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92259"/>
              </p:ext>
            </p:extLst>
          </p:nvPr>
        </p:nvGraphicFramePr>
        <p:xfrm>
          <a:off x="1697172" y="3438505"/>
          <a:ext cx="18923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172" y="3438505"/>
                        <a:ext cx="18923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435389" y="3369925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互电导：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647770"/>
              </p:ext>
            </p:extLst>
          </p:nvPr>
        </p:nvGraphicFramePr>
        <p:xfrm>
          <a:off x="1697172" y="3869257"/>
          <a:ext cx="18923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02960" imgH="228600" progId="Equation.DSMT4">
                  <p:embed/>
                </p:oleObj>
              </mc:Choice>
              <mc:Fallback>
                <p:oleObj name="Equation" r:id="rId11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172" y="3869257"/>
                        <a:ext cx="18923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71006" y="684014"/>
            <a:ext cx="2006937" cy="446881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8694" y="2404891"/>
            <a:ext cx="3853676" cy="952099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321153" y="1542020"/>
            <a:ext cx="1578343" cy="446881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47336" y="686248"/>
            <a:ext cx="1368191" cy="446881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8694" y="1556347"/>
            <a:ext cx="1238491" cy="446881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28694" y="3412129"/>
            <a:ext cx="3842094" cy="880991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723798"/>
              </p:ext>
            </p:extLst>
          </p:nvPr>
        </p:nvGraphicFramePr>
        <p:xfrm>
          <a:off x="2164614" y="4377659"/>
          <a:ext cx="20843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04840" imgH="457200" progId="Equation.DSMT4">
                  <p:embed/>
                </p:oleObj>
              </mc:Choice>
              <mc:Fallback>
                <p:oleObj name="Equation" r:id="rId13" imgW="1104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614" y="4377659"/>
                        <a:ext cx="20843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441065" y="4322121"/>
            <a:ext cx="17235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电流代数和：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6020" y="654845"/>
            <a:ext cx="1376309" cy="1348383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23432" y="4342705"/>
            <a:ext cx="3847356" cy="882680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95124"/>
              </p:ext>
            </p:extLst>
          </p:nvPr>
        </p:nvGraphicFramePr>
        <p:xfrm>
          <a:off x="1324476" y="5887422"/>
          <a:ext cx="29241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49080" imgH="482400" progId="Equation.DSMT4">
                  <p:embed/>
                </p:oleObj>
              </mc:Choice>
              <mc:Fallback>
                <p:oleObj name="Equation" r:id="rId15" imgW="1549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476" y="5887422"/>
                        <a:ext cx="29241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467922" y="6190283"/>
            <a:ext cx="626545" cy="288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3432" y="5311610"/>
            <a:ext cx="6083717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具有两个独立节点电路的节点电压方程的一般形式：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980" y="2366458"/>
            <a:ext cx="4572000" cy="8814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和节点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自电导，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是与相应节点连接的全部电导之和，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符号取“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”号；</a:t>
            </a:r>
          </a:p>
        </p:txBody>
      </p:sp>
      <p:sp>
        <p:nvSpPr>
          <p:cNvPr id="6" name="矩形 5"/>
          <p:cNvSpPr/>
          <p:nvPr/>
        </p:nvSpPr>
        <p:spPr>
          <a:xfrm>
            <a:off x="4427980" y="33139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与节点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互电导，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是连接在节点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之间的所有电导之和，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符号取“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”号；</a:t>
            </a:r>
          </a:p>
        </p:txBody>
      </p:sp>
      <p:sp>
        <p:nvSpPr>
          <p:cNvPr id="7" name="矩形 6"/>
          <p:cNvSpPr/>
          <p:nvPr/>
        </p:nvSpPr>
        <p:spPr>
          <a:xfrm>
            <a:off x="4483822" y="43020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流入节点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和节点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的电流源电流代数和。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流入为“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，流出为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”）</a:t>
            </a:r>
          </a:p>
        </p:txBody>
      </p:sp>
      <p:sp>
        <p:nvSpPr>
          <p:cNvPr id="37" name="矩形 36"/>
          <p:cNvSpPr/>
          <p:nvPr/>
        </p:nvSpPr>
        <p:spPr>
          <a:xfrm>
            <a:off x="4450428" y="2398592"/>
            <a:ext cx="4543050" cy="952099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50428" y="3412129"/>
            <a:ext cx="4549552" cy="880991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451904" y="4346570"/>
            <a:ext cx="4551150" cy="882680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24160" y="260560"/>
            <a:ext cx="648090" cy="36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56220" y="95690"/>
            <a:ext cx="2815014" cy="2193143"/>
            <a:chOff x="4572374" y="734614"/>
            <a:chExt cx="4571626" cy="3385748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374" y="734614"/>
              <a:ext cx="4571626" cy="3385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椭圆 35"/>
            <p:cNvSpPr/>
            <p:nvPr/>
          </p:nvSpPr>
          <p:spPr>
            <a:xfrm>
              <a:off x="6516270" y="3645030"/>
              <a:ext cx="216030" cy="216030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8282971" y="2352897"/>
              <a:ext cx="216030" cy="216030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90986" y="1892980"/>
              <a:ext cx="627762" cy="57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14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525356" y="2352897"/>
              <a:ext cx="216030" cy="216030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989402" y="1896773"/>
              <a:ext cx="627762" cy="57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14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021732" y="5181863"/>
            <a:ext cx="3100529" cy="66172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t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如果是电压源与电阻串联的支路，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则等效变换成电流源与电阻并联的支路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083580" y="1147767"/>
            <a:ext cx="998508" cy="1015922"/>
            <a:chOff x="8083580" y="1147767"/>
            <a:chExt cx="998508" cy="101592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244510" y="1196690"/>
              <a:ext cx="793266" cy="91196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" name="矩形 8"/>
            <p:cNvSpPr/>
            <p:nvPr/>
          </p:nvSpPr>
          <p:spPr>
            <a:xfrm>
              <a:off x="8083580" y="1147767"/>
              <a:ext cx="998508" cy="1015922"/>
            </a:xfrm>
            <a:prstGeom prst="rect">
              <a:avLst/>
            </a:prstGeom>
            <a:solidFill>
              <a:srgbClr val="CC00CC">
                <a:alpha val="28235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5850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  <p:bldP spid="30" grpId="0" animBg="1"/>
      <p:bldP spid="31" grpId="0" animBg="1"/>
      <p:bldP spid="4" grpId="0" animBg="1"/>
      <p:bldP spid="33" grpId="0" animBg="1"/>
      <p:bldP spid="5" grpId="0"/>
      <p:bldP spid="6" grpId="0"/>
      <p:bldP spid="7" grpId="0"/>
      <p:bldP spid="37" grpId="0" animBg="1"/>
      <p:bldP spid="38" grpId="0" animBg="1"/>
      <p:bldP spid="39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638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-73025" y="492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-73025" y="492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84225" y="3030538"/>
          <a:ext cx="78168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800" imgH="1016000" progId="Equation.DSMT4">
                  <p:embed/>
                </p:oleObj>
              </mc:Choice>
              <mc:Fallback>
                <p:oleObj name="Equation" r:id="rId4" imgW="3225800" imgH="101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030538"/>
                        <a:ext cx="78168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19138" y="690563"/>
            <a:ext cx="75596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207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若电路中有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，将第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指定为参考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，则对于其他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个独立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，其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电压方程的一般形式为：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510" y="3068950"/>
            <a:ext cx="504070" cy="50407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88593" y="3068950"/>
            <a:ext cx="511148" cy="504070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95671" y="3711134"/>
            <a:ext cx="504070" cy="50407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55496" y="4869200"/>
            <a:ext cx="1376309" cy="50407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67930" y="3068950"/>
            <a:ext cx="864120" cy="504070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67930" y="3714711"/>
            <a:ext cx="864120" cy="504070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80134" y="4857388"/>
            <a:ext cx="864120" cy="504070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43510" y="4857388"/>
            <a:ext cx="864120" cy="504070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36432" y="3714711"/>
            <a:ext cx="511148" cy="504070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84210" y="3068950"/>
            <a:ext cx="596342" cy="504070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84210" y="3711133"/>
            <a:ext cx="596342" cy="502727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236369" y="4799860"/>
            <a:ext cx="1364705" cy="561598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741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25438" y="620713"/>
            <a:ext cx="8542337" cy="4932362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节点电压法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分析步骤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⑴ 任意选定某一节点为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参考节点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，并将其余各节点对应于参考节点的电压（节点电压）作为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未知量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，指定各节点电压的参考方向均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从独立节点指向参考节点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⑵ 按照节点电压方程的一般形式，列出节点电压方程；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⑶ 联立求解方程组，解得各节点电压；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⑷ 根据解得的各节点电压值求出其他待求量。</a:t>
            </a:r>
          </a:p>
        </p:txBody>
      </p:sp>
      <p:sp>
        <p:nvSpPr>
          <p:cNvPr id="7" name="矩形 6"/>
          <p:cNvSpPr/>
          <p:nvPr/>
        </p:nvSpPr>
        <p:spPr>
          <a:xfrm>
            <a:off x="325438" y="764630"/>
            <a:ext cx="3598472" cy="5760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430" y="5854382"/>
            <a:ext cx="7199407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个节点的电路中，只需对（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）个独立节点列出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方程。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71475" y="660217"/>
            <a:ext cx="1022605" cy="504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3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843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560388" y="2987675"/>
            <a:ext cx="185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60388" y="2987675"/>
            <a:ext cx="185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8438" name="矩形 2"/>
          <p:cNvSpPr>
            <a:spLocks noChangeArrowheads="1"/>
          </p:cNvSpPr>
          <p:nvPr/>
        </p:nvSpPr>
        <p:spPr bwMode="auto">
          <a:xfrm>
            <a:off x="358775" y="665163"/>
            <a:ext cx="8505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2-5  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2.7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电路中，用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电压法求各支路电流。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271588"/>
            <a:ext cx="4243388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49425" y="3246438"/>
          <a:ext cx="17129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586" imgH="228501" progId="Equation.DSMT4">
                  <p:embed/>
                </p:oleObj>
              </mc:Choice>
              <mc:Fallback>
                <p:oleObj name="Equation" r:id="rId4" imgW="723586" imgH="22850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246438"/>
                        <a:ext cx="17129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49438" y="4313238"/>
          <a:ext cx="30226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367" imgH="431613" progId="Equation.DSMT4">
                  <p:embed/>
                </p:oleObj>
              </mc:Choice>
              <mc:Fallback>
                <p:oleObj name="Equation" r:id="rId6" imgW="1688367" imgH="431613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313238"/>
                        <a:ext cx="30226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370513" y="4437063"/>
          <a:ext cx="1463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0100" imgH="228600" progId="Equation.DSMT4">
                  <p:embed/>
                </p:oleObj>
              </mc:Choice>
              <mc:Fallback>
                <p:oleObj name="Equation" r:id="rId8" imgW="8001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4437063"/>
                        <a:ext cx="1463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69417"/>
              </p:ext>
            </p:extLst>
          </p:nvPr>
        </p:nvGraphicFramePr>
        <p:xfrm>
          <a:off x="947738" y="5925278"/>
          <a:ext cx="22002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588" imgH="393529" progId="Equation.DSMT4">
                  <p:embed/>
                </p:oleObj>
              </mc:Choice>
              <mc:Fallback>
                <p:oleObj name="Equation" r:id="rId10" imgW="1180588" imgH="39352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5925278"/>
                        <a:ext cx="22002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83614"/>
              </p:ext>
            </p:extLst>
          </p:nvPr>
        </p:nvGraphicFramePr>
        <p:xfrm>
          <a:off x="3648075" y="5925278"/>
          <a:ext cx="20939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29810" imgH="393529" progId="Equation.DSMT4">
                  <p:embed/>
                </p:oleObj>
              </mc:Choice>
              <mc:Fallback>
                <p:oleObj name="Equation" r:id="rId12" imgW="1129810" imgH="39352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5925278"/>
                        <a:ext cx="20939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91997"/>
              </p:ext>
            </p:extLst>
          </p:nvPr>
        </p:nvGraphicFramePr>
        <p:xfrm>
          <a:off x="6102350" y="5946775"/>
          <a:ext cx="16684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01309" imgH="393529" progId="Equation.DSMT4">
                  <p:embed/>
                </p:oleObj>
              </mc:Choice>
              <mc:Fallback>
                <p:oleObj name="Equation" r:id="rId14" imgW="901309" imgH="39352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5946775"/>
                        <a:ext cx="16684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96259" y="1286749"/>
            <a:ext cx="1057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35000" y="3851275"/>
            <a:ext cx="5467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对</a:t>
            </a:r>
            <a:r>
              <a:rPr lang="zh-CN" altLang="en-US" sz="2400" b="1" dirty="0">
                <a:latin typeface="Times New Roman" panose="02020603050405020304" pitchFamily="18" charset="0"/>
              </a:rPr>
              <a:t>节点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列节点电压方程：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50863" y="5291138"/>
            <a:ext cx="2597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得各支路电流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912288" y="1351683"/>
            <a:ext cx="360203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该电路有两个</a:t>
            </a:r>
            <a:r>
              <a:rPr lang="zh-CN" altLang="en-US" sz="2000" b="1" dirty="0">
                <a:latin typeface="Times New Roman" panose="02020603050405020304" pitchFamily="18" charset="0"/>
              </a:rPr>
              <a:t>节点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选</a:t>
            </a:r>
            <a:r>
              <a:rPr lang="zh-CN" altLang="en-US" sz="2000" b="1" dirty="0">
                <a:latin typeface="Times New Roman" panose="02020603050405020304" pitchFamily="18" charset="0"/>
              </a:rPr>
              <a:t>节点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为参考节点，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独立节点数为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具有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个独立节点的节点电压方程形式为：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33401" y="548600"/>
            <a:ext cx="942170" cy="504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9459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-36513"/>
            <a:ext cx="184150" cy="40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-36513"/>
            <a:ext cx="184150" cy="40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9462" name="矩形 2"/>
          <p:cNvSpPr>
            <a:spLocks noChangeArrowheads="1"/>
          </p:cNvSpPr>
          <p:nvPr/>
        </p:nvSpPr>
        <p:spPr bwMode="auto">
          <a:xfrm>
            <a:off x="533400" y="460375"/>
            <a:ext cx="80914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2-6  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在图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2.8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所示电路中，已知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S1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4A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S2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2A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S3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4A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4V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3Ω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1Ω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2Ω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，用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分析法求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各支路电流。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46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1901825"/>
            <a:ext cx="56800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74700" y="4843463"/>
            <a:ext cx="906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4050" y="5356225"/>
            <a:ext cx="78501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</a:rPr>
              <a:t>选</a:t>
            </a:r>
            <a:r>
              <a:rPr lang="zh-CN" altLang="en-US" sz="2400" b="1">
                <a:latin typeface="Times New Roman" panose="02020603050405020304" pitchFamily="18" charset="0"/>
              </a:rPr>
              <a:t>节点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为参考节点，独立节点数为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，分别对节点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和节点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列节点电压方程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DBF76F-611B-7ED6-1640-142E1127603C}"/>
              </a:ext>
            </a:extLst>
          </p:cNvPr>
          <p:cNvSpPr txBox="1"/>
          <p:nvPr/>
        </p:nvSpPr>
        <p:spPr>
          <a:xfrm>
            <a:off x="2915770" y="3911362"/>
            <a:ext cx="4857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4A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B3D86E-6DA4-FB7D-38B8-5B02580C1AF6}"/>
              </a:ext>
            </a:extLst>
          </p:cNvPr>
          <p:cNvSpPr txBox="1"/>
          <p:nvPr/>
        </p:nvSpPr>
        <p:spPr>
          <a:xfrm>
            <a:off x="5796170" y="1556822"/>
            <a:ext cx="4857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ECF11F-F487-F271-EB98-AAD02E3E56C9}"/>
              </a:ext>
            </a:extLst>
          </p:cNvPr>
          <p:cNvSpPr txBox="1"/>
          <p:nvPr/>
        </p:nvSpPr>
        <p:spPr>
          <a:xfrm>
            <a:off x="6039660" y="3894044"/>
            <a:ext cx="4857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C48FB-4E32-D9F1-7A18-A6D9E906F41F}"/>
              </a:ext>
            </a:extLst>
          </p:cNvPr>
          <p:cNvSpPr txBox="1"/>
          <p:nvPr/>
        </p:nvSpPr>
        <p:spPr>
          <a:xfrm>
            <a:off x="8388350" y="4005080"/>
            <a:ext cx="4857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4V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76DC16-B002-BAFE-457D-CFC54D33B0F9}"/>
              </a:ext>
            </a:extLst>
          </p:cNvPr>
          <p:cNvSpPr txBox="1"/>
          <p:nvPr/>
        </p:nvSpPr>
        <p:spPr>
          <a:xfrm>
            <a:off x="4778710" y="4066029"/>
            <a:ext cx="4857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3Ω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DF59E7-55A4-EE54-CEF5-F9A7D66FA389}"/>
              </a:ext>
            </a:extLst>
          </p:cNvPr>
          <p:cNvSpPr txBox="1"/>
          <p:nvPr/>
        </p:nvSpPr>
        <p:spPr>
          <a:xfrm>
            <a:off x="5868180" y="2619321"/>
            <a:ext cx="4857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1Ω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DF9E5D-65D7-D9C7-9D29-5EDCFED89927}"/>
              </a:ext>
            </a:extLst>
          </p:cNvPr>
          <p:cNvSpPr txBox="1"/>
          <p:nvPr/>
        </p:nvSpPr>
        <p:spPr>
          <a:xfrm>
            <a:off x="8165004" y="3370914"/>
            <a:ext cx="4857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2Ω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688" y="800100"/>
            <a:ext cx="6448425" cy="865188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   电阻电路的分析 </a:t>
            </a:r>
          </a:p>
        </p:txBody>
      </p:sp>
      <p:sp>
        <p:nvSpPr>
          <p:cNvPr id="4" name="矩形 3"/>
          <p:cNvSpPr/>
          <p:nvPr/>
        </p:nvSpPr>
        <p:spPr>
          <a:xfrm>
            <a:off x="1187530" y="3081520"/>
            <a:ext cx="68409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掌握电阻电路的一般分析方法</a:t>
            </a: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支路电流法、节点电压法、网孔电流法</a:t>
            </a: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掌握叠加定理、戴维南定理的内容，</a:t>
            </a:r>
            <a:endParaRPr lang="en-US" altLang="zh-CN" sz="2000" b="1" dirty="0">
              <a:solidFill>
                <a:srgbClr val="3508F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并运用其求解线性电路</a:t>
            </a: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理解受控源的概念，掌握含有受控源电路的分析方法</a:t>
            </a:r>
            <a:r>
              <a:rPr lang="en-US" altLang="zh-CN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3508F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了解非线性电阻概念，了解简单非线性电阻电路的计算。</a:t>
            </a:r>
            <a:endParaRPr lang="zh-CN" altLang="en-US" sz="2400" b="1" dirty="0">
              <a:solidFill>
                <a:srgbClr val="3508F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530" y="2494518"/>
            <a:ext cx="2040943" cy="4931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本章学习目标</a:t>
            </a:r>
          </a:p>
        </p:txBody>
      </p:sp>
      <p:sp>
        <p:nvSpPr>
          <p:cNvPr id="6" name="矩形 5"/>
          <p:cNvSpPr/>
          <p:nvPr/>
        </p:nvSpPr>
        <p:spPr>
          <a:xfrm>
            <a:off x="1187529" y="1665288"/>
            <a:ext cx="7400296" cy="4263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复杂电路：凡不能用电阻串联并联及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Y-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△等效变换化简的电路。</a:t>
            </a:r>
          </a:p>
        </p:txBody>
      </p:sp>
    </p:spTree>
    <p:extLst>
      <p:ext uri="{BB962C8B-B14F-4D97-AF65-F5344CB8AC3E}">
        <p14:creationId xmlns:p14="http://schemas.microsoft.com/office/powerpoint/2010/main" val="422213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631" y="3604682"/>
            <a:ext cx="5680075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4427980" y="1776284"/>
            <a:ext cx="792110" cy="874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00113" y="396875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480316"/>
              </p:ext>
            </p:extLst>
          </p:nvPr>
        </p:nvGraphicFramePr>
        <p:xfrm>
          <a:off x="179390" y="853229"/>
          <a:ext cx="4937125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040" imgH="990360" progId="Equation.DSMT4">
                  <p:embed/>
                </p:oleObj>
              </mc:Choice>
              <mc:Fallback>
                <p:oleObj name="Equation" r:id="rId3" imgW="2489040" imgH="990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90" y="853229"/>
                        <a:ext cx="4937125" cy="183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615531"/>
              </p:ext>
            </p:extLst>
          </p:nvPr>
        </p:nvGraphicFramePr>
        <p:xfrm>
          <a:off x="5511800" y="1087438"/>
          <a:ext cx="343376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91345" imgH="914760" progId="Equation.DSMT4">
                  <p:embed/>
                </p:oleObj>
              </mc:Choice>
              <mc:Fallback>
                <p:oleObj name="Equation" r:id="rId5" imgW="1791345" imgH="9147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1087438"/>
                        <a:ext cx="3433762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9904"/>
              </p:ext>
            </p:extLst>
          </p:nvPr>
        </p:nvGraphicFramePr>
        <p:xfrm>
          <a:off x="460827" y="4909148"/>
          <a:ext cx="11858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6540" imgH="230049" progId="Equation.DSMT4">
                  <p:embed/>
                </p:oleObj>
              </mc:Choice>
              <mc:Fallback>
                <p:oleObj name="Equation" r:id="rId7" imgW="536540" imgH="23004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27" y="4909148"/>
                        <a:ext cx="11858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247968"/>
              </p:ext>
            </p:extLst>
          </p:nvPr>
        </p:nvGraphicFramePr>
        <p:xfrm>
          <a:off x="460827" y="5512775"/>
          <a:ext cx="11477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61150" imgH="229594" progId="Equation.DSMT4">
                  <p:embed/>
                </p:oleObj>
              </mc:Choice>
              <mc:Fallback>
                <p:oleObj name="Equation" r:id="rId9" imgW="561150" imgH="22959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27" y="5512775"/>
                        <a:ext cx="11477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8"/>
          <p:cNvSpPr>
            <a:spLocks noChangeArrowheads="1"/>
          </p:cNvSpPr>
          <p:nvPr/>
        </p:nvSpPr>
        <p:spPr bwMode="auto">
          <a:xfrm>
            <a:off x="900113" y="625475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511800" y="572363"/>
            <a:ext cx="2646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将已知数据代入得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-23811" y="4153353"/>
            <a:ext cx="22194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841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解方程组得</a:t>
            </a:r>
            <a:r>
              <a:rPr lang="zh-CN" altLang="en-US" sz="2400" b="1" dirty="0">
                <a:latin typeface="Times New Roman" panose="02020603050405020304" pitchFamily="18" charset="0"/>
              </a:rPr>
              <a:t>：             </a:t>
            </a:r>
          </a:p>
        </p:txBody>
      </p:sp>
      <p:sp>
        <p:nvSpPr>
          <p:cNvPr id="13" name="矩形 12"/>
          <p:cNvSpPr/>
          <p:nvPr/>
        </p:nvSpPr>
        <p:spPr>
          <a:xfrm>
            <a:off x="323410" y="2681439"/>
            <a:ext cx="6083717" cy="8925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求电流代数和时，若是电压源和电阻相串联的支路，</a:t>
            </a:r>
            <a:endParaRPr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则等效变换为电流源与电导并联的支路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59855" y="4610463"/>
            <a:ext cx="1527111" cy="1962146"/>
            <a:chOff x="6359855" y="4610463"/>
            <a:chExt cx="1527111" cy="1962146"/>
          </a:xfrm>
        </p:grpSpPr>
        <p:sp>
          <p:nvSpPr>
            <p:cNvPr id="17" name="矩形 16"/>
            <p:cNvSpPr/>
            <p:nvPr/>
          </p:nvSpPr>
          <p:spPr>
            <a:xfrm>
              <a:off x="6372250" y="4610463"/>
              <a:ext cx="1514716" cy="19621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59855" y="4785565"/>
              <a:ext cx="1402139" cy="161194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3" y="3085083"/>
            <a:ext cx="5680075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822306"/>
              </p:ext>
            </p:extLst>
          </p:nvPr>
        </p:nvGraphicFramePr>
        <p:xfrm>
          <a:off x="482600" y="2217398"/>
          <a:ext cx="21812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3173" imgH="432491" progId="Equation.DSMT4">
                  <p:embed/>
                </p:oleObj>
              </mc:Choice>
              <mc:Fallback>
                <p:oleObj name="Equation" r:id="rId3" imgW="1043173" imgH="432491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217398"/>
                        <a:ext cx="21812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65853"/>
              </p:ext>
            </p:extLst>
          </p:nvPr>
        </p:nvGraphicFramePr>
        <p:xfrm>
          <a:off x="3325813" y="2180885"/>
          <a:ext cx="33004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7746" imgH="432491" progId="Equation.DSMT4">
                  <p:embed/>
                </p:oleObj>
              </mc:Choice>
              <mc:Fallback>
                <p:oleObj name="Equation" r:id="rId5" imgW="1577746" imgH="432491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2180885"/>
                        <a:ext cx="33004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820073"/>
              </p:ext>
            </p:extLst>
          </p:nvPr>
        </p:nvGraphicFramePr>
        <p:xfrm>
          <a:off x="482600" y="3303248"/>
          <a:ext cx="35274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9425" imgH="431810" progId="Equation.DSMT4">
                  <p:embed/>
                </p:oleObj>
              </mc:Choice>
              <mc:Fallback>
                <p:oleObj name="Equation" r:id="rId7" imgW="1689425" imgH="43181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303248"/>
                        <a:ext cx="35274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50043" y="1500187"/>
            <a:ext cx="5108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各支路电流参考方向如图所示，解得</a:t>
            </a:r>
          </a:p>
        </p:txBody>
      </p:sp>
      <p:graphicFrame>
        <p:nvGraphicFramePr>
          <p:cNvPr id="2151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916763"/>
              </p:ext>
            </p:extLst>
          </p:nvPr>
        </p:nvGraphicFramePr>
        <p:xfrm>
          <a:off x="482600" y="836640"/>
          <a:ext cx="11858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36540" imgH="230049" progId="Equation.DSMT4">
                  <p:embed/>
                </p:oleObj>
              </mc:Choice>
              <mc:Fallback>
                <p:oleObj name="Equation" r:id="rId9" imgW="536540" imgH="23004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836640"/>
                        <a:ext cx="11858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712690"/>
              </p:ext>
            </p:extLst>
          </p:nvPr>
        </p:nvGraphicFramePr>
        <p:xfrm>
          <a:off x="1959769" y="852514"/>
          <a:ext cx="11477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61150" imgH="229594" progId="Equation.DSMT4">
                  <p:embed/>
                </p:oleObj>
              </mc:Choice>
              <mc:Fallback>
                <p:oleObj name="Equation" r:id="rId11" imgW="561150" imgH="229594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769" y="852514"/>
                        <a:ext cx="11477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9561" y="1606886"/>
            <a:ext cx="1022605" cy="504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253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2534" name="矩形 2"/>
          <p:cNvSpPr>
            <a:spLocks noChangeArrowheads="1"/>
          </p:cNvSpPr>
          <p:nvPr/>
        </p:nvSpPr>
        <p:spPr bwMode="auto">
          <a:xfrm>
            <a:off x="527477" y="1648993"/>
            <a:ext cx="69119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2-7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用</a:t>
            </a:r>
            <a:r>
              <a:rPr lang="zh-CN" altLang="en-US" sz="2400" b="1" dirty="0">
                <a:latin typeface="Times New Roman" panose="02020603050405020304" pitchFamily="18" charset="0"/>
              </a:rPr>
              <a:t>节点</a:t>
            </a:r>
            <a:r>
              <a:rPr lang="zh-CN" altLang="zh-CN" sz="2400" b="1" dirty="0">
                <a:latin typeface="Times New Roman" panose="02020603050405020304" pitchFamily="18" charset="0"/>
              </a:rPr>
              <a:t>电压法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求解图</a:t>
            </a:r>
            <a:r>
              <a:rPr lang="en-US" altLang="zh-CN" sz="2400" b="1" dirty="0">
                <a:latin typeface="Times New Roman" panose="02020603050405020304" pitchFamily="18" charset="0"/>
              </a:rPr>
              <a:t>2.9</a:t>
            </a:r>
            <a:r>
              <a:rPr lang="zh-CN" altLang="zh-CN" sz="2400" b="1" dirty="0">
                <a:latin typeface="Times New Roman" panose="02020603050405020304" pitchFamily="18" charset="0"/>
              </a:rPr>
              <a:t>电路中的电流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8" y="1579843"/>
            <a:ext cx="495935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84233" y="4139153"/>
            <a:ext cx="10080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1078" y="4130017"/>
            <a:ext cx="8275702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本电路有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zh-CN" sz="2000" b="1" dirty="0">
                <a:latin typeface="Times New Roman" panose="02020603050405020304" pitchFamily="18" charset="0"/>
              </a:rPr>
              <a:t>个</a:t>
            </a:r>
            <a:r>
              <a:rPr lang="zh-CN" altLang="en-US" sz="2000" b="1" dirty="0">
                <a:latin typeface="Times New Roman" panose="02020603050405020304" pitchFamily="18" charset="0"/>
              </a:rPr>
              <a:t>节点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其中</a:t>
            </a:r>
            <a:r>
              <a:rPr lang="zh-CN" altLang="zh-CN" sz="2000" b="1" dirty="0">
                <a:latin typeface="Times New Roman" panose="02020603050405020304" pitchFamily="18" charset="0"/>
              </a:rPr>
              <a:t>一条支路含有理想电压源（即</a:t>
            </a:r>
            <a:r>
              <a:rPr lang="zh-CN" altLang="en-US" sz="2000" b="1" dirty="0">
                <a:latin typeface="Times New Roman" panose="02020603050405020304" pitchFamily="18" charset="0"/>
              </a:rPr>
              <a:t>节点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zh-CN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zh-CN" altLang="zh-CN" sz="2000" b="1" dirty="0">
                <a:latin typeface="Times New Roman" panose="02020603050405020304" pitchFamily="18" charset="0"/>
              </a:rPr>
              <a:t>间的</a:t>
            </a:r>
            <a:r>
              <a:rPr lang="en-US" altLang="zh-CN" sz="2000" b="1" dirty="0">
                <a:latin typeface="Times New Roman" panose="02020603050405020304" pitchFamily="18" charset="0"/>
              </a:rPr>
              <a:t>12V</a:t>
            </a:r>
            <a:r>
              <a:rPr lang="zh-CN" altLang="zh-CN" sz="2000" b="1" dirty="0">
                <a:latin typeface="Times New Roman" panose="02020603050405020304" pitchFamily="18" charset="0"/>
              </a:rPr>
              <a:t>电压源）。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对于这样的电路，常用的处理方法是选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理想电压源的一端为参考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节点。</a:t>
            </a:r>
            <a:r>
              <a:rPr lang="zh-CN" altLang="zh-CN" sz="2000" b="1" dirty="0">
                <a:latin typeface="Times New Roman" panose="02020603050405020304" pitchFamily="18" charset="0"/>
              </a:rPr>
              <a:t>设图中的</a:t>
            </a:r>
            <a:r>
              <a:rPr lang="zh-CN" altLang="en-US" sz="2000" b="1" dirty="0">
                <a:latin typeface="Times New Roman" panose="02020603050405020304" pitchFamily="18" charset="0"/>
              </a:rPr>
              <a:t>节点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zh-CN" altLang="zh-CN" sz="2000" b="1" dirty="0">
                <a:latin typeface="Times New Roman" panose="02020603050405020304" pitchFamily="18" charset="0"/>
              </a:rPr>
              <a:t>为参考</a:t>
            </a:r>
            <a:r>
              <a:rPr lang="zh-CN" altLang="en-US" sz="2000" b="1" dirty="0">
                <a:latin typeface="Times New Roman" panose="02020603050405020304" pitchFamily="18" charset="0"/>
              </a:rPr>
              <a:t>节点</a:t>
            </a:r>
            <a:r>
              <a:rPr lang="zh-CN" altLang="zh-CN" sz="2000" b="1" dirty="0">
                <a:latin typeface="Times New Roman" panose="02020603050405020304" pitchFamily="18" charset="0"/>
              </a:rPr>
              <a:t>，那么与理想电压源相连接的另一</a:t>
            </a:r>
            <a:r>
              <a:rPr lang="zh-CN" altLang="en-US" sz="2000" b="1" dirty="0">
                <a:latin typeface="Times New Roman" panose="02020603050405020304" pitchFamily="18" charset="0"/>
              </a:rPr>
              <a:t>节点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zh-CN" sz="2000" b="1" dirty="0">
                <a:latin typeface="Times New Roman" panose="02020603050405020304" pitchFamily="18" charset="0"/>
              </a:rPr>
              <a:t>的电位就是已知的，即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=12V</a:t>
            </a:r>
            <a:r>
              <a:rPr lang="zh-CN" altLang="zh-CN" sz="2000" b="1" dirty="0">
                <a:latin typeface="Times New Roman" panose="02020603050405020304" pitchFamily="18" charset="0"/>
              </a:rPr>
              <a:t>，作为辅助方程列出。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38022" y="70264"/>
            <a:ext cx="818051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2.2.2 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含有理想电压源支路的节点电压分析法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38022" y="763498"/>
            <a:ext cx="8180516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当电路中某一支路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含有理想电压源时，理想电压源不能变换为等效的电流源。此种情况，如何处理？？？</a:t>
            </a:r>
            <a:endParaRPr lang="zh-CN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534" grpId="0"/>
      <p:bldP spid="4" grpId="0"/>
      <p:bldP spid="9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55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3590925"/>
            <a:ext cx="49593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957158"/>
              </p:ext>
            </p:extLst>
          </p:nvPr>
        </p:nvGraphicFramePr>
        <p:xfrm>
          <a:off x="740035" y="736762"/>
          <a:ext cx="1487501" cy="39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228501" progId="Equation.DSMT4">
                  <p:embed/>
                </p:oleObj>
              </mc:Choice>
              <mc:Fallback>
                <p:oleObj name="Equation" r:id="rId4" imgW="622030" imgH="228501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35" y="736762"/>
                        <a:ext cx="1487501" cy="399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98965"/>
              </p:ext>
            </p:extLst>
          </p:nvPr>
        </p:nvGraphicFramePr>
        <p:xfrm>
          <a:off x="287600" y="879638"/>
          <a:ext cx="405140" cy="191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247" imgH="917986" progId="Equation.DSMT4">
                  <p:embed/>
                </p:oleObj>
              </mc:Choice>
              <mc:Fallback>
                <p:oleObj name="Equation" r:id="rId6" imgW="191247" imgH="917986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0" y="879638"/>
                        <a:ext cx="405140" cy="1913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49959"/>
              </p:ext>
            </p:extLst>
          </p:nvPr>
        </p:nvGraphicFramePr>
        <p:xfrm>
          <a:off x="611008" y="1171967"/>
          <a:ext cx="5222892" cy="84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400" imgH="482600" progId="Equation.DSMT4">
                  <p:embed/>
                </p:oleObj>
              </mc:Choice>
              <mc:Fallback>
                <p:oleObj name="Equation" r:id="rId8" imgW="2184400" imgH="482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08" y="1171967"/>
                        <a:ext cx="5222892" cy="84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93800"/>
              </p:ext>
            </p:extLst>
          </p:nvPr>
        </p:nvGraphicFramePr>
        <p:xfrm>
          <a:off x="670449" y="2117369"/>
          <a:ext cx="5984620" cy="84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1900" imgH="482600" progId="Equation.DSMT4">
                  <p:embed/>
                </p:oleObj>
              </mc:Choice>
              <mc:Fallback>
                <p:oleObj name="Equation" r:id="rId10" imgW="2501900" imgH="482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49" y="2117369"/>
                        <a:ext cx="5984620" cy="845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33507"/>
              </p:ext>
            </p:extLst>
          </p:nvPr>
        </p:nvGraphicFramePr>
        <p:xfrm>
          <a:off x="490170" y="3438857"/>
          <a:ext cx="22209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3173" imgH="483351" progId="Equation.DSMT4">
                  <p:embed/>
                </p:oleObj>
              </mc:Choice>
              <mc:Fallback>
                <p:oleObj name="Equation" r:id="rId12" imgW="1043173" imgH="4833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70" y="3438857"/>
                        <a:ext cx="22209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-54175" y="3013505"/>
            <a:ext cx="3557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代人已知数据并整理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01243"/>
              </p:ext>
            </p:extLst>
          </p:nvPr>
        </p:nvGraphicFramePr>
        <p:xfrm>
          <a:off x="545271" y="4650381"/>
          <a:ext cx="15356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36183" imgH="229141" progId="Equation.DSMT4">
                  <p:embed/>
                </p:oleObj>
              </mc:Choice>
              <mc:Fallback>
                <p:oleObj name="Equation" r:id="rId14" imgW="636183" imgH="2291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71" y="4650381"/>
                        <a:ext cx="15356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50774"/>
              </p:ext>
            </p:extLst>
          </p:nvPr>
        </p:nvGraphicFramePr>
        <p:xfrm>
          <a:off x="2351987" y="4645836"/>
          <a:ext cx="1470489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10923" imgH="229141" progId="Equation.DSMT4">
                  <p:embed/>
                </p:oleObj>
              </mc:Choice>
              <mc:Fallback>
                <p:oleObj name="Equation" r:id="rId16" imgW="610923" imgH="2291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987" y="4645836"/>
                        <a:ext cx="1470489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623189"/>
              </p:ext>
            </p:extLst>
          </p:nvPr>
        </p:nvGraphicFramePr>
        <p:xfrm>
          <a:off x="628348" y="5858084"/>
          <a:ext cx="219233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07019" imgH="432491" progId="Equation.DSMT4">
                  <p:embed/>
                </p:oleObj>
              </mc:Choice>
              <mc:Fallback>
                <p:oleObj name="Equation" r:id="rId18" imgW="1107019" imgH="4324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48" y="5858084"/>
                        <a:ext cx="2192338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4483" y="5215461"/>
            <a:ext cx="26908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再求电流，得</a:t>
            </a:r>
            <a:r>
              <a:rPr lang="zh-CN" altLang="en-US" sz="2400" b="1" dirty="0">
                <a:latin typeface="Times New Roman" panose="02020603050405020304" pitchFamily="18" charset="0"/>
              </a:rPr>
              <a:t>：      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5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630"/>
            <a:ext cx="9144000" cy="4298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380" y="1484730"/>
            <a:ext cx="5328740" cy="35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948324"/>
            <a:ext cx="4859240" cy="1306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40" y="5063434"/>
            <a:ext cx="3600450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880" y="5911160"/>
            <a:ext cx="4781550" cy="723900"/>
          </a:xfrm>
          <a:prstGeom prst="rect">
            <a:avLst/>
          </a:prstGeom>
        </p:spPr>
      </p:pic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70572" y="1500434"/>
            <a:ext cx="56557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解：选取节点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为参考节点，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设流过理想电压源为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S2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的电流为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将其视为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电流源</a:t>
            </a:r>
            <a:endParaRPr lang="zh-CN" altLang="zh-CN" sz="2400" b="1" i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2572" y="4398463"/>
            <a:ext cx="3807302" cy="508550"/>
            <a:chOff x="332572" y="4398463"/>
            <a:chExt cx="3807302" cy="5085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9149" y="4411713"/>
              <a:ext cx="1990725" cy="495300"/>
            </a:xfrm>
            <a:prstGeom prst="rect">
              <a:avLst/>
            </a:prstGeom>
          </p:spPr>
        </p:pic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332572" y="4398463"/>
              <a:ext cx="20104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27622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补充方程：</a:t>
              </a:r>
              <a:endParaRPr lang="zh-CN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CEB5B09-DD66-943E-E64F-CB187E17E849}"/>
              </a:ext>
            </a:extLst>
          </p:cNvPr>
          <p:cNvSpPr txBox="1"/>
          <p:nvPr/>
        </p:nvSpPr>
        <p:spPr>
          <a:xfrm>
            <a:off x="6785990" y="2928548"/>
            <a:ext cx="45038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3Ω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BAD878-9734-102C-5FA6-353122C249F7}"/>
              </a:ext>
            </a:extLst>
          </p:cNvPr>
          <p:cNvSpPr txBox="1"/>
          <p:nvPr/>
        </p:nvSpPr>
        <p:spPr>
          <a:xfrm>
            <a:off x="7884460" y="3501010"/>
            <a:ext cx="5040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4Ω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952107-9EC7-027B-D331-34B9ED7BF55F}"/>
              </a:ext>
            </a:extLst>
          </p:cNvPr>
          <p:cNvSpPr txBox="1"/>
          <p:nvPr/>
        </p:nvSpPr>
        <p:spPr>
          <a:xfrm>
            <a:off x="6984335" y="1268700"/>
            <a:ext cx="5040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2Ω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CC1BE7-05CC-96FD-8899-AF2C18E04F28}"/>
              </a:ext>
            </a:extLst>
          </p:cNvPr>
          <p:cNvSpPr txBox="1"/>
          <p:nvPr/>
        </p:nvSpPr>
        <p:spPr>
          <a:xfrm>
            <a:off x="5177134" y="3047155"/>
            <a:ext cx="5040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6Ω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1CA261-B106-03DB-2D36-5B27BF957FE2}"/>
              </a:ext>
            </a:extLst>
          </p:cNvPr>
          <p:cNvSpPr txBox="1"/>
          <p:nvPr/>
        </p:nvSpPr>
        <p:spPr>
          <a:xfrm>
            <a:off x="4860040" y="3670287"/>
            <a:ext cx="6026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12V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8317DF-103D-2651-40B1-A05DDCEC994B}"/>
              </a:ext>
            </a:extLst>
          </p:cNvPr>
          <p:cNvSpPr txBox="1"/>
          <p:nvPr/>
        </p:nvSpPr>
        <p:spPr>
          <a:xfrm>
            <a:off x="7380391" y="1951102"/>
            <a:ext cx="43206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4V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1A6912-F93E-7846-CEBB-63172F7A5B95}"/>
              </a:ext>
            </a:extLst>
          </p:cNvPr>
          <p:cNvSpPr txBox="1"/>
          <p:nvPr/>
        </p:nvSpPr>
        <p:spPr>
          <a:xfrm>
            <a:off x="8550635" y="3501010"/>
            <a:ext cx="43206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7903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560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42988" y="582613"/>
            <a:ext cx="6643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2.3  </a:t>
            </a:r>
            <a:r>
              <a:rPr lang="zh-CN" altLang="en-US" sz="40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网孔电流法</a:t>
            </a:r>
            <a:endParaRPr lang="en-US" altLang="zh-CN" sz="400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497777" y="1484730"/>
            <a:ext cx="81591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0725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-83185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网孔电流法也称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网孔分析法，是根据基尔霍夫电压定律，对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-1)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个网孔列回路电压方程，从而对电路进行求解的另一种电路分析方法。</a:t>
            </a:r>
          </a:p>
          <a:p>
            <a:pPr>
              <a:buClr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网孔分析法的基本思想是选网孔为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独立回路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，假设有一沿网孔闭合流动的电流，称为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网孔电流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，并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以网孔电流作为未知量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，根据基尔霍夫电压定律列出网孔回路的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方程，联立求解方程得各网孔电流。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如果需要，以网孔电流为已知，再进一步求解其他变量。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49" y="1045380"/>
            <a:ext cx="4063239" cy="2808287"/>
          </a:xfrm>
          <a:prstGeom prst="rect">
            <a:avLst/>
          </a:prstGeom>
        </p:spPr>
      </p:pic>
      <p:sp>
        <p:nvSpPr>
          <p:cNvPr id="1536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474950"/>
              </p:ext>
            </p:extLst>
          </p:nvPr>
        </p:nvGraphicFramePr>
        <p:xfrm>
          <a:off x="6035675" y="1612900"/>
          <a:ext cx="1712912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1422360" progId="Equation.DSMT4">
                  <p:embed/>
                </p:oleObj>
              </mc:Choice>
              <mc:Fallback>
                <p:oleObj name="Equation" r:id="rId4" imgW="85068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1612900"/>
                        <a:ext cx="1712912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323410" y="652308"/>
            <a:ext cx="825175" cy="652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-83185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例</a:t>
            </a:r>
            <a:endParaRPr lang="zh-CN" altLang="en-US" sz="2800" b="1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1127595" y="548600"/>
            <a:ext cx="6013551" cy="53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-83185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个支路电流：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~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网孔电流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6984" y="3651265"/>
            <a:ext cx="30492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列三个网孔的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40149"/>
              </p:ext>
            </p:extLst>
          </p:nvPr>
        </p:nvGraphicFramePr>
        <p:xfrm>
          <a:off x="960322" y="4153713"/>
          <a:ext cx="50831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736560" progId="Equation.DSMT4">
                  <p:embed/>
                </p:oleObj>
              </mc:Choice>
              <mc:Fallback>
                <p:oleObj name="Equation" r:id="rId6" imgW="27684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322" y="4153713"/>
                        <a:ext cx="50831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11387" y="70264"/>
            <a:ext cx="572464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2.3.1 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网孔电流方程的一般形式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21659"/>
              </p:ext>
            </p:extLst>
          </p:nvPr>
        </p:nvGraphicFramePr>
        <p:xfrm>
          <a:off x="965850" y="5516148"/>
          <a:ext cx="57213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36680" imgH="711000" progId="Equation.DSMT4">
                  <p:embed/>
                </p:oleObj>
              </mc:Choice>
              <mc:Fallback>
                <p:oleObj name="Equation" r:id="rId8" imgW="31366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50" y="5516148"/>
                        <a:ext cx="572135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356984" y="6005363"/>
            <a:ext cx="541136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40529" y="1133762"/>
            <a:ext cx="272382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对图示电路列电流方程：</a:t>
            </a:r>
            <a:endParaRPr lang="en-US" altLang="zh-CN" b="1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594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4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056633" y="5546409"/>
            <a:ext cx="4764534" cy="12691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070782" y="1826309"/>
            <a:ext cx="4761140" cy="1164419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067388" y="4338341"/>
            <a:ext cx="4764534" cy="1187461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068986" y="3047233"/>
            <a:ext cx="4762936" cy="1245595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-2022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-2022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0" y="-2022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425" y="120448"/>
            <a:ext cx="12105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整理得：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051147"/>
              </p:ext>
            </p:extLst>
          </p:nvPr>
        </p:nvGraphicFramePr>
        <p:xfrm>
          <a:off x="368300" y="530225"/>
          <a:ext cx="60706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27120" imgH="711000" progId="Equation.DSMT4">
                  <p:embed/>
                </p:oleObj>
              </mc:Choice>
              <mc:Fallback>
                <p:oleObj name="Equation" r:id="rId3" imgW="33271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30225"/>
                        <a:ext cx="60706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03082"/>
              </p:ext>
            </p:extLst>
          </p:nvPr>
        </p:nvGraphicFramePr>
        <p:xfrm>
          <a:off x="1561785" y="1837997"/>
          <a:ext cx="1737012" cy="115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5920" imgH="685800" progId="Equation.DSMT4">
                  <p:embed/>
                </p:oleObj>
              </mc:Choice>
              <mc:Fallback>
                <p:oleObj name="Equation" r:id="rId5" imgW="10159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785" y="1837997"/>
                        <a:ext cx="1737012" cy="1152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369580" y="1772770"/>
            <a:ext cx="1210588" cy="463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自电阻：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9646" y="2996940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互电阻：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7690" y="1823937"/>
            <a:ext cx="3413088" cy="1166792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37690" y="3050500"/>
            <a:ext cx="3413088" cy="1242328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119677"/>
              </p:ext>
            </p:extLst>
          </p:nvPr>
        </p:nvGraphicFramePr>
        <p:xfrm>
          <a:off x="1660234" y="4370791"/>
          <a:ext cx="196215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685800" progId="Equation.DSMT4">
                  <p:embed/>
                </p:oleObj>
              </mc:Choice>
              <mc:Fallback>
                <p:oleObj name="Equation" r:id="rId7" imgW="1143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234" y="4370791"/>
                        <a:ext cx="196215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458084" y="4293120"/>
            <a:ext cx="1210588" cy="86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电压</a:t>
            </a:r>
            <a:endParaRPr lang="en-US" altLang="zh-CN" sz="2000" b="1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代数和：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7689" y="4340616"/>
            <a:ext cx="3413088" cy="1187461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40851" y="5568733"/>
            <a:ext cx="3409925" cy="8925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具有三个独立网孔电路的</a:t>
            </a:r>
            <a:endParaRPr lang="en-US" altLang="zh-CN" sz="2000" b="1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网孔电流方程的一般形式：</a:t>
            </a:r>
            <a:endParaRPr lang="en-US" altLang="zh-CN" sz="20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34767" y="1886052"/>
            <a:ext cx="4697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 </a:t>
            </a:r>
            <a:r>
              <a:rPr lang="zh-CN" altLang="en-US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22 </a:t>
            </a:r>
            <a:r>
              <a:rPr lang="zh-CN" altLang="en-US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33</a:t>
            </a:r>
            <a:r>
              <a:rPr lang="zh-CN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分别为网孔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的自电阻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通常取网孔电流方向和回路绕行方向一致，因而</a:t>
            </a:r>
            <a:r>
              <a:rPr lang="zh-CN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自电阻取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”；</a:t>
            </a:r>
            <a:endParaRPr lang="zh-CN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42272" y="3057323"/>
            <a:ext cx="4689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和网孔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之间的互电阻。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互电阻可正可负，当通过网孔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公共电阻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的网孔电流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的参考方向一致时，则互电阻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取正值；相反时互电阻取负值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39940" y="4317734"/>
            <a:ext cx="4691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S11</a:t>
            </a:r>
            <a:r>
              <a:rPr lang="zh-CN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S22</a:t>
            </a:r>
            <a:r>
              <a:rPr lang="zh-CN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b="1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S33</a:t>
            </a:r>
            <a:r>
              <a:rPr lang="zh-CN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分别为网孔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中电压源电压的代数和。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当网孔电流从电压源的</a:t>
            </a:r>
            <a:r>
              <a:rPr lang="en-US" altLang="zh-CN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“+”</a:t>
            </a:r>
            <a:r>
              <a:rPr lang="zh-CN" altLang="zh-CN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极流出时，该电压源电压前面取</a:t>
            </a:r>
            <a:r>
              <a:rPr lang="en-US" altLang="zh-CN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“+”</a:t>
            </a:r>
            <a:r>
              <a:rPr lang="zh-CN" altLang="zh-CN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号，反之取负号。</a:t>
            </a: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52059"/>
              </p:ext>
            </p:extLst>
          </p:nvPr>
        </p:nvGraphicFramePr>
        <p:xfrm>
          <a:off x="1624013" y="3082281"/>
          <a:ext cx="16287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52200" imgH="685800" progId="Equation.DSMT4">
                  <p:embed/>
                </p:oleObj>
              </mc:Choice>
              <mc:Fallback>
                <p:oleObj name="Equation" r:id="rId9" imgW="952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082281"/>
                        <a:ext cx="16287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597256" y="569670"/>
            <a:ext cx="1670424" cy="352806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809669" y="990122"/>
            <a:ext cx="1670424" cy="352806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769314" y="1394780"/>
            <a:ext cx="1670424" cy="352806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555720" y="569670"/>
            <a:ext cx="648090" cy="352806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91850" y="559819"/>
            <a:ext cx="676692" cy="352806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97256" y="980302"/>
            <a:ext cx="648090" cy="352806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771788" y="980302"/>
            <a:ext cx="648090" cy="352806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97256" y="1400401"/>
            <a:ext cx="648090" cy="352806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80167" y="1400401"/>
            <a:ext cx="609847" cy="352806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004061" y="562418"/>
            <a:ext cx="1530329" cy="1187461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12260"/>
              </p:ext>
            </p:extLst>
          </p:nvPr>
        </p:nvGraphicFramePr>
        <p:xfrm>
          <a:off x="4165600" y="5580063"/>
          <a:ext cx="34798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28800" imgH="711000" progId="Equation.DSMT4">
                  <p:embed/>
                </p:oleObj>
              </mc:Choice>
              <mc:Fallback>
                <p:oleObj name="Equation" r:id="rId11" imgW="1828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5580063"/>
                        <a:ext cx="34798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图片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8215" y="12446"/>
            <a:ext cx="2573537" cy="17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847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8" grpId="0" animBg="1"/>
      <p:bldP spid="50" grpId="0" animBg="1"/>
      <p:bldP spid="49" grpId="0" animBg="1"/>
      <p:bldP spid="33" grpId="0"/>
      <p:bldP spid="35" grpId="0"/>
      <p:bldP spid="37" grpId="0" animBg="1"/>
      <p:bldP spid="38" grpId="0" animBg="1"/>
      <p:bldP spid="40" grpId="0"/>
      <p:bldP spid="41" grpId="0" animBg="1"/>
      <p:bldP spid="44" grpId="0" animBg="1"/>
      <p:bldP spid="45" grpId="0"/>
      <p:bldP spid="46" grpId="0"/>
      <p:bldP spid="47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765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7654" name="矩形 2"/>
          <p:cNvSpPr>
            <a:spLocks noChangeArrowheads="1"/>
          </p:cNvSpPr>
          <p:nvPr/>
        </p:nvSpPr>
        <p:spPr bwMode="auto">
          <a:xfrm>
            <a:off x="414338" y="984250"/>
            <a:ext cx="831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</a:rPr>
              <a:t>具有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zh-CN" sz="2800" b="1">
                <a:latin typeface="Times New Roman" panose="02020603050405020304" pitchFamily="18" charset="0"/>
              </a:rPr>
              <a:t>个独立网孔的电路，网孔电流方程的一般形式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27656" name="对象 5"/>
          <p:cNvGraphicFramePr>
            <a:graphicFrameLocks noChangeAspect="1"/>
          </p:cNvGraphicFramePr>
          <p:nvPr/>
        </p:nvGraphicFramePr>
        <p:xfrm>
          <a:off x="1573213" y="1844675"/>
          <a:ext cx="5997575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6300" imgH="1016000" progId="Equation.DSMT4">
                  <p:embed/>
                </p:oleObj>
              </mc:Choice>
              <mc:Fallback>
                <p:oleObj name="Equation" r:id="rId3" imgW="2146300" imgH="101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844675"/>
                        <a:ext cx="5997575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835620" y="1929956"/>
            <a:ext cx="576080" cy="490903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4026" y="1960573"/>
            <a:ext cx="541844" cy="460285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94634" y="2649638"/>
            <a:ext cx="576080" cy="490903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92100" y="4005080"/>
            <a:ext cx="576080" cy="490903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06793" y="1960573"/>
            <a:ext cx="541844" cy="460285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871014" y="2664946"/>
            <a:ext cx="541844" cy="460285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06793" y="2664946"/>
            <a:ext cx="541844" cy="460285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3012" y="4005080"/>
            <a:ext cx="541844" cy="460285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70847" y="4005080"/>
            <a:ext cx="541844" cy="460285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94709" y="1916790"/>
            <a:ext cx="785682" cy="565710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60290" y="2593695"/>
            <a:ext cx="785682" cy="565710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27848" y="3967676"/>
            <a:ext cx="785682" cy="565710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867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8678" name="矩形 2"/>
          <p:cNvSpPr>
            <a:spLocks noChangeArrowheads="1"/>
          </p:cNvSpPr>
          <p:nvPr/>
        </p:nvSpPr>
        <p:spPr bwMode="auto">
          <a:xfrm>
            <a:off x="677863" y="728663"/>
            <a:ext cx="7494587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网孔电流法的主要步骤如下：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⑴ 任意选定网孔电流的参考方向（一般取顺时针），并以此方向作为回路的绕行方向；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⑵ 根据网孔电流方程的一般形式，列出网孔电流方程；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⑶ 联立求解方程组，求得各网孔电流；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⑷ 由网孔电流求得其他待求量。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12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6013" y="981075"/>
            <a:ext cx="6643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  </a:t>
            </a:r>
            <a:r>
              <a:rPr lang="zh-CN" altLang="en-US" sz="40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支路电流法</a:t>
            </a:r>
            <a:endParaRPr lang="en-US" altLang="zh-CN" sz="400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63600" y="3357563"/>
            <a:ext cx="7631113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对于有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个节点、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条支路的电路，要求解各支路电流，未知量共有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个。只要列出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个独立的电路方程，便可以求解这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个变量。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60"/>
          <p:cNvSpPr txBox="1">
            <a:spLocks noChangeArrowheads="1"/>
          </p:cNvSpPr>
          <p:nvPr/>
        </p:nvSpPr>
        <p:spPr bwMode="auto">
          <a:xfrm>
            <a:off x="935038" y="2143125"/>
            <a:ext cx="73580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-83185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以各支路电流为未知量列写电路方程分析电路的方法。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9699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9702" name="矩形 2"/>
          <p:cNvSpPr>
            <a:spLocks noChangeArrowheads="1"/>
          </p:cNvSpPr>
          <p:nvPr/>
        </p:nvSpPr>
        <p:spPr bwMode="auto">
          <a:xfrm>
            <a:off x="323411" y="604838"/>
            <a:ext cx="806494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用网孔电流法求图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2.12</a:t>
            </a: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电路中各支路电流。已知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S1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6V</a:t>
            </a: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S2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9V</a:t>
            </a: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S5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3V</a:t>
            </a: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S6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12.5V</a:t>
            </a: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=R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3Ω</a:t>
            </a: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=R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2Ω</a:t>
            </a: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6Ω</a:t>
            </a: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1Ω</a:t>
            </a:r>
            <a:r>
              <a:rPr lang="zh-CN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97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27" y="3225163"/>
            <a:ext cx="4726873" cy="363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36186" y="237235"/>
            <a:ext cx="78258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2-9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68481"/>
              </p:ext>
            </p:extLst>
          </p:nvPr>
        </p:nvGraphicFramePr>
        <p:xfrm>
          <a:off x="803465" y="1885928"/>
          <a:ext cx="6022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8840" imgH="711000" progId="Equation.DSMT4">
                  <p:embed/>
                </p:oleObj>
              </mc:Choice>
              <mc:Fallback>
                <p:oleObj name="Equation" r:id="rId4" imgW="2958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65" y="1885928"/>
                        <a:ext cx="60229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3155" y="1400037"/>
            <a:ext cx="8353160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解： </a:t>
            </a:r>
            <a:r>
              <a:rPr lang="zh-CN" altLang="zh-CN" sz="2000" b="1" dirty="0">
                <a:latin typeface="Times New Roman" panose="02020603050405020304" pitchFamily="18" charset="0"/>
              </a:rPr>
              <a:t>任意选定网孔电流的参考方向，如图所示。网孔电流方程为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23411" y="3421006"/>
            <a:ext cx="42485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sz="1800" b="1" dirty="0">
                <a:latin typeface="Times New Roman" panose="02020603050405020304" pitchFamily="18" charset="0"/>
              </a:rPr>
              <a:t>当所有网孔电流的参考方向都取一致，即顺时针时，互电阻都取负值。</a:t>
            </a:r>
            <a:endParaRPr lang="zh-CN" altLang="zh-CN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38933"/>
              </p:ext>
            </p:extLst>
          </p:nvPr>
        </p:nvGraphicFramePr>
        <p:xfrm>
          <a:off x="897760" y="4983590"/>
          <a:ext cx="10620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5725" imgH="229597" progId="Equation.DSMT4">
                  <p:embed/>
                </p:oleObj>
              </mc:Choice>
              <mc:Fallback>
                <p:oleObj name="Equation" r:id="rId6" imgW="535725" imgH="2295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60" y="4983590"/>
                        <a:ext cx="106203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279117"/>
              </p:ext>
            </p:extLst>
          </p:nvPr>
        </p:nvGraphicFramePr>
        <p:xfrm>
          <a:off x="904110" y="5524927"/>
          <a:ext cx="15367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7738" imgH="229496" progId="Equation.DSMT4">
                  <p:embed/>
                </p:oleObj>
              </mc:Choice>
              <mc:Fallback>
                <p:oleObj name="Equation" r:id="rId8" imgW="777738" imgH="2294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110" y="5524927"/>
                        <a:ext cx="15367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18066"/>
              </p:ext>
            </p:extLst>
          </p:nvPr>
        </p:nvGraphicFramePr>
        <p:xfrm>
          <a:off x="867597" y="6088490"/>
          <a:ext cx="13096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3279" imgH="229597" progId="Equation.DSMT4">
                  <p:embed/>
                </p:oleObj>
              </mc:Choice>
              <mc:Fallback>
                <p:oleObj name="Equation" r:id="rId10" imgW="663279" imgH="2295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97" y="6088490"/>
                        <a:ext cx="13096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71487" y="4456648"/>
            <a:ext cx="3366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代入已知数据，</a:t>
            </a:r>
            <a:r>
              <a:rPr lang="zh-CN" altLang="en-US" sz="2000" b="1" dirty="0">
                <a:latin typeface="Times New Roman" panose="02020603050405020304" pitchFamily="18" charset="0"/>
              </a:rPr>
              <a:t>解方程组</a:t>
            </a:r>
            <a:r>
              <a:rPr lang="zh-CN" altLang="zh-CN" sz="2000" b="1" dirty="0">
                <a:latin typeface="Times New Roman" panose="02020603050405020304" pitchFamily="18" charset="0"/>
              </a:rPr>
              <a:t>得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487" y="1511840"/>
            <a:ext cx="86947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当网孔电流从电压源的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“+”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极流出时，该电压源电压前面取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“+”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号，反之取负号。</a:t>
            </a:r>
          </a:p>
        </p:txBody>
      </p:sp>
      <p:sp>
        <p:nvSpPr>
          <p:cNvPr id="17" name="矩形 16"/>
          <p:cNvSpPr/>
          <p:nvPr/>
        </p:nvSpPr>
        <p:spPr>
          <a:xfrm>
            <a:off x="5250234" y="1929365"/>
            <a:ext cx="1576206" cy="1312288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6" grpId="0"/>
      <p:bldP spid="2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174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0"/>
            <a:ext cx="520065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09979"/>
              </p:ext>
            </p:extLst>
          </p:nvPr>
        </p:nvGraphicFramePr>
        <p:xfrm>
          <a:off x="685009" y="665163"/>
          <a:ext cx="10620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5725" imgH="229597" progId="Equation.DSMT4">
                  <p:embed/>
                </p:oleObj>
              </mc:Choice>
              <mc:Fallback>
                <p:oleObj name="Equation" r:id="rId4" imgW="535725" imgH="229597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9" y="665163"/>
                        <a:ext cx="106203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286710"/>
              </p:ext>
            </p:extLst>
          </p:nvPr>
        </p:nvGraphicFramePr>
        <p:xfrm>
          <a:off x="691359" y="1206500"/>
          <a:ext cx="15367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7738" imgH="229496" progId="Equation.DSMT4">
                  <p:embed/>
                </p:oleObj>
              </mc:Choice>
              <mc:Fallback>
                <p:oleObj name="Equation" r:id="rId6" imgW="777738" imgH="229496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9" y="1206500"/>
                        <a:ext cx="15367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057101"/>
              </p:ext>
            </p:extLst>
          </p:nvPr>
        </p:nvGraphicFramePr>
        <p:xfrm>
          <a:off x="654846" y="1770063"/>
          <a:ext cx="13096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3279" imgH="229597" progId="Equation.DSMT4">
                  <p:embed/>
                </p:oleObj>
              </mc:Choice>
              <mc:Fallback>
                <p:oleObj name="Equation" r:id="rId8" imgW="663279" imgH="229597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6" y="1770063"/>
                        <a:ext cx="13096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60921"/>
              </p:ext>
            </p:extLst>
          </p:nvPr>
        </p:nvGraphicFramePr>
        <p:xfrm>
          <a:off x="572015" y="3260317"/>
          <a:ext cx="1962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087" imgH="228501" progId="Equation.DSMT4">
                  <p:embed/>
                </p:oleObj>
              </mc:Choice>
              <mc:Fallback>
                <p:oleObj name="Equation" r:id="rId10" imgW="952087" imgH="228501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15" y="3260317"/>
                        <a:ext cx="1962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283789" y="2317479"/>
            <a:ext cx="38885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根据图中标出的各支路电流参考方向，求各支路电流为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zh-CN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65052"/>
              </p:ext>
            </p:extLst>
          </p:nvPr>
        </p:nvGraphicFramePr>
        <p:xfrm>
          <a:off x="560388" y="6113463"/>
          <a:ext cx="18843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228600" progId="Equation.DSMT4">
                  <p:embed/>
                </p:oleObj>
              </mc:Choice>
              <mc:Fallback>
                <p:oleObj name="Equation" r:id="rId12" imgW="914400" imgH="2286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6113463"/>
                        <a:ext cx="18843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28295"/>
              </p:ext>
            </p:extLst>
          </p:nvPr>
        </p:nvGraphicFramePr>
        <p:xfrm>
          <a:off x="535503" y="3815942"/>
          <a:ext cx="3925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5000" imgH="228600" progId="Equation.DSMT4">
                  <p:embed/>
                </p:oleObj>
              </mc:Choice>
              <mc:Fallback>
                <p:oleObj name="Equation" r:id="rId14" imgW="1905000" imgH="2286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03" y="3815942"/>
                        <a:ext cx="39258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280373"/>
              </p:ext>
            </p:extLst>
          </p:nvPr>
        </p:nvGraphicFramePr>
        <p:xfrm>
          <a:off x="535503" y="4452529"/>
          <a:ext cx="2093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6000" imgH="228600" progId="Equation.DSMT4">
                  <p:embed/>
                </p:oleObj>
              </mc:Choice>
              <mc:Fallback>
                <p:oleObj name="Equation" r:id="rId16" imgW="1016000" imgH="2286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03" y="4452529"/>
                        <a:ext cx="20939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11890"/>
              </p:ext>
            </p:extLst>
          </p:nvPr>
        </p:nvGraphicFramePr>
        <p:xfrm>
          <a:off x="535503" y="5028792"/>
          <a:ext cx="35321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14500" imgH="228600" progId="Equation.DSMT4">
                  <p:embed/>
                </p:oleObj>
              </mc:Choice>
              <mc:Fallback>
                <p:oleObj name="Equation" r:id="rId18" imgW="1714500" imgH="2286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03" y="5028792"/>
                        <a:ext cx="35321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282612"/>
              </p:ext>
            </p:extLst>
          </p:nvPr>
        </p:nvGraphicFramePr>
        <p:xfrm>
          <a:off x="568841" y="5571717"/>
          <a:ext cx="3976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30400" imgH="228600" progId="Equation.DSMT4">
                  <p:embed/>
                </p:oleObj>
              </mc:Choice>
              <mc:Fallback>
                <p:oleObj name="Equation" r:id="rId20" imgW="1930400" imgH="2286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41" y="5571717"/>
                        <a:ext cx="3976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712" y="692620"/>
            <a:ext cx="9144000" cy="4328305"/>
            <a:chOff x="13712" y="692620"/>
            <a:chExt cx="9144000" cy="43283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2" y="692620"/>
              <a:ext cx="9144000" cy="432830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67430" y="1268700"/>
              <a:ext cx="4032560" cy="3752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40126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277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2774" name="矩形 2"/>
          <p:cNvSpPr>
            <a:spLocks noChangeArrowheads="1"/>
          </p:cNvSpPr>
          <p:nvPr/>
        </p:nvSpPr>
        <p:spPr bwMode="auto">
          <a:xfrm>
            <a:off x="228849" y="2477813"/>
            <a:ext cx="885323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</a:t>
            </a:r>
            <a:r>
              <a:rPr lang="zh-CN" altLang="zh-CN" sz="2000" b="1" dirty="0">
                <a:latin typeface="Times New Roman" panose="02020603050405020304" pitchFamily="18" charset="0"/>
              </a:rPr>
              <a:t>在图</a:t>
            </a:r>
            <a:r>
              <a:rPr lang="en-US" altLang="zh-CN" sz="2000" b="1" dirty="0">
                <a:latin typeface="Times New Roman" panose="02020603050405020304" pitchFamily="18" charset="0"/>
              </a:rPr>
              <a:t>2.13</a:t>
            </a:r>
            <a:r>
              <a:rPr lang="zh-CN" altLang="zh-CN" sz="2000" b="1" dirty="0">
                <a:latin typeface="Times New Roman" panose="02020603050405020304" pitchFamily="18" charset="0"/>
              </a:rPr>
              <a:t>所示电路中，已知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S1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</a:rPr>
              <a:t>6A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</a:rPr>
              <a:t>2A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</a:rPr>
              <a:t>2Ω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</a:rPr>
              <a:t>1Ω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</a:rPr>
              <a:t>2Ω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</a:rPr>
              <a:t>3Ω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，用网孔电流法求电流源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S1</a:t>
            </a:r>
            <a:r>
              <a:rPr lang="zh-CN" altLang="zh-CN" sz="2000" b="1" dirty="0">
                <a:latin typeface="Times New Roman" panose="02020603050405020304" pitchFamily="18" charset="0"/>
              </a:rPr>
              <a:t>两端电压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3277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42" y="3667125"/>
            <a:ext cx="4065587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矩形 3"/>
          <p:cNvSpPr>
            <a:spLocks noChangeArrowheads="1"/>
          </p:cNvSpPr>
          <p:nvPr/>
        </p:nvSpPr>
        <p:spPr bwMode="auto">
          <a:xfrm>
            <a:off x="276436" y="3429000"/>
            <a:ext cx="466566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解： </a:t>
            </a:r>
            <a:r>
              <a:rPr lang="zh-CN" altLang="zh-CN" sz="2000" b="1" dirty="0">
                <a:latin typeface="Times New Roman" panose="02020603050405020304" pitchFamily="18" charset="0"/>
              </a:rPr>
              <a:t>选取网孔电流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参考方向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r>
              <a:rPr lang="zh-CN" altLang="zh-CN" sz="2000" b="1" dirty="0">
                <a:latin typeface="Times New Roman" panose="02020603050405020304" pitchFamily="18" charset="0"/>
              </a:rPr>
              <a:t>本题有两个理想电流源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S1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</a:rPr>
              <a:t>6A</a:t>
            </a:r>
            <a:r>
              <a:rPr lang="zh-CN" altLang="zh-CN" sz="2000" b="1" dirty="0">
                <a:latin typeface="Times New Roman" panose="02020603050405020304" pitchFamily="18" charset="0"/>
              </a:rPr>
              <a:t>的理想电流源只流过一个网孔电流，则可知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6A</a:t>
            </a:r>
            <a:r>
              <a:rPr lang="zh-CN" altLang="zh-CN" sz="2000" b="1" dirty="0">
                <a:latin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S2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</a:rPr>
              <a:t>2A</a:t>
            </a:r>
            <a:r>
              <a:rPr lang="zh-CN" altLang="zh-CN" sz="2000" b="1" dirty="0">
                <a:latin typeface="Times New Roman" panose="02020603050405020304" pitchFamily="18" charset="0"/>
              </a:rPr>
              <a:t>的理想电流源为网孔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</a:rPr>
              <a:t>和网孔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所共有，流过两个网孔电流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，所以设</a:t>
            </a:r>
            <a:r>
              <a:rPr lang="en-US" altLang="zh-CN" sz="2000" b="1" dirty="0">
                <a:latin typeface="Times New Roman" panose="02020603050405020304" pitchFamily="18" charset="0"/>
              </a:rPr>
              <a:t>2A</a:t>
            </a:r>
            <a:r>
              <a:rPr lang="zh-CN" altLang="zh-CN" sz="2000" b="1" dirty="0">
                <a:latin typeface="Times New Roman" panose="02020603050405020304" pitchFamily="18" charset="0"/>
              </a:rPr>
              <a:t>电流源的端电压为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zh-CN" altLang="zh-CN" sz="2000" b="1" dirty="0">
                <a:latin typeface="Times New Roman" panose="02020603050405020304" pitchFamily="18" charset="0"/>
              </a:rPr>
              <a:t>，参考方向如图所示。</a:t>
            </a:r>
          </a:p>
        </p:txBody>
      </p:sp>
      <p:sp>
        <p:nvSpPr>
          <p:cNvPr id="9" name="矩形 8"/>
          <p:cNvSpPr/>
          <p:nvPr/>
        </p:nvSpPr>
        <p:spPr>
          <a:xfrm>
            <a:off x="228849" y="2526493"/>
            <a:ext cx="91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2-10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28849" y="59657"/>
            <a:ext cx="873576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2.3.2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含有理想电流源支路的网孔电流分析法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28848" y="548600"/>
            <a:ext cx="8735761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+mn-ea"/>
              </a:rPr>
              <a:t>    当电路中某一支路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含有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理想电流源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时，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理想电流源不能变换为等效的电压源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。此种情况，需根据理想电流源所处的位置来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分情况处理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18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）含理想电流源的支路为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某一网孔独有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：则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该网孔电流就等于已知电流源电流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18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）含理想电流源的支路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同时为两个网孔所共有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：则为了列出这两个网孔回路电压方程，要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增设理想电流源的端电压为未知变量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，并</a:t>
            </a:r>
            <a:r>
              <a:rPr lang="zh-CN" altLang="en-US" sz="1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补充一个该理想电流源与相关网孔电流间关系的辅助方程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800" b="1" dirty="0">
              <a:latin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53676"/>
              </p:ext>
            </p:extLst>
          </p:nvPr>
        </p:nvGraphicFramePr>
        <p:xfrm>
          <a:off x="5696217" y="2063574"/>
          <a:ext cx="3268392" cy="17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939600" progId="Equation.DSMT4">
                  <p:embed/>
                </p:oleObj>
              </mc:Choice>
              <mc:Fallback>
                <p:oleObj name="Equation" r:id="rId4" imgW="16635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217" y="2063574"/>
                        <a:ext cx="3268392" cy="172103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776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6" grpId="0"/>
      <p:bldP spid="9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379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337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32" y="7356"/>
            <a:ext cx="4187668" cy="32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44409"/>
              </p:ext>
            </p:extLst>
          </p:nvPr>
        </p:nvGraphicFramePr>
        <p:xfrm>
          <a:off x="792843" y="2429611"/>
          <a:ext cx="17335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1498" imgH="229051" progId="Equation.DSMT4">
                  <p:embed/>
                </p:oleObj>
              </mc:Choice>
              <mc:Fallback>
                <p:oleObj name="Equation" r:id="rId4" imgW="801498" imgH="229051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843" y="2429611"/>
                        <a:ext cx="17335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40705" y="2007486"/>
            <a:ext cx="38238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41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再添加一个辅助方程为</a:t>
            </a:r>
            <a:r>
              <a:rPr lang="zh-CN" altLang="en-US" sz="2000" b="1" dirty="0">
                <a:latin typeface="Times New Roman" panose="02020603050405020304" pitchFamily="18" charset="0"/>
              </a:rPr>
              <a:t>：        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71256"/>
              </p:ext>
            </p:extLst>
          </p:nvPr>
        </p:nvGraphicFramePr>
        <p:xfrm>
          <a:off x="725488" y="3317875"/>
          <a:ext cx="30194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939600" progId="Equation.DSMT4">
                  <p:embed/>
                </p:oleObj>
              </mc:Choice>
              <mc:Fallback>
                <p:oleObj name="Equation" r:id="rId6" imgW="1460160" imgH="939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3317875"/>
                        <a:ext cx="301942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34275" y="2958876"/>
            <a:ext cx="2536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41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代入已知数据得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6427"/>
              </p:ext>
            </p:extLst>
          </p:nvPr>
        </p:nvGraphicFramePr>
        <p:xfrm>
          <a:off x="675002" y="522560"/>
          <a:ext cx="36449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711000" progId="Equation.DSMT4">
                  <p:embed/>
                </p:oleObj>
              </mc:Choice>
              <mc:Fallback>
                <p:oleObj name="Equation" r:id="rId8" imgW="1663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2" y="522560"/>
                        <a:ext cx="36449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905451"/>
              </p:ext>
            </p:extLst>
          </p:nvPr>
        </p:nvGraphicFramePr>
        <p:xfrm>
          <a:off x="4899203" y="3712373"/>
          <a:ext cx="1237666" cy="44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4539" imgH="229504" progId="Equation.DSMT4">
                  <p:embed/>
                </p:oleObj>
              </mc:Choice>
              <mc:Fallback>
                <p:oleObj name="Equation" r:id="rId10" imgW="624539" imgH="2295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203" y="3712373"/>
                        <a:ext cx="1237666" cy="442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87089"/>
              </p:ext>
            </p:extLst>
          </p:nvPr>
        </p:nvGraphicFramePr>
        <p:xfrm>
          <a:off x="4882970" y="4217741"/>
          <a:ext cx="1494488" cy="44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52121" imgH="229504" progId="Equation.DSMT4">
                  <p:embed/>
                </p:oleObj>
              </mc:Choice>
              <mc:Fallback>
                <p:oleObj name="Equation" r:id="rId12" imgW="752121" imgH="2295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970" y="4217741"/>
                        <a:ext cx="1494488" cy="442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51275"/>
              </p:ext>
            </p:extLst>
          </p:nvPr>
        </p:nvGraphicFramePr>
        <p:xfrm>
          <a:off x="4864964" y="4760183"/>
          <a:ext cx="1475363" cy="44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9471" imgH="229504" progId="Equation.DSMT4">
                  <p:embed/>
                </p:oleObj>
              </mc:Choice>
              <mc:Fallback>
                <p:oleObj name="Equation" r:id="rId14" imgW="739471" imgH="2295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964" y="4760183"/>
                        <a:ext cx="1475363" cy="442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3185"/>
              </p:ext>
            </p:extLst>
          </p:nvPr>
        </p:nvGraphicFramePr>
        <p:xfrm>
          <a:off x="6732300" y="3758136"/>
          <a:ext cx="1346952" cy="351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01160" imgH="178182" progId="Equation.DSMT4">
                  <p:embed/>
                </p:oleObj>
              </mc:Choice>
              <mc:Fallback>
                <p:oleObj name="Equation" r:id="rId16" imgW="701160" imgH="1781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300" y="3758136"/>
                        <a:ext cx="1346952" cy="351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319902" y="3294402"/>
            <a:ext cx="2020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41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联立求解得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220623"/>
              </p:ext>
            </p:extLst>
          </p:nvPr>
        </p:nvGraphicFramePr>
        <p:xfrm>
          <a:off x="890303" y="5800508"/>
          <a:ext cx="5841997" cy="47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19400" imgH="228600" progId="Equation.DSMT4">
                  <p:embed/>
                </p:oleObj>
              </mc:Choice>
              <mc:Fallback>
                <p:oleObj name="Equation" r:id="rId18" imgW="281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303" y="5800508"/>
                        <a:ext cx="5841997" cy="473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1539"/>
              </p:ext>
            </p:extLst>
          </p:nvPr>
        </p:nvGraphicFramePr>
        <p:xfrm>
          <a:off x="1259540" y="6336205"/>
          <a:ext cx="4877329" cy="40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50285" imgH="203120" progId="Equation.DSMT4">
                  <p:embed/>
                </p:oleObj>
              </mc:Choice>
              <mc:Fallback>
                <p:oleObj name="Equation" r:id="rId20" imgW="2350285" imgH="20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40" y="6336205"/>
                        <a:ext cx="4877329" cy="405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40705" y="5357153"/>
            <a:ext cx="30735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41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电流源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S1</a:t>
            </a:r>
            <a:r>
              <a:rPr lang="zh-CN" altLang="en-US" sz="2000" b="1" dirty="0">
                <a:latin typeface="Times New Roman" panose="02020603050405020304" pitchFamily="18" charset="0"/>
              </a:rPr>
              <a:t>两端电压为：</a:t>
            </a:r>
          </a:p>
        </p:txBody>
      </p:sp>
      <p:sp>
        <p:nvSpPr>
          <p:cNvPr id="31" name="矩形 30"/>
          <p:cNvSpPr/>
          <p:nvPr/>
        </p:nvSpPr>
        <p:spPr>
          <a:xfrm>
            <a:off x="337429" y="94650"/>
            <a:ext cx="91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2-10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7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7380" y="836640"/>
            <a:ext cx="8785220" cy="3672511"/>
            <a:chOff x="107380" y="836640"/>
            <a:chExt cx="8785220" cy="367251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380" y="836640"/>
              <a:ext cx="8785220" cy="360257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51400" y="1523627"/>
              <a:ext cx="4896680" cy="2985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74963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57288" y="923925"/>
            <a:ext cx="6643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2.4  </a:t>
            </a:r>
            <a:r>
              <a:rPr lang="zh-CN" altLang="en-US" sz="40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叠加定理</a:t>
            </a:r>
            <a:endParaRPr lang="en-US" altLang="zh-CN" sz="4000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569913" y="1773238"/>
            <a:ext cx="78184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20725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-8318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-83185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-8318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叠加定理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线性电路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的一个重要定理。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对于由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多个独立源作用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的线性电路，任一时刻、任一支路的响应（电流或电压）等于各个独立源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电压源或电流源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单独作用时，在此支路中所产生的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响应代数和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，这就是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叠加定理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35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686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2643188"/>
            <a:ext cx="7799388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15888"/>
            <a:ext cx="502602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3763" y="5408613"/>
          <a:ext cx="73564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64040" imgH="431613" progId="Equation.DSMT4">
                  <p:embed/>
                </p:oleObj>
              </mc:Choice>
              <mc:Fallback>
                <p:oleObj name="Equation" r:id="rId5" imgW="3364040" imgH="43161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408613"/>
                        <a:ext cx="73564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924324" y="592442"/>
            <a:ext cx="1207476" cy="964298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4824" y="3028733"/>
            <a:ext cx="1207476" cy="964298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88030" y="589077"/>
            <a:ext cx="1207476" cy="964298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76146" y="3068950"/>
            <a:ext cx="1207476" cy="964298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64524" y="5408613"/>
            <a:ext cx="1711546" cy="964298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02390" y="5382527"/>
            <a:ext cx="366040" cy="964298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92015" y="5408613"/>
            <a:ext cx="1711546" cy="964298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00585" y="5382527"/>
            <a:ext cx="383037" cy="964298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89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7894" name="矩形 2"/>
          <p:cNvSpPr>
            <a:spLocks noChangeArrowheads="1"/>
          </p:cNvSpPr>
          <p:nvPr/>
        </p:nvSpPr>
        <p:spPr bwMode="auto">
          <a:xfrm>
            <a:off x="252413" y="620713"/>
            <a:ext cx="8639175" cy="5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在应用叠加定理时要注意以下几点：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⑴ 该定理只适用于</a:t>
            </a:r>
            <a:r>
              <a:rPr lang="zh-CN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线性电路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⑵ 在</a:t>
            </a:r>
            <a:r>
              <a:rPr lang="zh-CN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某一电源单独作用时，其它电源不起作用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，就是将其余电源均取零值，即其他的</a:t>
            </a:r>
            <a:endParaRPr lang="en-GB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9525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en-GB" altLang="zh-CN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独立电压源短路</a:t>
            </a:r>
            <a:r>
              <a:rPr lang="en-GB" altLang="zh-CN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457200" indent="-9525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en-GB" altLang="zh-CN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独立电流源开路</a:t>
            </a:r>
            <a:endParaRPr lang="en-GB" altLang="zh-CN" sz="2400" b="1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9525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lang="en-GB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但它们的内阻（如果给出）仍保留；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⑶ 叠加时响应总量是响应分量的</a:t>
            </a:r>
            <a:r>
              <a:rPr lang="zh-CN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代数和，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即当分量方向与总量方向一致时，在代数式中为正，否则为负。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⑷ 在线性电路中，电压、电流可以叠加，但</a:t>
            </a:r>
            <a:r>
              <a:rPr lang="zh-CN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功率不能叠加。</a:t>
            </a:r>
            <a:r>
              <a:rPr lang="zh-CN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因为功率与电流（或电压）之间不是线性关系。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891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8918" name="矩形 2"/>
          <p:cNvSpPr>
            <a:spLocks noChangeArrowheads="1"/>
          </p:cNvSpPr>
          <p:nvPr/>
        </p:nvSpPr>
        <p:spPr bwMode="auto">
          <a:xfrm>
            <a:off x="346075" y="687388"/>
            <a:ext cx="8470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用叠加定理求解图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2.15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）电路中的电流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41325" y="1278576"/>
            <a:ext cx="15478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9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3" y="1904068"/>
            <a:ext cx="3671888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15231" y="1295261"/>
            <a:ext cx="4695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6A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电流源单独作用的电路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604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42" y="1724910"/>
            <a:ext cx="3476768" cy="274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656834"/>
              </p:ext>
            </p:extLst>
          </p:nvPr>
        </p:nvGraphicFramePr>
        <p:xfrm>
          <a:off x="1215231" y="4653170"/>
          <a:ext cx="32210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431800" progId="Equation.DSMT4">
                  <p:embed/>
                </p:oleObj>
              </mc:Choice>
              <mc:Fallback>
                <p:oleObj name="Equation" r:id="rId5" imgW="1600200" imgH="431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231" y="4653170"/>
                        <a:ext cx="322103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564520"/>
              </p:ext>
            </p:extLst>
          </p:nvPr>
        </p:nvGraphicFramePr>
        <p:xfrm>
          <a:off x="4470584" y="4659868"/>
          <a:ext cx="30940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700" imgH="419100" progId="Equation.DSMT4">
                  <p:embed/>
                </p:oleObj>
              </mc:Choice>
              <mc:Fallback>
                <p:oleObj name="Equation" r:id="rId7" imgW="1536700" imgH="4191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584" y="4659868"/>
                        <a:ext cx="30940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41325" y="739715"/>
            <a:ext cx="91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2-11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122381" y="2996940"/>
            <a:ext cx="521629" cy="288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17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8300"/>
            <a:ext cx="4611688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Grp="1" noChangeArrowheads="1"/>
          </p:cNvSpPr>
          <p:nvPr>
            <p:ph idx="1"/>
          </p:nvPr>
        </p:nvSpPr>
        <p:spPr>
          <a:xfrm>
            <a:off x="819150" y="5225669"/>
            <a:ext cx="7772400" cy="827088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上面两个方程等价，因此这些方程是非独立的。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一般说来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个节点的电路可以有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(n-1)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独立的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方程。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5438" y="676275"/>
            <a:ext cx="3960812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首先，标出各支路电流的参考方向和回路绕行方向。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5438" y="1995488"/>
            <a:ext cx="3852862" cy="11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KCL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，对节点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列出节点电流方程：</a:t>
            </a:r>
            <a:endParaRPr lang="en-US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71550" y="3338513"/>
            <a:ext cx="3262313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     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b:    -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775200" y="3467100"/>
            <a:ext cx="40782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b="1">
                <a:latin typeface="Times New Roman" panose="02020603050405020304" pitchFamily="18" charset="0"/>
              </a:rPr>
              <a:t>图中，共有</a:t>
            </a:r>
            <a:r>
              <a:rPr lang="en-US" altLang="zh-CN" sz="2000" b="1">
                <a:latin typeface="Times New Roman" panose="02020603050405020304" pitchFamily="18" charset="0"/>
              </a:rPr>
              <a:t>3</a:t>
            </a:r>
            <a:r>
              <a:rPr lang="zh-CN" altLang="zh-CN" sz="2000" b="1">
                <a:latin typeface="Times New Roman" panose="02020603050405020304" pitchFamily="18" charset="0"/>
              </a:rPr>
              <a:t>条支路，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zh-CN" sz="2000" b="1">
                <a:latin typeface="Times New Roman" panose="02020603050405020304" pitchFamily="18" charset="0"/>
              </a:rPr>
              <a:t>个</a:t>
            </a:r>
            <a:r>
              <a:rPr lang="zh-CN" altLang="en-US" sz="2000" b="1">
                <a:latin typeface="Times New Roman" panose="02020603050405020304" pitchFamily="18" charset="0"/>
              </a:rPr>
              <a:t>节点</a:t>
            </a:r>
            <a:r>
              <a:rPr lang="zh-CN" altLang="zh-CN" sz="2000" b="1">
                <a:latin typeface="Times New Roman" panose="02020603050405020304" pitchFamily="18" charset="0"/>
              </a:rPr>
              <a:t>和</a:t>
            </a:r>
            <a:r>
              <a:rPr lang="en-US" altLang="zh-CN" sz="2000" b="1">
                <a:latin typeface="Times New Roman" panose="02020603050405020304" pitchFamily="18" charset="0"/>
              </a:rPr>
              <a:t>3</a:t>
            </a:r>
            <a:r>
              <a:rPr lang="zh-CN" altLang="zh-CN" sz="2000" b="1">
                <a:latin typeface="Times New Roman" panose="02020603050405020304" pitchFamily="18" charset="0"/>
              </a:rPr>
              <a:t>个回路，为求出</a:t>
            </a:r>
            <a:r>
              <a:rPr lang="en-US" altLang="zh-CN" sz="2000" b="1">
                <a:latin typeface="Times New Roman" panose="02020603050405020304" pitchFamily="18" charset="0"/>
              </a:rPr>
              <a:t>3</a:t>
            </a:r>
            <a:r>
              <a:rPr lang="zh-CN" altLang="zh-CN" sz="2000" b="1">
                <a:latin typeface="Times New Roman" panose="02020603050405020304" pitchFamily="18" charset="0"/>
              </a:rPr>
              <a:t>个未知支路电流，需要列出三个独立方程。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/>
      <p:bldP spid="9" grpId="0"/>
      <p:bldP spid="10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9939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7" y="1105423"/>
            <a:ext cx="419735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9235" y="576124"/>
            <a:ext cx="49168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12V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电压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源单独作用的电路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635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1032766"/>
            <a:ext cx="4021769" cy="288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43429"/>
              </p:ext>
            </p:extLst>
          </p:nvPr>
        </p:nvGraphicFramePr>
        <p:xfrm>
          <a:off x="251400" y="4086284"/>
          <a:ext cx="4789825" cy="80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400" imgH="431800" progId="Equation.DSMT4">
                  <p:embed/>
                </p:oleObj>
              </mc:Choice>
              <mc:Fallback>
                <p:oleObj name="Equation" r:id="rId5" imgW="2438400" imgH="431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00" y="4086284"/>
                        <a:ext cx="4789825" cy="807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42988" y="5678488"/>
          <a:ext cx="3562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2500" imgH="177569" progId="Equation.DSMT4">
                  <p:embed/>
                </p:oleObj>
              </mc:Choice>
              <mc:Fallback>
                <p:oleObj name="Equation" r:id="rId7" imgW="1382500" imgH="17756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78488"/>
                        <a:ext cx="3562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055216"/>
            <a:ext cx="32592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由叠加定理得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      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07917"/>
              </p:ext>
            </p:extLst>
          </p:nvPr>
        </p:nvGraphicFramePr>
        <p:xfrm>
          <a:off x="4970463" y="4086284"/>
          <a:ext cx="4066013" cy="78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70100" imgH="419100" progId="Equation.DSMT4">
                  <p:embed/>
                </p:oleObj>
              </mc:Choice>
              <mc:Fallback>
                <p:oleObj name="Equation" r:id="rId9" imgW="2070100" imgH="4191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4086284"/>
                        <a:ext cx="4066013" cy="782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>
            <a:off x="4342897" y="2420860"/>
            <a:ext cx="445133" cy="288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096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03212" y="604838"/>
            <a:ext cx="51329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用叠加原理求电路中的电压</a:t>
            </a:r>
            <a:r>
              <a:rPr lang="en-US" altLang="zh-CN" sz="2400" b="1" dirty="0">
                <a:latin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630177"/>
              </p:ext>
            </p:extLst>
          </p:nvPr>
        </p:nvGraphicFramePr>
        <p:xfrm>
          <a:off x="1469222" y="3696199"/>
          <a:ext cx="28130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70043" imgH="394101" progId="Equation.DSMT4">
                  <p:embed/>
                </p:oleObj>
              </mc:Choice>
              <mc:Fallback>
                <p:oleObj name="Equation" r:id="rId3" imgW="1170043" imgH="3941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222" y="3696199"/>
                        <a:ext cx="28130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04094"/>
              </p:ext>
            </p:extLst>
          </p:nvPr>
        </p:nvGraphicFramePr>
        <p:xfrm>
          <a:off x="5076070" y="3689849"/>
          <a:ext cx="36036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00683" imgH="394101" progId="Equation.DSMT4">
                  <p:embed/>
                </p:oleObj>
              </mc:Choice>
              <mc:Fallback>
                <p:oleObj name="Equation" r:id="rId5" imgW="1500683" imgH="3941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70" y="3689849"/>
                        <a:ext cx="36036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951649"/>
              </p:ext>
            </p:extLst>
          </p:nvPr>
        </p:nvGraphicFramePr>
        <p:xfrm>
          <a:off x="3185837" y="5229428"/>
          <a:ext cx="45005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07070" imgH="177550" progId="Equation.DSMT4">
                  <p:embed/>
                </p:oleObj>
              </mc:Choice>
              <mc:Fallback>
                <p:oleObj name="Equation" r:id="rId7" imgW="2007070" imgH="17755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837" y="5229428"/>
                        <a:ext cx="45005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19884" y="3856536"/>
            <a:ext cx="950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556937" y="5145439"/>
            <a:ext cx="3119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由叠加定理得：         </a:t>
            </a:r>
          </a:p>
        </p:txBody>
      </p:sp>
      <p:pic>
        <p:nvPicPr>
          <p:cNvPr id="40972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2" y="1202039"/>
            <a:ext cx="2984422" cy="197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67" y="1202039"/>
            <a:ext cx="2841944" cy="220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98" y="1139428"/>
            <a:ext cx="2781848" cy="220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276703" y="633353"/>
            <a:ext cx="91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2-12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50" y="908650"/>
            <a:ext cx="7124700" cy="542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58" y="1471005"/>
            <a:ext cx="4461977" cy="23763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60549" y="1379399"/>
            <a:ext cx="4541428" cy="2467936"/>
            <a:chOff x="4460549" y="1379399"/>
            <a:chExt cx="4541428" cy="246793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0000" y="1471005"/>
              <a:ext cx="4461977" cy="237633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895464" y="2628236"/>
              <a:ext cx="864120" cy="656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164360" y="1844780"/>
              <a:ext cx="976681" cy="656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444260" y="2628236"/>
              <a:ext cx="0" cy="6567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724746" y="1844780"/>
              <a:ext cx="0" cy="6567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460549" y="1379399"/>
              <a:ext cx="55161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1)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8624888" y="1712306"/>
              <a:ext cx="357938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zh-CN" sz="2400" b="1" i="1" dirty="0">
                  <a:solidFill>
                    <a:srgbClr val="0000FF"/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’</a:t>
              </a:r>
              <a:endParaRPr lang="en-US" altLang="zh-CN" sz="2400" b="1" i="1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619422" y="3496607"/>
            <a:ext cx="2423672" cy="3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387525" y="4129504"/>
            <a:ext cx="4556944" cy="2467936"/>
            <a:chOff x="-182832" y="4129504"/>
            <a:chExt cx="4556944" cy="2467936"/>
          </a:xfrm>
        </p:grpSpPr>
        <p:grpSp>
          <p:nvGrpSpPr>
            <p:cNvPr id="14" name="组合 13"/>
            <p:cNvGrpSpPr/>
            <p:nvPr/>
          </p:nvGrpSpPr>
          <p:grpSpPr>
            <a:xfrm>
              <a:off x="-182832" y="4129504"/>
              <a:ext cx="4461977" cy="2467936"/>
              <a:chOff x="-182832" y="4129504"/>
              <a:chExt cx="4461977" cy="246793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2832" y="4221110"/>
                <a:ext cx="4461977" cy="2376330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177218" y="4193578"/>
                <a:ext cx="1368190" cy="8916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-2550" y="4985646"/>
                <a:ext cx="1131628" cy="110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63097" y="5987697"/>
                <a:ext cx="1131628" cy="141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95575" y="6184975"/>
                <a:ext cx="2423672" cy="3713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464014" y="4601739"/>
                <a:ext cx="976681" cy="656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3001373" y="4581160"/>
                <a:ext cx="0" cy="6567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747411" y="4129504"/>
                <a:ext cx="551616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2)</a:t>
                </a:r>
                <a:endPara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928577" y="4538999"/>
              <a:ext cx="44553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zh-CN" sz="2400" b="1" i="1" dirty="0">
                  <a:solidFill>
                    <a:srgbClr val="0000FF"/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’’</a:t>
              </a:r>
              <a:endParaRPr lang="en-US" altLang="zh-CN" sz="2400" b="1" i="1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52665" y="4129504"/>
            <a:ext cx="4550715" cy="2467936"/>
            <a:chOff x="4152665" y="4129504"/>
            <a:chExt cx="4550715" cy="2467936"/>
          </a:xfrm>
        </p:grpSpPr>
        <p:grpSp>
          <p:nvGrpSpPr>
            <p:cNvPr id="15" name="组合 14"/>
            <p:cNvGrpSpPr/>
            <p:nvPr/>
          </p:nvGrpSpPr>
          <p:grpSpPr>
            <a:xfrm>
              <a:off x="4152665" y="4129504"/>
              <a:ext cx="4461977" cy="2467936"/>
              <a:chOff x="4152665" y="4129504"/>
              <a:chExt cx="4461977" cy="246793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2665" y="4221110"/>
                <a:ext cx="4461977" cy="2376330"/>
              </a:xfrm>
              <a:prstGeom prst="rect">
                <a:avLst/>
              </a:prstGeom>
            </p:spPr>
          </p:pic>
          <p:sp>
            <p:nvSpPr>
              <p:cNvPr id="29" name="矩形 28"/>
              <p:cNvSpPr/>
              <p:nvPr/>
            </p:nvSpPr>
            <p:spPr>
              <a:xfrm>
                <a:off x="4531197" y="4193578"/>
                <a:ext cx="1368190" cy="8916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363196" y="4985646"/>
                <a:ext cx="1131628" cy="11077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898761" y="5982969"/>
                <a:ext cx="1131628" cy="141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196583" y="6184975"/>
                <a:ext cx="2423672" cy="3713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84566" y="5375559"/>
                <a:ext cx="976681" cy="656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084210" y="5364617"/>
                <a:ext cx="0" cy="7287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5067806" y="4129504"/>
                <a:ext cx="551616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3)</a:t>
                </a:r>
                <a:endPara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8257845" y="4523981"/>
              <a:ext cx="44553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altLang="zh-CN" sz="2400" b="1" i="1" dirty="0">
                  <a:solidFill>
                    <a:srgbClr val="0000FF"/>
                  </a:solidFill>
                  <a:latin typeface="Agency FB" panose="020B0503020202020204" pitchFamily="34" charset="0"/>
                  <a:cs typeface="Times New Roman" panose="02020603050405020304" pitchFamily="18" charset="0"/>
                </a:rPr>
                <a:t>’’’</a:t>
              </a:r>
              <a:endParaRPr lang="en-US" altLang="zh-CN" sz="2400" b="1" i="1" dirty="0">
                <a:solidFill>
                  <a:srgbClr val="0000FF"/>
                </a:solidFill>
                <a:latin typeface="Agency FB" panose="020B0503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4319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98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7100" y="627064"/>
            <a:ext cx="6643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2.5  </a:t>
            </a: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等效电源定理</a:t>
            </a:r>
            <a:endParaRPr lang="en-US" altLang="zh-CN" sz="3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8450" y="1484730"/>
            <a:ext cx="85471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9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任何一个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含有两个端钮的网络，不管其内部结构如何，都称为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二端网络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，也称为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单口网络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9750" indent="447675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网络内部含有独立电源，则称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有源二端网络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9750" indent="447675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网络内部不含独立电源，则称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无源二端网络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9750" indent="447675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等效替换有源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二端网络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的方法称为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戴维南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9750" indent="447675"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等效替换有源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二端网络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的方法称为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诺顿定理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98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5913" y="583407"/>
            <a:ext cx="4249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2.5.1  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戴维南定理</a:t>
            </a:r>
            <a:endParaRPr lang="en-US" altLang="zh-CN" sz="32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51606" y="1165434"/>
            <a:ext cx="859697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9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任何一个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线性有源二端网络对外电路而言，总可以用一个独立电压源和一个线性电阻串联的电路来等效替换，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此电路称为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戴维南等效电路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9750" indent="355600" eaLnBrk="1" hangingPunct="1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等效电压源电压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OC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等于有源二端网络的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开路电压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95350" indent="-355600" eaLnBrk="1" hangingPunct="1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等效电阻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等于有源二端网络中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所有独立电源为零值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95350" indent="-355600" eaLnBrk="1" hangingPunct="1">
              <a:spcBef>
                <a:spcPct val="0"/>
              </a:spcBef>
              <a:buClrTx/>
              <a:buSzPct val="80000"/>
              <a:buNone/>
            </a:pPr>
            <a:r>
              <a:rPr lang="en-GB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理想电压源短路，理想电流源开路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）时所得无源二端</a:t>
            </a:r>
            <a:endParaRPr lang="en-GB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95350" indent="-355600" eaLnBrk="1" hangingPunct="1">
              <a:spcBef>
                <a:spcPct val="0"/>
              </a:spcBef>
              <a:buClrTx/>
              <a:buSzPct val="80000"/>
              <a:buNone/>
            </a:pPr>
            <a:r>
              <a:rPr lang="en-GB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网络的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等效电阻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3645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1" y="3824055"/>
            <a:ext cx="6459537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9329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50" y="2894278"/>
            <a:ext cx="3426990" cy="218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4" name="矩形 2"/>
          <p:cNvSpPr>
            <a:spLocks noChangeArrowheads="1"/>
          </p:cNvSpPr>
          <p:nvPr/>
        </p:nvSpPr>
        <p:spPr bwMode="auto">
          <a:xfrm>
            <a:off x="395288" y="636588"/>
            <a:ext cx="83534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</a:t>
            </a:r>
            <a:r>
              <a:rPr lang="zh-CN" altLang="zh-CN" sz="2000" b="1" dirty="0">
                <a:latin typeface="Times New Roman" panose="02020603050405020304" pitchFamily="18" charset="0"/>
              </a:rPr>
              <a:t>电路如图</a:t>
            </a:r>
            <a:r>
              <a:rPr lang="en-US" altLang="zh-CN" sz="2000" b="1" dirty="0">
                <a:latin typeface="Times New Roman" panose="02020603050405020304" pitchFamily="18" charset="0"/>
              </a:rPr>
              <a:t>2-18</a:t>
            </a:r>
            <a:r>
              <a:rPr lang="zh-CN" altLang="zh-CN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zh-CN" sz="2000" b="1" dirty="0">
                <a:latin typeface="Times New Roman" panose="02020603050405020304" pitchFamily="18" charset="0"/>
              </a:rPr>
              <a:t>）所示，已知：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=5Ω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=6Ω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</a:rPr>
              <a:t>=3Ω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=9V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=3A</a:t>
            </a:r>
            <a:r>
              <a:rPr lang="zh-CN" altLang="zh-CN" sz="2000" b="1" dirty="0">
                <a:latin typeface="Times New Roman" panose="02020603050405020304" pitchFamily="18" charset="0"/>
              </a:rPr>
              <a:t>，用戴维南定理计算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支路电流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" y="2886238"/>
            <a:ext cx="3311278" cy="21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296" y="1681360"/>
            <a:ext cx="839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06" y="2967194"/>
            <a:ext cx="1625329" cy="197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22843" y="1681360"/>
            <a:ext cx="771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求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支路的电流时，先将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支路以外的</a:t>
            </a:r>
            <a:r>
              <a:rPr lang="zh-CN" altLang="en-US" sz="2000" b="1" dirty="0">
                <a:latin typeface="Times New Roman" panose="02020603050405020304" pitchFamily="18" charset="0"/>
              </a:rPr>
              <a:t>电路用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戴维南等效电路</a:t>
            </a:r>
            <a:r>
              <a:rPr lang="zh-CN" altLang="en-US" sz="2000" b="1" dirty="0">
                <a:latin typeface="Times New Roman" panose="02020603050405020304" pitchFamily="18" charset="0"/>
              </a:rPr>
              <a:t>代替：</a:t>
            </a:r>
          </a:p>
        </p:txBody>
      </p:sp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95" y="3082485"/>
            <a:ext cx="807041" cy="174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25863" y="2222850"/>
            <a:ext cx="5322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然后再接上待求支路，求电流。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67430" y="731778"/>
            <a:ext cx="91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2-13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52114" y="5297291"/>
            <a:ext cx="8015884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其中等效电压源电压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OC</a:t>
            </a:r>
            <a:r>
              <a:rPr lang="zh-CN" altLang="en-US" sz="2000" b="1" dirty="0">
                <a:latin typeface="Times New Roman" panose="02020603050405020304" pitchFamily="18" charset="0"/>
              </a:rPr>
              <a:t>等于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两端的开路电压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48646"/>
              </p:ext>
            </p:extLst>
          </p:nvPr>
        </p:nvGraphicFramePr>
        <p:xfrm>
          <a:off x="1268734" y="6105949"/>
          <a:ext cx="54213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3670" imgH="228690" progId="Equation.DSMT4">
                  <p:embed/>
                </p:oleObj>
              </mc:Choice>
              <mc:Fallback>
                <p:oleObj name="Equation" r:id="rId7" imgW="2413670" imgH="2286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734" y="6105949"/>
                        <a:ext cx="54213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652178" y="49130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戴维南等效电路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5059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539750"/>
            <a:ext cx="3527425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3" y="584200"/>
            <a:ext cx="183515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715963"/>
            <a:ext cx="91122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804182"/>
              </p:ext>
            </p:extLst>
          </p:nvPr>
        </p:nvGraphicFramePr>
        <p:xfrm>
          <a:off x="1159871" y="4341963"/>
          <a:ext cx="2765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7532" imgH="229322" progId="Equation.DSMT4">
                  <p:embed/>
                </p:oleObj>
              </mc:Choice>
              <mc:Fallback>
                <p:oleObj name="Equation" r:id="rId6" imgW="1197532" imgH="22932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871" y="4341963"/>
                        <a:ext cx="27654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94511"/>
              </p:ext>
            </p:extLst>
          </p:nvPr>
        </p:nvGraphicFramePr>
        <p:xfrm>
          <a:off x="1128713" y="5599846"/>
          <a:ext cx="43116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950" imgH="431810" progId="Equation.DSMT4">
                  <p:embed/>
                </p:oleObj>
              </mc:Choice>
              <mc:Fallback>
                <p:oleObj name="Equation" r:id="rId8" imgW="1803950" imgH="43181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99846"/>
                        <a:ext cx="43116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41475" y="3410683"/>
            <a:ext cx="4286252" cy="8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将电路</a:t>
            </a:r>
            <a:r>
              <a:rPr lang="zh-CN" altLang="zh-CN" sz="2000" b="1" dirty="0">
                <a:latin typeface="Times New Roman" panose="02020603050405020304" pitchFamily="18" charset="0"/>
              </a:rPr>
              <a:t>中的理想电压源短路，理想电流源开路，</a:t>
            </a:r>
            <a:r>
              <a:rPr lang="zh-CN" altLang="en-US" sz="2000" b="1" dirty="0">
                <a:latin typeface="Times New Roman" panose="02020603050405020304" pitchFamily="18" charset="0"/>
              </a:rPr>
              <a:t>可得等效电阻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47698" y="5107169"/>
            <a:ext cx="32035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最后</a:t>
            </a:r>
            <a:r>
              <a:rPr lang="zh-CN" altLang="en-US" sz="2000" b="1" dirty="0">
                <a:latin typeface="Times New Roman" panose="02020603050405020304" pitchFamily="18" charset="0"/>
              </a:rPr>
              <a:t>求待求支路电流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368645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60" y="3468062"/>
            <a:ext cx="2851150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5727389" y="277556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戴维南等效电路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F66674F-725F-C6EE-8D79-916264F79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548995"/>
              </p:ext>
            </p:extLst>
          </p:nvPr>
        </p:nvGraphicFramePr>
        <p:xfrm>
          <a:off x="683460" y="2907182"/>
          <a:ext cx="15986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0" y="2907182"/>
                        <a:ext cx="15986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98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9036" y="240279"/>
            <a:ext cx="8596974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indent="539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应用戴维南定理分析复杂电路的方法：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）先将待求支路断开，将待求支路以外的部分看作一个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有源二端网络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）应用戴维南定理求出该有源二端网络的等效电压源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OC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GB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理想电压源短路，理想电流源开路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求内阻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）接上待求电路，即可求得待求量。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98" y="2677332"/>
            <a:ext cx="3426990" cy="218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6" y="3571227"/>
            <a:ext cx="3311278" cy="21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49" y="3652183"/>
            <a:ext cx="1625329" cy="197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38" y="3767474"/>
            <a:ext cx="807041" cy="174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74" y="4857615"/>
            <a:ext cx="2631836" cy="201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5507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430" y="731778"/>
            <a:ext cx="91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2-14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70" y="703233"/>
            <a:ext cx="596265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10" y="1194709"/>
            <a:ext cx="5532150" cy="5430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60040" y="1194709"/>
            <a:ext cx="2435720" cy="2715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91600" y="3857840"/>
            <a:ext cx="2880400" cy="2715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60040" y="3857840"/>
            <a:ext cx="2880400" cy="2715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506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751" y="202048"/>
            <a:ext cx="8278732" cy="3093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在应用戴维南定理时须注意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</a:p>
          <a:p>
            <a:pPr marL="354013" indent="-354013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n"/>
              <a:tabLst>
                <a:tab pos="719138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</a:rPr>
              <a:t>等效电压源的极性应与有源二端网络开路电压的极性一致。</a:t>
            </a:r>
            <a:endParaRPr lang="en-GB" altLang="zh-CN" sz="2000" b="1" dirty="0">
              <a:latin typeface="Times New Roman" panose="02020603050405020304" pitchFamily="18" charset="0"/>
            </a:endParaRPr>
          </a:p>
          <a:p>
            <a:pPr marL="354013" indent="-354013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n"/>
              <a:tabLst>
                <a:tab pos="719138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</a:rPr>
              <a:t>求解戴维南等效电阻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O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的方法有以下几种。</a:t>
            </a:r>
          </a:p>
          <a:p>
            <a:pPr marL="354013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用电阻串并联和</a:t>
            </a:r>
            <a:r>
              <a:rPr lang="en-GB" altLang="zh-CN" b="1" dirty="0">
                <a:latin typeface="Times New Roman" panose="02020603050405020304" pitchFamily="18" charset="0"/>
              </a:rPr>
              <a:t>Y-</a:t>
            </a:r>
            <a:r>
              <a:rPr lang="zh-CN" altLang="en-US" b="1" dirty="0">
                <a:latin typeface="Times New Roman" panose="02020603050405020304" pitchFamily="18" charset="0"/>
              </a:rPr>
              <a:t>△等效变换求解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</a:rPr>
              <a:t> ;</a:t>
            </a:r>
          </a:p>
          <a:p>
            <a:pPr marL="354013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外加电压法：将有源二端网络中的电压源短路、电流源开路后，在无源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54013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二端网络的端口加一电压源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，求其端口电流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，则戴维南等效电阻为：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54013">
              <a:lnSpc>
                <a:spcPct val="130000"/>
              </a:lnSpc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354013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求出有源二端网络的开路电压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OC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和短路电流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SC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，则戴维南等效电阻为：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0" y="4548988"/>
            <a:ext cx="3311278" cy="213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343" y="4629944"/>
            <a:ext cx="1625329" cy="197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32" y="4745235"/>
            <a:ext cx="807041" cy="174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006143" y="6583412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戴维南等效电路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95288" y="3725534"/>
            <a:ext cx="83534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</a:t>
            </a:r>
            <a:r>
              <a:rPr lang="zh-CN" altLang="zh-CN" sz="2000" b="1" dirty="0">
                <a:latin typeface="Times New Roman" panose="02020603050405020304" pitchFamily="18" charset="0"/>
              </a:rPr>
              <a:t>用戴维南定理计算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支路电流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67430" y="3773997"/>
            <a:ext cx="91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2-13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429" y="261049"/>
            <a:ext cx="3214913" cy="359561"/>
          </a:xfrm>
          <a:prstGeom prst="rect">
            <a:avLst/>
          </a:prstGeom>
          <a:solidFill>
            <a:srgbClr val="FF0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489" y="3294228"/>
            <a:ext cx="2925868" cy="186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60" y="5155693"/>
            <a:ext cx="2246988" cy="172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63007"/>
              </p:ext>
            </p:extLst>
          </p:nvPr>
        </p:nvGraphicFramePr>
        <p:xfrm>
          <a:off x="2555720" y="2492870"/>
          <a:ext cx="1223304" cy="39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20" y="2492870"/>
                        <a:ext cx="1223304" cy="398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40480"/>
              </p:ext>
            </p:extLst>
          </p:nvPr>
        </p:nvGraphicFramePr>
        <p:xfrm>
          <a:off x="2555720" y="3327072"/>
          <a:ext cx="1654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240" imgH="228600" progId="Equation.DSMT4">
                  <p:embed/>
                </p:oleObj>
              </mc:Choice>
              <mc:Fallback>
                <p:oleObj name="Equation" r:id="rId9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20" y="3327072"/>
                        <a:ext cx="16541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2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19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73088" y="630238"/>
            <a:ext cx="3313112" cy="1239837"/>
          </a:xfrm>
        </p:spPr>
        <p:txBody>
          <a:bodyPr/>
          <a:lstStyle/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(3)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以支路电流为未知量，列出各回路的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KVL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方程：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193800" y="2208213"/>
          <a:ext cx="27114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6483" imgH="228961" progId="Equation.DSMT4">
                  <p:embed/>
                </p:oleObj>
              </mc:Choice>
              <mc:Fallback>
                <p:oleObj name="Equation" r:id="rId3" imgW="1246483" imgH="22896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208213"/>
                        <a:ext cx="27114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158875" y="2782888"/>
          <a:ext cx="3063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4703" imgH="228961" progId="Equation.DSMT4">
                  <p:embed/>
                </p:oleObj>
              </mc:Choice>
              <mc:Fallback>
                <p:oleObj name="Equation" r:id="rId5" imgW="1284703" imgH="22896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2782888"/>
                        <a:ext cx="3063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193800" y="3403600"/>
          <a:ext cx="35083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2724" imgH="228961" progId="Equation.DSMT4">
                  <p:embed/>
                </p:oleObj>
              </mc:Choice>
              <mc:Fallback>
                <p:oleObj name="Equation" r:id="rId7" imgW="1602724" imgH="22896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403600"/>
                        <a:ext cx="35083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1975" y="2035175"/>
            <a:ext cx="107791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2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1: </a:t>
            </a:r>
          </a:p>
          <a:p>
            <a:pPr algn="just" eaLnBrk="1" hangingPunct="1">
              <a:lnSpc>
                <a:spcPct val="150000"/>
              </a:lnSpc>
              <a:buClr>
                <a:schemeClr val="tx2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chemeClr val="tx2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820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88913"/>
            <a:ext cx="4611687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3460" y="4643438"/>
            <a:ext cx="7935078" cy="195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对于有</a:t>
            </a: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个节点、</a:t>
            </a: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条支路电路：</a:t>
            </a:r>
            <a:endParaRPr lang="en-US" altLang="zh-CN" sz="24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-1)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个独立的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方程，</a:t>
            </a: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-(</a:t>
            </a: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-1)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个独立的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方程。</a:t>
            </a:r>
            <a:endParaRPr lang="en-US" altLang="zh-CN" sz="24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恰好得到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个独立方程。 </a:t>
            </a:r>
            <a:endParaRPr lang="en-US" altLang="zh-CN" sz="24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一般按网孔列出的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方程都是独立的。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04900" y="4057270"/>
            <a:ext cx="6826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上述三个回路方程只有两个方程是独立的。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6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392488"/>
            <a:ext cx="71755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608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-603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-6032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2738" y="522288"/>
            <a:ext cx="42481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2.5.2  </a:t>
            </a:r>
            <a:r>
              <a:rPr lang="zh-CN" altLang="en-US" sz="32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诺顿定理</a:t>
            </a:r>
            <a:endParaRPr lang="en-US" altLang="zh-CN" sz="3200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4150" y="1108075"/>
            <a:ext cx="878046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9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任何一个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线性有源二端网络对外电路而言，总可以用一个独立电流源和一个线性电阻并联的电路来等效替换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此电路称为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诺顿等效电路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34975" indent="-342900" eaLnBrk="1" hangingPunct="1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等效电流源的电流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等于有源二端网络的短路电流，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34975" indent="-342900" eaLnBrk="1" hangingPunct="1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并联电阻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等于有源二端网络中所有独立电源为零值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2075" indent="0" eaLnBrk="1" hangingPunct="1">
              <a:spcBef>
                <a:spcPct val="0"/>
              </a:spcBef>
              <a:buClrTx/>
              <a:buSzPct val="80000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（理想电压源短路，理想电流源开路）时所得无源二端网络的等效电阻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7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7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7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4" name="矩形 2"/>
          <p:cNvSpPr>
            <a:spLocks noChangeArrowheads="1"/>
          </p:cNvSpPr>
          <p:nvPr/>
        </p:nvSpPr>
        <p:spPr bwMode="auto">
          <a:xfrm>
            <a:off x="395288" y="636588"/>
            <a:ext cx="83534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</a:t>
            </a:r>
            <a:r>
              <a:rPr lang="zh-CN" altLang="zh-CN" sz="2000" b="1" dirty="0">
                <a:latin typeface="Times New Roman" panose="02020603050405020304" pitchFamily="18" charset="0"/>
              </a:rPr>
              <a:t>电路如图</a:t>
            </a:r>
            <a:r>
              <a:rPr lang="en-US" altLang="zh-CN" sz="2000" b="1" dirty="0">
                <a:latin typeface="Times New Roman" panose="02020603050405020304" pitchFamily="18" charset="0"/>
              </a:rPr>
              <a:t>2-21</a:t>
            </a:r>
            <a:r>
              <a:rPr lang="zh-CN" altLang="zh-CN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zh-CN" sz="2000" b="1" dirty="0">
                <a:latin typeface="Times New Roman" panose="02020603050405020304" pitchFamily="18" charset="0"/>
              </a:rPr>
              <a:t>）所示，已知：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=10Ω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=2Ω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S1</a:t>
            </a:r>
            <a:r>
              <a:rPr lang="en-US" altLang="zh-CN" sz="2000" b="1" dirty="0">
                <a:latin typeface="Times New Roman" panose="02020603050405020304" pitchFamily="18" charset="0"/>
              </a:rPr>
              <a:t>=30V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U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S2</a:t>
            </a:r>
            <a:r>
              <a:rPr lang="en-US" altLang="zh-CN" sz="2000" b="1" dirty="0">
                <a:latin typeface="Times New Roman" panose="02020603050405020304" pitchFamily="18" charset="0"/>
              </a:rPr>
              <a:t>=16V</a:t>
            </a:r>
            <a:r>
              <a:rPr lang="zh-CN" altLang="zh-CN" sz="2000" b="1" dirty="0">
                <a:latin typeface="Times New Roman" panose="02020603050405020304" pitchFamily="18" charset="0"/>
              </a:rPr>
              <a:t>，用</a:t>
            </a:r>
            <a:r>
              <a:rPr lang="zh-CN" altLang="en-US" sz="2000" b="1" dirty="0">
                <a:latin typeface="Times New Roman" panose="02020603050405020304" pitchFamily="18" charset="0"/>
              </a:rPr>
              <a:t>诺顿</a:t>
            </a:r>
            <a:r>
              <a:rPr lang="zh-CN" altLang="zh-CN" sz="2000" b="1" dirty="0">
                <a:latin typeface="Times New Roman" panose="02020603050405020304" pitchFamily="18" charset="0"/>
              </a:rPr>
              <a:t>定理计算</a:t>
            </a:r>
            <a:r>
              <a:rPr lang="zh-CN" altLang="en-US" sz="2000" b="1" dirty="0">
                <a:latin typeface="Times New Roman" panose="02020603050405020304" pitchFamily="18" charset="0"/>
              </a:rPr>
              <a:t>电路中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的</a:t>
            </a:r>
            <a:r>
              <a:rPr lang="zh-CN" altLang="zh-CN" sz="2000" b="1" dirty="0">
                <a:latin typeface="Times New Roman" panose="02020603050405020304" pitchFamily="18" charset="0"/>
              </a:rPr>
              <a:t>电流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296" y="1681360"/>
            <a:ext cx="839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22843" y="1681360"/>
            <a:ext cx="7716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求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支路的电流时，先将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支路以外的</a:t>
            </a:r>
            <a:r>
              <a:rPr lang="zh-CN" altLang="en-US" sz="2000" b="1" dirty="0">
                <a:latin typeface="Times New Roman" panose="02020603050405020304" pitchFamily="18" charset="0"/>
              </a:rPr>
              <a:t>电路用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诺顿等效电路</a:t>
            </a:r>
            <a:r>
              <a:rPr lang="zh-CN" altLang="en-US" sz="2000" b="1" dirty="0">
                <a:latin typeface="Times New Roman" panose="02020603050405020304" pitchFamily="18" charset="0"/>
              </a:rPr>
              <a:t>代替。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67429" y="706118"/>
            <a:ext cx="91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2-15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6344" y="2253441"/>
            <a:ext cx="80158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SC</a:t>
            </a:r>
            <a:r>
              <a:rPr lang="zh-CN" altLang="en-US" sz="2000" b="1" dirty="0">
                <a:latin typeface="Times New Roman" panose="02020603050405020304" pitchFamily="18" charset="0"/>
              </a:rPr>
              <a:t>等于</a:t>
            </a:r>
            <a:r>
              <a:rPr lang="en-US" altLang="zh-CN" sz="2000" b="1" dirty="0">
                <a:latin typeface="Times New Roman" panose="02020603050405020304" pitchFamily="18" charset="0"/>
              </a:rPr>
              <a:t>ab</a:t>
            </a:r>
            <a:r>
              <a:rPr lang="zh-CN" altLang="en-US" sz="2000" b="1" dirty="0">
                <a:latin typeface="Times New Roman" panose="02020603050405020304" pitchFamily="18" charset="0"/>
              </a:rPr>
              <a:t>端口的短路电流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403350" y="2914650"/>
          <a:ext cx="63627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431640" progId="Equation.DSMT4">
                  <p:embed/>
                </p:oleObj>
              </mc:Choice>
              <mc:Fallback>
                <p:oleObj name="Equation" r:id="rId2" imgW="283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14650"/>
                        <a:ext cx="63627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28" y="4485267"/>
            <a:ext cx="2306765" cy="188405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49345" y="630011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诺顿等效电路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7" name="Group 38"/>
          <p:cNvGrpSpPr>
            <a:grpSpLocks noChangeAspect="1"/>
          </p:cNvGrpSpPr>
          <p:nvPr/>
        </p:nvGrpSpPr>
        <p:grpSpPr bwMode="auto">
          <a:xfrm>
            <a:off x="107950" y="4395788"/>
            <a:ext cx="3179763" cy="1995487"/>
            <a:chOff x="68" y="2769"/>
            <a:chExt cx="2003" cy="1257"/>
          </a:xfrm>
        </p:grpSpPr>
        <p:sp>
          <p:nvSpPr>
            <p:cNvPr id="8" name="AutoShape 37"/>
            <p:cNvSpPr>
              <a:spLocks noChangeAspect="1" noChangeArrowheads="1" noTextEdit="1"/>
            </p:cNvSpPr>
            <p:nvPr/>
          </p:nvSpPr>
          <p:spPr bwMode="auto">
            <a:xfrm>
              <a:off x="68" y="2769"/>
              <a:ext cx="2003" cy="1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39"/>
            <p:cNvSpPr>
              <a:spLocks noChangeArrowheads="1"/>
            </p:cNvSpPr>
            <p:nvPr/>
          </p:nvSpPr>
          <p:spPr bwMode="auto">
            <a:xfrm>
              <a:off x="298" y="3325"/>
              <a:ext cx="190" cy="19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40"/>
            <p:cNvSpPr>
              <a:spLocks noChangeArrowheads="1"/>
            </p:cNvSpPr>
            <p:nvPr/>
          </p:nvSpPr>
          <p:spPr bwMode="auto">
            <a:xfrm>
              <a:off x="298" y="3325"/>
              <a:ext cx="190" cy="192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393" y="3014"/>
              <a:ext cx="1456" cy="81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576" y="2983"/>
              <a:ext cx="189" cy="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576" y="2983"/>
              <a:ext cx="189" cy="6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165" y="3241"/>
              <a:ext cx="109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129" y="3364"/>
              <a:ext cx="11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203" y="3411"/>
              <a:ext cx="5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237" y="3411"/>
              <a:ext cx="5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8"/>
            <p:cNvSpPr>
              <a:spLocks noChangeArrowheads="1"/>
            </p:cNvSpPr>
            <p:nvPr/>
          </p:nvSpPr>
          <p:spPr bwMode="auto">
            <a:xfrm>
              <a:off x="182" y="3489"/>
              <a:ext cx="71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9"/>
            <p:cNvSpPr>
              <a:spLocks noChangeArrowheads="1"/>
            </p:cNvSpPr>
            <p:nvPr/>
          </p:nvSpPr>
          <p:spPr bwMode="auto">
            <a:xfrm>
              <a:off x="625" y="2864"/>
              <a:ext cx="10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50"/>
            <p:cNvSpPr>
              <a:spLocks noChangeArrowheads="1"/>
            </p:cNvSpPr>
            <p:nvPr/>
          </p:nvSpPr>
          <p:spPr bwMode="auto">
            <a:xfrm>
              <a:off x="688" y="2909"/>
              <a:ext cx="57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 flipV="1">
              <a:off x="1013" y="3014"/>
              <a:ext cx="0" cy="8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2"/>
            <p:cNvSpPr>
              <a:spLocks noChangeArrowheads="1"/>
            </p:cNvSpPr>
            <p:nvPr/>
          </p:nvSpPr>
          <p:spPr bwMode="auto">
            <a:xfrm>
              <a:off x="992" y="3810"/>
              <a:ext cx="42" cy="4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3"/>
            <p:cNvSpPr>
              <a:spLocks noChangeArrowheads="1"/>
            </p:cNvSpPr>
            <p:nvPr/>
          </p:nvSpPr>
          <p:spPr bwMode="auto">
            <a:xfrm>
              <a:off x="992" y="2992"/>
              <a:ext cx="42" cy="4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54"/>
            <p:cNvSpPr>
              <a:spLocks noChangeArrowheads="1"/>
            </p:cNvSpPr>
            <p:nvPr/>
          </p:nvSpPr>
          <p:spPr bwMode="auto">
            <a:xfrm>
              <a:off x="1072" y="3361"/>
              <a:ext cx="102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55"/>
            <p:cNvSpPr>
              <a:spLocks noChangeArrowheads="1"/>
            </p:cNvSpPr>
            <p:nvPr/>
          </p:nvSpPr>
          <p:spPr bwMode="auto">
            <a:xfrm>
              <a:off x="1134" y="3406"/>
              <a:ext cx="58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Oval 56"/>
            <p:cNvSpPr>
              <a:spLocks noChangeArrowheads="1"/>
            </p:cNvSpPr>
            <p:nvPr/>
          </p:nvSpPr>
          <p:spPr bwMode="auto">
            <a:xfrm>
              <a:off x="1218" y="2917"/>
              <a:ext cx="189" cy="191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57"/>
            <p:cNvSpPr>
              <a:spLocks noChangeArrowheads="1"/>
            </p:cNvSpPr>
            <p:nvPr/>
          </p:nvSpPr>
          <p:spPr bwMode="auto">
            <a:xfrm>
              <a:off x="1172" y="2807"/>
              <a:ext cx="135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1267" y="2807"/>
              <a:ext cx="11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59"/>
            <p:cNvSpPr>
              <a:spLocks noChangeArrowheads="1"/>
            </p:cNvSpPr>
            <p:nvPr/>
          </p:nvSpPr>
          <p:spPr bwMode="auto">
            <a:xfrm>
              <a:off x="1341" y="2852"/>
              <a:ext cx="64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60"/>
            <p:cNvSpPr>
              <a:spLocks noChangeArrowheads="1"/>
            </p:cNvSpPr>
            <p:nvPr/>
          </p:nvSpPr>
          <p:spPr bwMode="auto">
            <a:xfrm>
              <a:off x="1375" y="2852"/>
              <a:ext cx="77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61"/>
            <p:cNvSpPr>
              <a:spLocks noChangeArrowheads="1"/>
            </p:cNvSpPr>
            <p:nvPr/>
          </p:nvSpPr>
          <p:spPr bwMode="auto">
            <a:xfrm>
              <a:off x="1425" y="2807"/>
              <a:ext cx="7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62"/>
            <p:cNvSpPr>
              <a:spLocks noChangeArrowheads="1"/>
            </p:cNvSpPr>
            <p:nvPr/>
          </p:nvSpPr>
          <p:spPr bwMode="auto">
            <a:xfrm>
              <a:off x="1907" y="3361"/>
              <a:ext cx="10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1970" y="3406"/>
              <a:ext cx="58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Oval 64"/>
            <p:cNvSpPr>
              <a:spLocks noChangeArrowheads="1"/>
            </p:cNvSpPr>
            <p:nvPr/>
          </p:nvSpPr>
          <p:spPr bwMode="auto">
            <a:xfrm>
              <a:off x="1600" y="2990"/>
              <a:ext cx="44" cy="4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65"/>
            <p:cNvSpPr>
              <a:spLocks noChangeArrowheads="1"/>
            </p:cNvSpPr>
            <p:nvPr/>
          </p:nvSpPr>
          <p:spPr bwMode="auto">
            <a:xfrm>
              <a:off x="1600" y="2990"/>
              <a:ext cx="44" cy="45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66"/>
            <p:cNvSpPr>
              <a:spLocks noChangeArrowheads="1"/>
            </p:cNvSpPr>
            <p:nvPr/>
          </p:nvSpPr>
          <p:spPr bwMode="auto">
            <a:xfrm>
              <a:off x="1603" y="2875"/>
              <a:ext cx="9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Oval 67"/>
            <p:cNvSpPr>
              <a:spLocks noChangeArrowheads="1"/>
            </p:cNvSpPr>
            <p:nvPr/>
          </p:nvSpPr>
          <p:spPr bwMode="auto">
            <a:xfrm>
              <a:off x="1600" y="3810"/>
              <a:ext cx="44" cy="4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68"/>
            <p:cNvSpPr>
              <a:spLocks noChangeArrowheads="1"/>
            </p:cNvSpPr>
            <p:nvPr/>
          </p:nvSpPr>
          <p:spPr bwMode="auto">
            <a:xfrm>
              <a:off x="1600" y="3810"/>
              <a:ext cx="44" cy="4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69"/>
            <p:cNvSpPr>
              <a:spLocks noChangeArrowheads="1"/>
            </p:cNvSpPr>
            <p:nvPr/>
          </p:nvSpPr>
          <p:spPr bwMode="auto">
            <a:xfrm>
              <a:off x="1603" y="3864"/>
              <a:ext cx="9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Line 70"/>
            <p:cNvSpPr>
              <a:spLocks noChangeShapeType="1"/>
            </p:cNvSpPr>
            <p:nvPr/>
          </p:nvSpPr>
          <p:spPr bwMode="auto">
            <a:xfrm>
              <a:off x="1912" y="3012"/>
              <a:ext cx="0" cy="20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71"/>
            <p:cNvSpPr>
              <a:spLocks/>
            </p:cNvSpPr>
            <p:nvPr/>
          </p:nvSpPr>
          <p:spPr bwMode="auto">
            <a:xfrm>
              <a:off x="1884" y="3209"/>
              <a:ext cx="56" cy="83"/>
            </a:xfrm>
            <a:custGeom>
              <a:avLst/>
              <a:gdLst>
                <a:gd name="T0" fmla="*/ 56 w 56"/>
                <a:gd name="T1" fmla="*/ 0 h 83"/>
                <a:gd name="T2" fmla="*/ 28 w 56"/>
                <a:gd name="T3" fmla="*/ 83 h 83"/>
                <a:gd name="T4" fmla="*/ 0 w 56"/>
                <a:gd name="T5" fmla="*/ 0 h 83"/>
                <a:gd name="T6" fmla="*/ 56 w 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3">
                  <a:moveTo>
                    <a:pt x="56" y="0"/>
                  </a:moveTo>
                  <a:lnTo>
                    <a:pt x="28" y="83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72"/>
            <p:cNvSpPr>
              <a:spLocks noChangeArrowheads="1"/>
            </p:cNvSpPr>
            <p:nvPr/>
          </p:nvSpPr>
          <p:spPr bwMode="auto">
            <a:xfrm>
              <a:off x="1973" y="3100"/>
              <a:ext cx="7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73"/>
            <p:cNvSpPr>
              <a:spLocks noChangeArrowheads="1"/>
            </p:cNvSpPr>
            <p:nvPr/>
          </p:nvSpPr>
          <p:spPr bwMode="auto">
            <a:xfrm>
              <a:off x="2007" y="3147"/>
              <a:ext cx="5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74"/>
            <p:cNvSpPr>
              <a:spLocks noChangeArrowheads="1"/>
            </p:cNvSpPr>
            <p:nvPr/>
          </p:nvSpPr>
          <p:spPr bwMode="auto">
            <a:xfrm>
              <a:off x="983" y="3325"/>
              <a:ext cx="62" cy="1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75"/>
            <p:cNvSpPr>
              <a:spLocks noChangeArrowheads="1"/>
            </p:cNvSpPr>
            <p:nvPr/>
          </p:nvSpPr>
          <p:spPr bwMode="auto">
            <a:xfrm>
              <a:off x="983" y="3325"/>
              <a:ext cx="62" cy="18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76"/>
            <p:cNvSpPr>
              <a:spLocks noChangeArrowheads="1"/>
            </p:cNvSpPr>
            <p:nvPr/>
          </p:nvSpPr>
          <p:spPr bwMode="auto">
            <a:xfrm>
              <a:off x="1818" y="3325"/>
              <a:ext cx="63" cy="1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7"/>
            <p:cNvSpPr>
              <a:spLocks noChangeArrowheads="1"/>
            </p:cNvSpPr>
            <p:nvPr/>
          </p:nvSpPr>
          <p:spPr bwMode="auto">
            <a:xfrm>
              <a:off x="1818" y="3325"/>
              <a:ext cx="63" cy="18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1774826" y="4346767"/>
            <a:ext cx="62388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</a:rPr>
              <a:t>- U</a:t>
            </a:r>
            <a:r>
              <a:rPr lang="en-US" altLang="zh-CN" sz="1200" baseline="-30000" dirty="0">
                <a:latin typeface="Times New Roman" panose="02020603050405020304" pitchFamily="18" charset="0"/>
              </a:rPr>
              <a:t>S2 </a:t>
            </a:r>
            <a:r>
              <a:rPr lang="en-US" altLang="zh-CN" sz="1200" i="1" dirty="0">
                <a:latin typeface="Times New Roman" panose="02020603050405020304" pitchFamily="18" charset="0"/>
              </a:rPr>
              <a:t>+</a:t>
            </a:r>
            <a:endParaRPr lang="zh-CN" altLang="en-US" sz="12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860748" y="4333895"/>
            <a:ext cx="3221340" cy="2047515"/>
            <a:chOff x="5860748" y="4333895"/>
            <a:chExt cx="3221340" cy="204751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0748" y="4385933"/>
              <a:ext cx="3221340" cy="1995477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7534274" y="4333895"/>
              <a:ext cx="6238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</a:rPr>
                <a:t>- U</a:t>
              </a:r>
              <a:r>
                <a:rPr lang="en-US" altLang="zh-CN" sz="1200" baseline="-30000" dirty="0">
                  <a:latin typeface="Times New Roman" panose="02020603050405020304" pitchFamily="18" charset="0"/>
                </a:rPr>
                <a:t>S2 </a:t>
              </a:r>
              <a:r>
                <a:rPr lang="en-US" altLang="zh-CN" sz="1200" i="1" dirty="0">
                  <a:latin typeface="Times New Roman" panose="02020603050405020304" pitchFamily="18" charset="0"/>
                </a:rPr>
                <a:t>+</a:t>
              </a:r>
              <a:endParaRPr lang="zh-CN" altLang="en-US" sz="1200" dirty="0"/>
            </a:p>
          </p:txBody>
        </p:sp>
      </p:grpSp>
      <p:sp>
        <p:nvSpPr>
          <p:cNvPr id="61" name="矩形 60"/>
          <p:cNvSpPr/>
          <p:nvPr/>
        </p:nvSpPr>
        <p:spPr>
          <a:xfrm>
            <a:off x="6749746" y="6300118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求短路电流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SC</a:t>
            </a:r>
            <a:endParaRPr lang="zh-CN" altLang="en-US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526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" grpId="0"/>
      <p:bldP spid="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24984" y="1600614"/>
            <a:ext cx="80158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000" b="1" dirty="0">
                <a:latin typeface="Times New Roman" panose="02020603050405020304" pitchFamily="18" charset="0"/>
              </a:rPr>
              <a:t>将理想电压源短路，求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ab</a:t>
            </a:r>
            <a:r>
              <a:rPr lang="zh-CN" altLang="en-US" sz="2000" b="1" dirty="0">
                <a:latin typeface="Times New Roman" panose="02020603050405020304" pitchFamily="18" charset="0"/>
              </a:rPr>
              <a:t>端口的等效电阻：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55975"/>
              </p:ext>
            </p:extLst>
          </p:nvPr>
        </p:nvGraphicFramePr>
        <p:xfrm>
          <a:off x="1849438" y="2282825"/>
          <a:ext cx="4308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228600" progId="Equation.DSMT4">
                  <p:embed/>
                </p:oleObj>
              </mc:Choice>
              <mc:Fallback>
                <p:oleObj name="Equation" r:id="rId2" imgW="1917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2282825"/>
                        <a:ext cx="43084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0" y="4395054"/>
            <a:ext cx="3180693" cy="1995477"/>
          </a:xfrm>
          <a:prstGeom prst="rect">
            <a:avLst/>
          </a:prstGeom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24984" y="2807862"/>
            <a:ext cx="8015884" cy="49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再由诺顿等效电路求支路电流：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96" y="4485267"/>
            <a:ext cx="2306765" cy="1884054"/>
          </a:xfrm>
          <a:prstGeom prst="rect">
            <a:avLst/>
          </a:prstGeom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281499"/>
              </p:ext>
            </p:extLst>
          </p:nvPr>
        </p:nvGraphicFramePr>
        <p:xfrm>
          <a:off x="1220788" y="3297238"/>
          <a:ext cx="55070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431640" progId="Equation.DSMT4">
                  <p:embed/>
                </p:oleObj>
              </mc:Choice>
              <mc:Fallback>
                <p:oleObj name="Equation" r:id="rId6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297238"/>
                        <a:ext cx="550703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3749345" y="630011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诺顿等效电路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395288" y="636588"/>
            <a:ext cx="83534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</a:t>
            </a:r>
            <a:r>
              <a:rPr lang="zh-CN" altLang="zh-CN" sz="2000" b="1" dirty="0">
                <a:latin typeface="Times New Roman" panose="02020603050405020304" pitchFamily="18" charset="0"/>
              </a:rPr>
              <a:t>电路如图</a:t>
            </a:r>
            <a:r>
              <a:rPr lang="en-US" altLang="zh-CN" sz="2000" b="1" dirty="0">
                <a:latin typeface="Times New Roman" panose="02020603050405020304" pitchFamily="18" charset="0"/>
              </a:rPr>
              <a:t>2-21</a:t>
            </a:r>
            <a:r>
              <a:rPr lang="zh-CN" altLang="zh-CN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zh-CN" sz="2000" b="1" dirty="0">
                <a:latin typeface="Times New Roman" panose="02020603050405020304" pitchFamily="18" charset="0"/>
              </a:rPr>
              <a:t>）所示，已知：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=10Ω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=40Ω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</a:rPr>
              <a:t>=2Ω</a:t>
            </a:r>
            <a:r>
              <a:rPr lang="zh-CN" altLang="zh-CN" sz="2000" b="1" dirty="0">
                <a:latin typeface="Times New Roman" panose="02020603050405020304" pitchFamily="18" charset="0"/>
              </a:rPr>
              <a:t>，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S1</a:t>
            </a:r>
            <a:r>
              <a:rPr lang="en-US" altLang="zh-CN" sz="2000" b="1" dirty="0">
                <a:latin typeface="Times New Roman" panose="02020603050405020304" pitchFamily="18" charset="0"/>
              </a:rPr>
              <a:t>=30V</a:t>
            </a:r>
            <a:r>
              <a:rPr lang="zh-CN" altLang="zh-CN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U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S2</a:t>
            </a:r>
            <a:r>
              <a:rPr lang="en-US" altLang="zh-CN" sz="2000" b="1" dirty="0">
                <a:latin typeface="Times New Roman" panose="02020603050405020304" pitchFamily="18" charset="0"/>
              </a:rPr>
              <a:t>=16V</a:t>
            </a:r>
            <a:r>
              <a:rPr lang="zh-CN" altLang="zh-CN" sz="2000" b="1" dirty="0">
                <a:latin typeface="Times New Roman" panose="02020603050405020304" pitchFamily="18" charset="0"/>
              </a:rPr>
              <a:t>，用</a:t>
            </a:r>
            <a:r>
              <a:rPr lang="zh-CN" altLang="en-US" sz="2000" b="1" dirty="0">
                <a:latin typeface="Times New Roman" panose="02020603050405020304" pitchFamily="18" charset="0"/>
              </a:rPr>
              <a:t>诺顿</a:t>
            </a:r>
            <a:r>
              <a:rPr lang="zh-CN" altLang="zh-CN" sz="2000" b="1" dirty="0">
                <a:latin typeface="Times New Roman" panose="02020603050405020304" pitchFamily="18" charset="0"/>
              </a:rPr>
              <a:t>定理计算</a:t>
            </a:r>
            <a:r>
              <a:rPr lang="zh-CN" altLang="en-US" sz="2000" b="1" dirty="0">
                <a:latin typeface="Times New Roman" panose="02020603050405020304" pitchFamily="18" charset="0"/>
              </a:rPr>
              <a:t>电路中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的</a:t>
            </a:r>
            <a:r>
              <a:rPr lang="zh-CN" altLang="zh-CN" sz="2000" b="1" dirty="0">
                <a:latin typeface="Times New Roman" panose="02020603050405020304" pitchFamily="18" charset="0"/>
              </a:rPr>
              <a:t>电流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3" name="矩形 22"/>
          <p:cNvSpPr/>
          <p:nvPr/>
        </p:nvSpPr>
        <p:spPr>
          <a:xfrm>
            <a:off x="467429" y="706118"/>
            <a:ext cx="91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2-15</a:t>
            </a:r>
            <a:endParaRPr lang="en-US" altLang="zh-CN" sz="20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4826" y="4346767"/>
            <a:ext cx="62388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</a:rPr>
              <a:t>- U</a:t>
            </a:r>
            <a:r>
              <a:rPr lang="en-US" altLang="zh-CN" sz="1200" baseline="-30000" dirty="0">
                <a:latin typeface="Times New Roman" panose="02020603050405020304" pitchFamily="18" charset="0"/>
              </a:rPr>
              <a:t>S2 </a:t>
            </a:r>
            <a:r>
              <a:rPr lang="en-US" altLang="zh-CN" sz="1200" i="1" dirty="0">
                <a:latin typeface="Times New Roman" panose="02020603050405020304" pitchFamily="18" charset="0"/>
              </a:rPr>
              <a:t>+</a:t>
            </a:r>
            <a:endParaRPr lang="zh-CN" altLang="en-US" sz="1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444260" y="4512458"/>
            <a:ext cx="1834279" cy="2156992"/>
            <a:chOff x="6444260" y="4512458"/>
            <a:chExt cx="1834279" cy="215699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4260" y="4512458"/>
              <a:ext cx="1834279" cy="1878073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6550920" y="6300118"/>
              <a:ext cx="1620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求等效电阻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lang="zh-CN" altLang="en-US" baseline="-25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3972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710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4325" y="887413"/>
            <a:ext cx="5175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2.5.3  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最大功率传输定理</a:t>
            </a:r>
            <a:endParaRPr lang="en-US" altLang="zh-CN" sz="320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4200" y="1546225"/>
            <a:ext cx="790892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一个含源线性二端电路，当所接负载不同时，一端口电路传输给负载的功率就不同，讨论负载为何值时能从电路获取</a:t>
            </a:r>
            <a:r>
              <a:rPr lang="zh-CN" altLang="en-US" sz="24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最大功率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，及最大功率的值是多少的问题是有工程意义的。</a:t>
            </a:r>
          </a:p>
        </p:txBody>
      </p:sp>
      <p:pic>
        <p:nvPicPr>
          <p:cNvPr id="8" name="Picture 10" descr="Img000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1" y="3573020"/>
            <a:ext cx="3983037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84200" y="3411538"/>
            <a:ext cx="427584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15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如图为含源线性二端网络的戴维南等效电路，并在输出端接上负载，下面讨论：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负载获得最大功率的条件</a:t>
            </a:r>
            <a:endParaRPr lang="en-US" altLang="zh-CN" sz="2400" b="1" dirty="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最大功率是多少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13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48132" name="Picture 10" descr="Img000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05" y="142970"/>
            <a:ext cx="4294187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6263" y="476250"/>
            <a:ext cx="36909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负载上的功率为：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121407"/>
              </p:ext>
            </p:extLst>
          </p:nvPr>
        </p:nvGraphicFramePr>
        <p:xfrm>
          <a:off x="636588" y="892175"/>
          <a:ext cx="35512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431640" progId="Equation.DSMT4">
                  <p:embed/>
                </p:oleObj>
              </mc:Choice>
              <mc:Fallback>
                <p:oleObj name="Equation" r:id="rId4" imgW="154908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892175"/>
                        <a:ext cx="35512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639762" y="1966647"/>
            <a:ext cx="3959443" cy="1049338"/>
          </a:xfrm>
        </p:spPr>
        <p:txBody>
          <a:bodyPr>
            <a:normAutofit fontScale="92500"/>
          </a:bodyPr>
          <a:lstStyle/>
          <a:p>
            <a:pPr marL="0" indent="0" algn="just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为了求得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改变时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的最大值，将上式对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求导，并令其为零，即：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258144"/>
              </p:ext>
            </p:extLst>
          </p:nvPr>
        </p:nvGraphicFramePr>
        <p:xfrm>
          <a:off x="1197193" y="2999981"/>
          <a:ext cx="34020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1000" imgH="495300" progId="Equation.DSMT4">
                  <p:embed/>
                </p:oleObj>
              </mc:Choice>
              <mc:Fallback>
                <p:oleObj name="Equation" r:id="rId6" imgW="1651000" imgH="495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193" y="2999981"/>
                        <a:ext cx="34020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39868"/>
              </p:ext>
            </p:extLst>
          </p:nvPr>
        </p:nvGraphicFramePr>
        <p:xfrm>
          <a:off x="2843760" y="3882509"/>
          <a:ext cx="30972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2463" imgH="508761" progId="Equation.DSMT4">
                  <p:embed/>
                </p:oleObj>
              </mc:Choice>
              <mc:Fallback>
                <p:oleObj name="Equation" r:id="rId8" imgW="1462463" imgH="50876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60" y="3882509"/>
                        <a:ext cx="309721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72288"/>
              </p:ext>
            </p:extLst>
          </p:nvPr>
        </p:nvGraphicFramePr>
        <p:xfrm>
          <a:off x="6660290" y="4865171"/>
          <a:ext cx="11080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8000" imgH="228600" progId="Equation.DSMT4">
                  <p:embed/>
                </p:oleObj>
              </mc:Choice>
              <mc:Fallback>
                <p:oleObj name="Equation" r:id="rId10" imgW="5080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90" y="4865171"/>
                        <a:ext cx="1108075" cy="458788"/>
                      </a:xfrm>
                      <a:prstGeom prst="rect">
                        <a:avLst/>
                      </a:prstGeom>
                      <a:solidFill>
                        <a:srgbClr val="FFFF77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51460" y="4143007"/>
            <a:ext cx="1527982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又因为：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12222" y="4887467"/>
            <a:ext cx="7377341" cy="10156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因此可知：负载获得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最大功率的条件</a:t>
            </a:r>
            <a:r>
              <a:rPr lang="zh-CN" altLang="en-US" sz="2400" dirty="0">
                <a:cs typeface="Times New Roman" panose="02020603050405020304" pitchFamily="18" charset="0"/>
              </a:rPr>
              <a:t>是：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负载电阻</a:t>
            </a:r>
            <a:r>
              <a:rPr lang="en-US" altLang="zh-CN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与有源二端网络的戴维南等效电阻</a:t>
            </a:r>
            <a:r>
              <a:rPr lang="en-US" altLang="zh-CN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相等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827088" y="6059488"/>
            <a:ext cx="3278187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/>
              <a:t>负载获得的</a:t>
            </a:r>
            <a:r>
              <a:rPr lang="zh-CN" altLang="zh-CN" sz="2400" b="1" dirty="0">
                <a:solidFill>
                  <a:srgbClr val="FF0000"/>
                </a:solidFill>
              </a:rPr>
              <a:t>最大功率为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575175" y="5873750"/>
          <a:ext cx="15192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2000" imgH="457200" progId="Equation.DSMT4">
                  <p:embed/>
                </p:oleObj>
              </mc:Choice>
              <mc:Fallback>
                <p:oleObj name="Equation" r:id="rId12" imgW="762000" imgH="4572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5873750"/>
                        <a:ext cx="1519238" cy="838200"/>
                      </a:xfrm>
                      <a:prstGeom prst="rect">
                        <a:avLst/>
                      </a:prstGeom>
                      <a:solidFill>
                        <a:srgbClr val="FFFF77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  <p:bldP spid="15" grpId="0"/>
      <p:bldP spid="16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4260850"/>
            <a:ext cx="33559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9156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9157" name="矩形 1"/>
          <p:cNvSpPr>
            <a:spLocks noChangeArrowheads="1"/>
          </p:cNvSpPr>
          <p:nvPr/>
        </p:nvSpPr>
        <p:spPr bwMode="auto">
          <a:xfrm>
            <a:off x="261938" y="561975"/>
            <a:ext cx="8566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2.23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）电路中，已知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=2Ω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=2Ω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=10V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=5A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，问负载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L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为多大时可获得最大功率？最大功率是多少？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4915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1635125"/>
            <a:ext cx="3875087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8013" y="2665413"/>
          <a:ext cx="43402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09115" imgH="228699" progId="Equation.DSMT4">
                  <p:embed/>
                </p:oleObj>
              </mc:Choice>
              <mc:Fallback>
                <p:oleObj name="Equation" r:id="rId5" imgW="2109115" imgH="22869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665413"/>
                        <a:ext cx="43402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3888" y="3141663"/>
          <a:ext cx="36957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03950" imgH="228690" progId="Equation.DSMT4">
                  <p:embed/>
                </p:oleObj>
              </mc:Choice>
              <mc:Fallback>
                <p:oleObj name="Equation" r:id="rId7" imgW="1803950" imgH="22869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141663"/>
                        <a:ext cx="36957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7663" y="1436688"/>
            <a:ext cx="9652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17588" y="1419225"/>
            <a:ext cx="3770312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将负载电阻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断开，求该电路的戴维南等效电路。</a:t>
            </a:r>
          </a:p>
        </p:txBody>
      </p:sp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649413"/>
            <a:ext cx="3633787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4327525"/>
            <a:ext cx="29210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617538" y="3660775"/>
            <a:ext cx="3333750" cy="4619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接上负载，如图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06475" y="5653088"/>
          <a:ext cx="35052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03950" imgH="495195" progId="Equation.DSMT4">
                  <p:embed/>
                </p:oleObj>
              </mc:Choice>
              <mc:Fallback>
                <p:oleObj name="Equation" r:id="rId11" imgW="1803950" imgH="49519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5653088"/>
                        <a:ext cx="35052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617538" y="4211638"/>
            <a:ext cx="3943350" cy="1477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5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由最大功率传输定理可知当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时负载获得最大功率，最大功率为</a:t>
            </a:r>
          </a:p>
        </p:txBody>
      </p:sp>
      <p:sp>
        <p:nvSpPr>
          <p:cNvPr id="16" name="矩形 15"/>
          <p:cNvSpPr/>
          <p:nvPr/>
        </p:nvSpPr>
        <p:spPr>
          <a:xfrm>
            <a:off x="347663" y="600046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2-16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8" grpId="0"/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70" y="692620"/>
            <a:ext cx="9144000" cy="2799664"/>
          </a:xfrm>
          <a:prstGeom prst="rect">
            <a:avLst/>
          </a:prstGeom>
        </p:spPr>
      </p:pic>
      <p:sp>
        <p:nvSpPr>
          <p:cNvPr id="49155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9156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370" y="620610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2-17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23410" y="3503838"/>
            <a:ext cx="965200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84259" y="3423356"/>
            <a:ext cx="7627395" cy="55399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断开负载电阻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，用网孔电流法求开路电压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2553"/>
              </p:ext>
            </p:extLst>
          </p:nvPr>
        </p:nvGraphicFramePr>
        <p:xfrm>
          <a:off x="1621223" y="3936354"/>
          <a:ext cx="51196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82400" progId="Equation.DSMT4">
                  <p:embed/>
                </p:oleObj>
              </mc:Choice>
              <mc:Fallback>
                <p:oleObj name="Equation" r:id="rId4" imgW="2489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223" y="3936354"/>
                        <a:ext cx="511968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93278" y="4928607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  <a:endParaRPr lang="zh-CN" altLang="en-US" sz="200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30153"/>
              </p:ext>
            </p:extLst>
          </p:nvPr>
        </p:nvGraphicFramePr>
        <p:xfrm>
          <a:off x="4418013" y="5268913"/>
          <a:ext cx="2349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268913"/>
                        <a:ext cx="23495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666018" y="6177736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最大功率：</a:t>
            </a:r>
            <a:endParaRPr lang="zh-CN" altLang="en-US" sz="20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26896"/>
              </p:ext>
            </p:extLst>
          </p:nvPr>
        </p:nvGraphicFramePr>
        <p:xfrm>
          <a:off x="1641368" y="4754249"/>
          <a:ext cx="54070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8720" imgH="393480" progId="Equation.DSMT4">
                  <p:embed/>
                </p:oleObj>
              </mc:Choice>
              <mc:Fallback>
                <p:oleObj name="Equation" r:id="rId8" imgW="2628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368" y="4754249"/>
                        <a:ext cx="54070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32601"/>
              </p:ext>
            </p:extLst>
          </p:nvPr>
        </p:nvGraphicFramePr>
        <p:xfrm>
          <a:off x="1624293" y="5473856"/>
          <a:ext cx="42830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228600" progId="Equation.DSMT4">
                  <p:embed/>
                </p:oleObj>
              </mc:Choice>
              <mc:Fallback>
                <p:oleObj name="Equation" r:id="rId10" imgW="208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293" y="5473856"/>
                        <a:ext cx="42830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717622"/>
              </p:ext>
            </p:extLst>
          </p:nvPr>
        </p:nvGraphicFramePr>
        <p:xfrm>
          <a:off x="2195670" y="5943600"/>
          <a:ext cx="34210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63560" imgH="457200" progId="Equation.DSMT4">
                  <p:embed/>
                </p:oleObj>
              </mc:Choice>
              <mc:Fallback>
                <p:oleObj name="Equation" r:id="rId12" imgW="166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670" y="5943600"/>
                        <a:ext cx="34210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5144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0179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19313" y="771525"/>
            <a:ext cx="4565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2.6  </a:t>
            </a: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受控源</a:t>
            </a:r>
            <a:endParaRPr lang="en-US" altLang="zh-CN" sz="3600" b="1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1500" y="1622425"/>
            <a:ext cx="8001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539750"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zh-CN" sz="2000" b="1" dirty="0">
                <a:ea typeface="楷体_GB2312" pitchFamily="49" charset="-122"/>
              </a:rPr>
              <a:t>受控源提供的电压或电流受电路中其他地方电压或电流的控制。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zh-CN" sz="2000" b="1" dirty="0">
                <a:ea typeface="楷体_GB2312" pitchFamily="49" charset="-122"/>
              </a:rPr>
              <a:t>        受控源由两部分组成：控制量和被控制量，控制量可以是电压或电流，被控制量也可以是电压或电流，因此受控源可以分成四种类型：</a:t>
            </a:r>
          </a:p>
          <a:p>
            <a:pPr marL="630238" indent="449263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电压控制的电压源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CVS)</a:t>
            </a: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；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630238" indent="449263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电压控制的电流源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(VCCS)</a:t>
            </a: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；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630238" indent="449263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电流控制的电压源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(CC</a:t>
            </a: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S)</a:t>
            </a: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；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630238" indent="449263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电流控制的电流源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S)</a:t>
            </a:r>
            <a:r>
              <a:rPr lang="zh-CN" altLang="zh-CN" sz="2000" b="1" dirty="0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build="p" autoUpdateAnimBg="0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120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41325"/>
            <a:ext cx="4124325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497263"/>
            <a:ext cx="4235450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895975" y="944563"/>
          <a:ext cx="18621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11406" imgH="229322" progId="Equation.DSMT4">
                  <p:embed/>
                </p:oleObj>
              </mc:Choice>
              <mc:Fallback>
                <p:oleObj name="Equation" r:id="rId5" imgW="611406" imgH="22932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944563"/>
                        <a:ext cx="18621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156325" y="3789363"/>
          <a:ext cx="16430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3445" imgH="229867" progId="Equation.DSMT4">
                  <p:embed/>
                </p:oleObj>
              </mc:Choice>
              <mc:Fallback>
                <p:oleObj name="Equation" r:id="rId7" imgW="523445" imgH="22986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789363"/>
                        <a:ext cx="164306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865813" y="1862138"/>
            <a:ext cx="29733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μ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是电压放大系数，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 b="1">
                <a:latin typeface="Times New Roman" panose="02020603050405020304" pitchFamily="18" charset="0"/>
              </a:rPr>
              <a:t>无量纲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002338" y="4616450"/>
            <a:ext cx="2700337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是转移电阻，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 b="1">
                <a:latin typeface="Times New Roman" panose="02020603050405020304" pitchFamily="18" charset="0"/>
              </a:rPr>
              <a:t>单位是欧姆（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Ω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222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441325"/>
            <a:ext cx="40671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3648075"/>
            <a:ext cx="406717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88013" y="908050"/>
          <a:ext cx="17526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0485" imgH="229322" progId="Equation.DSMT4">
                  <p:embed/>
                </p:oleObj>
              </mc:Choice>
              <mc:Fallback>
                <p:oleObj name="Equation" r:id="rId5" imgW="560485" imgH="22932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908050"/>
                        <a:ext cx="17526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59450" y="3897313"/>
          <a:ext cx="1533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5085" imgH="215806" progId="Equation.DSMT4">
                  <p:embed/>
                </p:oleObj>
              </mc:Choice>
              <mc:Fallback>
                <p:oleObj name="Equation" r:id="rId7" imgW="495085" imgH="215806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3897313"/>
                        <a:ext cx="15335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43550" y="1855788"/>
            <a:ext cx="288131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g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是转移电导，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 b="1">
                <a:latin typeface="Times New Roman" panose="02020603050405020304" pitchFamily="18" charset="0"/>
              </a:rPr>
              <a:t>单位是西门子（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586413" y="4581525"/>
            <a:ext cx="2838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β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是电流放大系数，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 b="1">
                <a:latin typeface="Times New Roman" panose="02020603050405020304" pitchFamily="18" charset="0"/>
              </a:rPr>
              <a:t>无量纲。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14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7700" y="1068388"/>
            <a:ext cx="5441950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支路电流法的一般步骤：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85825" y="2068513"/>
            <a:ext cx="7627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任意选定各支路（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条支路）电流参考方向；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85825" y="2855913"/>
            <a:ext cx="698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选定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–1)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个节点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，列写其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方程；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85825" y="3640138"/>
            <a:ext cx="785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选定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–(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–1)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个独立回路，列写其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方程；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85825" y="4408488"/>
            <a:ext cx="64087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求解上述方程，得到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个支路电流；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  <p:bldP spid="6" grpId="0" autoUpdateAnimBg="0"/>
      <p:bldP spid="9" grpId="0" autoUpdateAnimBg="0"/>
      <p:bldP spid="1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325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475" y="561975"/>
            <a:ext cx="8112125" cy="56022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23888">
              <a:lnSpc>
                <a:spcPct val="125000"/>
              </a:lnSpc>
              <a:defRPr/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对含有受控源的线性电路，也可以用前面介绍的电路分析方法进行分析与计算，但考虑到受控源的特性．在分析与计算时需要注意以下几点。</a:t>
            </a:r>
          </a:p>
          <a:p>
            <a:pPr marL="720725" indent="-720725">
              <a:lnSpc>
                <a:spcPct val="125000"/>
              </a:lnSpc>
              <a:defRPr/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应用叠加定理时，受控源不能单独作用于电路，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当其他独立电源单独作用时，受控源要保留在电路中。</a:t>
            </a:r>
          </a:p>
          <a:p>
            <a:pPr marL="720725" indent="-720725">
              <a:lnSpc>
                <a:spcPct val="125000"/>
              </a:lnSpc>
              <a:defRPr/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应用戴维南定理时，求开路电压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OC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是对含受控源电路的计算。求等效电阻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时，去掉独立源，受控源要同电阻一样保留，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此时等效电阻的计算采用外加电源法，即在两端口处外加一电压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，求得端口处的电流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，则等效电阻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=U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720725" indent="-720725">
              <a:lnSpc>
                <a:spcPct val="125000"/>
              </a:lnSpc>
              <a:defRPr/>
            </a:pP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受控电压源和受控电流源也可进行等效变换，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但不改变控制量。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427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4276" name="矩形 1"/>
          <p:cNvSpPr>
            <a:spLocks noChangeArrowheads="1"/>
          </p:cNvSpPr>
          <p:nvPr/>
        </p:nvSpPr>
        <p:spPr bwMode="auto">
          <a:xfrm>
            <a:off x="304800" y="528638"/>
            <a:ext cx="818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求解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2.26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）电路中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电压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1781" y="1408113"/>
            <a:ext cx="963613" cy="463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dirty="0">
                <a:solidFill>
                  <a:srgbClr val="0000FF"/>
                </a:solidFill>
              </a:rPr>
              <a:t>解：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8436" y="573028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2-18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0" y="973138"/>
            <a:ext cx="6191250" cy="2847975"/>
          </a:xfrm>
          <a:prstGeom prst="rect">
            <a:avLst/>
          </a:prstGeom>
        </p:spPr>
      </p:pic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316031" y="3757453"/>
            <a:ext cx="8186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）用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节点电压法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分析：</a:t>
            </a:r>
          </a:p>
        </p:txBody>
      </p:sp>
      <p:sp>
        <p:nvSpPr>
          <p:cNvPr id="6" name="椭圆 5"/>
          <p:cNvSpPr/>
          <p:nvPr/>
        </p:nvSpPr>
        <p:spPr>
          <a:xfrm>
            <a:off x="3347830" y="1434803"/>
            <a:ext cx="144020" cy="148627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68000" y="1434803"/>
            <a:ext cx="144020" cy="148627"/>
          </a:xfrm>
          <a:prstGeom prst="ellipse">
            <a:avLst/>
          </a:prstGeom>
          <a:solidFill>
            <a:srgbClr val="FF0000">
              <a:alpha val="3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68437"/>
              </p:ext>
            </p:extLst>
          </p:nvPr>
        </p:nvGraphicFramePr>
        <p:xfrm>
          <a:off x="1187530" y="4226020"/>
          <a:ext cx="31146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634680" progId="Equation.DSMT4">
                  <p:embed/>
                </p:oleObj>
              </mc:Choice>
              <mc:Fallback>
                <p:oleObj name="Equation" r:id="rId4" imgW="15620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30" y="4226020"/>
                        <a:ext cx="3114675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809171" y="5463931"/>
            <a:ext cx="16745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补充方程：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73769"/>
              </p:ext>
            </p:extLst>
          </p:nvPr>
        </p:nvGraphicFramePr>
        <p:xfrm>
          <a:off x="1269595" y="5930039"/>
          <a:ext cx="26336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228600" progId="Equation.DSMT4">
                  <p:embed/>
                </p:oleObj>
              </mc:Choice>
              <mc:Fallback>
                <p:oleObj name="Equation" r:id="rId6" imgW="1320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595" y="5930039"/>
                        <a:ext cx="26336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91492"/>
              </p:ext>
            </p:extLst>
          </p:nvPr>
        </p:nvGraphicFramePr>
        <p:xfrm>
          <a:off x="6389624" y="4005080"/>
          <a:ext cx="12668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680" imgH="711000" progId="Equation.DSMT4">
                  <p:embed/>
                </p:oleObj>
              </mc:Choice>
              <mc:Fallback>
                <p:oleObj name="Equation" r:id="rId8" imgW="6346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24" y="4005080"/>
                        <a:ext cx="12668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5426706" y="4497005"/>
            <a:ext cx="607838" cy="29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5407300" y="5807541"/>
            <a:ext cx="607838" cy="29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04346"/>
              </p:ext>
            </p:extLst>
          </p:nvPr>
        </p:nvGraphicFramePr>
        <p:xfrm>
          <a:off x="6397022" y="5740562"/>
          <a:ext cx="15446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360" imgH="228600" progId="Equation.DSMT4">
                  <p:embed/>
                </p:oleObj>
              </mc:Choice>
              <mc:Fallback>
                <p:oleObj name="Equation" r:id="rId10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022" y="5740562"/>
                        <a:ext cx="15446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54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 animBg="1"/>
      <p:bldP spid="22" grpId="0" animBg="1"/>
      <p:bldP spid="24" grpId="0"/>
      <p:bldP spid="10" grpId="0" animBg="1"/>
      <p:bldP spid="2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427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4276" name="矩形 1"/>
          <p:cNvSpPr>
            <a:spLocks noChangeArrowheads="1"/>
          </p:cNvSpPr>
          <p:nvPr/>
        </p:nvSpPr>
        <p:spPr bwMode="auto">
          <a:xfrm>
            <a:off x="304800" y="528638"/>
            <a:ext cx="818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求解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2.26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）电路中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电压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1781" y="1408113"/>
            <a:ext cx="963613" cy="463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dirty="0">
                <a:solidFill>
                  <a:srgbClr val="0000FF"/>
                </a:solidFill>
              </a:rPr>
              <a:t>解：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8436" y="573028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2-18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316031" y="3757453"/>
            <a:ext cx="8186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）用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网孔电流法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分析：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43389"/>
              </p:ext>
            </p:extLst>
          </p:nvPr>
        </p:nvGraphicFramePr>
        <p:xfrm>
          <a:off x="1693863" y="4152900"/>
          <a:ext cx="210185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711000" progId="Equation.DSMT4">
                  <p:embed/>
                </p:oleObj>
              </mc:Choice>
              <mc:Fallback>
                <p:oleObj name="Equation" r:id="rId3" imgW="1054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152900"/>
                        <a:ext cx="210185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809171" y="5463931"/>
            <a:ext cx="16745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补充方程：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28815"/>
              </p:ext>
            </p:extLst>
          </p:nvPr>
        </p:nvGraphicFramePr>
        <p:xfrm>
          <a:off x="1699549" y="5890277"/>
          <a:ext cx="10890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549" y="5890277"/>
                        <a:ext cx="10890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973942"/>
              </p:ext>
            </p:extLst>
          </p:nvPr>
        </p:nvGraphicFramePr>
        <p:xfrm>
          <a:off x="5698658" y="3998021"/>
          <a:ext cx="14192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1000" imgH="711000" progId="Equation.DSMT4">
                  <p:embed/>
                </p:oleObj>
              </mc:Choice>
              <mc:Fallback>
                <p:oleObj name="Equation" r:id="rId7" imgW="7110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658" y="3998021"/>
                        <a:ext cx="14192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4811876" y="4489763"/>
            <a:ext cx="607838" cy="29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4792470" y="5800299"/>
            <a:ext cx="607838" cy="29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196412"/>
              </p:ext>
            </p:extLst>
          </p:nvPr>
        </p:nvGraphicFramePr>
        <p:xfrm>
          <a:off x="5813752" y="5720374"/>
          <a:ext cx="26082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07880" imgH="228600" progId="Equation.DSMT4">
                  <p:embed/>
                </p:oleObj>
              </mc:Choice>
              <mc:Fallback>
                <p:oleObj name="Equation" r:id="rId9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752" y="5720374"/>
                        <a:ext cx="26082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8534" y="1156236"/>
            <a:ext cx="6200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3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427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4276" name="矩形 1"/>
          <p:cNvSpPr>
            <a:spLocks noChangeArrowheads="1"/>
          </p:cNvSpPr>
          <p:nvPr/>
        </p:nvSpPr>
        <p:spPr bwMode="auto">
          <a:xfrm>
            <a:off x="304800" y="528638"/>
            <a:ext cx="81867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2.27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）电路中，已知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=6Ω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=4Ω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=10V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=4A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=10Ω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，用戴维南定理求电压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3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4" y="1403588"/>
            <a:ext cx="404495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379564"/>
              </p:ext>
            </p:extLst>
          </p:nvPr>
        </p:nvGraphicFramePr>
        <p:xfrm>
          <a:off x="854753" y="5085794"/>
          <a:ext cx="35464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229" imgH="431613" progId="Equation.DSMT4">
                  <p:embed/>
                </p:oleObj>
              </mc:Choice>
              <mc:Fallback>
                <p:oleObj name="Equation" r:id="rId4" imgW="1777229" imgH="43161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53" y="5085794"/>
                        <a:ext cx="35464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27544" y="4454474"/>
            <a:ext cx="5776766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8416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将待求支路断开</a:t>
            </a:r>
            <a:r>
              <a:rPr lang="zh-CN" altLang="en-US" sz="2400" dirty="0"/>
              <a:t>，先求开路电压</a:t>
            </a:r>
            <a:r>
              <a:rPr lang="en-US" altLang="zh-CN" sz="2400" i="1" dirty="0"/>
              <a:t>U</a:t>
            </a:r>
            <a:r>
              <a:rPr lang="en-US" altLang="zh-CN" sz="2400" baseline="-30000" dirty="0"/>
              <a:t>OC</a:t>
            </a:r>
            <a:endParaRPr lang="zh-CN" altLang="en-US" sz="2400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17396" y="4442181"/>
            <a:ext cx="963613" cy="463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zh-CN" sz="2400" dirty="0">
                <a:solidFill>
                  <a:srgbClr val="0000FF"/>
                </a:solidFill>
              </a:rPr>
              <a:t>解：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40266"/>
              </p:ext>
            </p:extLst>
          </p:nvPr>
        </p:nvGraphicFramePr>
        <p:xfrm>
          <a:off x="819497" y="6140450"/>
          <a:ext cx="5826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0680" imgH="228600" progId="Equation.DSMT4">
                  <p:embed/>
                </p:oleObj>
              </mc:Choice>
              <mc:Fallback>
                <p:oleObj name="Equation" r:id="rId6" imgW="2920680" imgH="2286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97" y="6140450"/>
                        <a:ext cx="58261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38436" y="573028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2-19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0726" y="386659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原电路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42010" y="1377648"/>
            <a:ext cx="4143375" cy="2907171"/>
            <a:chOff x="4442010" y="1377648"/>
            <a:chExt cx="4143375" cy="2907171"/>
          </a:xfrm>
        </p:grpSpPr>
        <p:pic>
          <p:nvPicPr>
            <p:cNvPr id="8500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010" y="1377648"/>
              <a:ext cx="4143375" cy="261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5626715" y="3915487"/>
              <a:ext cx="1744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求开路电压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OC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4275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4276" name="矩形 1"/>
          <p:cNvSpPr>
            <a:spLocks noChangeArrowheads="1"/>
          </p:cNvSpPr>
          <p:nvPr/>
        </p:nvSpPr>
        <p:spPr bwMode="auto">
          <a:xfrm>
            <a:off x="304800" y="528638"/>
            <a:ext cx="81867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2.27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）电路中，已知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=6Ω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=4Ω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=10V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=4A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=10Ω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，用戴维南定理求电压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3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4" y="1403588"/>
            <a:ext cx="404495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338436" y="573028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2-19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0726" y="386659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原电路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56137" y="1385688"/>
            <a:ext cx="3732213" cy="2899131"/>
            <a:chOff x="4656137" y="1385688"/>
            <a:chExt cx="3732213" cy="2899131"/>
          </a:xfrm>
        </p:grpSpPr>
        <p:pic>
          <p:nvPicPr>
            <p:cNvPr id="15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137" y="1385688"/>
              <a:ext cx="3732213" cy="258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5626715" y="3915487"/>
              <a:ext cx="18533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求短开路电阻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2099"/>
              </p:ext>
            </p:extLst>
          </p:nvPr>
        </p:nvGraphicFramePr>
        <p:xfrm>
          <a:off x="1008063" y="5167025"/>
          <a:ext cx="38909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900" imgH="431800" progId="Equation.DSMT4">
                  <p:embed/>
                </p:oleObj>
              </mc:Choice>
              <mc:Fallback>
                <p:oleObj name="Equation" r:id="rId5" imgW="2120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167025"/>
                        <a:ext cx="389096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327663"/>
              </p:ext>
            </p:extLst>
          </p:nvPr>
        </p:nvGraphicFramePr>
        <p:xfrm>
          <a:off x="6568216" y="5757090"/>
          <a:ext cx="19351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4455" imgH="394412" progId="Equation.DSMT4">
                  <p:embed/>
                </p:oleObj>
              </mc:Choice>
              <mc:Fallback>
                <p:oleObj name="Equation" r:id="rId7" imgW="954455" imgH="3944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216" y="5757090"/>
                        <a:ext cx="1935162" cy="7699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6118225" y="5287517"/>
            <a:ext cx="2464136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zh-CN" sz="2400" b="1" dirty="0"/>
              <a:t>等效电阻为</a:t>
            </a:r>
            <a:r>
              <a:rPr lang="zh-CN" altLang="en-US" sz="2400" b="1" dirty="0"/>
              <a:t>：    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42124" y="4300378"/>
            <a:ext cx="8740460" cy="83099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8416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作出相应的无源二端网络，</a:t>
            </a:r>
            <a:r>
              <a:rPr lang="zh-CN" altLang="en-US" sz="2400" dirty="0"/>
              <a:t>求等效电阻</a:t>
            </a:r>
            <a:r>
              <a:rPr lang="en-US" altLang="zh-CN" sz="2400" i="1" dirty="0"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O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      </a:t>
            </a:r>
            <a:r>
              <a:rPr lang="zh-CN" altLang="en-US" sz="2400" dirty="0"/>
              <a:t>在端口处外加一电压</a:t>
            </a:r>
            <a:r>
              <a:rPr lang="en-US" altLang="zh-CN" sz="2400" i="1" dirty="0"/>
              <a:t>U</a:t>
            </a:r>
            <a:r>
              <a:rPr lang="zh-CN" altLang="en-US" sz="2400" dirty="0"/>
              <a:t>，端口电流为</a:t>
            </a:r>
            <a:r>
              <a:rPr lang="en-US" altLang="zh-CN" sz="2400" i="1" dirty="0"/>
              <a:t>I</a:t>
            </a:r>
            <a:r>
              <a:rPr lang="zh-CN" altLang="en-US" sz="2400" dirty="0"/>
              <a:t>，则根据分流公式：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008063" y="6137275"/>
          <a:ext cx="48212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28900" imgH="228600" progId="Equation.DSMT4">
                  <p:embed/>
                </p:oleObj>
              </mc:Choice>
              <mc:Fallback>
                <p:oleObj name="Equation" r:id="rId9" imgW="262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6137275"/>
                        <a:ext cx="48212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9976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5299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331788"/>
            <a:ext cx="43497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25525" y="5445125"/>
          <a:ext cx="69992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29755" imgH="228690" progId="Equation.DSMT4">
                  <p:embed/>
                </p:oleObj>
              </mc:Choice>
              <mc:Fallback>
                <p:oleObj name="Equation" r:id="rId5" imgW="2629755" imgH="22869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5445125"/>
                        <a:ext cx="69992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84238" y="4498866"/>
            <a:ext cx="7524750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r>
              <a:rPr lang="zh-CN" altLang="zh-CN" sz="2400" b="1" dirty="0"/>
              <a:t>作出戴维南等效电路并与待求支路相联，</a:t>
            </a:r>
            <a:r>
              <a:rPr lang="zh-CN" altLang="en-US" sz="2400" b="1" dirty="0"/>
              <a:t>此可求得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100138" y="3536950"/>
          <a:ext cx="1866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3586" imgH="228501" progId="Equation.DSMT4">
                  <p:embed/>
                </p:oleObj>
              </mc:Choice>
              <mc:Fallback>
                <p:oleObj name="Equation" r:id="rId7" imgW="723586" imgH="228501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536950"/>
                        <a:ext cx="18669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621088" y="3355975"/>
          <a:ext cx="25034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54455" imgH="394412" progId="Equation.DSMT4">
                  <p:embed/>
                </p:oleObj>
              </mc:Choice>
              <mc:Fallback>
                <p:oleObj name="Equation" r:id="rId9" imgW="954455" imgH="394412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3355975"/>
                        <a:ext cx="25034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1788"/>
            <a:ext cx="44831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0" y="1124679"/>
            <a:ext cx="7818699" cy="5594915"/>
          </a:xfrm>
          <a:prstGeom prst="rect">
            <a:avLst/>
          </a:prstGeom>
        </p:spPr>
      </p:pic>
      <p:sp>
        <p:nvSpPr>
          <p:cNvPr id="54276" name="矩形 1"/>
          <p:cNvSpPr>
            <a:spLocks noChangeArrowheads="1"/>
          </p:cNvSpPr>
          <p:nvPr/>
        </p:nvSpPr>
        <p:spPr bwMode="auto">
          <a:xfrm>
            <a:off x="304800" y="528638"/>
            <a:ext cx="81867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用电压源与电流源等效变换法求解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2.28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）电路中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的电流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  <a:endParaRPr kumimoji="1" lang="zh-CN" altLang="en-US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4800" y="528638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2-20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7980" y="1359635"/>
            <a:ext cx="4392610" cy="264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99490" y="4099313"/>
            <a:ext cx="4392610" cy="264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374832" y="4121265"/>
            <a:ext cx="3710787" cy="264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940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矩形 1"/>
          <p:cNvSpPr>
            <a:spLocks noChangeArrowheads="1"/>
          </p:cNvSpPr>
          <p:nvPr/>
        </p:nvSpPr>
        <p:spPr bwMode="auto">
          <a:xfrm>
            <a:off x="304800" y="528638"/>
            <a:ext cx="81867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用电压源与电流源等效变换法求解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2.28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）电路中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的电流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  <a:endParaRPr kumimoji="1" lang="zh-CN" altLang="en-US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4800" y="528638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2-20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484730"/>
            <a:ext cx="3694188" cy="3101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50" y="1613317"/>
            <a:ext cx="3221840" cy="2911641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95370" y="2891705"/>
            <a:ext cx="504070" cy="288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322468"/>
              </p:ext>
            </p:extLst>
          </p:nvPr>
        </p:nvGraphicFramePr>
        <p:xfrm>
          <a:off x="1572770" y="4746139"/>
          <a:ext cx="2351140" cy="74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393480" progId="Equation.DSMT4">
                  <p:embed/>
                </p:oleObj>
              </mc:Choice>
              <mc:Fallback>
                <p:oleObj name="Equation" r:id="rId4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770" y="4746139"/>
                        <a:ext cx="2351140" cy="746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2552874" y="5878798"/>
            <a:ext cx="504070" cy="288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570044"/>
              </p:ext>
            </p:extLst>
          </p:nvPr>
        </p:nvGraphicFramePr>
        <p:xfrm>
          <a:off x="3561567" y="5878798"/>
          <a:ext cx="9858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228600" progId="Equation.DSMT4">
                  <p:embed/>
                </p:oleObj>
              </mc:Choice>
              <mc:Fallback>
                <p:oleObj name="Equation" r:id="rId6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567" y="5878798"/>
                        <a:ext cx="9858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7472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19312" y="771525"/>
            <a:ext cx="5261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2.7  </a:t>
            </a:r>
            <a:r>
              <a:rPr lang="zh-CN" altLang="en-US" sz="36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非线性电阻电路简介</a:t>
            </a:r>
            <a:endParaRPr lang="en-US" altLang="zh-CN" sz="360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1499" y="1437262"/>
            <a:ext cx="8001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线性元件：</a:t>
            </a:r>
            <a:r>
              <a:rPr lang="zh-CN" altLang="en-US" sz="2000" b="1" dirty="0">
                <a:ea typeface="楷体_GB2312" pitchFamily="49" charset="-122"/>
              </a:rPr>
              <a:t>元件参数不随其电流、电压改变。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非线性元件：</a:t>
            </a:r>
            <a:r>
              <a:rPr lang="zh-CN" altLang="en-US" sz="2000" b="1" dirty="0">
                <a:ea typeface="楷体_GB2312" pitchFamily="49" charset="-122"/>
              </a:rPr>
              <a:t>元件参数与其电流、电压有关。</a:t>
            </a:r>
            <a:endParaRPr lang="zh-CN" altLang="zh-CN" sz="2000" b="1" dirty="0"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3401878"/>
            <a:ext cx="8367713" cy="34492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56220" y="1555140"/>
            <a:ext cx="12170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ea typeface="楷体_GB2312" pitchFamily="49" charset="-122"/>
              </a:rPr>
              <a:t>欧姆定律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103781" y="2667331"/>
            <a:ext cx="199125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ea typeface="楷体_GB2312" pitchFamily="49" charset="-122"/>
              </a:rPr>
              <a:t>特定的函数关系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828423"/>
              </p:ext>
            </p:extLst>
          </p:nvPr>
        </p:nvGraphicFramePr>
        <p:xfrm>
          <a:off x="6103781" y="3152370"/>
          <a:ext cx="2501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215640" progId="Equation.DSMT4">
                  <p:embed/>
                </p:oleObj>
              </mc:Choice>
              <mc:Fallback>
                <p:oleObj name="Equation" r:id="rId3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781" y="3152370"/>
                        <a:ext cx="2501900" cy="409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1499" y="2692924"/>
            <a:ext cx="5175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2.7.1  </a:t>
            </a: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非线性电阻元件</a:t>
            </a:r>
            <a:endParaRPr lang="en-US" altLang="zh-CN" sz="320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29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3" grpId="0" animBg="1"/>
      <p:bldP spid="1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70" y="1979385"/>
            <a:ext cx="3007363" cy="4246618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91952" y="919459"/>
            <a:ext cx="561678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静态电阻：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     </a:t>
            </a:r>
            <a:r>
              <a:rPr lang="zh-CN" altLang="en-US" sz="2000" b="1" dirty="0">
                <a:ea typeface="楷体_GB2312" pitchFamily="49" charset="-122"/>
              </a:rPr>
              <a:t>任意一点</a:t>
            </a:r>
            <a:r>
              <a:rPr lang="en-US" altLang="zh-CN" sz="2000" b="1" dirty="0">
                <a:ea typeface="楷体_GB2312" pitchFamily="49" charset="-122"/>
              </a:rPr>
              <a:t>Q</a:t>
            </a:r>
            <a:r>
              <a:rPr lang="zh-CN" altLang="en-US" sz="2000" b="1" dirty="0">
                <a:ea typeface="楷体_GB2312" pitchFamily="49" charset="-122"/>
              </a:rPr>
              <a:t>的静态电阻定义为该点电压与电流之比，即：</a:t>
            </a:r>
            <a:endParaRPr lang="en-US" altLang="zh-CN" sz="2000" b="1" dirty="0"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动态电阻：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     </a:t>
            </a:r>
            <a:r>
              <a:rPr lang="zh-CN" altLang="en-US" sz="2000" b="1" dirty="0">
                <a:ea typeface="楷体_GB2312" pitchFamily="49" charset="-122"/>
              </a:rPr>
              <a:t>任意一点</a:t>
            </a:r>
            <a:r>
              <a:rPr lang="en-US" altLang="zh-CN" sz="2000" b="1" dirty="0">
                <a:ea typeface="楷体_GB2312" pitchFamily="49" charset="-122"/>
              </a:rPr>
              <a:t>Q</a:t>
            </a:r>
            <a:r>
              <a:rPr lang="zh-CN" altLang="en-US" sz="2000" b="1" dirty="0">
                <a:ea typeface="楷体_GB2312" pitchFamily="49" charset="-122"/>
              </a:rPr>
              <a:t>的动态电阻定义为：</a:t>
            </a:r>
            <a:r>
              <a:rPr lang="en-US" altLang="zh-CN" sz="2000" b="1" dirty="0">
                <a:ea typeface="楷体_GB2312" pitchFamily="49" charset="-122"/>
              </a:rPr>
              <a:t>Q</a:t>
            </a:r>
            <a:r>
              <a:rPr lang="zh-CN" altLang="en-US" sz="2000" b="1" dirty="0">
                <a:ea typeface="楷体_GB2312" pitchFamily="49" charset="-122"/>
              </a:rPr>
              <a:t>点附近电压变化量 △</a:t>
            </a:r>
            <a:r>
              <a:rPr lang="en-US" altLang="zh-CN" sz="2000" b="1" dirty="0">
                <a:ea typeface="楷体_GB2312" pitchFamily="49" charset="-122"/>
              </a:rPr>
              <a:t>U </a:t>
            </a:r>
            <a:r>
              <a:rPr lang="zh-CN" altLang="en-US" sz="2000" b="1" dirty="0">
                <a:ea typeface="楷体_GB2312" pitchFamily="49" charset="-122"/>
              </a:rPr>
              <a:t>和电流变化量 △</a:t>
            </a:r>
            <a:r>
              <a:rPr lang="en-US" altLang="zh-CN" sz="2000" b="1" dirty="0">
                <a:ea typeface="楷体_GB2312" pitchFamily="49" charset="-122"/>
              </a:rPr>
              <a:t>I </a:t>
            </a:r>
            <a:r>
              <a:rPr lang="zh-CN" altLang="en-US" sz="2000" b="1" dirty="0">
                <a:ea typeface="楷体_GB2312" pitchFamily="49" charset="-122"/>
              </a:rPr>
              <a:t>比值的极限，即</a:t>
            </a:r>
            <a:r>
              <a:rPr lang="en-US" altLang="zh-CN" sz="2000" b="1" dirty="0">
                <a:ea typeface="楷体_GB2312" pitchFamily="49" charset="-122"/>
              </a:rPr>
              <a:t>:</a:t>
            </a:r>
            <a:endParaRPr lang="zh-CN" altLang="zh-CN" sz="2000" b="1" dirty="0"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74296"/>
              </p:ext>
            </p:extLst>
          </p:nvPr>
        </p:nvGraphicFramePr>
        <p:xfrm>
          <a:off x="1560141" y="2335117"/>
          <a:ext cx="1715679" cy="73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393480" progId="Equation.DSMT4">
                  <p:embed/>
                </p:oleObj>
              </mc:Choice>
              <mc:Fallback>
                <p:oleObj name="Equation" r:id="rId3" imgW="914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0141" y="2335117"/>
                        <a:ext cx="1715679" cy="73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98862"/>
              </p:ext>
            </p:extLst>
          </p:nvPr>
        </p:nvGraphicFramePr>
        <p:xfrm>
          <a:off x="1635885" y="4941210"/>
          <a:ext cx="3265320" cy="79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400" imgH="393480" progId="Equation.DSMT4">
                  <p:embed/>
                </p:oleObj>
              </mc:Choice>
              <mc:Fallback>
                <p:oleObj name="Equation" r:id="rId5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5885" y="4941210"/>
                        <a:ext cx="3265320" cy="79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0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14988" y="620713"/>
            <a:ext cx="1061362" cy="504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219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220" name="矩形 1"/>
          <p:cNvSpPr>
            <a:spLocks noChangeArrowheads="1"/>
          </p:cNvSpPr>
          <p:nvPr/>
        </p:nvSpPr>
        <p:spPr bwMode="auto">
          <a:xfrm>
            <a:off x="331788" y="620713"/>
            <a:ext cx="5464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2-1  </a:t>
            </a:r>
            <a:r>
              <a:rPr lang="zh-CN" altLang="zh-CN" sz="2400" b="1" dirty="0">
                <a:latin typeface="Times New Roman" panose="02020603050405020304" pitchFamily="18" charset="0"/>
              </a:rPr>
              <a:t>列出图</a:t>
            </a:r>
            <a:r>
              <a:rPr lang="en-US" altLang="zh-CN" sz="2400" b="1" dirty="0">
                <a:latin typeface="Times New Roman" panose="02020603050405020304" pitchFamily="18" charset="0"/>
              </a:rPr>
              <a:t>2.2</a:t>
            </a:r>
            <a:r>
              <a:rPr lang="zh-CN" altLang="zh-CN" sz="2400" b="1" dirty="0">
                <a:latin typeface="Times New Roman" panose="02020603050405020304" pitchFamily="18" charset="0"/>
              </a:rPr>
              <a:t>电路的支路电流方程。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1114425"/>
            <a:ext cx="4883150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33525" y="4840288"/>
          <a:ext cx="17795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3218" imgH="229051" progId="Equation.DSMT4">
                  <p:embed/>
                </p:oleObj>
              </mc:Choice>
              <mc:Fallback>
                <p:oleObj name="Equation" r:id="rId4" imgW="903218" imgH="22905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840288"/>
                        <a:ext cx="17795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70038" y="5297488"/>
          <a:ext cx="1830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6204" imgH="229051" progId="Equation.DSMT4">
                  <p:embed/>
                </p:oleObj>
              </mc:Choice>
              <mc:Fallback>
                <p:oleObj name="Equation" r:id="rId6" imgW="916204" imgH="22905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5297488"/>
                        <a:ext cx="18303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70038" y="5813425"/>
          <a:ext cx="18049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6204" imgH="229051" progId="Equation.DSMT4">
                  <p:embed/>
                </p:oleObj>
              </mc:Choice>
              <mc:Fallback>
                <p:oleObj name="Equation" r:id="rId8" imgW="916204" imgH="22905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5813425"/>
                        <a:ext cx="18049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72038" y="4852988"/>
          <a:ext cx="35067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1345" imgH="228690" progId="Equation.DSMT4">
                  <p:embed/>
                </p:oleObj>
              </mc:Choice>
              <mc:Fallback>
                <p:oleObj name="Equation" r:id="rId10" imgW="1791345" imgH="22869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852988"/>
                        <a:ext cx="35067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829175" y="5421313"/>
          <a:ext cx="35242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40565" imgH="228690" progId="Equation.DSMT4">
                  <p:embed/>
                </p:oleObj>
              </mc:Choice>
              <mc:Fallback>
                <p:oleObj name="Equation" r:id="rId12" imgW="1740565" imgH="22869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5421313"/>
                        <a:ext cx="35242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851400" y="5953125"/>
          <a:ext cx="35226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8380" imgH="228690" progId="Equation.DSMT4">
                  <p:embed/>
                </p:oleObj>
              </mc:Choice>
              <mc:Fallback>
                <p:oleObj name="Equation" r:id="rId14" imgW="1778380" imgH="22869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953125"/>
                        <a:ext cx="35226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77293" y="1287156"/>
            <a:ext cx="402374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电路中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indent="0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支路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=6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，节点数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indent="0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可列出：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indent="0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独立的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KCL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方程数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-1=3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，独立的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KVL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方程数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-(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-1)=3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9413" y="5270500"/>
            <a:ext cx="152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节点</a:t>
            </a:r>
            <a:r>
              <a:rPr lang="en-US" altLang="zh-CN" sz="2400" b="1" dirty="0">
                <a:latin typeface="Times New Roman" panose="02020603050405020304" pitchFamily="18" charset="0"/>
              </a:rPr>
              <a:t>b                     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79413" y="5783263"/>
            <a:ext cx="14208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节点</a:t>
            </a:r>
            <a:r>
              <a:rPr lang="en-US" altLang="zh-CN" sz="2400" b="1">
                <a:latin typeface="Times New Roman" panose="02020603050405020304" pitchFamily="18" charset="0"/>
              </a:rPr>
              <a:t>c                    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524250" y="4170363"/>
            <a:ext cx="28432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KVL</a:t>
            </a:r>
            <a:r>
              <a:rPr lang="zh-CN" altLang="en-US" sz="2400" b="1">
                <a:latin typeface="Times New Roman" panose="02020603050405020304" pitchFamily="18" charset="0"/>
              </a:rPr>
              <a:t>方程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回路</a:t>
            </a:r>
            <a:r>
              <a:rPr lang="en-US" altLang="zh-CN" sz="2400" b="1">
                <a:latin typeface="Times New Roman" panose="02020603050405020304" pitchFamily="18" charset="0"/>
              </a:rPr>
              <a:t>1                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797300" y="5351463"/>
            <a:ext cx="16398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</a:rPr>
              <a:t>回路</a:t>
            </a:r>
            <a:r>
              <a:rPr lang="en-US" altLang="zh-CN" sz="2400" b="1">
                <a:latin typeface="Times New Roman" panose="02020603050405020304" pitchFamily="18" charset="0"/>
              </a:rPr>
              <a:t>2               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803650" y="5916613"/>
            <a:ext cx="1639888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</a:rPr>
              <a:t>回路</a:t>
            </a:r>
            <a:r>
              <a:rPr lang="en-US" altLang="zh-CN" sz="2400" b="1">
                <a:latin typeface="Times New Roman" panose="02020603050405020304" pitchFamily="18" charset="0"/>
              </a:rPr>
              <a:t>3               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63538" y="4092575"/>
            <a:ext cx="18256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KCL</a:t>
            </a:r>
            <a:r>
              <a:rPr lang="zh-CN" altLang="en-US" sz="2400" b="1">
                <a:latin typeface="Times New Roman" panose="02020603050405020304" pitchFamily="18" charset="0"/>
              </a:rPr>
              <a:t>方程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节点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410" y="1704521"/>
            <a:ext cx="826858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sz="2000" b="1" dirty="0">
                <a:ea typeface="楷体_GB2312" pitchFamily="49" charset="-122"/>
              </a:rPr>
              <a:t>      求出非线性电阻元件上的电压和电流，这个电压和电流称为该非线性电阻元件的</a:t>
            </a: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工作点</a:t>
            </a:r>
            <a:r>
              <a:rPr lang="zh-CN" altLang="en-US" sz="2000" b="1" dirty="0">
                <a:ea typeface="楷体_GB2312" pitchFamily="49" charset="-122"/>
              </a:rPr>
              <a:t>。</a:t>
            </a:r>
            <a:endParaRPr lang="en-US" altLang="zh-CN" sz="2000" b="1" dirty="0"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lang="zh-CN" altLang="en-US" sz="2000" b="1" dirty="0">
                <a:ea typeface="楷体_GB2312" pitchFamily="49" charset="-122"/>
              </a:rPr>
              <a:t>     求出工作点后，电路中的其他变量就可以用任何一种线性电路的分析方法求得。</a:t>
            </a:r>
            <a:endParaRPr lang="en-US" altLang="zh-CN" sz="2000" b="1" dirty="0"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None/>
              <a:defRPr/>
            </a:pP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8346" y="1268700"/>
            <a:ext cx="700833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关键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762" y="4149100"/>
            <a:ext cx="4572000" cy="1308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解析法</a:t>
            </a:r>
            <a:endParaRPr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图解法</a:t>
            </a:r>
            <a:endParaRPr lang="en-US" altLang="zh-CN" sz="24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9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821983"/>
            <a:ext cx="7524410" cy="3022142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1371" y="982048"/>
            <a:ext cx="82685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                已知图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2. 31(a)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电路中非线性电阻的伏安关系为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，求出非线性电阻的电流 </a:t>
            </a:r>
            <a:r>
              <a:rPr lang="en-US" altLang="zh-CN" sz="2000" b="1" i="1" dirty="0"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和两端电压</a:t>
            </a:r>
            <a:r>
              <a:rPr lang="en-US" altLang="zh-CN" sz="2000" b="1" i="1" dirty="0"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， 并计算电流 </a:t>
            </a:r>
            <a:r>
              <a:rPr lang="en-US" altLang="zh-CN" sz="2000" b="1" i="1" dirty="0"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497" y="601352"/>
            <a:ext cx="1579278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1) </a:t>
            </a:r>
            <a:r>
              <a:rPr lang="zh-CN" altLang="en-US" sz="2400" b="1" dirty="0">
                <a:latin typeface="+mn-ea"/>
                <a:ea typeface="+mn-ea"/>
              </a:rPr>
              <a:t>解析法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00918"/>
              </p:ext>
            </p:extLst>
          </p:nvPr>
        </p:nvGraphicFramePr>
        <p:xfrm>
          <a:off x="6776111" y="1097293"/>
          <a:ext cx="97631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03040" progId="Equation.DSMT4">
                  <p:embed/>
                </p:oleObj>
              </mc:Choice>
              <mc:Fallback>
                <p:oleObj name="Equation" r:id="rId3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6111" y="1097293"/>
                        <a:ext cx="976312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27041"/>
              </p:ext>
            </p:extLst>
          </p:nvPr>
        </p:nvGraphicFramePr>
        <p:xfrm>
          <a:off x="694936" y="4799083"/>
          <a:ext cx="13827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560" imgH="457200" progId="Equation.DSMT4">
                  <p:embed/>
                </p:oleObj>
              </mc:Choice>
              <mc:Fallback>
                <p:oleObj name="Equation" r:id="rId5" imgW="73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936" y="4799083"/>
                        <a:ext cx="1382713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35393" y="1075851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2-21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90460"/>
              </p:ext>
            </p:extLst>
          </p:nvPr>
        </p:nvGraphicFramePr>
        <p:xfrm>
          <a:off x="2985976" y="5031144"/>
          <a:ext cx="1835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7760" imgH="203040" progId="Equation.DSMT4">
                  <p:embed/>
                </p:oleObj>
              </mc:Choice>
              <mc:Fallback>
                <p:oleObj name="Equation" r:id="rId7" imgW="977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5976" y="5031144"/>
                        <a:ext cx="1835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4445665" y="3045014"/>
            <a:ext cx="504070" cy="288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288953" y="5102860"/>
            <a:ext cx="504070" cy="288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148080" y="5102860"/>
            <a:ext cx="504070" cy="288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933158"/>
              </p:ext>
            </p:extLst>
          </p:nvPr>
        </p:nvGraphicFramePr>
        <p:xfrm>
          <a:off x="5729485" y="5043050"/>
          <a:ext cx="2717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47560" imgH="190440" progId="Equation.DSMT4">
                  <p:embed/>
                </p:oleObj>
              </mc:Choice>
              <mc:Fallback>
                <p:oleObj name="Equation" r:id="rId9" imgW="1447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9485" y="5043050"/>
                        <a:ext cx="2717800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75396"/>
              </p:ext>
            </p:extLst>
          </p:nvPr>
        </p:nvGraphicFramePr>
        <p:xfrm>
          <a:off x="766131" y="5844534"/>
          <a:ext cx="42433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60440" imgH="457200" progId="Equation.DSMT4">
                  <p:embed/>
                </p:oleObj>
              </mc:Choice>
              <mc:Fallback>
                <p:oleObj name="Equation" r:id="rId11" imgW="2260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6131" y="5844534"/>
                        <a:ext cx="4243388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099724"/>
              </p:ext>
            </p:extLst>
          </p:nvPr>
        </p:nvGraphicFramePr>
        <p:xfrm>
          <a:off x="5537667" y="5820568"/>
          <a:ext cx="18113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65160" imgH="228600" progId="Equation.DSMT4">
                  <p:embed/>
                </p:oleObj>
              </mc:Choice>
              <mc:Fallback>
                <p:oleObj name="Equation" r:id="rId13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37667" y="5820568"/>
                        <a:ext cx="1811338" cy="428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20576"/>
              </p:ext>
            </p:extLst>
          </p:nvPr>
        </p:nvGraphicFramePr>
        <p:xfrm>
          <a:off x="5537667" y="6304138"/>
          <a:ext cx="18589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37667" y="6304138"/>
                        <a:ext cx="1858962" cy="428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924908" y="628480"/>
            <a:ext cx="65223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None/>
              <a:defRPr/>
            </a:pPr>
            <a:r>
              <a:rPr lang="zh-CN" altLang="en-US" b="1" dirty="0">
                <a:latin typeface="+mn-ea"/>
              </a:rPr>
              <a:t>当电路中非线性电阻元件的伏安关系由一个数学函数式给定时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8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1371" y="1246677"/>
            <a:ext cx="82685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                 用图解法计算图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(a)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电路中非线性电阻的电流 </a:t>
            </a:r>
            <a:r>
              <a:rPr lang="en-US" altLang="zh-CN" sz="2000" b="1" i="1" dirty="0"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和两端电压</a:t>
            </a:r>
            <a:r>
              <a:rPr lang="en-US" altLang="zh-CN" sz="2000" b="1" i="1" dirty="0"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，图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(b)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是非线性电阻的伏安特性曲线。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621" y="577858"/>
            <a:ext cx="1579278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ts val="0"/>
              </a:spcBef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2) </a:t>
            </a:r>
            <a:r>
              <a:rPr lang="zh-CN" altLang="en-US" sz="2400" b="1" dirty="0">
                <a:latin typeface="+mn-ea"/>
                <a:ea typeface="+mn-ea"/>
              </a:rPr>
              <a:t>图解法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6095" y="1293102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2-22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24908" y="628480"/>
            <a:ext cx="6522377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None/>
              <a:defRPr/>
            </a:pPr>
            <a:r>
              <a:rPr lang="zh-CN" altLang="en-US" b="1" dirty="0">
                <a:latin typeface="+mn-ea"/>
              </a:rPr>
              <a:t>通过作图的方式来得到非线性电阻电路解的方法称为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图解法</a:t>
            </a:r>
            <a:r>
              <a:rPr lang="zh-CN" altLang="en-US" b="1" dirty="0">
                <a:latin typeface="+mn-ea"/>
              </a:rPr>
              <a:t>，使用图解法要已知非线性电阻元件的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伏安关系曲线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224899"/>
            <a:ext cx="7524410" cy="27883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7156" y="5052104"/>
            <a:ext cx="7923434" cy="9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非线性电阻的工作点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是其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伏安特性曲线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与它两端连接电路的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戴维南等效电路伏安关系曲线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交点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657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412720"/>
            <a:ext cx="7524410" cy="2788321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1371" y="541077"/>
            <a:ext cx="82685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                 用图解法计算图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(a)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电路中非线性电阻的电流 </a:t>
            </a:r>
            <a:r>
              <a:rPr lang="en-US" altLang="zh-CN" sz="2000" b="1" i="1" dirty="0"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和两端电压</a:t>
            </a:r>
            <a:r>
              <a:rPr lang="en-US" altLang="zh-CN" sz="2000" b="1" i="1" dirty="0"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，图</a:t>
            </a:r>
            <a:r>
              <a:rPr lang="en-US" altLang="zh-CN" sz="2000" b="1" dirty="0">
                <a:ea typeface="楷体_GB2312" pitchFamily="49" charset="-122"/>
                <a:cs typeface="Times New Roman" panose="02020603050405020304" pitchFamily="18" charset="0"/>
              </a:rPr>
              <a:t>(b)</a:t>
            </a:r>
            <a:r>
              <a:rPr lang="zh-CN" altLang="en-US" sz="2000" b="1" dirty="0">
                <a:ea typeface="楷体_GB2312" pitchFamily="49" charset="-122"/>
                <a:cs typeface="Times New Roman" panose="02020603050405020304" pitchFamily="18" charset="0"/>
              </a:rPr>
              <a:t>是非线性电阻的伏安特性曲线。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6095" y="624943"/>
            <a:ext cx="96212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2-22</a:t>
            </a:r>
            <a:endParaRPr lang="en-US" altLang="zh-CN" sz="2000" b="1" baseline="-250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357" y="4175432"/>
            <a:ext cx="79234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1) 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(a)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中，与非线性电阻连接的有源二端网络的端口伏安关系为：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29742"/>
              </p:ext>
            </p:extLst>
          </p:nvPr>
        </p:nvGraphicFramePr>
        <p:xfrm>
          <a:off x="1475570" y="4738044"/>
          <a:ext cx="13827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177480" progId="Equation.DSMT4">
                  <p:embed/>
                </p:oleObj>
              </mc:Choice>
              <mc:Fallback>
                <p:oleObj name="Equation" r:id="rId3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570" y="4738044"/>
                        <a:ext cx="13827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647357" y="5157240"/>
            <a:ext cx="792343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2)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(b)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U-I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平面上可作出满足上式的一条直线。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该直线与非线性电阻的伏安特性曲线交点为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Q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，此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Q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点即为非线性电阻的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工作点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，根据图中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Q 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点的坐标可得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334831"/>
              </p:ext>
            </p:extLst>
          </p:nvPr>
        </p:nvGraphicFramePr>
        <p:xfrm>
          <a:off x="5652150" y="6302593"/>
          <a:ext cx="22177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03040" progId="Equation.DSMT4">
                  <p:embed/>
                </p:oleObj>
              </mc:Choice>
              <mc:Fallback>
                <p:oleObj name="Equation" r:id="rId5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2150" y="6302593"/>
                        <a:ext cx="2217737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2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325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413" y="836640"/>
            <a:ext cx="81121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23888">
              <a:lnSpc>
                <a:spcPct val="125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一、电阻电路分析的一般方法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支路电流法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节点电压法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>
              <a:lnSpc>
                <a:spcPct val="125000"/>
              </a:lnSpc>
              <a:buClr>
                <a:srgbClr val="0000FF"/>
              </a:buClr>
              <a:buSzPct val="70000"/>
              <a:defRPr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>
              <a:lnSpc>
                <a:spcPct val="125000"/>
              </a:lnSpc>
              <a:buClr>
                <a:srgbClr val="0000FF"/>
              </a:buClr>
              <a:buSzPct val="70000"/>
              <a:defRPr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>
              <a:lnSpc>
                <a:spcPct val="125000"/>
              </a:lnSpc>
              <a:buClr>
                <a:srgbClr val="0000FF"/>
              </a:buClr>
              <a:buSzPct val="70000"/>
              <a:defRPr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网孔电流法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68445" y="188550"/>
            <a:ext cx="192579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本章小结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829663"/>
              </p:ext>
            </p:extLst>
          </p:nvPr>
        </p:nvGraphicFramePr>
        <p:xfrm>
          <a:off x="2360018" y="2204830"/>
          <a:ext cx="6264870" cy="190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25600" imgH="1015920" progId="Equation.DSMT4">
                  <p:embed/>
                </p:oleObj>
              </mc:Choice>
              <mc:Fallback>
                <p:oleObj name="Equation" r:id="rId3" imgW="32256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018" y="2204830"/>
                        <a:ext cx="6264870" cy="1904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885681"/>
              </p:ext>
            </p:extLst>
          </p:nvPr>
        </p:nvGraphicFramePr>
        <p:xfrm>
          <a:off x="2339941" y="4622292"/>
          <a:ext cx="4445067" cy="206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6300" imgH="1016000" progId="Equation.DSMT4">
                  <p:embed/>
                </p:oleObj>
              </mc:Choice>
              <mc:Fallback>
                <p:oleObj name="Equation" r:id="rId5" imgW="21463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41" y="4622292"/>
                        <a:ext cx="4445067" cy="2064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0610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3251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413" y="908650"/>
            <a:ext cx="81121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23888">
              <a:lnSpc>
                <a:spcPct val="125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二、线性电路的重要定理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叠加定理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戴维南定理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诺顿定理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最大功率传输定理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623888">
              <a:lnSpc>
                <a:spcPct val="125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三、含有受控源电路的分析方法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VCVS</a:t>
            </a: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VCCS</a:t>
            </a: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CCVS</a:t>
            </a: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CCCS</a:t>
            </a:r>
          </a:p>
          <a:p>
            <a:pPr marL="1252538" indent="-627063">
              <a:lnSpc>
                <a:spcPct val="125000"/>
              </a:lnSpc>
              <a:buClr>
                <a:srgbClr val="0000FF"/>
              </a:buClr>
              <a:buSzPct val="70000"/>
              <a:defRPr/>
            </a:pP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四、非线性电阻电路分析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252538" indent="447675">
              <a:lnSpc>
                <a:spcPct val="125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68445" y="188550"/>
            <a:ext cx="192579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本章小结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4690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42922" y="650495"/>
            <a:ext cx="984241" cy="402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2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0243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463550" y="630238"/>
            <a:ext cx="8099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2-2  </a:t>
            </a:r>
            <a:r>
              <a:rPr lang="zh-CN" altLang="zh-CN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2.3</a:t>
            </a:r>
            <a:r>
              <a:rPr lang="zh-CN" altLang="zh-CN" sz="2400" b="1" dirty="0">
                <a:latin typeface="Times New Roman" panose="02020603050405020304" pitchFamily="18" charset="0"/>
              </a:rPr>
              <a:t>所示电路中，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S1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140V</a:t>
            </a:r>
            <a:r>
              <a:rPr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S2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90V</a:t>
            </a:r>
            <a:r>
              <a:rPr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20Ω</a:t>
            </a:r>
            <a:r>
              <a:rPr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5Ω</a:t>
            </a:r>
            <a:r>
              <a:rPr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6Ω</a:t>
            </a:r>
            <a:r>
              <a:rPr lang="zh-CN" altLang="zh-CN" sz="2400" b="1" dirty="0">
                <a:latin typeface="Times New Roman" panose="02020603050405020304" pitchFamily="18" charset="0"/>
              </a:rPr>
              <a:t>，求各支路电流。</a:t>
            </a:r>
          </a:p>
        </p:txBody>
      </p:sp>
      <p:pic>
        <p:nvPicPr>
          <p:cNvPr id="102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1460500"/>
            <a:ext cx="41116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82738" y="2889250"/>
          <a:ext cx="1733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9407" imgH="229597" progId="Equation.DSMT4">
                  <p:embed/>
                </p:oleObj>
              </mc:Choice>
              <mc:Fallback>
                <p:oleObj name="Equation" r:id="rId4" imgW="969407" imgH="229597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889250"/>
                        <a:ext cx="17335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90688" y="4079875"/>
          <a:ext cx="29083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2724" imgH="228961" progId="Equation.DSMT4">
                  <p:embed/>
                </p:oleObj>
              </mc:Choice>
              <mc:Fallback>
                <p:oleObj name="Equation" r:id="rId6" imgW="1602724" imgH="228961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079875"/>
                        <a:ext cx="29083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27200" y="4575175"/>
          <a:ext cx="23510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4703" imgH="228961" progId="Equation.DSMT4">
                  <p:embed/>
                </p:oleObj>
              </mc:Choice>
              <mc:Fallback>
                <p:oleObj name="Equation" r:id="rId8" imgW="1284703" imgH="228961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575175"/>
                        <a:ext cx="23510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89288" y="5108575"/>
          <a:ext cx="2798762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711200" progId="Equation.DSMT4">
                  <p:embed/>
                </p:oleObj>
              </mc:Choice>
              <mc:Fallback>
                <p:oleObj name="Equation" r:id="rId10" imgW="1574800" imgH="711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5108575"/>
                        <a:ext cx="2798762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30482"/>
              </p:ext>
            </p:extLst>
          </p:nvPr>
        </p:nvGraphicFramePr>
        <p:xfrm>
          <a:off x="6787679" y="5091113"/>
          <a:ext cx="9747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2514" imgH="216652" progId="Equation.DSMT4">
                  <p:embed/>
                </p:oleObj>
              </mc:Choice>
              <mc:Fallback>
                <p:oleObj name="Equation" r:id="rId12" imgW="522514" imgH="216652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679" y="5091113"/>
                        <a:ext cx="9747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668151"/>
              </p:ext>
            </p:extLst>
          </p:nvPr>
        </p:nvGraphicFramePr>
        <p:xfrm>
          <a:off x="6768629" y="5499100"/>
          <a:ext cx="993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5259" imgH="216652" progId="Equation.DSMT4">
                  <p:embed/>
                </p:oleObj>
              </mc:Choice>
              <mc:Fallback>
                <p:oleObj name="Equation" r:id="rId14" imgW="535259" imgH="216652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629" y="5499100"/>
                        <a:ext cx="9937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988626"/>
              </p:ext>
            </p:extLst>
          </p:nvPr>
        </p:nvGraphicFramePr>
        <p:xfrm>
          <a:off x="6768629" y="5919788"/>
          <a:ext cx="1119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9763" imgH="229697" progId="Equation.DSMT4">
                  <p:embed/>
                </p:oleObj>
              </mc:Choice>
              <mc:Fallback>
                <p:oleObj name="Equation" r:id="rId16" imgW="599763" imgH="229697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629" y="5919788"/>
                        <a:ext cx="1119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85775" y="1463675"/>
            <a:ext cx="5953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85775" y="1955800"/>
            <a:ext cx="41068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节点数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=2</a:t>
            </a:r>
            <a:r>
              <a:rPr lang="zh-CN" altLang="en-US" sz="2400" b="1">
                <a:latin typeface="Times New Roman" panose="02020603050405020304" pitchFamily="18" charset="0"/>
              </a:rPr>
              <a:t>，可列出一个独立节点电流方程，对节点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有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57175" y="3392488"/>
            <a:ext cx="4564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587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取网孔为独立回路，列</a:t>
            </a:r>
            <a:r>
              <a:rPr lang="en-US" altLang="zh-CN" sz="2400" b="1">
                <a:latin typeface="Times New Roman" panose="02020603050405020304" pitchFamily="18" charset="0"/>
              </a:rPr>
              <a:t>KVL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69913" y="4502150"/>
            <a:ext cx="1246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回路</a:t>
            </a:r>
            <a:r>
              <a:rPr lang="en-US" altLang="zh-CN" sz="2400" b="1" dirty="0">
                <a:latin typeface="Times New Roman" panose="02020603050405020304" pitchFamily="18" charset="0"/>
              </a:rPr>
              <a:t>2:                    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68325" y="5373688"/>
            <a:ext cx="28527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</a:rPr>
              <a:t>代入已知数据，有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1427163" y="4733925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267450" y="4312593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联立求解，得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569913" y="3995738"/>
            <a:ext cx="15541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回路</a:t>
            </a:r>
            <a:r>
              <a:rPr lang="en-US" altLang="zh-CN" sz="2400" b="1" dirty="0">
                <a:latin typeface="Times New Roman" panose="02020603050405020304" pitchFamily="18" charset="0"/>
              </a:rPr>
              <a:t>1:           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2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98421" y="758616"/>
            <a:ext cx="1190716" cy="504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6" name="AutoShape 15" descr="斜纹布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58163" y="6346825"/>
            <a:ext cx="460375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1267" name="AutoShape 16" descr="斜纹布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flipH="1">
            <a:off x="8624888" y="6346825"/>
            <a:ext cx="457200" cy="457200"/>
          </a:xfrm>
          <a:prstGeom prst="actionButtonBackPrevious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755650" y="681038"/>
            <a:ext cx="786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 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2.36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所示，已知：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=18V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=12V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=4A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，用支路电流法求电压源电压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270" name="对象 2"/>
          <p:cNvGraphicFramePr>
            <a:graphicFrameLocks noChangeAspect="1"/>
          </p:cNvGraphicFramePr>
          <p:nvPr/>
        </p:nvGraphicFramePr>
        <p:xfrm>
          <a:off x="611188" y="1989138"/>
          <a:ext cx="424815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85302" imgH="1406233" progId="Visio.Drawing.11">
                  <p:embed/>
                </p:oleObj>
              </mc:Choice>
              <mc:Fallback>
                <p:oleObj r:id="rId3" imgW="2185302" imgH="1406233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4248150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679981"/>
              </p:ext>
            </p:extLst>
          </p:nvPr>
        </p:nvGraphicFramePr>
        <p:xfrm>
          <a:off x="5723113" y="2150344"/>
          <a:ext cx="20304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309" imgH="215806" progId="Equation.DSMT4">
                  <p:embed/>
                </p:oleObj>
              </mc:Choice>
              <mc:Fallback>
                <p:oleObj name="Equation" r:id="rId5" imgW="901309" imgH="215806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113" y="2150344"/>
                        <a:ext cx="20304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73710"/>
              </p:ext>
            </p:extLst>
          </p:nvPr>
        </p:nvGraphicFramePr>
        <p:xfrm>
          <a:off x="5735637" y="2916274"/>
          <a:ext cx="28209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300" imgH="228600" progId="Equation.DSMT4">
                  <p:embed/>
                </p:oleObj>
              </mc:Choice>
              <mc:Fallback>
                <p:oleObj name="Equation" r:id="rId7" imgW="12573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7" y="2916274"/>
                        <a:ext cx="28209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595182"/>
              </p:ext>
            </p:extLst>
          </p:nvPr>
        </p:nvGraphicFramePr>
        <p:xfrm>
          <a:off x="5692774" y="3635298"/>
          <a:ext cx="29067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95400" imgH="228600" progId="Equation.DSMT4">
                  <p:embed/>
                </p:oleObj>
              </mc:Choice>
              <mc:Fallback>
                <p:oleObj name="Equation" r:id="rId9" imgW="12954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4" y="3635298"/>
                        <a:ext cx="29067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87450" y="5229225"/>
          <a:ext cx="16033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10891" imgH="215806" progId="Equation.DSMT4">
                  <p:embed/>
                </p:oleObj>
              </mc:Choice>
              <mc:Fallback>
                <p:oleObj name="Equation" r:id="rId11" imgW="710891" imgH="21580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225"/>
                        <a:ext cx="16033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760788" y="5229225"/>
          <a:ext cx="1622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23586" imgH="215806" progId="Equation.DSMT4">
                  <p:embed/>
                </p:oleObj>
              </mc:Choice>
              <mc:Fallback>
                <p:oleObj name="Equation" r:id="rId13" imgW="723586" imgH="215806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5229225"/>
                        <a:ext cx="16224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348413" y="5229225"/>
          <a:ext cx="14525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47700" imgH="228600" progId="Equation.DSMT4">
                  <p:embed/>
                </p:oleObj>
              </mc:Choice>
              <mc:Fallback>
                <p:oleObj name="Equation" r:id="rId15" imgW="6477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5229225"/>
                        <a:ext cx="14525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1362075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873625" y="4475163"/>
            <a:ext cx="1724025" cy="4619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解之，得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b="1" dirty="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932363" y="2133600"/>
            <a:ext cx="803275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indent="0"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5220</TotalTime>
  <Words>4403</Words>
  <Application>Microsoft Office PowerPoint</Application>
  <PresentationFormat>全屏显示(4:3)</PresentationFormat>
  <Paragraphs>440</Paragraphs>
  <Slides>75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1" baseType="lpstr">
      <vt:lpstr>仿宋_GB2312</vt:lpstr>
      <vt:lpstr>华文楷体</vt:lpstr>
      <vt:lpstr>楷体_GB2312</vt:lpstr>
      <vt:lpstr>宋体</vt:lpstr>
      <vt:lpstr>Agency FB</vt:lpstr>
      <vt:lpstr>Arial</vt:lpstr>
      <vt:lpstr>Calibri</vt:lpstr>
      <vt:lpstr>Calibri Light</vt:lpstr>
      <vt:lpstr>Times New Roman</vt:lpstr>
      <vt:lpstr>Verdana</vt:lpstr>
      <vt:lpstr>Wingdings</vt:lpstr>
      <vt:lpstr>Wingdings 2</vt:lpstr>
      <vt:lpstr>Office 主题</vt:lpstr>
      <vt:lpstr>Equation</vt:lpstr>
      <vt:lpstr>Microsoft Visio 2003-2010 绘图</vt:lpstr>
      <vt:lpstr>MathType 6.0 Equation</vt:lpstr>
      <vt:lpstr>第2章   电阻电路的分析 </vt:lpstr>
      <vt:lpstr>第2章   电阻电路的分析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Protel DXP基础知识</dc:title>
  <dc:creator>微软用户</dc:creator>
  <cp:lastModifiedBy>LXC</cp:lastModifiedBy>
  <cp:revision>351</cp:revision>
  <dcterms:created xsi:type="dcterms:W3CDTF">2010-07-14T01:02:10Z</dcterms:created>
  <dcterms:modified xsi:type="dcterms:W3CDTF">2022-09-25T13:38:00Z</dcterms:modified>
</cp:coreProperties>
</file>