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6" r:id="rId1"/>
  </p:sldMasterIdLst>
  <p:notesMasterIdLst>
    <p:notesMasterId r:id="rId105"/>
  </p:notesMasterIdLst>
  <p:sldIdLst>
    <p:sldId id="257" r:id="rId2"/>
    <p:sldId id="510" r:id="rId3"/>
    <p:sldId id="256" r:id="rId4"/>
    <p:sldId id="422" r:id="rId5"/>
    <p:sldId id="511" r:id="rId6"/>
    <p:sldId id="344" r:id="rId7"/>
    <p:sldId id="423" r:id="rId8"/>
    <p:sldId id="424" r:id="rId9"/>
    <p:sldId id="425" r:id="rId10"/>
    <p:sldId id="405" r:id="rId11"/>
    <p:sldId id="426" r:id="rId12"/>
    <p:sldId id="427" r:id="rId13"/>
    <p:sldId id="512" r:id="rId14"/>
    <p:sldId id="513" r:id="rId15"/>
    <p:sldId id="420" r:id="rId16"/>
    <p:sldId id="428" r:id="rId17"/>
    <p:sldId id="431" r:id="rId18"/>
    <p:sldId id="433" r:id="rId19"/>
    <p:sldId id="421" r:id="rId20"/>
    <p:sldId id="406" r:id="rId21"/>
    <p:sldId id="432" r:id="rId22"/>
    <p:sldId id="434" r:id="rId23"/>
    <p:sldId id="436" r:id="rId24"/>
    <p:sldId id="435" r:id="rId25"/>
    <p:sldId id="407" r:id="rId26"/>
    <p:sldId id="439" r:id="rId27"/>
    <p:sldId id="438" r:id="rId28"/>
    <p:sldId id="440" r:id="rId29"/>
    <p:sldId id="441" r:id="rId30"/>
    <p:sldId id="408" r:id="rId31"/>
    <p:sldId id="445" r:id="rId32"/>
    <p:sldId id="447" r:id="rId33"/>
    <p:sldId id="444" r:id="rId34"/>
    <p:sldId id="446" r:id="rId35"/>
    <p:sldId id="448" r:id="rId36"/>
    <p:sldId id="453" r:id="rId37"/>
    <p:sldId id="451" r:id="rId38"/>
    <p:sldId id="452" r:id="rId39"/>
    <p:sldId id="442" r:id="rId40"/>
    <p:sldId id="409" r:id="rId41"/>
    <p:sldId id="449" r:id="rId42"/>
    <p:sldId id="454" r:id="rId43"/>
    <p:sldId id="457" r:id="rId44"/>
    <p:sldId id="455" r:id="rId45"/>
    <p:sldId id="458" r:id="rId46"/>
    <p:sldId id="410" r:id="rId47"/>
    <p:sldId id="456" r:id="rId48"/>
    <p:sldId id="459" r:id="rId49"/>
    <p:sldId id="411" r:id="rId50"/>
    <p:sldId id="464" r:id="rId51"/>
    <p:sldId id="412" r:id="rId52"/>
    <p:sldId id="463" r:id="rId53"/>
    <p:sldId id="461" r:id="rId54"/>
    <p:sldId id="466" r:id="rId55"/>
    <p:sldId id="465" r:id="rId56"/>
    <p:sldId id="462" r:id="rId57"/>
    <p:sldId id="467" r:id="rId58"/>
    <p:sldId id="468" r:id="rId59"/>
    <p:sldId id="469" r:id="rId60"/>
    <p:sldId id="478" r:id="rId61"/>
    <p:sldId id="470" r:id="rId62"/>
    <p:sldId id="474" r:id="rId63"/>
    <p:sldId id="473" r:id="rId64"/>
    <p:sldId id="475" r:id="rId65"/>
    <p:sldId id="471" r:id="rId66"/>
    <p:sldId id="476" r:id="rId67"/>
    <p:sldId id="472" r:id="rId68"/>
    <p:sldId id="477" r:id="rId69"/>
    <p:sldId id="413" r:id="rId70"/>
    <p:sldId id="403" r:id="rId71"/>
    <p:sldId id="483" r:id="rId72"/>
    <p:sldId id="487" r:id="rId73"/>
    <p:sldId id="485" r:id="rId74"/>
    <p:sldId id="484" r:id="rId75"/>
    <p:sldId id="486" r:id="rId76"/>
    <p:sldId id="514" r:id="rId77"/>
    <p:sldId id="515" r:id="rId78"/>
    <p:sldId id="516" r:id="rId79"/>
    <p:sldId id="415" r:id="rId80"/>
    <p:sldId id="490" r:id="rId81"/>
    <p:sldId id="416" r:id="rId82"/>
    <p:sldId id="488" r:id="rId83"/>
    <p:sldId id="492" r:id="rId84"/>
    <p:sldId id="491" r:id="rId85"/>
    <p:sldId id="493" r:id="rId86"/>
    <p:sldId id="417" r:id="rId87"/>
    <p:sldId id="494" r:id="rId88"/>
    <p:sldId id="481" r:id="rId89"/>
    <p:sldId id="495" r:id="rId90"/>
    <p:sldId id="418" r:id="rId91"/>
    <p:sldId id="480" r:id="rId92"/>
    <p:sldId id="496" r:id="rId93"/>
    <p:sldId id="500" r:id="rId94"/>
    <p:sldId id="502" r:id="rId95"/>
    <p:sldId id="498" r:id="rId96"/>
    <p:sldId id="419" r:id="rId97"/>
    <p:sldId id="497" r:id="rId98"/>
    <p:sldId id="505" r:id="rId99"/>
    <p:sldId id="503" r:id="rId100"/>
    <p:sldId id="504" r:id="rId101"/>
    <p:sldId id="507" r:id="rId102"/>
    <p:sldId id="508" r:id="rId103"/>
    <p:sldId id="509" r:id="rId10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3A648A"/>
    <a:srgbClr val="99FFCC"/>
    <a:srgbClr val="080808"/>
    <a:srgbClr val="CCECFF"/>
    <a:srgbClr val="99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986" autoAdjust="0"/>
  </p:normalViewPr>
  <p:slideViewPr>
    <p:cSldViewPr>
      <p:cViewPr varScale="1">
        <p:scale>
          <a:sx n="132" d="100"/>
          <a:sy n="132" d="100"/>
        </p:scale>
        <p:origin x="132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920DEA-DDCB-40A4-9199-2AF6F5E7169D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A99B804-0938-4BBF-AD44-2EB64D953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58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9B804-0938-4BBF-AD44-2EB64D9538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16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F9DBF3-C747-4E3B-ADF6-6800CB5AD0D2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4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57B109-59A4-45A4-87EF-8F76B414179F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9B804-0938-4BBF-AD44-2EB64D9538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9B804-0938-4BBF-AD44-2EB64D9538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3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3F6695-EC76-480F-8283-0E160D4AA8A9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8C8D39-B3FC-4D4B-8C54-8A0DB17D60E1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6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E1631D-6BD4-4989-A12A-99B9775B53F5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90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E474DB-F71B-46F7-821E-2956B9D7769D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4A6DEF-3507-494C-B5E5-D265554E7E42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1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735CAD-7514-4F0F-BEE6-341946AD5D7F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7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30254-C273-4E61-BFE8-7C499DA114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6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2535-EDAB-420E-9C57-4B50E1EA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06843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C25E7A-F7E6-42AE-98D7-A9A22D4315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3235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836BF9-090E-44A3-8A2F-11F07F5E2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900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7D0539-2C30-4E2E-BCEC-B1EC14272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67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1AC43-DEFB-46FB-AB8B-B9CB9A19B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6295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91C1DD-58BE-418F-B7E9-EA71D401D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5426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6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6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376DDC-F09A-4D50-9410-40DBEAD68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75556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6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6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376475-AC9F-4820-8BE9-1D1C19DF1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288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6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6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0F95B7-2409-4FD4-89BD-17D7D433F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1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B393B-06CC-4728-B388-AD72BDC873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3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AFE7C7-FE94-41C6-9DDD-A4FD43390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95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74E131-02F3-41F1-87E9-06EAEEE96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7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4B1CAB-E920-4806-9CCF-8C3414B32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78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0C32D6-3281-40CC-874C-A388D68FC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72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B2C29-B850-433C-B520-83F7C599A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5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9A994-0E41-43C4-B0A4-E612AF8D7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88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4E8FA-D14A-42A1-8A87-7A6B16805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17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A1838B-617B-4CDD-A667-66D9D7A4D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3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736F-ADA0-4FE3-920B-5EE6448AC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268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2C6FD6-1928-4F0A-8812-9AF9DE6FA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925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48F321-5230-4976-BEA1-899B9F56C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880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B8E74D-567F-47C1-8237-B5C4791BE9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15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197C6C-227D-4758-8548-1B12EFDBD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302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6DF85-4276-48FE-98F9-987BF2634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714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AE89B5-86B3-4E11-ADEB-6A790B130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8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F92EBB-4419-432C-A247-8E09069C0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869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A8EE2-291F-45C9-AD90-DD1F28CFA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59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D9519-B376-4775-B9D5-347E25915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494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61F373-A783-40DB-9CF4-B65BE8F5C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14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9E253-1AC8-45C6-A5B7-1AA056E6D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820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1BC8C8-BF78-4671-BFF2-87DF4541F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566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080FFB-3CDF-445C-9355-E7D3E80F5D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32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AF0A21-09BD-4E2A-AA3C-204FB94CE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344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D75B35-E94F-42E8-ABFF-29D273C81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71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4D9E97-8A2D-4734-94B9-C33BAA820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265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F67DDB-2E5E-401A-A65E-418A24C107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24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15C84D-DFD7-42F3-A766-13E015478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017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C9661C-C342-4E8E-89A4-47D43FD03E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379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820B53-A469-4AED-A837-5496EF167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937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F0D776-B68D-4910-9C8A-252738C9A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75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56D70-7F44-4496-9386-4FFF61BBD5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7990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262E5A-DA41-4D61-BB84-E47BF9001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269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C00C67-BDE7-434F-BE7C-D3B45B057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9854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C1A32-A75E-4584-B4E2-CBD0B81DF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238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77B7BC-B5AB-4F98-B000-B399B6FA8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7921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15F3B-1EC0-4ABB-B7E8-AF8FC3106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414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38BD14-5B0C-454E-8641-1BDE01C39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0859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75D439-08B4-4E0E-AABD-EDFDBAD07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147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AC3AAE-9731-402E-A98D-4DE2E87B6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789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BC628-E316-4D3D-8CDC-22B8C7E21E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165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A4E2FA-54E9-48A3-ACC6-8BCD6BC69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0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E600-F964-4186-929C-21CEFB7AA4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6086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C839C-A592-4FE4-B113-0F6BD53C6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0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9DA73-064B-4248-9E1F-189DD998A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8671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6E7077-F182-4724-900F-0EE213B6E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3741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A77042-4017-486F-AADF-458562D19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6683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971724-E3ED-4698-9326-ED16EA115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5190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85B60A-E31D-4601-9A24-E34BB2DE0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6391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84B20E-E896-458A-BA99-69EDA9CEB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4086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A34682-66CB-4C92-B8F3-DC60713F2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2818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BA3333-7496-40C0-8D73-D3CB6235B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598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54234-9A14-47D5-8045-06636C743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73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FDA6B-66B3-4107-9ADF-4C40DD9D0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5497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BCD836-B99D-4A71-850E-0A69BDA1B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7199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57C077-3F8A-4CAA-B542-A5B7115CE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022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32E940-4D77-411A-8C56-431165351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4790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9A611A-FDC4-457E-BFB1-BAAF0ED76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9151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189F63-8D98-49B1-A0A9-7F729488B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449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CCF68D-8D80-40A6-93E5-3840240A4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3379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ADE653-660F-4967-BEB8-6A949236F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4505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6266E-B3E3-45E4-9E37-07768CAB1E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6129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D879BA-667A-41CB-83B9-8FEB3D18E3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510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B2771D-5109-4E44-B37D-9488B911D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5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96771-8D97-4C41-B328-6E1B3206D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1536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0507C-FA79-4748-A760-21845718EF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9870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9DE2DE-96B8-456F-A305-B51887DDC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7738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1135E4-5474-4AD9-B0B3-7C7426B0A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0156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47B4E-1E97-4A55-8ED3-A1FD8C791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5274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1EDCBE-7919-420A-BB45-C4D61E8FD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2053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C869F-5E0E-43B7-8A5A-E43906E5B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143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BADDB-7F1A-4648-8149-EEE36263F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1546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7C4310-BCCA-44AE-B855-82A467238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079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A0689-8EB5-412C-88F2-A04ABE18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3463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AF6FED-E10E-4A30-9A31-2C9455777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70AA2-8EC9-4546-9C55-A8EDE13D2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402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363B8-32C6-478F-BC0C-C2F7E2C5D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1285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6FF265-75D1-4071-95FD-7035EF9E7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8727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C60288-78C6-41F4-BF8A-4CD6BB865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3274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FC1E1B-4796-46F7-8C78-66B977125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2054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DA6BA0-5C53-448A-A54F-CAEDC31B9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2114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AE0780-ABA1-4F3E-A6EF-1B7432F44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0814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3BBA81-4DDB-4AF7-AD84-2A22C4C08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8694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6CD917-09B5-4385-8470-E8D2EBCA7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1983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FA7071-E2D0-4709-92C0-38A706571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56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7242EF-47A8-4E09-B189-E91B8DE9D8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2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7B72E-EEC4-4E6E-A528-DB73EB201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3129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6C9C9A-3554-49B4-91CB-90E698675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5746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C0747C-A20F-43EA-B240-1DC1C0EF0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3301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706D5-454A-4107-BA89-72222F693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6741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E55ADD-30F0-4572-8806-2F9E41F02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4942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A832C-532E-4F94-86EA-58055791D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8880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2B2139-8B81-4053-897C-CA6B29532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431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145FD8-A49E-43D3-9921-7AD85E45B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6816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8FE615-738D-4C3A-B554-54B740075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1364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DC184-4101-4E61-8BF4-9B1EA65C3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46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7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2788" y="260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正弦稳态电路分析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586E4-8826-4626-9F50-D72AF61B3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8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62775E-EF46-4E47-BC6D-EC4AA1EF1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90" r:id="rId22"/>
    <p:sldLayoutId id="2147484391" r:id="rId23"/>
    <p:sldLayoutId id="2147484392" r:id="rId24"/>
    <p:sldLayoutId id="2147484393" r:id="rId25"/>
    <p:sldLayoutId id="2147484394" r:id="rId26"/>
    <p:sldLayoutId id="2147484395" r:id="rId27"/>
    <p:sldLayoutId id="2147484396" r:id="rId28"/>
    <p:sldLayoutId id="2147484397" r:id="rId29"/>
    <p:sldLayoutId id="2147484398" r:id="rId30"/>
    <p:sldLayoutId id="2147484399" r:id="rId31"/>
    <p:sldLayoutId id="2147484400" r:id="rId32"/>
    <p:sldLayoutId id="2147484401" r:id="rId33"/>
    <p:sldLayoutId id="2147484402" r:id="rId34"/>
    <p:sldLayoutId id="2147484403" r:id="rId35"/>
    <p:sldLayoutId id="2147484404" r:id="rId36"/>
    <p:sldLayoutId id="2147484405" r:id="rId37"/>
    <p:sldLayoutId id="2147484406" r:id="rId38"/>
    <p:sldLayoutId id="2147484407" r:id="rId39"/>
    <p:sldLayoutId id="2147484408" r:id="rId40"/>
    <p:sldLayoutId id="2147484409" r:id="rId41"/>
    <p:sldLayoutId id="2147484410" r:id="rId42"/>
    <p:sldLayoutId id="2147484411" r:id="rId43"/>
    <p:sldLayoutId id="2147484412" r:id="rId44"/>
    <p:sldLayoutId id="2147484413" r:id="rId45"/>
    <p:sldLayoutId id="2147484414" r:id="rId46"/>
    <p:sldLayoutId id="2147484415" r:id="rId47"/>
    <p:sldLayoutId id="2147484416" r:id="rId48"/>
    <p:sldLayoutId id="2147484417" r:id="rId49"/>
    <p:sldLayoutId id="2147484418" r:id="rId50"/>
    <p:sldLayoutId id="2147484419" r:id="rId51"/>
    <p:sldLayoutId id="2147484420" r:id="rId52"/>
    <p:sldLayoutId id="2147484421" r:id="rId53"/>
    <p:sldLayoutId id="2147484422" r:id="rId54"/>
    <p:sldLayoutId id="2147484423" r:id="rId55"/>
    <p:sldLayoutId id="2147484424" r:id="rId56"/>
    <p:sldLayoutId id="2147484425" r:id="rId57"/>
    <p:sldLayoutId id="2147484426" r:id="rId58"/>
    <p:sldLayoutId id="2147484427" r:id="rId59"/>
    <p:sldLayoutId id="2147484428" r:id="rId60"/>
    <p:sldLayoutId id="2147484429" r:id="rId61"/>
    <p:sldLayoutId id="2147484430" r:id="rId62"/>
    <p:sldLayoutId id="2147484431" r:id="rId63"/>
    <p:sldLayoutId id="2147484432" r:id="rId64"/>
    <p:sldLayoutId id="2147484433" r:id="rId65"/>
    <p:sldLayoutId id="2147484434" r:id="rId66"/>
    <p:sldLayoutId id="2147484435" r:id="rId67"/>
    <p:sldLayoutId id="2147484436" r:id="rId68"/>
    <p:sldLayoutId id="2147484437" r:id="rId69"/>
    <p:sldLayoutId id="2147484438" r:id="rId70"/>
    <p:sldLayoutId id="2147484439" r:id="rId71"/>
    <p:sldLayoutId id="2147484440" r:id="rId72"/>
    <p:sldLayoutId id="2147484441" r:id="rId73"/>
    <p:sldLayoutId id="2147484442" r:id="rId74"/>
    <p:sldLayoutId id="2147484443" r:id="rId75"/>
    <p:sldLayoutId id="2147484444" r:id="rId76"/>
    <p:sldLayoutId id="2147484445" r:id="rId77"/>
    <p:sldLayoutId id="2147484446" r:id="rId78"/>
    <p:sldLayoutId id="2147484447" r:id="rId79"/>
    <p:sldLayoutId id="2147484448" r:id="rId80"/>
    <p:sldLayoutId id="2147484449" r:id="rId81"/>
    <p:sldLayoutId id="2147484450" r:id="rId82"/>
    <p:sldLayoutId id="2147484451" r:id="rId83"/>
    <p:sldLayoutId id="2147484452" r:id="rId84"/>
    <p:sldLayoutId id="2147484453" r:id="rId85"/>
    <p:sldLayoutId id="2147484454" r:id="rId86"/>
    <p:sldLayoutId id="2147484455" r:id="rId87"/>
    <p:sldLayoutId id="2147484456" r:id="rId88"/>
    <p:sldLayoutId id="2147484457" r:id="rId89"/>
    <p:sldLayoutId id="2147484458" r:id="rId90"/>
    <p:sldLayoutId id="2147484459" r:id="rId91"/>
    <p:sldLayoutId id="2147484460" r:id="rId92"/>
    <p:sldLayoutId id="2147484461" r:id="rId93"/>
    <p:sldLayoutId id="2147484462" r:id="rId94"/>
    <p:sldLayoutId id="2147484463" r:id="rId95"/>
    <p:sldLayoutId id="2147484464" r:id="rId96"/>
    <p:sldLayoutId id="2147484465" r:id="rId97"/>
    <p:sldLayoutId id="2147484466" r:id="rId98"/>
    <p:sldLayoutId id="2147484467" r:id="rId99"/>
    <p:sldLayoutId id="2147484468" r:id="rId100"/>
    <p:sldLayoutId id="2147484469" r:id="rId101"/>
    <p:sldLayoutId id="2147484470" r:id="rId102"/>
    <p:sldLayoutId id="2147484471" r:id="rId103"/>
    <p:sldLayoutId id="2147484472" r:id="rId104"/>
    <p:sldLayoutId id="2147484476" r:id="rId105"/>
    <p:sldLayoutId id="2147484477" r:id="rId106"/>
    <p:sldLayoutId id="2147484478" r:id="rId107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412.wmf"/><Relationship Id="rId3" Type="http://schemas.openxmlformats.org/officeDocument/2006/relationships/image" Target="../media/image2.png"/><Relationship Id="rId7" Type="http://schemas.openxmlformats.org/officeDocument/2006/relationships/image" Target="../media/image429.wmf"/><Relationship Id="rId12" Type="http://schemas.openxmlformats.org/officeDocument/2006/relationships/oleObject" Target="../embeddings/oleObject37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4.x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431.wmf"/><Relationship Id="rId5" Type="http://schemas.openxmlformats.org/officeDocument/2006/relationships/image" Target="../media/image428.wmf"/><Relationship Id="rId10" Type="http://schemas.openxmlformats.org/officeDocument/2006/relationships/oleObject" Target="../embeddings/oleObject377.bin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430.wmf"/><Relationship Id="rId14" Type="http://schemas.openxmlformats.org/officeDocument/2006/relationships/image" Target="../media/image42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13" Type="http://schemas.openxmlformats.org/officeDocument/2006/relationships/image" Target="../media/image436.wmf"/><Relationship Id="rId3" Type="http://schemas.openxmlformats.org/officeDocument/2006/relationships/image" Target="../media/image2.png"/><Relationship Id="rId7" Type="http://schemas.openxmlformats.org/officeDocument/2006/relationships/image" Target="../media/image433.wmf"/><Relationship Id="rId12" Type="http://schemas.openxmlformats.org/officeDocument/2006/relationships/oleObject" Target="../embeddings/oleObject38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80.bin"/><Relationship Id="rId11" Type="http://schemas.openxmlformats.org/officeDocument/2006/relationships/image" Target="../media/image435.wmf"/><Relationship Id="rId5" Type="http://schemas.openxmlformats.org/officeDocument/2006/relationships/image" Target="../media/image432.wmf"/><Relationship Id="rId15" Type="http://schemas.openxmlformats.org/officeDocument/2006/relationships/image" Target="../media/image437.wmf"/><Relationship Id="rId10" Type="http://schemas.openxmlformats.org/officeDocument/2006/relationships/oleObject" Target="../embeddings/oleObject382.bin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434.wmf"/><Relationship Id="rId14" Type="http://schemas.openxmlformats.org/officeDocument/2006/relationships/oleObject" Target="../embeddings/oleObject384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7.bin"/><Relationship Id="rId3" Type="http://schemas.openxmlformats.org/officeDocument/2006/relationships/image" Target="../media/image2.png"/><Relationship Id="rId7" Type="http://schemas.openxmlformats.org/officeDocument/2006/relationships/image" Target="../media/image439.wmf"/><Relationship Id="rId12" Type="http://schemas.openxmlformats.org/officeDocument/2006/relationships/image" Target="../media/image4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6.bin"/><Relationship Id="rId11" Type="http://schemas.openxmlformats.org/officeDocument/2006/relationships/image" Target="../media/image441.wmf"/><Relationship Id="rId5" Type="http://schemas.openxmlformats.org/officeDocument/2006/relationships/image" Target="../media/image438.wmf"/><Relationship Id="rId10" Type="http://schemas.openxmlformats.org/officeDocument/2006/relationships/oleObject" Target="../embeddings/oleObject388.bin"/><Relationship Id="rId4" Type="http://schemas.openxmlformats.org/officeDocument/2006/relationships/oleObject" Target="../embeddings/oleObject385.bin"/><Relationship Id="rId9" Type="http://schemas.openxmlformats.org/officeDocument/2006/relationships/image" Target="../media/image440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446.wmf"/><Relationship Id="rId3" Type="http://schemas.openxmlformats.org/officeDocument/2006/relationships/image" Target="../media/image2.png"/><Relationship Id="rId7" Type="http://schemas.openxmlformats.org/officeDocument/2006/relationships/image" Target="../media/image443.wmf"/><Relationship Id="rId12" Type="http://schemas.openxmlformats.org/officeDocument/2006/relationships/oleObject" Target="../embeddings/oleObject39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445.wmf"/><Relationship Id="rId5" Type="http://schemas.openxmlformats.org/officeDocument/2006/relationships/image" Target="../media/image442.wmf"/><Relationship Id="rId10" Type="http://schemas.openxmlformats.org/officeDocument/2006/relationships/oleObject" Target="../embeddings/oleObject392.bin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444.wmf"/><Relationship Id="rId14" Type="http://schemas.openxmlformats.org/officeDocument/2006/relationships/image" Target="../media/image4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.png"/><Relationship Id="rId7" Type="http://schemas.openxmlformats.org/officeDocument/2006/relationships/image" Target="../media/image2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.png"/><Relationship Id="rId7" Type="http://schemas.openxmlformats.org/officeDocument/2006/relationships/image" Target="../media/image3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3.wmf"/><Relationship Id="rId3" Type="http://schemas.openxmlformats.org/officeDocument/2006/relationships/image" Target="../media/image2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2.png"/><Relationship Id="rId7" Type="http://schemas.openxmlformats.org/officeDocument/2006/relationships/image" Target="../media/image4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7" Type="http://schemas.openxmlformats.org/officeDocument/2006/relationships/image" Target="../media/image4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4.wmf"/><Relationship Id="rId3" Type="http://schemas.openxmlformats.org/officeDocument/2006/relationships/image" Target="../media/image50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3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1.png"/><Relationship Id="rId9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1.bin"/><Relationship Id="rId3" Type="http://schemas.openxmlformats.org/officeDocument/2006/relationships/image" Target="../media/image2.png"/><Relationship Id="rId7" Type="http://schemas.openxmlformats.org/officeDocument/2006/relationships/image" Target="../media/image56.wmf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51.wmf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7.wmf"/><Relationship Id="rId1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2.png"/><Relationship Id="rId7" Type="http://schemas.openxmlformats.org/officeDocument/2006/relationships/image" Target="../media/image6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wmf"/><Relationship Id="rId10" Type="http://schemas.openxmlformats.org/officeDocument/2006/relationships/image" Target="../media/image63.jpe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2.png"/><Relationship Id="rId7" Type="http://schemas.openxmlformats.org/officeDocument/2006/relationships/image" Target="../media/image6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1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2.pn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2.wmf"/><Relationship Id="rId2" Type="http://schemas.openxmlformats.org/officeDocument/2006/relationships/image" Target="../media/image1.png"/><Relationship Id="rId16" Type="http://schemas.openxmlformats.org/officeDocument/2006/relationships/oleObject" Target="../embeddings/oleObject66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2.png"/><Relationship Id="rId7" Type="http://schemas.openxmlformats.org/officeDocument/2006/relationships/image" Target="../media/image79.wmf"/><Relationship Id="rId12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2.png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9.wmf"/><Relationship Id="rId2" Type="http://schemas.openxmlformats.org/officeDocument/2006/relationships/image" Target="../media/image1.png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7.wmf"/><Relationship Id="rId3" Type="http://schemas.openxmlformats.org/officeDocument/2006/relationships/image" Target="../media/image2.png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0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98.bin"/><Relationship Id="rId2" Type="http://schemas.openxmlformats.org/officeDocument/2006/relationships/image" Target="../media/image1.png"/><Relationship Id="rId16" Type="http://schemas.openxmlformats.org/officeDocument/2006/relationships/image" Target="../media/image105.wmf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19" Type="http://schemas.openxmlformats.org/officeDocument/2006/relationships/image" Target="../media/image107.png"/><Relationship Id="rId4" Type="http://schemas.openxmlformats.org/officeDocument/2006/relationships/image" Target="../media/image99.png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2.png"/><Relationship Id="rId7" Type="http://schemas.openxmlformats.org/officeDocument/2006/relationships/image" Target="../media/image10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0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3.wmf"/><Relationship Id="rId2" Type="http://schemas.openxmlformats.org/officeDocument/2006/relationships/image" Target="../media/image1.png"/><Relationship Id="rId16" Type="http://schemas.openxmlformats.org/officeDocument/2006/relationships/image" Target="../media/image115.w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0.png"/><Relationship Id="rId11" Type="http://schemas.openxmlformats.org/officeDocument/2006/relationships/oleObject" Target="../embeddings/oleObject104.bin"/><Relationship Id="rId5" Type="http://schemas.openxmlformats.org/officeDocument/2006/relationships/image" Target="../media/image101.wmf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12.wmf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6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2.png"/><Relationship Id="rId7" Type="http://schemas.openxmlformats.org/officeDocument/2006/relationships/image" Target="../media/image117.wmf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0.png"/><Relationship Id="rId5" Type="http://schemas.openxmlformats.org/officeDocument/2006/relationships/image" Target="../media/image114.wmf"/><Relationship Id="rId10" Type="http://schemas.openxmlformats.org/officeDocument/2006/relationships/image" Target="../media/image119.png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6.wmf"/><Relationship Id="rId3" Type="http://schemas.openxmlformats.org/officeDocument/2006/relationships/image" Target="../media/image2.png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5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31.wmf"/><Relationship Id="rId3" Type="http://schemas.openxmlformats.org/officeDocument/2006/relationships/image" Target="../media/image2.png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0.bin"/><Relationship Id="rId2" Type="http://schemas.openxmlformats.org/officeDocument/2006/relationships/image" Target="../media/image1.png"/><Relationship Id="rId16" Type="http://schemas.openxmlformats.org/officeDocument/2006/relationships/image" Target="../media/image133.wmf"/><Relationship Id="rId1" Type="http://schemas.openxmlformats.org/officeDocument/2006/relationships/slideLayout" Target="../slideLayouts/slideLayout43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121.bin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9.wmf"/><Relationship Id="rId14" Type="http://schemas.openxmlformats.org/officeDocument/2006/relationships/image" Target="../media/image1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2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135.wmf"/><Relationship Id="rId12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37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36.wmf"/><Relationship Id="rId1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image" Target="../media/image2.png"/><Relationship Id="rId7" Type="http://schemas.openxmlformats.org/officeDocument/2006/relationships/image" Target="../media/image14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2.png"/><Relationship Id="rId7" Type="http://schemas.openxmlformats.org/officeDocument/2006/relationships/image" Target="../media/image14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4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54.wmf"/><Relationship Id="rId3" Type="http://schemas.openxmlformats.org/officeDocument/2006/relationships/image" Target="../media/image150.png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39.bin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48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53.wmf"/><Relationship Id="rId5" Type="http://schemas.openxmlformats.org/officeDocument/2006/relationships/image" Target="../media/image2.png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38.bin"/><Relationship Id="rId4" Type="http://schemas.openxmlformats.org/officeDocument/2006/relationships/image" Target="../media/image1.png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4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60.wmf"/><Relationship Id="rId3" Type="http://schemas.openxmlformats.org/officeDocument/2006/relationships/image" Target="../media/image2.png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45.bin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49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4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54.bin"/><Relationship Id="rId3" Type="http://schemas.openxmlformats.org/officeDocument/2006/relationships/image" Target="../media/image2.png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68.wmf"/><Relationship Id="rId2" Type="http://schemas.openxmlformats.org/officeDocument/2006/relationships/image" Target="../media/image1.png"/><Relationship Id="rId16" Type="http://schemas.openxmlformats.org/officeDocument/2006/relationships/oleObject" Target="../embeddings/oleObject153.bin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5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7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72.wmf"/><Relationship Id="rId4" Type="http://schemas.openxmlformats.org/officeDocument/2006/relationships/image" Target="../media/image169.png"/><Relationship Id="rId9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63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70.wmf"/><Relationship Id="rId4" Type="http://schemas.openxmlformats.org/officeDocument/2006/relationships/image" Target="../media/image174.png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2.png"/><Relationship Id="rId7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80.wmf"/><Relationship Id="rId11" Type="http://schemas.openxmlformats.org/officeDocument/2006/relationships/image" Target="../media/image183.wmf"/><Relationship Id="rId5" Type="http://schemas.openxmlformats.org/officeDocument/2006/relationships/oleObject" Target="../embeddings/oleObject164.bin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179.png"/><Relationship Id="rId9" Type="http://schemas.openxmlformats.org/officeDocument/2006/relationships/image" Target="../media/image18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88.wmf"/><Relationship Id="rId3" Type="http://schemas.openxmlformats.org/officeDocument/2006/relationships/image" Target="../media/image2.png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17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87.wmf"/><Relationship Id="rId5" Type="http://schemas.openxmlformats.org/officeDocument/2006/relationships/image" Target="../media/image184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86.wmf"/><Relationship Id="rId14" Type="http://schemas.openxmlformats.org/officeDocument/2006/relationships/image" Target="../media/image18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94.wmf"/><Relationship Id="rId3" Type="http://schemas.openxmlformats.org/officeDocument/2006/relationships/image" Target="../media/image2.png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17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5" Type="http://schemas.openxmlformats.org/officeDocument/2006/relationships/image" Target="../media/image195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17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200.wmf"/><Relationship Id="rId3" Type="http://schemas.openxmlformats.org/officeDocument/2006/relationships/image" Target="../media/image2.png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182.bin"/><Relationship Id="rId2" Type="http://schemas.openxmlformats.org/officeDocument/2006/relationships/image" Target="../media/image1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56.x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18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206.wmf"/><Relationship Id="rId3" Type="http://schemas.openxmlformats.org/officeDocument/2006/relationships/image" Target="../media/image2.png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18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205.wmf"/><Relationship Id="rId5" Type="http://schemas.openxmlformats.org/officeDocument/2006/relationships/image" Target="../media/image190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18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9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211.wmf"/><Relationship Id="rId4" Type="http://schemas.openxmlformats.org/officeDocument/2006/relationships/image" Target="../media/image208.png"/><Relationship Id="rId9" Type="http://schemas.openxmlformats.org/officeDocument/2006/relationships/oleObject" Target="../embeddings/oleObject19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9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215.wmf"/><Relationship Id="rId4" Type="http://schemas.openxmlformats.org/officeDocument/2006/relationships/image" Target="../media/image212.png"/><Relationship Id="rId9" Type="http://schemas.openxmlformats.org/officeDocument/2006/relationships/oleObject" Target="../embeddings/oleObject19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20.wmf"/><Relationship Id="rId3" Type="http://schemas.openxmlformats.org/officeDocument/2006/relationships/image" Target="../media/image2.png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22.wmf"/><Relationship Id="rId2" Type="http://schemas.openxmlformats.org/officeDocument/2006/relationships/image" Target="../media/image1.png"/><Relationship Id="rId16" Type="http://schemas.openxmlformats.org/officeDocument/2006/relationships/oleObject" Target="../embeddings/oleObject202.bin"/><Relationship Id="rId1" Type="http://schemas.openxmlformats.org/officeDocument/2006/relationships/slideLayout" Target="../slideLayouts/slideLayout60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219.wmf"/><Relationship Id="rId5" Type="http://schemas.openxmlformats.org/officeDocument/2006/relationships/image" Target="../media/image216.wmf"/><Relationship Id="rId15" Type="http://schemas.openxmlformats.org/officeDocument/2006/relationships/image" Target="../media/image221.w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0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10.bin"/><Relationship Id="rId3" Type="http://schemas.openxmlformats.org/officeDocument/2006/relationships/image" Target="../media/image2.png"/><Relationship Id="rId21" Type="http://schemas.openxmlformats.org/officeDocument/2006/relationships/image" Target="../media/image230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228.wmf"/><Relationship Id="rId2" Type="http://schemas.openxmlformats.org/officeDocument/2006/relationships/image" Target="../media/image1.png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1" Type="http://schemas.openxmlformats.org/officeDocument/2006/relationships/slideLayout" Target="../slideLayouts/slideLayout61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16.w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229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08.bin"/><Relationship Id="rId22" Type="http://schemas.openxmlformats.org/officeDocument/2006/relationships/image" Target="../media/image2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36.wmf"/><Relationship Id="rId3" Type="http://schemas.openxmlformats.org/officeDocument/2006/relationships/image" Target="../media/image2.png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1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2.x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0" Type="http://schemas.openxmlformats.org/officeDocument/2006/relationships/oleObject" Target="../embeddings/oleObject215.bin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3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4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41.wmf"/><Relationship Id="rId17" Type="http://schemas.openxmlformats.org/officeDocument/2006/relationships/oleObject" Target="../embeddings/oleObject223.bin"/><Relationship Id="rId2" Type="http://schemas.openxmlformats.org/officeDocument/2006/relationships/image" Target="../media/image1.png"/><Relationship Id="rId16" Type="http://schemas.openxmlformats.org/officeDocument/2006/relationships/image" Target="../media/image243.wmf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40.wmf"/><Relationship Id="rId4" Type="http://schemas.openxmlformats.org/officeDocument/2006/relationships/image" Target="../media/image237.png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4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52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232.bin"/><Relationship Id="rId7" Type="http://schemas.openxmlformats.org/officeDocument/2006/relationships/image" Target="../media/image246.wmf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30.bin"/><Relationship Id="rId25" Type="http://schemas.openxmlformats.org/officeDocument/2006/relationships/image" Target="../media/image256.png"/><Relationship Id="rId2" Type="http://schemas.openxmlformats.org/officeDocument/2006/relationships/image" Target="../media/image1.png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1" Type="http://schemas.openxmlformats.org/officeDocument/2006/relationships/slideLayout" Target="../slideLayouts/slideLayout64.x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55.wmf"/><Relationship Id="rId5" Type="http://schemas.openxmlformats.org/officeDocument/2006/relationships/image" Target="../media/image245.wmf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248.png"/><Relationship Id="rId19" Type="http://schemas.openxmlformats.org/officeDocument/2006/relationships/oleObject" Target="../embeddings/oleObject231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47.wmf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64.wmf"/><Relationship Id="rId3" Type="http://schemas.openxmlformats.org/officeDocument/2006/relationships/image" Target="../media/image2.png"/><Relationship Id="rId7" Type="http://schemas.openxmlformats.org/officeDocument/2006/relationships/image" Target="../media/image258.wmf"/><Relationship Id="rId12" Type="http://schemas.openxmlformats.org/officeDocument/2006/relationships/image" Target="../media/image261.wmf"/><Relationship Id="rId17" Type="http://schemas.openxmlformats.org/officeDocument/2006/relationships/oleObject" Target="../embeddings/oleObject240.bin"/><Relationship Id="rId2" Type="http://schemas.openxmlformats.org/officeDocument/2006/relationships/image" Target="../media/image1.png"/><Relationship Id="rId16" Type="http://schemas.openxmlformats.org/officeDocument/2006/relationships/image" Target="../media/image263.wmf"/><Relationship Id="rId1" Type="http://schemas.openxmlformats.org/officeDocument/2006/relationships/slideLayout" Target="../slideLayouts/slideLayout65.xml"/><Relationship Id="rId6" Type="http://schemas.openxmlformats.org/officeDocument/2006/relationships/oleObject" Target="../embeddings/oleObject235.bin"/><Relationship Id="rId11" Type="http://schemas.openxmlformats.org/officeDocument/2006/relationships/oleObject" Target="../embeddings/oleObject237.bin"/><Relationship Id="rId5" Type="http://schemas.openxmlformats.org/officeDocument/2006/relationships/image" Target="../media/image257.wmf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60.wmf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6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image" Target="../media/image2.png"/><Relationship Id="rId7" Type="http://schemas.openxmlformats.org/officeDocument/2006/relationships/image" Target="../media/image266.wmf"/><Relationship Id="rId12" Type="http://schemas.openxmlformats.org/officeDocument/2006/relationships/image" Target="../media/image26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4.bin"/><Relationship Id="rId5" Type="http://schemas.openxmlformats.org/officeDocument/2006/relationships/image" Target="../media/image265.wmf"/><Relationship Id="rId10" Type="http://schemas.openxmlformats.org/officeDocument/2006/relationships/image" Target="../media/image259.png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6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image" Target="../media/image273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72.wmf"/><Relationship Id="rId17" Type="http://schemas.openxmlformats.org/officeDocument/2006/relationships/image" Target="../media/image275.w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250.bin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image" Target="../media/image274.wmf"/><Relationship Id="rId10" Type="http://schemas.openxmlformats.org/officeDocument/2006/relationships/image" Target="../media/image27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47.bin"/><Relationship Id="rId14" Type="http://schemas.openxmlformats.org/officeDocument/2006/relationships/oleObject" Target="../embeddings/oleObject24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oleObject" Target="../embeddings/oleObject256.bin"/><Relationship Id="rId3" Type="http://schemas.openxmlformats.org/officeDocument/2006/relationships/image" Target="../media/image276.wmf"/><Relationship Id="rId7" Type="http://schemas.openxmlformats.org/officeDocument/2006/relationships/image" Target="../media/image278.wmf"/><Relationship Id="rId12" Type="http://schemas.openxmlformats.org/officeDocument/2006/relationships/image" Target="../media/image274.wmf"/><Relationship Id="rId2" Type="http://schemas.openxmlformats.org/officeDocument/2006/relationships/oleObject" Target="../embeddings/oleObject251.bin"/><Relationship Id="rId16" Type="http://schemas.openxmlformats.org/officeDocument/2006/relationships/image" Target="../media/image272.wmf"/><Relationship Id="rId1" Type="http://schemas.openxmlformats.org/officeDocument/2006/relationships/slideLayout" Target="../slideLayouts/slideLayout69.xml"/><Relationship Id="rId6" Type="http://schemas.openxmlformats.org/officeDocument/2006/relationships/oleObject" Target="../embeddings/oleObject253.bin"/><Relationship Id="rId11" Type="http://schemas.openxmlformats.org/officeDocument/2006/relationships/oleObject" Target="../embeddings/oleObject255.bin"/><Relationship Id="rId5" Type="http://schemas.openxmlformats.org/officeDocument/2006/relationships/image" Target="../media/image277.wmf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73.png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79.wmf"/><Relationship Id="rId14" Type="http://schemas.openxmlformats.org/officeDocument/2006/relationships/image" Target="../media/image27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image" Target="../media/image2.png"/><Relationship Id="rId7" Type="http://schemas.openxmlformats.org/officeDocument/2006/relationships/image" Target="../media/image281.wmf"/><Relationship Id="rId12" Type="http://schemas.openxmlformats.org/officeDocument/2006/relationships/image" Target="../media/image2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0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83.wmf"/><Relationship Id="rId5" Type="http://schemas.openxmlformats.org/officeDocument/2006/relationships/image" Target="../media/image280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8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3" Type="http://schemas.openxmlformats.org/officeDocument/2006/relationships/image" Target="../media/image2.png"/><Relationship Id="rId7" Type="http://schemas.openxmlformats.org/officeDocument/2006/relationships/image" Target="../media/image285.wmf"/><Relationship Id="rId12" Type="http://schemas.openxmlformats.org/officeDocument/2006/relationships/image" Target="../media/image2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87.wmf"/><Relationship Id="rId5" Type="http://schemas.openxmlformats.org/officeDocument/2006/relationships/image" Target="../media/image283.wmf"/><Relationship Id="rId10" Type="http://schemas.openxmlformats.org/officeDocument/2006/relationships/oleObject" Target="../embeddings/oleObject265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8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image" Target="../media/image2.png"/><Relationship Id="rId7" Type="http://schemas.openxmlformats.org/officeDocument/2006/relationships/image" Target="../media/image289.wmf"/><Relationship Id="rId12" Type="http://schemas.openxmlformats.org/officeDocument/2006/relationships/image" Target="../media/image2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2.x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9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95.wmf"/><Relationship Id="rId3" Type="http://schemas.openxmlformats.org/officeDocument/2006/relationships/image" Target="../media/image2.png"/><Relationship Id="rId7" Type="http://schemas.openxmlformats.org/officeDocument/2006/relationships/image" Target="../media/image291.wmf"/><Relationship Id="rId12" Type="http://schemas.openxmlformats.org/officeDocument/2006/relationships/oleObject" Target="../embeddings/oleObject27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94.wmf"/><Relationship Id="rId5" Type="http://schemas.openxmlformats.org/officeDocument/2006/relationships/image" Target="../media/image290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93.wmf"/><Relationship Id="rId14" Type="http://schemas.openxmlformats.org/officeDocument/2006/relationships/image" Target="../media/image29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27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301.png"/><Relationship Id="rId2" Type="http://schemas.openxmlformats.org/officeDocument/2006/relationships/image" Target="../media/image296.png"/><Relationship Id="rId16" Type="http://schemas.openxmlformats.org/officeDocument/2006/relationships/image" Target="../media/image303.wmf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297.wmf"/><Relationship Id="rId11" Type="http://schemas.openxmlformats.org/officeDocument/2006/relationships/image" Target="../media/image300.png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9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302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07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81.bin"/><Relationship Id="rId12" Type="http://schemas.openxmlformats.org/officeDocument/2006/relationships/oleObject" Target="../embeddings/oleObject28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304.wmf"/><Relationship Id="rId11" Type="http://schemas.openxmlformats.org/officeDocument/2006/relationships/image" Target="../media/image296.png"/><Relationship Id="rId5" Type="http://schemas.openxmlformats.org/officeDocument/2006/relationships/oleObject" Target="../embeddings/oleObject280.bin"/><Relationship Id="rId15" Type="http://schemas.openxmlformats.org/officeDocument/2006/relationships/image" Target="../media/image308.wmf"/><Relationship Id="rId10" Type="http://schemas.openxmlformats.org/officeDocument/2006/relationships/image" Target="../media/image306.wmf"/><Relationship Id="rId4" Type="http://schemas.openxmlformats.org/officeDocument/2006/relationships/image" Target="../media/image301.png"/><Relationship Id="rId9" Type="http://schemas.openxmlformats.org/officeDocument/2006/relationships/oleObject" Target="../embeddings/oleObject282.bin"/><Relationship Id="rId14" Type="http://schemas.openxmlformats.org/officeDocument/2006/relationships/oleObject" Target="../embeddings/oleObject284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28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313.wmf"/><Relationship Id="rId2" Type="http://schemas.openxmlformats.org/officeDocument/2006/relationships/image" Target="../media/image1.png"/><Relationship Id="rId16" Type="http://schemas.openxmlformats.org/officeDocument/2006/relationships/image" Target="../media/image315.wmf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312.wmf"/><Relationship Id="rId4" Type="http://schemas.openxmlformats.org/officeDocument/2006/relationships/image" Target="../media/image309.png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3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317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31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9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32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9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Relationship Id="rId6" Type="http://schemas.openxmlformats.org/officeDocument/2006/relationships/oleObject" Target="../embeddings/oleObject296.bin"/><Relationship Id="rId5" Type="http://schemas.openxmlformats.org/officeDocument/2006/relationships/image" Target="../media/image321.wmf"/><Relationship Id="rId4" Type="http://schemas.openxmlformats.org/officeDocument/2006/relationships/oleObject" Target="../embeddings/oleObject29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323.wmf"/><Relationship Id="rId4" Type="http://schemas.openxmlformats.org/officeDocument/2006/relationships/oleObject" Target="../embeddings/oleObject297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3" Type="http://schemas.openxmlformats.org/officeDocument/2006/relationships/image" Target="../media/image2.png"/><Relationship Id="rId7" Type="http://schemas.openxmlformats.org/officeDocument/2006/relationships/image" Target="../media/image32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1.xml"/><Relationship Id="rId6" Type="http://schemas.openxmlformats.org/officeDocument/2006/relationships/oleObject" Target="../embeddings/oleObject299.bin"/><Relationship Id="rId5" Type="http://schemas.openxmlformats.org/officeDocument/2006/relationships/image" Target="../media/image324.wmf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32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331.wmf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33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03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3" Type="http://schemas.openxmlformats.org/officeDocument/2006/relationships/image" Target="../media/image2.png"/><Relationship Id="rId7" Type="http://schemas.openxmlformats.org/officeDocument/2006/relationships/image" Target="../media/image33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2.xml"/><Relationship Id="rId6" Type="http://schemas.openxmlformats.org/officeDocument/2006/relationships/oleObject" Target="../embeddings/oleObject306.bin"/><Relationship Id="rId11" Type="http://schemas.openxmlformats.org/officeDocument/2006/relationships/image" Target="../media/image335.wmf"/><Relationship Id="rId5" Type="http://schemas.openxmlformats.org/officeDocument/2006/relationships/image" Target="../media/image332.wmf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334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3" Type="http://schemas.openxmlformats.org/officeDocument/2006/relationships/image" Target="../media/image2.png"/><Relationship Id="rId7" Type="http://schemas.openxmlformats.org/officeDocument/2006/relationships/image" Target="../media/image33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2.x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339.wmf"/><Relationship Id="rId5" Type="http://schemas.openxmlformats.org/officeDocument/2006/relationships/image" Target="../media/image336.wmf"/><Relationship Id="rId10" Type="http://schemas.openxmlformats.org/officeDocument/2006/relationships/oleObject" Target="../embeddings/oleObject312.bin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338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3" Type="http://schemas.openxmlformats.org/officeDocument/2006/relationships/image" Target="../media/image2.png"/><Relationship Id="rId7" Type="http://schemas.openxmlformats.org/officeDocument/2006/relationships/image" Target="../media/image3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342.png"/><Relationship Id="rId5" Type="http://schemas.openxmlformats.org/officeDocument/2006/relationships/image" Target="../media/image341.png"/><Relationship Id="rId10" Type="http://schemas.openxmlformats.org/officeDocument/2006/relationships/image" Target="../media/image346.png"/><Relationship Id="rId4" Type="http://schemas.openxmlformats.org/officeDocument/2006/relationships/image" Target="../media/image340.png"/><Relationship Id="rId9" Type="http://schemas.openxmlformats.org/officeDocument/2006/relationships/image" Target="../media/image34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352.wmf"/><Relationship Id="rId3" Type="http://schemas.openxmlformats.org/officeDocument/2006/relationships/image" Target="../media/image1.png"/><Relationship Id="rId7" Type="http://schemas.openxmlformats.org/officeDocument/2006/relationships/image" Target="../media/image349.wmf"/><Relationship Id="rId12" Type="http://schemas.openxmlformats.org/officeDocument/2006/relationships/oleObject" Target="../embeddings/oleObject316.bin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83.x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351.wmf"/><Relationship Id="rId5" Type="http://schemas.openxmlformats.org/officeDocument/2006/relationships/image" Target="../media/image348.png"/><Relationship Id="rId10" Type="http://schemas.openxmlformats.org/officeDocument/2006/relationships/oleObject" Target="../embeddings/oleObject315.bin"/><Relationship Id="rId4" Type="http://schemas.openxmlformats.org/officeDocument/2006/relationships/image" Target="../media/image2.png"/><Relationship Id="rId9" Type="http://schemas.openxmlformats.org/officeDocument/2006/relationships/image" Target="../media/image3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9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358.wmf"/><Relationship Id="rId18" Type="http://schemas.openxmlformats.org/officeDocument/2006/relationships/image" Target="../media/image361.png"/><Relationship Id="rId3" Type="http://schemas.openxmlformats.org/officeDocument/2006/relationships/image" Target="../media/image1.png"/><Relationship Id="rId7" Type="http://schemas.openxmlformats.org/officeDocument/2006/relationships/image" Target="../media/image355.png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360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321.bin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354.png"/><Relationship Id="rId11" Type="http://schemas.openxmlformats.org/officeDocument/2006/relationships/image" Target="../media/image357.wmf"/><Relationship Id="rId5" Type="http://schemas.openxmlformats.org/officeDocument/2006/relationships/image" Target="../media/image353.png"/><Relationship Id="rId15" Type="http://schemas.openxmlformats.org/officeDocument/2006/relationships/image" Target="../media/image359.wmf"/><Relationship Id="rId10" Type="http://schemas.openxmlformats.org/officeDocument/2006/relationships/oleObject" Target="../embeddings/oleObject318.bin"/><Relationship Id="rId4" Type="http://schemas.openxmlformats.org/officeDocument/2006/relationships/image" Target="../media/image2.png"/><Relationship Id="rId9" Type="http://schemas.openxmlformats.org/officeDocument/2006/relationships/image" Target="../media/image356.wmf"/><Relationship Id="rId14" Type="http://schemas.openxmlformats.org/officeDocument/2006/relationships/oleObject" Target="../embeddings/oleObject320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6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5.x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365.wmf"/><Relationship Id="rId4" Type="http://schemas.openxmlformats.org/officeDocument/2006/relationships/image" Target="../media/image362.png"/><Relationship Id="rId9" Type="http://schemas.openxmlformats.org/officeDocument/2006/relationships/oleObject" Target="../embeddings/oleObject324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8.bin"/><Relationship Id="rId3" Type="http://schemas.openxmlformats.org/officeDocument/2006/relationships/image" Target="../media/image2.png"/><Relationship Id="rId7" Type="http://schemas.openxmlformats.org/officeDocument/2006/relationships/image" Target="../media/image36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365.wmf"/><Relationship Id="rId5" Type="http://schemas.openxmlformats.org/officeDocument/2006/relationships/image" Target="../media/image367.wmf"/><Relationship Id="rId10" Type="http://schemas.openxmlformats.org/officeDocument/2006/relationships/oleObject" Target="../embeddings/oleObject329.bin"/><Relationship Id="rId4" Type="http://schemas.openxmlformats.org/officeDocument/2006/relationships/oleObject" Target="../embeddings/oleObject326.bin"/><Relationship Id="rId9" Type="http://schemas.openxmlformats.org/officeDocument/2006/relationships/image" Target="../media/image369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3" Type="http://schemas.openxmlformats.org/officeDocument/2006/relationships/image" Target="../media/image2.png"/><Relationship Id="rId7" Type="http://schemas.openxmlformats.org/officeDocument/2006/relationships/image" Target="../media/image37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6" Type="http://schemas.openxmlformats.org/officeDocument/2006/relationships/oleObject" Target="../embeddings/oleObject331.bin"/><Relationship Id="rId5" Type="http://schemas.openxmlformats.org/officeDocument/2006/relationships/image" Target="../media/image370.wmf"/><Relationship Id="rId10" Type="http://schemas.openxmlformats.org/officeDocument/2006/relationships/image" Target="../media/image373.png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72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79.wmf"/><Relationship Id="rId3" Type="http://schemas.openxmlformats.org/officeDocument/2006/relationships/image" Target="../media/image2.png"/><Relationship Id="rId7" Type="http://schemas.openxmlformats.org/officeDocument/2006/relationships/image" Target="../media/image375.wmf"/><Relationship Id="rId12" Type="http://schemas.openxmlformats.org/officeDocument/2006/relationships/oleObject" Target="../embeddings/oleObject33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78.png"/><Relationship Id="rId5" Type="http://schemas.openxmlformats.org/officeDocument/2006/relationships/image" Target="../media/image374.wmf"/><Relationship Id="rId10" Type="http://schemas.openxmlformats.org/officeDocument/2006/relationships/image" Target="../media/image377.png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76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3" Type="http://schemas.openxmlformats.org/officeDocument/2006/relationships/image" Target="../media/image2.png"/><Relationship Id="rId7" Type="http://schemas.openxmlformats.org/officeDocument/2006/relationships/image" Target="../media/image38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83.wmf"/><Relationship Id="rId5" Type="http://schemas.openxmlformats.org/officeDocument/2006/relationships/image" Target="../media/image380.wmf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82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oleObject" Target="../embeddings/oleObject34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8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385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0" Type="http://schemas.openxmlformats.org/officeDocument/2006/relationships/image" Target="../media/image387.wmf"/><Relationship Id="rId4" Type="http://schemas.openxmlformats.org/officeDocument/2006/relationships/image" Target="../media/image384.png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8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3" Type="http://schemas.openxmlformats.org/officeDocument/2006/relationships/image" Target="../media/image2.png"/><Relationship Id="rId7" Type="http://schemas.openxmlformats.org/officeDocument/2006/relationships/image" Target="../media/image39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oleObject" Target="../embeddings/oleObject347.bin"/><Relationship Id="rId5" Type="http://schemas.openxmlformats.org/officeDocument/2006/relationships/image" Target="../media/image390.wmf"/><Relationship Id="rId10" Type="http://schemas.openxmlformats.org/officeDocument/2006/relationships/image" Target="../media/image393.png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39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13" Type="http://schemas.openxmlformats.org/officeDocument/2006/relationships/image" Target="../media/image398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9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394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9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51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image" Target="../media/image398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40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356.bin"/><Relationship Id="rId5" Type="http://schemas.openxmlformats.org/officeDocument/2006/relationships/oleObject" Target="../embeddings/oleObject353.bin"/><Relationship Id="rId15" Type="http://schemas.openxmlformats.org/officeDocument/2006/relationships/image" Target="../media/image403.wmf"/><Relationship Id="rId10" Type="http://schemas.openxmlformats.org/officeDocument/2006/relationships/image" Target="../media/image40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55.bin"/><Relationship Id="rId14" Type="http://schemas.openxmlformats.org/officeDocument/2006/relationships/oleObject" Target="../embeddings/oleObject3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405.wmf"/><Relationship Id="rId5" Type="http://schemas.openxmlformats.org/officeDocument/2006/relationships/oleObject" Target="../embeddings/oleObject358.bin"/><Relationship Id="rId4" Type="http://schemas.openxmlformats.org/officeDocument/2006/relationships/image" Target="../media/image40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3" Type="http://schemas.openxmlformats.org/officeDocument/2006/relationships/image" Target="../media/image2.png"/><Relationship Id="rId7" Type="http://schemas.openxmlformats.org/officeDocument/2006/relationships/image" Target="../media/image40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5.xml"/><Relationship Id="rId6" Type="http://schemas.openxmlformats.org/officeDocument/2006/relationships/oleObject" Target="../embeddings/oleObject360.bin"/><Relationship Id="rId5" Type="http://schemas.openxmlformats.org/officeDocument/2006/relationships/image" Target="../media/image406.wmf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40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41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3" Type="http://schemas.openxmlformats.org/officeDocument/2006/relationships/image" Target="../media/image1.png"/><Relationship Id="rId7" Type="http://schemas.openxmlformats.org/officeDocument/2006/relationships/image" Target="../media/image4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Relationship Id="rId6" Type="http://schemas.openxmlformats.org/officeDocument/2006/relationships/oleObject" Target="../embeddings/oleObject361.bin"/><Relationship Id="rId5" Type="http://schemas.openxmlformats.org/officeDocument/2006/relationships/image" Target="../media/image410.png"/><Relationship Id="rId4" Type="http://schemas.openxmlformats.org/officeDocument/2006/relationships/image" Target="../media/image2.png"/><Relationship Id="rId9" Type="http://schemas.openxmlformats.org/officeDocument/2006/relationships/image" Target="../media/image412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366.bin"/><Relationship Id="rId3" Type="http://schemas.openxmlformats.org/officeDocument/2006/relationships/image" Target="../media/image413.png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4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8.xml"/><Relationship Id="rId6" Type="http://schemas.openxmlformats.org/officeDocument/2006/relationships/image" Target="../media/image410.png"/><Relationship Id="rId11" Type="http://schemas.openxmlformats.org/officeDocument/2006/relationships/oleObject" Target="../embeddings/oleObject365.bin"/><Relationship Id="rId5" Type="http://schemas.openxmlformats.org/officeDocument/2006/relationships/image" Target="../media/image2.png"/><Relationship Id="rId10" Type="http://schemas.openxmlformats.org/officeDocument/2006/relationships/image" Target="../media/image41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417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9.xml"/><Relationship Id="rId6" Type="http://schemas.openxmlformats.org/officeDocument/2006/relationships/oleObject" Target="../embeddings/oleObject367.bin"/><Relationship Id="rId5" Type="http://schemas.openxmlformats.org/officeDocument/2006/relationships/image" Target="../media/image418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42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421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42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1.bin"/><Relationship Id="rId13" Type="http://schemas.openxmlformats.org/officeDocument/2006/relationships/image" Target="../media/image426.wmf"/><Relationship Id="rId3" Type="http://schemas.openxmlformats.org/officeDocument/2006/relationships/image" Target="../media/image2.png"/><Relationship Id="rId7" Type="http://schemas.openxmlformats.org/officeDocument/2006/relationships/image" Target="../media/image423.wmf"/><Relationship Id="rId12" Type="http://schemas.openxmlformats.org/officeDocument/2006/relationships/oleObject" Target="../embeddings/oleObject37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2.xml"/><Relationship Id="rId6" Type="http://schemas.openxmlformats.org/officeDocument/2006/relationships/oleObject" Target="../embeddings/oleObject370.bin"/><Relationship Id="rId11" Type="http://schemas.openxmlformats.org/officeDocument/2006/relationships/image" Target="../media/image425.wmf"/><Relationship Id="rId5" Type="http://schemas.openxmlformats.org/officeDocument/2006/relationships/image" Target="../media/image422.wmf"/><Relationship Id="rId10" Type="http://schemas.openxmlformats.org/officeDocument/2006/relationships/oleObject" Target="../embeddings/oleObject372.bin"/><Relationship Id="rId4" Type="http://schemas.openxmlformats.org/officeDocument/2006/relationships/oleObject" Target="../embeddings/oleObject369.bin"/><Relationship Id="rId9" Type="http://schemas.openxmlformats.org/officeDocument/2006/relationships/image" Target="../media/image424.wmf"/><Relationship Id="rId14" Type="http://schemas.openxmlformats.org/officeDocument/2006/relationships/image" Target="../media/image42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4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836613"/>
            <a:ext cx="5113337" cy="576262"/>
          </a:xfrm>
        </p:spPr>
        <p:txBody>
          <a:bodyPr/>
          <a:lstStyle/>
          <a:p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正弦稳态电路分析</a:t>
            </a:r>
            <a:endParaRPr lang="zh-CN" altLang="en-US" sz="32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0450" y="1484313"/>
            <a:ext cx="7688263" cy="4321175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4.1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正弦量的基本概念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4.2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正弦量的相量表示</a:t>
            </a:r>
            <a:endParaRPr lang="zh-CN" altLang="en-US" b="1">
              <a:solidFill>
                <a:srgbClr val="080808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4.3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基本元件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VAR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和基尔霍夫定律的相量形式</a:t>
            </a: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4.4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复阻抗和复导纳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4.5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正弦交流电路的相量分析法</a:t>
            </a: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4.6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正弦稳态电路的功率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4.7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谐振电路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4.8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三相电路</a:t>
            </a:r>
          </a:p>
        </p:txBody>
      </p:sp>
      <p:pic>
        <p:nvPicPr>
          <p:cNvPr id="10650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矩形 2"/>
          <p:cNvSpPr>
            <a:spLocks noChangeArrowheads="1"/>
          </p:cNvSpPr>
          <p:nvPr/>
        </p:nvSpPr>
        <p:spPr bwMode="auto">
          <a:xfrm>
            <a:off x="374650" y="729260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4.1.2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同频率正弦量的相位差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230813" y="753073"/>
            <a:ext cx="28082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等于初相位之差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5667" y="2473065"/>
            <a:ext cx="3300413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规定： 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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|  (180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49124"/>
              </p:ext>
            </p:extLst>
          </p:nvPr>
        </p:nvGraphicFramePr>
        <p:xfrm>
          <a:off x="1010092" y="1309428"/>
          <a:ext cx="27098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1128" imgH="459007" progId="Equation.DSMT4">
                  <p:embed/>
                </p:oleObj>
              </mc:Choice>
              <mc:Fallback>
                <p:oleObj name="Equation" r:id="rId4" imgW="1211128" imgH="45900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092" y="1309428"/>
                        <a:ext cx="27098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596255" y="1293553"/>
            <a:ext cx="24066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的相位差为</a:t>
            </a:r>
            <a:endParaRPr lang="zh-CN" altLang="en-US" sz="24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98261"/>
              </p:ext>
            </p:extLst>
          </p:nvPr>
        </p:nvGraphicFramePr>
        <p:xfrm>
          <a:off x="4427980" y="1898390"/>
          <a:ext cx="4413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7070" imgH="228690" progId="Equation.DSMT4">
                  <p:embed/>
                </p:oleObj>
              </mc:Choice>
              <mc:Fallback>
                <p:oleObj name="Equation" r:id="rId6" imgW="2007070" imgH="22869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0" y="1898390"/>
                        <a:ext cx="4413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4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5288" y="741363"/>
            <a:ext cx="685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/>
              <a:t>对称三相负载三角形联结时具有如下特点：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619250" y="3101975"/>
          <a:ext cx="1473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18918" progId="Equation.DSMT4">
                  <p:embed/>
                </p:oleObj>
              </mc:Choice>
              <mc:Fallback>
                <p:oleObj name="Equation" r:id="rId4" imgW="672808" imgH="418918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01975"/>
                        <a:ext cx="1473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740150" y="3101975"/>
          <a:ext cx="14525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400" imgH="419100" progId="Equation.DSMT4">
                  <p:embed/>
                </p:oleObj>
              </mc:Choice>
              <mc:Fallback>
                <p:oleObj name="Equation" r:id="rId6" imgW="660400" imgH="4191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101975"/>
                        <a:ext cx="14525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940425" y="3101975"/>
          <a:ext cx="147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18918" progId="Equation.DSMT4">
                  <p:embed/>
                </p:oleObj>
              </mc:Choice>
              <mc:Fallback>
                <p:oleObj name="Equation" r:id="rId8" imgW="672808" imgH="418918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101975"/>
                        <a:ext cx="147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908175" y="4699000"/>
          <a:ext cx="432276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3100" imgH="838200" progId="Equation.DSMT4">
                  <p:embed/>
                </p:oleObj>
              </mc:Choice>
              <mc:Fallback>
                <p:oleObj name="Equation" r:id="rId10" imgW="1943100" imgH="8382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99000"/>
                        <a:ext cx="4322763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23850" y="1327299"/>
            <a:ext cx="7763664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）各相负载承受的是对称的电源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线电压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，它们分别为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307975" y="2641600"/>
            <a:ext cx="83407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）流过各相负载的电流也是对称的，为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277813" y="4103688"/>
            <a:ext cx="872648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）三相负载三角形联结时，负载相电流与线电流的关系为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3090863" y="1989138"/>
          <a:ext cx="2657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400" imgH="241300" progId="Equation.DSMT4">
                  <p:embed/>
                </p:oleObj>
              </mc:Choice>
              <mc:Fallback>
                <p:oleObj name="Equation" r:id="rId12" imgW="1168400" imgH="24130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989138"/>
                        <a:ext cx="26574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05250"/>
            <a:ext cx="70294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" y="205581"/>
            <a:ext cx="7027862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1" grpId="0"/>
      <p:bldP spid="4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388" y="908050"/>
            <a:ext cx="38084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、对称三相电路的功率</a:t>
            </a:r>
            <a:endParaRPr kumimoji="1"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52750" y="2227263"/>
          <a:ext cx="21478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3702" imgH="241580" progId="Equation.DSMT4">
                  <p:embed/>
                </p:oleObj>
              </mc:Choice>
              <mc:Fallback>
                <p:oleObj name="Equation" r:id="rId4" imgW="953702" imgH="2415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227263"/>
                        <a:ext cx="21478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09963" y="3609975"/>
          <a:ext cx="1463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3901" imgH="266820" progId="Equation.DSMT4">
                  <p:embed/>
                </p:oleObj>
              </mc:Choice>
              <mc:Fallback>
                <p:oleObj name="Equation" r:id="rId6" imgW="673901" imgH="2668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3609975"/>
                        <a:ext cx="14636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435600" y="3644900"/>
          <a:ext cx="9112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0032" imgH="241771" progId="Equation.DSMT4">
                  <p:embed/>
                </p:oleObj>
              </mc:Choice>
              <mc:Fallback>
                <p:oleObj name="Equation" r:id="rId8" imgW="420032" imgH="241771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644900"/>
                        <a:ext cx="9112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68775" y="2873375"/>
          <a:ext cx="1120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9163" imgH="241771" progId="Equation.DSMT4">
                  <p:embed/>
                </p:oleObj>
              </mc:Choice>
              <mc:Fallback>
                <p:oleObj name="Equation" r:id="rId10" imgW="509163" imgH="241771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873375"/>
                        <a:ext cx="11207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651500" y="2836863"/>
          <a:ext cx="1311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7821" imgH="266820" progId="Equation.DSMT4">
                  <p:embed/>
                </p:oleObj>
              </mc:Choice>
              <mc:Fallback>
                <p:oleObj name="Equation" r:id="rId12" imgW="597821" imgH="2668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36863"/>
                        <a:ext cx="13112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93975" y="5148263"/>
          <a:ext cx="43322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1080" imgH="266505" progId="Equation.DSMT4">
                  <p:embed/>
                </p:oleObj>
              </mc:Choice>
              <mc:Fallback>
                <p:oleObj name="Equation" r:id="rId14" imgW="1931080" imgH="26650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148263"/>
                        <a:ext cx="43322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568325" y="1576388"/>
            <a:ext cx="69151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cs typeface="Times New Roman" pitchFamily="18" charset="0"/>
              </a:rPr>
              <a:t>对称三相电路中，每相负载吸收的平均功率为</a:t>
            </a:r>
            <a:endParaRPr lang="zh-CN" altLang="en-US" sz="2400" b="1" dirty="0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549275" y="3644900"/>
            <a:ext cx="29543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负载星形联结时，有</a:t>
            </a:r>
            <a:endParaRPr lang="zh-CN" altLang="en-US" sz="2400" b="1" dirty="0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88963" y="2871788"/>
            <a:ext cx="357028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cs typeface="Times New Roman" pitchFamily="18" charset="0"/>
              </a:rPr>
              <a:t>负载为三角形联结时，有</a:t>
            </a:r>
            <a:endParaRPr lang="zh-CN" altLang="zh-CN" sz="2400" b="1" dirty="0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415925" y="4437063"/>
            <a:ext cx="87122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cs typeface="Times New Roman" pitchFamily="18" charset="0"/>
              </a:rPr>
              <a:t>所以无论负载星形还是三角形联结，三相负载吸收的总功率为</a:t>
            </a:r>
            <a:endParaRPr lang="zh-CN" altLang="zh-CN" sz="2400" b="1" dirty="0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585788" y="5938838"/>
            <a:ext cx="83724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i="1" dirty="0">
                <a:cs typeface="Times New Roman" pitchFamily="18" charset="0"/>
                <a:sym typeface="Symbol"/>
              </a:rPr>
              <a:t></a:t>
            </a:r>
            <a:r>
              <a:rPr lang="zh-CN" altLang="zh-CN" sz="2400" b="1" dirty="0">
                <a:cs typeface="Times New Roman" pitchFamily="18" charset="0"/>
              </a:rPr>
              <a:t>为负载的阻抗角，即各相负载相电压与相电流的相位差。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464316"/>
              </p:ext>
            </p:extLst>
          </p:nvPr>
        </p:nvGraphicFramePr>
        <p:xfrm>
          <a:off x="1011238" y="3831886"/>
          <a:ext cx="2980602" cy="41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8903" imgH="228961" progId="Equation.DSMT4">
                  <p:embed/>
                </p:oleObj>
              </mc:Choice>
              <mc:Fallback>
                <p:oleObj name="Equation" r:id="rId4" imgW="1538903" imgH="22896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831886"/>
                        <a:ext cx="2980602" cy="41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60212"/>
              </p:ext>
            </p:extLst>
          </p:nvPr>
        </p:nvGraphicFramePr>
        <p:xfrm>
          <a:off x="2743641" y="4291232"/>
          <a:ext cx="2720186" cy="77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8063" imgH="419701" progId="Equation.DSMT4">
                  <p:embed/>
                </p:oleObj>
              </mc:Choice>
              <mc:Fallback>
                <p:oleObj name="Equation" r:id="rId6" imgW="1488063" imgH="41970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641" y="4291232"/>
                        <a:ext cx="2720186" cy="77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334783"/>
              </p:ext>
            </p:extLst>
          </p:nvPr>
        </p:nvGraphicFramePr>
        <p:xfrm>
          <a:off x="2089304" y="5118786"/>
          <a:ext cx="3257777" cy="84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1610" imgH="469985" progId="Equation.DSMT4">
                  <p:embed/>
                </p:oleObj>
              </mc:Choice>
              <mc:Fallback>
                <p:oleObj name="Equation" r:id="rId8" imgW="1651610" imgH="46998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304" y="5118786"/>
                        <a:ext cx="3257777" cy="848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97412"/>
              </p:ext>
            </p:extLst>
          </p:nvPr>
        </p:nvGraphicFramePr>
        <p:xfrm>
          <a:off x="1218532" y="6315092"/>
          <a:ext cx="5770405" cy="46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254000" progId="Equation.DSMT4">
                  <p:embed/>
                </p:oleObj>
              </mc:Choice>
              <mc:Fallback>
                <p:oleObj name="Equation" r:id="rId10" imgW="2971800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32" y="6315092"/>
                        <a:ext cx="5770405" cy="467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92124" y="738074"/>
            <a:ext cx="8528050" cy="82259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25000"/>
              </a:lnSpc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4-27 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在图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4.44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所示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dirty="0">
                <a:latin typeface="Verdana"/>
                <a:cs typeface="Times New Roman" pitchFamily="18" charset="0"/>
              </a:rPr>
              <a:t>—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联结三相电路中，每相负载的电阻为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15Ω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，感抗为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20Ω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，电源线电压为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380V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，求负载的相电压、线电流及三相平均功率。</a:t>
            </a:r>
            <a:endParaRPr lang="zh-CN" altLang="en-US" sz="2000" b="1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36242" y="4452179"/>
            <a:ext cx="2629246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>
              <a:defRPr/>
            </a:pPr>
            <a:r>
              <a:rPr lang="zh-CN" altLang="zh-CN" sz="2000" b="1" dirty="0">
                <a:cs typeface="Times New Roman" pitchFamily="18" charset="0"/>
              </a:rPr>
              <a:t>负载的相电压</a:t>
            </a:r>
            <a:r>
              <a:rPr lang="zh-CN" altLang="en-US" sz="2000" b="1" dirty="0">
                <a:cs typeface="Times New Roman" pitchFamily="18" charset="0"/>
              </a:rPr>
              <a:t>       </a:t>
            </a:r>
            <a:endParaRPr lang="zh-CN" altLang="en-US" sz="20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30928" y="5295515"/>
            <a:ext cx="1458912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000" b="1" dirty="0">
                <a:cs typeface="Times New Roman" pitchFamily="18" charset="0"/>
              </a:rPr>
              <a:t>线电流</a:t>
            </a:r>
            <a:r>
              <a:rPr lang="zh-CN" altLang="en-US" sz="2000" b="1" dirty="0">
                <a:cs typeface="Times New Roman" pitchFamily="18" charset="0"/>
              </a:rPr>
              <a:t>           </a:t>
            </a:r>
            <a:endParaRPr lang="zh-CN" altLang="en-US" sz="2000" b="1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934370" y="5867386"/>
            <a:ext cx="1997663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000" b="1" dirty="0">
                <a:cs typeface="Times New Roman" pitchFamily="18" charset="0"/>
              </a:rPr>
              <a:t>三相平均功率</a:t>
            </a:r>
            <a:r>
              <a:rPr lang="zh-CN" altLang="en-US" sz="2000" b="1" dirty="0">
                <a:cs typeface="Times New Roman" pitchFamily="18" charset="0"/>
              </a:rPr>
              <a:t>   </a:t>
            </a:r>
            <a:endParaRPr lang="zh-CN" altLang="en-US" sz="2000" b="1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9413" y="3343865"/>
            <a:ext cx="2886075" cy="4378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25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负载阻抗为   </a:t>
            </a:r>
            <a:endParaRPr lang="zh-CN" altLang="en-US" sz="2000" b="1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29" y="1613289"/>
            <a:ext cx="5568496" cy="21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23410" y="735167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1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852827"/>
              </p:ext>
            </p:extLst>
          </p:nvPr>
        </p:nvGraphicFramePr>
        <p:xfrm>
          <a:off x="3071647" y="3588010"/>
          <a:ext cx="2426386" cy="39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2563" imgH="228961" progId="Equation.DSMT4">
                  <p:embed/>
                </p:oleObj>
              </mc:Choice>
              <mc:Fallback>
                <p:oleObj name="Equation" r:id="rId4" imgW="1322563" imgH="22896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47" y="3588010"/>
                        <a:ext cx="2426386" cy="39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99332"/>
              </p:ext>
            </p:extLst>
          </p:nvPr>
        </p:nvGraphicFramePr>
        <p:xfrm>
          <a:off x="3038513" y="4081769"/>
          <a:ext cx="1885619" cy="4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7522" imgH="241580" progId="Equation.DSMT4">
                  <p:embed/>
                </p:oleObj>
              </mc:Choice>
              <mc:Fallback>
                <p:oleObj name="Equation" r:id="rId6" imgW="1017522" imgH="2415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513" y="4081769"/>
                        <a:ext cx="1885619" cy="4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66146"/>
              </p:ext>
            </p:extLst>
          </p:nvPr>
        </p:nvGraphicFramePr>
        <p:xfrm>
          <a:off x="3083990" y="4508821"/>
          <a:ext cx="2459783" cy="804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" imgH="469900" progId="Equation.DSMT4">
                  <p:embed/>
                </p:oleObj>
              </mc:Choice>
              <mc:Fallback>
                <p:oleObj name="Equation" r:id="rId8" imgW="1346200" imgH="469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990" y="4508821"/>
                        <a:ext cx="2459783" cy="804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38132"/>
              </p:ext>
            </p:extLst>
          </p:nvPr>
        </p:nvGraphicFramePr>
        <p:xfrm>
          <a:off x="2274975" y="5322177"/>
          <a:ext cx="1952412" cy="45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30142" imgH="266820" progId="Equation.DSMT4">
                  <p:embed/>
                </p:oleObj>
              </mc:Choice>
              <mc:Fallback>
                <p:oleObj name="Equation" r:id="rId10" imgW="1030142" imgH="2668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975" y="5322177"/>
                        <a:ext cx="1952412" cy="45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81571"/>
              </p:ext>
            </p:extLst>
          </p:nvPr>
        </p:nvGraphicFramePr>
        <p:xfrm>
          <a:off x="1086327" y="6298608"/>
          <a:ext cx="5789993" cy="44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5600" imgH="241300" progId="Equation.DSMT4">
                  <p:embed/>
                </p:oleObj>
              </mc:Choice>
              <mc:Fallback>
                <p:oleObj name="Equation" r:id="rId12" imgW="28956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327" y="6298608"/>
                        <a:ext cx="5789993" cy="447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11450" y="280111"/>
            <a:ext cx="8255000" cy="822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4-28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电路中，负载阻抗为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=3+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，电源线电压为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220V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，求负载的相电流、线电流及三相平均功率。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79425" y="3502930"/>
            <a:ext cx="1989647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解：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负载阻抗  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90251" y="4075481"/>
            <a:ext cx="2460930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>
              <a:defRPr/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负载的相电压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45560" y="4813374"/>
            <a:ext cx="2182008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负载的相电流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069173" y="5325947"/>
            <a:ext cx="1792478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线电流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86327" y="5799277"/>
            <a:ext cx="1997663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000" b="1" dirty="0">
                <a:cs typeface="Times New Roman" pitchFamily="18" charset="0"/>
              </a:rPr>
              <a:t>三相平均功率</a:t>
            </a:r>
            <a:r>
              <a:rPr lang="zh-CN" altLang="en-US" sz="2000" b="1" dirty="0">
                <a:cs typeface="Times New Roman" pitchFamily="18" charset="0"/>
              </a:rPr>
              <a:t>   </a:t>
            </a:r>
            <a:endParaRPr lang="zh-CN" altLang="en-US" sz="2000" b="1" dirty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70" y="1111978"/>
            <a:ext cx="5701324" cy="23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23410" y="283062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4-28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06" y="1412365"/>
            <a:ext cx="3173412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0" y="4198832"/>
            <a:ext cx="30448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8809" y="2610219"/>
            <a:ext cx="5210081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-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el-GR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π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反相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8809" y="3287901"/>
            <a:ext cx="5448928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-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el-GR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/2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正交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28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76" y="4084637"/>
            <a:ext cx="2846387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63" y="4108450"/>
            <a:ext cx="29829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71868" y="1111120"/>
            <a:ext cx="8161209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-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&gt;0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（或称为电流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滞后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1868" y="1922793"/>
            <a:ext cx="550343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-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同相位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74650" y="569782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4.1.2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同频率正弦量的相位差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5716" name="对象 1"/>
          <p:cNvGraphicFramePr>
            <a:graphicFrameLocks noChangeAspect="1"/>
          </p:cNvGraphicFramePr>
          <p:nvPr/>
        </p:nvGraphicFramePr>
        <p:xfrm>
          <a:off x="2016125" y="1831975"/>
          <a:ext cx="3811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2390" imgH="253900" progId="Equation.DSMT4">
                  <p:embed/>
                </p:oleObj>
              </mc:Choice>
              <mc:Fallback>
                <p:oleObj name="Equation" r:id="rId4" imgW="1702390" imgH="253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831975"/>
                        <a:ext cx="3811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对象 2"/>
          <p:cNvGraphicFramePr>
            <a:graphicFrameLocks noChangeAspect="1"/>
          </p:cNvGraphicFramePr>
          <p:nvPr/>
        </p:nvGraphicFramePr>
        <p:xfrm>
          <a:off x="2027238" y="2554288"/>
          <a:ext cx="3852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7600" imgH="253900" progId="Equation.DSMT4">
                  <p:embed/>
                </p:oleObj>
              </mc:Choice>
              <mc:Fallback>
                <p:oleObj name="Equation" r:id="rId6" imgW="1727600" imgH="253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554288"/>
                        <a:ext cx="38528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5438" y="958850"/>
            <a:ext cx="8818562" cy="466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4-4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求下列几组正弦量的相位差，并说明超前、滞后关系。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082675" y="1874838"/>
            <a:ext cx="95408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07380" y="95885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4-4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14793"/>
              </p:ext>
            </p:extLst>
          </p:nvPr>
        </p:nvGraphicFramePr>
        <p:xfrm>
          <a:off x="2059488" y="3443799"/>
          <a:ext cx="4994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6025" imgH="241295" progId="Equation.DSMT4">
                  <p:embed/>
                </p:oleObj>
              </mc:Choice>
              <mc:Fallback>
                <p:oleObj name="Equation" r:id="rId8" imgW="2096025" imgH="2412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88" y="3443799"/>
                        <a:ext cx="4994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27480" y="3477434"/>
            <a:ext cx="111120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902854" y="4039111"/>
            <a:ext cx="5663730" cy="83099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不在规定取值范围，利用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2π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进行调整，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调整后相位差为：</a:t>
            </a:r>
          </a:p>
        </p:txBody>
      </p:sp>
      <p:sp>
        <p:nvSpPr>
          <p:cNvPr id="19" name="矩形 18"/>
          <p:cNvSpPr/>
          <p:nvPr/>
        </p:nvSpPr>
        <p:spPr>
          <a:xfrm>
            <a:off x="2733921" y="4931699"/>
            <a:ext cx="16557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=120˚</a:t>
            </a:r>
            <a:endParaRPr lang="zh-CN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1226" y="5482830"/>
            <a:ext cx="50434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电压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超前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120˚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，或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滞后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120˚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5438" y="958850"/>
            <a:ext cx="8818562" cy="466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4-4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求下列几组正弦量的相位差，并说明超前、滞后关系。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15723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36145"/>
              </p:ext>
            </p:extLst>
          </p:nvPr>
        </p:nvGraphicFramePr>
        <p:xfrm>
          <a:off x="2047875" y="1737519"/>
          <a:ext cx="3046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1360" imgH="229504" progId="Equation.DSMT4">
                  <p:embed/>
                </p:oleObj>
              </mc:Choice>
              <mc:Fallback>
                <p:oleObj name="Equation" r:id="rId4" imgW="1351360" imgH="2295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737519"/>
                        <a:ext cx="3046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76890"/>
              </p:ext>
            </p:extLst>
          </p:nvPr>
        </p:nvGraphicFramePr>
        <p:xfrm>
          <a:off x="2046287" y="2447131"/>
          <a:ext cx="23383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83546" imgH="178182" progId="Equation.DSMT4">
                  <p:embed/>
                </p:oleObj>
              </mc:Choice>
              <mc:Fallback>
                <p:oleObj name="Equation" r:id="rId6" imgW="1083546" imgH="1781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7" y="2447131"/>
                        <a:ext cx="23383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1362" y="1748631"/>
            <a:ext cx="15843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07380" y="95885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4-4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75345"/>
              </p:ext>
            </p:extLst>
          </p:nvPr>
        </p:nvGraphicFramePr>
        <p:xfrm>
          <a:off x="1908174" y="3633728"/>
          <a:ext cx="5097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1330" imgH="228690" progId="Equation.DSMT4">
                  <p:embed/>
                </p:oleObj>
              </mc:Choice>
              <mc:Fallback>
                <p:oleObj name="Equation" r:id="rId8" imgW="2261330" imgH="2286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4" y="3633728"/>
                        <a:ext cx="50974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75142"/>
              </p:ext>
            </p:extLst>
          </p:nvPr>
        </p:nvGraphicFramePr>
        <p:xfrm>
          <a:off x="1851024" y="4340562"/>
          <a:ext cx="51069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71520" imgH="241200" progId="Equation.DSMT4">
                  <p:embed/>
                </p:oleObj>
              </mc:Choice>
              <mc:Fallback>
                <p:oleObj name="Equation" r:id="rId10" imgW="2171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4" y="4340562"/>
                        <a:ext cx="51069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325687" y="4869200"/>
            <a:ext cx="3333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滞后电压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40˚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31837" y="3230215"/>
            <a:ext cx="111120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4175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571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75167"/>
              </p:ext>
            </p:extLst>
          </p:nvPr>
        </p:nvGraphicFramePr>
        <p:xfrm>
          <a:off x="2047875" y="1685275"/>
          <a:ext cx="3171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8711" imgH="242153" progId="Equation.DSMT4">
                  <p:embed/>
                </p:oleObj>
              </mc:Choice>
              <mc:Fallback>
                <p:oleObj name="Equation" r:id="rId4" imgW="1338711" imgH="242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685275"/>
                        <a:ext cx="3171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77332"/>
              </p:ext>
            </p:extLst>
          </p:nvPr>
        </p:nvGraphicFramePr>
        <p:xfrm>
          <a:off x="2047875" y="2348850"/>
          <a:ext cx="334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7982" imgH="242153" progId="Equation.DSMT4">
                  <p:embed/>
                </p:oleObj>
              </mc:Choice>
              <mc:Fallback>
                <p:oleObj name="Equation" r:id="rId6" imgW="1427982" imgH="242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348850"/>
                        <a:ext cx="3340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5438" y="958850"/>
            <a:ext cx="8818562" cy="466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4-4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求下列几组正弦量的相位差，并说明超前、滞后关系。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30263" y="1685275"/>
            <a:ext cx="157638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76225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07380" y="95885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4-4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929522" y="3067815"/>
            <a:ext cx="7626350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的角频率是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的角频率是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不是同频率正弦量，其相位差随时间变化，求相位差没有实际意义。</a:t>
            </a:r>
            <a:endParaRPr lang="zh-CN" altLang="en-US" sz="2400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853103" y="4483692"/>
            <a:ext cx="7791450" cy="156966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两个正弦量进行相位比较时应满足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同频率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同函数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同符号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且在主值范围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比较。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88918" y="2828082"/>
            <a:ext cx="111120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849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bldLvl="0" animBg="1" autoUpdateAnimBg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矩形 2"/>
          <p:cNvSpPr>
            <a:spLocks noChangeArrowheads="1"/>
          </p:cNvSpPr>
          <p:nvPr/>
        </p:nvSpPr>
        <p:spPr bwMode="auto">
          <a:xfrm>
            <a:off x="403225" y="487554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4.1.3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正弦量的有效值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3875" y="1120967"/>
            <a:ext cx="4319588" cy="461962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周期电流、电压有效值定义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06302" y="2502949"/>
            <a:ext cx="2952750" cy="863600"/>
            <a:chOff x="0" y="0"/>
            <a:chExt cx="1860" cy="544"/>
          </a:xfrm>
        </p:grpSpPr>
        <p:sp>
          <p:nvSpPr>
            <p:cNvPr id="118812" name="Line 6"/>
            <p:cNvSpPr>
              <a:spLocks noChangeShapeType="1"/>
            </p:cNvSpPr>
            <p:nvPr/>
          </p:nvSpPr>
          <p:spPr bwMode="auto">
            <a:xfrm>
              <a:off x="182" y="454"/>
              <a:ext cx="1678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8813" name="Rectangle 7"/>
            <p:cNvSpPr>
              <a:spLocks noChangeArrowheads="1"/>
            </p:cNvSpPr>
            <p:nvPr/>
          </p:nvSpPr>
          <p:spPr bwMode="auto">
            <a:xfrm>
              <a:off x="771" y="363"/>
              <a:ext cx="454" cy="18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18814" name="Text Box 8"/>
            <p:cNvSpPr txBox="1">
              <a:spLocks noChangeArrowheads="1"/>
            </p:cNvSpPr>
            <p:nvPr/>
          </p:nvSpPr>
          <p:spPr bwMode="auto">
            <a:xfrm>
              <a:off x="862" y="45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</a:p>
          </p:txBody>
        </p:sp>
        <p:sp>
          <p:nvSpPr>
            <p:cNvPr id="118815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直流</a:t>
              </a:r>
              <a:r>
                <a:rPr lang="zh-CN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</a:p>
          </p:txBody>
        </p:sp>
        <p:sp>
          <p:nvSpPr>
            <p:cNvPr id="118816" name="Line 10"/>
            <p:cNvSpPr>
              <a:spLocks noChangeShapeType="1"/>
            </p:cNvSpPr>
            <p:nvPr/>
          </p:nvSpPr>
          <p:spPr bwMode="auto">
            <a:xfrm>
              <a:off x="215" y="363"/>
              <a:ext cx="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867065" y="2502949"/>
            <a:ext cx="2952750" cy="863600"/>
            <a:chOff x="0" y="0"/>
            <a:chExt cx="1860" cy="544"/>
          </a:xfrm>
        </p:grpSpPr>
        <p:sp>
          <p:nvSpPr>
            <p:cNvPr id="118807" name="Line 12"/>
            <p:cNvSpPr>
              <a:spLocks noChangeShapeType="1"/>
            </p:cNvSpPr>
            <p:nvPr/>
          </p:nvSpPr>
          <p:spPr bwMode="auto">
            <a:xfrm>
              <a:off x="182" y="454"/>
              <a:ext cx="1678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8808" name="Rectangle 13"/>
            <p:cNvSpPr>
              <a:spLocks noChangeArrowheads="1"/>
            </p:cNvSpPr>
            <p:nvPr/>
          </p:nvSpPr>
          <p:spPr bwMode="auto">
            <a:xfrm>
              <a:off x="771" y="363"/>
              <a:ext cx="454" cy="18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18809" name="Text Box 14"/>
            <p:cNvSpPr txBox="1">
              <a:spLocks noChangeArrowheads="1"/>
            </p:cNvSpPr>
            <p:nvPr/>
          </p:nvSpPr>
          <p:spPr bwMode="auto">
            <a:xfrm>
              <a:off x="862" y="45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</a:p>
          </p:txBody>
        </p:sp>
        <p:sp>
          <p:nvSpPr>
            <p:cNvPr id="118810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交流</a:t>
              </a:r>
              <a:r>
                <a:rPr lang="zh-CN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</a:p>
          </p:txBody>
        </p:sp>
        <p:sp>
          <p:nvSpPr>
            <p:cNvPr id="118811" name="Line 16"/>
            <p:cNvSpPr>
              <a:spLocks noChangeShapeType="1"/>
            </p:cNvSpPr>
            <p:nvPr/>
          </p:nvSpPr>
          <p:spPr bwMode="auto">
            <a:xfrm>
              <a:off x="249" y="378"/>
              <a:ext cx="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275177" y="3439574"/>
            <a:ext cx="0" cy="574675"/>
          </a:xfrm>
          <a:prstGeom prst="line">
            <a:avLst/>
          </a:prstGeom>
          <a:noFill/>
          <a:ln w="920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254290" y="4431761"/>
            <a:ext cx="552450" cy="196850"/>
            <a:chOff x="0" y="0"/>
            <a:chExt cx="544" cy="136"/>
          </a:xfrm>
        </p:grpSpPr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>
              <a:off x="0" y="0"/>
              <a:ext cx="54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6" name="Line 22"/>
            <p:cNvSpPr>
              <a:spLocks noChangeShapeType="1"/>
            </p:cNvSpPr>
            <p:nvPr/>
          </p:nvSpPr>
          <p:spPr bwMode="auto">
            <a:xfrm>
              <a:off x="0" y="136"/>
              <a:ext cx="54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674727" y="3509424"/>
            <a:ext cx="0" cy="577850"/>
          </a:xfrm>
          <a:prstGeom prst="line">
            <a:avLst/>
          </a:prstGeom>
          <a:noFill/>
          <a:ln w="920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71265" y="4877849"/>
            <a:ext cx="1655762" cy="1152525"/>
            <a:chOff x="0" y="0"/>
            <a:chExt cx="1043" cy="726"/>
          </a:xfrm>
        </p:grpSpPr>
        <p:sp>
          <p:nvSpPr>
            <p:cNvPr id="118803" name="AutoShape 25"/>
            <p:cNvSpPr>
              <a:spLocks noChangeArrowheads="1"/>
            </p:cNvSpPr>
            <p:nvPr/>
          </p:nvSpPr>
          <p:spPr bwMode="auto">
            <a:xfrm>
              <a:off x="91" y="499"/>
              <a:ext cx="952" cy="227"/>
            </a:xfrm>
            <a:prstGeom prst="rightArrow">
              <a:avLst>
                <a:gd name="adj1" fmla="val 50000"/>
                <a:gd name="adj2" fmla="val 10484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18804" name="Text Box 26"/>
            <p:cNvSpPr txBox="1">
              <a:spLocks noChangeArrowheads="1"/>
            </p:cNvSpPr>
            <p:nvPr/>
          </p:nvSpPr>
          <p:spPr bwMode="auto">
            <a:xfrm>
              <a:off x="0" y="0"/>
              <a:ext cx="10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电流有效值定义为</a:t>
              </a:r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853604" y="4890866"/>
            <a:ext cx="31686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有效值也称均方根值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71265" y="2861724"/>
            <a:ext cx="503237" cy="15700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  <a:ea typeface="仿宋_GB2312" pitchFamily="49" charset="-122"/>
              </a:rPr>
              <a:t>物理意义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79333"/>
              </p:ext>
            </p:extLst>
          </p:nvPr>
        </p:nvGraphicFramePr>
        <p:xfrm>
          <a:off x="5540165" y="4055524"/>
          <a:ext cx="21828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330057" progId="Equation.DSMT4">
                  <p:embed/>
                </p:oleObj>
              </mc:Choice>
              <mc:Fallback>
                <p:oleObj name="Equation" r:id="rId4" imgW="812447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165" y="4055524"/>
                        <a:ext cx="21828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037699"/>
              </p:ext>
            </p:extLst>
          </p:nvPr>
        </p:nvGraphicFramePr>
        <p:xfrm>
          <a:off x="1690477" y="4168236"/>
          <a:ext cx="1889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03112" progId="Equation.DSMT4">
                  <p:embed/>
                </p:oleObj>
              </mc:Choice>
              <mc:Fallback>
                <p:oleObj name="Equation" r:id="rId6" imgW="672808" imgH="203112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477" y="4168236"/>
                        <a:ext cx="18891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00796"/>
              </p:ext>
            </p:extLst>
          </p:nvPr>
        </p:nvGraphicFramePr>
        <p:xfrm>
          <a:off x="2238154" y="5178834"/>
          <a:ext cx="2274136" cy="105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8014" imgH="445996" progId="Equation.DSMT4">
                  <p:embed/>
                </p:oleObj>
              </mc:Choice>
              <mc:Fallback>
                <p:oleObj name="Equation" r:id="rId8" imgW="918014" imgH="445996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154" y="5178834"/>
                        <a:ext cx="2274136" cy="1058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470" y="1728824"/>
            <a:ext cx="8006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iddenHorzOCR"/>
              </a:rPr>
              <a:t>正弦周期信号的瞬时值随时间不断变化，不能确切反映周期信号在电路中的整体效应，因此在工程中常用</a:t>
            </a:r>
            <a:r>
              <a:rPr lang="zh-CN" altLang="en-US" b="1" dirty="0">
                <a:solidFill>
                  <a:srgbClr val="0000FF"/>
                </a:solidFill>
                <a:latin typeface="HiddenHorzOCR"/>
              </a:rPr>
              <a:t>有效值</a:t>
            </a:r>
            <a:r>
              <a:rPr lang="zh-CN" altLang="en-US" b="1" dirty="0">
                <a:latin typeface="HiddenHorzOCR"/>
              </a:rPr>
              <a:t>来度量正弦量的大小</a:t>
            </a:r>
            <a:r>
              <a:rPr lang="zh-CN" altLang="en-US" b="1" dirty="0">
                <a:solidFill>
                  <a:srgbClr val="7A7A7A"/>
                </a:solidFill>
                <a:latin typeface="HiddenHorzOCR"/>
              </a:rPr>
              <a:t>。</a:t>
            </a:r>
            <a:endParaRPr lang="zh-CN" altLang="en-US" b="1" dirty="0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4867065" y="5537773"/>
            <a:ext cx="31686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有效值</a:t>
            </a:r>
            <a:r>
              <a:rPr lang="zh-CN" altLang="en-US" sz="2400" b="1" dirty="0">
                <a:latin typeface="Times New Roman" panose="02020603050405020304" pitchFamily="18" charset="0"/>
              </a:rPr>
              <a:t>必须大写：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endParaRPr lang="zh-CN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4877206" y="6140134"/>
            <a:ext cx="4015394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有效值</a:t>
            </a:r>
            <a:r>
              <a:rPr lang="zh-CN" altLang="en-US" sz="2400" b="1" dirty="0">
                <a:latin typeface="Times New Roman" panose="02020603050405020304" pitchFamily="18" charset="0"/>
              </a:rPr>
              <a:t>仅适用于周期物理量</a:t>
            </a:r>
            <a:endParaRPr lang="zh-CN" altLang="zh-CN" sz="24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19" grpId="0" animBg="1"/>
      <p:bldP spid="24" grpId="0" animBg="1"/>
      <p:bldP spid="29" grpId="0" animBg="1" autoUpdateAnimBg="0"/>
      <p:bldP spid="30" grpId="0" animBg="1" autoUpdateAnimBg="0"/>
      <p:bldP spid="7" grpId="0" animBg="1"/>
      <p:bldP spid="34" grpId="0" animBg="1" autoUpdateAnimBg="0"/>
      <p:bldP spid="3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33813" y="1044575"/>
          <a:ext cx="1724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962" imgH="228961" progId="Equation.DSMT4">
                  <p:embed/>
                </p:oleObj>
              </mc:Choice>
              <mc:Fallback>
                <p:oleObj name="Equation" r:id="rId4" imgW="762962" imgH="22896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044575"/>
                        <a:ext cx="1724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19475" y="2359025"/>
          <a:ext cx="10779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6229" imgH="422366" progId="Equation.DSMT4">
                  <p:embed/>
                </p:oleObj>
              </mc:Choice>
              <mc:Fallback>
                <p:oleObj name="Equation" r:id="rId6" imgW="486229" imgH="42236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59025"/>
                        <a:ext cx="10779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02350" y="3273425"/>
          <a:ext cx="7842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600" imgH="241300" progId="Equation.DSMT4">
                  <p:embed/>
                </p:oleObj>
              </mc:Choice>
              <mc:Fallback>
                <p:oleObj name="Equation" r:id="rId8" imgW="3556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273425"/>
                        <a:ext cx="7842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76825" y="3892550"/>
          <a:ext cx="1174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6540" imgH="421696" progId="Equation.DSMT4">
                  <p:embed/>
                </p:oleObj>
              </mc:Choice>
              <mc:Fallback>
                <p:oleObj name="Equation" r:id="rId10" imgW="536540" imgH="42169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92550"/>
                        <a:ext cx="11747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63713" y="5589588"/>
          <a:ext cx="52689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6805" imgH="253900" progId="Equation.DSMT4">
                  <p:embed/>
                </p:oleObj>
              </mc:Choice>
              <mc:Fallback>
                <p:oleObj name="Equation" r:id="rId12" imgW="2146805" imgH="2539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526891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981075"/>
            <a:ext cx="29559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设正弦电流表达式为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575" y="1757511"/>
            <a:ext cx="5801588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代入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                           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得正弦电流有效值为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73425"/>
            <a:ext cx="54165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说明，正弦电流的有效值等于最大值的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103688"/>
            <a:ext cx="418623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同理，可得正弦电压的有效值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3" y="4894263"/>
            <a:ext cx="80232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引入有效值后，正弦电流表达式也可写为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12054"/>
              </p:ext>
            </p:extLst>
          </p:nvPr>
        </p:nvGraphicFramePr>
        <p:xfrm>
          <a:off x="1487064" y="1562101"/>
          <a:ext cx="1902411" cy="88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8014" imgH="445996" progId="Equation.DSMT4">
                  <p:embed/>
                </p:oleObj>
              </mc:Choice>
              <mc:Fallback>
                <p:oleObj name="Equation" r:id="rId14" imgW="918014" imgH="4459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064" y="1562101"/>
                        <a:ext cx="1902411" cy="885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313" y="1006475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若一交流电压有效值为</a:t>
            </a:r>
            <a:r>
              <a:rPr lang="zh-CN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=220V，则其最大值为:</a:t>
            </a:r>
            <a:r>
              <a:rPr lang="zh-CN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311V；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63938" y="1582738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=380V，                        </a:t>
            </a:r>
            <a:r>
              <a:rPr lang="zh-CN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537V。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4013" y="2338388"/>
            <a:ext cx="810895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（1）工程上说的正弦电压、电流一般指有效值，如设备铭牌额定值、电网的电压等级等。但绝缘水平、耐压值指的是最大值。因此，在考虑电器设备的耐压水平时应按最大值考虑。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650" y="4314825"/>
            <a:ext cx="831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（2）测量中，电磁式交流电压、电流表读数均为有效值。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5650" y="4870450"/>
            <a:ext cx="831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（3）区分电压、电流的瞬时值、最大值、有效值的符号。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0363" y="2089150"/>
            <a:ext cx="5048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563938" y="5618163"/>
            <a:ext cx="1838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nimBg="1" autoUpdateAnimBg="0"/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84663" y="2249488"/>
          <a:ext cx="31210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3018" imgH="419282" progId="Equation.DSMT4">
                  <p:embed/>
                </p:oleObj>
              </mc:Choice>
              <mc:Fallback>
                <p:oleObj name="Equation" r:id="rId4" imgW="1423018" imgH="41928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49488"/>
                        <a:ext cx="31210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5375" y="3446463"/>
          <a:ext cx="38004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6067" imgH="241405" progId="Equation.DSMT4">
                  <p:embed/>
                </p:oleObj>
              </mc:Choice>
              <mc:Fallback>
                <p:oleObj name="Equation" r:id="rId6" imgW="1766067" imgH="24140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446463"/>
                        <a:ext cx="38004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30438" y="4941888"/>
          <a:ext cx="48180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5200" imgH="241300" progId="Equation.DSMT4">
                  <p:embed/>
                </p:oleObj>
              </mc:Choice>
              <mc:Fallback>
                <p:oleObj name="Equation" r:id="rId8" imgW="22352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941888"/>
                        <a:ext cx="48180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9250" y="585788"/>
            <a:ext cx="8208963" cy="1754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8288" algn="just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4-5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一正弦电压的初相为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，最大值为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311V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8288" algn="just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角频率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=314rad/s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试求它的有效值、解析式，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8288" algn="just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并求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0.003 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时的瞬时值。 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9888" y="2481263"/>
            <a:ext cx="371633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解：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U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=311V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， 有效值为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3913" y="3500438"/>
            <a:ext cx="264636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则电压的解析式为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1850" y="4235599"/>
            <a:ext cx="310373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0.003s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代入，得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459038" y="5661025"/>
          <a:ext cx="3422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6811" imgH="203112" progId="Equation.DSMT4">
                  <p:embed/>
                </p:oleObj>
              </mc:Choice>
              <mc:Fallback>
                <p:oleObj name="Equation" r:id="rId10" imgW="1586811" imgH="203112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661025"/>
                        <a:ext cx="34226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61053" y="69262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4-5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1475" y="666750"/>
            <a:ext cx="1031875" cy="523875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5938" y="1190625"/>
            <a:ext cx="3313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1. 正弦量的三要素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7700" y="3973513"/>
            <a:ext cx="411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同频率正弦量的相位差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0800000" flipV="1">
            <a:off x="647700" y="5592763"/>
            <a:ext cx="511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3. 周期性电流的有效值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27125" y="1695450"/>
            <a:ext cx="2643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i="1">
                <a:latin typeface="Times New Roman" panose="02020603050405020304" pitchFamily="18" charset="0"/>
              </a:rPr>
              <a:t>i</a:t>
            </a:r>
            <a:r>
              <a:rPr lang="zh-CN" altLang="zh-CN" sz="3200" b="1">
                <a:latin typeface="Times New Roman" panose="02020603050405020304" pitchFamily="18" charset="0"/>
              </a:rPr>
              <a:t>=</a:t>
            </a:r>
            <a:r>
              <a:rPr lang="zh-CN" altLang="zh-CN" sz="3200" b="1" i="1">
                <a:latin typeface="Times New Roman" panose="02020603050405020304" pitchFamily="18" charset="0"/>
              </a:rPr>
              <a:t>I</a:t>
            </a:r>
            <a:r>
              <a:rPr lang="zh-CN" altLang="zh-CN" sz="3200" b="1" baseline="-25000">
                <a:latin typeface="Times New Roman" panose="02020603050405020304" pitchFamily="18" charset="0"/>
              </a:rPr>
              <a:t>m</a:t>
            </a:r>
            <a:r>
              <a:rPr lang="zh-CN" altLang="zh-CN" sz="3200" b="1">
                <a:latin typeface="Times New Roman" panose="02020603050405020304" pitchFamily="18" charset="0"/>
              </a:rPr>
              <a:t>s</a:t>
            </a:r>
            <a:r>
              <a:rPr lang="en-US" altLang="zh-CN" sz="3200" b="1">
                <a:latin typeface="Times New Roman" panose="02020603050405020304" pitchFamily="18" charset="0"/>
              </a:rPr>
              <a:t>in</a:t>
            </a:r>
            <a:r>
              <a:rPr lang="zh-CN" altLang="zh-CN" sz="3200" b="1">
                <a:latin typeface="Times New Roman" panose="02020603050405020304" pitchFamily="18" charset="0"/>
              </a:rPr>
              <a:t>(</a:t>
            </a:r>
            <a:r>
              <a:rPr lang="zh-CN" altLang="zh-CN" sz="3200" b="1" i="1">
                <a:latin typeface="Symbol" panose="05050102010706020507" pitchFamily="18" charset="2"/>
              </a:rPr>
              <a:t>w </a:t>
            </a:r>
            <a:r>
              <a:rPr lang="zh-CN" altLang="zh-CN" sz="3200" b="1" i="1">
                <a:latin typeface="Times New Roman" panose="02020603050405020304" pitchFamily="18" charset="0"/>
              </a:rPr>
              <a:t>t</a:t>
            </a:r>
            <a:r>
              <a:rPr lang="zh-CN" altLang="zh-CN" sz="3200" b="1">
                <a:latin typeface="Times New Roman" panose="02020603050405020304" pitchFamily="18" charset="0"/>
              </a:rPr>
              <a:t>+</a:t>
            </a:r>
            <a:r>
              <a:rPr lang="zh-CN" altLang="en-US" sz="3200" b="1" i="1"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r>
              <a:rPr lang="zh-CN" altLang="zh-CN" sz="3200" b="1">
                <a:latin typeface="Times New Roman" panose="02020603050405020304" pitchFamily="18" charset="0"/>
              </a:rPr>
              <a:t>)</a:t>
            </a:r>
            <a:endParaRPr lang="zh-CN" altLang="zh-CN" sz="3200" b="1">
              <a:latin typeface="Symbol" panose="05050102010706020507" pitchFamily="18" charset="2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048250" y="688975"/>
            <a:ext cx="3559175" cy="2057400"/>
            <a:chOff x="-74" y="0"/>
            <a:chExt cx="5011" cy="2898"/>
          </a:xfrm>
        </p:grpSpPr>
        <p:sp>
          <p:nvSpPr>
            <p:cNvPr id="122898" name="AutoShape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937" cy="2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899" name="未知"/>
            <p:cNvSpPr>
              <a:spLocks/>
            </p:cNvSpPr>
            <p:nvPr/>
          </p:nvSpPr>
          <p:spPr bwMode="auto">
            <a:xfrm>
              <a:off x="1051" y="1089"/>
              <a:ext cx="264" cy="613"/>
            </a:xfrm>
            <a:custGeom>
              <a:avLst/>
              <a:gdLst>
                <a:gd name="T0" fmla="*/ 0 w 118"/>
                <a:gd name="T1" fmla="*/ 107888609 h 274"/>
                <a:gd name="T2" fmla="*/ 5096627 w 118"/>
                <a:gd name="T3" fmla="*/ 94506470 h 274"/>
                <a:gd name="T4" fmla="*/ 11402623 w 118"/>
                <a:gd name="T5" fmla="*/ 78688530 h 274"/>
                <a:gd name="T6" fmla="*/ 23226252 w 118"/>
                <a:gd name="T7" fmla="*/ 49980926 h 274"/>
                <a:gd name="T8" fmla="*/ 29600747 w 118"/>
                <a:gd name="T9" fmla="*/ 35420919 h 274"/>
                <a:gd name="T10" fmla="*/ 35043403 w 118"/>
                <a:gd name="T11" fmla="*/ 22023079 h 274"/>
                <a:gd name="T12" fmla="*/ 41412192 w 118"/>
                <a:gd name="T13" fmla="*/ 10548479 h 274"/>
                <a:gd name="T14" fmla="*/ 46521275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74"/>
                <a:gd name="T26" fmla="*/ 118 w 118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0" name="未知"/>
            <p:cNvSpPr>
              <a:spLocks/>
            </p:cNvSpPr>
            <p:nvPr/>
          </p:nvSpPr>
          <p:spPr bwMode="auto">
            <a:xfrm>
              <a:off x="1316" y="836"/>
              <a:ext cx="260" cy="253"/>
            </a:xfrm>
            <a:custGeom>
              <a:avLst/>
              <a:gdLst>
                <a:gd name="T0" fmla="*/ 0 w 116"/>
                <a:gd name="T1" fmla="*/ 45016984 h 113"/>
                <a:gd name="T2" fmla="*/ 5581140 w 116"/>
                <a:gd name="T3" fmla="*/ 35065583 h 113"/>
                <a:gd name="T4" fmla="*/ 12105616 w 116"/>
                <a:gd name="T5" fmla="*/ 27418600 h 113"/>
                <a:gd name="T6" fmla="*/ 17939209 w 116"/>
                <a:gd name="T7" fmla="*/ 19580483 h 113"/>
                <a:gd name="T8" fmla="*/ 23168804 w 116"/>
                <a:gd name="T9" fmla="*/ 12791689 h 113"/>
                <a:gd name="T10" fmla="*/ 29721972 w 116"/>
                <a:gd name="T11" fmla="*/ 8030195 h 113"/>
                <a:gd name="T12" fmla="*/ 35274420 w 116"/>
                <a:gd name="T13" fmla="*/ 3203298 h 113"/>
                <a:gd name="T14" fmla="*/ 41830107 w 116"/>
                <a:gd name="T15" fmla="*/ 1282311 h 113"/>
                <a:gd name="T16" fmla="*/ 47088430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1" name="未知"/>
            <p:cNvSpPr>
              <a:spLocks/>
            </p:cNvSpPr>
            <p:nvPr/>
          </p:nvSpPr>
          <p:spPr bwMode="auto">
            <a:xfrm>
              <a:off x="1576" y="863"/>
              <a:ext cx="265" cy="253"/>
            </a:xfrm>
            <a:custGeom>
              <a:avLst/>
              <a:gdLst>
                <a:gd name="T0" fmla="*/ 0 w 119"/>
                <a:gd name="T1" fmla="*/ 0 h 113"/>
                <a:gd name="T2" fmla="*/ 5101317 w 119"/>
                <a:gd name="T3" fmla="*/ 1282311 h 113"/>
                <a:gd name="T4" fmla="*/ 10992367 w 119"/>
                <a:gd name="T5" fmla="*/ 3203298 h 113"/>
                <a:gd name="T6" fmla="*/ 16062701 w 119"/>
                <a:gd name="T7" fmla="*/ 8030195 h 113"/>
                <a:gd name="T8" fmla="*/ 21997960 w 119"/>
                <a:gd name="T9" fmla="*/ 12791689 h 113"/>
                <a:gd name="T10" fmla="*/ 27723418 w 119"/>
                <a:gd name="T11" fmla="*/ 19580483 h 113"/>
                <a:gd name="T12" fmla="*/ 32824682 w 119"/>
                <a:gd name="T13" fmla="*/ 27418600 h 113"/>
                <a:gd name="T14" fmla="*/ 38790647 w 119"/>
                <a:gd name="T15" fmla="*/ 35065583 h 113"/>
                <a:gd name="T16" fmla="*/ 43516340 w 119"/>
                <a:gd name="T17" fmla="*/ 45016984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2" name="未知"/>
            <p:cNvSpPr>
              <a:spLocks/>
            </p:cNvSpPr>
            <p:nvPr/>
          </p:nvSpPr>
          <p:spPr bwMode="auto">
            <a:xfrm>
              <a:off x="1841" y="1089"/>
              <a:ext cx="260" cy="613"/>
            </a:xfrm>
            <a:custGeom>
              <a:avLst/>
              <a:gdLst>
                <a:gd name="T0" fmla="*/ 0 w 116"/>
                <a:gd name="T1" fmla="*/ 0 h 274"/>
                <a:gd name="T2" fmla="*/ 5581140 w 116"/>
                <a:gd name="T3" fmla="*/ 10548479 h 274"/>
                <a:gd name="T4" fmla="*/ 12105616 w 116"/>
                <a:gd name="T5" fmla="*/ 22023079 h 274"/>
                <a:gd name="T6" fmla="*/ 17363901 w 116"/>
                <a:gd name="T7" fmla="*/ 35420919 h 274"/>
                <a:gd name="T8" fmla="*/ 23168804 w 116"/>
                <a:gd name="T9" fmla="*/ 49980926 h 274"/>
                <a:gd name="T10" fmla="*/ 35274420 w 116"/>
                <a:gd name="T11" fmla="*/ 79948162 h 274"/>
                <a:gd name="T12" fmla="*/ 41830107 w 116"/>
                <a:gd name="T13" fmla="*/ 94506470 h 274"/>
                <a:gd name="T14" fmla="*/ 47088430 w 116"/>
                <a:gd name="T15" fmla="*/ 107888609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3" name="未知"/>
            <p:cNvSpPr>
              <a:spLocks/>
            </p:cNvSpPr>
            <p:nvPr/>
          </p:nvSpPr>
          <p:spPr bwMode="auto">
            <a:xfrm>
              <a:off x="2101" y="1713"/>
              <a:ext cx="266" cy="605"/>
            </a:xfrm>
            <a:custGeom>
              <a:avLst/>
              <a:gdLst>
                <a:gd name="T0" fmla="*/ 0 w 119"/>
                <a:gd name="T1" fmla="*/ 0 h 271"/>
                <a:gd name="T2" fmla="*/ 5352763 w 119"/>
                <a:gd name="T3" fmla="*/ 12994688 h 271"/>
                <a:gd name="T4" fmla="*/ 11652655 w 119"/>
                <a:gd name="T5" fmla="*/ 27121724 h 271"/>
                <a:gd name="T6" fmla="*/ 23341565 w 119"/>
                <a:gd name="T7" fmla="*/ 55600748 h 271"/>
                <a:gd name="T8" fmla="*/ 29535601 w 119"/>
                <a:gd name="T9" fmla="*/ 68903917 h 271"/>
                <a:gd name="T10" fmla="*/ 34605299 w 119"/>
                <a:gd name="T11" fmla="*/ 81870998 h 271"/>
                <a:gd name="T12" fmla="*/ 41216423 w 119"/>
                <a:gd name="T13" fmla="*/ 92966711 h 271"/>
                <a:gd name="T14" fmla="*/ 46265449 w 119"/>
                <a:gd name="T15" fmla="*/ 103188554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1"/>
                <a:gd name="T26" fmla="*/ 119 w 119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4" name="未知"/>
            <p:cNvSpPr>
              <a:spLocks/>
            </p:cNvSpPr>
            <p:nvPr/>
          </p:nvSpPr>
          <p:spPr bwMode="auto">
            <a:xfrm>
              <a:off x="2367" y="2308"/>
              <a:ext cx="259" cy="257"/>
            </a:xfrm>
            <a:custGeom>
              <a:avLst/>
              <a:gdLst>
                <a:gd name="T0" fmla="*/ 0 w 116"/>
                <a:gd name="T1" fmla="*/ 0 h 115"/>
                <a:gd name="T2" fmla="*/ 5280251 w 116"/>
                <a:gd name="T3" fmla="*/ 9687762 h 115"/>
                <a:gd name="T4" fmla="*/ 11481903 w 116"/>
                <a:gd name="T5" fmla="*/ 16964885 h 115"/>
                <a:gd name="T6" fmla="*/ 16374824 w 116"/>
                <a:gd name="T7" fmla="*/ 24794909 h 115"/>
                <a:gd name="T8" fmla="*/ 21737863 w 116"/>
                <a:gd name="T9" fmla="*/ 31315642 h 115"/>
                <a:gd name="T10" fmla="*/ 27856707 w 116"/>
                <a:gd name="T11" fmla="*/ 37211043 h 115"/>
                <a:gd name="T12" fmla="*/ 33142567 w 116"/>
                <a:gd name="T13" fmla="*/ 40668853 h 115"/>
                <a:gd name="T14" fmla="*/ 39344223 w 116"/>
                <a:gd name="T15" fmla="*/ 43806734 h 115"/>
                <a:gd name="T16" fmla="*/ 44239636 w 116"/>
                <a:gd name="T17" fmla="*/ 44488005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5"/>
                <a:gd name="T29" fmla="*/ 116 w 116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5" name="未知"/>
            <p:cNvSpPr>
              <a:spLocks/>
            </p:cNvSpPr>
            <p:nvPr/>
          </p:nvSpPr>
          <p:spPr bwMode="auto">
            <a:xfrm>
              <a:off x="2626" y="2308"/>
              <a:ext cx="266" cy="257"/>
            </a:xfrm>
            <a:custGeom>
              <a:avLst/>
              <a:gdLst>
                <a:gd name="T0" fmla="*/ 0 w 119"/>
                <a:gd name="T1" fmla="*/ 44488005 h 115"/>
                <a:gd name="T2" fmla="*/ 5352763 w 119"/>
                <a:gd name="T3" fmla="*/ 43806734 h 115"/>
                <a:gd name="T4" fmla="*/ 11652655 w 119"/>
                <a:gd name="T5" fmla="*/ 40668853 h 115"/>
                <a:gd name="T6" fmla="*/ 16726827 w 119"/>
                <a:gd name="T7" fmla="*/ 37211043 h 115"/>
                <a:gd name="T8" fmla="*/ 23341565 w 119"/>
                <a:gd name="T9" fmla="*/ 31315642 h 115"/>
                <a:gd name="T10" fmla="*/ 29535601 w 119"/>
                <a:gd name="T11" fmla="*/ 24794909 h 115"/>
                <a:gd name="T12" fmla="*/ 34605299 w 119"/>
                <a:gd name="T13" fmla="*/ 16964885 h 115"/>
                <a:gd name="T14" fmla="*/ 41216423 w 119"/>
                <a:gd name="T15" fmla="*/ 9687762 h 115"/>
                <a:gd name="T16" fmla="*/ 46265449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5"/>
                <a:gd name="T29" fmla="*/ 119 w 119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6" name="未知"/>
            <p:cNvSpPr>
              <a:spLocks/>
            </p:cNvSpPr>
            <p:nvPr/>
          </p:nvSpPr>
          <p:spPr bwMode="auto">
            <a:xfrm>
              <a:off x="2892" y="1702"/>
              <a:ext cx="259" cy="605"/>
            </a:xfrm>
            <a:custGeom>
              <a:avLst/>
              <a:gdLst>
                <a:gd name="T0" fmla="*/ 0 w 116"/>
                <a:gd name="T1" fmla="*/ 103188554 h 271"/>
                <a:gd name="T2" fmla="*/ 5280251 w 116"/>
                <a:gd name="T3" fmla="*/ 92966711 h 271"/>
                <a:gd name="T4" fmla="*/ 11481903 w 116"/>
                <a:gd name="T5" fmla="*/ 81870998 h 271"/>
                <a:gd name="T6" fmla="*/ 16374824 w 116"/>
                <a:gd name="T7" fmla="*/ 68903917 h 271"/>
                <a:gd name="T8" fmla="*/ 21737863 w 116"/>
                <a:gd name="T9" fmla="*/ 55600748 h 271"/>
                <a:gd name="T10" fmla="*/ 32834924 w 116"/>
                <a:gd name="T11" fmla="*/ 27121724 h 271"/>
                <a:gd name="T12" fmla="*/ 39344223 w 116"/>
                <a:gd name="T13" fmla="*/ 12994688 h 271"/>
                <a:gd name="T14" fmla="*/ 44239636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1"/>
                <a:gd name="T26" fmla="*/ 116 w 116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7" name="未知"/>
            <p:cNvSpPr>
              <a:spLocks/>
            </p:cNvSpPr>
            <p:nvPr/>
          </p:nvSpPr>
          <p:spPr bwMode="auto">
            <a:xfrm>
              <a:off x="3151" y="1089"/>
              <a:ext cx="266" cy="613"/>
            </a:xfrm>
            <a:custGeom>
              <a:avLst/>
              <a:gdLst>
                <a:gd name="T0" fmla="*/ 0 w 119"/>
                <a:gd name="T1" fmla="*/ 107888609 h 274"/>
                <a:gd name="T2" fmla="*/ 5352763 w 119"/>
                <a:gd name="T3" fmla="*/ 94506470 h 274"/>
                <a:gd name="T4" fmla="*/ 11652655 w 119"/>
                <a:gd name="T5" fmla="*/ 79948162 h 274"/>
                <a:gd name="T6" fmla="*/ 23341565 w 119"/>
                <a:gd name="T7" fmla="*/ 49980926 h 274"/>
                <a:gd name="T8" fmla="*/ 29535601 w 119"/>
                <a:gd name="T9" fmla="*/ 35420919 h 274"/>
                <a:gd name="T10" fmla="*/ 34605299 w 119"/>
                <a:gd name="T11" fmla="*/ 22023079 h 274"/>
                <a:gd name="T12" fmla="*/ 40827361 w 119"/>
                <a:gd name="T13" fmla="*/ 10548479 h 274"/>
                <a:gd name="T14" fmla="*/ 46265449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4"/>
                <a:gd name="T26" fmla="*/ 119 w 119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8" name="未知"/>
            <p:cNvSpPr>
              <a:spLocks/>
            </p:cNvSpPr>
            <p:nvPr/>
          </p:nvSpPr>
          <p:spPr bwMode="auto">
            <a:xfrm>
              <a:off x="3417" y="836"/>
              <a:ext cx="260" cy="253"/>
            </a:xfrm>
            <a:custGeom>
              <a:avLst/>
              <a:gdLst>
                <a:gd name="T0" fmla="*/ 0 w 116"/>
                <a:gd name="T1" fmla="*/ 45016984 h 113"/>
                <a:gd name="T2" fmla="*/ 5258287 w 116"/>
                <a:gd name="T3" fmla="*/ 35065583 h 113"/>
                <a:gd name="T4" fmla="*/ 12105616 w 116"/>
                <a:gd name="T5" fmla="*/ 27418600 h 113"/>
                <a:gd name="T6" fmla="*/ 17363901 w 116"/>
                <a:gd name="T7" fmla="*/ 19580483 h 113"/>
                <a:gd name="T8" fmla="*/ 23168804 w 116"/>
                <a:gd name="T9" fmla="*/ 12791689 h 113"/>
                <a:gd name="T10" fmla="*/ 29721972 w 116"/>
                <a:gd name="T11" fmla="*/ 8030195 h 113"/>
                <a:gd name="T12" fmla="*/ 34980272 w 116"/>
                <a:gd name="T13" fmla="*/ 3203298 h 113"/>
                <a:gd name="T14" fmla="*/ 41830107 w 116"/>
                <a:gd name="T15" fmla="*/ 1282311 h 113"/>
                <a:gd name="T16" fmla="*/ 47088430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未知"/>
            <p:cNvSpPr>
              <a:spLocks/>
            </p:cNvSpPr>
            <p:nvPr/>
          </p:nvSpPr>
          <p:spPr bwMode="auto">
            <a:xfrm>
              <a:off x="3677" y="836"/>
              <a:ext cx="265" cy="253"/>
            </a:xfrm>
            <a:custGeom>
              <a:avLst/>
              <a:gdLst>
                <a:gd name="T0" fmla="*/ 0 w 119"/>
                <a:gd name="T1" fmla="*/ 0 h 113"/>
                <a:gd name="T2" fmla="*/ 5101317 w 119"/>
                <a:gd name="T3" fmla="*/ 1282311 h 113"/>
                <a:gd name="T4" fmla="*/ 10992367 w 119"/>
                <a:gd name="T5" fmla="*/ 3203298 h 113"/>
                <a:gd name="T6" fmla="*/ 15795993 w 119"/>
                <a:gd name="T7" fmla="*/ 8030195 h 113"/>
                <a:gd name="T8" fmla="*/ 21518381 w 119"/>
                <a:gd name="T9" fmla="*/ 12791689 h 113"/>
                <a:gd name="T10" fmla="*/ 27723418 w 119"/>
                <a:gd name="T11" fmla="*/ 19580483 h 113"/>
                <a:gd name="T12" fmla="*/ 32525937 w 119"/>
                <a:gd name="T13" fmla="*/ 27418600 h 113"/>
                <a:gd name="T14" fmla="*/ 38415024 w 119"/>
                <a:gd name="T15" fmla="*/ 35065583 h 113"/>
                <a:gd name="T16" fmla="*/ 43516340 w 119"/>
                <a:gd name="T17" fmla="*/ 45016984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0" name="未知"/>
            <p:cNvSpPr>
              <a:spLocks/>
            </p:cNvSpPr>
            <p:nvPr/>
          </p:nvSpPr>
          <p:spPr bwMode="auto">
            <a:xfrm>
              <a:off x="3942" y="1089"/>
              <a:ext cx="260" cy="613"/>
            </a:xfrm>
            <a:custGeom>
              <a:avLst/>
              <a:gdLst>
                <a:gd name="T0" fmla="*/ 0 w 116"/>
                <a:gd name="T1" fmla="*/ 0 h 274"/>
                <a:gd name="T2" fmla="*/ 5258287 w 116"/>
                <a:gd name="T3" fmla="*/ 10548479 h 274"/>
                <a:gd name="T4" fmla="*/ 12105616 w 116"/>
                <a:gd name="T5" fmla="*/ 22023079 h 274"/>
                <a:gd name="T6" fmla="*/ 17363901 w 116"/>
                <a:gd name="T7" fmla="*/ 35420919 h 274"/>
                <a:gd name="T8" fmla="*/ 23168804 w 116"/>
                <a:gd name="T9" fmla="*/ 49980926 h 274"/>
                <a:gd name="T10" fmla="*/ 34980272 w 116"/>
                <a:gd name="T11" fmla="*/ 79948162 h 274"/>
                <a:gd name="T12" fmla="*/ 41443637 w 116"/>
                <a:gd name="T13" fmla="*/ 94506470 h 274"/>
                <a:gd name="T14" fmla="*/ 47088430 w 116"/>
                <a:gd name="T15" fmla="*/ 107888609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1" name="Line 21"/>
            <p:cNvSpPr>
              <a:spLocks noChangeShapeType="1"/>
            </p:cNvSpPr>
            <p:nvPr/>
          </p:nvSpPr>
          <p:spPr bwMode="auto">
            <a:xfrm>
              <a:off x="4202" y="1702"/>
              <a:ext cx="267" cy="6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2" name="Line 22"/>
            <p:cNvSpPr>
              <a:spLocks noChangeShapeType="1"/>
            </p:cNvSpPr>
            <p:nvPr/>
          </p:nvSpPr>
          <p:spPr bwMode="auto">
            <a:xfrm>
              <a:off x="537" y="1713"/>
              <a:ext cx="4400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3" name="Line 23"/>
            <p:cNvSpPr>
              <a:spLocks noChangeShapeType="1"/>
            </p:cNvSpPr>
            <p:nvPr/>
          </p:nvSpPr>
          <p:spPr bwMode="auto">
            <a:xfrm flipV="1">
              <a:off x="1288" y="215"/>
              <a:ext cx="0" cy="2683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4" name="Text Box 24"/>
            <p:cNvSpPr txBox="1">
              <a:spLocks noChangeArrowheads="1"/>
            </p:cNvSpPr>
            <p:nvPr/>
          </p:nvSpPr>
          <p:spPr bwMode="auto">
            <a:xfrm>
              <a:off x="4485" y="1610"/>
              <a:ext cx="379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endParaRPr lang="zh-CN" altLang="zh-CN" sz="2400" b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915" name="Text Box 25"/>
            <p:cNvSpPr txBox="1">
              <a:spLocks noChangeArrowheads="1"/>
            </p:cNvSpPr>
            <p:nvPr/>
          </p:nvSpPr>
          <p:spPr bwMode="auto">
            <a:xfrm>
              <a:off x="803" y="0"/>
              <a:ext cx="378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400" b="1" i="1">
                  <a:latin typeface="Times New Roman" panose="02020603050405020304" pitchFamily="18" charset="0"/>
                </a:rPr>
                <a:t>i</a:t>
              </a:r>
              <a:endParaRPr lang="zh-CN" altLang="zh-CN" sz="2400" b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916" name="Text Box 26"/>
            <p:cNvSpPr txBox="1">
              <a:spLocks noChangeArrowheads="1"/>
            </p:cNvSpPr>
            <p:nvPr/>
          </p:nvSpPr>
          <p:spPr bwMode="auto">
            <a:xfrm>
              <a:off x="1271" y="1622"/>
              <a:ext cx="570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400" b="1" i="1">
                  <a:latin typeface="Times New Roman" panose="02020603050405020304" pitchFamily="18" charset="0"/>
                </a:rPr>
                <a:t>O</a:t>
              </a:r>
              <a:endParaRPr lang="zh-CN" altLang="zh-CN" sz="2400" b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917" name="Line 27"/>
            <p:cNvSpPr>
              <a:spLocks noChangeShapeType="1"/>
            </p:cNvSpPr>
            <p:nvPr/>
          </p:nvSpPr>
          <p:spPr bwMode="auto">
            <a:xfrm>
              <a:off x="1073" y="896"/>
              <a:ext cx="1" cy="17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8" name="Line 28"/>
            <p:cNvSpPr>
              <a:spLocks noChangeShapeType="1"/>
            </p:cNvSpPr>
            <p:nvPr/>
          </p:nvSpPr>
          <p:spPr bwMode="auto">
            <a:xfrm>
              <a:off x="751" y="2522"/>
              <a:ext cx="32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9" name="Line 29"/>
            <p:cNvSpPr>
              <a:spLocks noChangeShapeType="1"/>
            </p:cNvSpPr>
            <p:nvPr/>
          </p:nvSpPr>
          <p:spPr bwMode="auto">
            <a:xfrm flipH="1">
              <a:off x="1288" y="2496"/>
              <a:ext cx="32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0" name="Text Box 30"/>
            <p:cNvSpPr txBox="1">
              <a:spLocks noChangeArrowheads="1"/>
            </p:cNvSpPr>
            <p:nvPr/>
          </p:nvSpPr>
          <p:spPr bwMode="auto">
            <a:xfrm>
              <a:off x="-74" y="1909"/>
              <a:ext cx="1255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b="1" i="1">
                  <a:latin typeface="Symbol" panose="05050102010706020507" pitchFamily="18" charset="2"/>
                  <a:sym typeface="Symbol" panose="05050102010706020507" pitchFamily="18" charset="2"/>
                </a:rPr>
                <a:t> </a:t>
              </a:r>
              <a:r>
                <a:rPr lang="zh-CN" altLang="zh-CN" sz="2400" b="1" i="1">
                  <a:latin typeface="宋体" panose="02010600030101010101" pitchFamily="2" charset="-122"/>
                </a:rPr>
                <a:t>/</a:t>
              </a:r>
              <a:r>
                <a:rPr lang="zh-CN" altLang="zh-CN" sz="2400" b="1" i="1">
                  <a:latin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endParaRPr lang="zh-CN" altLang="zh-CN" sz="2400" b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921" name="Line 31"/>
            <p:cNvSpPr>
              <a:spLocks noChangeShapeType="1"/>
            </p:cNvSpPr>
            <p:nvPr/>
          </p:nvSpPr>
          <p:spPr bwMode="auto">
            <a:xfrm>
              <a:off x="3422" y="1060"/>
              <a:ext cx="2" cy="14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2" name="Line 32"/>
            <p:cNvSpPr>
              <a:spLocks noChangeShapeType="1"/>
            </p:cNvSpPr>
            <p:nvPr/>
          </p:nvSpPr>
          <p:spPr bwMode="auto">
            <a:xfrm>
              <a:off x="1302" y="1087"/>
              <a:ext cx="21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3" name="Text Box 33"/>
            <p:cNvSpPr txBox="1">
              <a:spLocks noChangeArrowheads="1"/>
            </p:cNvSpPr>
            <p:nvPr/>
          </p:nvSpPr>
          <p:spPr bwMode="auto">
            <a:xfrm>
              <a:off x="2066" y="429"/>
              <a:ext cx="521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endParaRPr lang="zh-CN" altLang="zh-CN" sz="2400" b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924" name="Text Box 34"/>
            <p:cNvSpPr txBox="1">
              <a:spLocks noChangeArrowheads="1"/>
            </p:cNvSpPr>
            <p:nvPr/>
          </p:nvSpPr>
          <p:spPr bwMode="auto">
            <a:xfrm>
              <a:off x="656" y="445"/>
              <a:ext cx="64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000" b="1" i="1">
                  <a:latin typeface="Times New Roman" panose="02020603050405020304" pitchFamily="18" charset="0"/>
                </a:rPr>
                <a:t>I</a:t>
              </a:r>
              <a:r>
                <a:rPr lang="zh-CN" altLang="zh-CN" sz="2000" b="1" baseline="-25000">
                  <a:latin typeface="Times New Roman" panose="02020603050405020304" pitchFamily="18" charset="0"/>
                </a:rPr>
                <a:t>m</a:t>
              </a:r>
              <a:endParaRPr lang="zh-CN" altLang="zh-CN" sz="2000" b="1" baseline="-2500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22925" name="Line 35"/>
            <p:cNvSpPr>
              <a:spLocks noChangeShapeType="1"/>
            </p:cNvSpPr>
            <p:nvPr/>
          </p:nvSpPr>
          <p:spPr bwMode="auto">
            <a:xfrm>
              <a:off x="1190" y="818"/>
              <a:ext cx="603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947738" y="2235200"/>
            <a:ext cx="208756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zh-CN" sz="2400" b="1" dirty="0">
                <a:latin typeface="仿宋_GB2312" pitchFamily="49" charset="-122"/>
                <a:ea typeface="仿宋_GB2312" pitchFamily="49" charset="-122"/>
              </a:rPr>
              <a:t> 幅值</a:t>
            </a:r>
            <a:r>
              <a:rPr lang="zh-CN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zh-CN" sz="2800" b="1" baseline="-25000" dirty="0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endParaRPr lang="zh-CN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935038" y="2784475"/>
            <a:ext cx="2159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2400" b="1">
                <a:latin typeface="仿宋_GB2312" pitchFamily="49" charset="-122"/>
                <a:ea typeface="仿宋_GB2312" pitchFamily="49" charset="-122"/>
              </a:rPr>
              <a:t>(2) 角频率</a:t>
            </a:r>
            <a:r>
              <a:rPr lang="zh-CN" altLang="zh-CN" sz="2800" b="1" i="1">
                <a:latin typeface="Symbol" panose="05050102010706020507" pitchFamily="18" charset="2"/>
              </a:rPr>
              <a:t>w</a:t>
            </a:r>
            <a:r>
              <a:rPr lang="zh-CN" altLang="zh-CN" sz="2400" b="1" i="1">
                <a:latin typeface="Symbol" panose="05050102010706020507" pitchFamily="18" charset="2"/>
              </a:rPr>
              <a:t> 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935038" y="3360738"/>
            <a:ext cx="241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latin typeface="仿宋_GB2312" pitchFamily="49" charset="-122"/>
                <a:ea typeface="仿宋_GB2312" pitchFamily="49" charset="-122"/>
              </a:rPr>
              <a:t>(3) 初相位</a:t>
            </a:r>
            <a:r>
              <a:rPr lang="zh-CN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800" b="1" i="1"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endParaRPr lang="zh-CN" altLang="zh-CN" sz="2800" b="1">
              <a:latin typeface="Symbol" panose="05050102010706020507" pitchFamily="18" charset="2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116013" y="454818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等于初相位之差，规定：</a:t>
            </a:r>
            <a:r>
              <a:rPr lang="zh-CN" altLang="zh-CN" sz="2400" b="1">
                <a:latin typeface="宋体" panose="02010600030101010101" pitchFamily="2" charset="-122"/>
              </a:rPr>
              <a:t> |</a:t>
            </a:r>
            <a:r>
              <a:rPr lang="zh-CN" altLang="zh-CN" sz="2400" b="1" i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zh-CN" sz="2400" b="1" i="1">
                <a:latin typeface="宋体" panose="02010600030101010101" pitchFamily="2" charset="-122"/>
              </a:rPr>
              <a:t> </a:t>
            </a:r>
            <a:r>
              <a:rPr lang="zh-CN" altLang="zh-CN" sz="2400" b="1">
                <a:latin typeface="宋体" panose="02010600030101010101" pitchFamily="2" charset="-122"/>
              </a:rPr>
              <a:t>| </a:t>
            </a:r>
            <a:r>
              <a:rPr lang="zh-CN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 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116013" y="505301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了解相位的超前滞后关系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68688" y="2673350"/>
          <a:ext cx="2244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1547" imgH="395589" progId="Equation.DSMT4">
                  <p:embed/>
                </p:oleObj>
              </mc:Choice>
              <mc:Fallback>
                <p:oleObj name="Equation" r:id="rId4" imgW="931547" imgH="39558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673350"/>
                        <a:ext cx="2244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918075" y="5510213"/>
          <a:ext cx="13414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418918" progId="Equation.DSMT4">
                  <p:embed/>
                </p:oleObj>
              </mc:Choice>
              <mc:Fallback>
                <p:oleObj name="Equation" r:id="rId6" imgW="545863" imgH="418918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5510213"/>
                        <a:ext cx="13414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6429375" y="5605463"/>
          <a:ext cx="1498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53890" progId="Equation.DSMT4">
                  <p:embed/>
                </p:oleObj>
              </mc:Choice>
              <mc:Fallback>
                <p:oleObj name="Equation" r:id="rId8" imgW="609336" imgH="253890" progId="Equation.DSMT4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605463"/>
                        <a:ext cx="1498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6" grpId="0" autoUpdateAnimBg="0"/>
      <p:bldP spid="7" grpId="0" autoUpdateAnimBg="0"/>
      <p:bldP spid="8" grpId="0" autoUpdateAnimBg="0"/>
      <p:bldP spid="38" grpId="0" autoUpdateAnimBg="0"/>
      <p:bldP spid="39" grpId="0" autoUpdateAnimBg="0"/>
      <p:bldP spid="40" grpId="0" autoUpdateAnimBg="0"/>
      <p:bldP spid="42" grpId="0" autoUpdateAnimBg="0"/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836613"/>
            <a:ext cx="5113337" cy="576262"/>
          </a:xfrm>
        </p:spPr>
        <p:txBody>
          <a:bodyPr/>
          <a:lstStyle/>
          <a:p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正弦稳态电路分析</a:t>
            </a:r>
            <a:endParaRPr lang="zh-CN" altLang="en-US" sz="32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650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187530" y="3081520"/>
            <a:ext cx="7201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理解正弦量三要素、有效值、相位差的概念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掌握正弦量的相量表示法，理解复阻抗、复导纳的概念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掌握正弦稳态电路的相量分析法及功率的计算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了解串联谐振和并联谐振电路的谐振条件和特点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掌握对称三相交流电路的分析计算方法。</a:t>
            </a:r>
            <a:endParaRPr lang="zh-CN" altLang="en-US" sz="2400" b="1" dirty="0">
              <a:solidFill>
                <a:srgbClr val="3508F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530" y="2494518"/>
            <a:ext cx="2040943" cy="4931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本章学习目标</a:t>
            </a:r>
          </a:p>
        </p:txBody>
      </p:sp>
    </p:spTree>
    <p:extLst>
      <p:ext uri="{BB962C8B-B14F-4D97-AF65-F5344CB8AC3E}">
        <p14:creationId xmlns:p14="http://schemas.microsoft.com/office/powerpoint/2010/main" val="31038293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873250"/>
            <a:ext cx="4398962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8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692150"/>
            <a:ext cx="4105275" cy="576263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正弦量的相量表示</a:t>
            </a:r>
          </a:p>
        </p:txBody>
      </p:sp>
      <p:sp>
        <p:nvSpPr>
          <p:cNvPr id="123910" name="矩形 2"/>
          <p:cNvSpPr>
            <a:spLocks noChangeArrowheads="1"/>
          </p:cNvSpPr>
          <p:nvPr/>
        </p:nvSpPr>
        <p:spPr bwMode="auto">
          <a:xfrm>
            <a:off x="420688" y="1339850"/>
            <a:ext cx="451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4.2.1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复数的概念及其运算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77838" y="1877569"/>
            <a:ext cx="3298825" cy="523875"/>
          </a:xfrm>
          <a:prstGeom prst="rect">
            <a:avLst/>
          </a:prstGeom>
          <a:solidFill>
            <a:srgbClr val="FFFF00"/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复数</a:t>
            </a:r>
            <a:r>
              <a:rPr lang="zh-CN" altLang="zh-CN" sz="2800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的表示形式</a:t>
            </a: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07848"/>
              </p:ext>
            </p:extLst>
          </p:nvPr>
        </p:nvGraphicFramePr>
        <p:xfrm>
          <a:off x="588963" y="3096330"/>
          <a:ext cx="410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950" imgH="203120" progId="Equation.DSMT4">
                  <p:embed/>
                </p:oleObj>
              </mc:Choice>
              <mc:Fallback>
                <p:oleObj name="Equation" r:id="rId6" imgW="1803950" imgH="20312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096330"/>
                        <a:ext cx="410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50778"/>
              </p:ext>
            </p:extLst>
          </p:nvPr>
        </p:nvGraphicFramePr>
        <p:xfrm>
          <a:off x="2403475" y="3732917"/>
          <a:ext cx="14430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6460" imgH="178252" progId="Equation.DSMT4">
                  <p:embed/>
                </p:oleObj>
              </mc:Choice>
              <mc:Fallback>
                <p:oleObj name="Equation" r:id="rId8" imgW="586460" imgH="178252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732917"/>
                        <a:ext cx="14430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106540"/>
              </p:ext>
            </p:extLst>
          </p:nvPr>
        </p:nvGraphicFramePr>
        <p:xfrm>
          <a:off x="2347913" y="4222572"/>
          <a:ext cx="1428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6540" imgH="204327" progId="Equation.DSMT4">
                  <p:embed/>
                </p:oleObj>
              </mc:Choice>
              <mc:Fallback>
                <p:oleObj name="Equation" r:id="rId10" imgW="536540" imgH="204327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222572"/>
                        <a:ext cx="14287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554038" y="2528005"/>
            <a:ext cx="17938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代数形式：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530225" y="3693230"/>
            <a:ext cx="20320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极坐标形式：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530225" y="4260672"/>
            <a:ext cx="17240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指数形式：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664210" y="4875151"/>
            <a:ext cx="8283575" cy="16842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9875">
              <a:lnSpc>
                <a:spcPct val="150000"/>
              </a:lnSpc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是复数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实部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虚部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indent="269875">
              <a:lnSpc>
                <a:spcPct val="150000"/>
              </a:lnSpc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是复数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辐角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indent="269875">
              <a:lnSpc>
                <a:spcPct val="150000"/>
              </a:lnSpc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虚数单位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-1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，或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39368"/>
              </p:ext>
            </p:extLst>
          </p:nvPr>
        </p:nvGraphicFramePr>
        <p:xfrm>
          <a:off x="4566275" y="5981574"/>
          <a:ext cx="1296180" cy="5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8134" imgH="242249" progId="Equation.DSMT4">
                  <p:embed/>
                </p:oleObj>
              </mc:Choice>
              <mc:Fallback>
                <p:oleObj name="Equation" r:id="rId12" imgW="548134" imgH="24224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275" y="5981574"/>
                        <a:ext cx="1296180" cy="54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7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4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6013" y="1455738"/>
          <a:ext cx="19685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5767" imgH="178252" progId="Equation.DSMT4">
                  <p:embed/>
                </p:oleObj>
              </mc:Choice>
              <mc:Fallback>
                <p:oleObj name="Equation" r:id="rId4" imgW="675767" imgH="17825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55738"/>
                        <a:ext cx="19685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6013" y="2060575"/>
          <a:ext cx="16875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0457" imgH="178252" progId="Equation.DSMT4">
                  <p:embed/>
                </p:oleObj>
              </mc:Choice>
              <mc:Fallback>
                <p:oleObj name="Equation" r:id="rId6" imgW="650457" imgH="17825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16875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16013" y="2738438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3399" imgH="254904" progId="Equation.DSMT4">
                  <p:embed/>
                </p:oleObj>
              </mc:Choice>
              <mc:Fallback>
                <p:oleObj name="Equation" r:id="rId8" imgW="803399" imgH="254904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38438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16013" y="3409950"/>
          <a:ext cx="2054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0432" imgH="395035" progId="Equation.DSMT4">
                  <p:embed/>
                </p:oleObj>
              </mc:Choice>
              <mc:Fallback>
                <p:oleObj name="Equation" r:id="rId10" imgW="790432" imgH="39503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09950"/>
                        <a:ext cx="20542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573088" y="749300"/>
            <a:ext cx="740410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复数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的几种表示形式可以通过以下计算相互转换            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484313"/>
            <a:ext cx="404336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7" name="对象 20486"/>
          <p:cNvGraphicFramePr>
            <a:graphicFrameLocks noChangeAspect="1"/>
          </p:cNvGraphicFramePr>
          <p:nvPr/>
        </p:nvGraphicFramePr>
        <p:xfrm>
          <a:off x="1046163" y="5426075"/>
          <a:ext cx="4505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28800" imgH="393700" progId="Equation.DSMT4">
                  <p:embed/>
                </p:oleObj>
              </mc:Choice>
              <mc:Fallback>
                <p:oleObj name="Equation" r:id="rId13" imgW="1828800" imgH="393700" progId="Equation.DSMT4">
                  <p:embed/>
                  <p:pic>
                    <p:nvPicPr>
                      <p:cNvPr id="0" name="对象 20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426075"/>
                        <a:ext cx="45053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7"/>
          <p:cNvGraphicFramePr>
            <a:graphicFrameLocks noChangeAspect="1"/>
          </p:cNvGraphicFramePr>
          <p:nvPr/>
        </p:nvGraphicFramePr>
        <p:xfrm>
          <a:off x="1069975" y="4811713"/>
          <a:ext cx="4608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03950" imgH="203120" progId="Equation.DSMT4">
                  <p:embed/>
                </p:oleObj>
              </mc:Choice>
              <mc:Fallback>
                <p:oleObj name="Equation" r:id="rId15" imgW="1803950" imgH="203120" progId="Equation.DSMT4">
                  <p:embed/>
                  <p:pic>
                    <p:nvPicPr>
                      <p:cNvPr id="0" name="对象 20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811713"/>
                        <a:ext cx="4608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2338387" cy="522288"/>
          </a:xfrm>
          <a:prstGeom prst="rect">
            <a:avLst/>
          </a:prstGeom>
          <a:solidFill>
            <a:srgbClr val="FFFF00"/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复数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的运算</a:t>
            </a:r>
            <a:endParaRPr lang="zh-CN" altLang="zh-CN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11413" y="2133600"/>
          <a:ext cx="3155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1128" imgH="229504" progId="Equation.DSMT4">
                  <p:embed/>
                </p:oleObj>
              </mc:Choice>
              <mc:Fallback>
                <p:oleObj name="Equation" r:id="rId4" imgW="1211128" imgH="22950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33600"/>
                        <a:ext cx="3155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11413" y="2809875"/>
          <a:ext cx="3178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74739" imgH="229504" progId="Equation.DSMT4">
                  <p:embed/>
                </p:oleObj>
              </mc:Choice>
              <mc:Fallback>
                <p:oleObj name="Equation" r:id="rId6" imgW="1274739" imgH="229504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09875"/>
                        <a:ext cx="3178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5813" y="3500438"/>
          <a:ext cx="7912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6680" imgH="228600" progId="Equation.DSMT4">
                  <p:embed/>
                </p:oleObj>
              </mc:Choice>
              <mc:Fallback>
                <p:oleObj name="Equation" r:id="rId8" imgW="31366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500438"/>
                        <a:ext cx="7912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33400" y="1412875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(1)加减运算——采用代数形式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860800" y="4159250"/>
            <a:ext cx="3482975" cy="2401888"/>
            <a:chOff x="0" y="0"/>
            <a:chExt cx="1747" cy="1274"/>
          </a:xfrm>
        </p:grpSpPr>
        <p:sp>
          <p:nvSpPr>
            <p:cNvPr id="125963" name="Line 18"/>
            <p:cNvSpPr>
              <a:spLocks noChangeShapeType="1"/>
            </p:cNvSpPr>
            <p:nvPr/>
          </p:nvSpPr>
          <p:spPr bwMode="auto">
            <a:xfrm>
              <a:off x="154" y="1008"/>
              <a:ext cx="1536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4" name="Line 19"/>
            <p:cNvSpPr>
              <a:spLocks noChangeShapeType="1"/>
            </p:cNvSpPr>
            <p:nvPr/>
          </p:nvSpPr>
          <p:spPr bwMode="auto">
            <a:xfrm flipV="1">
              <a:off x="346" y="96"/>
              <a:ext cx="0" cy="110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5" name="Line 20"/>
            <p:cNvSpPr>
              <a:spLocks noChangeShapeType="1"/>
            </p:cNvSpPr>
            <p:nvPr/>
          </p:nvSpPr>
          <p:spPr bwMode="auto">
            <a:xfrm flipV="1">
              <a:off x="346" y="624"/>
              <a:ext cx="192" cy="38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6" name="Line 21"/>
            <p:cNvSpPr>
              <a:spLocks noChangeShapeType="1"/>
            </p:cNvSpPr>
            <p:nvPr/>
          </p:nvSpPr>
          <p:spPr bwMode="auto">
            <a:xfrm flipV="1">
              <a:off x="346" y="816"/>
              <a:ext cx="768" cy="192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7" name="Line 22"/>
            <p:cNvSpPr>
              <a:spLocks noChangeShapeType="1"/>
            </p:cNvSpPr>
            <p:nvPr/>
          </p:nvSpPr>
          <p:spPr bwMode="auto">
            <a:xfrm flipV="1">
              <a:off x="538" y="384"/>
              <a:ext cx="816" cy="2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8" name="Line 23"/>
            <p:cNvSpPr>
              <a:spLocks noChangeShapeType="1"/>
            </p:cNvSpPr>
            <p:nvPr/>
          </p:nvSpPr>
          <p:spPr bwMode="auto">
            <a:xfrm flipV="1">
              <a:off x="1114" y="384"/>
              <a:ext cx="240" cy="43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9" name="Line 24"/>
            <p:cNvSpPr>
              <a:spLocks noChangeShapeType="1"/>
            </p:cNvSpPr>
            <p:nvPr/>
          </p:nvSpPr>
          <p:spPr bwMode="auto">
            <a:xfrm flipV="1">
              <a:off x="346" y="384"/>
              <a:ext cx="1008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0" name="Text Box 25"/>
            <p:cNvSpPr txBox="1">
              <a:spLocks noChangeArrowheads="1"/>
            </p:cNvSpPr>
            <p:nvPr/>
          </p:nvSpPr>
          <p:spPr bwMode="auto">
            <a:xfrm>
              <a:off x="1152" y="698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i="1">
                  <a:latin typeface="Times New Roman" panose="02020603050405020304" pitchFamily="18" charset="0"/>
                </a:rPr>
                <a:t>A</a:t>
              </a:r>
              <a:r>
                <a:rPr lang="zh-CN" altLang="zh-CN" sz="2400" baseline="-25000">
                  <a:latin typeface="Times New Roman" panose="02020603050405020304" pitchFamily="18" charset="0"/>
                </a:rPr>
                <a:t>1</a:t>
              </a: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5971" name="Text Box 26"/>
            <p:cNvSpPr txBox="1">
              <a:spLocks noChangeArrowheads="1"/>
            </p:cNvSpPr>
            <p:nvPr/>
          </p:nvSpPr>
          <p:spPr bwMode="auto">
            <a:xfrm>
              <a:off x="375" y="33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i="1">
                  <a:latin typeface="Times New Roman" panose="02020603050405020304" pitchFamily="18" charset="0"/>
                </a:rPr>
                <a:t>A</a:t>
              </a:r>
              <a:r>
                <a:rPr lang="zh-CN" altLang="zh-CN" sz="2400" baseline="-25000">
                  <a:latin typeface="Times New Roman" panose="02020603050405020304" pitchFamily="18" charset="0"/>
                </a:rPr>
                <a:t>2</a:t>
              </a: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5972" name="Text Box 27"/>
            <p:cNvSpPr txBox="1">
              <a:spLocks noChangeArrowheads="1"/>
            </p:cNvSpPr>
            <p:nvPr/>
          </p:nvSpPr>
          <p:spPr bwMode="auto">
            <a:xfrm>
              <a:off x="1440" y="986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125973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3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latin typeface="Times New Roman" panose="02020603050405020304" pitchFamily="18" charset="0"/>
                </a:rPr>
                <a:t>Im</a:t>
              </a:r>
            </a:p>
          </p:txBody>
        </p:sp>
        <p:sp>
          <p:nvSpPr>
            <p:cNvPr id="125974" name="Text Box 29"/>
            <p:cNvSpPr txBox="1">
              <a:spLocks noChangeArrowheads="1"/>
            </p:cNvSpPr>
            <p:nvPr/>
          </p:nvSpPr>
          <p:spPr bwMode="auto">
            <a:xfrm>
              <a:off x="81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1" name="AutoShape 47" descr="羊皮纸"/>
          <p:cNvSpPr>
            <a:spLocks noChangeArrowheads="1"/>
          </p:cNvSpPr>
          <p:nvPr/>
        </p:nvSpPr>
        <p:spPr bwMode="auto">
          <a:xfrm>
            <a:off x="2190750" y="5006975"/>
            <a:ext cx="1511300" cy="504825"/>
          </a:xfrm>
          <a:prstGeom prst="wedgeRoundRectCallout">
            <a:avLst>
              <a:gd name="adj1" fmla="val 88046"/>
              <a:gd name="adj2" fmla="val 13444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latin typeface="Arial" panose="020B0604020202020204" pitchFamily="34" charset="0"/>
                <a:ea typeface="华文楷体" panose="02010600040101010101" pitchFamily="2" charset="-122"/>
              </a:rPr>
              <a:t>图解法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6" grpId="0" autoUpdateAnimBg="0"/>
      <p:bldP spid="3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4788" y="2997200"/>
          <a:ext cx="6291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8725" imgH="253900" progId="Equation.DSMT4">
                  <p:embed/>
                </p:oleObj>
              </mc:Choice>
              <mc:Fallback>
                <p:oleObj name="Equation" r:id="rId4" imgW="2248725" imgH="2539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997200"/>
                        <a:ext cx="6291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92275" y="3789363"/>
          <a:ext cx="36433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7253" imgH="433346" progId="Equation.DSMT4">
                  <p:embed/>
                </p:oleObj>
              </mc:Choice>
              <mc:Fallback>
                <p:oleObj name="Equation" r:id="rId6" imgW="1517253" imgH="433346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6433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96963" y="4941888"/>
            <a:ext cx="5707062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两复数相乘，将模相乘、辐角相加；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两复数相除，将模相除、辐角相减。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9575" y="836613"/>
            <a:ext cx="5272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乘除运算——采用极坐标形式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498725" y="1600200"/>
          <a:ext cx="3155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1128" imgH="229504" progId="Equation.DSMT4">
                  <p:embed/>
                </p:oleObj>
              </mc:Choice>
              <mc:Fallback>
                <p:oleObj name="Equation" r:id="rId8" imgW="1211128" imgH="229504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600200"/>
                        <a:ext cx="3155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98725" y="2276475"/>
          <a:ext cx="3178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4739" imgH="229504" progId="Equation.DSMT4">
                  <p:embed/>
                </p:oleObj>
              </mc:Choice>
              <mc:Fallback>
                <p:oleObj name="Equation" r:id="rId10" imgW="1274739" imgH="229504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276475"/>
                        <a:ext cx="3178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8004" name="对象 1"/>
          <p:cNvGraphicFramePr>
            <a:graphicFrameLocks noChangeAspect="1"/>
          </p:cNvGraphicFramePr>
          <p:nvPr/>
        </p:nvGraphicFramePr>
        <p:xfrm>
          <a:off x="3452813" y="935038"/>
          <a:ext cx="19002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DSMT4">
                  <p:embed/>
                </p:oleObj>
              </mc:Choice>
              <mc:Fallback>
                <p:oleObj name="Equation" r:id="rId4" imgW="8255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935038"/>
                        <a:ext cx="19002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对象 2"/>
          <p:cNvGraphicFramePr>
            <a:graphicFrameLocks noChangeAspect="1"/>
          </p:cNvGraphicFramePr>
          <p:nvPr/>
        </p:nvGraphicFramePr>
        <p:xfrm>
          <a:off x="5651500" y="935038"/>
          <a:ext cx="2132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43314" imgH="203843" progId="Equation.DSMT4">
                  <p:embed/>
                </p:oleObj>
              </mc:Choice>
              <mc:Fallback>
                <p:oleObj name="Equation" r:id="rId6" imgW="943314" imgH="20384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35038"/>
                        <a:ext cx="21320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5513" y="2238375"/>
          <a:ext cx="6286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5060" imgH="203120" progId="Equation.DSMT4">
                  <p:embed/>
                </p:oleObj>
              </mc:Choice>
              <mc:Fallback>
                <p:oleObj name="Equation" r:id="rId8" imgW="2795060" imgH="2031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38375"/>
                        <a:ext cx="6286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3925" y="2781300"/>
          <a:ext cx="62658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9490" imgH="203120" progId="Equation.DSMT4">
                  <p:embed/>
                </p:oleObj>
              </mc:Choice>
              <mc:Fallback>
                <p:oleObj name="Equation" r:id="rId10" imgW="2769490" imgH="2031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781300"/>
                        <a:ext cx="62658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30350" y="3933825"/>
          <a:ext cx="346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93514" imgH="229504" progId="Equation.DSMT4">
                  <p:embed/>
                </p:oleObj>
              </mc:Choice>
              <mc:Fallback>
                <p:oleObj name="Equation" r:id="rId12" imgW="1593514" imgH="22950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933825"/>
                        <a:ext cx="346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20825" y="4508500"/>
          <a:ext cx="3482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93514" imgH="229504" progId="Equation.DSMT4">
                  <p:embed/>
                </p:oleObj>
              </mc:Choice>
              <mc:Fallback>
                <p:oleObj name="Equation" r:id="rId14" imgW="1593514" imgH="22950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508500"/>
                        <a:ext cx="34829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47813" y="5084763"/>
          <a:ext cx="57578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29755" imgH="203120" progId="Equation.DSMT4">
                  <p:embed/>
                </p:oleObj>
              </mc:Choice>
              <mc:Fallback>
                <p:oleObj name="Equation" r:id="rId16" imgW="2629755" imgH="2031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4763"/>
                        <a:ext cx="57578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84338" y="5565775"/>
          <a:ext cx="40560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67335" imgH="419205" progId="Equation.DSMT4">
                  <p:embed/>
                </p:oleObj>
              </mc:Choice>
              <mc:Fallback>
                <p:oleObj name="Equation" r:id="rId18" imgW="1867335" imgH="41920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565775"/>
                        <a:ext cx="40560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763" y="906463"/>
            <a:ext cx="28765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4-6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已知两复数</a:t>
            </a:r>
            <a:endParaRPr lang="zh-CN" altLang="en-US" sz="2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6750" y="1490663"/>
            <a:ext cx="512603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求（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；（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A/B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9138" y="3357563"/>
            <a:ext cx="5021262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）将复数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变换成极坐标形式</a:t>
            </a:r>
            <a:endParaRPr lang="zh-CN" altLang="en-US" sz="2400" dirty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647700" y="2205038"/>
            <a:ext cx="1573213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52816" y="888852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4-6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矩形 2"/>
          <p:cNvSpPr>
            <a:spLocks noChangeArrowheads="1"/>
          </p:cNvSpPr>
          <p:nvPr/>
        </p:nvSpPr>
        <p:spPr bwMode="auto">
          <a:xfrm>
            <a:off x="342900" y="720725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65425" y="3143250"/>
          <a:ext cx="3009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2089" imgH="242153" progId="Equation.DSMT4">
                  <p:embed/>
                </p:oleObj>
              </mc:Choice>
              <mc:Fallback>
                <p:oleObj name="Equation" r:id="rId4" imgW="1262089" imgH="242153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143250"/>
                        <a:ext cx="3009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04913" y="3911600"/>
          <a:ext cx="3943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9100" imgH="228600" progId="Equation.DSMT4">
                  <p:embed/>
                </p:oleObj>
              </mc:Choice>
              <mc:Fallback>
                <p:oleObj name="Equation" r:id="rId6" imgW="16891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3911600"/>
                        <a:ext cx="3943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46063" y="1198494"/>
            <a:ext cx="8524875" cy="175432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在正弦稳态电路中，如果所有激励都是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同频率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的正弦量，则电路中的响应与激励也是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同频率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正弦量，此时电路中的响应只需确定两个要素</a:t>
            </a:r>
            <a:r>
              <a:rPr lang="en-US" altLang="zh-CN" sz="2400" b="1" dirty="0">
                <a:latin typeface="Verdana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幅值和初相位。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138738" y="3933825"/>
            <a:ext cx="261778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有效值相量</a:t>
            </a:r>
            <a:endParaRPr lang="zh-CN" altLang="zh-CN" sz="2400" b="1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28775" y="4691063"/>
            <a:ext cx="5761038" cy="116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相量的模表示正弦量的有效值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相量的幅角表示正弦量的初相位</a:t>
            </a: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1341438" y="4833938"/>
            <a:ext cx="71437" cy="1008062"/>
          </a:xfrm>
          <a:prstGeom prst="leftBrace">
            <a:avLst>
              <a:gd name="adj1" fmla="val 117593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0000FF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 autoUpdateAnimBg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27100" y="908050"/>
          <a:ext cx="4638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41300" progId="Equation.DSMT4">
                  <p:embed/>
                </p:oleObj>
              </mc:Choice>
              <mc:Fallback>
                <p:oleObj name="Equation" r:id="rId4" imgW="19939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908050"/>
                        <a:ext cx="4638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294313" y="941388"/>
            <a:ext cx="302418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最大值相量</a:t>
            </a:r>
            <a:endParaRPr lang="zh-CN" altLang="zh-CN" sz="24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69803"/>
              </p:ext>
            </p:extLst>
          </p:nvPr>
        </p:nvGraphicFramePr>
        <p:xfrm>
          <a:off x="1867750" y="2174896"/>
          <a:ext cx="1552090" cy="60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336" imgH="253890" progId="Equation.DSMT4">
                  <p:embed/>
                </p:oleObj>
              </mc:Choice>
              <mc:Fallback>
                <p:oleObj name="Equation" r:id="rId6" imgW="609336" imgH="25389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750" y="2174896"/>
                        <a:ext cx="1552090" cy="60679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827088" y="1662113"/>
            <a:ext cx="662531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最大值向量（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幅值相量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和有效值相量的关系为</a:t>
            </a:r>
            <a:endParaRPr lang="zh-CN" altLang="zh-CN" sz="2400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8650" y="2832805"/>
            <a:ext cx="79041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相量和复数一样，可以在复平面上用</a:t>
            </a:r>
            <a:r>
              <a:rPr lang="zh-CN" altLang="zh-CN" sz="2400" b="1" dirty="0">
                <a:solidFill>
                  <a:srgbClr val="0000FF"/>
                </a:solidFill>
              </a:rPr>
              <a:t>矢量</a:t>
            </a:r>
            <a:r>
              <a:rPr lang="zh-CN" altLang="zh-CN" sz="2400" b="1" dirty="0"/>
              <a:t>表示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画在复平面上表示相量的图形称为</a:t>
            </a:r>
            <a:r>
              <a:rPr lang="zh-CN" altLang="zh-CN" sz="2400" b="1" dirty="0">
                <a:solidFill>
                  <a:srgbClr val="0000FF"/>
                </a:solidFill>
              </a:rPr>
              <a:t>相量图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</a:rPr>
              <a:t>必须注意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只有相同频率的正弦量才能画在同一相量图上</a:t>
            </a:r>
            <a:endParaRPr lang="en-US" altLang="zh-CN" sz="2400" b="1" dirty="0"/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不同频率的正弦量一般不能画在一个相量图上。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用复数表示正弦量时，复数与正弦量之间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</a:rPr>
              <a:t>只是对应关系</a:t>
            </a:r>
            <a:r>
              <a:rPr lang="zh-CN" altLang="zh-CN" sz="2400" b="1" dirty="0"/>
              <a:t>，</a:t>
            </a:r>
            <a:r>
              <a:rPr lang="zh-CN" altLang="zh-CN" sz="2400" b="1" dirty="0">
                <a:solidFill>
                  <a:srgbClr val="0000FF"/>
                </a:solidFill>
              </a:rPr>
              <a:t>不是相等关系</a:t>
            </a:r>
            <a:r>
              <a:rPr lang="zh-CN" altLang="zh-CN" sz="2400" b="1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076" name="对象 1"/>
          <p:cNvGraphicFramePr>
            <a:graphicFrameLocks noChangeAspect="1"/>
          </p:cNvGraphicFramePr>
          <p:nvPr/>
        </p:nvGraphicFramePr>
        <p:xfrm>
          <a:off x="3419475" y="858838"/>
          <a:ext cx="30019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1356" imgH="204086" progId="Equation.DSMT4">
                  <p:embed/>
                </p:oleObj>
              </mc:Choice>
              <mc:Fallback>
                <p:oleObj name="Equation" r:id="rId4" imgW="1441356" imgH="20408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858838"/>
                        <a:ext cx="30019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对象 2"/>
          <p:cNvGraphicFramePr>
            <a:graphicFrameLocks noChangeAspect="1"/>
          </p:cNvGraphicFramePr>
          <p:nvPr/>
        </p:nvGraphicFramePr>
        <p:xfrm>
          <a:off x="3419475" y="1412875"/>
          <a:ext cx="31003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255" imgH="203112" progId="Equation.DSMT4">
                  <p:embed/>
                </p:oleObj>
              </mc:Choice>
              <mc:Fallback>
                <p:oleObj name="Equation" r:id="rId6" imgW="1485255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12875"/>
                        <a:ext cx="31003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3357563"/>
          <a:ext cx="3455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400" imgH="419100" progId="Equation.DSMT4">
                  <p:embed/>
                </p:oleObj>
              </mc:Choice>
              <mc:Fallback>
                <p:oleObj name="Equation" r:id="rId8" imgW="16764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3455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00113" y="4389438"/>
          <a:ext cx="41036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900" imgH="419100" progId="Equation.DSMT4">
                  <p:embed/>
                </p:oleObj>
              </mc:Choice>
              <mc:Fallback>
                <p:oleObj name="Equation" r:id="rId10" imgW="19939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89438"/>
                        <a:ext cx="41036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988" y="814388"/>
            <a:ext cx="25971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4-7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已知正弦量</a:t>
            </a:r>
            <a:endParaRPr lang="zh-CN" altLang="en-US" sz="2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4850" y="1960563"/>
            <a:ext cx="51085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写出它们的相量形式，并作相量图。</a:t>
            </a:r>
            <a:endParaRPr lang="zh-CN" altLang="zh-CN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85950" y="5480050"/>
            <a:ext cx="1857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00113" y="5480050"/>
            <a:ext cx="33718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相位关系为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超前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90˚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08025" y="2625725"/>
            <a:ext cx="27257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有效值相量为</a:t>
            </a:r>
            <a:endParaRPr lang="zh-CN" altLang="zh-CN" sz="2400" dirty="0"/>
          </a:p>
        </p:txBody>
      </p:sp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2816225"/>
            <a:ext cx="3538537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95470" y="809495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4-7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2100" name="对象 1"/>
          <p:cNvGraphicFramePr>
            <a:graphicFrameLocks noChangeAspect="1"/>
          </p:cNvGraphicFramePr>
          <p:nvPr/>
        </p:nvGraphicFramePr>
        <p:xfrm>
          <a:off x="971550" y="1412875"/>
          <a:ext cx="1814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41300" progId="Equation.DSMT4">
                  <p:embed/>
                </p:oleObj>
              </mc:Choice>
              <mc:Fallback>
                <p:oleObj name="Equation" r:id="rId4" imgW="7874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1814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对象 2"/>
          <p:cNvGraphicFramePr>
            <a:graphicFrameLocks noChangeAspect="1"/>
          </p:cNvGraphicFramePr>
          <p:nvPr/>
        </p:nvGraphicFramePr>
        <p:xfrm>
          <a:off x="3484563" y="1412875"/>
          <a:ext cx="2016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241195" progId="Equation.DSMT4">
                  <p:embed/>
                </p:oleObj>
              </mc:Choice>
              <mc:Fallback>
                <p:oleObj name="Equation" r:id="rId6" imgW="888614" imgH="24119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412875"/>
                        <a:ext cx="20161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对象 3"/>
          <p:cNvGraphicFramePr>
            <a:graphicFrameLocks noChangeAspect="1"/>
          </p:cNvGraphicFramePr>
          <p:nvPr/>
        </p:nvGraphicFramePr>
        <p:xfrm>
          <a:off x="6230938" y="1412875"/>
          <a:ext cx="1814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400" imgH="241300" progId="Equation.DSMT4">
                  <p:embed/>
                </p:oleObj>
              </mc:Choice>
              <mc:Fallback>
                <p:oleObj name="Equation" r:id="rId8" imgW="7874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1412875"/>
                        <a:ext cx="18145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96988" y="4149725"/>
          <a:ext cx="3648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7600" imgH="203120" progId="Equation.DSMT4">
                  <p:embed/>
                </p:oleObj>
              </mc:Choice>
              <mc:Fallback>
                <p:oleObj name="Equation" r:id="rId10" imgW="1727600" imgH="2031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149725"/>
                        <a:ext cx="3648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3563" y="3429000"/>
          <a:ext cx="22050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170" imgH="241195" progId="Equation.DSMT4">
                  <p:embed/>
                </p:oleObj>
              </mc:Choice>
              <mc:Fallback>
                <p:oleObj name="Equation" r:id="rId12" imgW="990170" imgH="24119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429000"/>
                        <a:ext cx="22050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30575" y="3429000"/>
          <a:ext cx="2360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032" imgH="241195" progId="Equation.DSMT4">
                  <p:embed/>
                </p:oleObj>
              </mc:Choice>
              <mc:Fallback>
                <p:oleObj name="Equation" r:id="rId14" imgW="1079032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429000"/>
                        <a:ext cx="2360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65838" y="3429000"/>
          <a:ext cx="24971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29810" imgH="241195" progId="Equation.DSMT4">
                  <p:embed/>
                </p:oleObj>
              </mc:Choice>
              <mc:Fallback>
                <p:oleObj name="Equation" r:id="rId16" imgW="1129810" imgH="241195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3429000"/>
                        <a:ext cx="24971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79788" y="4819650"/>
          <a:ext cx="4127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40565" imgH="253900" progId="Equation.DSMT4">
                  <p:embed/>
                </p:oleObj>
              </mc:Choice>
              <mc:Fallback>
                <p:oleObj name="Equation" r:id="rId18" imgW="1740565" imgH="2539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4819650"/>
                        <a:ext cx="41275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70263" y="5394325"/>
          <a:ext cx="4167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29520" imgH="253900" progId="Equation.DSMT4">
                  <p:embed/>
                </p:oleObj>
              </mc:Choice>
              <mc:Fallback>
                <p:oleObj name="Equation" r:id="rId20" imgW="1829520" imgH="2539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5394325"/>
                        <a:ext cx="41671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76613" y="5919788"/>
          <a:ext cx="3984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40565" imgH="253900" progId="Equation.DSMT4">
                  <p:embed/>
                </p:oleObj>
              </mc:Choice>
              <mc:Fallback>
                <p:oleObj name="Equation" r:id="rId22" imgW="1740565" imgH="2539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5919788"/>
                        <a:ext cx="39846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6725" y="739775"/>
            <a:ext cx="444500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4-8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已知同频正弦电流相量为</a:t>
            </a:r>
            <a:endParaRPr lang="zh-CN" alt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6725" y="2079625"/>
            <a:ext cx="572770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=50Hz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，写出它们的瞬时值表达式。</a:t>
            </a:r>
            <a:endParaRPr lang="zh-CN" altLang="en-US" sz="24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04875" y="2771775"/>
            <a:ext cx="44640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先将电流相量写成极坐标形式</a:t>
            </a:r>
            <a:endParaRPr lang="zh-CN" altLang="zh-CN" sz="24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19138" y="4845050"/>
            <a:ext cx="26479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则瞬时值表达式为</a:t>
            </a:r>
            <a:endParaRPr lang="zh-CN" altLang="zh-CN" sz="2400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66725" y="2759075"/>
            <a:ext cx="80486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076" y="746909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4-8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24" name="对象 1"/>
          <p:cNvGraphicFramePr>
            <a:graphicFrameLocks noChangeAspect="1"/>
          </p:cNvGraphicFramePr>
          <p:nvPr/>
        </p:nvGraphicFramePr>
        <p:xfrm>
          <a:off x="3516313" y="708025"/>
          <a:ext cx="4216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645" imgH="253900" progId="Equation.DSMT4">
                  <p:embed/>
                </p:oleObj>
              </mc:Choice>
              <mc:Fallback>
                <p:oleObj name="Equation" r:id="rId4" imgW="1638645" imgH="253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708025"/>
                        <a:ext cx="4216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对象 2"/>
          <p:cNvGraphicFramePr>
            <a:graphicFrameLocks noChangeAspect="1"/>
          </p:cNvGraphicFramePr>
          <p:nvPr/>
        </p:nvGraphicFramePr>
        <p:xfrm>
          <a:off x="3516313" y="1414463"/>
          <a:ext cx="3111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6428" imgH="254803" progId="Equation.DSMT4">
                  <p:embed/>
                </p:oleObj>
              </mc:Choice>
              <mc:Fallback>
                <p:oleObj name="Equation" r:id="rId6" imgW="1236428" imgH="25480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1414463"/>
                        <a:ext cx="3111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58875" y="3430588"/>
          <a:ext cx="35575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41300" progId="Equation.DSMT4">
                  <p:embed/>
                </p:oleObj>
              </mc:Choice>
              <mc:Fallback>
                <p:oleObj name="Equation" r:id="rId8" imgW="14859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430588"/>
                        <a:ext cx="35575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49863" y="3430588"/>
          <a:ext cx="3038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700" imgH="241300" progId="Equation.DSMT4">
                  <p:embed/>
                </p:oleObj>
              </mc:Choice>
              <mc:Fallback>
                <p:oleObj name="Equation" r:id="rId10" imgW="1282700" imgH="241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3430588"/>
                        <a:ext cx="30384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22363" y="4365625"/>
          <a:ext cx="6337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" imgH="254000" progId="Equation.DSMT4">
                  <p:embed/>
                </p:oleObj>
              </mc:Choice>
              <mc:Fallback>
                <p:oleObj name="Equation" r:id="rId12" imgW="2603500" imgH="254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365625"/>
                        <a:ext cx="63373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773264"/>
              </p:ext>
            </p:extLst>
          </p:nvPr>
        </p:nvGraphicFramePr>
        <p:xfrm>
          <a:off x="2411700" y="5198798"/>
          <a:ext cx="41243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533160" progId="Equation.DSMT4">
                  <p:embed/>
                </p:oleObj>
              </mc:Choice>
              <mc:Fallback>
                <p:oleObj name="Equation" r:id="rId14" imgW="1841400" imgH="5331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00" y="5198798"/>
                        <a:ext cx="41243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188" y="765175"/>
            <a:ext cx="29051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4-9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已知正弦电压</a:t>
            </a:r>
            <a:endParaRPr lang="zh-CN" altLang="en-US" sz="24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1188" y="1968500"/>
            <a:ext cx="21812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0138" y="5267474"/>
            <a:ext cx="2723823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因此得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                 </a:t>
            </a:r>
            <a:endParaRPr lang="zh-CN" altLang="en-US" sz="2400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11188" y="2662386"/>
            <a:ext cx="816441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正弦量的运算采用相量法，先写出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的相量形式：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35511" y="779332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4-9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692150"/>
            <a:ext cx="4105275" cy="576263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正弦量的基本概念</a:t>
            </a:r>
          </a:p>
        </p:txBody>
      </p:sp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2584450"/>
            <a:ext cx="36068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2463" y="1470025"/>
            <a:ext cx="6829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正弦量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按正弦规律变化的电压和电流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用小写的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表示，代表电压、电流的瞬时值。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169988" y="4713288"/>
            <a:ext cx="667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在电路图上所标的方向是指它们的参考方向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2613025"/>
            <a:ext cx="2328862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11175" y="5200650"/>
            <a:ext cx="7993063" cy="147732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正弦量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瞬时值为正，表明其实际方向与参考方向一致；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瞬时值为负，表明其实际方向与所选定的参考方向相反。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20713"/>
            <a:ext cx="7824788" cy="504825"/>
          </a:xfrm>
        </p:spPr>
        <p:txBody>
          <a:bodyPr>
            <a:normAutofit fontScale="92500" lnSpcReduction="20000"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基本元件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VAR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和基尔霍夫定律的相量形式</a:t>
            </a:r>
          </a:p>
        </p:txBody>
      </p:sp>
      <p:sp>
        <p:nvSpPr>
          <p:cNvPr id="134149" name="矩形 2"/>
          <p:cNvSpPr>
            <a:spLocks noChangeArrowheads="1"/>
          </p:cNvSpPr>
          <p:nvPr/>
        </p:nvSpPr>
        <p:spPr bwMode="auto">
          <a:xfrm>
            <a:off x="381000" y="127635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4.3.1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基本元件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09575" y="1962150"/>
            <a:ext cx="23939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、电阻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1863725"/>
            <a:ext cx="223678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40025" y="2711450"/>
          <a:ext cx="10541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2198" imgH="178818" progId="Equation.DSMT4">
                  <p:embed/>
                </p:oleObj>
              </mc:Choice>
              <mc:Fallback>
                <p:oleObj name="Equation" r:id="rId5" imgW="422198" imgH="17881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711450"/>
                        <a:ext cx="10541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9300" y="2732088"/>
            <a:ext cx="1731963" cy="46196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时域形式：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795338" y="5562600"/>
            <a:ext cx="1716087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相量关系：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84288" y="3351213"/>
          <a:ext cx="287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5172" imgH="254100" progId="Equation.DSMT4">
                  <p:embed/>
                </p:oleObj>
              </mc:Choice>
              <mc:Fallback>
                <p:oleObj name="Equation" r:id="rId7" imgW="1195172" imgH="254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351213"/>
                        <a:ext cx="287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4363" y="4048125"/>
          <a:ext cx="4041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64215" imgH="253900" progId="Equation.DSMT4">
                  <p:embed/>
                </p:oleObj>
              </mc:Choice>
              <mc:Fallback>
                <p:oleObj name="Equation" r:id="rId9" imgW="1664215" imgH="253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048125"/>
                        <a:ext cx="40417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68363" y="4630738"/>
          <a:ext cx="287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95172" imgH="254100" progId="Equation.DSMT4">
                  <p:embed/>
                </p:oleObj>
              </mc:Choice>
              <mc:Fallback>
                <p:oleObj name="Equation" r:id="rId11" imgW="1195172" imgH="254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630738"/>
                        <a:ext cx="287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73613" y="5248275"/>
          <a:ext cx="14366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10201" imgH="482970" progId="Equation.DSMT4">
                  <p:embed/>
                </p:oleObj>
              </mc:Choice>
              <mc:Fallback>
                <p:oleObj name="Equation" r:id="rId13" imgW="610201" imgH="48297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5248275"/>
                        <a:ext cx="143668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14363" y="3422650"/>
            <a:ext cx="4921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4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32313" y="4675188"/>
          <a:ext cx="2168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66301" imgH="228870" progId="Equation.DSMT4">
                  <p:embed/>
                </p:oleObj>
              </mc:Choice>
              <mc:Fallback>
                <p:oleObj name="Equation" r:id="rId15" imgW="966301" imgH="22887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4675188"/>
                        <a:ext cx="21685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32088" y="5538788"/>
          <a:ext cx="11255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2391" imgH="203112" progId="Equation.DSMT4">
                  <p:embed/>
                </p:oleObj>
              </mc:Choice>
              <mc:Fallback>
                <p:oleObj name="Equation" r:id="rId17" imgW="482391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538788"/>
                        <a:ext cx="11255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430963" y="52784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430963" y="58547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sp>
        <p:nvSpPr>
          <p:cNvPr id="21" name="AutoShape 47"/>
          <p:cNvSpPr>
            <a:spLocks noChangeArrowheads="1"/>
          </p:cNvSpPr>
          <p:nvPr/>
        </p:nvSpPr>
        <p:spPr bwMode="auto">
          <a:xfrm>
            <a:off x="4027488" y="5735638"/>
            <a:ext cx="646112" cy="182562"/>
          </a:xfrm>
          <a:prstGeom prst="rightArrow">
            <a:avLst>
              <a:gd name="adj1" fmla="val 50000"/>
              <a:gd name="adj2" fmla="val 50105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22" name="AutoShape 47"/>
          <p:cNvSpPr>
            <a:spLocks noChangeArrowheads="1"/>
          </p:cNvSpPr>
          <p:nvPr/>
        </p:nvSpPr>
        <p:spPr bwMode="auto">
          <a:xfrm>
            <a:off x="3725863" y="4843463"/>
            <a:ext cx="644525" cy="182562"/>
          </a:xfrm>
          <a:prstGeom prst="rightArrow">
            <a:avLst>
              <a:gd name="adj1" fmla="val 50000"/>
              <a:gd name="adj2" fmla="val 49982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pic>
        <p:nvPicPr>
          <p:cNvPr id="30743" name="Picture 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63725"/>
            <a:ext cx="225901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9" grpId="0" animBg="1" autoUpdateAnimBg="0"/>
      <p:bldP spid="11" grpId="0" animBg="1" autoUpdateAnimBg="0"/>
      <p:bldP spid="16" grpId="0"/>
      <p:bldP spid="19" grpId="0"/>
      <p:bldP spid="20" grpId="0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5520" y="2924930"/>
            <a:ext cx="26352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波形图及相量图：</a:t>
            </a: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20" y="3927704"/>
            <a:ext cx="3036888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20" y="3692754"/>
            <a:ext cx="28098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00168"/>
              </p:ext>
            </p:extLst>
          </p:nvPr>
        </p:nvGraphicFramePr>
        <p:xfrm>
          <a:off x="3279333" y="1138690"/>
          <a:ext cx="14366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201" imgH="482970" progId="Equation.DSMT4">
                  <p:embed/>
                </p:oleObj>
              </mc:Choice>
              <mc:Fallback>
                <p:oleObj name="Equation" r:id="rId6" imgW="610201" imgH="482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333" y="1138690"/>
                        <a:ext cx="143668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8688"/>
              </p:ext>
            </p:extLst>
          </p:nvPr>
        </p:nvGraphicFramePr>
        <p:xfrm>
          <a:off x="1237808" y="1429203"/>
          <a:ext cx="11255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391" imgH="203112" progId="Equation.DSMT4">
                  <p:embed/>
                </p:oleObj>
              </mc:Choice>
              <mc:Fallback>
                <p:oleObj name="Equation" r:id="rId8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808" y="1429203"/>
                        <a:ext cx="11255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2533208" y="1626053"/>
            <a:ext cx="646112" cy="182562"/>
          </a:xfrm>
          <a:prstGeom prst="rightArrow">
            <a:avLst>
              <a:gd name="adj1" fmla="val 50000"/>
              <a:gd name="adj2" fmla="val 50105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16020" y="1163862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16020" y="1740124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74663" y="874713"/>
            <a:ext cx="23939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、电感</a:t>
            </a: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813" y="1797050"/>
            <a:ext cx="1716087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时域形式：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22388" y="2416175"/>
          <a:ext cx="287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5172" imgH="254100" progId="Equation.DSMT4">
                  <p:embed/>
                </p:oleObj>
              </mc:Choice>
              <mc:Fallback>
                <p:oleObj name="Equation" r:id="rId4" imgW="1195172" imgH="254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416175"/>
                        <a:ext cx="287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52463" y="2487613"/>
            <a:ext cx="4921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400" b="1" dirty="0"/>
          </a:p>
        </p:txBody>
      </p:sp>
      <p:sp>
        <p:nvSpPr>
          <p:cNvPr id="22" name="AutoShape 47"/>
          <p:cNvSpPr>
            <a:spLocks noChangeArrowheads="1"/>
          </p:cNvSpPr>
          <p:nvPr/>
        </p:nvSpPr>
        <p:spPr bwMode="auto">
          <a:xfrm>
            <a:off x="4014788" y="5164138"/>
            <a:ext cx="644525" cy="182562"/>
          </a:xfrm>
          <a:prstGeom prst="rightArrow">
            <a:avLst>
              <a:gd name="adj1" fmla="val 50000"/>
              <a:gd name="adj2" fmla="val 49982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874713"/>
            <a:ext cx="34861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68613" y="1571625"/>
          <a:ext cx="12747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863" imgH="393529" progId="Equation.DSMT4">
                  <p:embed/>
                </p:oleObj>
              </mc:Choice>
              <mc:Fallback>
                <p:oleObj name="Equation" r:id="rId7" imgW="545863" imgH="39352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571625"/>
                        <a:ext cx="12747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4663" y="3141663"/>
          <a:ext cx="433228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16868" imgH="393529" progId="Equation.DSMT4">
                  <p:embed/>
                </p:oleObj>
              </mc:Choice>
              <mc:Fallback>
                <p:oleObj name="Equation" r:id="rId9" imgW="1916868" imgH="39352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141663"/>
                        <a:ext cx="433228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11200" y="5087938"/>
          <a:ext cx="2711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95172" imgH="254100" progId="Equation.DSMT4">
                  <p:embed/>
                </p:oleObj>
              </mc:Choice>
              <mc:Fallback>
                <p:oleObj name="Equation" r:id="rId11" imgW="1195172" imgH="254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087938"/>
                        <a:ext cx="27114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defRPr/>
            </a:pP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826000" y="4540250"/>
          <a:ext cx="19605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64301" imgH="635431" progId="Equation.DSMT4">
                  <p:embed/>
                </p:oleObj>
              </mc:Choice>
              <mc:Fallback>
                <p:oleObj name="Equation" r:id="rId13" imgW="864301" imgH="635431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540250"/>
                        <a:ext cx="196056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751638" y="454342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762750" y="52768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4663" y="4051300"/>
          <a:ext cx="37004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7589" imgH="393529" progId="Equation.DSMT4">
                  <p:embed/>
                </p:oleObj>
              </mc:Choice>
              <mc:Fallback>
                <p:oleObj name="Equation" r:id="rId15" imgW="1637589" imgH="393529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051300"/>
                        <a:ext cx="37004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9" grpId="0" animBg="1" autoUpdateAnimBg="0"/>
      <p:bldP spid="16" grpId="0"/>
      <p:bldP spid="22" grpId="0" animBg="1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1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75179"/>
              </p:ext>
            </p:extLst>
          </p:nvPr>
        </p:nvGraphicFramePr>
        <p:xfrm>
          <a:off x="2419220" y="657226"/>
          <a:ext cx="19605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4301" imgH="635431" progId="Equation.DSMT4">
                  <p:embed/>
                </p:oleObj>
              </mc:Choice>
              <mc:Fallback>
                <p:oleObj name="Equation" r:id="rId4" imgW="864301" imgH="635431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220" y="657226"/>
                        <a:ext cx="196056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344858" y="660401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355970" y="1393826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66725" y="3897313"/>
            <a:ext cx="2759075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感抗的物理意义：</a:t>
            </a:r>
          </a:p>
        </p:txBody>
      </p:sp>
      <p:sp>
        <p:nvSpPr>
          <p:cNvPr id="28" name="Text Box 3" descr="横虚线"/>
          <p:cNvSpPr txBox="1">
            <a:spLocks noChangeArrowheads="1"/>
          </p:cNvSpPr>
          <p:nvPr/>
        </p:nvSpPr>
        <p:spPr bwMode="auto">
          <a:xfrm>
            <a:off x="703263" y="4608513"/>
            <a:ext cx="431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(1) </a:t>
            </a:r>
            <a:r>
              <a:rPr lang="zh-CN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表示限制电流的能力</a:t>
            </a:r>
            <a:endParaRPr lang="zh-CN" altLang="zh-CN" sz="2800" b="1" i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" name="Text Box 4" descr="横虚线"/>
          <p:cNvSpPr txBox="1">
            <a:spLocks noChangeArrowheads="1"/>
          </p:cNvSpPr>
          <p:nvPr/>
        </p:nvSpPr>
        <p:spPr bwMode="auto">
          <a:xfrm>
            <a:off x="4808538" y="4573588"/>
            <a:ext cx="4356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(2) </a:t>
            </a:r>
            <a:r>
              <a:rPr lang="zh-CN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感抗和频率成正比；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1173606" y="2636459"/>
            <a:ext cx="7164388" cy="148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=2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感抗，单位为 (欧姆)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=1/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L 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=1/2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感纳，单位为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zh-CN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西门子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</a:pPr>
            <a:endParaRPr lang="zh-CN" altLang="zh-CN" sz="2400" b="1" i="1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95420" y="2089150"/>
            <a:ext cx="191135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感抗和感纳: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85813" y="5270500"/>
            <a:ext cx="6878637" cy="1130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频率越高，感抗就越大；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直流电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，感抗为零，电感元件相当于短路。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utoUpdateAnimBg="0"/>
      <p:bldP spid="29" grpId="0" autoUpdateAnimBg="0"/>
      <p:bldP spid="36" grpId="0" autoUpdateAnimBg="0"/>
      <p:bldP spid="37" grpId="0" animBg="1" autoUpdateAnimBg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55588" y="2352675"/>
            <a:ext cx="1716087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相量关系：</a:t>
            </a:r>
          </a:p>
        </p:txBody>
      </p:sp>
      <p:graphicFrame>
        <p:nvGraphicFramePr>
          <p:cNvPr id="138245" name="对象 4"/>
          <p:cNvGraphicFramePr>
            <a:graphicFrameLocks noChangeAspect="1"/>
          </p:cNvGraphicFramePr>
          <p:nvPr/>
        </p:nvGraphicFramePr>
        <p:xfrm>
          <a:off x="1119188" y="738188"/>
          <a:ext cx="1960562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4301" imgH="635431" progId="Equation.DSMT4">
                  <p:embed/>
                </p:oleObj>
              </mc:Choice>
              <mc:Fallback>
                <p:oleObj name="Equation" r:id="rId4" imgW="864301" imgH="63543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738188"/>
                        <a:ext cx="1960562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Text Box 20"/>
          <p:cNvSpPr txBox="1">
            <a:spLocks noChangeArrowheads="1"/>
          </p:cNvSpPr>
          <p:nvPr/>
        </p:nvSpPr>
        <p:spPr bwMode="auto">
          <a:xfrm>
            <a:off x="3044825" y="74295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138247" name="Text Box 21"/>
          <p:cNvSpPr txBox="1">
            <a:spLocks noChangeArrowheads="1"/>
          </p:cNvSpPr>
          <p:nvPr/>
        </p:nvSpPr>
        <p:spPr bwMode="auto">
          <a:xfrm>
            <a:off x="3057525" y="147637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60588" y="2112963"/>
          <a:ext cx="31734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2041" imgH="393945" progId="Equation.DSMT4">
                  <p:embed/>
                </p:oleObj>
              </mc:Choice>
              <mc:Fallback>
                <p:oleObj name="Equation" r:id="rId6" imgW="1322041" imgH="39394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112963"/>
                        <a:ext cx="31734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71675" y="3040063"/>
          <a:ext cx="26701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600" imgH="241300" progId="Equation.DSMT4">
                  <p:embed/>
                </p:oleObj>
              </mc:Choice>
              <mc:Fallback>
                <p:oleObj name="Equation" r:id="rId8" imgW="11176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040063"/>
                        <a:ext cx="26701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096963" y="3233738"/>
            <a:ext cx="644525" cy="182562"/>
          </a:xfrm>
          <a:prstGeom prst="rightArrow">
            <a:avLst>
              <a:gd name="adj1" fmla="val 50000"/>
              <a:gd name="adj2" fmla="val 49982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973138"/>
            <a:ext cx="3221038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416425"/>
            <a:ext cx="27352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4441825"/>
            <a:ext cx="301625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8463" y="3835400"/>
            <a:ext cx="26352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波形图及相量图：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2" grpId="0" animBg="1"/>
      <p:bldP spid="1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9268" name="对象 1"/>
          <p:cNvGraphicFramePr>
            <a:graphicFrameLocks noChangeAspect="1"/>
          </p:cNvGraphicFramePr>
          <p:nvPr/>
        </p:nvGraphicFramePr>
        <p:xfrm>
          <a:off x="5407025" y="762000"/>
          <a:ext cx="3486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762000"/>
                        <a:ext cx="34861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517548"/>
              </p:ext>
            </p:extLst>
          </p:nvPr>
        </p:nvGraphicFramePr>
        <p:xfrm>
          <a:off x="2066925" y="2693988"/>
          <a:ext cx="40846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228600" progId="Equation.DSMT4">
                  <p:embed/>
                </p:oleObj>
              </mc:Choice>
              <mc:Fallback>
                <p:oleObj name="Equation" r:id="rId6" imgW="18540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693988"/>
                        <a:ext cx="40846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840"/>
              </p:ext>
            </p:extLst>
          </p:nvPr>
        </p:nvGraphicFramePr>
        <p:xfrm>
          <a:off x="3996623" y="3447864"/>
          <a:ext cx="22050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203112" progId="Equation.DSMT4">
                  <p:embed/>
                </p:oleObj>
              </mc:Choice>
              <mc:Fallback>
                <p:oleObj name="Equation" r:id="rId8" imgW="1002865" imgH="20311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623" y="3447864"/>
                        <a:ext cx="22050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415016"/>
              </p:ext>
            </p:extLst>
          </p:nvPr>
        </p:nvGraphicFramePr>
        <p:xfrm>
          <a:off x="1899535" y="4147951"/>
          <a:ext cx="57134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90800" imgH="457200" progId="Equation.DSMT4">
                  <p:embed/>
                </p:oleObj>
              </mc:Choice>
              <mc:Fallback>
                <p:oleObj name="Equation" r:id="rId10" imgW="25908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535" y="4147951"/>
                        <a:ext cx="57134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4249"/>
              </p:ext>
            </p:extLst>
          </p:nvPr>
        </p:nvGraphicFramePr>
        <p:xfrm>
          <a:off x="4283960" y="5421126"/>
          <a:ext cx="3949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700" imgH="241300" progId="Equation.DSMT4">
                  <p:embed/>
                </p:oleObj>
              </mc:Choice>
              <mc:Fallback>
                <p:oleObj name="Equation" r:id="rId12" imgW="17907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0" y="5421126"/>
                        <a:ext cx="39497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5438" y="765175"/>
            <a:ext cx="51371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4-10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已知一电感元件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，接在</a:t>
            </a:r>
            <a:endParaRPr lang="zh-CN" altLang="en-US" sz="2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2263" y="1365250"/>
            <a:ext cx="800258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的电源上，求（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）感抗；（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）电感元件电流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的表达式。</a:t>
            </a:r>
            <a:endParaRPr lang="zh-CN" altLang="en-US" sz="2400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5135" y="3427226"/>
            <a:ext cx="28003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）电压相量为：</a:t>
            </a:r>
            <a:endParaRPr lang="zh-CN" altLang="en-US" sz="24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8335" y="5452876"/>
            <a:ext cx="29543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电感电流表达式为：</a:t>
            </a:r>
            <a:endParaRPr lang="zh-CN" altLang="zh-CN" sz="24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22263" y="2083594"/>
            <a:ext cx="41116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）电感元件的感抗为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96889" y="758211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4-10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74663" y="874713"/>
            <a:ext cx="25844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、电容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813" y="1797050"/>
            <a:ext cx="1716087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时域形式：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52463" y="2716213"/>
            <a:ext cx="4921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400" b="1" dirty="0"/>
          </a:p>
        </p:txBody>
      </p:sp>
      <p:sp>
        <p:nvSpPr>
          <p:cNvPr id="22" name="AutoShape 47"/>
          <p:cNvSpPr>
            <a:spLocks noChangeArrowheads="1"/>
          </p:cNvSpPr>
          <p:nvPr/>
        </p:nvSpPr>
        <p:spPr bwMode="auto">
          <a:xfrm>
            <a:off x="4395788" y="5376863"/>
            <a:ext cx="646112" cy="182562"/>
          </a:xfrm>
          <a:prstGeom prst="rightArrow">
            <a:avLst>
              <a:gd name="adj1" fmla="val 50000"/>
              <a:gd name="adj2" fmla="val 50105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7173913" y="479742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7185025" y="55308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73188" y="2620963"/>
          <a:ext cx="3344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6812" imgH="254100" progId="Equation.DSMT4">
                  <p:embed/>
                </p:oleObj>
              </mc:Choice>
              <mc:Fallback>
                <p:oleObj name="Equation" r:id="rId4" imgW="1296812" imgH="254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620963"/>
                        <a:ext cx="33448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4663" y="3429000"/>
          <a:ext cx="50307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9255" imgH="393635" progId="Equation.DSMT4">
                  <p:embed/>
                </p:oleObj>
              </mc:Choice>
              <mc:Fallback>
                <p:oleObj name="Equation" r:id="rId6" imgW="1969255" imgH="39363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429000"/>
                        <a:ext cx="50307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2463" y="4343400"/>
          <a:ext cx="42370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1610" imgH="393635" progId="Equation.DSMT4">
                  <p:embed/>
                </p:oleObj>
              </mc:Choice>
              <mc:Fallback>
                <p:oleObj name="Equation" r:id="rId8" imgW="1651610" imgH="39363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343400"/>
                        <a:ext cx="42370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2463" y="5238750"/>
          <a:ext cx="28892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8761" imgH="254100" progId="Equation.DSMT4">
                  <p:embed/>
                </p:oleObj>
              </mc:Choice>
              <mc:Fallback>
                <p:oleObj name="Equation" r:id="rId10" imgW="1118761" imgH="254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238750"/>
                        <a:ext cx="28892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65600" y="4224338"/>
            <a:ext cx="1106488" cy="830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/>
          </a:p>
          <a:p>
            <a:pPr algn="ctr"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altLang="zh-CN" sz="240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14638" y="1579563"/>
          <a:ext cx="1641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197" imgH="393529" progId="Equation.DSMT4">
                  <p:embed/>
                </p:oleObj>
              </mc:Choice>
              <mc:Fallback>
                <p:oleObj name="Equation" r:id="rId12" imgW="698197" imgH="393529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579563"/>
                        <a:ext cx="16414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11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335088"/>
            <a:ext cx="30591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276850" y="4794250"/>
          <a:ext cx="172878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88251" imgH="635431" progId="Equation.DSMT4">
                  <p:embed/>
                </p:oleObj>
              </mc:Choice>
              <mc:Fallback>
                <p:oleObj name="Equation" r:id="rId15" imgW="788251" imgH="635431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794250"/>
                        <a:ext cx="1728788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9" grpId="0" animBg="1" autoUpdateAnimBg="0"/>
      <p:bldP spid="16" grpId="0"/>
      <p:bldP spid="22" grpId="0" animBg="1"/>
      <p:bldP spid="31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Text Box 20"/>
          <p:cNvSpPr txBox="1">
            <a:spLocks noChangeArrowheads="1"/>
          </p:cNvSpPr>
          <p:nvPr/>
        </p:nvSpPr>
        <p:spPr bwMode="auto">
          <a:xfrm>
            <a:off x="4592638" y="8921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141317" name="Text Box 21"/>
          <p:cNvSpPr txBox="1">
            <a:spLocks noChangeArrowheads="1"/>
          </p:cNvSpPr>
          <p:nvPr/>
        </p:nvSpPr>
        <p:spPr bwMode="auto">
          <a:xfrm>
            <a:off x="4603750" y="16256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sp>
        <p:nvSpPr>
          <p:cNvPr id="29" name="Text Box 4" descr="横虚线"/>
          <p:cNvSpPr txBox="1">
            <a:spLocks noChangeArrowheads="1"/>
          </p:cNvSpPr>
          <p:nvPr/>
        </p:nvSpPr>
        <p:spPr bwMode="auto">
          <a:xfrm>
            <a:off x="974725" y="3716338"/>
            <a:ext cx="435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容抗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和频率成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比；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39725" y="2257425"/>
            <a:ext cx="10271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容抗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003300" y="4471988"/>
            <a:ext cx="6878638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频率越高，容抗就越小；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直流电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，容抗→∞，电容元件相当于开路。</a:t>
            </a:r>
            <a:r>
              <a:rPr lang="zh-CN" altLang="en-US" sz="2400" b="1" dirty="0"/>
              <a:t> </a:t>
            </a:r>
          </a:p>
        </p:txBody>
      </p:sp>
      <p:graphicFrame>
        <p:nvGraphicFramePr>
          <p:cNvPr id="141321" name="对象 1"/>
          <p:cNvGraphicFramePr>
            <a:graphicFrameLocks noChangeAspect="1"/>
          </p:cNvGraphicFramePr>
          <p:nvPr/>
        </p:nvGraphicFramePr>
        <p:xfrm>
          <a:off x="2600325" y="950913"/>
          <a:ext cx="17287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8251" imgH="635431" progId="Equation.DSMT4">
                  <p:embed/>
                </p:oleObj>
              </mc:Choice>
              <mc:Fallback>
                <p:oleObj name="Equation" r:id="rId5" imgW="788251" imgH="63543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950913"/>
                        <a:ext cx="172878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851900" y="2891040"/>
            <a:ext cx="432831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容抗，单位为 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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(欧姆)</a:t>
            </a:r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68299"/>
              </p:ext>
            </p:extLst>
          </p:nvPr>
        </p:nvGraphicFramePr>
        <p:xfrm>
          <a:off x="1115520" y="2734368"/>
          <a:ext cx="25606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8200" imgH="419040" progId="Equation.DSMT4">
                  <p:embed/>
                </p:oleObj>
              </mc:Choice>
              <mc:Fallback>
                <p:oleObj name="Equation" r:id="rId7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520" y="2734368"/>
                        <a:ext cx="256063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7" grpId="0" animBg="1" autoUpdateAnimBg="0"/>
      <p:bldP spid="16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55588" y="2352675"/>
            <a:ext cx="1716087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相量关系：</a:t>
            </a:r>
          </a:p>
        </p:txBody>
      </p:sp>
      <p:sp>
        <p:nvSpPr>
          <p:cNvPr id="142341" name="Text Box 20"/>
          <p:cNvSpPr txBox="1">
            <a:spLocks noChangeArrowheads="1"/>
          </p:cNvSpPr>
          <p:nvPr/>
        </p:nvSpPr>
        <p:spPr bwMode="auto">
          <a:xfrm>
            <a:off x="3044825" y="74295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有效值关系</a:t>
            </a:r>
          </a:p>
        </p:txBody>
      </p:sp>
      <p:sp>
        <p:nvSpPr>
          <p:cNvPr id="142342" name="Text Box 21"/>
          <p:cNvSpPr txBox="1">
            <a:spLocks noChangeArrowheads="1"/>
          </p:cNvSpPr>
          <p:nvPr/>
        </p:nvSpPr>
        <p:spPr bwMode="auto">
          <a:xfrm>
            <a:off x="3057525" y="147637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相位关系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479425" y="3230563"/>
            <a:ext cx="644525" cy="182562"/>
          </a:xfrm>
          <a:prstGeom prst="rightArrow">
            <a:avLst>
              <a:gd name="adj1" fmla="val 50000"/>
              <a:gd name="adj2" fmla="val 49982"/>
            </a:avLst>
          </a:prstGeom>
          <a:solidFill>
            <a:srgbClr val="00B05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8463" y="3835400"/>
            <a:ext cx="26352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波形图及相量图：</a:t>
            </a:r>
          </a:p>
        </p:txBody>
      </p:sp>
      <p:graphicFrame>
        <p:nvGraphicFramePr>
          <p:cNvPr id="142345" name="对象 7"/>
          <p:cNvGraphicFramePr>
            <a:graphicFrameLocks noChangeAspect="1"/>
          </p:cNvGraphicFramePr>
          <p:nvPr/>
        </p:nvGraphicFramePr>
        <p:xfrm>
          <a:off x="1096963" y="801688"/>
          <a:ext cx="1728787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8251" imgH="635431" progId="Equation.DSMT4">
                  <p:embed/>
                </p:oleObj>
              </mc:Choice>
              <mc:Fallback>
                <p:oleObj name="Equation" r:id="rId4" imgW="788251" imgH="635431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801688"/>
                        <a:ext cx="1728787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360613" y="2352675"/>
          <a:ext cx="2978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9272" imgH="228870" progId="Equation.DSMT4">
                  <p:embed/>
                </p:oleObj>
              </mc:Choice>
              <mc:Fallback>
                <p:oleObj name="Equation" r:id="rId6" imgW="1449272" imgH="22887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352675"/>
                        <a:ext cx="29781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270000" y="3089275"/>
          <a:ext cx="14017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089275"/>
                        <a:ext cx="14017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43275" y="2984500"/>
          <a:ext cx="26685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700" imgH="419100" progId="Equation.DSMT4">
                  <p:embed/>
                </p:oleObj>
              </mc:Choice>
              <mc:Fallback>
                <p:oleObj name="Equation" r:id="rId10" imgW="1282700" imgH="4191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984500"/>
                        <a:ext cx="26685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71775" y="30940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78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378325"/>
            <a:ext cx="2855912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742950"/>
            <a:ext cx="31115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378325"/>
            <a:ext cx="328612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2" grpId="0" animBg="1"/>
      <p:bldP spid="16" grpId="0" animBg="1" autoUpdateAnimBg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33888" y="2152650"/>
          <a:ext cx="2097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203112" progId="Equation.DSMT4">
                  <p:embed/>
                </p:oleObj>
              </mc:Choice>
              <mc:Fallback>
                <p:oleObj name="Equation" r:id="rId4" imgW="901309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152650"/>
                        <a:ext cx="20970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04950" y="2952750"/>
          <a:ext cx="5226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900" imgH="393635" progId="Equation.DSMT4">
                  <p:embed/>
                </p:oleObj>
              </mc:Choice>
              <mc:Fallback>
                <p:oleObj name="Equation" r:id="rId6" imgW="2286900" imgH="393635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952750"/>
                        <a:ext cx="5226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474788" y="4149725"/>
          <a:ext cx="53562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700" imgH="457200" progId="Equation.DSMT4">
                  <p:embed/>
                </p:oleObj>
              </mc:Choice>
              <mc:Fallback>
                <p:oleObj name="Equation" r:id="rId8" imgW="2425700" imgH="45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149725"/>
                        <a:ext cx="53562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47813" y="5516563"/>
          <a:ext cx="46085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16037" imgH="266469" progId="Equation.DSMT4">
                  <p:embed/>
                </p:oleObj>
              </mc:Choice>
              <mc:Fallback>
                <p:oleObj name="Equation" r:id="rId10" imgW="1916037" imgH="266469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46085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500063" y="765175"/>
            <a:ext cx="78676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4-11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电容两端的电压有效值为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，初相为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endParaRPr lang="zh-CN" altLang="en-US" sz="2400" b="1" dirty="0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00063" y="1412875"/>
            <a:ext cx="83486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角频率为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1000rad/s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。试求流过电容的电流，写出其表达式。</a:t>
            </a:r>
            <a:endParaRPr lang="zh-CN" altLang="en-US" sz="2400" b="1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42925" y="2159000"/>
            <a:ext cx="38052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电压的相量形式为：  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352790" y="765175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90" y="52209"/>
            <a:ext cx="3923910" cy="316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矩形 2"/>
          <p:cNvSpPr>
            <a:spLocks noChangeArrowheads="1"/>
          </p:cNvSpPr>
          <p:nvPr/>
        </p:nvSpPr>
        <p:spPr bwMode="auto">
          <a:xfrm>
            <a:off x="251400" y="206014"/>
            <a:ext cx="3863975" cy="522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4.1.1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正弦量的三要素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2750" y="1772770"/>
            <a:ext cx="6985000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幅值 (振幅、最大值)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30213" y="2733210"/>
            <a:ext cx="331152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 角频率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endParaRPr lang="el-GR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131800" y="5397500"/>
            <a:ext cx="3760787" cy="461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单位： 弧度/秒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rad/s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zh-CN" sz="2400" b="1" baseline="30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46113" y="2558583"/>
            <a:ext cx="863600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798638" y="2342683"/>
            <a:ext cx="6156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反映正弦量变化幅度的大小。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530177" y="4823946"/>
            <a:ext cx="9350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538239" y="4555658"/>
            <a:ext cx="5347939" cy="4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相位变化的速度， 反映正弦量变化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快慢。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18865"/>
              </p:ext>
            </p:extLst>
          </p:nvPr>
        </p:nvGraphicFramePr>
        <p:xfrm>
          <a:off x="1043510" y="5055082"/>
          <a:ext cx="1944270" cy="82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1547" imgH="395589" progId="Equation.DSMT4">
                  <p:embed/>
                </p:oleObj>
              </mc:Choice>
              <mc:Fallback>
                <p:oleObj name="Equation" r:id="rId4" imgW="931547" imgH="39558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10" y="5055082"/>
                        <a:ext cx="1944270" cy="82225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327737" y="1113412"/>
            <a:ext cx="313055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3200" b="1" dirty="0">
                <a:latin typeface="Times New Roman" panose="02020603050405020304" pitchFamily="18" charset="0"/>
              </a:rPr>
              <a:t>)=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32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sin</a:t>
            </a:r>
            <a:r>
              <a:rPr lang="zh-CN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zh-CN" sz="3200" b="1" i="1" dirty="0">
                <a:latin typeface="Symbol" panose="05050102010706020507" pitchFamily="18" charset="2"/>
              </a:rPr>
              <a:t>w 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3200" b="1" dirty="0">
                <a:latin typeface="Times New Roman" panose="02020603050405020304" pitchFamily="18" charset="0"/>
              </a:rPr>
              <a:t>+</a:t>
            </a:r>
            <a:r>
              <a:rPr lang="zh-CN" altLang="en-US" sz="3200" b="1" i="1" dirty="0">
                <a:latin typeface="Symbol" panose="05050102010706020507" pitchFamily="18" charset="2"/>
                <a:sym typeface="Symbol" panose="05050102010706020507" pitchFamily="18" charset="2"/>
              </a:rPr>
              <a:t> </a:t>
            </a:r>
            <a:r>
              <a:rPr lang="zh-CN" altLang="zh-CN" sz="3200" b="1" dirty="0">
                <a:latin typeface="Times New Roman" panose="02020603050405020304" pitchFamily="18" charset="0"/>
              </a:rPr>
              <a:t>)</a:t>
            </a:r>
            <a:endParaRPr lang="zh-CN" altLang="zh-CN" sz="3200" b="1" dirty="0">
              <a:latin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1370" y="3235639"/>
            <a:ext cx="76482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Symbol" panose="05050102010706020507" pitchFamily="18" charset="2"/>
              </a:rPr>
              <a:t>w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i="1" dirty="0">
                <a:latin typeface="Symbol" panose="05050102010706020507" pitchFamily="18" charset="2"/>
                <a:sym typeface="Symbol" panose="05050102010706020507" pitchFamily="18" charset="2"/>
              </a:rPr>
              <a:t> </a:t>
            </a:r>
            <a:r>
              <a:rPr lang="zh-CN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  ----  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相位角（相位）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，反映了正弦量在每一时刻的状态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          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相位每增加 </a:t>
            </a:r>
            <a:r>
              <a:rPr lang="en-US" altLang="zh-CN" sz="2000" b="1" dirty="0">
                <a:latin typeface="Times New Roman" panose="02020603050405020304" pitchFamily="18" charset="0"/>
              </a:rPr>
              <a:t>2π </a:t>
            </a:r>
            <a:r>
              <a:rPr lang="zh-CN" altLang="en-US" sz="2000" b="1" dirty="0">
                <a:latin typeface="Times New Roman" panose="02020603050405020304" pitchFamily="18" charset="0"/>
              </a:rPr>
              <a:t>， 正弦量经历一个周期。</a:t>
            </a:r>
            <a:endParaRPr lang="zh-CN" altLang="zh-CN" sz="2000" b="1" dirty="0">
              <a:latin typeface="Symbol" panose="05050102010706020507" pitchFamily="18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5053" y="4026155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正弦量单位时间内所经历的相位角</a:t>
            </a:r>
            <a:endParaRPr lang="zh-CN" altLang="zh-CN" sz="2000" b="1" dirty="0">
              <a:latin typeface="Symbol" panose="05050102010706020507" pitchFamily="18" charset="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765630"/>
              </p:ext>
            </p:extLst>
          </p:nvPr>
        </p:nvGraphicFramePr>
        <p:xfrm>
          <a:off x="5634096" y="3930822"/>
          <a:ext cx="1581034" cy="68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393480" progId="Equation.DSMT4">
                  <p:embed/>
                </p:oleObj>
              </mc:Choice>
              <mc:Fallback>
                <p:oleObj name="Equation" r:id="rId6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96" y="3930822"/>
                        <a:ext cx="1581034" cy="68765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043510" y="6351805"/>
            <a:ext cx="6553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50Hz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（工频），周期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T=0.02s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，角频率 </a:t>
            </a:r>
            <a:r>
              <a:rPr lang="zh-CN" altLang="zh-CN" sz="2000" b="1" i="1" dirty="0">
                <a:latin typeface="Symbol" panose="05050102010706020507" pitchFamily="18" charset="2"/>
              </a:rPr>
              <a:t>w</a:t>
            </a:r>
            <a:r>
              <a:rPr lang="en-US" altLang="zh-CN" sz="2000" b="1" i="1" dirty="0">
                <a:latin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314 rad/s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598630" y="5948318"/>
            <a:ext cx="173316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我国交流电源</a:t>
            </a:r>
            <a:endParaRPr lang="zh-CN" altLang="en-US" sz="2000" dirty="0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430213" y="672646"/>
            <a:ext cx="3328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正弦量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交流电流的瞬时值：</a:t>
            </a:r>
            <a:endParaRPr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  <p:bldP spid="19" grpId="0" animBg="1"/>
      <p:bldP spid="21" grpId="0" autoUpdateAnimBg="0"/>
      <p:bldP spid="22" grpId="0" animBg="1"/>
      <p:bldP spid="23" grpId="0"/>
      <p:bldP spid="4" grpId="0"/>
      <p:bldP spid="26" grpId="0"/>
      <p:bldP spid="30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矩形 2"/>
          <p:cNvSpPr>
            <a:spLocks noChangeArrowheads="1"/>
          </p:cNvSpPr>
          <p:nvPr/>
        </p:nvSpPr>
        <p:spPr bwMode="auto">
          <a:xfrm>
            <a:off x="403225" y="765175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4.3.2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基尔霍夫定律的相量形式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33638" y="2205038"/>
          <a:ext cx="13160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6327" imgH="255308" progId="Equation.DSMT4">
                  <p:embed/>
                </p:oleObj>
              </mc:Choice>
              <mc:Fallback>
                <p:oleObj name="Equation" r:id="rId4" imgW="536327" imgH="25530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205038"/>
                        <a:ext cx="13160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45013" y="2230438"/>
          <a:ext cx="12271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8533" imgH="255611" progId="Equation.DSMT4">
                  <p:embed/>
                </p:oleObj>
              </mc:Choice>
              <mc:Fallback>
                <p:oleObj name="Equation" r:id="rId6" imgW="498533" imgH="25561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230438"/>
                        <a:ext cx="12271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9975" y="3716338"/>
          <a:ext cx="13382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252" imgH="253890" progId="Equation.DSMT4">
                  <p:embed/>
                </p:oleObj>
              </mc:Choice>
              <mc:Fallback>
                <p:oleObj name="Equation" r:id="rId8" imgW="571252" imgH="25389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13382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78375" y="3716338"/>
          <a:ext cx="12493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9" imgH="253890" progId="Equation.DSMT4">
                  <p:embed/>
                </p:oleObj>
              </mc:Choice>
              <mc:Fallback>
                <p:oleObj name="Equation" r:id="rId10" imgW="533169" imgH="25389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3716338"/>
                        <a:ext cx="12493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7688" y="1455738"/>
            <a:ext cx="57245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6097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霍夫电压定律和电流定律的时域表达式为</a:t>
            </a:r>
            <a:endParaRPr lang="zh-CN" altLang="zh-CN" sz="2400" b="1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98475" y="2960688"/>
            <a:ext cx="5757863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基尔霍夫电压、电流定律的相量形式</a:t>
            </a:r>
            <a:endParaRPr lang="zh-CN" altLang="en-US" sz="2400" b="1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36563" y="4398894"/>
            <a:ext cx="8272462" cy="175432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表明：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在正弦稳态电路中，沿任一闭合回路绕行一周，各元件电压相量的代数和为零；联结在电路任一节点的各支路电流相量的代数和为零。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060575"/>
            <a:ext cx="391795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1968500"/>
            <a:ext cx="378618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5288" y="792163"/>
            <a:ext cx="558006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4-12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4.14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）电路中，已知电流</a:t>
            </a:r>
            <a:endParaRPr lang="zh-CN" altLang="en-US" sz="2400" b="1" dirty="0"/>
          </a:p>
        </p:txBody>
      </p:sp>
      <p:graphicFrame>
        <p:nvGraphicFramePr>
          <p:cNvPr id="145415" name="对象 2"/>
          <p:cNvGraphicFramePr>
            <a:graphicFrameLocks noChangeAspect="1"/>
          </p:cNvGraphicFramePr>
          <p:nvPr/>
        </p:nvGraphicFramePr>
        <p:xfrm>
          <a:off x="5975350" y="742950"/>
          <a:ext cx="26654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9581" imgH="254100" progId="Equation.DSMT4">
                  <p:embed/>
                </p:oleObj>
              </mc:Choice>
              <mc:Fallback>
                <p:oleObj name="Equation" r:id="rId6" imgW="1169581" imgH="254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742950"/>
                        <a:ext cx="26654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9750" y="1292225"/>
            <a:ext cx="7956550" cy="1123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100Ω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=50mH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=10μF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，试用相量法求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并画出相量图。</a:t>
            </a:r>
            <a:endParaRPr lang="zh-CN" altLang="en-US" sz="2400" b="1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03225" y="2454166"/>
            <a:ext cx="396081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画出电路的相量模型</a:t>
            </a:r>
            <a:endParaRPr lang="zh-CN" altLang="en-US" sz="2400" b="1" dirty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06425" y="4919663"/>
            <a:ext cx="3540125" cy="576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写出电流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的相量形式</a:t>
            </a:r>
            <a:endParaRPr lang="zh-CN" altLang="en-US" sz="2400" b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19563" y="4962525"/>
          <a:ext cx="1897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241195" progId="Equation.DSMT4">
                  <p:embed/>
                </p:oleObj>
              </mc:Choice>
              <mc:Fallback>
                <p:oleObj name="Equation" r:id="rId8" imgW="761669" imgH="24119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4962525"/>
                        <a:ext cx="18970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3700" y="3159125"/>
          <a:ext cx="46497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97945" imgH="393635" progId="Equation.DSMT4">
                  <p:embed/>
                </p:oleObj>
              </mc:Choice>
              <mc:Fallback>
                <p:oleObj name="Equation" r:id="rId10" imgW="2197945" imgH="39363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159125"/>
                        <a:ext cx="46497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0213" y="4149725"/>
          <a:ext cx="47894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83420" imgH="241295" progId="Equation.DSMT4">
                  <p:embed/>
                </p:oleObj>
              </mc:Choice>
              <mc:Fallback>
                <p:oleObj name="Equation" r:id="rId12" imgW="2083420" imgH="24129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149725"/>
                        <a:ext cx="47894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31838" y="5734050"/>
          <a:ext cx="66960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57500" imgH="241300" progId="Equation.DSMT4">
                  <p:embed/>
                </p:oleObj>
              </mc:Choice>
              <mc:Fallback>
                <p:oleObj name="Equation" r:id="rId14" imgW="2857500" imgH="241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734050"/>
                        <a:ext cx="66960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51400" y="822315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4-12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9263" y="3084513"/>
          <a:ext cx="51149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457200" progId="Equation.DSMT4">
                  <p:embed/>
                </p:oleObj>
              </mc:Choice>
              <mc:Fallback>
                <p:oleObj name="Equation" r:id="rId4" imgW="23241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084513"/>
                        <a:ext cx="51149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6413" y="4110038"/>
          <a:ext cx="4803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419100" progId="Equation.DSMT4">
                  <p:embed/>
                </p:oleObj>
              </mc:Choice>
              <mc:Fallback>
                <p:oleObj name="Equation" r:id="rId6" imgW="2159000" imgH="419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110038"/>
                        <a:ext cx="4803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6563" y="5734050"/>
          <a:ext cx="84407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71900" imgH="254000" progId="Equation.DSMT4">
                  <p:embed/>
                </p:oleObj>
              </mc:Choice>
              <mc:Fallback>
                <p:oleObj name="Equation" r:id="rId8" imgW="3771900" imgH="254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734050"/>
                        <a:ext cx="84407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66725" y="1922617"/>
            <a:ext cx="3960813" cy="11236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根据各元件电压、电流的相量关系式可得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dirty="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65163" y="5116513"/>
            <a:ext cx="480060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由基尔霍夫电流定律的相量形式得</a:t>
            </a:r>
            <a:endParaRPr lang="zh-CN" altLang="zh-CN" sz="2400" dirty="0"/>
          </a:p>
        </p:txBody>
      </p:sp>
      <p:graphicFrame>
        <p:nvGraphicFramePr>
          <p:cNvPr id="146441" name="对象 23"/>
          <p:cNvGraphicFramePr>
            <a:graphicFrameLocks noChangeAspect="1"/>
          </p:cNvGraphicFramePr>
          <p:nvPr/>
        </p:nvGraphicFramePr>
        <p:xfrm>
          <a:off x="498475" y="1368425"/>
          <a:ext cx="2708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700" imgH="241300" progId="Equation.DSMT4">
                  <p:embed/>
                </p:oleObj>
              </mc:Choice>
              <mc:Fallback>
                <p:oleObj name="Equation" r:id="rId10" imgW="1155700" imgH="2413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368425"/>
                        <a:ext cx="27082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2" name="对象 24"/>
          <p:cNvGraphicFramePr>
            <a:graphicFrameLocks noChangeAspect="1"/>
          </p:cNvGraphicFramePr>
          <p:nvPr/>
        </p:nvGraphicFramePr>
        <p:xfrm>
          <a:off x="509588" y="820738"/>
          <a:ext cx="1530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586" imgH="228501" progId="Equation.DSMT4">
                  <p:embed/>
                </p:oleObj>
              </mc:Choice>
              <mc:Fallback>
                <p:oleObj name="Equation" r:id="rId12" imgW="723586" imgH="228501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820738"/>
                        <a:ext cx="1530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3" name="对象 26"/>
          <p:cNvGraphicFramePr>
            <a:graphicFrameLocks noChangeAspect="1"/>
          </p:cNvGraphicFramePr>
          <p:nvPr/>
        </p:nvGraphicFramePr>
        <p:xfrm>
          <a:off x="2644775" y="820738"/>
          <a:ext cx="15192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400" imgH="228600" progId="Equation.DSMT4">
                  <p:embed/>
                </p:oleObj>
              </mc:Choice>
              <mc:Fallback>
                <p:oleObj name="Equation" r:id="rId14" imgW="66040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820738"/>
                        <a:ext cx="15192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65150"/>
            <a:ext cx="378618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5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746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41320"/>
              </p:ext>
            </p:extLst>
          </p:nvPr>
        </p:nvGraphicFramePr>
        <p:xfrm>
          <a:off x="761350" y="1335573"/>
          <a:ext cx="2320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241300" progId="Equation.DSMT4">
                  <p:embed/>
                </p:oleObj>
              </mc:Choice>
              <mc:Fallback>
                <p:oleObj name="Equation" r:id="rId4" imgW="10541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50" y="1335573"/>
                        <a:ext cx="23209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29301"/>
              </p:ext>
            </p:extLst>
          </p:nvPr>
        </p:nvGraphicFramePr>
        <p:xfrm>
          <a:off x="761350" y="1924050"/>
          <a:ext cx="21478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41300" progId="Equation.DSMT4">
                  <p:embed/>
                </p:oleObj>
              </mc:Choice>
              <mc:Fallback>
                <p:oleObj name="Equation" r:id="rId6" imgW="9652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50" y="1924050"/>
                        <a:ext cx="21478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14401"/>
              </p:ext>
            </p:extLst>
          </p:nvPr>
        </p:nvGraphicFramePr>
        <p:xfrm>
          <a:off x="699437" y="2611437"/>
          <a:ext cx="2444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726" imgH="215806" progId="Equation.DSMT4">
                  <p:embed/>
                </p:oleObj>
              </mc:Choice>
              <mc:Fallback>
                <p:oleObj name="Equation" r:id="rId8" imgW="1091726" imgH="21580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37" y="2611437"/>
                        <a:ext cx="2444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82508"/>
              </p:ext>
            </p:extLst>
          </p:nvPr>
        </p:nvGraphicFramePr>
        <p:xfrm>
          <a:off x="2137998" y="3735387"/>
          <a:ext cx="4262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9520" imgH="253900" progId="Equation.DSMT4">
                  <p:embed/>
                </p:oleObj>
              </mc:Choice>
              <mc:Fallback>
                <p:oleObj name="Equation" r:id="rId10" imgW="1829520" imgH="2539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98" y="3735387"/>
                        <a:ext cx="4262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98644"/>
              </p:ext>
            </p:extLst>
          </p:nvPr>
        </p:nvGraphicFramePr>
        <p:xfrm>
          <a:off x="2137998" y="4476750"/>
          <a:ext cx="4032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7600" imgH="253900" progId="Equation.DSMT4">
                  <p:embed/>
                </p:oleObj>
              </mc:Choice>
              <mc:Fallback>
                <p:oleObj name="Equation" r:id="rId12" imgW="1727600" imgH="2539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98" y="4476750"/>
                        <a:ext cx="40322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00960"/>
              </p:ext>
            </p:extLst>
          </p:nvPr>
        </p:nvGraphicFramePr>
        <p:xfrm>
          <a:off x="2137998" y="5197475"/>
          <a:ext cx="3760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02092" imgH="254100" progId="Equation.DSMT4">
                  <p:embed/>
                </p:oleObj>
              </mc:Choice>
              <mc:Fallback>
                <p:oleObj name="Equation" r:id="rId14" imgW="1602092" imgH="2541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98" y="5197475"/>
                        <a:ext cx="37607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72192"/>
              </p:ext>
            </p:extLst>
          </p:nvPr>
        </p:nvGraphicFramePr>
        <p:xfrm>
          <a:off x="2137998" y="5918200"/>
          <a:ext cx="3425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8358" imgH="229413" progId="Equation.DSMT4">
                  <p:embed/>
                </p:oleObj>
              </mc:Choice>
              <mc:Fallback>
                <p:oleObj name="Equation" r:id="rId16" imgW="1478358" imgH="229413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98" y="5918200"/>
                        <a:ext cx="34258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67925"/>
              </p:ext>
            </p:extLst>
          </p:nvPr>
        </p:nvGraphicFramePr>
        <p:xfrm>
          <a:off x="783860" y="705490"/>
          <a:ext cx="2708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55700" imgH="241300" progId="Equation.DSMT4">
                  <p:embed/>
                </p:oleObj>
              </mc:Choice>
              <mc:Fallback>
                <p:oleObj name="Equation" r:id="rId18" imgW="11557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60" y="705490"/>
                        <a:ext cx="27082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41011" y="3776662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/>
              <a:t>所以</a:t>
            </a:r>
            <a:endParaRPr lang="zh-CN" altLang="en-US" sz="2400" b="1"/>
          </a:p>
        </p:txBody>
      </p:sp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342" y="705490"/>
            <a:ext cx="378618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矩形 1"/>
          <p:cNvSpPr>
            <a:spLocks noChangeArrowheads="1"/>
          </p:cNvSpPr>
          <p:nvPr/>
        </p:nvSpPr>
        <p:spPr bwMode="auto">
          <a:xfrm>
            <a:off x="342900" y="763588"/>
            <a:ext cx="8405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4-13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4.15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所示各电路中，已知电流表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的读数都是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A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，求电路中电流表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的读数。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1989138"/>
            <a:ext cx="395922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14613" y="2127250"/>
          <a:ext cx="17970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127250"/>
                        <a:ext cx="17970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4350" y="4005263"/>
          <a:ext cx="43068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700" imgH="241300" progId="Equation.DSMT4">
                  <p:embed/>
                </p:oleObj>
              </mc:Choice>
              <mc:Fallback>
                <p:oleObj name="Equation" r:id="rId7" imgW="19177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005263"/>
                        <a:ext cx="43068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68400" y="5229225"/>
          <a:ext cx="6651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59100" imgH="254000" progId="Equation.DSMT4">
                  <p:embed/>
                </p:oleObj>
              </mc:Choice>
              <mc:Fallback>
                <p:oleObj name="Equation" r:id="rId9" imgW="2959100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229225"/>
                        <a:ext cx="66516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16288" y="5959475"/>
          <a:ext cx="8556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4505" imgH="217886" progId="Equation.DSMT4">
                  <p:embed/>
                </p:oleObj>
              </mc:Choice>
              <mc:Fallback>
                <p:oleObj name="Equation" r:id="rId11" imgW="384505" imgH="21788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959475"/>
                        <a:ext cx="8556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900" y="1954104"/>
            <a:ext cx="2117887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解：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设端电压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0538" y="2985979"/>
            <a:ext cx="4330700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）选定图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电流参考方向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652963"/>
            <a:ext cx="3330575" cy="576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3175">
              <a:lnSpc>
                <a:spcPct val="150000"/>
              </a:lnSpc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的相量形式，得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875338"/>
            <a:ext cx="2562225" cy="576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电流表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的读数为</a:t>
            </a:r>
          </a:p>
        </p:txBody>
      </p:sp>
      <p:sp>
        <p:nvSpPr>
          <p:cNvPr id="14" name="矩形 13"/>
          <p:cNvSpPr/>
          <p:nvPr/>
        </p:nvSpPr>
        <p:spPr>
          <a:xfrm>
            <a:off x="247343" y="833069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4-13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40" y="1926079"/>
            <a:ext cx="51498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27582"/>
              </p:ext>
            </p:extLst>
          </p:nvPr>
        </p:nvGraphicFramePr>
        <p:xfrm>
          <a:off x="1217613" y="2346325"/>
          <a:ext cx="18891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531" imgH="241195" progId="Equation.DSMT4">
                  <p:embed/>
                </p:oleObj>
              </mc:Choice>
              <mc:Fallback>
                <p:oleObj name="Equation" r:id="rId5" imgW="850531" imgH="24119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346325"/>
                        <a:ext cx="18891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08870"/>
              </p:ext>
            </p:extLst>
          </p:nvPr>
        </p:nvGraphicFramePr>
        <p:xfrm>
          <a:off x="1116013" y="5167312"/>
          <a:ext cx="70437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5000" imgH="241300" progId="Equation.DSMT4">
                  <p:embed/>
                </p:oleObj>
              </mc:Choice>
              <mc:Fallback>
                <p:oleObj name="Equation" r:id="rId7" imgW="31750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67312"/>
                        <a:ext cx="70437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8213" y="4471987"/>
            <a:ext cx="1471612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4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35038" y="5957887"/>
            <a:ext cx="34004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电流表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的读数为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63763" y="911225"/>
          <a:ext cx="17970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911225"/>
                        <a:ext cx="17970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8825" y="839788"/>
            <a:ext cx="1112838" cy="576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端电压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57208"/>
              </p:ext>
            </p:extLst>
          </p:nvPr>
        </p:nvGraphicFramePr>
        <p:xfrm>
          <a:off x="1146175" y="3021012"/>
          <a:ext cx="26241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80588" imgH="241195" progId="Equation.DSMT4">
                  <p:embed/>
                </p:oleObj>
              </mc:Choice>
              <mc:Fallback>
                <p:oleObj name="Equation" r:id="rId11" imgW="1180588" imgH="24119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021012"/>
                        <a:ext cx="26241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791628"/>
              </p:ext>
            </p:extLst>
          </p:nvPr>
        </p:nvGraphicFramePr>
        <p:xfrm>
          <a:off x="1171575" y="3714750"/>
          <a:ext cx="2087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392" imgH="241195" progId="Equation.DSMT4">
                  <p:embed/>
                </p:oleObj>
              </mc:Choice>
              <mc:Fallback>
                <p:oleObj name="Equation" r:id="rId13" imgW="939392" imgH="241195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714750"/>
                        <a:ext cx="20875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43744" y="1498491"/>
            <a:ext cx="4548356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）选定图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电流参考方向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620713"/>
            <a:ext cx="4522788" cy="504825"/>
          </a:xfrm>
        </p:spPr>
        <p:txBody>
          <a:bodyPr>
            <a:normAutofit fontScale="77500" lnSpcReduction="20000"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4.4 </a:t>
            </a: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复阻抗和复导纳</a:t>
            </a:r>
          </a:p>
        </p:txBody>
      </p:sp>
      <p:sp>
        <p:nvSpPr>
          <p:cNvPr id="150533" name="矩形 2"/>
          <p:cNvSpPr>
            <a:spLocks noChangeArrowheads="1"/>
          </p:cNvSpPr>
          <p:nvPr/>
        </p:nvSpPr>
        <p:spPr bwMode="auto">
          <a:xfrm>
            <a:off x="420688" y="1339850"/>
            <a:ext cx="2566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4.4.1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复阻抗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600200"/>
            <a:ext cx="27654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5650" y="2259013"/>
            <a:ext cx="1052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46288" y="2055813"/>
          <a:ext cx="9096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307" imgH="418918" progId="Equation.DSMT4">
                  <p:embed/>
                </p:oleObj>
              </mc:Choice>
              <mc:Fallback>
                <p:oleObj name="Equation" r:id="rId5" imgW="444307" imgH="418918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055813"/>
                        <a:ext cx="909637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8938" y="3141663"/>
            <a:ext cx="5349875" cy="646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复阻抗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简称阻抗，单位是欧姆（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6588" y="5003800"/>
            <a:ext cx="555625" cy="369888"/>
          </a:xfrm>
          <a:prstGeom prst="rightArrow">
            <a:avLst>
              <a:gd name="adj1" fmla="val 50000"/>
              <a:gd name="adj2" fmla="val 3497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064000"/>
            <a:ext cx="2087563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23900" y="3983038"/>
          <a:ext cx="45275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21595" imgH="431810" progId="Equation.DSMT4">
                  <p:embed/>
                </p:oleObj>
              </mc:Choice>
              <mc:Fallback>
                <p:oleObj name="Equation" r:id="rId8" imgW="2121595" imgH="43181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983038"/>
                        <a:ext cx="45275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39" descr="羊皮纸"/>
          <p:cNvSpPr>
            <a:spLocks noChangeArrowheads="1"/>
          </p:cNvSpPr>
          <p:nvPr/>
        </p:nvSpPr>
        <p:spPr bwMode="auto">
          <a:xfrm>
            <a:off x="3527425" y="2058988"/>
            <a:ext cx="2087563" cy="863600"/>
          </a:xfrm>
          <a:prstGeom prst="wedgeRoundRectCallout">
            <a:avLst>
              <a:gd name="adj1" fmla="val -78130"/>
              <a:gd name="adj2" fmla="val -18097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>
                <a:latin typeface="Arial" panose="020B0604020202020204" pitchFamily="34" charset="0"/>
                <a:ea typeface="仿宋_GB2312" pitchFamily="49" charset="-122"/>
              </a:rPr>
              <a:t>欧姆定律的相量形式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63650" y="5065713"/>
          <a:ext cx="180022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447" imgH="660113" progId="Equation.DSMT4">
                  <p:embed/>
                </p:oleObj>
              </mc:Choice>
              <mc:Fallback>
                <p:oleObj name="Equation" r:id="rId10" imgW="812447" imgH="66011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065713"/>
                        <a:ext cx="1800225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455988" y="5200650"/>
            <a:ext cx="1260475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阻抗模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3492500" y="5848350"/>
            <a:ext cx="1223963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阻抗角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7" grpId="0" animBg="1" autoUpdateAnimBg="0"/>
      <p:bldP spid="20" grpId="0" animBg="1" autoUpdateAnimBg="0"/>
      <p:bldP spid="2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76738" y="1755775"/>
          <a:ext cx="17319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9179" imgH="203762" progId="Equation.DSMT4">
                  <p:embed/>
                </p:oleObj>
              </mc:Choice>
              <mc:Fallback>
                <p:oleObj name="Equation" r:id="rId4" imgW="739179" imgH="20376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755775"/>
                        <a:ext cx="17319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8975" y="2306638"/>
          <a:ext cx="22558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392" imgH="533169" progId="Equation.DSMT4">
                  <p:embed/>
                </p:oleObj>
              </mc:Choice>
              <mc:Fallback>
                <p:oleObj name="Equation" r:id="rId6" imgW="939392" imgH="53316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306638"/>
                        <a:ext cx="22558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3425" y="3644900"/>
          <a:ext cx="2173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8209" imgH="292882" progId="Equation.DSMT4">
                  <p:embed/>
                </p:oleObj>
              </mc:Choice>
              <mc:Fallback>
                <p:oleObj name="Equation" r:id="rId8" imgW="968209" imgH="29288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644900"/>
                        <a:ext cx="21732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41713" y="3417888"/>
          <a:ext cx="20732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2506" imgH="393945" progId="Equation.DSMT4">
                  <p:embed/>
                </p:oleObj>
              </mc:Choice>
              <mc:Fallback>
                <p:oleObj name="Equation" r:id="rId10" imgW="902506" imgH="39394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417888"/>
                        <a:ext cx="20732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44500" y="1724025"/>
            <a:ext cx="44926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阻抗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还可表示成代数形式                             </a:t>
            </a:r>
            <a:endParaRPr lang="zh-CN" altLang="en-US" sz="2400" b="1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33750" y="2279650"/>
            <a:ext cx="2774950" cy="1122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阻抗的电阻分量</a:t>
            </a:r>
            <a:endParaRPr lang="en-US" altLang="zh-CN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阻抗的电抗分量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24656" y="4358208"/>
            <a:ext cx="8196262" cy="506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比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超前，电路的阻抗性质是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电感性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的；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570038" y="692150"/>
          <a:ext cx="2224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0948" imgH="418918" progId="Equation.DSMT4">
                  <p:embed/>
                </p:oleObj>
              </mc:Choice>
              <mc:Fallback>
                <p:oleObj name="Equation" r:id="rId12" imgW="1040948" imgH="418918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692150"/>
                        <a:ext cx="22240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34975" y="4945082"/>
            <a:ext cx="81756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比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滞后，电路的阻抗性质是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电容性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的；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27038" y="5529283"/>
            <a:ext cx="83026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同相， 电路的阻抗性质是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电阻性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的。</a:t>
            </a:r>
          </a:p>
        </p:txBody>
      </p:sp>
      <p:pic>
        <p:nvPicPr>
          <p:cNvPr id="69660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724025"/>
            <a:ext cx="263366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5" grpId="0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00663" y="2695575"/>
          <a:ext cx="13827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28600" progId="Equation.DSMT4">
                  <p:embed/>
                </p:oleObj>
              </mc:Choice>
              <mc:Fallback>
                <p:oleObj name="Equation" r:id="rId4" imgW="4699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2695575"/>
                        <a:ext cx="13827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42925" y="765175"/>
            <a:ext cx="8120063" cy="1384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由阻抗的定义和基本元件伏安关系的相量形式，可得单一元件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的阻抗分别为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76850" y="3684588"/>
          <a:ext cx="30241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700" imgH="228600" progId="Equation.DSMT4">
                  <p:embed/>
                </p:oleObj>
              </mc:Choice>
              <mc:Fallback>
                <p:oleObj name="Equation" r:id="rId6" imgW="102870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684588"/>
                        <a:ext cx="30241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26050" y="4479925"/>
          <a:ext cx="34369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419100" progId="Equation.DSMT4">
                  <p:embed/>
                </p:oleObj>
              </mc:Choice>
              <mc:Fallback>
                <p:oleObj name="Equation" r:id="rId8" imgW="1168400" imgH="4191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4479925"/>
                        <a:ext cx="343693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15988" y="2671763"/>
            <a:ext cx="722312" cy="584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915988" y="3630613"/>
            <a:ext cx="722312" cy="585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906463" y="4600575"/>
            <a:ext cx="722312" cy="584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276475" y="2714625"/>
          <a:ext cx="1419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391" imgH="203112" progId="Equation.DSMT4">
                  <p:embed/>
                </p:oleObj>
              </mc:Choice>
              <mc:Fallback>
                <p:oleObj name="Equation" r:id="rId10" imgW="482391" imgH="203112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714625"/>
                        <a:ext cx="14192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051050" y="4437063"/>
          <a:ext cx="212566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586" imgH="418918" progId="Equation.DSMT4">
                  <p:embed/>
                </p:oleObj>
              </mc:Choice>
              <mc:Fallback>
                <p:oleObj name="Equation" r:id="rId12" imgW="723586" imgH="418918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2125663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24075" y="3656013"/>
          <a:ext cx="19399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400" imgH="228600" progId="Equation.DSMT4">
                  <p:embed/>
                </p:oleObj>
              </mc:Choice>
              <mc:Fallback>
                <p:oleObj name="Equation" r:id="rId14" imgW="660400" imgH="2286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56013"/>
                        <a:ext cx="19399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矩形 2"/>
          <p:cNvSpPr>
            <a:spLocks noChangeArrowheads="1"/>
          </p:cNvSpPr>
          <p:nvPr/>
        </p:nvSpPr>
        <p:spPr bwMode="auto">
          <a:xfrm>
            <a:off x="398463" y="765175"/>
            <a:ext cx="5376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4.4.2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复导纳</a:t>
            </a: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638" y="1528763"/>
            <a:ext cx="1052512" cy="46196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ctr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48050" y="2646363"/>
            <a:ext cx="2960688" cy="647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单位：西门子（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14613" y="1290638"/>
          <a:ext cx="53387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00" imgH="419100" progId="Equation.DSMT4">
                  <p:embed/>
                </p:oleObj>
              </mc:Choice>
              <mc:Fallback>
                <p:oleObj name="Equation" r:id="rId4" imgW="2133600" imgH="419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290638"/>
                        <a:ext cx="5338762" cy="1006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86125" y="3776663"/>
          <a:ext cx="17684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3528" imgH="203762" progId="Equation.DSMT4">
                  <p:embed/>
                </p:oleObj>
              </mc:Choice>
              <mc:Fallback>
                <p:oleObj name="Equation" r:id="rId6" imgW="713528" imgH="20376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776663"/>
                        <a:ext cx="17684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20725" y="4408488"/>
          <a:ext cx="22383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392" imgH="533169" progId="Equation.DSMT4">
                  <p:embed/>
                </p:oleObj>
              </mc:Choice>
              <mc:Fallback>
                <p:oleObj name="Equation" r:id="rId8" imgW="939392" imgH="533169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408488"/>
                        <a:ext cx="223837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49288" y="5722938"/>
          <a:ext cx="2320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42569" imgH="292882" progId="Equation.DSMT4">
                  <p:embed/>
                </p:oleObj>
              </mc:Choice>
              <mc:Fallback>
                <p:oleObj name="Equation" r:id="rId10" imgW="942569" imgH="292882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722938"/>
                        <a:ext cx="23209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444875" y="5568950"/>
          <a:ext cx="22764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4288" imgH="394723" progId="Equation.DSMT4">
                  <p:embed/>
                </p:oleObj>
              </mc:Choice>
              <mc:Fallback>
                <p:oleObj name="Equation" r:id="rId12" imgW="904288" imgH="394723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5568950"/>
                        <a:ext cx="22764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82638" y="2436813"/>
          <a:ext cx="24288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100" imgH="508000" progId="Equation.DSMT4">
                  <p:embed/>
                </p:oleObj>
              </mc:Choice>
              <mc:Fallback>
                <p:oleObj name="Equation" r:id="rId14" imgW="1054100" imgH="508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436813"/>
                        <a:ext cx="2428875" cy="11239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66725" y="3779838"/>
            <a:ext cx="27368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导纳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的代数形式                             </a:t>
            </a:r>
            <a:endParaRPr lang="zh-CN" altLang="en-US" sz="2400" b="1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203575" y="4368800"/>
            <a:ext cx="2774950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导纳的电导分量</a:t>
            </a:r>
            <a:endParaRPr lang="en-US" altLang="zh-CN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导纳的电纳分量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8175"/>
            <a:ext cx="28940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58" y="3542538"/>
            <a:ext cx="401796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矩形 2"/>
          <p:cNvSpPr>
            <a:spLocks noChangeArrowheads="1"/>
          </p:cNvSpPr>
          <p:nvPr/>
        </p:nvSpPr>
        <p:spPr bwMode="auto">
          <a:xfrm>
            <a:off x="371475" y="760413"/>
            <a:ext cx="3863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4.1.1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正弦量的三要素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2750" y="1457325"/>
            <a:ext cx="698500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arabicParenBoth"/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幅值 (振幅、最大值)</a:t>
            </a:r>
            <a:r>
              <a:rPr lang="zh-CN" altLang="zh-CN" sz="2400" b="1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4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endParaRPr lang="zh-CN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30213" y="2566988"/>
            <a:ext cx="331152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 角频率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endParaRPr lang="el-GR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01650" y="4764088"/>
            <a:ext cx="4573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(3) 初相位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</a:t>
            </a:r>
            <a:endParaRPr lang="el-GR" altLang="zh-CN" sz="2400" b="1" i="1" dirty="0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789238" y="2566988"/>
            <a:ext cx="3760787" cy="461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单位： 弧度/秒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rad/s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zh-CN" sz="2400" b="1" baseline="30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46113" y="2243138"/>
            <a:ext cx="863600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798638" y="2027238"/>
            <a:ext cx="615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反映正弦量变化幅度的大小。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46113" y="3411538"/>
            <a:ext cx="9350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654175" y="3143250"/>
            <a:ext cx="60642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相位变化的速度， 反映正弦量变化快慢。 </a:t>
            </a: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12775" y="5803900"/>
            <a:ext cx="968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749426" y="5335588"/>
            <a:ext cx="36146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t=0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时刻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的相位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反映正弦量的计时起点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的状态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81100" y="3687763"/>
          <a:ext cx="2244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1547" imgH="395589" progId="Equation.DSMT4">
                  <p:embed/>
                </p:oleObj>
              </mc:Choice>
              <mc:Fallback>
                <p:oleObj name="Equation" r:id="rId4" imgW="931547" imgH="3955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687763"/>
                        <a:ext cx="2244725" cy="9493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4859338" y="806450"/>
            <a:ext cx="313055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3200" b="1" dirty="0">
                <a:latin typeface="Times New Roman" panose="02020603050405020304" pitchFamily="18" charset="0"/>
              </a:rPr>
              <a:t>)=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32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sin</a:t>
            </a:r>
            <a:r>
              <a:rPr lang="zh-CN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zh-CN" sz="3200" b="1" i="1" dirty="0">
                <a:latin typeface="Symbol" panose="05050102010706020507" pitchFamily="18" charset="2"/>
              </a:rPr>
              <a:t>w 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3200" b="1" dirty="0">
                <a:latin typeface="Times New Roman" panose="02020603050405020304" pitchFamily="18" charset="0"/>
              </a:rPr>
              <a:t>+</a:t>
            </a:r>
            <a:r>
              <a:rPr lang="zh-CN" altLang="en-US" sz="3200" b="1" i="1" dirty="0">
                <a:latin typeface="Symbol" panose="05050102010706020507" pitchFamily="18" charset="2"/>
                <a:sym typeface="Symbol" panose="05050102010706020507" pitchFamily="18" charset="2"/>
              </a:rPr>
              <a:t> </a:t>
            </a:r>
            <a:r>
              <a:rPr lang="zh-CN" altLang="zh-CN" sz="3200" b="1" dirty="0">
                <a:latin typeface="Times New Roman" panose="02020603050405020304" pitchFamily="18" charset="0"/>
              </a:rPr>
              <a:t>)</a:t>
            </a:r>
            <a:endParaRPr lang="zh-CN" altLang="zh-CN" sz="3200" b="1" dirty="0">
              <a:latin typeface="Symbol" panose="05050102010706020507" pitchFamily="18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5160" y="6195826"/>
            <a:ext cx="747332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规定由</a:t>
            </a:r>
            <a:r>
              <a:rPr lang="zh-CN" altLang="en-US" b="1" dirty="0">
                <a:solidFill>
                  <a:srgbClr val="0000FF"/>
                </a:solidFill>
              </a:rPr>
              <a:t>负值向正值变化</a:t>
            </a:r>
            <a:r>
              <a:rPr lang="zh-CN" altLang="en-US" b="1" dirty="0"/>
              <a:t>之间的一个</a:t>
            </a:r>
            <a:r>
              <a:rPr lang="zh-CN" altLang="en-US" b="1" dirty="0">
                <a:solidFill>
                  <a:srgbClr val="0000FF"/>
                </a:solidFill>
              </a:rPr>
              <a:t>零值点</a:t>
            </a:r>
            <a:r>
              <a:rPr lang="zh-CN" altLang="en-US" b="1" dirty="0"/>
              <a:t>叫做正弦量的</a:t>
            </a:r>
            <a:r>
              <a:rPr lang="zh-CN" altLang="en-US" b="1" dirty="0">
                <a:solidFill>
                  <a:srgbClr val="0000FF"/>
                </a:solidFill>
              </a:rPr>
              <a:t>零点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则正弦量的</a:t>
            </a:r>
            <a:r>
              <a:rPr lang="zh-CN" altLang="en-US" b="1" dirty="0">
                <a:solidFill>
                  <a:srgbClr val="0000FF"/>
                </a:solidFill>
              </a:rPr>
              <a:t>初相</a:t>
            </a:r>
            <a:r>
              <a:rPr lang="zh-CN" altLang="en-US" b="1" dirty="0"/>
              <a:t>就是波形图中从正弦量的零点到坐标原点之间的角度。</a:t>
            </a:r>
          </a:p>
        </p:txBody>
      </p:sp>
    </p:spTree>
    <p:extLst>
      <p:ext uri="{BB962C8B-B14F-4D97-AF65-F5344CB8AC3E}">
        <p14:creationId xmlns:p14="http://schemas.microsoft.com/office/powerpoint/2010/main" val="56398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4" grpId="0" animBg="1"/>
      <p:bldP spid="25" grpId="0" autoUpdateAnimBg="0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3925" y="2847975"/>
          <a:ext cx="13827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28600" progId="Equation.DSMT4">
                  <p:embed/>
                </p:oleObj>
              </mc:Choice>
              <mc:Fallback>
                <p:oleObj name="Equation" r:id="rId4" imgW="4699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847975"/>
                        <a:ext cx="13827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42925" y="908050"/>
            <a:ext cx="8120063" cy="739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由导纳的定义可得单一元件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的导纳分别为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27250" y="3795713"/>
          <a:ext cx="18669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725" imgH="228501" progId="Equation.DSMT4">
                  <p:embed/>
                </p:oleObj>
              </mc:Choice>
              <mc:Fallback>
                <p:oleObj name="Equation" r:id="rId6" imgW="634725" imgH="228501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795713"/>
                        <a:ext cx="18669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051050" y="4535488"/>
          <a:ext cx="20161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419100" progId="Equation.DSMT4">
                  <p:embed/>
                </p:oleObj>
              </mc:Choice>
              <mc:Fallback>
                <p:oleObj name="Equation" r:id="rId8" imgW="685800" imgH="4191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35488"/>
                        <a:ext cx="20161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036638" y="2824163"/>
            <a:ext cx="722312" cy="584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036638" y="3783013"/>
            <a:ext cx="722312" cy="585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028700" y="4691063"/>
            <a:ext cx="722313" cy="584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266950" y="1916113"/>
            <a:ext cx="1584325" cy="585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阻抗</a:t>
            </a:r>
            <a:endParaRPr lang="zh-CN" altLang="zh-CN" sz="32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600700" y="1916113"/>
            <a:ext cx="1584325" cy="585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0" indent="-13335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导纳</a:t>
            </a:r>
            <a:endParaRPr lang="zh-CN" altLang="zh-CN" sz="32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54625" y="2635250"/>
          <a:ext cx="21669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280" imgH="393529" progId="Equation.DSMT4">
                  <p:embed/>
                </p:oleObj>
              </mc:Choice>
              <mc:Fallback>
                <p:oleObj name="Equation" r:id="rId10" imgW="736280" imgH="393529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635250"/>
                        <a:ext cx="21669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219700" y="3663950"/>
          <a:ext cx="18669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725" imgH="418918" progId="Equation.DSMT4">
                  <p:embed/>
                </p:oleObj>
              </mc:Choice>
              <mc:Fallback>
                <p:oleObj name="Equation" r:id="rId12" imgW="634725" imgH="418918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663950"/>
                        <a:ext cx="18669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219700" y="4868863"/>
          <a:ext cx="18669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4725" imgH="228501" progId="Equation.DSMT4">
                  <p:embed/>
                </p:oleObj>
              </mc:Choice>
              <mc:Fallback>
                <p:oleObj name="Equation" r:id="rId14" imgW="634725" imgH="228501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868863"/>
                        <a:ext cx="18669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4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2" name="矩形 2"/>
          <p:cNvSpPr>
            <a:spLocks noChangeArrowheads="1"/>
          </p:cNvSpPr>
          <p:nvPr/>
        </p:nvSpPr>
        <p:spPr bwMode="auto">
          <a:xfrm>
            <a:off x="403225" y="765175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4.4.3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阻抗的串并联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3225" y="1465263"/>
            <a:ext cx="255270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、阻抗的串联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995363"/>
            <a:ext cx="2833687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89088" y="2205038"/>
          <a:ext cx="29702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749300" progId="Equation.DSMT4">
                  <p:embed/>
                </p:oleObj>
              </mc:Choice>
              <mc:Fallback>
                <p:oleObj name="Equation" r:id="rId5" imgW="1511300" imgH="7493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205038"/>
                        <a:ext cx="297021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58888" y="3860800"/>
          <a:ext cx="3105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800" imgH="419100" progId="Equation.DSMT4">
                  <p:embed/>
                </p:oleObj>
              </mc:Choice>
              <mc:Fallback>
                <p:oleObj name="Equation" r:id="rId7" imgW="1574800" imgH="419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3105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65575" y="5516563"/>
          <a:ext cx="39497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7229" imgH="431613" progId="Equation.DSMT4">
                  <p:embed/>
                </p:oleObj>
              </mc:Choice>
              <mc:Fallback>
                <p:oleObj name="Equation" r:id="rId9" imgW="1777229" imgH="431613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516563"/>
                        <a:ext cx="39497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00113" y="4841875"/>
            <a:ext cx="624363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即串联电路的等效阻抗等于各串联阻抗之和</a:t>
            </a:r>
            <a:endParaRPr lang="zh-CN" altLang="en-US" sz="24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47725" y="5659438"/>
            <a:ext cx="3230563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阻抗串联的分压公式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01650" y="822325"/>
            <a:ext cx="23876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、导纳的并联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910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1054100"/>
            <a:ext cx="51879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01650" y="1628775"/>
          <a:ext cx="30829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800" imgH="965200" progId="Equation.DSMT4">
                  <p:embed/>
                </p:oleObj>
              </mc:Choice>
              <mc:Fallback>
                <p:oleObj name="Equation" r:id="rId5" imgW="1447800" imgH="9652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28775"/>
                        <a:ext cx="30829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319213" y="3789363"/>
          <a:ext cx="313848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19100" progId="Equation.DSMT4">
                  <p:embed/>
                </p:oleObj>
              </mc:Choice>
              <mc:Fallback>
                <p:oleObj name="Equation" r:id="rId7" imgW="1473200" imgH="4191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789363"/>
                        <a:ext cx="313848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84225" y="4867275"/>
            <a:ext cx="603250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并联电路的等效导纳等于各并联导纳之和。</a:t>
            </a:r>
            <a:endParaRPr lang="zh-CN" altLang="en-US" sz="2400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84225" y="5637213"/>
            <a:ext cx="295433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导纳并联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分流公式</a:t>
            </a:r>
            <a:endParaRPr lang="zh-CN" altLang="en-US" sz="24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995738" y="5443538"/>
          <a:ext cx="30162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31366" imgH="431613" progId="Equation.DSMT4">
                  <p:embed/>
                </p:oleObj>
              </mc:Choice>
              <mc:Fallback>
                <p:oleObj name="Equation" r:id="rId9" imgW="1231366" imgH="431613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43538"/>
                        <a:ext cx="30162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7700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0565"/>
              </p:ext>
            </p:extLst>
          </p:nvPr>
        </p:nvGraphicFramePr>
        <p:xfrm>
          <a:off x="3482975" y="1129103"/>
          <a:ext cx="35417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129103"/>
                        <a:ext cx="35417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594547"/>
              </p:ext>
            </p:extLst>
          </p:nvPr>
        </p:nvGraphicFramePr>
        <p:xfrm>
          <a:off x="2484438" y="2307028"/>
          <a:ext cx="2206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241195" progId="Equation.DSMT4">
                  <p:embed/>
                </p:oleObj>
              </mc:Choice>
              <mc:Fallback>
                <p:oleObj name="Equation" r:id="rId6" imgW="1091726" imgH="241195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07028"/>
                        <a:ext cx="2206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32146"/>
              </p:ext>
            </p:extLst>
          </p:nvPr>
        </p:nvGraphicFramePr>
        <p:xfrm>
          <a:off x="1979640" y="3544007"/>
          <a:ext cx="187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700" imgH="228600" progId="Equation.DSMT4">
                  <p:embed/>
                </p:oleObj>
              </mc:Choice>
              <mc:Fallback>
                <p:oleObj name="Equation" r:id="rId8" imgW="90170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40" y="3544007"/>
                        <a:ext cx="187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6281"/>
              </p:ext>
            </p:extLst>
          </p:nvPr>
        </p:nvGraphicFramePr>
        <p:xfrm>
          <a:off x="1979640" y="4111519"/>
          <a:ext cx="4283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1595" imgH="228690" progId="Equation.DSMT4">
                  <p:embed/>
                </p:oleObj>
              </mc:Choice>
              <mc:Fallback>
                <p:oleObj name="Equation" r:id="rId10" imgW="2121595" imgH="22869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40" y="4111519"/>
                        <a:ext cx="4283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71662"/>
              </p:ext>
            </p:extLst>
          </p:nvPr>
        </p:nvGraphicFramePr>
        <p:xfrm>
          <a:off x="1951993" y="4662931"/>
          <a:ext cx="50355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90020" imgH="419205" progId="Equation.DSMT4">
                  <p:embed/>
                </p:oleObj>
              </mc:Choice>
              <mc:Fallback>
                <p:oleObj name="Equation" r:id="rId12" imgW="2490020" imgH="419205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993" y="4662931"/>
                        <a:ext cx="50355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712551"/>
              </p:ext>
            </p:extLst>
          </p:nvPr>
        </p:nvGraphicFramePr>
        <p:xfrm>
          <a:off x="681038" y="5697943"/>
          <a:ext cx="76850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35080" imgH="228600" progId="Equation.DSMT4">
                  <p:embed/>
                </p:oleObj>
              </mc:Choice>
              <mc:Fallback>
                <p:oleObj name="Equation" r:id="rId14" imgW="3835080" imgH="228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697943"/>
                        <a:ext cx="76850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86664"/>
              </p:ext>
            </p:extLst>
          </p:nvPr>
        </p:nvGraphicFramePr>
        <p:xfrm>
          <a:off x="1404938" y="6237390"/>
          <a:ext cx="1985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7289" imgH="229322" progId="Equation.DSMT4">
                  <p:embed/>
                </p:oleObj>
              </mc:Choice>
              <mc:Fallback>
                <p:oleObj name="Equation" r:id="rId16" imgW="917289" imgH="229322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6237390"/>
                        <a:ext cx="19859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3550" y="469407"/>
            <a:ext cx="8183563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4-14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有一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串联电路，其中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=30Ω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=382mH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=39.8μF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，外加电压</a:t>
            </a:r>
            <a:endParaRPr lang="zh-CN" altLang="en-US" sz="2400" b="1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" y="1605353"/>
            <a:ext cx="8240713" cy="12017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试求（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串联电路的等效阻抗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，并确定电路的阻抗性质；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绘出相量图</a:t>
            </a:r>
            <a:endParaRPr lang="zh-CN" altLang="en-US" sz="2400" b="1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31800" y="2951701"/>
            <a:ext cx="345639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）各元件阻抗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/>
          </a:p>
        </p:txBody>
      </p:sp>
      <p:sp>
        <p:nvSpPr>
          <p:cNvPr id="43013" name="Rectangle 34"/>
          <p:cNvSpPr>
            <a:spLocks noChangeArrowheads="1"/>
          </p:cNvSpPr>
          <p:nvPr/>
        </p:nvSpPr>
        <p:spPr bwMode="auto">
          <a:xfrm>
            <a:off x="3749675" y="6254852"/>
            <a:ext cx="234950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电路为电感性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endParaRPr lang="zh-CN" altLang="zh-CN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393162" y="552711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4-14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0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08113" y="2478088"/>
          <a:ext cx="41687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600" imgH="419100" progId="Equation.DSMT4">
                  <p:embed/>
                </p:oleObj>
              </mc:Choice>
              <mc:Fallback>
                <p:oleObj name="Equation" r:id="rId4" imgW="20066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478088"/>
                        <a:ext cx="41687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5800" y="3644900"/>
          <a:ext cx="4941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900" imgH="241300" progId="Equation.DSMT4">
                  <p:embed/>
                </p:oleObj>
              </mc:Choice>
              <mc:Fallback>
                <p:oleObj name="Equation" r:id="rId6" imgW="23749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44900"/>
                        <a:ext cx="4941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163" y="2681288"/>
            <a:ext cx="103028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 </a:t>
            </a:r>
            <a:endParaRPr lang="zh-CN" altLang="en-US" sz="2400" b="1" dirty="0"/>
          </a:p>
        </p:txBody>
      </p:sp>
      <p:graphicFrame>
        <p:nvGraphicFramePr>
          <p:cNvPr id="158727" name="对象 6"/>
          <p:cNvGraphicFramePr>
            <a:graphicFrameLocks noChangeAspect="1"/>
          </p:cNvGraphicFramePr>
          <p:nvPr/>
        </p:nvGraphicFramePr>
        <p:xfrm>
          <a:off x="898525" y="1703388"/>
          <a:ext cx="13446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28600" progId="Equation.DSMT4">
                  <p:embed/>
                </p:oleObj>
              </mc:Choice>
              <mc:Fallback>
                <p:oleObj name="Equation" r:id="rId8" imgW="6477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703388"/>
                        <a:ext cx="13446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对象 7"/>
          <p:cNvGraphicFramePr>
            <a:graphicFrameLocks noChangeAspect="1"/>
          </p:cNvGraphicFramePr>
          <p:nvPr/>
        </p:nvGraphicFramePr>
        <p:xfrm>
          <a:off x="2849563" y="1703388"/>
          <a:ext cx="1565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4" imgH="228501" progId="Equation.DSMT4">
                  <p:embed/>
                </p:oleObj>
              </mc:Choice>
              <mc:Fallback>
                <p:oleObj name="Equation" r:id="rId10" imgW="774364" imgH="228501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703388"/>
                        <a:ext cx="1565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对象 8"/>
          <p:cNvGraphicFramePr>
            <a:graphicFrameLocks noChangeAspect="1"/>
          </p:cNvGraphicFramePr>
          <p:nvPr/>
        </p:nvGraphicFramePr>
        <p:xfrm>
          <a:off x="4876800" y="1703388"/>
          <a:ext cx="1617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0100" imgH="228600" progId="Equation.DSMT4">
                  <p:embed/>
                </p:oleObj>
              </mc:Choice>
              <mc:Fallback>
                <p:oleObj name="Equation" r:id="rId12" imgW="8001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03388"/>
                        <a:ext cx="16176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对象 9"/>
          <p:cNvGraphicFramePr>
            <a:graphicFrameLocks noChangeAspect="1"/>
          </p:cNvGraphicFramePr>
          <p:nvPr/>
        </p:nvGraphicFramePr>
        <p:xfrm>
          <a:off x="922338" y="982663"/>
          <a:ext cx="35417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41300" progId="Equation.DSMT4">
                  <p:embed/>
                </p:oleObj>
              </mc:Choice>
              <mc:Fallback>
                <p:oleObj name="Equation" r:id="rId14" imgW="1752600" imgH="2413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982663"/>
                        <a:ext cx="35417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对象 10"/>
          <p:cNvGraphicFramePr>
            <a:graphicFrameLocks noChangeAspect="1"/>
          </p:cNvGraphicFramePr>
          <p:nvPr/>
        </p:nvGraphicFramePr>
        <p:xfrm>
          <a:off x="5456238" y="1127125"/>
          <a:ext cx="20351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559" imgH="177723" progId="Equation.DSMT4">
                  <p:embed/>
                </p:oleObj>
              </mc:Choice>
              <mc:Fallback>
                <p:oleObj name="Equation" r:id="rId16" imgW="1015559" imgH="17772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1127125"/>
                        <a:ext cx="20351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58813" y="5157788"/>
          <a:ext cx="6897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14700" imgH="241300" progId="Equation.DSMT4">
                  <p:embed/>
                </p:oleObj>
              </mc:Choice>
              <mc:Fallback>
                <p:oleObj name="Equation" r:id="rId18" imgW="3314700" imgH="2413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157788"/>
                        <a:ext cx="68976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74688" y="4365625"/>
          <a:ext cx="63166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35300" imgH="241300" progId="Equation.DSMT4">
                  <p:embed/>
                </p:oleObj>
              </mc:Choice>
              <mc:Fallback>
                <p:oleObj name="Equation" r:id="rId20" imgW="3035300" imgH="2413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365625"/>
                        <a:ext cx="63166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73" name="Picture 1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188913"/>
            <a:ext cx="37242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9748" name="对象 1"/>
          <p:cNvGraphicFramePr>
            <a:graphicFrameLocks noChangeAspect="1"/>
          </p:cNvGraphicFramePr>
          <p:nvPr/>
        </p:nvGraphicFramePr>
        <p:xfrm>
          <a:off x="692150" y="1404938"/>
          <a:ext cx="3867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404938"/>
                        <a:ext cx="38671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7500" y="3302000"/>
          <a:ext cx="8702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24000" imgH="203040" progId="Equation.DSMT4">
                  <p:embed/>
                </p:oleObj>
              </mc:Choice>
              <mc:Fallback>
                <p:oleObj name="Equation" r:id="rId6" imgW="392400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302000"/>
                        <a:ext cx="8702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70313" y="4057650"/>
          <a:ext cx="2160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170" imgH="203112" progId="Equation.DSMT4">
                  <p:embed/>
                </p:oleObj>
              </mc:Choice>
              <mc:Fallback>
                <p:oleObj name="Equation" r:id="rId8" imgW="990170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057650"/>
                        <a:ext cx="21605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74938" y="4665663"/>
          <a:ext cx="55133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9200" imgH="419100" progId="Equation.DSMT4">
                  <p:embed/>
                </p:oleObj>
              </mc:Choice>
              <mc:Fallback>
                <p:oleObj name="Equation" r:id="rId10" imgW="24892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665663"/>
                        <a:ext cx="55133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21075" y="5829300"/>
          <a:ext cx="39703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241300" progId="Equation.DSMT4">
                  <p:embed/>
                </p:oleObj>
              </mc:Choice>
              <mc:Fallback>
                <p:oleObj name="Equation" r:id="rId12" imgW="18288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829300"/>
                        <a:ext cx="39703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3538" y="836761"/>
            <a:ext cx="8244886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8288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4-15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两个负载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5 +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6 -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相串联，接在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64063" y="1422400"/>
            <a:ext cx="374173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的电源上。试求等效阻抗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zh-CN" altLang="en-US" sz="24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1988" y="4010174"/>
            <a:ext cx="345479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电压的相量形式为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</a:t>
            </a:r>
            <a:endParaRPr lang="zh-CN" altLang="en-US" sz="2400" b="1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913" y="4886474"/>
            <a:ext cx="2911374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电流相量为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zh-CN" altLang="en-US" sz="24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913" y="5829300"/>
            <a:ext cx="287813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电流的表达式为：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2400" b="1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11188" y="2084388"/>
            <a:ext cx="211613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和电路电流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75" y="2690961"/>
            <a:ext cx="2220480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等效阻抗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517096" y="823653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4-15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矩形 1"/>
          <p:cNvSpPr>
            <a:spLocks noChangeArrowheads="1"/>
          </p:cNvSpPr>
          <p:nvPr/>
        </p:nvSpPr>
        <p:spPr bwMode="auto">
          <a:xfrm>
            <a:off x="209550" y="590550"/>
            <a:ext cx="8723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4-16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所示的正弦稳态电路中，已知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，试求电路的输入阻抗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6077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99" y="1871663"/>
            <a:ext cx="46561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9750" y="2533650"/>
          <a:ext cx="35798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91626" imgH="229232" progId="Equation.DSMT4">
                  <p:embed/>
                </p:oleObj>
              </mc:Choice>
              <mc:Fallback>
                <p:oleObj name="Equation" r:id="rId5" imgW="1591626" imgH="22923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33650"/>
                        <a:ext cx="35798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5463" y="3225800"/>
          <a:ext cx="3405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8091" imgH="229232" progId="Equation.DSMT4">
                  <p:embed/>
                </p:oleObj>
              </mc:Choice>
              <mc:Fallback>
                <p:oleObj name="Equation" r:id="rId7" imgW="1528091" imgH="22923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225800"/>
                        <a:ext cx="34051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9750" y="3867150"/>
          <a:ext cx="350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6357" imgH="229232" progId="Equation.DSMT4">
                  <p:embed/>
                </p:oleObj>
              </mc:Choice>
              <mc:Fallback>
                <p:oleObj name="Equation" r:id="rId9" imgW="1566357" imgH="22923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7150"/>
                        <a:ext cx="3502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4213" y="4991100"/>
          <a:ext cx="2613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0" imgH="431800" progId="Equation.DSMT4">
                  <p:embed/>
                </p:oleObj>
              </mc:Choice>
              <mc:Fallback>
                <p:oleObj name="Equation" r:id="rId11" imgW="1143000" imgH="431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91100"/>
                        <a:ext cx="26130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725" y="1871663"/>
            <a:ext cx="33432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首先求各支路阻抗</a:t>
            </a:r>
            <a:endParaRPr lang="zh-CN" altLang="zh-CN" sz="24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5150" y="4511675"/>
            <a:ext cx="29543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利用阻抗串并联得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sz="24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348038" y="4978400"/>
          <a:ext cx="38369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76400" imgH="419100" progId="Equation.DSMT4">
                  <p:embed/>
                </p:oleObj>
              </mc:Choice>
              <mc:Fallback>
                <p:oleObj name="Equation" r:id="rId13" imgW="1676400" imgH="4191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78400"/>
                        <a:ext cx="38369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58888" y="6029325"/>
          <a:ext cx="25003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91726" imgH="203112" progId="Equation.DSMT4">
                  <p:embed/>
                </p:oleObj>
              </mc:Choice>
              <mc:Fallback>
                <p:oleObj name="Equation" r:id="rId15" imgW="1091726" imgH="203112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29325"/>
                        <a:ext cx="25003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965575" y="6024563"/>
          <a:ext cx="16271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10891" imgH="203112" progId="Equation.DSMT4">
                  <p:embed/>
                </p:oleObj>
              </mc:Choice>
              <mc:Fallback>
                <p:oleObj name="Equation" r:id="rId17" imgW="710891" imgH="203112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6024563"/>
                        <a:ext cx="16271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08133" y="694995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4-16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0040" y="187166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4254" y="285646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34973" y="263555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6468" y="1790879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6669" y="358412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41962" y="368248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1796" name="对象 1"/>
          <p:cNvGraphicFramePr>
            <a:graphicFrameLocks noChangeAspect="1"/>
          </p:cNvGraphicFramePr>
          <p:nvPr/>
        </p:nvGraphicFramePr>
        <p:xfrm>
          <a:off x="206375" y="1279525"/>
          <a:ext cx="2359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215806" progId="Equation.DSMT4">
                  <p:embed/>
                </p:oleObj>
              </mc:Choice>
              <mc:Fallback>
                <p:oleObj name="Equation" r:id="rId4" imgW="1180588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279525"/>
                        <a:ext cx="2359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对象 2"/>
          <p:cNvGraphicFramePr>
            <a:graphicFrameLocks noChangeAspect="1"/>
          </p:cNvGraphicFramePr>
          <p:nvPr/>
        </p:nvGraphicFramePr>
        <p:xfrm>
          <a:off x="3460750" y="1328738"/>
          <a:ext cx="2597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588" imgH="203112" progId="Equation.DSMT4">
                  <p:embed/>
                </p:oleObj>
              </mc:Choice>
              <mc:Fallback>
                <p:oleObj name="Equation" r:id="rId6" imgW="1180588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328738"/>
                        <a:ext cx="25971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对象 3"/>
          <p:cNvGraphicFramePr>
            <a:graphicFrameLocks noChangeAspect="1"/>
          </p:cNvGraphicFramePr>
          <p:nvPr/>
        </p:nvGraphicFramePr>
        <p:xfrm>
          <a:off x="7246938" y="1336675"/>
          <a:ext cx="15255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9808" imgH="178041" progId="Equation.DSMT4">
                  <p:embed/>
                </p:oleObj>
              </mc:Choice>
              <mc:Fallback>
                <p:oleObj name="Equation" r:id="rId8" imgW="789808" imgH="17804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1336675"/>
                        <a:ext cx="15255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9250" y="644525"/>
            <a:ext cx="83502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4-17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4.23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）所示无源二端网络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，已知其端口电压</a:t>
            </a:r>
            <a:endParaRPr lang="zh-CN" altLang="en-US" sz="24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9663" y="1279525"/>
            <a:ext cx="153511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，电流</a:t>
            </a:r>
            <a:endParaRPr lang="zh-CN" altLang="zh-CN" sz="24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6288" y="1292225"/>
            <a:ext cx="14144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，角频率</a:t>
            </a:r>
            <a:endParaRPr lang="zh-CN" altLang="zh-CN" sz="2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588" y="1916113"/>
            <a:ext cx="818673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求该网络串联等效电路的元件参数，并画出其等效电路。</a:t>
            </a:r>
            <a:endParaRPr lang="zh-CN" altLang="zh-CN" sz="2400" b="1" dirty="0"/>
          </a:p>
        </p:txBody>
      </p:sp>
      <p:pic>
        <p:nvPicPr>
          <p:cNvPr id="16180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2752725"/>
            <a:ext cx="2740025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65188" y="2665413"/>
          <a:ext cx="18081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63225" imgH="203112" progId="Equation.DSMT4">
                  <p:embed/>
                </p:oleObj>
              </mc:Choice>
              <mc:Fallback>
                <p:oleObj name="Equation" r:id="rId11" imgW="863225" imgH="203112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665413"/>
                        <a:ext cx="18081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836863" y="2532063"/>
          <a:ext cx="22574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79500" imgH="419100" progId="Equation.DSMT4">
                  <p:embed/>
                </p:oleObj>
              </mc:Choice>
              <mc:Fallback>
                <p:oleObj name="Equation" r:id="rId13" imgW="1079500" imgH="4191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532063"/>
                        <a:ext cx="22574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6823"/>
              </p:ext>
            </p:extLst>
          </p:nvPr>
        </p:nvGraphicFramePr>
        <p:xfrm>
          <a:off x="865188" y="3359919"/>
          <a:ext cx="44338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20900" imgH="635000" progId="Equation.DSMT4">
                  <p:embed/>
                </p:oleObj>
              </mc:Choice>
              <mc:Fallback>
                <p:oleObj name="Equation" r:id="rId15" imgW="2120900" imgH="6350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359919"/>
                        <a:ext cx="44338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59104"/>
              </p:ext>
            </p:extLst>
          </p:nvPr>
        </p:nvGraphicFramePr>
        <p:xfrm>
          <a:off x="2948893" y="4670425"/>
          <a:ext cx="1600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08" imgH="203112" progId="Equation.DSMT4">
                  <p:embed/>
                </p:oleObj>
              </mc:Choice>
              <mc:Fallback>
                <p:oleObj name="Equation" r:id="rId17" imgW="672808" imgH="203112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93" y="4670425"/>
                        <a:ext cx="1600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241425" y="6062663"/>
          <a:ext cx="11842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60485" imgH="178041" progId="Equation.DSMT4">
                  <p:embed/>
                </p:oleObj>
              </mc:Choice>
              <mc:Fallback>
                <p:oleObj name="Equation" r:id="rId19" imgW="560485" imgH="178041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6062663"/>
                        <a:ext cx="11842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192463" y="5851525"/>
          <a:ext cx="25765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34963" imgH="394567" progId="Equation.DSMT4">
                  <p:embed/>
                </p:oleObj>
              </mc:Choice>
              <mc:Fallback>
                <p:oleObj name="Equation" r:id="rId21" imgW="1234963" imgH="394567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5851525"/>
                        <a:ext cx="257651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79388" y="2598738"/>
            <a:ext cx="8032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908050" y="5291138"/>
            <a:ext cx="64135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可以用一个电阻和电感串联电路来等效</a:t>
            </a:r>
            <a:endParaRPr lang="zh-CN" altLang="en-US" sz="2400" b="1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03851"/>
              </p:ext>
            </p:extLst>
          </p:nvPr>
        </p:nvGraphicFramePr>
        <p:xfrm>
          <a:off x="1154907" y="4686682"/>
          <a:ext cx="1728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74364" imgH="203112" progId="Equation.DSMT4">
                  <p:embed/>
                </p:oleObj>
              </mc:Choice>
              <mc:Fallback>
                <p:oleObj name="Equation" r:id="rId23" imgW="774364" imgH="203112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907" y="4686682"/>
                        <a:ext cx="17287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208" name="Picture 2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641600"/>
            <a:ext cx="3389313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368" y="64135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4-17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2820" name="对象 13"/>
          <p:cNvGraphicFramePr>
            <a:graphicFrameLocks noChangeAspect="1"/>
          </p:cNvGraphicFramePr>
          <p:nvPr/>
        </p:nvGraphicFramePr>
        <p:xfrm>
          <a:off x="4556125" y="1336675"/>
          <a:ext cx="18351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203112" progId="Equation.DSMT4">
                  <p:embed/>
                </p:oleObj>
              </mc:Choice>
              <mc:Fallback>
                <p:oleObj name="Equation" r:id="rId4" imgW="901309" imgH="203112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1336675"/>
                        <a:ext cx="18351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对象 14"/>
          <p:cNvGraphicFramePr>
            <a:graphicFrameLocks noChangeAspect="1"/>
          </p:cNvGraphicFramePr>
          <p:nvPr/>
        </p:nvGraphicFramePr>
        <p:xfrm>
          <a:off x="6589713" y="1341438"/>
          <a:ext cx="17621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91648" imgH="178041" progId="Equation.DSMT4">
                  <p:embed/>
                </p:oleObj>
              </mc:Choice>
              <mc:Fallback>
                <p:oleObj name="Equation" r:id="rId6" imgW="891648" imgH="178041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1341438"/>
                        <a:ext cx="17621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263" y="612775"/>
            <a:ext cx="8213725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4-18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4.24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所示的正弦稳态电路中，已知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=30Ω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=50Ω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=10μF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=20mH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                      ，</a:t>
            </a:r>
            <a:endParaRPr lang="zh-CN" altLang="en-US" sz="2400" b="1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9263" y="1849438"/>
            <a:ext cx="264636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试求各支路电流。</a:t>
            </a:r>
            <a:endParaRPr lang="zh-CN" altLang="zh-CN" sz="2400" b="1" dirty="0"/>
          </a:p>
        </p:txBody>
      </p:sp>
      <p:pic>
        <p:nvPicPr>
          <p:cNvPr id="16282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849438"/>
            <a:ext cx="4087812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85750" y="3500438"/>
          <a:ext cx="43561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945" imgH="393635" progId="Equation.DSMT4">
                  <p:embed/>
                </p:oleObj>
              </mc:Choice>
              <mc:Fallback>
                <p:oleObj name="Equation" r:id="rId9" imgW="2197945" imgH="393635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500438"/>
                        <a:ext cx="43561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01625" y="2928938"/>
          <a:ext cx="4503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96025" imgH="241295" progId="Equation.DSMT4">
                  <p:embed/>
                </p:oleObj>
              </mc:Choice>
              <mc:Fallback>
                <p:oleObj name="Equation" r:id="rId11" imgW="2096025" imgH="241295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928938"/>
                        <a:ext cx="4503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66763" y="4811713"/>
          <a:ext cx="3441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00200" imgH="431800" progId="Equation.DSMT4">
                  <p:embed/>
                </p:oleObj>
              </mc:Choice>
              <mc:Fallback>
                <p:oleObj name="Equation" r:id="rId13" imgW="1600200" imgH="4318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811713"/>
                        <a:ext cx="3441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449263" y="2446338"/>
            <a:ext cx="8794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42900" y="4333875"/>
            <a:ext cx="3186113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电路的等效阻抗为：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24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006475" y="5876925"/>
          <a:ext cx="37988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65300" imgH="203200" progId="Equation.DSMT4">
                  <p:embed/>
                </p:oleObj>
              </mc:Choice>
              <mc:Fallback>
                <p:oleObj name="Equation" r:id="rId15" imgW="1765300" imgH="2032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876925"/>
                        <a:ext cx="37988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197350" y="4768850"/>
          <a:ext cx="34417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00200" imgH="419100" progId="Equation.DSMT4">
                  <p:embed/>
                </p:oleObj>
              </mc:Choice>
              <mc:Fallback>
                <p:oleObj name="Equation" r:id="rId17" imgW="1600200" imgH="4191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768850"/>
                        <a:ext cx="34417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61053" y="69262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4-18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8278" y="1832337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55882" y="184943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20mH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270" y="3410466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10μ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8553" y="3234698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1175" y="2420938"/>
          <a:ext cx="4084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419100" progId="Equation.DSMT4">
                  <p:embed/>
                </p:oleObj>
              </mc:Choice>
              <mc:Fallback>
                <p:oleObj name="Equation" r:id="rId4" imgW="1841500" imgH="419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420938"/>
                        <a:ext cx="4084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8638" y="3662363"/>
          <a:ext cx="74279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100" imgH="431800" progId="Equation.DSMT4">
                  <p:embed/>
                </p:oleObj>
              </mc:Choice>
              <mc:Fallback>
                <p:oleObj name="Equation" r:id="rId6" imgW="33401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662363"/>
                        <a:ext cx="74279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7525" y="4941888"/>
          <a:ext cx="77485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67100" imgH="431800" progId="Equation.DSMT4">
                  <p:embed/>
                </p:oleObj>
              </mc:Choice>
              <mc:Fallback>
                <p:oleObj name="Equation" r:id="rId8" imgW="34671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4941888"/>
                        <a:ext cx="774858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28638" y="1724025"/>
            <a:ext cx="203041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8001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各支路电流为</a:t>
            </a:r>
            <a:endParaRPr lang="zh-CN" altLang="zh-CN" sz="2400" b="1" dirty="0"/>
          </a:p>
        </p:txBody>
      </p:sp>
      <p:pic>
        <p:nvPicPr>
          <p:cNvPr id="16384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65175"/>
            <a:ext cx="4087812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84213" y="1052513"/>
          <a:ext cx="13668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004" imgH="177646" progId="Equation.DSMT4">
                  <p:embed/>
                </p:oleObj>
              </mc:Choice>
              <mc:Fallback>
                <p:oleObj name="Equation" r:id="rId11" imgW="571004" imgH="177646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13668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7513" y="397440"/>
            <a:ext cx="6591300" cy="49314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同一个正弦量，计时起点不同，初相位不同。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14440" y="4602967"/>
            <a:ext cx="285234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一般规定：|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| 。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087438" y="3698229"/>
            <a:ext cx="900112" cy="430213"/>
          </a:xfrm>
          <a:prstGeom prst="borderCallout2">
            <a:avLst>
              <a:gd name="adj1" fmla="val 21176"/>
              <a:gd name="adj2" fmla="val -8468"/>
              <a:gd name="adj3" fmla="val 21176"/>
              <a:gd name="adj4" fmla="val -8468"/>
              <a:gd name="adj5" fmla="val -41176"/>
              <a:gd name="adj6" fmla="val -9875"/>
            </a:avLst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zh-CN" sz="24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endParaRPr lang="zh-CN" altLang="zh-CN" sz="24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zh-CN" sz="24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679825" y="3698229"/>
            <a:ext cx="1196975" cy="430213"/>
          </a:xfrm>
          <a:prstGeom prst="borderCallout2">
            <a:avLst>
              <a:gd name="adj1" fmla="val 21176"/>
              <a:gd name="adj2" fmla="val -6069"/>
              <a:gd name="adj3" fmla="val 21176"/>
              <a:gd name="adj4" fmla="val -6069"/>
              <a:gd name="adj5" fmla="val 32060"/>
              <a:gd name="adj6" fmla="val -15676"/>
            </a:avLst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zh-CN" sz="24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60</a:t>
            </a:r>
            <a:endParaRPr lang="zh-CN" altLang="zh-CN" sz="2400" b="1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zh-CN" sz="2400" b="1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61138" y="3734742"/>
            <a:ext cx="1484312" cy="393700"/>
          </a:xfrm>
          <a:prstGeom prst="borderCallout2">
            <a:avLst>
              <a:gd name="adj1" fmla="val 21176"/>
              <a:gd name="adj2" fmla="val -5167"/>
              <a:gd name="adj3" fmla="val 21176"/>
              <a:gd name="adj4" fmla="val -13023"/>
              <a:gd name="adj5" fmla="val 57940"/>
              <a:gd name="adj6" fmla="val -13023"/>
            </a:avLst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zh-CN" sz="24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=－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60</a:t>
            </a:r>
            <a:endParaRPr lang="zh-CN" altLang="zh-CN" sz="2400" b="1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zh-CN" sz="2400" b="1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1031876" y="4267061"/>
            <a:ext cx="6408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&gt;0，表示波形起点超前坐标原点。</a:t>
            </a:r>
            <a:endParaRPr lang="zh-CN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995363" y="4843324"/>
            <a:ext cx="6013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&lt;0，表示波形起点滞后坐标原点。</a:t>
            </a:r>
            <a:endParaRPr lang="zh-CN" altLang="zh-CN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8051"/>
            <a:ext cx="85248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9282" y="5448139"/>
            <a:ext cx="727392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83838"/>
                </a:solidFill>
                <a:latin typeface="HiddenHorzOCR"/>
              </a:rPr>
              <a:t>同一正弦量，所选参考方向不同，瞬时值异号，解析式也异号</a:t>
            </a:r>
            <a:endParaRPr lang="zh-CN" altLang="en-US" sz="20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2412"/>
              </p:ext>
            </p:extLst>
          </p:nvPr>
        </p:nvGraphicFramePr>
        <p:xfrm>
          <a:off x="1033098" y="5993180"/>
          <a:ext cx="5108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228600" progId="Equation.DSMT4">
                  <p:embed/>
                </p:oleObj>
              </mc:Choice>
              <mc:Fallback>
                <p:oleObj name="Equation" r:id="rId5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98" y="5993180"/>
                        <a:ext cx="5108575" cy="5492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71" grpId="0" autoUpdateAnimBg="0"/>
      <p:bldP spid="72" grpId="0" autoUpdateAnimBg="0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765175"/>
            <a:ext cx="6035675" cy="504825"/>
          </a:xfrm>
        </p:spPr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4.5 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正弦交流电路的相量分析法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9113" y="1509713"/>
            <a:ext cx="8048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正弦稳态电路相量分析法的一般步骤为：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58875" y="2287588"/>
            <a:ext cx="4500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画电路的相量模型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06488" y="4067175"/>
            <a:ext cx="68754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根据KCL、KVL和元件VCR的相量形</a:t>
            </a: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式，</a:t>
            </a:r>
            <a:endParaRPr lang="en-US" altLang="zh-CN" sz="24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求解得到电压电流的相量表达式；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 sz="2400" b="1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08075" y="5349875"/>
            <a:ext cx="68754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根据计算得到的电压、电流相量，写</a:t>
            </a: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endParaRPr lang="en-US" altLang="zh-CN" sz="24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相应的瞬时值表达式。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85938" y="2819400"/>
            <a:ext cx="5875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各正弦电压、电流用相量表示，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1813" y="3467100"/>
            <a:ext cx="6062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sz="2400" b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itchFamily="34" charset="0"/>
              </a:defRPr>
            </a:lvl9pPr>
          </a:lstStyle>
          <a:p>
            <a:r>
              <a:rPr lang="zh-CN" altLang="zh-CN" dirty="0"/>
              <a:t>RLC元件用相应的阻抗或导纳表示。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81163" y="2252663"/>
          <a:ext cx="517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195" imgH="241195" progId="Equation.DSMT4">
                  <p:embed/>
                </p:oleObj>
              </mc:Choice>
              <mc:Fallback>
                <p:oleObj name="Equation" r:id="rId5" imgW="241195" imgH="24119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252663"/>
                        <a:ext cx="517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4788" y="2852738"/>
          <a:ext cx="2349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865" imgH="241195" progId="Equation.DSMT4">
                  <p:embed/>
                </p:oleObj>
              </mc:Choice>
              <mc:Fallback>
                <p:oleObj name="Equation" r:id="rId7" imgW="1002865" imgH="24119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852738"/>
                        <a:ext cx="2349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43038" y="3429000"/>
          <a:ext cx="28527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18671" imgH="241195" progId="Equation.DSMT4">
                  <p:embed/>
                </p:oleObj>
              </mc:Choice>
              <mc:Fallback>
                <p:oleObj name="Equation" r:id="rId9" imgW="1218671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429000"/>
                        <a:ext cx="28527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67050" y="4953000"/>
          <a:ext cx="293846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44600" imgH="787400" progId="Equation.DSMT4">
                  <p:embed/>
                </p:oleObj>
              </mc:Choice>
              <mc:Fallback>
                <p:oleObj name="Equation" r:id="rId11" imgW="1244600" imgH="787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953000"/>
                        <a:ext cx="2938463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3713" y="2212976"/>
            <a:ext cx="11874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400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59013" y="2224088"/>
            <a:ext cx="235108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为参考相量，则</a:t>
            </a:r>
            <a:endParaRPr lang="zh-CN" altLang="zh-CN" sz="2400" b="1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4213" y="4005263"/>
            <a:ext cx="4203700" cy="962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KVL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的相量形式列出电路方程</a:t>
            </a:r>
            <a:endParaRPr lang="zh-CN" altLang="en-US" sz="2400" b="1" dirty="0"/>
          </a:p>
        </p:txBody>
      </p:sp>
      <p:pic>
        <p:nvPicPr>
          <p:cNvPr id="165904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241550"/>
            <a:ext cx="3944937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53351" y="725627"/>
            <a:ext cx="8309636" cy="1441162"/>
            <a:chOff x="353351" y="725627"/>
            <a:chExt cx="8309636" cy="1441162"/>
          </a:xfrm>
        </p:grpSpPr>
        <p:graphicFrame>
          <p:nvGraphicFramePr>
            <p:cNvPr id="16589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7905223"/>
                </p:ext>
              </p:extLst>
            </p:nvPr>
          </p:nvGraphicFramePr>
          <p:xfrm>
            <a:off x="6519546" y="1166813"/>
            <a:ext cx="5508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195" imgH="241195" progId="Equation.DSMT4">
                    <p:embed/>
                  </p:oleObj>
                </mc:Choice>
                <mc:Fallback>
                  <p:oleObj name="Equation" r:id="rId14" imgW="241195" imgH="241195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9546" y="1166813"/>
                          <a:ext cx="5508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180637"/>
                </p:ext>
              </p:extLst>
            </p:nvPr>
          </p:nvGraphicFramePr>
          <p:xfrm>
            <a:off x="7812450" y="1174899"/>
            <a:ext cx="59531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195" imgH="241195" progId="Equation.DSMT4">
                    <p:embed/>
                  </p:oleObj>
                </mc:Choice>
                <mc:Fallback>
                  <p:oleObj name="Equation" r:id="rId16" imgW="241195" imgH="241195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450" y="1174899"/>
                          <a:ext cx="59531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7199" y="725627"/>
              <a:ext cx="8205788" cy="143032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4-19  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在图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4.25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所示的正弦稳态电路中，已知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=1+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2Ω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=0.8+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2.8Ω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=40+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30Ω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S1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S2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=220V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en-GB" altLang="zh-CN" sz="2400" b="1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20˚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角，试用支路电流法求各支路电流。</a:t>
              </a:r>
              <a:endParaRPr lang="zh-CN" altLang="en-US" sz="2400" b="1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973888" y="1166813"/>
              <a:ext cx="989012" cy="46196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滞后</a:t>
              </a:r>
              <a:endParaRPr lang="zh-CN" altLang="zh-CN" sz="2400" b="1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9575" y="1705124"/>
              <a:ext cx="261610" cy="4616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4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3351" y="764915"/>
              <a:ext cx="1152160" cy="432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+mn-ea"/>
                </a:rPr>
                <a:t>例</a:t>
              </a: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4-19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917170"/>
              </p:ext>
            </p:extLst>
          </p:nvPr>
        </p:nvGraphicFramePr>
        <p:xfrm>
          <a:off x="703229" y="4330092"/>
          <a:ext cx="5825964" cy="147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787400" progId="Equation.DSMT4">
                  <p:embed/>
                </p:oleObj>
              </mc:Choice>
              <mc:Fallback>
                <p:oleObj name="Equation" r:id="rId2" imgW="2755900" imgH="787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29" y="4330092"/>
                        <a:ext cx="5825964" cy="1473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55803"/>
              </p:ext>
            </p:extLst>
          </p:nvPr>
        </p:nvGraphicFramePr>
        <p:xfrm>
          <a:off x="881230" y="6308723"/>
          <a:ext cx="2230283" cy="45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241195" progId="Equation.DSMT4">
                  <p:embed/>
                </p:oleObj>
              </mc:Choice>
              <mc:Fallback>
                <p:oleObj name="Equation" r:id="rId4" imgW="1040948" imgH="24119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30" y="6308723"/>
                        <a:ext cx="2230283" cy="450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81918"/>
              </p:ext>
            </p:extLst>
          </p:nvPr>
        </p:nvGraphicFramePr>
        <p:xfrm>
          <a:off x="3342856" y="6308723"/>
          <a:ext cx="2361788" cy="45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241300" progId="Equation.DSMT4">
                  <p:embed/>
                </p:oleObj>
              </mc:Choice>
              <mc:Fallback>
                <p:oleObj name="Equation" r:id="rId6" imgW="1104900" imgH="241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856" y="6308723"/>
                        <a:ext cx="2361788" cy="450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10589"/>
              </p:ext>
            </p:extLst>
          </p:nvPr>
        </p:nvGraphicFramePr>
        <p:xfrm>
          <a:off x="5935987" y="6309400"/>
          <a:ext cx="2736380" cy="45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700" imgH="241300" progId="Equation.DSMT4">
                  <p:embed/>
                </p:oleObj>
              </mc:Choice>
              <mc:Fallback>
                <p:oleObj name="Equation" r:id="rId8" imgW="1282700" imgH="2413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987" y="6309400"/>
                        <a:ext cx="2736380" cy="450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9541" y="3735076"/>
            <a:ext cx="233997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代入已知数据得</a:t>
            </a:r>
            <a:endParaRPr lang="zh-CN" altLang="zh-CN" sz="2400" b="1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0380" y="5846760"/>
            <a:ext cx="14160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解方程得</a:t>
            </a:r>
            <a:endParaRPr lang="zh-CN" altLang="zh-CN" sz="2400" b="1" dirty="0"/>
          </a:p>
        </p:txBody>
      </p:sp>
      <p:pic>
        <p:nvPicPr>
          <p:cNvPr id="14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69" y="1695738"/>
            <a:ext cx="3944937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53351" y="700518"/>
            <a:ext cx="8306462" cy="1466271"/>
            <a:chOff x="353351" y="700518"/>
            <a:chExt cx="8306462" cy="1466271"/>
          </a:xfrm>
        </p:grpSpPr>
        <p:graphicFrame>
          <p:nvGraphicFramePr>
            <p:cNvPr id="1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691704"/>
                </p:ext>
              </p:extLst>
            </p:nvPr>
          </p:nvGraphicFramePr>
          <p:xfrm>
            <a:off x="7686675" y="1166813"/>
            <a:ext cx="5508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1195" imgH="241195" progId="Equation.DSMT4">
                    <p:embed/>
                  </p:oleObj>
                </mc:Choice>
                <mc:Fallback>
                  <p:oleObj name="Equation" r:id="rId11" imgW="24119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6675" y="1166813"/>
                          <a:ext cx="5508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937645"/>
                </p:ext>
              </p:extLst>
            </p:nvPr>
          </p:nvGraphicFramePr>
          <p:xfrm>
            <a:off x="6524625" y="1166813"/>
            <a:ext cx="59531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1195" imgH="241195" progId="Equation.DSMT4">
                    <p:embed/>
                  </p:oleObj>
                </mc:Choice>
                <mc:Fallback>
                  <p:oleObj name="Equation" r:id="rId13" imgW="24119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625" y="1166813"/>
                          <a:ext cx="59531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54025" y="700518"/>
              <a:ext cx="8205788" cy="143032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4-19  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在图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4.25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所示的正弦稳态电路中，已知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=1+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2Ω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=0.8+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2.8Ω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=40+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30Ω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S1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400" b="1" baseline="-30000" dirty="0">
                  <a:latin typeface="Times New Roman" pitchFamily="18" charset="0"/>
                  <a:cs typeface="Times New Roman" pitchFamily="18" charset="0"/>
                </a:rPr>
                <a:t>S2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=220V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en-GB" altLang="zh-CN" sz="2400" b="1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20˚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角，试用支路电流法求各支路电流。</a:t>
              </a:r>
              <a:endParaRPr lang="zh-CN" altLang="en-US" sz="2400" b="1" dirty="0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973888" y="1166813"/>
              <a:ext cx="989012" cy="46196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滞后</a:t>
              </a:r>
              <a:endParaRPr lang="zh-CN" altLang="zh-CN" sz="2400" b="1" dirty="0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409575" y="1705124"/>
              <a:ext cx="261610" cy="4616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53351" y="764915"/>
              <a:ext cx="1152160" cy="432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+mn-ea"/>
                </a:rPr>
                <a:t>例</a:t>
              </a: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4-19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171055"/>
              </p:ext>
            </p:extLst>
          </p:nvPr>
        </p:nvGraphicFramePr>
        <p:xfrm>
          <a:off x="703229" y="2180057"/>
          <a:ext cx="2740555" cy="151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44600" imgH="787400" progId="Equation.DSMT4">
                  <p:embed/>
                </p:oleObj>
              </mc:Choice>
              <mc:Fallback>
                <p:oleObj name="Equation" r:id="rId15" imgW="12446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29" y="2180057"/>
                        <a:ext cx="2740555" cy="1519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4" name="对象 1"/>
          <p:cNvGraphicFramePr>
            <a:graphicFrameLocks noChangeAspect="1"/>
          </p:cNvGraphicFramePr>
          <p:nvPr/>
        </p:nvGraphicFramePr>
        <p:xfrm>
          <a:off x="766763" y="455613"/>
          <a:ext cx="161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203024" progId="Equation.DSMT4">
                  <p:embed/>
                </p:oleObj>
              </mc:Choice>
              <mc:Fallback>
                <p:oleObj name="Equation" r:id="rId4" imgW="164957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55613"/>
                        <a:ext cx="1619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6413" y="2222500"/>
          <a:ext cx="43259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600" imgH="482600" progId="Equation.DSMT4">
                  <p:embed/>
                </p:oleObj>
              </mc:Choice>
              <mc:Fallback>
                <p:oleObj name="Equation" r:id="rId6" imgW="18796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222500"/>
                        <a:ext cx="432593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7700" y="4349750"/>
          <a:ext cx="77231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32200" imgH="457200" progId="Equation.DSMT4">
                  <p:embed/>
                </p:oleObj>
              </mc:Choice>
              <mc:Fallback>
                <p:oleObj name="Equation" r:id="rId8" imgW="36322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349750"/>
                        <a:ext cx="77231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03500" y="5678488"/>
          <a:ext cx="26368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700" imgH="203200" progId="Equation.DSMT4">
                  <p:embed/>
                </p:oleObj>
              </mc:Choice>
              <mc:Fallback>
                <p:oleObj name="Equation" r:id="rId10" imgW="11557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678488"/>
                        <a:ext cx="26368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0825" y="765175"/>
            <a:ext cx="7624763" cy="520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4-20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用节点电压法求解例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4-19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电路中各支路电流。</a:t>
            </a:r>
            <a:endParaRPr lang="zh-CN" altLang="en-US" sz="24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9688" y="1479550"/>
            <a:ext cx="26463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列节点电压方程为</a:t>
            </a:r>
            <a:endParaRPr lang="zh-CN" altLang="en-US" sz="24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363" y="3587750"/>
            <a:ext cx="233838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代入已知数据得</a:t>
            </a:r>
            <a:endParaRPr lang="zh-CN" altLang="zh-CN" sz="2400" b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9463" y="5678488"/>
            <a:ext cx="20320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解方程得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zh-CN" altLang="en-US" sz="2400" b="1" dirty="0"/>
          </a:p>
        </p:txBody>
      </p:sp>
      <p:pic>
        <p:nvPicPr>
          <p:cNvPr id="168972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85875"/>
            <a:ext cx="3859213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06413" y="1427163"/>
            <a:ext cx="803275" cy="514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3351" y="764915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4-20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9988" name="对象 5"/>
          <p:cNvGraphicFramePr>
            <a:graphicFrameLocks noChangeAspect="1"/>
          </p:cNvGraphicFramePr>
          <p:nvPr/>
        </p:nvGraphicFramePr>
        <p:xfrm>
          <a:off x="5195888" y="1752600"/>
          <a:ext cx="2759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03200" progId="Equation.DSMT4">
                  <p:embed/>
                </p:oleObj>
              </mc:Choice>
              <mc:Fallback>
                <p:oleObj name="Equation" r:id="rId4" imgW="11557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1752600"/>
                        <a:ext cx="27590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09625" y="3635375"/>
          <a:ext cx="7158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700" imgH="457200" progId="Equation.DSMT4">
                  <p:embed/>
                </p:oleObj>
              </mc:Choice>
              <mc:Fallback>
                <p:oleObj name="Equation" r:id="rId6" imgW="31877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635375"/>
                        <a:ext cx="71580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66763" y="4652963"/>
          <a:ext cx="77549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67100" imgH="457200" progId="Equation.DSMT4">
                  <p:embed/>
                </p:oleObj>
              </mc:Choice>
              <mc:Fallback>
                <p:oleObj name="Equation" r:id="rId8" imgW="34671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652963"/>
                        <a:ext cx="77549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42963" y="5634038"/>
          <a:ext cx="56435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457200" progId="Equation.DSMT4">
                  <p:embed/>
                </p:oleObj>
              </mc:Choice>
              <mc:Fallback>
                <p:oleObj name="Equation" r:id="rId10" imgW="25019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634038"/>
                        <a:ext cx="564356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168900" y="2608263"/>
            <a:ext cx="20320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各支路电流为</a:t>
            </a:r>
            <a:endParaRPr lang="zh-CN" altLang="zh-CN" sz="2400" b="1" dirty="0"/>
          </a:p>
        </p:txBody>
      </p:sp>
      <p:pic>
        <p:nvPicPr>
          <p:cNvPr id="169993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49275"/>
            <a:ext cx="420846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7213" y="2209800"/>
          <a:ext cx="4476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508000" progId="Equation.DSMT4">
                  <p:embed/>
                </p:oleObj>
              </mc:Choice>
              <mc:Fallback>
                <p:oleObj name="Equation" r:id="rId4" imgW="1943100" imgH="508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209800"/>
                        <a:ext cx="44767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7838" y="4170363"/>
          <a:ext cx="83693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73500" imgH="508000" progId="Equation.DSMT4">
                  <p:embed/>
                </p:oleObj>
              </mc:Choice>
              <mc:Fallback>
                <p:oleObj name="Equation" r:id="rId6" imgW="3873500" imgH="508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170363"/>
                        <a:ext cx="83693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3825" y="5443538"/>
          <a:ext cx="23939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241195" progId="Equation.DSMT4">
                  <p:embed/>
                </p:oleObj>
              </mc:Choice>
              <mc:Fallback>
                <p:oleObj name="Equation" r:id="rId8" imgW="1079032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443538"/>
                        <a:ext cx="23939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33663" y="5953125"/>
          <a:ext cx="28622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400" imgH="241300" progId="Equation.DSMT4">
                  <p:embed/>
                </p:oleObj>
              </mc:Choice>
              <mc:Fallback>
                <p:oleObj name="Equation" r:id="rId10" imgW="1295400" imgH="2413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5953125"/>
                        <a:ext cx="28622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4988" y="1503363"/>
            <a:ext cx="80327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11275" y="1520825"/>
            <a:ext cx="264636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列网孔电流方程为</a:t>
            </a:r>
            <a:endParaRPr lang="zh-CN" altLang="en-US" sz="2400" b="1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1500" y="3429000"/>
            <a:ext cx="17240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代入数据得</a:t>
            </a:r>
            <a:endParaRPr lang="zh-CN" altLang="zh-CN" sz="2400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47688" y="5308600"/>
            <a:ext cx="172243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解方程组得</a:t>
            </a:r>
            <a:endParaRPr lang="zh-CN" altLang="zh-CN" sz="2400" b="1" dirty="0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41338" y="908050"/>
            <a:ext cx="731678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4-21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用网孔电流法求解例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4-19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电路中各支路电流。</a:t>
            </a:r>
            <a:endParaRPr lang="zh-CN" altLang="en-US" sz="2400" b="1" dirty="0"/>
          </a:p>
        </p:txBody>
      </p:sp>
      <p:pic>
        <p:nvPicPr>
          <p:cNvPr id="171021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473200"/>
            <a:ext cx="40862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60545" y="909271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2036" name="对象 6"/>
          <p:cNvGraphicFramePr>
            <a:graphicFrameLocks noChangeAspect="1"/>
          </p:cNvGraphicFramePr>
          <p:nvPr/>
        </p:nvGraphicFramePr>
        <p:xfrm>
          <a:off x="844550" y="1239838"/>
          <a:ext cx="25288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41195" progId="Equation.DSMT4">
                  <p:embed/>
                </p:oleObj>
              </mc:Choice>
              <mc:Fallback>
                <p:oleObj name="Equation" r:id="rId4" imgW="1079032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239838"/>
                        <a:ext cx="25288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对象 7"/>
          <p:cNvGraphicFramePr>
            <a:graphicFrameLocks noChangeAspect="1"/>
          </p:cNvGraphicFramePr>
          <p:nvPr/>
        </p:nvGraphicFramePr>
        <p:xfrm>
          <a:off x="846138" y="2060575"/>
          <a:ext cx="302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400" imgH="241300" progId="Equation.DSMT4">
                  <p:embed/>
                </p:oleObj>
              </mc:Choice>
              <mc:Fallback>
                <p:oleObj name="Equation" r:id="rId6" imgW="1295400" imgH="2413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060575"/>
                        <a:ext cx="302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242970"/>
              </p:ext>
            </p:extLst>
          </p:nvPr>
        </p:nvGraphicFramePr>
        <p:xfrm>
          <a:off x="727521" y="3707162"/>
          <a:ext cx="3171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241300" progId="Equation.DSMT4">
                  <p:embed/>
                </p:oleObj>
              </mc:Choice>
              <mc:Fallback>
                <p:oleObj name="Equation" r:id="rId8" imgW="1333500" imgH="2413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21" y="3707162"/>
                        <a:ext cx="3171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45185"/>
              </p:ext>
            </p:extLst>
          </p:nvPr>
        </p:nvGraphicFramePr>
        <p:xfrm>
          <a:off x="711605" y="4575175"/>
          <a:ext cx="8169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300" imgH="241300" progId="Equation.DSMT4">
                  <p:embed/>
                </p:oleObj>
              </mc:Choice>
              <mc:Fallback>
                <p:oleObj name="Equation" r:id="rId10" imgW="3416300" imgH="2413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05" y="4575175"/>
                        <a:ext cx="8169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90020"/>
              </p:ext>
            </p:extLst>
          </p:nvPr>
        </p:nvGraphicFramePr>
        <p:xfrm>
          <a:off x="721851" y="5441601"/>
          <a:ext cx="375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241300" progId="Equation.DSMT4">
                  <p:embed/>
                </p:oleObj>
              </mc:Choice>
              <mc:Fallback>
                <p:oleObj name="Equation" r:id="rId12" imgW="1574800" imgH="241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51" y="5441601"/>
                        <a:ext cx="3759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43121" y="2967133"/>
            <a:ext cx="203200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8001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各支路电流为</a:t>
            </a:r>
            <a:endParaRPr lang="zh-CN" altLang="zh-CN" sz="2400" dirty="0"/>
          </a:p>
        </p:txBody>
      </p:sp>
      <p:pic>
        <p:nvPicPr>
          <p:cNvPr id="172042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908050"/>
            <a:ext cx="40862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4313238"/>
            <a:ext cx="24606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59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0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3061" name="对象 1"/>
          <p:cNvGraphicFramePr>
            <a:graphicFrameLocks noChangeAspect="1"/>
          </p:cNvGraphicFramePr>
          <p:nvPr/>
        </p:nvGraphicFramePr>
        <p:xfrm>
          <a:off x="177800" y="1314450"/>
          <a:ext cx="1722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314450"/>
                        <a:ext cx="1722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对象 2"/>
          <p:cNvGraphicFramePr>
            <a:graphicFrameLocks noChangeAspect="1"/>
          </p:cNvGraphicFramePr>
          <p:nvPr/>
        </p:nvGraphicFramePr>
        <p:xfrm>
          <a:off x="1906588" y="1314450"/>
          <a:ext cx="1511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4" imgH="241195" progId="Equation.DSMT4">
                  <p:embed/>
                </p:oleObj>
              </mc:Choice>
              <mc:Fallback>
                <p:oleObj name="Equation" r:id="rId7" imgW="774364" imgH="24119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1314450"/>
                        <a:ext cx="1511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对象 3"/>
          <p:cNvGraphicFramePr>
            <a:graphicFrameLocks noChangeAspect="1"/>
          </p:cNvGraphicFramePr>
          <p:nvPr/>
        </p:nvGraphicFramePr>
        <p:xfrm>
          <a:off x="8113713" y="1314450"/>
          <a:ext cx="37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957" imgH="203024" progId="Equation.DSMT4">
                  <p:embed/>
                </p:oleObj>
              </mc:Choice>
              <mc:Fallback>
                <p:oleObj name="Equation" r:id="rId9" imgW="164957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1314450"/>
                        <a:ext cx="377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3" y="781050"/>
            <a:ext cx="929798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4-22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4.28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）所示的正弦稳态电路中，已知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=1Ω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4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4863" y="1295400"/>
            <a:ext cx="480060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，试用戴维南定理求电路中的电压</a:t>
            </a:r>
            <a:endParaRPr lang="zh-CN" altLang="en-US" sz="2400" b="1" dirty="0"/>
          </a:p>
        </p:txBody>
      </p:sp>
      <p:pic>
        <p:nvPicPr>
          <p:cNvPr id="173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76425"/>
            <a:ext cx="400367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3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855788"/>
            <a:ext cx="413067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69875" y="1901825"/>
            <a:ext cx="91916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81038" y="2435225"/>
            <a:ext cx="3854450" cy="1476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将待求支路以外的部分看作一个有源二端网络，用戴维南等效电路代替。</a:t>
            </a:r>
            <a:endParaRPr lang="zh-CN" altLang="en-US" sz="2400" b="1" dirty="0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1038" y="4149725"/>
          <a:ext cx="39290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90700" imgH="431800" progId="Equation.DSMT4">
                  <p:embed/>
                </p:oleObj>
              </mc:Choice>
              <mc:Fallback>
                <p:oleObj name="Equation" r:id="rId13" imgW="17907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149725"/>
                        <a:ext cx="39290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66725" y="5300663"/>
          <a:ext cx="50720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11400" imgH="419100" progId="Equation.DSMT4">
                  <p:embed/>
                </p:oleObj>
              </mc:Choice>
              <mc:Fallback>
                <p:oleObj name="Equation" r:id="rId15" imgW="2311400" imgH="4191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300663"/>
                        <a:ext cx="50720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04958" y="755024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4-22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4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765175"/>
            <a:ext cx="43624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15924" y="1557338"/>
            <a:ext cx="4012055" cy="9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 b="1" dirty="0"/>
              <a:t>将图中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eaLnBrk="1" hangingPunct="1">
              <a:lnSpc>
                <a:spcPct val="150000"/>
              </a:lnSpc>
            </a:pPr>
            <a:r>
              <a:rPr lang="zh-CN" altLang="zh-CN" sz="2000" b="1" dirty="0"/>
              <a:t>电压源短路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电流源开路，得</a:t>
            </a:r>
            <a:endParaRPr lang="zh-CN" altLang="en-US" sz="20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1188" y="2852738"/>
          <a:ext cx="3063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228600" progId="Equation.DSMT4">
                  <p:embed/>
                </p:oleObj>
              </mc:Choice>
              <mc:Fallback>
                <p:oleObj name="Equation" r:id="rId5" imgW="14351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3063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1188" y="4205288"/>
          <a:ext cx="25844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800" imgH="431800" progId="Equation.DSMT4">
                  <p:embed/>
                </p:oleObj>
              </mc:Choice>
              <mc:Fallback>
                <p:oleObj name="Equation" r:id="rId7" imgW="1193800" imgH="431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05288"/>
                        <a:ext cx="25844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588"/>
            <a:ext cx="184150" cy="46037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240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66788" y="3429000"/>
          <a:ext cx="33893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7500" imgH="419100" progId="Equation.DSMT4">
                  <p:embed/>
                </p:oleObj>
              </mc:Choice>
              <mc:Fallback>
                <p:oleObj name="Equation" r:id="rId9" imgW="1587500" imgH="4191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429000"/>
                        <a:ext cx="33893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3544888"/>
            <a:ext cx="26558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091" name="对象 13"/>
          <p:cNvGraphicFramePr>
            <a:graphicFrameLocks noChangeAspect="1"/>
          </p:cNvGraphicFramePr>
          <p:nvPr/>
        </p:nvGraphicFramePr>
        <p:xfrm>
          <a:off x="1042988" y="692150"/>
          <a:ext cx="19780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309" imgH="418918" progId="Equation.DSMT4">
                  <p:embed/>
                </p:oleObj>
              </mc:Choice>
              <mc:Fallback>
                <p:oleObj name="Equation" r:id="rId12" imgW="901309" imgH="418918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19780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827088" y="5226050"/>
          <a:ext cx="4535487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95500" imgH="609600" progId="Equation.DSMT4">
                  <p:embed/>
                </p:oleObj>
              </mc:Choice>
              <mc:Fallback>
                <p:oleObj name="Equation" r:id="rId14" imgW="2095500" imgH="609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6050"/>
                        <a:ext cx="4535487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692150"/>
            <a:ext cx="4608512" cy="504825"/>
          </a:xfrm>
        </p:spPr>
        <p:txBody>
          <a:bodyPr>
            <a:noAutofit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4.6 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正弦稳态电路的功率</a:t>
            </a:r>
          </a:p>
        </p:txBody>
      </p:sp>
      <p:sp>
        <p:nvSpPr>
          <p:cNvPr id="175109" name="矩形 2"/>
          <p:cNvSpPr>
            <a:spLocks noChangeArrowheads="1"/>
          </p:cNvSpPr>
          <p:nvPr/>
        </p:nvSpPr>
        <p:spPr bwMode="auto">
          <a:xfrm>
            <a:off x="420688" y="1344613"/>
            <a:ext cx="4872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4.6.1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二端网络的功率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597025"/>
            <a:ext cx="35941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50988" y="2065338"/>
          <a:ext cx="2609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5172" imgH="228870" progId="Equation.DSMT4">
                  <p:embed/>
                </p:oleObj>
              </mc:Choice>
              <mc:Fallback>
                <p:oleObj name="Equation" r:id="rId5" imgW="1195172" imgH="22887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065338"/>
                        <a:ext cx="2609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47813" y="2674938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3171" imgH="228870" progId="Equation.DSMT4">
                  <p:embed/>
                </p:oleObj>
              </mc:Choice>
              <mc:Fallback>
                <p:oleObj name="Equation" r:id="rId7" imgW="1093171" imgH="22887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74938"/>
                        <a:ext cx="243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7388" y="4429125"/>
          <a:ext cx="505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7680" imgH="228690" progId="Equation.DSMT4">
                  <p:embed/>
                </p:oleObj>
              </mc:Choice>
              <mc:Fallback>
                <p:oleObj name="Equation" r:id="rId9" imgW="2337680" imgH="22869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429125"/>
                        <a:ext cx="5053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82663" y="5084763"/>
          <a:ext cx="413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18115" imgH="228690" progId="Equation.DSMT4">
                  <p:embed/>
                </p:oleObj>
              </mc:Choice>
              <mc:Fallback>
                <p:oleObj name="Equation" r:id="rId11" imgW="1918115" imgH="22869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084763"/>
                        <a:ext cx="413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58850" y="5734050"/>
          <a:ext cx="438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32640" imgH="228690" progId="Equation.DSMT4">
                  <p:embed/>
                </p:oleObj>
              </mc:Choice>
              <mc:Fallback>
                <p:oleObj name="Equation" r:id="rId13" imgW="2032640" imgH="22869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734050"/>
                        <a:ext cx="4381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880100" y="5734050"/>
          <a:ext cx="1739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87058" imgH="253890" progId="Equation.DSMT4">
                  <p:embed/>
                </p:oleObj>
              </mc:Choice>
              <mc:Fallback>
                <p:oleObj name="Equation" r:id="rId15" imgW="787058" imgH="25389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734050"/>
                        <a:ext cx="17399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3100" y="3222625"/>
            <a:ext cx="3878263" cy="962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二端网络在任一瞬间吸收的瞬时功率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为：</a:t>
            </a:r>
            <a:endParaRPr lang="zh-CN" altLang="en-US" sz="2400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956550" y="4232275"/>
            <a:ext cx="64611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sz="240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84213" y="2060575"/>
            <a:ext cx="10080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71738" y="2782888"/>
          <a:ext cx="33702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03200" progId="Equation.DSMT4">
                  <p:embed/>
                </p:oleObj>
              </mc:Choice>
              <mc:Fallback>
                <p:oleObj name="Equation" r:id="rId4" imgW="14224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782888"/>
                        <a:ext cx="33702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38412"/>
              </p:ext>
            </p:extLst>
          </p:nvPr>
        </p:nvGraphicFramePr>
        <p:xfrm>
          <a:off x="2455069" y="4121150"/>
          <a:ext cx="4076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06080" progId="Equation.DSMT4">
                  <p:embed/>
                </p:oleObj>
              </mc:Choice>
              <mc:Fallback>
                <p:oleObj name="Equation" r:id="rId6" imgW="1714320" imgH="406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069" y="4121150"/>
                        <a:ext cx="40767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737305"/>
            <a:ext cx="8339138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268288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4-1 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已知工频交流电流的最大值为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，初相为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45º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，写出它的解析式，求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=0.01s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时电流的瞬时值。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500" y="3456781"/>
            <a:ext cx="19859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=0.01s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6725" y="1954213"/>
            <a:ext cx="8340725" cy="646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工频交流电的角频率为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314 rad/s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，电流的解析式为</a:t>
            </a:r>
          </a:p>
        </p:txBody>
      </p:sp>
      <p:sp>
        <p:nvSpPr>
          <p:cNvPr id="9" name="矩形 8"/>
          <p:cNvSpPr/>
          <p:nvPr/>
        </p:nvSpPr>
        <p:spPr>
          <a:xfrm>
            <a:off x="395420" y="870828"/>
            <a:ext cx="108015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47688" y="4113213"/>
            <a:ext cx="55213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同号时，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，二端网络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吸收功率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2400" b="1" dirty="0"/>
          </a:p>
        </p:txBody>
      </p:sp>
      <p:sp>
        <p:nvSpPr>
          <p:cNvPr id="76800" name="Rectangle 33"/>
          <p:cNvSpPr>
            <a:spLocks noChangeArrowheads="1"/>
          </p:cNvSpPr>
          <p:nvPr/>
        </p:nvSpPr>
        <p:spPr bwMode="auto">
          <a:xfrm>
            <a:off x="523875" y="5427663"/>
            <a:ext cx="82994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吸收的功率大于发出的功率，是由于电阻元件的存在。</a:t>
            </a:r>
            <a:r>
              <a:rPr lang="zh-CN" altLang="en-US" sz="2400" b="1" dirty="0"/>
              <a:t> </a:t>
            </a:r>
          </a:p>
        </p:txBody>
      </p:sp>
      <p:pic>
        <p:nvPicPr>
          <p:cNvPr id="76834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19" y="855378"/>
            <a:ext cx="3569556" cy="272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805" name="对象 768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40310"/>
              </p:ext>
            </p:extLst>
          </p:nvPr>
        </p:nvGraphicFramePr>
        <p:xfrm>
          <a:off x="179390" y="1618727"/>
          <a:ext cx="5119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560" imgH="228600" progId="Equation.DSMT4">
                  <p:embed/>
                </p:oleObj>
              </mc:Choice>
              <mc:Fallback>
                <p:oleObj name="Equation" r:id="rId5" imgW="2374560" imgH="228600" progId="Equation.DSMT4">
                  <p:embed/>
                  <p:pic>
                    <p:nvPicPr>
                      <p:cNvPr id="0" name="对象 76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0" y="1618727"/>
                        <a:ext cx="5119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711763" y="2283034"/>
            <a:ext cx="142218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直流分量</a:t>
            </a:r>
            <a:endParaRPr lang="zh-CN" altLang="en-US" sz="2400" b="1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2511993" y="2952991"/>
            <a:ext cx="30558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二倍于电源频率的正弦量 </a:t>
            </a: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531813" y="4740275"/>
            <a:ext cx="829151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异号时，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，二端网络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发出功率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（储能元件造成的）；</a:t>
            </a:r>
            <a:endParaRPr lang="zh-CN" altLang="en-US" sz="2400" b="1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2511993" y="2264058"/>
            <a:ext cx="278708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交流分量</a:t>
            </a:r>
            <a:endParaRPr lang="zh-CN" altLang="en-US" sz="2400" b="1" dirty="0"/>
          </a:p>
        </p:txBody>
      </p:sp>
      <p:cxnSp>
        <p:nvCxnSpPr>
          <p:cNvPr id="76807" name="直接连接符 76806"/>
          <p:cNvCxnSpPr/>
          <p:nvPr/>
        </p:nvCxnSpPr>
        <p:spPr>
          <a:xfrm>
            <a:off x="5653088" y="2425700"/>
            <a:ext cx="2879725" cy="79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33399" y="1618029"/>
            <a:ext cx="1224170" cy="420837"/>
          </a:xfrm>
          <a:prstGeom prst="rect">
            <a:avLst/>
          </a:prstGeom>
          <a:solidFill>
            <a:srgbClr val="5B9BD5">
              <a:alpha val="40000"/>
            </a:srgbClr>
          </a:solidFill>
          <a:ln>
            <a:solidFill>
              <a:srgbClr val="3A6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08567" y="1618028"/>
            <a:ext cx="2790510" cy="4208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3A6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1763" y="2973153"/>
            <a:ext cx="70083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常量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6800" grpId="0"/>
      <p:bldP spid="39" grpId="0" animBg="1"/>
      <p:bldP spid="40" grpId="0" animBg="1"/>
      <p:bldP spid="41" grpId="0"/>
      <p:bldP spid="42" grpId="0" animBg="1"/>
      <p:bldP spid="2" grpId="0" animBg="1"/>
      <p:bldP spid="17" grpId="0" animBg="1"/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7050" y="920750"/>
            <a:ext cx="44053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、平均功率（有功功率）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98019"/>
              </p:ext>
            </p:extLst>
          </p:nvPr>
        </p:nvGraphicFramePr>
        <p:xfrm>
          <a:off x="722313" y="2132870"/>
          <a:ext cx="7823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4520" imgH="393480" progId="Equation.DSMT4">
                  <p:embed/>
                </p:oleObj>
              </mc:Choice>
              <mc:Fallback>
                <p:oleObj name="Equation" r:id="rId5" imgW="331452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132870"/>
                        <a:ext cx="7823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939800" y="4134708"/>
            <a:ext cx="73437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为电路的阻抗角，即电压与电流相位差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824288" y="3259995"/>
            <a:ext cx="29892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单位：瓦（W）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977185"/>
              </p:ext>
            </p:extLst>
          </p:nvPr>
        </p:nvGraphicFramePr>
        <p:xfrm>
          <a:off x="1657350" y="3301270"/>
          <a:ext cx="19065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301270"/>
                        <a:ext cx="19065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19945"/>
              </p:ext>
            </p:extLst>
          </p:nvPr>
        </p:nvGraphicFramePr>
        <p:xfrm>
          <a:off x="3276600" y="5733320"/>
          <a:ext cx="1738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11164" imgH="203601" progId="Equation.DSMT4">
                  <p:embed/>
                </p:oleObj>
              </mc:Choice>
              <mc:Fallback>
                <p:oleObj name="Equation" r:id="rId9" imgW="611164" imgH="203601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33320"/>
                        <a:ext cx="17383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939800" y="4869720"/>
            <a:ext cx="6894513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Symbol"/>
              </a:rPr>
              <a:t>cos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Symbol"/>
              </a:rPr>
              <a:t>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 ——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为电路的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功率因数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，用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表示，即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76155" y="1626192"/>
            <a:ext cx="5096265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瞬时功率在一个周期内的平均值。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23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63688" y="2276475"/>
          <a:ext cx="4321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419100" progId="Equation.DSMT4">
                  <p:embed/>
                </p:oleObj>
              </mc:Choice>
              <mc:Fallback>
                <p:oleObj name="Equation" r:id="rId4" imgW="18542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276475"/>
                        <a:ext cx="4321175" cy="9525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96913" y="906463"/>
            <a:ext cx="43926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电阻元件的平均功率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19188" y="1697038"/>
            <a:ext cx="65659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电阻元件电压与电流同相位，即</a:t>
            </a:r>
            <a:r>
              <a: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0725" y="3390900"/>
            <a:ext cx="60071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电感或电容元件的平均功率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73163" y="4225925"/>
            <a:ext cx="75374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电感元件电压超前电流90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°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90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92213" y="4941888"/>
            <a:ext cx="68405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电容元件电压滞后电流90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°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- 90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314575" y="5648325"/>
          <a:ext cx="2298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203112" progId="Equation.DSMT4">
                  <p:embed/>
                </p:oleObj>
              </mc:Choice>
              <mc:Fallback>
                <p:oleObj name="Equation" r:id="rId6" imgW="1028254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648325"/>
                        <a:ext cx="2298700" cy="44291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2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3700" y="795338"/>
            <a:ext cx="24860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、无功功率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233488" y="1398588"/>
            <a:ext cx="3051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zh-CN" b="1" kern="0" dirty="0">
                <a:latin typeface="华文楷体" pitchFamily="2" charset="-122"/>
                <a:ea typeface="华文楷体" pitchFamily="2" charset="-122"/>
              </a:rPr>
              <a:t>定义无功功率为: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78088" y="1916113"/>
            <a:ext cx="36544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单位：乏（尔）（Var）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72000" y="1462088"/>
          <a:ext cx="2089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2888" imgH="203908" progId="Equation.DSMT4">
                  <p:embed/>
                </p:oleObj>
              </mc:Choice>
              <mc:Fallback>
                <p:oleObj name="Equation" r:id="rId4" imgW="802888" imgH="203908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62088"/>
                        <a:ext cx="20891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19101" y="3267075"/>
            <a:ext cx="8280396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，电路是电感性的，无功功率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00050" y="4600575"/>
            <a:ext cx="8649430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同相，电路是电阻性的，无功功率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04813" y="3959225"/>
            <a:ext cx="8487787" cy="523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滞后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，电路是电容性的，无功功率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51400" y="2678113"/>
            <a:ext cx="57245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对于无源二端网络：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7538" y="5208588"/>
            <a:ext cx="82248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的大小反映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二端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网络与外电路交换功率的大小。是由储能元件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的性质决定的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987780" y="843172"/>
            <a:ext cx="6156220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二端网络与外电路就进行能量交换的最大值。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7" grpId="0"/>
      <p:bldP spid="18" grpId="0"/>
      <p:bldP spid="19" grpId="0"/>
      <p:bldP spid="4" grpId="0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2300" y="692150"/>
            <a:ext cx="43926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电阻元件的无功功率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65175" y="1339850"/>
            <a:ext cx="7177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∵ 电阻元件电压与电流同相位，即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 =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4610100" y="1955800"/>
            <a:ext cx="42322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不与电路进行能量交换。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495425" y="1971675"/>
          <a:ext cx="26447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203200" progId="Equation.DSMT4">
                  <p:embed/>
                </p:oleObj>
              </mc:Choice>
              <mc:Fallback>
                <p:oleObj name="Equation" r:id="rId4" imgW="1016000" imgH="2032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971675"/>
                        <a:ext cx="2644775" cy="5222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127125" y="3260725"/>
            <a:ext cx="75358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电感元件电压超前电流90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°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90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135063" y="5029200"/>
            <a:ext cx="68405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电容元件电压滞后电流90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°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- 90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55638" y="2698750"/>
            <a:ext cx="56530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电感或电容元件的无功功率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781175" y="3789363"/>
          <a:ext cx="45275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457200" progId="Equation.DSMT4">
                  <p:embed/>
                </p:oleObj>
              </mc:Choice>
              <mc:Fallback>
                <p:oleObj name="Equation" r:id="rId6" imgW="1943100" imgH="45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789363"/>
                        <a:ext cx="4527550" cy="10382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52902"/>
              </p:ext>
            </p:extLst>
          </p:nvPr>
        </p:nvGraphicFramePr>
        <p:xfrm>
          <a:off x="1765147" y="5562600"/>
          <a:ext cx="52371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457200" progId="Equation.DSMT4">
                  <p:embed/>
                </p:oleObj>
              </mc:Choice>
              <mc:Fallback>
                <p:oleObj name="Equation" r:id="rId8" imgW="2247900" imgH="4572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147" y="5562600"/>
                        <a:ext cx="5237163" cy="10382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2" grpId="0" autoUpdateAnimBg="0"/>
      <p:bldP spid="34" grpId="0" autoUpdateAnimBg="0"/>
      <p:bldP spid="36" grpId="0" autoUpdateAnimBg="0"/>
      <p:bldP spid="37" grpId="0" autoUpdateAnimBg="0"/>
      <p:bldP spid="39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3508375"/>
            <a:ext cx="36242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5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6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255746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、视在功率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477838" y="1425575"/>
            <a:ext cx="83804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zh-CN" b="1" kern="0" dirty="0">
                <a:ea typeface="楷体_GB2312" pitchFamily="49" charset="-122"/>
              </a:rPr>
              <a:t>定义</a:t>
            </a:r>
            <a:r>
              <a:rPr lang="zh-CN" altLang="zh-CN" b="1" kern="0" dirty="0">
                <a:solidFill>
                  <a:srgbClr val="0000FF"/>
                </a:solidFill>
                <a:ea typeface="楷体_GB2312" pitchFamily="49" charset="-122"/>
              </a:rPr>
              <a:t>视在功率</a:t>
            </a:r>
            <a:r>
              <a:rPr lang="zh-CN" altLang="zh-CN" b="1" kern="0" dirty="0">
                <a:ea typeface="楷体_GB2312" pitchFamily="49" charset="-122"/>
              </a:rPr>
              <a:t>为二端电路电压与电流</a:t>
            </a:r>
            <a:r>
              <a:rPr lang="zh-CN" altLang="zh-CN" b="1" dirty="0">
                <a:ea typeface="楷体_GB2312" pitchFamily="49" charset="-122"/>
              </a:rPr>
              <a:t>有效值的乘积</a:t>
            </a:r>
            <a:endParaRPr lang="zh-CN" altLang="zh-CN" b="1" kern="0" dirty="0">
              <a:ea typeface="楷体_GB2312" pitchFamily="49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113213" y="2143125"/>
            <a:ext cx="38830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单位：伏安（VA）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87563" y="2244725"/>
          <a:ext cx="1092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9552" imgH="178393" progId="Equation.DSMT4">
                  <p:embed/>
                </p:oleObj>
              </mc:Choice>
              <mc:Fallback>
                <p:oleObj name="Equation" r:id="rId5" imgW="459552" imgH="17839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244725"/>
                        <a:ext cx="1092200" cy="4333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15938" y="2927350"/>
            <a:ext cx="755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有功功率、无功功率、视在功率的关系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098550" y="3860800"/>
          <a:ext cx="34480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300" imgH="203200" progId="Equation.DSMT4">
                  <p:embed/>
                </p:oleObj>
              </mc:Choice>
              <mc:Fallback>
                <p:oleObj name="Equation" r:id="rId7" imgW="1384300" imgH="2032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860800"/>
                        <a:ext cx="3448050" cy="49371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125538" y="5445125"/>
          <a:ext cx="3005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06500" imgH="279400" progId="Equation.DSMT4">
                  <p:embed/>
                </p:oleObj>
              </mc:Choice>
              <mc:Fallback>
                <p:oleObj name="Equation" r:id="rId9" imgW="1206500" imgH="2794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5445125"/>
                        <a:ext cx="3005137" cy="6794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116013" y="4678363"/>
          <a:ext cx="3352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46200" imgH="203200" progId="Equation.DSMT4">
                  <p:embed/>
                </p:oleObj>
              </mc:Choice>
              <mc:Fallback>
                <p:oleObj name="Equation" r:id="rId11" imgW="1346200" imgH="203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78363"/>
                        <a:ext cx="3352800" cy="4937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9" grpId="0" autoUpdateAnimBg="0"/>
      <p:bldP spid="2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5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6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255746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、复功率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14506"/>
              </p:ext>
            </p:extLst>
          </p:nvPr>
        </p:nvGraphicFramePr>
        <p:xfrm>
          <a:off x="1128712" y="1576387"/>
          <a:ext cx="16938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2" y="1576387"/>
                        <a:ext cx="16938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92162" y="5900736"/>
            <a:ext cx="755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复功率是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电压相量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共轭电流相量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乘积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87530" y="1566044"/>
            <a:ext cx="218450" cy="52364"/>
          </a:xfrm>
          <a:custGeom>
            <a:avLst/>
            <a:gdLst>
              <a:gd name="connsiteX0" fmla="*/ 0 w 205830"/>
              <a:gd name="connsiteY0" fmla="*/ 63514 h 63514"/>
              <a:gd name="connsiteX1" fmla="*/ 63500 w 205830"/>
              <a:gd name="connsiteY1" fmla="*/ 14 h 63514"/>
              <a:gd name="connsiteX2" fmla="*/ 158750 w 205830"/>
              <a:gd name="connsiteY2" fmla="*/ 57164 h 63514"/>
              <a:gd name="connsiteX3" fmla="*/ 203200 w 205830"/>
              <a:gd name="connsiteY3" fmla="*/ 12714 h 63514"/>
              <a:gd name="connsiteX4" fmla="*/ 196850 w 205830"/>
              <a:gd name="connsiteY4" fmla="*/ 12714 h 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0" h="63514">
                <a:moveTo>
                  <a:pt x="0" y="63514"/>
                </a:moveTo>
                <a:cubicBezTo>
                  <a:pt x="18521" y="32293"/>
                  <a:pt x="37042" y="1072"/>
                  <a:pt x="63500" y="14"/>
                </a:cubicBezTo>
                <a:cubicBezTo>
                  <a:pt x="89958" y="-1044"/>
                  <a:pt x="135467" y="55047"/>
                  <a:pt x="158750" y="57164"/>
                </a:cubicBezTo>
                <a:cubicBezTo>
                  <a:pt x="182033" y="59281"/>
                  <a:pt x="196850" y="20122"/>
                  <a:pt x="203200" y="12714"/>
                </a:cubicBezTo>
                <a:cubicBezTo>
                  <a:pt x="209550" y="5306"/>
                  <a:pt x="203200" y="9010"/>
                  <a:pt x="196850" y="127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17453"/>
              </p:ext>
            </p:extLst>
          </p:nvPr>
        </p:nvGraphicFramePr>
        <p:xfrm>
          <a:off x="1114063" y="2266972"/>
          <a:ext cx="28130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291960" progId="Equation.DSMT4">
                  <p:embed/>
                </p:oleObj>
              </mc:Choice>
              <mc:Fallback>
                <p:oleObj name="Equation" r:id="rId6" imgW="1180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063" y="2266972"/>
                        <a:ext cx="28130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1257120" y="2379685"/>
            <a:ext cx="218450" cy="52364"/>
          </a:xfrm>
          <a:custGeom>
            <a:avLst/>
            <a:gdLst>
              <a:gd name="connsiteX0" fmla="*/ 0 w 205830"/>
              <a:gd name="connsiteY0" fmla="*/ 63514 h 63514"/>
              <a:gd name="connsiteX1" fmla="*/ 63500 w 205830"/>
              <a:gd name="connsiteY1" fmla="*/ 14 h 63514"/>
              <a:gd name="connsiteX2" fmla="*/ 158750 w 205830"/>
              <a:gd name="connsiteY2" fmla="*/ 57164 h 63514"/>
              <a:gd name="connsiteX3" fmla="*/ 203200 w 205830"/>
              <a:gd name="connsiteY3" fmla="*/ 12714 h 63514"/>
              <a:gd name="connsiteX4" fmla="*/ 196850 w 205830"/>
              <a:gd name="connsiteY4" fmla="*/ 12714 h 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0" h="63514">
                <a:moveTo>
                  <a:pt x="0" y="63514"/>
                </a:moveTo>
                <a:cubicBezTo>
                  <a:pt x="18521" y="32293"/>
                  <a:pt x="37042" y="1072"/>
                  <a:pt x="63500" y="14"/>
                </a:cubicBezTo>
                <a:cubicBezTo>
                  <a:pt x="89958" y="-1044"/>
                  <a:pt x="135467" y="55047"/>
                  <a:pt x="158750" y="57164"/>
                </a:cubicBezTo>
                <a:cubicBezTo>
                  <a:pt x="182033" y="59281"/>
                  <a:pt x="196850" y="20122"/>
                  <a:pt x="203200" y="12714"/>
                </a:cubicBezTo>
                <a:cubicBezTo>
                  <a:pt x="209550" y="5306"/>
                  <a:pt x="203200" y="9010"/>
                  <a:pt x="196850" y="127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05281"/>
              </p:ext>
            </p:extLst>
          </p:nvPr>
        </p:nvGraphicFramePr>
        <p:xfrm>
          <a:off x="1128712" y="3205928"/>
          <a:ext cx="19367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2" y="3205928"/>
                        <a:ext cx="19367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28809"/>
              </p:ext>
            </p:extLst>
          </p:nvPr>
        </p:nvGraphicFramePr>
        <p:xfrm>
          <a:off x="1155418" y="4352140"/>
          <a:ext cx="4870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4440" imgH="457200" progId="Equation.DSMT4">
                  <p:embed/>
                </p:oleObj>
              </mc:Choice>
              <mc:Fallback>
                <p:oleObj name="Equation" r:id="rId10" imgW="2044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418" y="4352140"/>
                        <a:ext cx="48704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任意多边形 19"/>
          <p:cNvSpPr/>
          <p:nvPr/>
        </p:nvSpPr>
        <p:spPr>
          <a:xfrm>
            <a:off x="1226856" y="4325958"/>
            <a:ext cx="218450" cy="52364"/>
          </a:xfrm>
          <a:custGeom>
            <a:avLst/>
            <a:gdLst>
              <a:gd name="connsiteX0" fmla="*/ 0 w 205830"/>
              <a:gd name="connsiteY0" fmla="*/ 63514 h 63514"/>
              <a:gd name="connsiteX1" fmla="*/ 63500 w 205830"/>
              <a:gd name="connsiteY1" fmla="*/ 14 h 63514"/>
              <a:gd name="connsiteX2" fmla="*/ 158750 w 205830"/>
              <a:gd name="connsiteY2" fmla="*/ 57164 h 63514"/>
              <a:gd name="connsiteX3" fmla="*/ 203200 w 205830"/>
              <a:gd name="connsiteY3" fmla="*/ 12714 h 63514"/>
              <a:gd name="connsiteX4" fmla="*/ 196850 w 205830"/>
              <a:gd name="connsiteY4" fmla="*/ 12714 h 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0" h="63514">
                <a:moveTo>
                  <a:pt x="0" y="63514"/>
                </a:moveTo>
                <a:cubicBezTo>
                  <a:pt x="18521" y="32293"/>
                  <a:pt x="37042" y="1072"/>
                  <a:pt x="63500" y="14"/>
                </a:cubicBezTo>
                <a:cubicBezTo>
                  <a:pt x="89958" y="-1044"/>
                  <a:pt x="135467" y="55047"/>
                  <a:pt x="158750" y="57164"/>
                </a:cubicBezTo>
                <a:cubicBezTo>
                  <a:pt x="182033" y="59281"/>
                  <a:pt x="196850" y="20122"/>
                  <a:pt x="203200" y="12714"/>
                </a:cubicBezTo>
                <a:cubicBezTo>
                  <a:pt x="209550" y="5306"/>
                  <a:pt x="203200" y="9010"/>
                  <a:pt x="196850" y="127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411115" y="1592226"/>
            <a:ext cx="38830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单位：伏安（VA）</a:t>
            </a:r>
          </a:p>
        </p:txBody>
      </p:sp>
    </p:spTree>
    <p:extLst>
      <p:ext uri="{BB962C8B-B14F-4D97-AF65-F5344CB8AC3E}">
        <p14:creationId xmlns:p14="http://schemas.microsoft.com/office/powerpoint/2010/main" val="191752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17" grpId="0" animBg="1"/>
      <p:bldP spid="20" grpId="0" animBg="1"/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5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6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15605"/>
              </p:ext>
            </p:extLst>
          </p:nvPr>
        </p:nvGraphicFramePr>
        <p:xfrm>
          <a:off x="4077630" y="1916657"/>
          <a:ext cx="20875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66400" progId="Equation.DSMT4">
                  <p:embed/>
                </p:oleObj>
              </mc:Choice>
              <mc:Fallback>
                <p:oleObj name="Equation" r:id="rId4" imgW="876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30" y="1916657"/>
                        <a:ext cx="20875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92162" y="911621"/>
            <a:ext cx="755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电路中的功率守恒</a:t>
            </a:r>
            <a:endParaRPr lang="zh-CN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534854"/>
              </p:ext>
            </p:extLst>
          </p:nvPr>
        </p:nvGraphicFramePr>
        <p:xfrm>
          <a:off x="4049783" y="2836055"/>
          <a:ext cx="2117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66400" progId="Equation.DSMT4">
                  <p:embed/>
                </p:oleObj>
              </mc:Choice>
              <mc:Fallback>
                <p:oleObj name="Equation" r:id="rId6" imgW="888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83" y="2836055"/>
                        <a:ext cx="2117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08636"/>
              </p:ext>
            </p:extLst>
          </p:nvPr>
        </p:nvGraphicFramePr>
        <p:xfrm>
          <a:off x="4078358" y="3780617"/>
          <a:ext cx="2057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266400" progId="Equation.DSMT4">
                  <p:embed/>
                </p:oleObj>
              </mc:Choice>
              <mc:Fallback>
                <p:oleObj name="Equation" r:id="rId8" imgW="863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358" y="3780617"/>
                        <a:ext cx="2057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任意多边形 23"/>
          <p:cNvSpPr/>
          <p:nvPr/>
        </p:nvSpPr>
        <p:spPr>
          <a:xfrm>
            <a:off x="4179803" y="3812914"/>
            <a:ext cx="218450" cy="52364"/>
          </a:xfrm>
          <a:custGeom>
            <a:avLst/>
            <a:gdLst>
              <a:gd name="connsiteX0" fmla="*/ 0 w 205830"/>
              <a:gd name="connsiteY0" fmla="*/ 63514 h 63514"/>
              <a:gd name="connsiteX1" fmla="*/ 63500 w 205830"/>
              <a:gd name="connsiteY1" fmla="*/ 14 h 63514"/>
              <a:gd name="connsiteX2" fmla="*/ 158750 w 205830"/>
              <a:gd name="connsiteY2" fmla="*/ 57164 h 63514"/>
              <a:gd name="connsiteX3" fmla="*/ 203200 w 205830"/>
              <a:gd name="connsiteY3" fmla="*/ 12714 h 63514"/>
              <a:gd name="connsiteX4" fmla="*/ 196850 w 205830"/>
              <a:gd name="connsiteY4" fmla="*/ 12714 h 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0" h="63514">
                <a:moveTo>
                  <a:pt x="0" y="63514"/>
                </a:moveTo>
                <a:cubicBezTo>
                  <a:pt x="18521" y="32293"/>
                  <a:pt x="37042" y="1072"/>
                  <a:pt x="63500" y="14"/>
                </a:cubicBezTo>
                <a:cubicBezTo>
                  <a:pt x="89958" y="-1044"/>
                  <a:pt x="135467" y="55047"/>
                  <a:pt x="158750" y="57164"/>
                </a:cubicBezTo>
                <a:cubicBezTo>
                  <a:pt x="182033" y="59281"/>
                  <a:pt x="196850" y="20122"/>
                  <a:pt x="203200" y="12714"/>
                </a:cubicBezTo>
                <a:cubicBezTo>
                  <a:pt x="209550" y="5306"/>
                  <a:pt x="203200" y="9010"/>
                  <a:pt x="196850" y="127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190316" y="3791716"/>
            <a:ext cx="218450" cy="52364"/>
          </a:xfrm>
          <a:custGeom>
            <a:avLst/>
            <a:gdLst>
              <a:gd name="connsiteX0" fmla="*/ 0 w 205830"/>
              <a:gd name="connsiteY0" fmla="*/ 63514 h 63514"/>
              <a:gd name="connsiteX1" fmla="*/ 63500 w 205830"/>
              <a:gd name="connsiteY1" fmla="*/ 14 h 63514"/>
              <a:gd name="connsiteX2" fmla="*/ 158750 w 205830"/>
              <a:gd name="connsiteY2" fmla="*/ 57164 h 63514"/>
              <a:gd name="connsiteX3" fmla="*/ 203200 w 205830"/>
              <a:gd name="connsiteY3" fmla="*/ 12714 h 63514"/>
              <a:gd name="connsiteX4" fmla="*/ 196850 w 205830"/>
              <a:gd name="connsiteY4" fmla="*/ 12714 h 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0" h="63514">
                <a:moveTo>
                  <a:pt x="0" y="63514"/>
                </a:moveTo>
                <a:cubicBezTo>
                  <a:pt x="18521" y="32293"/>
                  <a:pt x="37042" y="1072"/>
                  <a:pt x="63500" y="14"/>
                </a:cubicBezTo>
                <a:cubicBezTo>
                  <a:pt x="89958" y="-1044"/>
                  <a:pt x="135467" y="55047"/>
                  <a:pt x="158750" y="57164"/>
                </a:cubicBezTo>
                <a:cubicBezTo>
                  <a:pt x="182033" y="59281"/>
                  <a:pt x="196850" y="20122"/>
                  <a:pt x="203200" y="12714"/>
                </a:cubicBezTo>
                <a:cubicBezTo>
                  <a:pt x="209550" y="5306"/>
                  <a:pt x="203200" y="9010"/>
                  <a:pt x="196850" y="127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43953"/>
              </p:ext>
            </p:extLst>
          </p:nvPr>
        </p:nvGraphicFramePr>
        <p:xfrm>
          <a:off x="4367283" y="4725180"/>
          <a:ext cx="14811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66400" progId="Equation.DSMT4">
                  <p:embed/>
                </p:oleObj>
              </mc:Choice>
              <mc:Fallback>
                <p:oleObj name="Equation" r:id="rId10" imgW="622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83" y="4725180"/>
                        <a:ext cx="14811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045645" y="1985497"/>
            <a:ext cx="302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有功功率守恒：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1045645" y="2860935"/>
            <a:ext cx="302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无功功率守恒：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045645" y="3785118"/>
            <a:ext cx="302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复功率守恒：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1045645" y="4816051"/>
            <a:ext cx="332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视在功率不守恒：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41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/>
      <p:bldP spid="29" grpId="0"/>
      <p:bldP spid="30" grpId="0"/>
      <p:bldP spid="3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5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6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76213" y="781199"/>
            <a:ext cx="900118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4-22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电路如图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4.31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所示，已知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U=100V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，试求电路的功率和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104958" y="755024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4-23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70" y="1283413"/>
            <a:ext cx="3057525" cy="230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60" y="1336548"/>
            <a:ext cx="1652838" cy="415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701" y="2130198"/>
            <a:ext cx="2719540" cy="6324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127" y="2723605"/>
            <a:ext cx="2999625" cy="47885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190" y="1344136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6701" y="1344136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端口电压为：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6701" y="1774809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电路等效阻抗：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2023" y="3176291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端口电流：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0085" y="3553604"/>
            <a:ext cx="3777400" cy="6206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0085" y="4289934"/>
            <a:ext cx="3716103" cy="65127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972023" y="4211584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则：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45B5F6-C056-52B5-A8C7-A14C8C5EEA45}"/>
              </a:ext>
            </a:extLst>
          </p:cNvPr>
          <p:cNvGrpSpPr/>
          <p:nvPr/>
        </p:nvGrpSpPr>
        <p:grpSpPr>
          <a:xfrm>
            <a:off x="1504701" y="4894140"/>
            <a:ext cx="3623392" cy="1883034"/>
            <a:chOff x="1541932" y="4957397"/>
            <a:chExt cx="3462606" cy="177917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41932" y="4957397"/>
              <a:ext cx="3462606" cy="1779172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B1A258A-6796-C13B-6466-AEF56F207A1F}"/>
                </a:ext>
              </a:extLst>
            </p:cNvPr>
            <p:cNvCxnSpPr/>
            <p:nvPr/>
          </p:nvCxnSpPr>
          <p:spPr>
            <a:xfrm>
              <a:off x="3131800" y="6165380"/>
              <a:ext cx="7201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794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3" grpId="0"/>
      <p:bldP spid="34" grpId="0"/>
      <p:bldP spid="3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54425"/>
            <a:ext cx="2649538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00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1" name="矩形 2"/>
          <p:cNvSpPr>
            <a:spLocks noChangeArrowheads="1"/>
          </p:cNvSpPr>
          <p:nvPr/>
        </p:nvSpPr>
        <p:spPr bwMode="auto">
          <a:xfrm>
            <a:off x="403225" y="765175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4.6.2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最大功率传输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179388"/>
            <a:ext cx="314642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39975" y="2149475"/>
          <a:ext cx="21193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8315" imgH="229141" progId="Equation.DSMT4">
                  <p:embed/>
                </p:oleObj>
              </mc:Choice>
              <mc:Fallback>
                <p:oleObj name="Equation" r:id="rId6" imgW="878315" imgH="22914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49475"/>
                        <a:ext cx="21193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11775" y="4913313"/>
            <a:ext cx="555625" cy="369887"/>
          </a:xfrm>
          <a:prstGeom prst="rightArrow">
            <a:avLst>
              <a:gd name="adj1" fmla="val 50000"/>
              <a:gd name="adj2" fmla="val 3497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19438" y="1492250"/>
          <a:ext cx="5207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195" imgH="241195" progId="Equation.DSMT4">
                  <p:embed/>
                </p:oleObj>
              </mc:Choice>
              <mc:Fallback>
                <p:oleObj name="Equation" r:id="rId8" imgW="241195" imgH="24119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492250"/>
                        <a:ext cx="5207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95413" y="3413125"/>
          <a:ext cx="2884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4476" imgH="241771" progId="Equation.DSMT4">
                  <p:embed/>
                </p:oleObj>
              </mc:Choice>
              <mc:Fallback>
                <p:oleObj name="Equation" r:id="rId10" imgW="1234476" imgH="241771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413125"/>
                        <a:ext cx="2884487" cy="5016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52613" y="5595938"/>
          <a:ext cx="1603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00054" imgH="458283" progId="Equation.DSMT4">
                  <p:embed/>
                </p:oleObj>
              </mc:Choice>
              <mc:Fallback>
                <p:oleObj name="Equation" r:id="rId12" imgW="700054" imgH="45828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595938"/>
                        <a:ext cx="1603375" cy="9620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2438" y="1492250"/>
            <a:ext cx="26463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等效电压源电压为</a:t>
            </a:r>
            <a:endParaRPr lang="zh-CN" altLang="zh-CN" sz="2400" b="1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2913" y="2149475"/>
            <a:ext cx="172243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等效阻抗为</a:t>
            </a:r>
            <a:endParaRPr lang="zh-CN" altLang="zh-CN" sz="2400" b="1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42913" y="2835275"/>
            <a:ext cx="483870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负载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获得最大输出功率的条件是</a:t>
            </a:r>
            <a:endParaRPr lang="zh-CN" altLang="en-US" sz="2400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2275" y="4050030"/>
            <a:ext cx="4587875" cy="147732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即当负载阻抗与戴维南等效电路的等效阻抗为共轭复数时，负载可获得最大功率，最大功率为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对象 1"/>
          <p:cNvGraphicFramePr>
            <a:graphicFrameLocks noChangeAspect="1"/>
          </p:cNvGraphicFramePr>
          <p:nvPr/>
        </p:nvGraphicFramePr>
        <p:xfrm>
          <a:off x="631825" y="1412875"/>
          <a:ext cx="3963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145" imgH="203112" progId="Equation.DSMT4">
                  <p:embed/>
                </p:oleObj>
              </mc:Choice>
              <mc:Fallback>
                <p:oleObj name="Equation" r:id="rId2" imgW="1739145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412875"/>
                        <a:ext cx="3963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对象 2"/>
          <p:cNvGraphicFramePr>
            <a:graphicFrameLocks noChangeAspect="1"/>
          </p:cNvGraphicFramePr>
          <p:nvPr/>
        </p:nvGraphicFramePr>
        <p:xfrm>
          <a:off x="4827588" y="1412875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9313" imgH="204086" progId="Equation.DSMT4">
                  <p:embed/>
                </p:oleObj>
              </mc:Choice>
              <mc:Fallback>
                <p:oleObj name="Equation" r:id="rId4" imgW="1339313" imgH="20408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1412875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1012"/>
              </p:ext>
            </p:extLst>
          </p:nvPr>
        </p:nvGraphicFramePr>
        <p:xfrm>
          <a:off x="1878013" y="2511426"/>
          <a:ext cx="3865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431640" progId="Equation.DSMT4">
                  <p:embed/>
                </p:oleObj>
              </mc:Choice>
              <mc:Fallback>
                <p:oleObj name="Equation" r:id="rId6" imgW="168876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511426"/>
                        <a:ext cx="38655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94459"/>
              </p:ext>
            </p:extLst>
          </p:nvPr>
        </p:nvGraphicFramePr>
        <p:xfrm>
          <a:off x="1425575" y="5058320"/>
          <a:ext cx="7207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203200" progId="Equation.DSMT4">
                  <p:embed/>
                </p:oleObj>
              </mc:Choice>
              <mc:Fallback>
                <p:oleObj name="Equation" r:id="rId8" imgW="3149600" imgH="20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058320"/>
                        <a:ext cx="7207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49458"/>
              </p:ext>
            </p:extLst>
          </p:nvPr>
        </p:nvGraphicFramePr>
        <p:xfrm>
          <a:off x="1476375" y="5636170"/>
          <a:ext cx="3157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1548" imgH="204264" progId="Equation.DSMT4">
                  <p:embed/>
                </p:oleObj>
              </mc:Choice>
              <mc:Fallback>
                <p:oleObj name="Equation" r:id="rId10" imgW="1391548" imgH="20426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36170"/>
                        <a:ext cx="31575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313" y="804863"/>
            <a:ext cx="87153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268288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4-2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在选定的参考方向下，已知正弦电压和电流的解析式为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3725" y="1965325"/>
            <a:ext cx="387826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试求两个正弦量的三要素。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1350" y="3681413"/>
            <a:ext cx="802163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59531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电压的振幅值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=200V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，角频率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=1000rad/s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，初相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=-150˚</a:t>
            </a:r>
            <a:endParaRPr lang="en-US" altLang="zh-CN" sz="2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5638" y="6189662"/>
            <a:ext cx="801687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电流的振幅值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=5A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，角频率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=314rad/s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，初相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=-120˚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61975" y="2462213"/>
            <a:ext cx="131603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解：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42938" y="4420294"/>
            <a:ext cx="58541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59531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(2)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245133" y="82524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78876"/>
              </p:ext>
            </p:extLst>
          </p:nvPr>
        </p:nvGraphicFramePr>
        <p:xfrm>
          <a:off x="1425575" y="4375578"/>
          <a:ext cx="5108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20760" imgH="228600" progId="Equation.DSMT4">
                  <p:embed/>
                </p:oleObj>
              </mc:Choice>
              <mc:Fallback>
                <p:oleObj name="Equation" r:id="rId12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375578"/>
                        <a:ext cx="5108575" cy="5492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1638" y="809625"/>
            <a:ext cx="82677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4-24  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电路如图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4.33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）所示，求负载阻抗为何值时获得最大功率，并求此最大功率。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843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1779588"/>
            <a:ext cx="36750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128838"/>
            <a:ext cx="5810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2000250"/>
            <a:ext cx="728663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16013" y="3033713"/>
          <a:ext cx="32845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" imgH="419100" progId="Equation.DSMT4">
                  <p:embed/>
                </p:oleObj>
              </mc:Choice>
              <mc:Fallback>
                <p:oleObj name="Equation" r:id="rId8" imgW="1524000" imgH="419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33713"/>
                        <a:ext cx="32845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1638" y="1897063"/>
            <a:ext cx="337026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将负载阻抗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断开</a:t>
            </a:r>
            <a:endParaRPr lang="zh-CN" altLang="en-US" sz="2400" b="1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4213" y="4706938"/>
            <a:ext cx="233838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求端口等效阻抗</a:t>
            </a:r>
            <a:endParaRPr lang="en-US" altLang="zh-CN" sz="2400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16013" y="2481263"/>
            <a:ext cx="233838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求端口开路电压</a:t>
            </a:r>
            <a:endParaRPr lang="zh-CN" altLang="en-US" sz="24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19250" y="4083050"/>
          <a:ext cx="24098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115" imgH="177723" progId="Equation.DSMT4">
                  <p:embed/>
                </p:oleObj>
              </mc:Choice>
              <mc:Fallback>
                <p:oleObj name="Equation" r:id="rId10" imgW="1117115" imgH="177723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83050"/>
                        <a:ext cx="24098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46425" y="4727575"/>
          <a:ext cx="5159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9240" imgH="228690" progId="Equation.DSMT4">
                  <p:embed/>
                </p:oleObj>
              </mc:Choice>
              <mc:Fallback>
                <p:oleObj name="Equation" r:id="rId12" imgW="2439240" imgH="22869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727575"/>
                        <a:ext cx="5159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17588" y="5651500"/>
          <a:ext cx="3095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12737" imgH="241771" progId="Equation.DSMT4">
                  <p:embed/>
                </p:oleObj>
              </mc:Choice>
              <mc:Fallback>
                <p:oleObj name="Equation" r:id="rId14" imgW="1412737" imgH="24177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5651500"/>
                        <a:ext cx="3095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13313" y="5426075"/>
          <a:ext cx="36401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78368" imgH="458283" progId="Equation.DSMT4">
                  <p:embed/>
                </p:oleObj>
              </mc:Choice>
              <mc:Fallback>
                <p:oleObj name="Equation" r:id="rId16" imgW="1578368" imgH="458283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5426075"/>
                        <a:ext cx="36401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673225"/>
            <a:ext cx="3484563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23875" y="5651500"/>
            <a:ext cx="49371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/>
              <a:t>当</a:t>
            </a:r>
            <a:endParaRPr lang="en-US" altLang="zh-CN" sz="2400" b="1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095750" y="5638800"/>
            <a:ext cx="4921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/>
              <a:t>时</a:t>
            </a:r>
            <a:endParaRPr lang="en-US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323410" y="852098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4-24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620713"/>
            <a:ext cx="2520950" cy="503237"/>
          </a:xfrm>
        </p:spPr>
        <p:txBody>
          <a:bodyPr>
            <a:noAutofit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4.7 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谐振电路</a:t>
            </a:r>
          </a:p>
        </p:txBody>
      </p:sp>
      <p:sp>
        <p:nvSpPr>
          <p:cNvPr id="186373" name="矩形 2"/>
          <p:cNvSpPr>
            <a:spLocks noChangeArrowheads="1"/>
          </p:cNvSpPr>
          <p:nvPr/>
        </p:nvSpPr>
        <p:spPr bwMode="auto">
          <a:xfrm>
            <a:off x="420688" y="1339850"/>
            <a:ext cx="4872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4.7.1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串联谐振电路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1601788"/>
            <a:ext cx="31305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3725" y="2085975"/>
            <a:ext cx="22621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、谐振条件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42988" y="2760663"/>
          <a:ext cx="30368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419100" progId="Equation.DSMT4">
                  <p:embed/>
                </p:oleObj>
              </mc:Choice>
              <mc:Fallback>
                <p:oleObj name="Equation" r:id="rId5" imgW="12573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60663"/>
                        <a:ext cx="30368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03350" y="3756025"/>
          <a:ext cx="40195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700" imgH="254000" progId="Equation.DSMT4">
                  <p:embed/>
                </p:oleObj>
              </mc:Choice>
              <mc:Fallback>
                <p:oleObj name="Equation" r:id="rId7" imgW="1663700" imgH="254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56025"/>
                        <a:ext cx="40195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7875" y="4489450"/>
          <a:ext cx="4156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35200" imgH="419100" progId="Equation.DSMT4">
                  <p:embed/>
                </p:oleObj>
              </mc:Choice>
              <mc:Fallback>
                <p:oleObj name="Equation" r:id="rId9" imgW="2235200" imgH="4191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489450"/>
                        <a:ext cx="41560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42988" y="5430838"/>
          <a:ext cx="31559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61887" imgH="393945" progId="Equation.DSMT4">
                  <p:embed/>
                </p:oleObj>
              </mc:Choice>
              <mc:Fallback>
                <p:oleObj name="Equation" r:id="rId11" imgW="1461887" imgH="39394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30838"/>
                        <a:ext cx="31559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968875" y="5373688"/>
            <a:ext cx="37115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电源电压与电流同相，</a:t>
            </a:r>
            <a:endParaRPr lang="zh-CN" altLang="zh-CN" sz="2400" b="1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986338" y="5907088"/>
            <a:ext cx="2665412" cy="4794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电路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发生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谐振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10885"/>
              </p:ext>
            </p:extLst>
          </p:nvPr>
        </p:nvGraphicFramePr>
        <p:xfrm>
          <a:off x="3520699" y="2574107"/>
          <a:ext cx="14811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0054" imgH="420032" progId="Equation.DSMT4">
                  <p:embed/>
                </p:oleObj>
              </mc:Choice>
              <mc:Fallback>
                <p:oleObj name="Equation" r:id="rId4" imgW="700054" imgH="420032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699" y="2574107"/>
                        <a:ext cx="1481138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08093"/>
              </p:ext>
            </p:extLst>
          </p:nvPr>
        </p:nvGraphicFramePr>
        <p:xfrm>
          <a:off x="3380044" y="1529366"/>
          <a:ext cx="18002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5324" imgH="420032" progId="Equation.DSMT4">
                  <p:embed/>
                </p:oleObj>
              </mc:Choice>
              <mc:Fallback>
                <p:oleObj name="Equation" r:id="rId6" imgW="865324" imgH="42003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044" y="1529366"/>
                        <a:ext cx="1800225" cy="8429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7837" y="2764607"/>
            <a:ext cx="203041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谐振时角频率</a:t>
            </a:r>
            <a:endParaRPr lang="zh-CN" altLang="zh-CN" sz="2400" b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8631" y="1719866"/>
            <a:ext cx="14160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谐振频率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1131578" y="3495254"/>
            <a:ext cx="63341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又称为电路的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固有角频率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固有频率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71190" y="4225504"/>
            <a:ext cx="30416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、串联谐振的特点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24783"/>
              </p:ext>
            </p:extLst>
          </p:nvPr>
        </p:nvGraphicFramePr>
        <p:xfrm>
          <a:off x="3380044" y="5669335"/>
          <a:ext cx="1866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4444" imgH="445292" progId="Equation.DSMT4">
                  <p:embed/>
                </p:oleObj>
              </mc:Choice>
              <mc:Fallback>
                <p:oleObj name="Equation" r:id="rId8" imgW="814444" imgH="445292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044" y="5669335"/>
                        <a:ext cx="1866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39440" y="5054179"/>
            <a:ext cx="8069263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）谐振时电路阻抗最小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，电流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最大且与电压同相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45303"/>
              </p:ext>
            </p:extLst>
          </p:nvPr>
        </p:nvGraphicFramePr>
        <p:xfrm>
          <a:off x="1105320" y="566689"/>
          <a:ext cx="4156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35200" imgH="419100" progId="Equation.DSMT4">
                  <p:embed/>
                </p:oleObj>
              </mc:Choice>
              <mc:Fallback>
                <p:oleObj name="Equation" r:id="rId10" imgW="2235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320" y="566689"/>
                        <a:ext cx="41560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9" grpId="0" animBg="1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00525" y="965200"/>
          <a:ext cx="879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175" imgH="204085" progId="Equation.DSMT4">
                  <p:embed/>
                </p:oleObj>
              </mc:Choice>
              <mc:Fallback>
                <p:oleObj name="Equation" r:id="rId4" imgW="370175" imgH="20408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965200"/>
                        <a:ext cx="879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87600" y="3536950"/>
          <a:ext cx="2330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2705" imgH="229141" progId="Equation.DSMT4">
                  <p:embed/>
                </p:oleObj>
              </mc:Choice>
              <mc:Fallback>
                <p:oleObj name="Equation" r:id="rId6" imgW="992705" imgH="22914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536950"/>
                        <a:ext cx="23304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3713" y="4760913"/>
          <a:ext cx="4122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950" imgH="431810" progId="Equation.DSMT4">
                  <p:embed/>
                </p:oleObj>
              </mc:Choice>
              <mc:Fallback>
                <p:oleObj name="Equation" r:id="rId8" imgW="1803950" imgH="43181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60913"/>
                        <a:ext cx="4122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1488" y="955675"/>
            <a:ext cx="749458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）串联谐振时，阻抗角         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电路为电阻性电路。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2775" y="1497013"/>
            <a:ext cx="7721600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en-GB" altLang="zh-CN" sz="24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电源只为电路提供有功功率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电源与电路之间不发生能量的互换。能量的互换发生在电感与电容之间。</a:t>
            </a:r>
            <a:endParaRPr lang="zh-CN" altLang="en-US" sz="2400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3" y="4171950"/>
            <a:ext cx="34861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称为品质因数，其值为</a:t>
            </a:r>
            <a:endParaRPr lang="zh-CN" altLang="en-US" sz="2400" b="1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6888" y="2744788"/>
            <a:ext cx="7858125" cy="574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）谐振时电感电压和电容电压大小相等、相位相反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31825" y="5792788"/>
            <a:ext cx="8439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电源电压许多倍，</a:t>
            </a:r>
            <a:endParaRPr lang="en-GB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串联谐振也称为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电压谐振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3338513"/>
            <a:ext cx="22034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1190" y="443708"/>
            <a:ext cx="304165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、串联谐振的特点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1150" y="846138"/>
            <a:ext cx="2263775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、频率特性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1"/>
          <p:cNvGraphicFramePr>
            <a:graphicFrameLocks noChangeAspect="1"/>
          </p:cNvGraphicFramePr>
          <p:nvPr/>
        </p:nvGraphicFramePr>
        <p:xfrm>
          <a:off x="2343150" y="1463675"/>
          <a:ext cx="3327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444500" progId="Equation.DSMT4">
                  <p:embed/>
                </p:oleObj>
              </mc:Choice>
              <mc:Fallback>
                <p:oleObj name="Equation" r:id="rId4" imgW="1536700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463675"/>
                        <a:ext cx="3327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/>
          <p:cNvGraphicFramePr>
            <a:graphicFrameLocks noChangeAspect="1"/>
          </p:cNvGraphicFramePr>
          <p:nvPr/>
        </p:nvGraphicFramePr>
        <p:xfrm>
          <a:off x="4262438" y="2533650"/>
          <a:ext cx="1119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474" imgH="253890" progId="Equation.DSMT4">
                  <p:embed/>
                </p:oleObj>
              </mc:Choice>
              <mc:Fallback>
                <p:oleObj name="Equation" r:id="rId6" imgW="520474" imgH="25389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2533650"/>
                        <a:ext cx="11191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700338" y="3214688"/>
          <a:ext cx="9921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0397" imgH="255776" progId="Equation.DSMT4">
                  <p:embed/>
                </p:oleObj>
              </mc:Choice>
              <mc:Fallback>
                <p:oleObj name="Equation" r:id="rId8" imgW="460397" imgH="25577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14688"/>
                        <a:ext cx="9921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188" y="1717675"/>
            <a:ext cx="15843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由阻抗模</a:t>
            </a:r>
            <a:endParaRPr lang="zh-CN" altLang="zh-CN" sz="2400" b="1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06450" y="2533650"/>
            <a:ext cx="345598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1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趋于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以及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趋于∞时</a:t>
            </a:r>
            <a:endParaRPr lang="zh-CN" altLang="en-US" sz="2400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39788" y="3201988"/>
            <a:ext cx="175260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3175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ω=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400" b="1" dirty="0"/>
          </a:p>
        </p:txBody>
      </p:sp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4675"/>
            <a:ext cx="2979737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662363"/>
            <a:ext cx="2754312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对象 6"/>
          <p:cNvGraphicFramePr>
            <a:graphicFrameLocks noChangeAspect="1"/>
          </p:cNvGraphicFramePr>
          <p:nvPr/>
        </p:nvGraphicFramePr>
        <p:xfrm>
          <a:off x="954088" y="4581525"/>
          <a:ext cx="39671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635000" progId="Equation.DSMT4">
                  <p:embed/>
                </p:oleObj>
              </mc:Choice>
              <mc:Fallback>
                <p:oleObj name="Equation" r:id="rId12" imgW="1828800" imgH="635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4581525"/>
                        <a:ext cx="396716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8513" y="3917950"/>
            <a:ext cx="418623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RLC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串联电路的电流有效值为</a:t>
            </a:r>
            <a:endParaRPr lang="zh-CN" altLang="en-US" sz="2400" b="1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39788" y="6138863"/>
            <a:ext cx="519906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值越大，电路的选频特性越好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50925" y="3217863"/>
          <a:ext cx="73072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0" imgH="431640" progId="Equation.DSMT4">
                  <p:embed/>
                </p:oleObj>
              </mc:Choice>
              <mc:Fallback>
                <p:oleObj name="Equation" r:id="rId4" imgW="342900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217863"/>
                        <a:ext cx="73072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8663" y="4292600"/>
          <a:ext cx="80232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280" imgH="419040" progId="Equation.DSMT4">
                  <p:embed/>
                </p:oleObj>
              </mc:Choice>
              <mc:Fallback>
                <p:oleObj name="Equation" r:id="rId6" imgW="336528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292600"/>
                        <a:ext cx="80232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87463" y="5459413"/>
          <a:ext cx="31750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10460" imgH="394256" progId="Equation.DSMT4">
                  <p:embed/>
                </p:oleObj>
              </mc:Choice>
              <mc:Fallback>
                <p:oleObj name="Equation" r:id="rId8" imgW="1310460" imgH="39425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459413"/>
                        <a:ext cx="31750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79963" y="5657850"/>
          <a:ext cx="3956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1345" imgH="228690" progId="Equation.DSMT4">
                  <p:embed/>
                </p:oleObj>
              </mc:Choice>
              <mc:Fallback>
                <p:oleObj name="Equation" r:id="rId10" imgW="1791345" imgH="22869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657850"/>
                        <a:ext cx="3956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00050" y="717550"/>
            <a:ext cx="8335963" cy="1939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25000"/>
              </a:lnSpc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4-25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将电感线圈与电容器串联，接在电压有效值为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=0.5V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的电源上，线圈的电阻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=20Ω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，电感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=4mH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，调节电容为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250pF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时电路发生串联谐振。试求：（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）电路的谐振频率及品质因数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）电路中的电流及电容电压。</a:t>
            </a:r>
            <a:endParaRPr lang="zh-CN" altLang="en-US" sz="2400" b="1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39725" y="5589588"/>
            <a:ext cx="104933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 dirty="0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12750" y="2778125"/>
            <a:ext cx="199866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just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323410" y="764630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4-25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矩形 2"/>
          <p:cNvSpPr>
            <a:spLocks noChangeArrowheads="1"/>
          </p:cNvSpPr>
          <p:nvPr/>
        </p:nvSpPr>
        <p:spPr bwMode="auto">
          <a:xfrm>
            <a:off x="250825" y="765175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4.7.2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并联谐振电路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8300" y="1465263"/>
            <a:ext cx="2262188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、谐振条件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025525"/>
            <a:ext cx="45132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00113" y="2276475"/>
          <a:ext cx="29829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0000" imgH="419100" progId="Equation.DSMT4">
                  <p:embed/>
                </p:oleObj>
              </mc:Choice>
              <mc:Fallback>
                <p:oleObj name="Equation" r:id="rId5" imgW="12700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29829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87450" y="3213100"/>
          <a:ext cx="27146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700" imgH="393700" progId="Equation.DSMT4">
                  <p:embed/>
                </p:oleObj>
              </mc:Choice>
              <mc:Fallback>
                <p:oleObj name="Equation" r:id="rId7" imgW="1155700" imgH="393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27146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27088" y="4243388"/>
          <a:ext cx="18192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41487" imgH="395244" progId="Equation.DSMT4">
                  <p:embed/>
                </p:oleObj>
              </mc:Choice>
              <mc:Fallback>
                <p:oleObj name="Equation" r:id="rId9" imgW="841487" imgH="39524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43388"/>
                        <a:ext cx="18192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54263" y="5300663"/>
          <a:ext cx="15525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00054" imgH="420032" progId="Equation.DSMT4">
                  <p:embed/>
                </p:oleObj>
              </mc:Choice>
              <mc:Fallback>
                <p:oleObj name="Equation" r:id="rId11" imgW="700054" imgH="420032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300663"/>
                        <a:ext cx="15525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443663" y="5300663"/>
          <a:ext cx="18796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65324" imgH="420032" progId="Equation.DSMT4">
                  <p:embed/>
                </p:oleObj>
              </mc:Choice>
              <mc:Fallback>
                <p:oleObj name="Equation" r:id="rId13" imgW="865324" imgH="42003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300663"/>
                        <a:ext cx="18796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40013" y="4475163"/>
            <a:ext cx="30956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349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时，电路发生谐振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27613" y="5519738"/>
            <a:ext cx="14160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谐振频率</a:t>
            </a:r>
            <a:endParaRPr lang="zh-CN" altLang="en-US" sz="2400" b="1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93738" y="5519738"/>
            <a:ext cx="28797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349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谐振角频率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7038" y="800100"/>
            <a:ext cx="304165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、并联谐振的特点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71463" y="1395568"/>
            <a:ext cx="8069262" cy="11236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）谐振时导纳最小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（阻抗最大），电流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最小且与电压同相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49588" y="2276475"/>
          <a:ext cx="26368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4476" imgH="445292" progId="Equation.DSMT4">
                  <p:embed/>
                </p:oleObj>
              </mc:Choice>
              <mc:Fallback>
                <p:oleObj name="Equation" r:id="rId4" imgW="1234476" imgH="44529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276475"/>
                        <a:ext cx="26368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03213" y="3213255"/>
            <a:ext cx="8154987" cy="11236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）并联谐振时，电源与电路之间也不发生能量的互换，能量的互换发生在电感与电容之间。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60350" y="4383115"/>
            <a:ext cx="8883650" cy="113024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）谐振时电感电流和电容电流大小相等、相位相反、相互抵消，其大小为电路总电流的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倍，并联谐振又称为电流谐振。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84213" y="5553075"/>
          <a:ext cx="42624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905" imgH="431810" progId="Equation.DSMT4">
                  <p:embed/>
                </p:oleObj>
              </mc:Choice>
              <mc:Fallback>
                <p:oleObj name="Equation" r:id="rId6" imgW="1892905" imgH="43181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53075"/>
                        <a:ext cx="42624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580063" y="5548313"/>
          <a:ext cx="25320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8784" imgH="432491" progId="Equation.DSMT4">
                  <p:embed/>
                </p:oleObj>
              </mc:Choice>
              <mc:Fallback>
                <p:oleObj name="Equation" r:id="rId8" imgW="1068784" imgH="432491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548313"/>
                        <a:ext cx="25320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0"/>
            <a:ext cx="2897187" cy="324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6" grpId="0"/>
      <p:bldP spid="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5450" y="2679700"/>
          <a:ext cx="5403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15590" imgH="419205" progId="Equation.DSMT4">
                  <p:embed/>
                </p:oleObj>
              </mc:Choice>
              <mc:Fallback>
                <p:oleObj name="Equation" r:id="rId5" imgW="2515590" imgH="41920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679700"/>
                        <a:ext cx="54038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7225" y="3741738"/>
          <a:ext cx="48656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73935" imgH="457380" progId="Equation.DSMT4">
                  <p:embed/>
                </p:oleObj>
              </mc:Choice>
              <mc:Fallback>
                <p:oleObj name="Equation" r:id="rId7" imgW="2273935" imgH="4573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741738"/>
                        <a:ext cx="486568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68338" y="5507038"/>
          <a:ext cx="26876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10460" imgH="419867" progId="Equation.DSMT4">
                  <p:embed/>
                </p:oleObj>
              </mc:Choice>
              <mc:Fallback>
                <p:oleObj name="Equation" r:id="rId9" imgW="1310460" imgH="419867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507038"/>
                        <a:ext cx="268763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78313" y="5426075"/>
          <a:ext cx="46053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21595" imgH="469985" progId="Equation.DSMT4">
                  <p:embed/>
                </p:oleObj>
              </mc:Choice>
              <mc:Fallback>
                <p:oleObj name="Equation" r:id="rId11" imgW="2121595" imgH="46998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5426075"/>
                        <a:ext cx="46053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36550" y="587375"/>
            <a:ext cx="8326438" cy="1477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25000"/>
              </a:lnSpc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4-26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电感线圈和电容器并联的电路如图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4.38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所示，其中电阻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为电感线圈的等效电阻，求电路的谐振频率及谐振时各支路电流。</a:t>
            </a:r>
            <a:endParaRPr lang="zh-CN" altLang="en-US" sz="2400" b="1" dirty="0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68338" y="4870450"/>
            <a:ext cx="14160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/>
              <a:t>谐振条件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284663" y="4835525"/>
            <a:ext cx="203041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谐振角频率为</a:t>
            </a:r>
            <a:endParaRPr lang="zh-CN" altLang="zh-CN" sz="2400" b="1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07988" y="2065338"/>
            <a:ext cx="41941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电路的导纳为</a:t>
            </a:r>
            <a:endParaRPr lang="zh-CN" altLang="en-US" sz="2400" b="1" dirty="0"/>
          </a:p>
        </p:txBody>
      </p:sp>
      <p:pic>
        <p:nvPicPr>
          <p:cNvPr id="193548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1709738"/>
            <a:ext cx="31369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3410" y="673659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4-26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23975" y="2305050"/>
          <a:ext cx="3381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7367" imgH="457399" progId="Equation.DSMT4">
                  <p:embed/>
                </p:oleObj>
              </mc:Choice>
              <mc:Fallback>
                <p:oleObj name="Equation" r:id="rId5" imgW="1537367" imgH="457399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305050"/>
                        <a:ext cx="33813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55650" y="4149725"/>
          <a:ext cx="76835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19500" imgH="596900" progId="Equation.DSMT4">
                  <p:embed/>
                </p:oleObj>
              </mc:Choice>
              <mc:Fallback>
                <p:oleObj name="Equation" r:id="rId7" imgW="3619500" imgH="5969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76835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716463" y="5661025"/>
          <a:ext cx="19161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500" imgH="241300" progId="Equation.DSMT4">
                  <p:embed/>
                </p:oleObj>
              </mc:Choice>
              <mc:Fallback>
                <p:oleObj name="Equation" r:id="rId9" imgW="825500" imgH="2413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661025"/>
                        <a:ext cx="19161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74788" y="5400675"/>
          <a:ext cx="21891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14400" imgH="457200" progId="Equation.DSMT4">
                  <p:embed/>
                </p:oleObj>
              </mc:Choice>
              <mc:Fallback>
                <p:oleObj name="Equation" r:id="rId11" imgW="914400" imgH="457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400675"/>
                        <a:ext cx="21891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69900" y="1844675"/>
            <a:ext cx="17240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谐振频率为</a:t>
            </a:r>
            <a:endParaRPr lang="zh-CN" altLang="zh-CN" sz="2400" b="1" dirty="0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69900" y="3457575"/>
            <a:ext cx="357028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8096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谐振时各支路电流分别为</a:t>
            </a:r>
            <a:endParaRPr lang="zh-CN" altLang="zh-CN" sz="2400" b="1" dirty="0"/>
          </a:p>
        </p:txBody>
      </p:sp>
      <p:pic>
        <p:nvPicPr>
          <p:cNvPr id="195594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692150"/>
            <a:ext cx="360045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5595" name="对象 23"/>
          <p:cNvGraphicFramePr>
            <a:graphicFrameLocks noChangeAspect="1"/>
          </p:cNvGraphicFramePr>
          <p:nvPr/>
        </p:nvGraphicFramePr>
        <p:xfrm>
          <a:off x="2217738" y="692150"/>
          <a:ext cx="28416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8100" imgH="469900" progId="Equation.DSMT4">
                  <p:embed/>
                </p:oleObj>
              </mc:Choice>
              <mc:Fallback>
                <p:oleObj name="Equation" r:id="rId14" imgW="1308100" imgH="4699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692150"/>
                        <a:ext cx="28416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61963" y="971550"/>
            <a:ext cx="1731962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谐振角频率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58032"/>
              </p:ext>
            </p:extLst>
          </p:nvPr>
        </p:nvGraphicFramePr>
        <p:xfrm>
          <a:off x="830263" y="2781300"/>
          <a:ext cx="27225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203040" progId="Equation.DSMT4">
                  <p:embed/>
                </p:oleObj>
              </mc:Choice>
              <mc:Fallback>
                <p:oleObj name="Equation" r:id="rId4" imgW="1346040" imgH="20304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781300"/>
                        <a:ext cx="27225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822325" y="4144963"/>
          <a:ext cx="3168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393700" progId="Equation.DSMT4">
                  <p:embed/>
                </p:oleObj>
              </mc:Choice>
              <mc:Fallback>
                <p:oleObj name="Equation" r:id="rId6" imgW="1562100" imgH="3937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144963"/>
                        <a:ext cx="31686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4825" y="730250"/>
            <a:ext cx="8123238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8288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4-3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在选定参考方向下正弦量的波形如图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所示，已知正弦量的频率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=1000Hz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，试写出正弦量的解析式。 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19113" y="2060575"/>
            <a:ext cx="334327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解：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正弦量的角频率为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4" name="Rectangle 32"/>
          <p:cNvSpPr>
            <a:spLocks noChangeArrowheads="1"/>
          </p:cNvSpPr>
          <p:nvPr/>
        </p:nvSpPr>
        <p:spPr bwMode="auto">
          <a:xfrm>
            <a:off x="784225" y="3522663"/>
            <a:ext cx="221773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由波形图可得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2649" name="Picture 3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2033588"/>
            <a:ext cx="4854575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819150" y="4941888"/>
          <a:ext cx="31924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800" imgH="393700" progId="Equation.DSMT4">
                  <p:embed/>
                </p:oleObj>
              </mc:Choice>
              <mc:Fallback>
                <p:oleObj name="Equation" r:id="rId9" imgW="1574800" imgH="39370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941888"/>
                        <a:ext cx="31924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19113" y="885695"/>
            <a:ext cx="115216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4-3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14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620713"/>
            <a:ext cx="3384550" cy="576262"/>
          </a:xfrm>
        </p:spPr>
        <p:txBody>
          <a:bodyPr>
            <a:normAutofit fontScale="85000" lnSpcReduction="20000"/>
          </a:bodyPr>
          <a:lstStyle/>
          <a:p>
            <a:pPr algn="just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36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4.8 </a:t>
            </a: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三相电路</a:t>
            </a:r>
          </a:p>
        </p:txBody>
      </p:sp>
      <p:sp>
        <p:nvSpPr>
          <p:cNvPr id="197637" name="矩形 2"/>
          <p:cNvSpPr>
            <a:spLocks noChangeArrowheads="1"/>
          </p:cNvSpPr>
          <p:nvPr/>
        </p:nvSpPr>
        <p:spPr bwMode="auto">
          <a:xfrm>
            <a:off x="415925" y="1465263"/>
            <a:ext cx="487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4.8.1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对称三相电源</a:t>
            </a: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1484313"/>
            <a:ext cx="301942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9" name="矩形 1"/>
          <p:cNvSpPr>
            <a:spLocks noChangeArrowheads="1"/>
          </p:cNvSpPr>
          <p:nvPr/>
        </p:nvSpPr>
        <p:spPr bwMode="auto">
          <a:xfrm>
            <a:off x="5076825" y="4659313"/>
            <a:ext cx="38560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三相交流发电机的绕组有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CZ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三相，其中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为绕组的始端，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为绕组的末端。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85775" y="2306638"/>
            <a:ext cx="48958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对称的三相电源的瞬时值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表达式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为</a:t>
            </a:r>
            <a:endParaRPr lang="zh-CN" altLang="zh-CN" sz="2400" b="1" dirty="0"/>
          </a:p>
        </p:txBody>
      </p:sp>
      <p:graphicFrame>
        <p:nvGraphicFramePr>
          <p:cNvPr id="197641" name="对象 3"/>
          <p:cNvGraphicFramePr>
            <a:graphicFrameLocks noChangeAspect="1"/>
          </p:cNvGraphicFramePr>
          <p:nvPr/>
        </p:nvGraphicFramePr>
        <p:xfrm>
          <a:off x="820738" y="3165475"/>
          <a:ext cx="4060825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300" imgH="1117600" progId="Equation.DSMT4">
                  <p:embed/>
                </p:oleObj>
              </mc:Choice>
              <mc:Fallback>
                <p:oleObj name="Equation" r:id="rId5" imgW="1638300" imgH="1117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165475"/>
                        <a:ext cx="4060825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5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2325" y="1341438"/>
          <a:ext cx="25415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787400" progId="Equation.DSMT4">
                  <p:embed/>
                </p:oleObj>
              </mc:Choice>
              <mc:Fallback>
                <p:oleObj name="Equation" r:id="rId4" imgW="1117600" imgH="787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341438"/>
                        <a:ext cx="25415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72000" y="1838325"/>
          <a:ext cx="28940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38325"/>
                        <a:ext cx="28940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Rectangle 44"/>
          <p:cNvSpPr>
            <a:spLocks noChangeArrowheads="1"/>
          </p:cNvSpPr>
          <p:nvPr/>
        </p:nvSpPr>
        <p:spPr bwMode="auto">
          <a:xfrm>
            <a:off x="858838" y="719138"/>
            <a:ext cx="203041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相量表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式为</a:t>
            </a:r>
            <a:endParaRPr lang="zh-CN" altLang="zh-CN" sz="2400" b="1" dirty="0"/>
          </a:p>
        </p:txBody>
      </p:sp>
      <p:sp>
        <p:nvSpPr>
          <p:cNvPr id="88077" name="Rectangle 45"/>
          <p:cNvSpPr>
            <a:spLocks noChangeArrowheads="1"/>
          </p:cNvSpPr>
          <p:nvPr/>
        </p:nvSpPr>
        <p:spPr bwMode="auto">
          <a:xfrm>
            <a:off x="3673475" y="577850"/>
            <a:ext cx="5346700" cy="1123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对称三相电源电压在任一时刻的瞬时值代数和为零，相量和也为零。</a:t>
            </a:r>
            <a:endParaRPr lang="zh-CN" altLang="en-US" sz="2400" b="1" dirty="0"/>
          </a:p>
        </p:txBody>
      </p:sp>
      <p:sp>
        <p:nvSpPr>
          <p:cNvPr id="88078" name="Rectangle 46"/>
          <p:cNvSpPr>
            <a:spLocks noChangeArrowheads="1"/>
          </p:cNvSpPr>
          <p:nvPr/>
        </p:nvSpPr>
        <p:spPr bwMode="auto">
          <a:xfrm>
            <a:off x="233363" y="6021388"/>
            <a:ext cx="891063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相序为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A-B-C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，称之为正序（顺序）；反之称为负序（逆序）。</a:t>
            </a:r>
            <a:endParaRPr lang="zh-CN" altLang="en-US" sz="2400" b="1" dirty="0"/>
          </a:p>
        </p:txBody>
      </p:sp>
      <p:sp>
        <p:nvSpPr>
          <p:cNvPr id="88079" name="Rectangle 47"/>
          <p:cNvSpPr>
            <a:spLocks noChangeArrowheads="1"/>
          </p:cNvSpPr>
          <p:nvPr/>
        </p:nvSpPr>
        <p:spPr bwMode="auto">
          <a:xfrm>
            <a:off x="4572000" y="166370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2400" b="1"/>
          </a:p>
        </p:txBody>
      </p:sp>
      <p:pic>
        <p:nvPicPr>
          <p:cNvPr id="88121" name="Picture 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3103563"/>
            <a:ext cx="4179887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122" name="Picture 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3054350"/>
            <a:ext cx="2973387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/>
      <p:bldP spid="88077" grpId="0"/>
      <p:bldP spid="8807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8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6725" y="838200"/>
            <a:ext cx="39290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、三相电源的星形联结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1700213"/>
            <a:ext cx="725487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36638" y="5430838"/>
            <a:ext cx="7123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三相绕组的末端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接在一起，形成中点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549275"/>
            <a:ext cx="6770688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52463" y="4341813"/>
            <a:ext cx="573087" cy="161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名词介绍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25550" y="3811588"/>
            <a:ext cx="65389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端线(火线)：始端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 B, C 三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端引出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线。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5550" y="4387850"/>
            <a:ext cx="5586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中线(地线)：中性点N引出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线。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25550" y="6116638"/>
            <a:ext cx="455453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这种联结称为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三相四线制。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225550" y="4949825"/>
            <a:ext cx="47863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相电压：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端线与中线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的电压。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25550" y="5526088"/>
            <a:ext cx="53943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线电压：端线与端线之间的电压。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80088" y="5014913"/>
          <a:ext cx="2686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588" imgH="241195" progId="Equation.DSMT4">
                  <p:embed/>
                </p:oleObj>
              </mc:Choice>
              <mc:Fallback>
                <p:oleObj name="Equation" r:id="rId6" imgW="1180588" imgH="24119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014913"/>
                        <a:ext cx="26860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362700" y="5607050"/>
          <a:ext cx="2657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241300" progId="Equation.DSMT4">
                  <p:embed/>
                </p:oleObj>
              </mc:Choice>
              <mc:Fallback>
                <p:oleObj name="Equation" r:id="rId8" imgW="1168400" imgH="2413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607050"/>
                        <a:ext cx="26574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1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3297238"/>
            <a:ext cx="4433887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5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6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84213"/>
            <a:ext cx="5148262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15900" y="719138"/>
            <a:ext cx="3878263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对称三相电源星形联结时，</a:t>
            </a:r>
            <a:endParaRPr lang="zh-CN" altLang="en-US" sz="2400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15900" y="1233488"/>
            <a:ext cx="418623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相电压就是每相电源的电压。</a:t>
            </a:r>
            <a:endParaRPr lang="zh-CN" altLang="en-US" sz="2400" dirty="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143000" y="1765300"/>
          <a:ext cx="16240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787400" progId="Equation.DSMT4">
                  <p:embed/>
                </p:oleObj>
              </mc:Choice>
              <mc:Fallback>
                <p:oleObj name="Equation" r:id="rId7" imgW="736600" imgH="7874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65300"/>
                        <a:ext cx="16240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3850" y="3436938"/>
            <a:ext cx="3262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线电压与相电压的关系</a:t>
            </a:r>
            <a:endParaRPr lang="zh-CN" altLang="en-US" sz="2400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2916238" y="3976688"/>
          <a:ext cx="18811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200" imgH="787400" progId="Equation.DSMT4">
                  <p:embed/>
                </p:oleObj>
              </mc:Choice>
              <mc:Fallback>
                <p:oleObj name="Equation" r:id="rId9" imgW="838200" imgH="787400" progId="Equation.DSMT4">
                  <p:embed/>
                  <p:pic>
                    <p:nvPicPr>
                      <p:cNvPr id="0" name="对象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76688"/>
                        <a:ext cx="1881187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11188" y="3956050"/>
          <a:ext cx="23050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700" imgH="787400" progId="Equation.DSMT4">
                  <p:embed/>
                </p:oleObj>
              </mc:Choice>
              <mc:Fallback>
                <p:oleObj name="Equation" r:id="rId11" imgW="1028700" imgH="7874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56050"/>
                        <a:ext cx="230505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/>
        </p:nvGraphicFramePr>
        <p:xfrm>
          <a:off x="1954213" y="6175375"/>
          <a:ext cx="1449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50934" imgH="267031" progId="Equation.DSMT4">
                  <p:embed/>
                </p:oleObj>
              </mc:Choice>
              <mc:Fallback>
                <p:oleObj name="Equation" r:id="rId13" imgW="750934" imgH="267031" progId="Equation.DSMT4">
                  <p:embed/>
                  <p:pic>
                    <p:nvPicPr>
                      <p:cNvPr id="0" name="对象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6175375"/>
                        <a:ext cx="14493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Rectangle 12"/>
          <p:cNvSpPr>
            <a:spLocks noChangeArrowheads="1"/>
          </p:cNvSpPr>
          <p:nvPr/>
        </p:nvSpPr>
        <p:spPr bwMode="auto">
          <a:xfrm>
            <a:off x="498475" y="5613400"/>
            <a:ext cx="5711825" cy="962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i="1" baseline="-30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表示线电压和相电压的有效值，则有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5" grpId="0"/>
      <p:bldP spid="9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6225" y="800100"/>
            <a:ext cx="41449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、三相电源的三角形联结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492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524000"/>
            <a:ext cx="5719762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35613" y="4625975"/>
            <a:ext cx="210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2400"/>
              <a:t>三相三线制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1938" y="1746250"/>
            <a:ext cx="33797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线电压和相电压的关系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2988" y="2492375"/>
          <a:ext cx="14478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787058" progId="Equation.DSMT4">
                  <p:embed/>
                </p:oleObj>
              </mc:Choice>
              <mc:Fallback>
                <p:oleObj name="Equation" r:id="rId6" imgW="723586" imgH="787058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14478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65175" y="5200650"/>
            <a:ext cx="7632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三相电源作三角形联结时，线电压和相电压的有效值相等，即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，相位也相同。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2" name="矩形 2"/>
          <p:cNvSpPr>
            <a:spLocks noChangeArrowheads="1"/>
          </p:cNvSpPr>
          <p:nvPr/>
        </p:nvSpPr>
        <p:spPr bwMode="auto">
          <a:xfrm>
            <a:off x="403225" y="765175"/>
            <a:ext cx="5376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4.8.2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对称三相电路的计算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750" y="1484313"/>
            <a:ext cx="7942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2400"/>
              <a:t>如果三相负载</a:t>
            </a:r>
            <a:r>
              <a:rPr lang="zh-CN" altLang="en-US" sz="2400"/>
              <a:t>的</a:t>
            </a:r>
            <a:r>
              <a:rPr lang="zh-CN" altLang="zh-CN" sz="2400"/>
              <a:t>阻抗相同，则称为对称负载，否则称为不对称负载。</a:t>
            </a:r>
            <a:endParaRPr lang="zh-CN" altLang="en-US" sz="24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3225" y="2492375"/>
            <a:ext cx="344805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、负载的星形联结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213100"/>
            <a:ext cx="74295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35288" y="6192838"/>
            <a:ext cx="331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Y—Y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三相电路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6"/>
          <p:cNvSpPr>
            <a:spLocks noChangeArrowheads="1"/>
          </p:cNvSpPr>
          <p:nvPr/>
        </p:nvSpPr>
        <p:spPr bwMode="auto">
          <a:xfrm>
            <a:off x="982663" y="4706938"/>
            <a:ext cx="52165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88925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相电流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流经各相负载的电流</a:t>
            </a:r>
            <a:endParaRPr lang="zh-CN" altLang="zh-CN" sz="2400" dirty="0"/>
          </a:p>
        </p:txBody>
      </p:sp>
      <p:sp>
        <p:nvSpPr>
          <p:cNvPr id="88073" name="Rectangle 30"/>
          <p:cNvSpPr>
            <a:spLocks noChangeArrowheads="1"/>
          </p:cNvSpPr>
          <p:nvPr/>
        </p:nvSpPr>
        <p:spPr bwMode="auto">
          <a:xfrm>
            <a:off x="998538" y="5705475"/>
            <a:ext cx="70326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中线电流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参考方向由负载中点指向电源中点。</a:t>
            </a:r>
            <a:endParaRPr lang="zh-CN" altLang="en-US" sz="2400" dirty="0"/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1017588" y="6170613"/>
            <a:ext cx="703262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各相负载承受的电压称为相电压。</a:t>
            </a:r>
            <a:endParaRPr lang="zh-CN" altLang="en-US" sz="2400" dirty="0"/>
          </a:p>
        </p:txBody>
      </p:sp>
      <p:pic>
        <p:nvPicPr>
          <p:cNvPr id="20787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65175"/>
            <a:ext cx="74295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992188" y="5229225"/>
            <a:ext cx="5307012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88925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线电流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流经各端线的电流</a:t>
            </a:r>
            <a:endParaRPr lang="zh-CN" altLang="zh-CN" sz="2400" dirty="0"/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674688" y="3600450"/>
            <a:ext cx="7832725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当负载的额定电压等于电源线电压的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1/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时，三相负载应作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型联结。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5784850" y="3800475"/>
          <a:ext cx="438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7" imgH="229867" progId="Equation.DSMT4">
                  <p:embed/>
                </p:oleObj>
              </mc:Choice>
              <mc:Fallback>
                <p:oleObj name="Equation" r:id="rId5" imgW="229867" imgH="229867" progId="Equation.DSMT4">
                  <p:embed/>
                  <p:pic>
                    <p:nvPicPr>
                      <p:cNvPr id="0" name="对象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800475"/>
                        <a:ext cx="438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3" grpId="0"/>
      <p:bldP spid="51" grpId="0"/>
      <p:bldP spid="53" grpId="0"/>
      <p:bldP spid="5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89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749425" y="3219450"/>
          <a:ext cx="1309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800" imgH="419100" progId="Equation.DSMT4">
                  <p:embed/>
                </p:oleObj>
              </mc:Choice>
              <mc:Fallback>
                <p:oleObj name="Equation" r:id="rId4" imgW="558800" imgH="4191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219450"/>
                        <a:ext cx="1309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638550" y="3252788"/>
          <a:ext cx="12080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418918" progId="Equation.DSMT4">
                  <p:embed/>
                </p:oleObj>
              </mc:Choice>
              <mc:Fallback>
                <p:oleObj name="Equation" r:id="rId6" imgW="545863" imgH="418918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252788"/>
                        <a:ext cx="120808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" name="对象 88063"/>
          <p:cNvGraphicFramePr>
            <a:graphicFrameLocks noChangeAspect="1"/>
          </p:cNvGraphicFramePr>
          <p:nvPr/>
        </p:nvGraphicFramePr>
        <p:xfrm>
          <a:off x="5508625" y="3241675"/>
          <a:ext cx="12239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418918" progId="Equation.DSMT4">
                  <p:embed/>
                </p:oleObj>
              </mc:Choice>
              <mc:Fallback>
                <p:oleObj name="Equation" r:id="rId8" imgW="545863" imgH="418918" progId="Equation.DSMT4">
                  <p:embed/>
                  <p:pic>
                    <p:nvPicPr>
                      <p:cNvPr id="0" name="对象 88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41675"/>
                        <a:ext cx="12239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对象 88064"/>
          <p:cNvGraphicFramePr>
            <a:graphicFrameLocks noChangeAspect="1"/>
          </p:cNvGraphicFramePr>
          <p:nvPr/>
        </p:nvGraphicFramePr>
        <p:xfrm>
          <a:off x="2605088" y="5013325"/>
          <a:ext cx="3130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449" imgH="241195" progId="Equation.DSMT4">
                  <p:embed/>
                </p:oleObj>
              </mc:Choice>
              <mc:Fallback>
                <p:oleObj name="Equation" r:id="rId10" imgW="1269449" imgH="241195" progId="Equation.DSMT4">
                  <p:embed/>
                  <p:pic>
                    <p:nvPicPr>
                      <p:cNvPr id="0" name="对象 88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013325"/>
                        <a:ext cx="3130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30"/>
          <p:cNvSpPr>
            <a:spLocks noChangeArrowheads="1"/>
          </p:cNvSpPr>
          <p:nvPr/>
        </p:nvSpPr>
        <p:spPr bwMode="auto">
          <a:xfrm>
            <a:off x="469900" y="585699"/>
            <a:ext cx="8420100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对称三相负载星形联结时具有如下特点：</a:t>
            </a:r>
            <a:endParaRPr lang="zh-CN" altLang="zh-CN" sz="2400" dirty="0"/>
          </a:p>
          <a:p>
            <a:pPr indent="0">
              <a:lnSpc>
                <a:spcPct val="150000"/>
              </a:lnSpc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）各相负载承受的是对称的电源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相电压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，分别为</a:t>
            </a:r>
            <a:endParaRPr lang="zh-CN" altLang="en-US" sz="2400" dirty="0"/>
          </a:p>
        </p:txBody>
      </p:sp>
      <p:sp>
        <p:nvSpPr>
          <p:cNvPr id="88076" name="Rectangle 33"/>
          <p:cNvSpPr>
            <a:spLocks noChangeArrowheads="1"/>
          </p:cNvSpPr>
          <p:nvPr/>
        </p:nvSpPr>
        <p:spPr bwMode="auto">
          <a:xfrm>
            <a:off x="469900" y="2651125"/>
            <a:ext cx="783590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）流过各相负载的电流等于电源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线电流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，其值为</a:t>
            </a:r>
            <a:endParaRPr lang="zh-CN" altLang="en-US" sz="2400" dirty="0"/>
          </a:p>
        </p:txBody>
      </p:sp>
      <p:sp>
        <p:nvSpPr>
          <p:cNvPr id="88079" name="Rectangle 36"/>
          <p:cNvSpPr>
            <a:spLocks noChangeArrowheads="1"/>
          </p:cNvSpPr>
          <p:nvPr/>
        </p:nvSpPr>
        <p:spPr bwMode="auto">
          <a:xfrm>
            <a:off x="461963" y="4313238"/>
            <a:ext cx="74168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）中线电流等于各相负载电流之和，其值为零，即</a:t>
            </a:r>
            <a:endParaRPr lang="zh-CN" altLang="en-US" sz="2400" dirty="0"/>
          </a:p>
        </p:txBody>
      </p:sp>
      <p:sp>
        <p:nvSpPr>
          <p:cNvPr id="88081" name="Rectangle 38"/>
          <p:cNvSpPr>
            <a:spLocks noChangeArrowheads="1"/>
          </p:cNvSpPr>
          <p:nvPr/>
        </p:nvSpPr>
        <p:spPr bwMode="auto">
          <a:xfrm>
            <a:off x="1000125" y="5938838"/>
            <a:ext cx="60325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此时可将中线去掉，对电路没有任何影响。</a:t>
            </a:r>
            <a:endParaRPr lang="zh-CN" altLang="zh-CN" sz="24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05163" y="1944688"/>
          <a:ext cx="21955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" imgH="241300" progId="Equation.DSMT4">
                  <p:embed/>
                </p:oleObj>
              </mc:Choice>
              <mc:Fallback>
                <p:oleObj name="Equation" r:id="rId12" imgW="9652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944688"/>
                        <a:ext cx="21955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167188"/>
            <a:ext cx="688498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331205"/>
            <a:ext cx="74295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8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/>
      <p:bldP spid="88079" grpId="0"/>
      <p:bldP spid="8808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35925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、负载的三角形联结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2113" y="5060950"/>
            <a:ext cx="8632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当负载的额定电压等于电源线电压时，三相负载应作</a:t>
            </a:r>
            <a:r>
              <a:rPr lang="en-US" altLang="zh-CN" sz="2400">
                <a:sym typeface="Symbol" panose="05050102010706020507" pitchFamily="18" charset="2"/>
              </a:rPr>
              <a:t></a:t>
            </a:r>
            <a:r>
              <a:rPr lang="zh-CN" altLang="zh-CN" sz="2400"/>
              <a:t>型联结。</a:t>
            </a:r>
          </a:p>
        </p:txBody>
      </p:sp>
      <p:pic>
        <p:nvPicPr>
          <p:cNvPr id="12697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628775"/>
            <a:ext cx="771525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1400" y="5740400"/>
            <a:ext cx="588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三相负载三角形联结时没有中线</a:t>
            </a:r>
            <a:r>
              <a:rPr lang="zh-CN" altLang="en-US" sz="2400"/>
              <a:t>。</a:t>
            </a:r>
            <a:endParaRPr lang="zh-CN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7007</TotalTime>
  <Words>4829</Words>
  <Application>Microsoft Office PowerPoint</Application>
  <PresentationFormat>全屏显示(4:3)</PresentationFormat>
  <Paragraphs>595</Paragraphs>
  <Slides>103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103</vt:i4>
      </vt:variant>
    </vt:vector>
  </HeadingPairs>
  <TitlesOfParts>
    <vt:vector size="118" baseType="lpstr">
      <vt:lpstr>HiddenHorzOCR</vt:lpstr>
      <vt:lpstr>仿宋_GB2312</vt:lpstr>
      <vt:lpstr>华文楷体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主题</vt:lpstr>
      <vt:lpstr>Equation</vt:lpstr>
      <vt:lpstr>MathType 6.0 Equation</vt:lpstr>
      <vt:lpstr>第4章  正弦稳态电路分析</vt:lpstr>
      <vt:lpstr>第4章  正弦稳态电路分析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Protel DXP基础知识</dc:title>
  <dc:creator>微软用户</dc:creator>
  <cp:lastModifiedBy>LXC</cp:lastModifiedBy>
  <cp:revision>365</cp:revision>
  <dcterms:created xsi:type="dcterms:W3CDTF">2010-07-14T01:02:10Z</dcterms:created>
  <dcterms:modified xsi:type="dcterms:W3CDTF">2022-10-19T05:07:07Z</dcterms:modified>
</cp:coreProperties>
</file>