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3"/>
  </p:notesMasterIdLst>
  <p:sldIdLst>
    <p:sldId id="256" r:id="rId2"/>
    <p:sldId id="257" r:id="rId3"/>
    <p:sldId id="330" r:id="rId4"/>
    <p:sldId id="347" r:id="rId5"/>
    <p:sldId id="332" r:id="rId6"/>
    <p:sldId id="348" r:id="rId7"/>
    <p:sldId id="333" r:id="rId8"/>
    <p:sldId id="334" r:id="rId9"/>
    <p:sldId id="336" r:id="rId10"/>
    <p:sldId id="346" r:id="rId11"/>
    <p:sldId id="349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CEA"/>
    <a:srgbClr val="0000FF"/>
    <a:srgbClr val="FFFF00"/>
    <a:srgbClr val="47008E"/>
    <a:srgbClr val="8717A1"/>
    <a:srgbClr val="04044E"/>
    <a:srgbClr val="060688"/>
    <a:srgbClr val="070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8" autoAdjust="0"/>
    <p:restoredTop sz="94721" autoAdjust="0"/>
  </p:normalViewPr>
  <p:slideViewPr>
    <p:cSldViewPr snapToGrid="0">
      <p:cViewPr>
        <p:scale>
          <a:sx n="125" d="100"/>
          <a:sy n="125" d="100"/>
        </p:scale>
        <p:origin x="63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D87C149-F607-9B61-AAE0-F4308603FA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8FE33E1-6630-CAAE-FD5E-9ADAE7CE73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8F3EB06-A97F-AB6C-B5BC-CBC8694AE3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E94587A9-886C-933D-A9B6-58F686DBD0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3AF5963F-C065-0023-5082-2DA2FC35C5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F0A85F7B-F7A9-2252-39AF-77426A87D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9C159410-CB14-4153-B284-D5FD7E405D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BAFB33AD-70FE-2F02-9E5B-A9B09F3AE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79189E-356A-464B-8F02-C8FEBC0E88F8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4F680D1-9534-58AE-7E57-C8B9B21DE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679114F-0804-6540-0CCD-91A3F227F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DC4E7624-35D6-B6B8-FEA9-E3E24F3D28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96B25FF5-5B0E-A12D-3203-B064558E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D0D8D9AA-83FD-81A4-A803-9BE32A26D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368DAB-02D4-4D76-BAC7-B764EED025C9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53F0F3-CC87-E4DD-72FF-B9858690C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2BB137-05A5-C001-4B62-7B0BFEAE1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357CA3-787A-92E8-9EE8-B7E1FA4A5B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5F08113-E71C-4B36-A5C8-97472B500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57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EDA7CA-5285-3B55-1B3C-38815574E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C0638D-1CDF-01B8-4204-E93100235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896206-B867-86C6-51C3-DBCD3C50E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791C7-2665-43A9-AD2C-D0B42D1461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7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9B3829-653C-EF95-B26A-16AE6F48C9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7FE18F-1B60-CB31-DAC5-CC9C2DD67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3DA712-5818-E8C9-9A20-D4C0939432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BCE88-204F-496A-9896-E2EE95FE9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92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FDD990-838C-A65F-6CB8-265008FA47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F3DADF-2A08-0E02-6C95-FB7907F8E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4B9D41-E3DE-437F-8085-2FDAC9F931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F0F5-BEAB-4DC5-AC97-E818D62556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9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1DADEC-36C3-E249-1F3C-AE327CEE2E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597E3D-5AF5-D05E-C7D9-D0E7FDD7DE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978F9A-0377-550B-BE61-72AA830D8E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FE20F-2E29-43DC-A317-3DA90DC0DA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34401-3790-B584-2418-2CF776158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0C4DB-45D1-3FAF-C16A-2C1C8FA973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68C99-B445-BFCB-9183-660AC5790E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6FE7B-A4B4-407D-8A08-840970D4FD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72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F6AD0F2-1A04-4C2F-461F-B5E94C847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6AAEC8-663F-B808-7FDC-4445107BE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A372226-76B9-D3EF-0B86-C5613BE925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8D069-3928-45E9-8F9C-27E2B4B64D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54B7567-0AF3-C7A7-E2F3-B496F92CD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6141DA-7305-F7D9-1E7B-4F53F8FCA3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E092A5-4240-A505-B857-B18B2DCB5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1F9B8-030C-4191-B11D-E1BEDD77E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8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2441FE6-AFEF-9C2B-178B-48C064B18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261EE9-462F-2B65-1B84-581E13190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2AA194-FCCD-FE29-5F36-456AB7E2D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2CE48-3534-4314-8C4B-A08ED9CD2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83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AFE20-0889-F013-2E0D-135D55090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7CA089-CFF0-1938-9BB0-06CD7BEAB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831B8-F936-1E9F-E718-1DCCC1E12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C9944-1322-491E-99DA-40E1AEBC05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9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B13A1-D1F7-4300-73BB-FADBECFFA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ECC76-21A4-9ACC-1C1B-D3C49B89E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49F62-1D85-0251-318D-2D1CD14EF1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05FA0-171D-4204-AC65-E50C920279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6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5A9255E-0982-E5F9-DB13-8A0015F177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DC5DBE-8236-2DF8-8149-1D2CF4E36BD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>
            <a:extLst>
              <a:ext uri="{FF2B5EF4-FFF2-40B4-BE49-F238E27FC236}">
                <a16:creationId xmlns:a16="http://schemas.microsoft.com/office/drawing/2014/main" id="{2D4C3BB4-8FFA-3BAE-1F54-A31A40A521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B4BA51A3-AC2D-82F6-611F-EF3711A4EB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EFA9FE9F-4792-905A-28D3-447EDC0651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fld id="{E6231C3A-5B81-4A95-B6B3-758FB3DB2C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709B7588-F495-4981-4C7C-697753C96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49375"/>
            <a:ext cx="9144000" cy="3138488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6600" b="1" dirty="0">
                <a:solidFill>
                  <a:srgbClr val="04044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2021</a:t>
            </a:r>
            <a:r>
              <a:rPr lang="zh-CN" altLang="en-US" sz="6600" b="1" dirty="0">
                <a:solidFill>
                  <a:srgbClr val="04044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级</a:t>
            </a:r>
            <a:br>
              <a:rPr lang="en-US" altLang="zh-CN" sz="6600" b="1" dirty="0">
                <a:solidFill>
                  <a:srgbClr val="04044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6600" b="1" dirty="0">
                <a:solidFill>
                  <a:srgbClr val="04044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《</a:t>
            </a:r>
            <a:r>
              <a:rPr lang="zh-CN" altLang="en-US" sz="6600" b="1" dirty="0">
                <a:solidFill>
                  <a:srgbClr val="04044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数字逻辑与数字系统</a:t>
            </a:r>
            <a:r>
              <a:rPr lang="en-US" altLang="zh-CN" sz="6600" b="1" dirty="0">
                <a:solidFill>
                  <a:srgbClr val="04044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》</a:t>
            </a:r>
            <a:br>
              <a:rPr lang="en-US" altLang="zh-CN" sz="6600" b="1" dirty="0">
                <a:solidFill>
                  <a:srgbClr val="04044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6600" b="1" dirty="0">
                <a:solidFill>
                  <a:srgbClr val="04044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复习提纲</a:t>
            </a:r>
          </a:p>
        </p:txBody>
      </p:sp>
      <p:sp>
        <p:nvSpPr>
          <p:cNvPr id="4099" name="Rectangle 14">
            <a:extLst>
              <a:ext uri="{FF2B5EF4-FFF2-40B4-BE49-F238E27FC236}">
                <a16:creationId xmlns:a16="http://schemas.microsoft.com/office/drawing/2014/main" id="{B9DF4162-42B1-AA7B-258C-052D556C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9138" y="5630863"/>
            <a:ext cx="5200650" cy="579437"/>
          </a:xfrm>
        </p:spPr>
        <p:txBody>
          <a:bodyPr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4044E"/>
                </a:solidFill>
              </a:rPr>
              <a:t>武汉科技大学计算机学院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A07D4F-3896-2045-B66D-79EB51C1C95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5748338" cy="10985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6600" b="1">
                <a:solidFill>
                  <a:srgbClr val="04044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考试题型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7711B4DE-BE89-56AC-C8C6-7D68EB7D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344613"/>
            <a:ext cx="80391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ea1JpnChsDbPeriod"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填空题（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10*1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=10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ea1JpnChsDbPeriod"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单选题（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10*2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=20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ea1JpnChsDbPeriod"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简答题（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2*5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=10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</a:t>
            </a:r>
            <a:r>
              <a:rPr lang="zh-CN" altLang="en-US" sz="2800" b="1" dirty="0">
                <a:solidFill>
                  <a:srgbClr val="04044E"/>
                </a:solidFill>
                <a:latin typeface="宋体" panose="02010600030101010101" pitchFamily="2" charset="-122"/>
              </a:rPr>
              <a:t>）</a:t>
            </a:r>
            <a:endParaRPr lang="zh-CN" altLang="en-US" b="1" dirty="0">
              <a:solidFill>
                <a:srgbClr val="04044E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ea1JpnChsDbPeriod"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逻辑函数化简（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+5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=10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ea1JpnChsDbPeriod"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分析题（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15+10=25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ea1JpnChsDbPeriod"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设计题（</a:t>
            </a:r>
            <a:r>
              <a:rPr lang="en-US" altLang="zh-CN" b="1" dirty="0">
                <a:solidFill>
                  <a:srgbClr val="04044E"/>
                </a:solidFill>
                <a:latin typeface="宋体" panose="02010600030101010101" pitchFamily="2" charset="-122"/>
              </a:rPr>
              <a:t>12+13=25</a:t>
            </a: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分）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A07D4F-3896-2045-B66D-79EB51C1C95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5748338" cy="10985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6600" b="1" dirty="0">
                <a:solidFill>
                  <a:srgbClr val="04044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考试时间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7711B4DE-BE89-56AC-C8C6-7D68EB7D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1098550"/>
            <a:ext cx="6233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4044E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2800" b="1" dirty="0">
                <a:solidFill>
                  <a:srgbClr val="04044E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800" b="1" dirty="0">
                <a:solidFill>
                  <a:srgbClr val="04044E"/>
                </a:solidFill>
                <a:latin typeface="宋体" panose="02010600030101010101" pitchFamily="2" charset="-122"/>
              </a:rPr>
              <a:t>31</a:t>
            </a:r>
            <a:r>
              <a:rPr lang="zh-CN" altLang="en-US" sz="2800" b="1" dirty="0">
                <a:solidFill>
                  <a:srgbClr val="04044E"/>
                </a:solidFill>
                <a:latin typeface="宋体" panose="02010600030101010101" pitchFamily="2" charset="-122"/>
              </a:rPr>
              <a:t>日 下午 </a:t>
            </a:r>
            <a:r>
              <a:rPr lang="en-US" altLang="zh-CN" sz="2800" b="1" dirty="0">
                <a:solidFill>
                  <a:srgbClr val="04044E"/>
                </a:solidFill>
                <a:latin typeface="宋体" panose="02010600030101010101" pitchFamily="2" charset="-122"/>
              </a:rPr>
              <a:t>14:00-16:30</a:t>
            </a:r>
            <a:endParaRPr lang="zh-CN" altLang="en-US" sz="2800" b="1" dirty="0">
              <a:solidFill>
                <a:srgbClr val="04044E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C3B00A70-F2BC-A552-A37C-10C8A9736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1929388"/>
            <a:ext cx="6233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4044E"/>
                </a:solidFill>
                <a:latin typeface="宋体" panose="02010600030101010101" pitchFamily="2" charset="-122"/>
              </a:rPr>
              <a:t>考试平台：智慧树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764EAD4-221B-C009-E691-ED26B9605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1" y="2540654"/>
            <a:ext cx="740727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考试之前，上交：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）作业（扫描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PDF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电子版）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）实验报告（扫描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PDF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电子版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电路文件）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809515B-A112-AA9E-F250-62807CFA7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3" y="4589899"/>
            <a:ext cx="623347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下学期开学，上交：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）实验报告（纸质版）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考试总成绩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=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平时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*40% +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期末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*60%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5FE57C-997B-FFA8-3614-D1E608AF3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0" y="1600724"/>
            <a:ext cx="3324860" cy="2239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73F601-F571-0A5B-8362-C6BC363A1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15" y="4356536"/>
            <a:ext cx="33718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0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4321CFF-B12C-E60A-E746-A23073DA70E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22488" y="280988"/>
            <a:ext cx="4481512" cy="10985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6600" b="1">
                <a:solidFill>
                  <a:srgbClr val="04044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主要内容</a:t>
            </a:r>
          </a:p>
        </p:txBody>
      </p:sp>
      <p:sp>
        <p:nvSpPr>
          <p:cNvPr id="6147" name="Text Box 12">
            <a:extLst>
              <a:ext uri="{FF2B5EF4-FFF2-40B4-BE49-F238E27FC236}">
                <a16:creationId xmlns:a16="http://schemas.microsoft.com/office/drawing/2014/main" id="{88587DB5-4609-B815-ED7E-03921A3CE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775" y="1776413"/>
            <a:ext cx="63928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第一章  基础知识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第二章  逻辑代数基础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strike="sngStrike" dirty="0">
                <a:solidFill>
                  <a:srgbClr val="FF0000"/>
                </a:solidFill>
                <a:latin typeface="宋体" panose="02010600030101010101" pitchFamily="2" charset="-122"/>
              </a:rPr>
              <a:t>第三章  逻辑门电路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第四章  组合逻辑基础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第五章  组合逻辑电路</a:t>
            </a:r>
            <a:endParaRPr lang="en-US" altLang="zh-CN" b="1" dirty="0">
              <a:solidFill>
                <a:srgbClr val="04044E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第六章  时序逻辑基础</a:t>
            </a:r>
            <a:endParaRPr lang="en-US" altLang="zh-CN" b="1" dirty="0">
              <a:solidFill>
                <a:srgbClr val="04044E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第七章  时序逻辑电路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4044E"/>
                </a:solidFill>
                <a:latin typeface="宋体" panose="02010600030101010101" pitchFamily="2" charset="-122"/>
              </a:rPr>
              <a:t>考试题型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>
            <a:extLst>
              <a:ext uri="{FF2B5EF4-FFF2-40B4-BE49-F238E27FC236}">
                <a16:creationId xmlns:a16="http://schemas.microsoft.com/office/drawing/2014/main" id="{53FC4356-C5D5-BC65-A4E1-EF3FE32B2FE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7845425" cy="769938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404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第一章  基础知识</a:t>
            </a:r>
          </a:p>
        </p:txBody>
      </p:sp>
      <p:sp>
        <p:nvSpPr>
          <p:cNvPr id="5124" name="Text Box 15">
            <a:extLst>
              <a:ext uri="{FF2B5EF4-FFF2-40B4-BE49-F238E27FC236}">
                <a16:creationId xmlns:a16="http://schemas.microsoft.com/office/drawing/2014/main" id="{6C6FF0F6-EDF7-5C26-BCFB-77DD30035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36650"/>
            <a:ext cx="9144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数字系统的基本结构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不同进制数间的转换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原码、反码和补码的表示方法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有符号数补码的加减法运算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常用编码</a:t>
            </a:r>
            <a:r>
              <a:rPr lang="en-US" altLang="zh-CN" sz="2400" dirty="0">
                <a:solidFill>
                  <a:srgbClr val="04044E"/>
                </a:solidFill>
              </a:rPr>
              <a:t>——8421</a:t>
            </a:r>
            <a:r>
              <a:rPr lang="zh-CN" altLang="en-US" sz="2400" dirty="0">
                <a:solidFill>
                  <a:srgbClr val="04044E"/>
                </a:solidFill>
              </a:rPr>
              <a:t>码、</a:t>
            </a:r>
            <a:r>
              <a:rPr lang="en-US" altLang="zh-CN" sz="2400" dirty="0">
                <a:solidFill>
                  <a:srgbClr val="04044E"/>
                </a:solidFill>
              </a:rPr>
              <a:t>5421</a:t>
            </a:r>
            <a:r>
              <a:rPr lang="zh-CN" altLang="en-US" sz="2400" dirty="0">
                <a:solidFill>
                  <a:srgbClr val="04044E"/>
                </a:solidFill>
              </a:rPr>
              <a:t>码、</a:t>
            </a:r>
            <a:r>
              <a:rPr lang="en-US" altLang="zh-CN" sz="2400" dirty="0">
                <a:solidFill>
                  <a:srgbClr val="04044E"/>
                </a:solidFill>
              </a:rPr>
              <a:t>2421</a:t>
            </a:r>
            <a:r>
              <a:rPr lang="zh-CN" altLang="en-US" sz="2400" dirty="0">
                <a:solidFill>
                  <a:srgbClr val="04044E"/>
                </a:solidFill>
              </a:rPr>
              <a:t>码、余</a:t>
            </a:r>
            <a:r>
              <a:rPr lang="en-US" altLang="zh-CN" sz="2400" dirty="0">
                <a:solidFill>
                  <a:srgbClr val="04044E"/>
                </a:solidFill>
              </a:rPr>
              <a:t>3</a:t>
            </a:r>
            <a:r>
              <a:rPr lang="zh-CN" altLang="en-US" sz="2400" dirty="0">
                <a:solidFill>
                  <a:srgbClr val="04044E"/>
                </a:solidFill>
              </a:rPr>
              <a:t>码、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marL="457200" lvl="1" indent="0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4044E"/>
                </a:solidFill>
              </a:rPr>
              <a:t>                       </a:t>
            </a:r>
            <a:r>
              <a:rPr lang="zh-CN" altLang="en-US" sz="2400" dirty="0">
                <a:solidFill>
                  <a:srgbClr val="04044E"/>
                </a:solidFill>
              </a:rPr>
              <a:t>余</a:t>
            </a:r>
            <a:r>
              <a:rPr lang="en-US" altLang="zh-CN" sz="2400" dirty="0">
                <a:solidFill>
                  <a:srgbClr val="04044E"/>
                </a:solidFill>
              </a:rPr>
              <a:t>3</a:t>
            </a:r>
            <a:r>
              <a:rPr lang="zh-CN" altLang="en-US" sz="2400" dirty="0">
                <a:solidFill>
                  <a:srgbClr val="04044E"/>
                </a:solidFill>
              </a:rPr>
              <a:t>循环码、格雷码、奇偶校验码等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marL="457200" lvl="1" indent="0" eaLnBrk="1" hangingPunct="1">
              <a:lnSpc>
                <a:spcPct val="150000"/>
              </a:lnSpc>
              <a:defRPr/>
            </a:pPr>
            <a:endParaRPr lang="zh-CN" altLang="en-US" sz="2400" dirty="0">
              <a:solidFill>
                <a:srgbClr val="04044E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E87A4D9F-0C5B-FC54-0536-328CE584701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7845425" cy="769938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404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第二章  逻辑代数基础</a:t>
            </a:r>
          </a:p>
        </p:txBody>
      </p:sp>
      <p:sp>
        <p:nvSpPr>
          <p:cNvPr id="8195" name="Text Box 17">
            <a:extLst>
              <a:ext uri="{FF2B5EF4-FFF2-40B4-BE49-F238E27FC236}">
                <a16:creationId xmlns:a16="http://schemas.microsoft.com/office/drawing/2014/main" id="{55C6E2A9-2423-9D50-911A-4822040C4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2338"/>
            <a:ext cx="91440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各种逻辑运算 （与、或、非、异或、同或等）和逻辑门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逻辑代数的基本公式和常用公式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——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逻辑函数化简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代入规则、反演规则、对偶规则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——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求对偶函数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逻辑函数的表示方法：表达式、逻辑图、卡诺图、波形图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最小项和最大项的性质、最小项与最大项之间的关系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标准与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-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或式和标准或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-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与式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逻辑函数的公式法化简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卡诺图法化简、画卡诺圈的原则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具有无关项的逻辑函数化简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738A57C-E8D7-07DE-EAC2-7F0B3FF7119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74625"/>
            <a:ext cx="8569325" cy="762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404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第三章 逻辑门电路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3DBD0A0F-5A7E-C8A4-4142-1316D9303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33475"/>
            <a:ext cx="9144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逻辑门多余输入端的处理方法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三态门的作用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逻辑门电路的电气特性参数的基本概念：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marL="457200" lvl="1" indent="0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4044E"/>
                </a:solidFill>
              </a:rPr>
              <a:t>	</a:t>
            </a:r>
            <a:r>
              <a:rPr lang="zh-CN" altLang="en-US" sz="2400" dirty="0">
                <a:solidFill>
                  <a:srgbClr val="04044E"/>
                </a:solidFill>
              </a:rPr>
              <a:t>扇出系数、噪声容限、传输延时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marL="457200" lvl="1" indent="0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4044E"/>
                </a:solidFill>
              </a:rPr>
              <a:t>	</a:t>
            </a:r>
            <a:endParaRPr lang="zh-CN" altLang="en-US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endParaRPr lang="zh-CN" altLang="en-US" sz="2400" dirty="0">
              <a:solidFill>
                <a:srgbClr val="04044E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DB8C155-8D44-96C3-DA84-69BB56F4C9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74625"/>
            <a:ext cx="8569325" cy="762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404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第四章  组合逻辑基础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327E5302-4D81-3528-448D-842EFCCE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33475"/>
            <a:ext cx="9144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组合逻辑电路的特点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小规模组合逻辑电路的分析和设计方法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竞争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-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冒险的判断及消除（通过修改逻辑设计）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Verilog HDL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语言的程序结构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简单的组合、时序逻辑电路的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Verilog HDL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程序设计方法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D40FD70-9867-938D-E917-3EE1C79943B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7448550" cy="769938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404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第五章  组合逻辑电路</a:t>
            </a:r>
          </a:p>
        </p:txBody>
      </p:sp>
      <p:sp>
        <p:nvSpPr>
          <p:cNvPr id="11267" name="Text Box 16">
            <a:extLst>
              <a:ext uri="{FF2B5EF4-FFF2-40B4-BE49-F238E27FC236}">
                <a16:creationId xmlns:a16="http://schemas.microsoft.com/office/drawing/2014/main" id="{A7477DBD-965D-529B-ABFA-92DC1D72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01675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译码器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74HC138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的功能，输出端与输入端最小项的关系及应用（与时序逻辑电路配合，实现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输入多输出的逻辑函数）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七段字形译码器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74247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的功能，灭零输入和灭零输出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优先编码器的功能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数据选择器的功能，输出和输入之间的关系及电路设计方法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数据分配器的功能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半加器、全加器的设计方法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加法器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74283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的使用方法，利用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74283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实现编码的转换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4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位数值比较器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74HC85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的功能，其级联输入端的作用。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奇偶校验电路的原理（奇偶发生器和奇偶校验器）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中规模集成电路构成的组合逻辑电路的分析和设计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37F469B-D9A1-6FE0-1C79-CAC47B243FE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7142163" cy="762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404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时序逻辑基础</a:t>
            </a:r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7EE64483-C872-7127-C381-7F88EA0B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84263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时序逻辑电路的结构和特点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时序逻辑电路的分类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时序逻辑电路的表示方法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RS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触发器的约束条件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RS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、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JK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、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D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、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T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触发器的功能、特性方程；给定连接方式，求状态方程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电平触发、主从结构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(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脉冲触发</a:t>
            </a:r>
            <a:r>
              <a:rPr lang="en-US" altLang="zh-CN" sz="2400">
                <a:solidFill>
                  <a:srgbClr val="04044E"/>
                </a:solidFill>
                <a:latin typeface="Tahoma" panose="020B0604030504040204" pitchFamily="34" charset="0"/>
              </a:rPr>
              <a:t>)</a:t>
            </a: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、边沿触发的抗干扰能力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04044E"/>
                </a:solidFill>
                <a:latin typeface="Tahoma" panose="020B0604030504040204" pitchFamily="34" charset="0"/>
              </a:rPr>
              <a:t>对触发器构成的同步、异步时序逻辑电路进行功能分析，并判断能否自启动</a:t>
            </a:r>
            <a:endParaRPr lang="en-US" altLang="zh-CN" sz="2400">
              <a:solidFill>
                <a:srgbClr val="04044E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endParaRPr lang="zh-CN" altLang="en-US" sz="2400">
              <a:solidFill>
                <a:srgbClr val="04044E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9C064D9-83D4-5F5B-ABF2-5B11AC2FD1F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7154863" cy="769938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404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第七章  时序逻辑电路</a:t>
            </a:r>
          </a:p>
        </p:txBody>
      </p:sp>
      <p:sp>
        <p:nvSpPr>
          <p:cNvPr id="11267" name="Text Box 11">
            <a:extLst>
              <a:ext uri="{FF2B5EF4-FFF2-40B4-BE49-F238E27FC236}">
                <a16:creationId xmlns:a16="http://schemas.microsoft.com/office/drawing/2014/main" id="{C07D1492-7B0C-1336-C475-D586DA205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0563"/>
            <a:ext cx="9144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 typeface="Arial" charset="0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寄存器和锁存器的功能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charset="0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分析由移位寄存器</a:t>
            </a:r>
            <a:r>
              <a:rPr lang="en-US" altLang="zh-CN" sz="2400" dirty="0">
                <a:solidFill>
                  <a:srgbClr val="04044E"/>
                </a:solidFill>
              </a:rPr>
              <a:t>74194</a:t>
            </a:r>
            <a:r>
              <a:rPr lang="zh-CN" altLang="en-US" sz="2400" dirty="0">
                <a:solidFill>
                  <a:srgbClr val="04044E"/>
                </a:solidFill>
              </a:rPr>
              <a:t>构成电路的逻辑功能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charset="0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计数器的作用和分类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charset="0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计数器“模”的概念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charset="0"/>
              <a:buAutoNum type="arabicPeriod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集成计数器（同步、异步）构成</a:t>
            </a:r>
            <a:r>
              <a:rPr lang="en-US" altLang="zh-CN" sz="2400" dirty="0">
                <a:solidFill>
                  <a:srgbClr val="04044E"/>
                </a:solidFill>
              </a:rPr>
              <a:t>N</a:t>
            </a:r>
            <a:r>
              <a:rPr lang="zh-CN" altLang="en-US" sz="2400" dirty="0">
                <a:solidFill>
                  <a:srgbClr val="04044E"/>
                </a:solidFill>
              </a:rPr>
              <a:t>进制计数器的电路分析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marL="457200" lvl="1" indent="0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4044E"/>
                </a:solidFill>
              </a:rPr>
              <a:t>     160</a:t>
            </a:r>
            <a:r>
              <a:rPr lang="zh-CN" altLang="en-US" sz="2400" dirty="0">
                <a:solidFill>
                  <a:srgbClr val="04044E"/>
                </a:solidFill>
              </a:rPr>
              <a:t>、</a:t>
            </a:r>
            <a:r>
              <a:rPr lang="en-US" altLang="zh-CN" sz="2400" dirty="0">
                <a:solidFill>
                  <a:srgbClr val="04044E"/>
                </a:solidFill>
              </a:rPr>
              <a:t>161</a:t>
            </a:r>
            <a:r>
              <a:rPr lang="zh-CN" altLang="en-US" sz="2400" dirty="0">
                <a:solidFill>
                  <a:srgbClr val="04044E"/>
                </a:solidFill>
              </a:rPr>
              <a:t>、</a:t>
            </a:r>
            <a:r>
              <a:rPr lang="en-US" altLang="zh-CN" sz="2400" dirty="0">
                <a:solidFill>
                  <a:srgbClr val="04044E"/>
                </a:solidFill>
              </a:rPr>
              <a:t>192</a:t>
            </a:r>
            <a:r>
              <a:rPr lang="zh-CN" altLang="en-US" sz="2400" dirty="0">
                <a:solidFill>
                  <a:srgbClr val="04044E"/>
                </a:solidFill>
              </a:rPr>
              <a:t>、</a:t>
            </a:r>
            <a:r>
              <a:rPr lang="en-US" altLang="zh-CN" sz="2400" dirty="0">
                <a:solidFill>
                  <a:srgbClr val="04044E"/>
                </a:solidFill>
              </a:rPr>
              <a:t>193</a:t>
            </a:r>
            <a:r>
              <a:rPr lang="zh-CN" altLang="en-US" sz="2400" dirty="0">
                <a:solidFill>
                  <a:srgbClr val="04044E"/>
                </a:solidFill>
              </a:rPr>
              <a:t>、</a:t>
            </a:r>
            <a:r>
              <a:rPr lang="en-US" altLang="zh-CN" sz="2400" dirty="0">
                <a:solidFill>
                  <a:srgbClr val="04044E"/>
                </a:solidFill>
              </a:rPr>
              <a:t>290</a:t>
            </a:r>
            <a:r>
              <a:rPr lang="zh-CN" altLang="en-US" sz="2400" dirty="0">
                <a:solidFill>
                  <a:srgbClr val="04044E"/>
                </a:solidFill>
              </a:rPr>
              <a:t>、</a:t>
            </a:r>
            <a:r>
              <a:rPr lang="en-US" altLang="zh-CN" sz="2400" dirty="0">
                <a:solidFill>
                  <a:srgbClr val="04044E"/>
                </a:solidFill>
              </a:rPr>
              <a:t>293</a:t>
            </a:r>
          </a:p>
          <a:p>
            <a:pPr lvl="1" eaLnBrk="1" hangingPunct="1">
              <a:lnSpc>
                <a:spcPct val="150000"/>
              </a:lnSpc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移位寄存器型计数器是否能够自启动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用触发器构成环形、扭环形计数器的有效状态个数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利用</a:t>
            </a:r>
            <a:r>
              <a:rPr lang="en-US" altLang="zh-CN" sz="2400" dirty="0">
                <a:solidFill>
                  <a:srgbClr val="04044E"/>
                </a:solidFill>
              </a:rPr>
              <a:t>MSI</a:t>
            </a:r>
            <a:r>
              <a:rPr lang="zh-CN" altLang="en-US" sz="2400" dirty="0">
                <a:solidFill>
                  <a:srgbClr val="04044E"/>
                </a:solidFill>
              </a:rPr>
              <a:t>构成任意进制计数器的设计</a:t>
            </a:r>
            <a:r>
              <a:rPr lang="en-US" altLang="zh-CN" sz="2400" dirty="0">
                <a:solidFill>
                  <a:srgbClr val="04044E"/>
                </a:solidFill>
              </a:rPr>
              <a:t>——161</a:t>
            </a:r>
            <a:r>
              <a:rPr lang="zh-CN" altLang="en-US" sz="2400" dirty="0">
                <a:solidFill>
                  <a:srgbClr val="04044E"/>
                </a:solidFill>
              </a:rPr>
              <a:t>、</a:t>
            </a:r>
            <a:r>
              <a:rPr lang="en-US" altLang="zh-CN" sz="2400" dirty="0">
                <a:solidFill>
                  <a:srgbClr val="04044E"/>
                </a:solidFill>
              </a:rPr>
              <a:t>160</a:t>
            </a:r>
            <a:r>
              <a:rPr lang="zh-CN" altLang="en-US" sz="2400" dirty="0">
                <a:solidFill>
                  <a:srgbClr val="04044E"/>
                </a:solidFill>
              </a:rPr>
              <a:t>、</a:t>
            </a:r>
            <a:r>
              <a:rPr lang="en-US" altLang="zh-CN" sz="2400" dirty="0">
                <a:solidFill>
                  <a:srgbClr val="04044E"/>
                </a:solidFill>
              </a:rPr>
              <a:t>74293</a:t>
            </a:r>
          </a:p>
          <a:p>
            <a:pPr lvl="1" eaLnBrk="1" hangingPunct="1">
              <a:lnSpc>
                <a:spcPct val="150000"/>
              </a:lnSpc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计数器结合</a:t>
            </a:r>
            <a:r>
              <a:rPr lang="en-US" altLang="zh-CN" sz="2400" dirty="0">
                <a:solidFill>
                  <a:srgbClr val="04044E"/>
                </a:solidFill>
              </a:rPr>
              <a:t>3-8</a:t>
            </a:r>
            <a:r>
              <a:rPr lang="zh-CN" altLang="en-US" sz="2400" dirty="0">
                <a:solidFill>
                  <a:srgbClr val="04044E"/>
                </a:solidFill>
              </a:rPr>
              <a:t>译码器构成的脉冲序列电路的分析。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srgbClr val="04044E"/>
                </a:solidFill>
              </a:rPr>
              <a:t>中规模集成电路构成的时序逻辑电路的分析和设计</a:t>
            </a:r>
            <a:endParaRPr lang="en-US" altLang="zh-CN" sz="2400" dirty="0">
              <a:solidFill>
                <a:srgbClr val="04044E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charset="0"/>
              <a:buAutoNum type="arabicPeriod" startAt="6"/>
              <a:defRPr/>
            </a:pPr>
            <a:endParaRPr lang="zh-CN" altLang="en-US" sz="2400" dirty="0">
              <a:solidFill>
                <a:srgbClr val="04044E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6821</TotalTime>
  <Words>713</Words>
  <Application>Microsoft Office PowerPoint</Application>
  <PresentationFormat>全屏显示(4:3)</PresentationFormat>
  <Paragraphs>89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华文新魏</vt:lpstr>
      <vt:lpstr>华文行楷</vt:lpstr>
      <vt:lpstr>宋体</vt:lpstr>
      <vt:lpstr>Arial</vt:lpstr>
      <vt:lpstr>Tahoma</vt:lpstr>
      <vt:lpstr>Wingdings</vt:lpstr>
      <vt:lpstr>古瓶荷花</vt:lpstr>
      <vt:lpstr>2021级 《 数字逻辑与数字系统》 复习提纲</vt:lpstr>
      <vt:lpstr>主要内容</vt:lpstr>
      <vt:lpstr>第一章  基础知识</vt:lpstr>
      <vt:lpstr>第二章  逻辑代数基础</vt:lpstr>
      <vt:lpstr>第三章 逻辑门电路</vt:lpstr>
      <vt:lpstr>第四章  组合逻辑基础</vt:lpstr>
      <vt:lpstr>第五章  组合逻辑电路</vt:lpstr>
      <vt:lpstr>第六章  时序逻辑基础</vt:lpstr>
      <vt:lpstr>第七章  时序逻辑电路</vt:lpstr>
      <vt:lpstr>考试题型</vt:lpstr>
      <vt:lpstr>考试时间</vt:lpstr>
    </vt:vector>
  </TitlesOfParts>
  <Company>hua-tao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微机接口与通讯</dc:title>
  <dc:creator>lujianhua</dc:creator>
  <cp:lastModifiedBy>LXCDELL</cp:lastModifiedBy>
  <cp:revision>780</cp:revision>
  <dcterms:created xsi:type="dcterms:W3CDTF">2004-11-23T02:03:23Z</dcterms:created>
  <dcterms:modified xsi:type="dcterms:W3CDTF">2022-12-24T11:56:03Z</dcterms:modified>
</cp:coreProperties>
</file>