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9"/>
  </p:notesMasterIdLst>
  <p:handoutMasterIdLst>
    <p:handoutMasterId r:id="rId30"/>
  </p:handoutMasterIdLst>
  <p:sldIdLst>
    <p:sldId id="258" r:id="rId2"/>
    <p:sldId id="372" r:id="rId3"/>
    <p:sldId id="368" r:id="rId4"/>
    <p:sldId id="369" r:id="rId5"/>
    <p:sldId id="370" r:id="rId6"/>
    <p:sldId id="383" r:id="rId7"/>
    <p:sldId id="385" r:id="rId8"/>
    <p:sldId id="394" r:id="rId9"/>
    <p:sldId id="395" r:id="rId10"/>
    <p:sldId id="371" r:id="rId11"/>
    <p:sldId id="386" r:id="rId12"/>
    <p:sldId id="373" r:id="rId13"/>
    <p:sldId id="387" r:id="rId14"/>
    <p:sldId id="388" r:id="rId15"/>
    <p:sldId id="391" r:id="rId16"/>
    <p:sldId id="389" r:id="rId17"/>
    <p:sldId id="390" r:id="rId18"/>
    <p:sldId id="392" r:id="rId19"/>
    <p:sldId id="39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2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2"/>
        <a:cs typeface="Arial Unicode MS" panose="020B0604020202020204" pitchFamily="3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1A5D"/>
    <a:srgbClr val="FF0066"/>
    <a:srgbClr val="99CCFF"/>
    <a:srgbClr val="3399FF"/>
    <a:srgbClr val="B9CDE5"/>
    <a:srgbClr val="33CC33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09" autoAdjust="0"/>
  </p:normalViewPr>
  <p:slideViewPr>
    <p:cSldViewPr>
      <p:cViewPr varScale="1">
        <p:scale>
          <a:sx n="88" d="100"/>
          <a:sy n="88" d="100"/>
        </p:scale>
        <p:origin x="1365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notesViewPr>
    <p:cSldViewPr>
      <p:cViewPr varScale="1">
        <p:scale>
          <a:sx n="55" d="100"/>
          <a:sy n="55" d="100"/>
        </p:scale>
        <p:origin x="-256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矩形 2">
            <a:extLst>
              <a:ext uri="{FF2B5EF4-FFF2-40B4-BE49-F238E27FC236}">
                <a16:creationId xmlns:a16="http://schemas.microsoft.com/office/drawing/2014/main" id="{505DA461-3308-8449-D24E-F3A7D3189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矩形 3">
            <a:extLst>
              <a:ext uri="{FF2B5EF4-FFF2-40B4-BE49-F238E27FC236}">
                <a16:creationId xmlns:a16="http://schemas.microsoft.com/office/drawing/2014/main" id="{5F2643A4-0BD3-E80D-8DA4-D1288DD55A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BFC1C57-E5A9-4F29-8B6C-401B5E2A4AEF}" type="datetime1">
              <a:rPr lang="zh-CN" altLang="en-US"/>
              <a:pPr>
                <a:defRPr/>
              </a:pPr>
              <a:t>2022/8/24</a:t>
            </a:fld>
            <a:endParaRPr lang="en-US" altLang="zh-CN"/>
          </a:p>
        </p:txBody>
      </p:sp>
      <p:sp>
        <p:nvSpPr>
          <p:cNvPr id="130052" name="矩形 4">
            <a:extLst>
              <a:ext uri="{FF2B5EF4-FFF2-40B4-BE49-F238E27FC236}">
                <a16:creationId xmlns:a16="http://schemas.microsoft.com/office/drawing/2014/main" id="{C03B4877-3063-19BA-A6BF-3765FB88D9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矩形 5">
            <a:extLst>
              <a:ext uri="{FF2B5EF4-FFF2-40B4-BE49-F238E27FC236}">
                <a16:creationId xmlns:a16="http://schemas.microsoft.com/office/drawing/2014/main" id="{BDF2FE1B-3F37-2B6D-67FB-8E340EE56D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A005AB-FE43-44ED-8567-045FB0F77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矩形 2">
            <a:extLst>
              <a:ext uri="{FF2B5EF4-FFF2-40B4-BE49-F238E27FC236}">
                <a16:creationId xmlns:a16="http://schemas.microsoft.com/office/drawing/2014/main" id="{9432AD3B-D12F-54A1-407E-2CF09B5AF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6195" name="矩形 3">
            <a:extLst>
              <a:ext uri="{FF2B5EF4-FFF2-40B4-BE49-F238E27FC236}">
                <a16:creationId xmlns:a16="http://schemas.microsoft.com/office/drawing/2014/main" id="{B41FBD45-5E38-188C-96E5-F7CDEDA0A1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49AC89-C67F-4175-98AD-24739252E560}" type="datetime1">
              <a:rPr lang="zh-CN" altLang="en-US"/>
              <a:pPr>
                <a:defRPr/>
              </a:pPr>
              <a:t>2022/8/24</a:t>
            </a:fld>
            <a:endParaRPr lang="en-US" altLang="zh-CN"/>
          </a:p>
        </p:txBody>
      </p:sp>
      <p:sp>
        <p:nvSpPr>
          <p:cNvPr id="3076" name="矩形 4">
            <a:extLst>
              <a:ext uri="{FF2B5EF4-FFF2-40B4-BE49-F238E27FC236}">
                <a16:creationId xmlns:a16="http://schemas.microsoft.com/office/drawing/2014/main" id="{5AA36247-6981-78F3-8D6C-7C8D81E3EC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7" name="矩形 5">
            <a:extLst>
              <a:ext uri="{FF2B5EF4-FFF2-40B4-BE49-F238E27FC236}">
                <a16:creationId xmlns:a16="http://schemas.microsoft.com/office/drawing/2014/main" id="{551043B4-9560-650E-5C71-38F3D261C6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6198" name="矩形 6">
            <a:extLst>
              <a:ext uri="{FF2B5EF4-FFF2-40B4-BE49-F238E27FC236}">
                <a16:creationId xmlns:a16="http://schemas.microsoft.com/office/drawing/2014/main" id="{1D80DD4B-55D6-7E82-B803-BF7F0388AC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9" name="矩形 7">
            <a:extLst>
              <a:ext uri="{FF2B5EF4-FFF2-40B4-BE49-F238E27FC236}">
                <a16:creationId xmlns:a16="http://schemas.microsoft.com/office/drawing/2014/main" id="{E76A6ED0-FBB2-CE50-EB21-D06B168E0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9B634EF-F0E5-403C-8510-00D620C1D3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>
            <a:extLst>
              <a:ext uri="{FF2B5EF4-FFF2-40B4-BE49-F238E27FC236}">
                <a16:creationId xmlns:a16="http://schemas.microsoft.com/office/drawing/2014/main" id="{A23A012B-DD3E-418A-BA76-1923B41FC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矩形 3">
            <a:extLst>
              <a:ext uri="{FF2B5EF4-FFF2-40B4-BE49-F238E27FC236}">
                <a16:creationId xmlns:a16="http://schemas.microsoft.com/office/drawing/2014/main" id="{9BB1B19A-2C96-E4FB-838C-A4A1108D4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EF70C4E3-97FE-DDC3-61D8-94D33FF39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C168-C7B7-4509-910E-4730D5F0B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1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890D20C-16F0-53E4-8B4D-479345862CD8}"/>
              </a:ext>
            </a:extLst>
          </p:cNvPr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BD2CFA-44E7-61DA-B434-072552465339}"/>
              </a:ext>
            </a:extLst>
          </p:cNvPr>
          <p:cNvSpPr/>
          <p:nvPr/>
        </p:nvSpPr>
        <p:spPr>
          <a:xfrm>
            <a:off x="142875" y="152400"/>
            <a:ext cx="6705600" cy="655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B10D2C9-B600-D739-6A97-C6C3F241F4B8}"/>
              </a:ext>
            </a:extLst>
          </p:cNvPr>
          <p:cNvSpPr>
            <a:spLocks/>
          </p:cNvSpPr>
          <p:nvPr/>
        </p:nvSpPr>
        <p:spPr bwMode="auto">
          <a:xfrm>
            <a:off x="8388350" y="6345238"/>
            <a:ext cx="582613" cy="323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fld id="{CF7FDF04-04EF-4AC4-BEFE-4A0A50AC4F91}" type="slidenum">
              <a:rPr lang="en-US" altLang="zh-CN" b="0" smtClean="0">
                <a:solidFill>
                  <a:schemeClr val="bg2"/>
                </a:solidFill>
                <a:ea typeface="宋体" panose="02010600030101010101" pitchFamily="2" charset="-122"/>
              </a:rPr>
              <a:pPr algn="ctr" eaLnBrk="1" hangingPunct="1">
                <a:defRPr/>
              </a:pPr>
              <a:t>‹#›</a:t>
            </a:fld>
            <a:endParaRPr lang="en-US" altLang="zh-CN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3DAB04E1-6AEF-B827-A585-76073B5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B70A45E-304E-44FE-9969-62FB9CCDAD9A}" type="datetime1">
              <a:rPr lang="zh-CN" altLang="en-US"/>
              <a:pPr>
                <a:defRPr/>
              </a:pPr>
              <a:t>2022/8/24</a:t>
            </a:fld>
            <a:endParaRPr lang="en-US" altLang="zh-CN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610E973-0874-31F4-E61B-3CD05FEF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94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1936E44F-086A-B28C-6DA2-72744C053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DE7EE-E493-430B-9D23-90AD35C46B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5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404813"/>
            <a:ext cx="590550" cy="6145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52400"/>
            <a:ext cx="4019550" cy="652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4113" y="152400"/>
            <a:ext cx="4019550" cy="652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C6CB7FD8-41BE-80AE-0487-56B206A6D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83CE3-E632-4063-B0E3-31A9B4191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9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189DC-DD41-CE05-65AB-493B6FE48C2E}"/>
              </a:ext>
            </a:extLst>
          </p:cNvPr>
          <p:cNvSpPr/>
          <p:nvPr/>
        </p:nvSpPr>
        <p:spPr>
          <a:xfrm>
            <a:off x="71438" y="152400"/>
            <a:ext cx="639762" cy="6527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89F83-AF3E-7029-3A51-86AAFC273B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950" y="404813"/>
            <a:ext cx="590550" cy="6145212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132C-9DD8-FB3A-E9AC-976E033C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52400"/>
            <a:ext cx="8191500" cy="6527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897F5BE-931E-DE7E-D277-7F2516BE1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07950" y="6308725"/>
            <a:ext cx="582613" cy="323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 smtClean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E90119-FC64-47A3-B17A-F05496C62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8" r:id="rId2"/>
    <p:sldLayoutId id="2147483816" r:id="rId3"/>
    <p:sldLayoutId id="2147483817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kern="1200" spc="15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kern="1200" spc="1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1600" kern="1200" spc="1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1300" kern="1200" spc="1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>
            <a:extLst>
              <a:ext uri="{FF2B5EF4-FFF2-40B4-BE49-F238E27FC236}">
                <a16:creationId xmlns:a16="http://schemas.microsoft.com/office/drawing/2014/main" id="{817D415F-4AF3-0397-A044-45A442F0A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73350"/>
            <a:ext cx="54721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1.1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概述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1.2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常用数制及其转换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1.3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带符号二进制数的表示方法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1.4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常用编码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1.5 Proteus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软件简介 </a:t>
            </a:r>
          </a:p>
        </p:txBody>
      </p:sp>
      <p:sp>
        <p:nvSpPr>
          <p:cNvPr id="5123" name="Rectangle 10">
            <a:extLst>
              <a:ext uri="{FF2B5EF4-FFF2-40B4-BE49-F238E27FC236}">
                <a16:creationId xmlns:a16="http://schemas.microsoft.com/office/drawing/2014/main" id="{CDA57FDE-899D-D5EA-386B-92C635CD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76363"/>
            <a:ext cx="63007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800" b="0">
                <a:solidFill>
                  <a:srgbClr val="003366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第一章 基础知识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6A8BBE5-0F98-1FE7-7B2C-52B483DC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300663"/>
            <a:ext cx="6948487" cy="9239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    </a:t>
            </a:r>
            <a:r>
              <a: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本章介绍数字信号和数字电路的基本特点，常用数制及其相互转换，数据在机器中的表示方法，常用编码技术。</a:t>
            </a:r>
            <a:r>
              <a:rPr lang="en-US" altLang="zh-CN" sz="1800">
                <a:solidFill>
                  <a:schemeClr val="bg1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Proteus</a:t>
            </a:r>
            <a:r>
              <a: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软件的基本用法，</a:t>
            </a:r>
            <a:r>
              <a:rPr lang="en-US" altLang="zh-CN" sz="1800">
                <a:solidFill>
                  <a:schemeClr val="bg1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ISIS</a:t>
            </a:r>
            <a:r>
              <a: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在虚拟仿真平台中的基本应用。</a:t>
            </a:r>
            <a:endParaRPr lang="zh-CN" altLang="en-US" sz="1800">
              <a:solidFill>
                <a:schemeClr val="bg1"/>
              </a:solidFill>
              <a:latin typeface="宋体" panose="02010600030101010101" pitchFamily="2" charset="-122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EBEFCD57-DD49-416C-9DA4-33D6FF2D7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69E069-B3EB-4C19-97CD-41F0E03BB33D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49D5EAA5-8369-7E57-DC7D-444328A3992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1.2  </a:t>
            </a:r>
            <a:r>
              <a:rPr lang="zh-CN" altLang="en-US" sz="2400" b="1" cap="none" dirty="0"/>
              <a:t>常用数制及其转换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309FABC-A2DA-24B1-D4B6-30496C5D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1.2 </a:t>
            </a:r>
            <a:r>
              <a:rPr lang="zh-CN" altLang="en-US" sz="2800">
                <a:ea typeface="Arial Unicode MS" panose="020B0604020202020204" pitchFamily="34" charset="-122"/>
              </a:rPr>
              <a:t>常用数制及其转换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FB684CE-AA7B-ED82-32A1-1F74AF90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052513"/>
            <a:ext cx="75247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1.2.1 </a:t>
            </a:r>
            <a:r>
              <a:rPr lang="zh-CN" altLang="en-US" sz="2400">
                <a:ea typeface="Arial Unicode MS" panose="020B0604020202020204" pitchFamily="34" charset="-122"/>
              </a:rPr>
              <a:t>十进制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1.2.2 </a:t>
            </a:r>
            <a:r>
              <a:rPr lang="zh-CN" altLang="en-US" sz="2400">
                <a:ea typeface="Arial Unicode MS" panose="020B0604020202020204" pitchFamily="34" charset="-122"/>
              </a:rPr>
              <a:t>二进制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1.2.3 </a:t>
            </a:r>
            <a:r>
              <a:rPr lang="zh-CN" altLang="en-US" sz="2400">
                <a:ea typeface="Arial Unicode MS" panose="020B0604020202020204" pitchFamily="34" charset="-122"/>
              </a:rPr>
              <a:t>二进制与十进制之间的相互转换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1.2.4 </a:t>
            </a:r>
            <a:r>
              <a:rPr lang="zh-CN" altLang="en-US" sz="2400">
                <a:ea typeface="Arial Unicode MS" panose="020B0604020202020204" pitchFamily="34" charset="-122"/>
              </a:rPr>
              <a:t>八进制和十六进制及其与二进制之间的转换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1.2.5 </a:t>
            </a:r>
            <a:r>
              <a:rPr lang="zh-CN" altLang="en-US" sz="2400">
                <a:ea typeface="Arial Unicode MS" panose="020B0604020202020204" pitchFamily="34" charset="-122"/>
              </a:rPr>
              <a:t>八进制在数制转换中的桥梁作用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1.2.6 </a:t>
            </a:r>
            <a:r>
              <a:rPr lang="zh-CN" altLang="en-US" sz="2400">
                <a:ea typeface="Arial Unicode MS" panose="020B0604020202020204" pitchFamily="34" charset="-122"/>
              </a:rPr>
              <a:t>不同数制数据的后缀表示 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F3E291B6-CD25-8860-B382-9DC7F8AB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860800"/>
            <a:ext cx="77057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ea typeface="Arial Unicode MS" panose="020B0604020202020204" pitchFamily="34" charset="-122"/>
              </a:rPr>
              <a:t>B</a:t>
            </a:r>
            <a:r>
              <a:rPr lang="zh-CN" altLang="en-US" dirty="0">
                <a:ea typeface="Arial Unicode MS" panose="020B0604020202020204" pitchFamily="34" charset="-122"/>
              </a:rPr>
              <a:t>表示二进制，例如：</a:t>
            </a:r>
            <a:r>
              <a:rPr lang="en-US" altLang="zh-CN" dirty="0">
                <a:ea typeface="Arial Unicode MS" panose="020B0604020202020204" pitchFamily="34" charset="-122"/>
              </a:rPr>
              <a:t>11010101</a:t>
            </a:r>
            <a:r>
              <a:rPr lang="en-US" altLang="zh-CN" dirty="0">
                <a:solidFill>
                  <a:srgbClr val="0000FF"/>
                </a:solidFill>
                <a:ea typeface="Arial Unicode MS" panose="020B0604020202020204" pitchFamily="34" charset="-122"/>
              </a:rPr>
              <a:t>B</a:t>
            </a:r>
            <a:r>
              <a:rPr lang="zh-CN" altLang="en-US" dirty="0">
                <a:ea typeface="Arial Unicode MS" panose="020B0604020202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Arial Unicode MS" panose="020B0604020202020204" pitchFamily="34" charset="-122"/>
              </a:rPr>
              <a:t>D</a:t>
            </a:r>
            <a:r>
              <a:rPr lang="zh-CN" altLang="en-US" dirty="0">
                <a:ea typeface="Arial Unicode MS" panose="020B0604020202020204" pitchFamily="34" charset="-122"/>
              </a:rPr>
              <a:t>表示十进制</a:t>
            </a:r>
            <a:r>
              <a:rPr lang="en-US" altLang="zh-CN" dirty="0">
                <a:ea typeface="Arial Unicode MS" panose="020B0604020202020204" pitchFamily="34" charset="-122"/>
              </a:rPr>
              <a:t>(</a:t>
            </a:r>
            <a:r>
              <a:rPr lang="zh-CN" altLang="en-US" dirty="0">
                <a:ea typeface="Arial Unicode MS" panose="020B0604020202020204" pitchFamily="34" charset="-122"/>
              </a:rPr>
              <a:t>默认缺省</a:t>
            </a:r>
            <a:r>
              <a:rPr lang="en-US" altLang="zh-CN" dirty="0">
                <a:ea typeface="Arial Unicode MS" panose="020B0604020202020204" pitchFamily="34" charset="-122"/>
              </a:rPr>
              <a:t>)</a:t>
            </a:r>
            <a:r>
              <a:rPr lang="zh-CN" altLang="en-US" dirty="0">
                <a:ea typeface="Arial Unicode MS" panose="020B0604020202020204" pitchFamily="34" charset="-122"/>
              </a:rPr>
              <a:t>，例如：</a:t>
            </a:r>
            <a:r>
              <a:rPr lang="en-US" altLang="zh-CN" dirty="0">
                <a:ea typeface="Arial Unicode MS" panose="020B0604020202020204" pitchFamily="34" charset="-122"/>
              </a:rPr>
              <a:t>213</a:t>
            </a:r>
            <a:r>
              <a:rPr lang="en-US" altLang="zh-CN" dirty="0">
                <a:solidFill>
                  <a:srgbClr val="0000FF"/>
                </a:solidFill>
                <a:ea typeface="Arial Unicode MS" panose="020B0604020202020204" pitchFamily="34" charset="-122"/>
              </a:rPr>
              <a:t>D</a:t>
            </a:r>
            <a:r>
              <a:rPr lang="zh-CN" altLang="en-US" dirty="0">
                <a:ea typeface="Arial Unicode MS" panose="020B0604020202020204" pitchFamily="34" charset="-122"/>
              </a:rPr>
              <a:t>或</a:t>
            </a:r>
            <a:r>
              <a:rPr lang="en-US" altLang="zh-CN" dirty="0">
                <a:ea typeface="Arial Unicode MS" panose="020B0604020202020204" pitchFamily="34" charset="-122"/>
              </a:rPr>
              <a:t>213</a:t>
            </a:r>
            <a:r>
              <a:rPr lang="zh-CN" altLang="en-US" dirty="0">
                <a:ea typeface="Arial Unicode MS" panose="020B0604020202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Arial Unicode MS" panose="020B0604020202020204" pitchFamily="34" charset="-122"/>
              </a:rPr>
              <a:t>O</a:t>
            </a:r>
            <a:r>
              <a:rPr lang="zh-CN" altLang="en-US" dirty="0">
                <a:ea typeface="Arial Unicode MS" panose="020B0604020202020204" pitchFamily="34" charset="-122"/>
              </a:rPr>
              <a:t>表示八进制，由于字母</a:t>
            </a:r>
            <a:r>
              <a:rPr lang="en-US" altLang="zh-CN" dirty="0">
                <a:ea typeface="Arial Unicode MS" panose="020B0604020202020204" pitchFamily="34" charset="-122"/>
              </a:rPr>
              <a:t>O</a:t>
            </a:r>
            <a:r>
              <a:rPr lang="zh-CN" altLang="en-US" dirty="0">
                <a:ea typeface="Arial Unicode MS" panose="020B0604020202020204" pitchFamily="34" charset="-122"/>
              </a:rPr>
              <a:t>与数字</a:t>
            </a:r>
            <a:r>
              <a:rPr lang="en-US" altLang="zh-CN" dirty="0">
                <a:ea typeface="Arial Unicode MS" panose="020B0604020202020204" pitchFamily="34" charset="-122"/>
              </a:rPr>
              <a:t>0</a:t>
            </a:r>
            <a:r>
              <a:rPr lang="zh-CN" altLang="en-US" dirty="0">
                <a:ea typeface="Arial Unicode MS" panose="020B0604020202020204" pitchFamily="34" charset="-122"/>
              </a:rPr>
              <a:t>容易混淆，所以也用</a:t>
            </a:r>
            <a:r>
              <a:rPr lang="en-US" altLang="zh-CN" dirty="0">
                <a:ea typeface="Arial Unicode MS" panose="020B0604020202020204" pitchFamily="34" charset="-122"/>
              </a:rPr>
              <a:t>Q</a:t>
            </a:r>
            <a:r>
              <a:rPr lang="zh-CN" altLang="en-US" dirty="0">
                <a:ea typeface="Arial Unicode MS" panose="020B0604020202020204" pitchFamily="34" charset="-122"/>
              </a:rPr>
              <a:t>作为后缀表示八进制数</a:t>
            </a:r>
            <a:r>
              <a:rPr lang="en-US" altLang="zh-CN" dirty="0">
                <a:ea typeface="Arial Unicode MS" panose="020B0604020202020204" pitchFamily="34" charset="-122"/>
              </a:rPr>
              <a:t>, </a:t>
            </a:r>
            <a:r>
              <a:rPr lang="zh-CN" altLang="en-US" dirty="0">
                <a:ea typeface="Arial Unicode MS" panose="020B0604020202020204" pitchFamily="34" charset="-122"/>
              </a:rPr>
              <a:t>例如：</a:t>
            </a:r>
            <a:r>
              <a:rPr lang="en-US" altLang="zh-CN" dirty="0">
                <a:ea typeface="Arial Unicode MS" panose="020B0604020202020204" pitchFamily="34" charset="-122"/>
              </a:rPr>
              <a:t>325O</a:t>
            </a:r>
            <a:r>
              <a:rPr lang="zh-CN" altLang="en-US" dirty="0">
                <a:ea typeface="Arial Unicode MS" panose="020B0604020202020204" pitchFamily="34" charset="-122"/>
              </a:rPr>
              <a:t>或</a:t>
            </a:r>
            <a:r>
              <a:rPr lang="en-US" altLang="zh-CN" dirty="0">
                <a:ea typeface="Arial Unicode MS" panose="020B0604020202020204" pitchFamily="34" charset="-122"/>
              </a:rPr>
              <a:t>325</a:t>
            </a:r>
            <a:r>
              <a:rPr lang="en-US" altLang="zh-CN" dirty="0">
                <a:solidFill>
                  <a:srgbClr val="0000FF"/>
                </a:solidFill>
                <a:ea typeface="Arial Unicode MS" panose="020B0604020202020204" pitchFamily="34" charset="-122"/>
              </a:rPr>
              <a:t>Q</a:t>
            </a:r>
            <a:r>
              <a:rPr lang="zh-CN" altLang="en-US" dirty="0">
                <a:ea typeface="Arial Unicode MS" panose="020B0604020202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Arial Unicode MS" panose="020B0604020202020204" pitchFamily="34" charset="-122"/>
              </a:rPr>
              <a:t>H</a:t>
            </a:r>
            <a:r>
              <a:rPr lang="zh-CN" altLang="en-US" dirty="0">
                <a:ea typeface="Arial Unicode MS" panose="020B0604020202020204" pitchFamily="34" charset="-122"/>
              </a:rPr>
              <a:t>表示十六进制</a:t>
            </a:r>
            <a:r>
              <a:rPr lang="en-US" altLang="zh-CN" dirty="0">
                <a:ea typeface="Arial Unicode MS" panose="020B0604020202020204" pitchFamily="34" charset="-122"/>
              </a:rPr>
              <a:t>, </a:t>
            </a:r>
            <a:r>
              <a:rPr lang="zh-CN" altLang="en-US" sz="1800" dirty="0">
                <a:latin typeface="Arial" panose="020B0604020202020204" pitchFamily="34" charset="0"/>
                <a:ea typeface="Arial Unicode MS" panose="020B0604020202020204" pitchFamily="34" charset="-122"/>
              </a:rPr>
              <a:t>例如，</a:t>
            </a:r>
            <a:r>
              <a:rPr lang="en-US" altLang="zh-CN" sz="1800" dirty="0">
                <a:latin typeface="Arial" panose="020B0604020202020204" pitchFamily="34" charset="0"/>
                <a:ea typeface="Arial Unicode MS" panose="020B0604020202020204" pitchFamily="34" charset="-122"/>
              </a:rPr>
              <a:t>0D5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H</a:t>
            </a:r>
            <a:r>
              <a:rPr lang="zh-CN" altLang="en-US" sz="1800" dirty="0">
                <a:latin typeface="Arial" panose="020B0604020202020204" pitchFamily="34" charset="0"/>
                <a:ea typeface="Arial Unicode MS" panose="020B0604020202020204" pitchFamily="34" charset="-122"/>
              </a:rPr>
              <a:t>，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F0DFD8E8-2868-24E5-B339-A300BCE40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5F079A-2308-4334-9514-158C19F845E2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46441" name="矩形 9">
            <a:extLst>
              <a:ext uri="{FF2B5EF4-FFF2-40B4-BE49-F238E27FC236}">
                <a16:creationId xmlns:a16="http://schemas.microsoft.com/office/drawing/2014/main" id="{7E6AD33B-D21F-336B-2A70-97158B78B4B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cap="none"/>
              <a:t>R</a:t>
            </a:r>
            <a:r>
              <a:rPr lang="zh-CN" altLang="en-US" sz="2400" cap="none"/>
              <a:t>进制数的表示</a:t>
            </a:r>
            <a:endParaRPr lang="en-US" altLang="zh-CN" sz="2400" cap="none"/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F20312BD-9E78-05CE-FF84-BB178C00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0100"/>
            <a:ext cx="80914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09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Arial Unicode MS" panose="020B0604020202020204" pitchFamily="34" charset="-122"/>
              </a:rPr>
              <a:t>任意一个</a:t>
            </a:r>
            <a:r>
              <a:rPr lang="zh-CN" altLang="en-US" sz="2400" dirty="0">
                <a:solidFill>
                  <a:schemeClr val="hlink"/>
                </a:solidFill>
                <a:ea typeface="Arial Unicode MS" panose="020B0604020202020204" pitchFamily="34" charset="-122"/>
              </a:rPr>
              <a:t>十进制数</a:t>
            </a:r>
            <a:r>
              <a:rPr lang="en-US" altLang="zh-CN" sz="2400" dirty="0">
                <a:solidFill>
                  <a:schemeClr val="hlink"/>
                </a:solidFill>
                <a:ea typeface="Arial Unicode MS" panose="020B0604020202020204" pitchFamily="34" charset="-122"/>
              </a:rPr>
              <a:t>D</a:t>
            </a:r>
            <a:r>
              <a:rPr lang="zh-CN" altLang="en-US" sz="2400" dirty="0">
                <a:ea typeface="Arial Unicode MS" panose="020B0604020202020204" pitchFamily="34" charset="-122"/>
              </a:rPr>
              <a:t>都可以表示为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Arial Unicode MS" panose="020B0604020202020204" pitchFamily="34" charset="-122"/>
              </a:rPr>
              <a:t>		</a:t>
            </a:r>
            <a:r>
              <a:rPr lang="en-US" altLang="zh-CN" sz="3600" dirty="0">
                <a:solidFill>
                  <a:srgbClr val="FF0066"/>
                </a:solidFill>
                <a:ea typeface="Arial Unicode MS" panose="020B0604020202020204" pitchFamily="34" charset="-122"/>
              </a:rPr>
              <a:t>D=Σ(A</a:t>
            </a:r>
            <a:r>
              <a:rPr lang="en-US" altLang="zh-CN" sz="3600" baseline="-25000" dirty="0">
                <a:solidFill>
                  <a:srgbClr val="FF0066"/>
                </a:solidFill>
                <a:ea typeface="Arial Unicode MS" panose="020B0604020202020204" pitchFamily="34" charset="-122"/>
              </a:rPr>
              <a:t>i</a:t>
            </a:r>
            <a:r>
              <a:rPr lang="en-US" altLang="zh-CN" sz="3600" dirty="0">
                <a:solidFill>
                  <a:srgbClr val="FF0066"/>
                </a:solidFill>
                <a:ea typeface="Arial Unicode MS" panose="020B0604020202020204" pitchFamily="34" charset="-122"/>
              </a:rPr>
              <a:t>×10</a:t>
            </a:r>
            <a:r>
              <a:rPr lang="en-US" altLang="zh-CN" sz="3600" baseline="30000" dirty="0">
                <a:solidFill>
                  <a:srgbClr val="FF0066"/>
                </a:solidFill>
                <a:ea typeface="Arial Unicode MS" panose="020B0604020202020204" pitchFamily="34" charset="-122"/>
              </a:rPr>
              <a:t>i</a:t>
            </a:r>
            <a:r>
              <a:rPr lang="en-US" altLang="zh-CN" sz="3600" dirty="0">
                <a:solidFill>
                  <a:srgbClr val="FF0066"/>
                </a:solidFill>
                <a:ea typeface="Arial Unicode MS" panose="020B0604020202020204" pitchFamily="34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Arial Unicode MS" panose="020B0604020202020204" pitchFamily="34" charset="-122"/>
              </a:rPr>
              <a:t>	式中，</a:t>
            </a:r>
            <a:r>
              <a:rPr lang="en-US" altLang="zh-CN" sz="2400" dirty="0">
                <a:ea typeface="Arial Unicode MS" panose="020B0604020202020204" pitchFamily="34" charset="-122"/>
              </a:rPr>
              <a:t>A</a:t>
            </a:r>
            <a:r>
              <a:rPr lang="en-US" altLang="zh-CN" sz="2400" baseline="-25000" dirty="0">
                <a:ea typeface="Arial Unicode MS" panose="020B0604020202020204" pitchFamily="34" charset="-122"/>
              </a:rPr>
              <a:t>i</a:t>
            </a:r>
            <a:r>
              <a:rPr lang="zh-CN" altLang="en-US" sz="2400" dirty="0">
                <a:ea typeface="Arial Unicode MS" panose="020B0604020202020204" pitchFamily="34" charset="-122"/>
              </a:rPr>
              <a:t>是第</a:t>
            </a:r>
            <a:r>
              <a:rPr lang="en-US" altLang="zh-CN" sz="2400" dirty="0" err="1">
                <a:ea typeface="Arial Unicode MS" panose="020B0604020202020204" pitchFamily="34" charset="-122"/>
              </a:rPr>
              <a:t>i</a:t>
            </a:r>
            <a:r>
              <a:rPr lang="en-US" altLang="zh-CN" sz="2400" dirty="0">
                <a:ea typeface="Arial Unicode MS" panose="020B0604020202020204" pitchFamily="34" charset="-122"/>
              </a:rPr>
              <a:t> </a:t>
            </a:r>
            <a:r>
              <a:rPr lang="zh-CN" altLang="en-US" sz="2400" dirty="0">
                <a:ea typeface="Arial Unicode MS" panose="020B0604020202020204" pitchFamily="34" charset="-122"/>
              </a:rPr>
              <a:t>位的系数，</a:t>
            </a:r>
            <a:r>
              <a:rPr lang="en-US" altLang="zh-CN" sz="2400" dirty="0">
                <a:ea typeface="Arial Unicode MS" panose="020B0604020202020204" pitchFamily="34" charset="-122"/>
              </a:rPr>
              <a:t>0</a:t>
            </a:r>
            <a:r>
              <a:rPr lang="zh-CN" altLang="en-US" sz="2400" dirty="0">
                <a:ea typeface="Arial Unicode MS" panose="020B0604020202020204" pitchFamily="34" charset="-122"/>
              </a:rPr>
              <a:t>～</a:t>
            </a:r>
            <a:r>
              <a:rPr lang="en-US" altLang="zh-CN" sz="2400" dirty="0">
                <a:ea typeface="Arial Unicode MS" panose="020B0604020202020204" pitchFamily="34" charset="-122"/>
              </a:rPr>
              <a:t>9</a:t>
            </a:r>
          </a:p>
          <a:p>
            <a:pPr eaLnBrk="1" hangingPunct="1"/>
            <a:r>
              <a:rPr lang="zh-CN" altLang="en-US" sz="2400" dirty="0">
                <a:ea typeface="Arial Unicode MS" panose="020B0604020202020204" pitchFamily="34" charset="-122"/>
              </a:rPr>
              <a:t>任意进制（</a:t>
            </a:r>
            <a:r>
              <a:rPr lang="en-US" altLang="zh-CN" sz="2400" dirty="0">
                <a:ea typeface="Arial Unicode MS" panose="020B0604020202020204" pitchFamily="34" charset="-122"/>
              </a:rPr>
              <a:t>R</a:t>
            </a:r>
            <a:r>
              <a:rPr lang="zh-CN" altLang="en-US" sz="2400" dirty="0">
                <a:ea typeface="Arial Unicode MS" panose="020B0604020202020204" pitchFamily="34" charset="-122"/>
              </a:rPr>
              <a:t>进制）按十进制展开的一般形式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FF0066"/>
                </a:solidFill>
                <a:ea typeface="Arial Unicode MS" panose="020B0604020202020204" pitchFamily="34" charset="-122"/>
              </a:rPr>
              <a:t>		D=Σ(</a:t>
            </a:r>
            <a:r>
              <a:rPr lang="en-US" altLang="zh-CN" sz="3600" dirty="0" err="1">
                <a:solidFill>
                  <a:srgbClr val="FF0066"/>
                </a:solidFill>
                <a:ea typeface="Arial Unicode MS" panose="020B0604020202020204" pitchFamily="34" charset="-122"/>
              </a:rPr>
              <a:t>A</a:t>
            </a:r>
            <a:r>
              <a:rPr lang="en-US" altLang="zh-CN" sz="3600" baseline="-25000" dirty="0" err="1">
                <a:solidFill>
                  <a:srgbClr val="FF0066"/>
                </a:solidFill>
                <a:ea typeface="Arial Unicode MS" panose="020B0604020202020204" pitchFamily="34" charset="-122"/>
              </a:rPr>
              <a:t>i</a:t>
            </a:r>
            <a:r>
              <a:rPr lang="en-US" altLang="zh-CN" sz="3600" dirty="0" err="1">
                <a:solidFill>
                  <a:srgbClr val="FF0066"/>
                </a:solidFill>
                <a:ea typeface="Arial Unicode MS" panose="020B0604020202020204" pitchFamily="34" charset="-122"/>
              </a:rPr>
              <a:t>×R</a:t>
            </a:r>
            <a:r>
              <a:rPr lang="en-US" altLang="zh-CN" sz="3600" baseline="30000" dirty="0" err="1">
                <a:solidFill>
                  <a:srgbClr val="FF0066"/>
                </a:solidFill>
                <a:ea typeface="Arial Unicode MS" panose="020B0604020202020204" pitchFamily="34" charset="-122"/>
              </a:rPr>
              <a:t>i</a:t>
            </a:r>
            <a:r>
              <a:rPr lang="en-US" altLang="zh-CN" sz="3600" dirty="0">
                <a:solidFill>
                  <a:srgbClr val="FF0066"/>
                </a:solidFill>
                <a:ea typeface="Arial Unicode MS" panose="020B0604020202020204" pitchFamily="34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Arial Unicode MS" panose="020B0604020202020204" pitchFamily="34" charset="-122"/>
              </a:rPr>
              <a:t>	</a:t>
            </a:r>
            <a:r>
              <a:rPr lang="zh-CN" altLang="en-US" sz="2400" dirty="0">
                <a:ea typeface="Arial Unicode MS" panose="020B0604020202020204" pitchFamily="34" charset="-122"/>
              </a:rPr>
              <a:t>式中，</a:t>
            </a:r>
            <a:r>
              <a:rPr lang="en-US" altLang="zh-CN" sz="2400" dirty="0">
                <a:ea typeface="Arial Unicode MS" panose="020B0604020202020204" pitchFamily="34" charset="-122"/>
              </a:rPr>
              <a:t>R</a:t>
            </a:r>
            <a:r>
              <a:rPr lang="zh-CN" altLang="en-US" sz="2400" dirty="0">
                <a:ea typeface="Arial Unicode MS" panose="020B0604020202020204" pitchFamily="34" charset="-122"/>
              </a:rPr>
              <a:t>为计数的</a:t>
            </a:r>
            <a:r>
              <a:rPr lang="zh-CN" altLang="en-US" sz="2400" dirty="0">
                <a:solidFill>
                  <a:schemeClr val="hlink"/>
                </a:solidFill>
                <a:ea typeface="Arial Unicode MS" panose="020B0604020202020204" pitchFamily="34" charset="-122"/>
              </a:rPr>
              <a:t>基数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Arial Unicode MS" panose="020B0604020202020204" pitchFamily="34" charset="-122"/>
              </a:rPr>
              <a:t>		     A</a:t>
            </a:r>
            <a:r>
              <a:rPr lang="en-US" altLang="zh-CN" sz="2400" baseline="-25000" dirty="0">
                <a:ea typeface="Arial Unicode MS" panose="020B0604020202020204" pitchFamily="34" charset="-122"/>
              </a:rPr>
              <a:t>i</a:t>
            </a:r>
            <a:r>
              <a:rPr lang="zh-CN" altLang="en-US" sz="2400" dirty="0">
                <a:ea typeface="Arial Unicode MS" panose="020B0604020202020204" pitchFamily="34" charset="-122"/>
              </a:rPr>
              <a:t>为第</a:t>
            </a:r>
            <a:r>
              <a:rPr lang="en-US" altLang="zh-CN" sz="2400" dirty="0" err="1">
                <a:ea typeface="Arial Unicode MS" panose="020B0604020202020204" pitchFamily="34" charset="-122"/>
              </a:rPr>
              <a:t>i</a:t>
            </a:r>
            <a:r>
              <a:rPr lang="en-US" altLang="zh-CN" sz="2400" dirty="0">
                <a:ea typeface="Arial Unicode MS" panose="020B0604020202020204" pitchFamily="34" charset="-122"/>
              </a:rPr>
              <a:t> </a:t>
            </a:r>
            <a:r>
              <a:rPr lang="zh-CN" altLang="en-US" sz="2400" dirty="0">
                <a:ea typeface="Arial Unicode MS" panose="020B0604020202020204" pitchFamily="34" charset="-122"/>
              </a:rPr>
              <a:t>位的</a:t>
            </a:r>
            <a:r>
              <a:rPr lang="zh-CN" altLang="en-US" sz="2400" dirty="0">
                <a:solidFill>
                  <a:schemeClr val="hlink"/>
                </a:solidFill>
                <a:ea typeface="Arial Unicode MS" panose="020B0604020202020204" pitchFamily="34" charset="-122"/>
              </a:rPr>
              <a:t>系数</a:t>
            </a:r>
            <a:r>
              <a:rPr lang="zh-CN" altLang="en-US" sz="2400" dirty="0">
                <a:ea typeface="Arial Unicode MS" panose="020B0604020202020204" pitchFamily="34" charset="-122"/>
              </a:rPr>
              <a:t>，</a:t>
            </a:r>
            <a:r>
              <a:rPr lang="en-US" altLang="zh-CN" sz="2400" dirty="0">
                <a:ea typeface="Arial Unicode MS" panose="020B0604020202020204" pitchFamily="34" charset="-122"/>
              </a:rPr>
              <a:t>0</a:t>
            </a:r>
            <a:r>
              <a:rPr lang="zh-CN" altLang="en-US" sz="2400" dirty="0">
                <a:ea typeface="Arial Unicode MS" panose="020B0604020202020204" pitchFamily="34" charset="-122"/>
              </a:rPr>
              <a:t>～</a:t>
            </a:r>
            <a:r>
              <a:rPr lang="en-US" altLang="zh-CN" sz="2400" dirty="0">
                <a:ea typeface="Arial Unicode MS" panose="020B0604020202020204" pitchFamily="34" charset="-122"/>
              </a:rPr>
              <a:t>R-1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Arial Unicode MS" panose="020B0604020202020204" pitchFamily="34" charset="-122"/>
              </a:rPr>
              <a:t>		     R</a:t>
            </a:r>
            <a:r>
              <a:rPr lang="en-US" altLang="zh-CN" sz="2400" baseline="30000" dirty="0">
                <a:ea typeface="Arial Unicode MS" panose="020B0604020202020204" pitchFamily="34" charset="-122"/>
              </a:rPr>
              <a:t>i</a:t>
            </a:r>
            <a:r>
              <a:rPr lang="zh-CN" altLang="en-US" sz="2400" dirty="0">
                <a:ea typeface="Arial Unicode MS" panose="020B0604020202020204" pitchFamily="34" charset="-122"/>
              </a:rPr>
              <a:t>为第</a:t>
            </a:r>
            <a:r>
              <a:rPr lang="en-US" altLang="zh-CN" sz="2400" dirty="0" err="1">
                <a:ea typeface="Arial Unicode MS" panose="020B0604020202020204" pitchFamily="34" charset="-122"/>
              </a:rPr>
              <a:t>i</a:t>
            </a:r>
            <a:r>
              <a:rPr lang="en-US" altLang="zh-CN" sz="2400" dirty="0">
                <a:ea typeface="Arial Unicode MS" panose="020B0604020202020204" pitchFamily="34" charset="-122"/>
              </a:rPr>
              <a:t> </a:t>
            </a:r>
            <a:r>
              <a:rPr lang="zh-CN" altLang="en-US" sz="2400" dirty="0">
                <a:ea typeface="Arial Unicode MS" panose="020B0604020202020204" pitchFamily="34" charset="-122"/>
              </a:rPr>
              <a:t>位的</a:t>
            </a:r>
            <a:r>
              <a:rPr lang="zh-CN" altLang="en-US" sz="2400" dirty="0">
                <a:solidFill>
                  <a:schemeClr val="hlink"/>
                </a:solidFill>
                <a:ea typeface="Arial Unicode MS" panose="020B0604020202020204" pitchFamily="34" charset="-122"/>
              </a:rPr>
              <a:t>权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A03FCF3A-67BE-87CD-CF17-6A6FD4EB1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5425"/>
            <a:ext cx="4183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R</a:t>
            </a:r>
            <a:r>
              <a:rPr lang="zh-CN" altLang="en-US" sz="28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进制数的表示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D92930E2-99FD-C214-9F0E-E679E570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33938"/>
            <a:ext cx="7632700" cy="15621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任何一种进制的数具有的特点：</a:t>
            </a:r>
            <a:endParaRPr lang="zh-CN" altLang="en-US" sz="3200" b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基数与能选用数码的个数相等；</a:t>
            </a:r>
            <a:endParaRPr lang="en-US" altLang="zh-CN" sz="2400" b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能选用的最大数码比基数小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；</a:t>
            </a:r>
            <a:endParaRPr lang="en-US" altLang="zh-CN" sz="2400" b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每个数位能表示的最大数值是最大数码乘以该位的权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ACF44B4F-8E71-43B5-41DB-C4DE1564D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5D2B0F-BB6D-4824-A625-32CF8363FD03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D9B3E3BF-83AF-1EA0-9CAF-72A25D23DF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1.3  </a:t>
            </a:r>
            <a:r>
              <a:rPr lang="zh-CN" altLang="en-US" sz="2400" b="1" cap="none" dirty="0"/>
              <a:t>带符号二进制数的表示方法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CAE6E3D-136E-9CF6-AFD1-7B08C84B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1.3 </a:t>
            </a:r>
            <a:r>
              <a:rPr lang="zh-CN" altLang="en-US" sz="2800">
                <a:ea typeface="Arial Unicode MS" panose="020B0604020202020204" pitchFamily="34" charset="-122"/>
              </a:rPr>
              <a:t>带符号二进制数的表示方法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413C1000-7E96-1814-B771-6025054B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016000"/>
            <a:ext cx="79121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1.3.1	 </a:t>
            </a:r>
            <a:r>
              <a:rPr lang="zh-CN" altLang="en-US" sz="2400">
                <a:ea typeface="Arial Unicode MS" panose="020B0604020202020204" pitchFamily="34" charset="-122"/>
              </a:rPr>
              <a:t>原码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1.3.2	 </a:t>
            </a:r>
            <a:r>
              <a:rPr lang="zh-CN" altLang="en-US" sz="2400">
                <a:ea typeface="Arial Unicode MS" panose="020B0604020202020204" pitchFamily="34" charset="-122"/>
              </a:rPr>
              <a:t>反码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1.3.3	 </a:t>
            </a:r>
            <a:r>
              <a:rPr lang="zh-CN" altLang="en-US" sz="2400">
                <a:ea typeface="Arial Unicode MS" panose="020B0604020202020204" pitchFamily="34" charset="-122"/>
              </a:rPr>
              <a:t>补码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1.3.4	 </a:t>
            </a:r>
            <a:r>
              <a:rPr lang="zh-CN" altLang="en-US" sz="2400">
                <a:ea typeface="Arial Unicode MS" panose="020B0604020202020204" pitchFamily="34" charset="-122"/>
              </a:rPr>
              <a:t>二进制数的加、减法运算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9">
            <a:extLst>
              <a:ext uri="{FF2B5EF4-FFF2-40B4-BE49-F238E27FC236}">
                <a16:creationId xmlns:a16="http://schemas.microsoft.com/office/drawing/2014/main" id="{6701BE76-BD5E-51F4-00BD-83DC50767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56A9B5-617D-4895-8D63-1870899BF37A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295" name="Text Box 10">
            <a:extLst>
              <a:ext uri="{FF2B5EF4-FFF2-40B4-BE49-F238E27FC236}">
                <a16:creationId xmlns:a16="http://schemas.microsoft.com/office/drawing/2014/main" id="{0F772981-C388-E49E-D1F7-7184D9E0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41550"/>
            <a:ext cx="651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1.3.1 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原码</a:t>
            </a:r>
          </a:p>
        </p:txBody>
      </p:sp>
      <p:sp>
        <p:nvSpPr>
          <p:cNvPr id="12298" name="Text Box 17">
            <a:extLst>
              <a:ext uri="{FF2B5EF4-FFF2-40B4-BE49-F238E27FC236}">
                <a16:creationId xmlns:a16="http://schemas.microsoft.com/office/drawing/2014/main" id="{4B45F34C-5E91-7ECA-D4C9-67389C63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4487863"/>
            <a:ext cx="460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字长为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n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位的原码表示的定义：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221F74E5-581D-C2D7-810D-A26BD03A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57225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Arial Unicode MS" panose="020B0604020202020204" pitchFamily="34" charset="-122"/>
              </a:rPr>
              <a:t>机器码</a:t>
            </a:r>
            <a:r>
              <a:rPr lang="en-US" altLang="zh-CN" dirty="0">
                <a:latin typeface="Arial" panose="020B0604020202020204" pitchFamily="34" charset="0"/>
                <a:ea typeface="Arial Unicode MS" panose="020B0604020202020204" pitchFamily="34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Arial Unicode MS" panose="020B0604020202020204" pitchFamily="34" charset="-122"/>
              </a:rPr>
              <a:t>机器数</a:t>
            </a:r>
            <a:r>
              <a:rPr lang="en-US" altLang="zh-CN" dirty="0">
                <a:latin typeface="Arial" panose="020B0604020202020204" pitchFamily="34" charset="0"/>
                <a:ea typeface="Arial Unicode MS" panose="020B0604020202020204" pitchFamily="34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Arial Unicode MS" panose="020B0604020202020204" pitchFamily="34" charset="-122"/>
              </a:rPr>
              <a:t>：</a:t>
            </a:r>
            <a:r>
              <a:rPr lang="zh-CN" altLang="en-US" b="0" dirty="0">
                <a:latin typeface="Arial" panose="020B0604020202020204" pitchFamily="34" charset="0"/>
                <a:ea typeface="Arial Unicode MS" panose="020B0604020202020204" pitchFamily="34" charset="-122"/>
              </a:rPr>
              <a:t>计算机使用的连同符号一起数码化的数；</a:t>
            </a:r>
            <a:endParaRPr lang="en-US" altLang="zh-CN" b="0" dirty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 dirty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机器码的最高位表示符号位</a:t>
            </a:r>
            <a:r>
              <a:rPr lang="en-US" altLang="zh-CN" b="0" dirty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——0</a:t>
            </a:r>
            <a:r>
              <a:rPr lang="zh-CN" altLang="en-US" b="0" dirty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表示正数，</a:t>
            </a:r>
            <a:r>
              <a:rPr lang="en-US" altLang="zh-CN" b="0" dirty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b="0" dirty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表示负数</a:t>
            </a:r>
            <a:endParaRPr lang="en-US" altLang="zh-CN" b="0" dirty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1E6CC3F3-4524-D407-7B7C-4732AF3B1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427163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真值：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F483EF6B-ADE7-E6DB-8F86-17ACF1293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73350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正数的原码是其本身；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负数的原码是用一个值减去这个负数，即加上它的绝对值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A9DD43C6-1230-F6D4-45D6-0109C781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16338"/>
            <a:ext cx="160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编码规律：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C7F8515-E3FD-51BB-84F9-BF1111D4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1447800"/>
            <a:ext cx="511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正数和负数的绝对值表示的数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18880124-6AA1-F875-42A1-E9856069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3465513"/>
            <a:ext cx="4170362" cy="10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正数符号位用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表示，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负数符号位用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表示；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数位部分和真值的数位部分相同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1EB9F9EE-E5E1-24D4-D509-90ADA0CA0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4941888"/>
            <a:ext cx="8113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</a:rPr>
              <a:t>定点整数：	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当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X&lt;2</a:t>
            </a:r>
            <a:r>
              <a:rPr lang="en-US" altLang="zh-CN" sz="2400" baseline="300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n-1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  [X]</a:t>
            </a:r>
            <a:r>
              <a:rPr lang="zh-CN" altLang="en-US" sz="2400" baseline="-180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原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=X;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			当 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-2</a:t>
            </a:r>
            <a:r>
              <a:rPr lang="en-US" altLang="zh-CN" sz="2400" baseline="300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n-1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&lt;X0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180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原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=2</a:t>
            </a:r>
            <a:r>
              <a:rPr lang="en-US" altLang="zh-CN" sz="2400" baseline="300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-X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</a:rPr>
              <a:t>定点小数：	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当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X&lt;1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      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250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原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=X;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			当 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-1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&lt;X0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    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250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原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=1-X</a:t>
            </a:r>
          </a:p>
        </p:txBody>
      </p:sp>
      <p:sp>
        <p:nvSpPr>
          <p:cNvPr id="30737" name="矩形 17">
            <a:extLst>
              <a:ext uri="{FF2B5EF4-FFF2-40B4-BE49-F238E27FC236}">
                <a16:creationId xmlns:a16="http://schemas.microsoft.com/office/drawing/2014/main" id="{BF049725-4DD3-0B11-F98C-7B1AFC7186E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cap="none" dirty="0"/>
              <a:t>1.3.1  </a:t>
            </a:r>
            <a:r>
              <a:rPr lang="zh-CN" altLang="en-US" sz="2400" cap="none" dirty="0"/>
              <a:t>原码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8" grpId="0"/>
      <p:bldP spid="12" grpId="0"/>
      <p:bldP spid="13" grpId="0"/>
      <p:bldP spid="14" grpId="0"/>
      <p:bldP spid="15" grpId="0"/>
      <p:bldP spid="20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9">
            <a:extLst>
              <a:ext uri="{FF2B5EF4-FFF2-40B4-BE49-F238E27FC236}">
                <a16:creationId xmlns:a16="http://schemas.microsoft.com/office/drawing/2014/main" id="{B5334177-FE6A-D4DA-BD55-464AA2D3E7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FF796D-F964-4792-ACDE-0207109827A7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7411" name="Text Box 17">
            <a:extLst>
              <a:ext uri="{FF2B5EF4-FFF2-40B4-BE49-F238E27FC236}">
                <a16:creationId xmlns:a16="http://schemas.microsoft.com/office/drawing/2014/main" id="{2EBA8506-5D2F-F8D9-CBC8-148998EFF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052513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[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例</a:t>
            </a: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已知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X=1101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，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Y=-1011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，字长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n=5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，求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和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Y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的原码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5E4D4055-5C67-84E7-AF40-93CEA4E58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000250"/>
            <a:ext cx="5002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[X]</a:t>
            </a:r>
            <a:r>
              <a:rPr lang="zh-CN" altLang="en-US" sz="2400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原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=01101		[Y]</a:t>
            </a:r>
            <a:r>
              <a:rPr lang="zh-CN" altLang="en-US" sz="2400" b="0" baseline="-25000">
                <a:latin typeface="Times New Roman" panose="02020603050405020304" pitchFamily="18" charset="0"/>
                <a:ea typeface="Arial Unicode MS" panose="020B0604020202020204" pitchFamily="34" charset="-122"/>
              </a:rPr>
              <a:t>原</a:t>
            </a:r>
            <a:r>
              <a:rPr lang="en-US" altLang="zh-CN" sz="2400" b="0">
                <a:latin typeface="Times New Roman" panose="02020603050405020304" pitchFamily="18" charset="0"/>
                <a:ea typeface="Arial Unicode MS" panose="020B0604020202020204" pitchFamily="34" charset="-122"/>
              </a:rPr>
              <a:t>=11011</a:t>
            </a:r>
            <a:endParaRPr lang="zh-CN" altLang="en-US" sz="2400" b="0" baseline="-2500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7413" name="Text Box 17">
            <a:extLst>
              <a:ext uri="{FF2B5EF4-FFF2-40B4-BE49-F238E27FC236}">
                <a16:creationId xmlns:a16="http://schemas.microsoft.com/office/drawing/2014/main" id="{3D329811-D0DF-ACA7-D5BF-E3AE1082B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2809875"/>
            <a:ext cx="730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[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例</a:t>
            </a: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已知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X=0.1001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，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Y=-0.1001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，字长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n=5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，求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和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Y</a:t>
            </a:r>
            <a:r>
              <a:rPr lang="zh-CN" altLang="en-US" sz="2400" b="0">
                <a:latin typeface="Arial" panose="020B0604020202020204" pitchFamily="34" charset="0"/>
                <a:ea typeface="Arial Unicode MS" panose="020B0604020202020204" pitchFamily="34" charset="-122"/>
              </a:rPr>
              <a:t>的原码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A11ABD47-B53D-85F5-4D6F-C7528C606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619500"/>
            <a:ext cx="5002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[X]</a:t>
            </a:r>
            <a:r>
              <a:rPr lang="zh-CN" altLang="en-US" sz="2400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原</a:t>
            </a:r>
            <a:r>
              <a:rPr lang="en-US" altLang="zh-CN" sz="2400" b="0">
                <a:latin typeface="Arial" panose="020B0604020202020204" pitchFamily="34" charset="0"/>
                <a:ea typeface="Arial Unicode MS" panose="020B0604020202020204" pitchFamily="34" charset="-122"/>
              </a:rPr>
              <a:t>=0.1001		[Y]</a:t>
            </a:r>
            <a:r>
              <a:rPr lang="zh-CN" altLang="en-US" sz="2400" b="0" baseline="-25000">
                <a:latin typeface="Times New Roman" panose="02020603050405020304" pitchFamily="18" charset="0"/>
                <a:ea typeface="Arial Unicode MS" panose="020B0604020202020204" pitchFamily="34" charset="-122"/>
              </a:rPr>
              <a:t>原</a:t>
            </a:r>
            <a:r>
              <a:rPr lang="en-US" altLang="zh-CN" sz="2400" b="0">
                <a:latin typeface="Times New Roman" panose="02020603050405020304" pitchFamily="18" charset="0"/>
                <a:ea typeface="Arial Unicode MS" panose="020B0604020202020204" pitchFamily="34" charset="-122"/>
              </a:rPr>
              <a:t>=1.1001</a:t>
            </a:r>
            <a:endParaRPr lang="zh-CN" altLang="en-US" sz="2400" b="0" baseline="-2500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31753" name="矩形 9">
            <a:extLst>
              <a:ext uri="{FF2B5EF4-FFF2-40B4-BE49-F238E27FC236}">
                <a16:creationId xmlns:a16="http://schemas.microsoft.com/office/drawing/2014/main" id="{9E6F534F-571E-4DEC-3E07-7EC044348D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cap="none"/>
              <a:t>原码 </a:t>
            </a:r>
            <a:r>
              <a:rPr lang="en-US" altLang="zh-CN" sz="2400" cap="none"/>
              <a:t>- </a:t>
            </a:r>
            <a:r>
              <a:rPr lang="zh-CN" altLang="en-US" sz="2400" cap="none"/>
              <a:t>举例</a:t>
            </a:r>
          </a:p>
        </p:txBody>
      </p:sp>
      <p:sp>
        <p:nvSpPr>
          <p:cNvPr id="12295" name="Text Box 10">
            <a:extLst>
              <a:ext uri="{FF2B5EF4-FFF2-40B4-BE49-F238E27FC236}">
                <a16:creationId xmlns:a16="http://schemas.microsoft.com/office/drawing/2014/main" id="{42E67FE8-8A98-8C93-2C57-D2B083E30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原码直观，但符号位要单独处理，不能参与运算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2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9">
            <a:extLst>
              <a:ext uri="{FF2B5EF4-FFF2-40B4-BE49-F238E27FC236}">
                <a16:creationId xmlns:a16="http://schemas.microsoft.com/office/drawing/2014/main" id="{C6B84A50-648E-52D1-7D2E-F8539C11E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98C55B-CB85-4E60-BD37-E415EBFCBE4E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8435" name="Text Box 16">
            <a:extLst>
              <a:ext uri="{FF2B5EF4-FFF2-40B4-BE49-F238E27FC236}">
                <a16:creationId xmlns:a16="http://schemas.microsoft.com/office/drawing/2014/main" id="{688DF63C-31F1-7B83-8CA6-2CA6B403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6250"/>
            <a:ext cx="418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1.3.2 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反码</a:t>
            </a:r>
          </a:p>
        </p:txBody>
      </p:sp>
      <p:sp>
        <p:nvSpPr>
          <p:cNvPr id="12300" name="Text Box 19">
            <a:extLst>
              <a:ext uri="{FF2B5EF4-FFF2-40B4-BE49-F238E27FC236}">
                <a16:creationId xmlns:a16="http://schemas.microsoft.com/office/drawing/2014/main" id="{B013B4E8-54A2-253A-2B2F-AE0656FD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92263"/>
            <a:ext cx="8077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字长为</a:t>
            </a: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n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位，反码的定义：</a:t>
            </a:r>
            <a:endParaRPr lang="en-US" altLang="zh-CN" sz="240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定点整数：	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当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X&lt;2</a:t>
            </a:r>
            <a:r>
              <a:rPr lang="en-US" altLang="zh-CN" sz="2400" baseline="30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n-1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18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反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=X;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			当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-2</a:t>
            </a:r>
            <a:r>
              <a:rPr lang="en-US" altLang="zh-CN" sz="2400" baseline="30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n-1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&lt;X0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18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反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=(2</a:t>
            </a:r>
            <a:r>
              <a:rPr lang="en-US" altLang="zh-CN" sz="2400" baseline="30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-1)+X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定点小数：	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当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X&lt;1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25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反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=X;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			当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-1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&lt;X0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25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反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=(2-2</a:t>
            </a:r>
            <a:r>
              <a:rPr lang="en-US" altLang="zh-CN" sz="2400" baseline="30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-(n-1)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)+X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0743CA-55B4-1725-68C3-6A546FE7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60750"/>
            <a:ext cx="284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反码的编码规律：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DB4E114A-B7D9-B50B-7766-7B1041BE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4868863"/>
            <a:ext cx="547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反码在计算机中常用作求补的中介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D4CC1A11-F473-5369-6AFF-F3FE283C5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3663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符号位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：正数用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表示，负数用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表示；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数位部分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：正数同真值一样，负数将真值的各位按位取反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34829" name="矩形 13">
            <a:extLst>
              <a:ext uri="{FF2B5EF4-FFF2-40B4-BE49-F238E27FC236}">
                <a16:creationId xmlns:a16="http://schemas.microsoft.com/office/drawing/2014/main" id="{77969CBF-5F62-7482-4E15-E7E1E326E61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cap="none" dirty="0"/>
              <a:t>1.3.2 </a:t>
            </a:r>
            <a:r>
              <a:rPr lang="zh-CN" altLang="en-US" sz="2400" cap="none" dirty="0"/>
              <a:t>反码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/>
      <p:bldP spid="8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9">
            <a:extLst>
              <a:ext uri="{FF2B5EF4-FFF2-40B4-BE49-F238E27FC236}">
                <a16:creationId xmlns:a16="http://schemas.microsoft.com/office/drawing/2014/main" id="{952B4B9F-9A67-4460-C3C0-594EE3271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F6DE15-5963-4408-96C7-C04398218F28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9459" name="Text Box 11">
            <a:extLst>
              <a:ext uri="{FF2B5EF4-FFF2-40B4-BE49-F238E27FC236}">
                <a16:creationId xmlns:a16="http://schemas.microsoft.com/office/drawing/2014/main" id="{6DDC47E8-CF76-2DA0-240C-E516E15E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84200"/>
            <a:ext cx="491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1.3.3  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补码</a:t>
            </a:r>
          </a:p>
        </p:txBody>
      </p:sp>
      <p:sp>
        <p:nvSpPr>
          <p:cNvPr id="12299" name="Text Box 18">
            <a:extLst>
              <a:ext uri="{FF2B5EF4-FFF2-40B4-BE49-F238E27FC236}">
                <a16:creationId xmlns:a16="http://schemas.microsoft.com/office/drawing/2014/main" id="{A99B7D27-C4B8-017F-E8AF-B1BC0AC0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4437063"/>
            <a:ext cx="81867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定点整数：	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当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X&lt;2</a:t>
            </a:r>
            <a:r>
              <a:rPr lang="en-US" altLang="zh-CN" sz="2400" baseline="30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n-1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18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补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=X;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			当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-2</a:t>
            </a:r>
            <a:r>
              <a:rPr lang="en-US" altLang="zh-CN" sz="2400" baseline="30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n-1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&lt;X0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18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补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=2</a:t>
            </a:r>
            <a:r>
              <a:rPr lang="en-US" altLang="zh-CN" sz="2400" baseline="30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+X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定点小数：	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当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X&lt;1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25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补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=X;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			当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-1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&lt;X0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[X]</a:t>
            </a:r>
            <a:r>
              <a:rPr lang="zh-CN" altLang="en-US" sz="2400" baseline="-250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补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=2+X</a:t>
            </a:r>
          </a:p>
        </p:txBody>
      </p:sp>
      <p:sp>
        <p:nvSpPr>
          <p:cNvPr id="19461" name="Text Box 18">
            <a:extLst>
              <a:ext uri="{FF2B5EF4-FFF2-40B4-BE49-F238E27FC236}">
                <a16:creationId xmlns:a16="http://schemas.microsoft.com/office/drawing/2014/main" id="{7C076CB6-02D4-98EA-923A-2F117068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304925"/>
            <a:ext cx="4637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(1) 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补码表示的引出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化减法为加法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5BE9C73C-0144-1639-88E0-7F5432F47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922463"/>
            <a:ext cx="818673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整数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A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B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对正整数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M(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模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)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同余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——M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除以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A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B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的余数相同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A≡B(MOD M)</a:t>
            </a:r>
            <a:endParaRPr lang="en-US" altLang="zh-CN" sz="2800">
              <a:solidFill>
                <a:srgbClr val="FF0066"/>
              </a:solidFill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FB04392-D140-821F-002E-CA43CB38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2654300"/>
            <a:ext cx="818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具有同余关系的两个数为互补关系，其中一个称为另一个的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补码</a:t>
            </a:r>
            <a:endParaRPr lang="en-US" altLang="zh-CN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EB698328-34F1-668D-1536-11C33C972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3122613"/>
            <a:ext cx="818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计算机的字长是一定的，表示数的范围也是一定的，属于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有模运算</a:t>
            </a:r>
            <a:endParaRPr lang="en-US" altLang="zh-CN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07C167F4-8AF2-6357-9435-F1839A48E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33825"/>
            <a:ext cx="408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(2) 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补码的定义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字长为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n)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A5C6446D-E796-D263-E0DA-8A9FE54B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5949950"/>
            <a:ext cx="6854825" cy="711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正数的补码是其本身；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负数的补码是模加上这个负数，即减去其绝对值</a:t>
            </a:r>
            <a:endParaRPr lang="en-US" altLang="zh-CN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32783" name="矩形 15">
            <a:extLst>
              <a:ext uri="{FF2B5EF4-FFF2-40B4-BE49-F238E27FC236}">
                <a16:creationId xmlns:a16="http://schemas.microsoft.com/office/drawing/2014/main" id="{D9D4FEA4-2D46-F08D-DA06-E1CF11867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cap="none" dirty="0"/>
              <a:t>1.3.3  </a:t>
            </a:r>
            <a:r>
              <a:rPr lang="zh-CN" altLang="en-US" sz="2400" cap="none" dirty="0"/>
              <a:t>补码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9">
            <a:extLst>
              <a:ext uri="{FF2B5EF4-FFF2-40B4-BE49-F238E27FC236}">
                <a16:creationId xmlns:a16="http://schemas.microsoft.com/office/drawing/2014/main" id="{F7D5EB34-1186-2CB9-EE23-975B4A9BC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A25FBA-0BEF-4EB6-B2D3-07F372C0CE91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0483" name="Text Box 11">
            <a:extLst>
              <a:ext uri="{FF2B5EF4-FFF2-40B4-BE49-F238E27FC236}">
                <a16:creationId xmlns:a16="http://schemas.microsoft.com/office/drawing/2014/main" id="{6F5ED401-DBC6-ED03-A1D1-4A200CC4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52475"/>
            <a:ext cx="491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1.3.3  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补码</a:t>
            </a:r>
          </a:p>
        </p:txBody>
      </p:sp>
      <p:sp>
        <p:nvSpPr>
          <p:cNvPr id="20484" name="Text Box 18">
            <a:extLst>
              <a:ext uri="{FF2B5EF4-FFF2-40B4-BE49-F238E27FC236}">
                <a16:creationId xmlns:a16="http://schemas.microsoft.com/office/drawing/2014/main" id="{837ED1F6-5621-39D8-359B-F421969E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676400"/>
            <a:ext cx="7046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(3) 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负数补码的求法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以定点整数为例，定点小数同样适用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)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494B63D-7CE9-B121-F6DA-3DFBED00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224088"/>
            <a:ext cx="83518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设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X=-X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n-3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…X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，在 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MOD 2</a:t>
            </a:r>
            <a:r>
              <a:rPr lang="en-US" altLang="zh-CN" b="0" baseline="30000">
                <a:latin typeface="Arial" panose="020B0604020202020204" pitchFamily="34" charset="0"/>
                <a:ea typeface="Arial Unicode MS" panose="020B0604020202020204" pitchFamily="34" charset="-122"/>
              </a:rPr>
              <a:t>n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条件下：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	[X]</a:t>
            </a:r>
            <a:r>
              <a:rPr lang="zh-CN" altLang="en-US" b="0" baseline="-2500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补	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=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2</a:t>
            </a:r>
            <a:r>
              <a:rPr lang="en-US" altLang="zh-CN" b="0" baseline="30000">
                <a:latin typeface="Arial" panose="020B0604020202020204" pitchFamily="34" charset="0"/>
                <a:ea typeface="Arial Unicode MS" panose="020B0604020202020204" pitchFamily="34" charset="-122"/>
              </a:rPr>
              <a:t>n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+X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		=2</a:t>
            </a:r>
            <a:r>
              <a:rPr lang="en-US" altLang="zh-CN" b="0" baseline="30000">
                <a:latin typeface="Arial" panose="020B0604020202020204" pitchFamily="34" charset="0"/>
                <a:ea typeface="Arial Unicode MS" panose="020B0604020202020204" pitchFamily="34" charset="-122"/>
              </a:rPr>
              <a:t>n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-X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n-3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…X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		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=2</a:t>
            </a:r>
            <a:r>
              <a:rPr lang="en-US" altLang="zh-CN" b="0" baseline="30000">
                <a:latin typeface="Arial" panose="020B0604020202020204" pitchFamily="34" charset="0"/>
                <a:ea typeface="Arial Unicode MS" panose="020B0604020202020204" pitchFamily="34" charset="-122"/>
              </a:rPr>
              <a:t>n-1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+2</a:t>
            </a:r>
            <a:r>
              <a:rPr lang="en-US" altLang="zh-CN" b="0" baseline="30000">
                <a:latin typeface="Arial" panose="020B0604020202020204" pitchFamily="34" charset="0"/>
                <a:ea typeface="Arial Unicode MS" panose="020B0604020202020204" pitchFamily="34" charset="-122"/>
              </a:rPr>
              <a:t>n-1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-X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n-3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…X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		=2</a:t>
            </a:r>
            <a:r>
              <a:rPr lang="en-US" altLang="zh-CN" b="0" baseline="30000">
                <a:latin typeface="Arial" panose="020B0604020202020204" pitchFamily="34" charset="0"/>
                <a:ea typeface="Arial Unicode MS" panose="020B0604020202020204" pitchFamily="34" charset="-122"/>
              </a:rPr>
              <a:t>n-1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+(11…11-X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n-3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…X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)+1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		=2</a:t>
            </a:r>
            <a:r>
              <a:rPr lang="en-US" altLang="zh-CN" b="0" baseline="30000">
                <a:latin typeface="Arial" panose="020B0604020202020204" pitchFamily="34" charset="0"/>
                <a:ea typeface="Arial Unicode MS" panose="020B0604020202020204" pitchFamily="34" charset="-122"/>
              </a:rPr>
              <a:t>n-1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+X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 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n-3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 …X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 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 +1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		=1X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n-3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 …X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0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′+1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60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——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符号位为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；其余各位取反；末位加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FA96535D-8436-42C4-F1D5-4E6AC026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580063"/>
            <a:ext cx="8151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[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] 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设字长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n=5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，求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=1001, Y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=-1001, 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=0.1011, Y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=-0.1011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的补码。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C66925FB-0E7A-A877-1029-4D5BDD1C6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6127750"/>
            <a:ext cx="690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[X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zh-CN" altLang="en-US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补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=01001, [Y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zh-CN" altLang="en-US" b="0" baseline="-25000">
                <a:latin typeface="Times New Roman" panose="02020603050405020304" pitchFamily="18" charset="0"/>
                <a:ea typeface="Arial Unicode MS" panose="020B0604020202020204" pitchFamily="34" charset="-122"/>
              </a:rPr>
              <a:t>补</a:t>
            </a:r>
            <a:r>
              <a:rPr lang="en-US" altLang="zh-CN" b="0">
                <a:latin typeface="Times New Roman" panose="02020603050405020304" pitchFamily="18" charset="0"/>
                <a:ea typeface="Arial Unicode MS" panose="020B0604020202020204" pitchFamily="34" charset="-122"/>
              </a:rPr>
              <a:t>=10111, 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 [X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2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zh-CN" altLang="en-US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补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=0.1011, [Y</a:t>
            </a:r>
            <a:r>
              <a:rPr lang="en-US" altLang="zh-CN" b="0" baseline="-25000">
                <a:latin typeface="Arial" panose="020B0604020202020204" pitchFamily="34" charset="0"/>
                <a:ea typeface="Arial Unicode MS" panose="020B0604020202020204" pitchFamily="34" charset="-122"/>
              </a:rPr>
              <a:t>1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zh-CN" altLang="en-US" b="0" baseline="-25000">
                <a:latin typeface="Times New Roman" panose="02020603050405020304" pitchFamily="18" charset="0"/>
                <a:ea typeface="Arial Unicode MS" panose="020B0604020202020204" pitchFamily="34" charset="-122"/>
              </a:rPr>
              <a:t>补</a:t>
            </a:r>
            <a:r>
              <a:rPr lang="en-US" altLang="zh-CN" b="0">
                <a:latin typeface="Times New Roman" panose="02020603050405020304" pitchFamily="18" charset="0"/>
                <a:ea typeface="Arial Unicode MS" panose="020B0604020202020204" pitchFamily="34" charset="-122"/>
              </a:rPr>
              <a:t>=1.0101</a:t>
            </a:r>
            <a:endParaRPr lang="zh-CN" altLang="en-US" b="0" baseline="-2500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33804" name="矩形 12">
            <a:extLst>
              <a:ext uri="{FF2B5EF4-FFF2-40B4-BE49-F238E27FC236}">
                <a16:creationId xmlns:a16="http://schemas.microsoft.com/office/drawing/2014/main" id="{3DB17E86-53AF-4978-B241-0F283BA71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cap="none" dirty="0"/>
              <a:t>1.3.3 </a:t>
            </a:r>
            <a:r>
              <a:rPr lang="zh-CN" altLang="en-US" sz="2400" cap="none" dirty="0"/>
              <a:t>补码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9">
            <a:extLst>
              <a:ext uri="{FF2B5EF4-FFF2-40B4-BE49-F238E27FC236}">
                <a16:creationId xmlns:a16="http://schemas.microsoft.com/office/drawing/2014/main" id="{78BD9A46-E2D3-AA20-6D82-2B9547E0F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F54AFD-2F94-4BFF-8597-07D8C460E9DD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D35990E5-0BB5-5658-035C-7438BAD70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5300"/>
            <a:ext cx="5643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Arial Unicode MS" panose="020B0604020202020204" pitchFamily="34" charset="-122"/>
              </a:rPr>
              <a:t>1.3.4  </a:t>
            </a:r>
            <a:r>
              <a:rPr lang="zh-CN" altLang="en-US" sz="2800">
                <a:latin typeface="Arial" panose="020B0604020202020204" pitchFamily="34" charset="0"/>
                <a:ea typeface="Arial Unicode MS" panose="020B0604020202020204" pitchFamily="34" charset="-122"/>
              </a:rPr>
              <a:t>二进制数的加、减法运算</a:t>
            </a: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080DE11E-58A6-94AC-D3D4-A5FB3E22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87438"/>
            <a:ext cx="418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无符号数加法运算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C7235211-A88E-5CCC-730B-87B0D9D5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97263"/>
            <a:ext cx="418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 startAt="2"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无符号数减法运算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C9A46577-2641-696D-5B6E-17DEC4E2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5621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二进制加法运算规则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F22C12D7-B5E4-8B9D-4C49-FA87D7FC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001838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[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已知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A=11011101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，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B=10110011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，求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A+B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9EBB4E53-5867-7E06-D4D4-8894CE19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20938"/>
            <a:ext cx="6661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    1 1 0 1 1 1 0 1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u="sng">
                <a:latin typeface="Arial" panose="020B0604020202020204" pitchFamily="34" charset="0"/>
                <a:cs typeface="Arial" panose="020B0604020202020204" pitchFamily="34" charset="0"/>
              </a:rPr>
              <a:t>+  1 0 1 1 0 0 1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 1 1 0 0 1 0 0 0 0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		A+B=110010000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A769785-BFD5-A0B7-4E9C-AB1513DC0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4008438"/>
            <a:ext cx="2811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二进制减法运算规则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F298E0D2-90E1-2A04-1A22-9EE9BA7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483100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[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已知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A=11100101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，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B=10101011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，求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A-B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54C48FCC-973D-E904-9985-51290A39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868863"/>
            <a:ext cx="2628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       1 1 1 0 0 1 0 1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 u="sng">
                <a:latin typeface="Arial" panose="020B0604020202020204" pitchFamily="34" charset="0"/>
                <a:cs typeface="Arial" panose="020B0604020202020204" pitchFamily="34" charset="0"/>
              </a:rPr>
              <a:t>－ </a:t>
            </a:r>
            <a:r>
              <a:rPr lang="en-US" altLang="zh-CN" b="0" u="sng">
                <a:latin typeface="Arial" panose="020B0604020202020204" pitchFamily="34" charset="0"/>
                <a:cs typeface="Arial" panose="020B0604020202020204" pitchFamily="34" charset="0"/>
              </a:rPr>
              <a:t>  1 0 1 0 1 0 1 1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      0 0 1 1 1 0 1 0</a:t>
            </a:r>
            <a:endParaRPr lang="zh-CN" alt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214B1ADD-B62F-07F6-65CF-06D73541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5481638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	A-B=00111010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7946AD06-84F7-C1BB-C308-D5C10BF2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1566863"/>
            <a:ext cx="5346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0+0=0, 0+1=1, 1+0=1, 1+1=10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C1782E80-5E1D-A7AE-75CE-6B0229A4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4014788"/>
            <a:ext cx="538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0-0=0, 1-0=1, 1-1=0, 0-1=1(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有借位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)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36882" name="矩形 18">
            <a:extLst>
              <a:ext uri="{FF2B5EF4-FFF2-40B4-BE49-F238E27FC236}">
                <a16:creationId xmlns:a16="http://schemas.microsoft.com/office/drawing/2014/main" id="{E55E0F62-A7E3-14F9-AFE5-0B62950C0B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cap="none" dirty="0"/>
              <a:t>1.3.4 </a:t>
            </a:r>
            <a:r>
              <a:rPr lang="zh-CN" altLang="en-US" sz="2400" cap="none" dirty="0"/>
              <a:t>二进制数的加、减法运算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9">
            <a:extLst>
              <a:ext uri="{FF2B5EF4-FFF2-40B4-BE49-F238E27FC236}">
                <a16:creationId xmlns:a16="http://schemas.microsoft.com/office/drawing/2014/main" id="{C13A52A9-3E93-40C7-2346-C201CED93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67C1D8-D56A-4187-8D8E-12657AC85B3F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903F4AB4-71B5-9C51-4810-075F91464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692775"/>
            <a:ext cx="8259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注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：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2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个同符号数相加，绝对值之和不能超过有效数据位表示的最大值，否则溢出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5DDBDD5-1465-A04A-EB70-8870713D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5300"/>
            <a:ext cx="5643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Arial Unicode MS" panose="020B0604020202020204" pitchFamily="34" charset="-122"/>
              </a:rPr>
              <a:t>1.3.4  </a:t>
            </a:r>
            <a:r>
              <a:rPr lang="zh-CN" altLang="en-US" sz="2800">
                <a:latin typeface="Arial" panose="020B0604020202020204" pitchFamily="34" charset="0"/>
                <a:ea typeface="Arial Unicode MS" panose="020B0604020202020204" pitchFamily="34" charset="-122"/>
              </a:rPr>
              <a:t>二进制数的加、减法运算</a:t>
            </a:r>
          </a:p>
        </p:txBody>
      </p:sp>
      <p:sp>
        <p:nvSpPr>
          <p:cNvPr id="22533" name="Text Box 9">
            <a:extLst>
              <a:ext uri="{FF2B5EF4-FFF2-40B4-BE49-F238E27FC236}">
                <a16:creationId xmlns:a16="http://schemas.microsoft.com/office/drawing/2014/main" id="{58887A6C-324A-335C-EFE6-2827DA315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055688"/>
            <a:ext cx="418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 startAt="3"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有符号数加减运算</a:t>
            </a:r>
          </a:p>
        </p:txBody>
      </p:sp>
      <p:sp>
        <p:nvSpPr>
          <p:cNvPr id="22534" name="Text Box 12">
            <a:extLst>
              <a:ext uri="{FF2B5EF4-FFF2-40B4-BE49-F238E27FC236}">
                <a16:creationId xmlns:a16="http://schemas.microsoft.com/office/drawing/2014/main" id="{DADAF0E4-31CD-AF54-B853-1092D64A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1531938"/>
            <a:ext cx="496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计算机中的减法运算用补码加法完成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7B2E24F6-F61D-F94B-35CB-1C22F7B6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2001838"/>
            <a:ext cx="6900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[</a:t>
            </a:r>
            <a:r>
              <a:rPr lang="zh-CN" altLang="en-US">
                <a:latin typeface="Arial" panose="020B0604020202020204" pitchFamily="34" charset="0"/>
                <a:ea typeface="Arial Unicode MS" panose="020B0604020202020204" pitchFamily="34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]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用二进制补码运算求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(+15)+(+8)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(+15)+(-8)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(-15)+(+8)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(-15)+(-8)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的计算结果，设字长为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8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位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D31BC4D-8D74-1369-0A33-2E0E3F32573B}"/>
              </a:ext>
            </a:extLst>
          </p:cNvPr>
          <p:cNvGraphicFramePr>
            <a:graphicFrameLocks noGrp="1"/>
          </p:cNvGraphicFramePr>
          <p:nvPr/>
        </p:nvGraphicFramePr>
        <p:xfrm>
          <a:off x="1139825" y="3502025"/>
          <a:ext cx="7161213" cy="2041686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49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1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+ 15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+   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23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0 0 0 0 1 1 1 1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0 0 0 0 1 0 0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0 0 0 1 0 1 1 1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- 15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+  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-   7</a:t>
                      </a:r>
                    </a:p>
                  </a:txBody>
                  <a:tcPr marL="91435" marR="91435" marT="45641" marB="45641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1 1 1 1 0 0 0 1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0 0 0 0 1 0 0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1 1 1 1 1 0 0 1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9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+ 15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-   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7</a:t>
                      </a: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0 0 0 0 1 1 1 1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1 1 1 1 1 0 0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(1) 0 0 0 0 0 1 1 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-  15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-    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-  23</a:t>
                      </a: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1 1 1 1 0 0 0 1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   1 1 1 1 1 0 0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(1) 1 1 1 0 1 0 0 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5" marR="91435" marT="45641" marB="456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12">
            <a:extLst>
              <a:ext uri="{FF2B5EF4-FFF2-40B4-BE49-F238E27FC236}">
                <a16:creationId xmlns:a16="http://schemas.microsoft.com/office/drawing/2014/main" id="{EF77EC71-CB22-603D-E42D-7B08FD1AC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35263"/>
            <a:ext cx="5513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+15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+8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-15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-8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的补码表示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(8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位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</a:rPr>
              <a:t>)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</a:rPr>
              <a:t>分别为：</a:t>
            </a:r>
            <a:endParaRPr lang="en-US" altLang="zh-CN" b="0">
              <a:latin typeface="Arial" panose="020B0604020202020204" pitchFamily="34" charset="0"/>
              <a:ea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00001111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00001000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11110001</a:t>
            </a:r>
            <a:r>
              <a:rPr lang="zh-CN" altLang="en-US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b="0">
                <a:latin typeface="Arial" panose="020B0604020202020204" pitchFamily="34" charset="0"/>
                <a:ea typeface="Arial Unicode MS" panose="020B0604020202020204" pitchFamily="34" charset="-122"/>
                <a:sym typeface="Symbol" panose="05050102010706020507" pitchFamily="18" charset="2"/>
              </a:rPr>
              <a:t>11111000</a:t>
            </a:r>
            <a:endParaRPr lang="zh-CN" altLang="en-US" b="0">
              <a:latin typeface="Arial" panose="020B0604020202020204" pitchFamily="34" charset="0"/>
              <a:ea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37922" name="矩形 34">
            <a:extLst>
              <a:ext uri="{FF2B5EF4-FFF2-40B4-BE49-F238E27FC236}">
                <a16:creationId xmlns:a16="http://schemas.microsoft.com/office/drawing/2014/main" id="{05497C30-4DAC-8CEC-1AFE-46018BF3A42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cap="none"/>
              <a:t>二进制数的加码和减法运算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0ED9F905-9C47-8F13-D353-71E283EAD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11DBE2-C740-495D-8A8D-C9C4CA0F834E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244E9DA-9FBF-9670-C27F-C74D804A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2400"/>
            <a:ext cx="8101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1.1 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概述</a:t>
            </a: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15C04AE6-E7A7-F27C-C230-5E9FC37D36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F6A995C-DDE3-6CC9-8CC5-0435204E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36613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1.1.1  </a:t>
            </a:r>
            <a:r>
              <a:rPr lang="zh-CN" altLang="en-US" sz="2800">
                <a:ea typeface="Arial Unicode MS" panose="020B0604020202020204" pitchFamily="34" charset="-122"/>
              </a:rPr>
              <a:t>数字信号与模拟信号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D22FC6-A024-4B66-6BEE-6F3AE3903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2735263"/>
            <a:ext cx="82565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</a:pP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模拟信号：</a:t>
            </a:r>
            <a:r>
              <a:rPr lang="zh-CN" altLang="en-US" dirty="0">
                <a:ea typeface="Arial Unicode MS" panose="020B0604020202020204" pitchFamily="34" charset="-122"/>
              </a:rPr>
              <a:t>反映模拟量的信号，其特点是</a:t>
            </a:r>
            <a:r>
              <a:rPr kumimoji="1" lang="zh-CN" altLang="en-US" dirty="0">
                <a:ea typeface="Arial Unicode MS" panose="020B0604020202020204" pitchFamily="34" charset="-122"/>
              </a:rPr>
              <a:t>时间上和幅值上均连续的信号，在任意时段有无穷多个取值。</a:t>
            </a:r>
          </a:p>
          <a:p>
            <a:pPr>
              <a:lnSpc>
                <a:spcPct val="120000"/>
              </a:lnSpc>
              <a:buClrTx/>
            </a:pPr>
            <a:r>
              <a:rPr kumimoji="1"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数字信号：</a:t>
            </a:r>
            <a:r>
              <a:rPr lang="zh-CN" altLang="en-US" dirty="0">
                <a:ea typeface="Arial Unicode MS" panose="020B0604020202020204" pitchFamily="34" charset="-122"/>
              </a:rPr>
              <a:t>反映数字量的信号，其特点是</a:t>
            </a:r>
            <a:r>
              <a:rPr kumimoji="1" lang="zh-CN" altLang="en-US" dirty="0">
                <a:ea typeface="Arial Unicode MS" panose="020B0604020202020204" pitchFamily="34" charset="-122"/>
              </a:rPr>
              <a:t>在时间上和数值上都是断续变化，取值也是不连续的，只能取有限个值。</a:t>
            </a:r>
            <a:r>
              <a:rPr lang="zh-CN" altLang="en-US" dirty="0">
                <a:ea typeface="Arial Unicode MS" panose="020B0604020202020204" pitchFamily="34" charset="-122"/>
              </a:rPr>
              <a:t> </a:t>
            </a:r>
          </a:p>
        </p:txBody>
      </p:sp>
      <p:pic>
        <p:nvPicPr>
          <p:cNvPr id="5127" name="Picture 4">
            <a:extLst>
              <a:ext uri="{FF2B5EF4-FFF2-40B4-BE49-F238E27FC236}">
                <a16:creationId xmlns:a16="http://schemas.microsoft.com/office/drawing/2014/main" id="{5686DAEF-FBCE-32E9-E04C-5E4B3C08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81" y="4653136"/>
            <a:ext cx="38163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5">
            <a:extLst>
              <a:ext uri="{FF2B5EF4-FFF2-40B4-BE49-F238E27FC236}">
                <a16:creationId xmlns:a16="http://schemas.microsoft.com/office/drawing/2014/main" id="{9B4C71A5-93F7-072A-D898-13D9B679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8" y="4557708"/>
            <a:ext cx="32400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6">
            <a:extLst>
              <a:ext uri="{FF2B5EF4-FFF2-40B4-BE49-F238E27FC236}">
                <a16:creationId xmlns:a16="http://schemas.microsoft.com/office/drawing/2014/main" id="{FEBB3BF4-61ED-94C0-75EA-D7E2DCD3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5807075"/>
            <a:ext cx="7637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Arial Unicode MS" panose="020B0604020202020204" pitchFamily="34" charset="-122"/>
              </a:rPr>
              <a:t>图</a:t>
            </a:r>
            <a:r>
              <a:rPr lang="en-US" altLang="zh-CN" sz="1800">
                <a:latin typeface="Arial" panose="020B0604020202020204" pitchFamily="34" charset="0"/>
                <a:ea typeface="Arial Unicode MS" panose="020B0604020202020204" pitchFamily="34" charset="-122"/>
              </a:rPr>
              <a:t>1-1  </a:t>
            </a:r>
            <a:r>
              <a:rPr lang="zh-CN" altLang="en-US" sz="1800">
                <a:latin typeface="Arial" panose="020B0604020202020204" pitchFamily="34" charset="0"/>
                <a:ea typeface="Arial Unicode MS" panose="020B0604020202020204" pitchFamily="34" charset="-122"/>
              </a:rPr>
              <a:t>正弦电压信号的波形图            图</a:t>
            </a:r>
            <a:r>
              <a:rPr lang="en-US" altLang="zh-CN" sz="1800">
                <a:latin typeface="Arial" panose="020B0604020202020204" pitchFamily="34" charset="0"/>
                <a:ea typeface="Arial Unicode MS" panose="020B0604020202020204" pitchFamily="34" charset="-122"/>
              </a:rPr>
              <a:t>1-2  </a:t>
            </a:r>
            <a:r>
              <a:rPr lang="zh-CN" altLang="en-US" sz="1800">
                <a:latin typeface="Arial" panose="020B0604020202020204" pitchFamily="34" charset="0"/>
                <a:ea typeface="Arial Unicode MS" panose="020B0604020202020204" pitchFamily="34" charset="-122"/>
              </a:rPr>
              <a:t>二值数字电压的信号的波形图</a:t>
            </a:r>
          </a:p>
        </p:txBody>
      </p:sp>
      <p:sp>
        <p:nvSpPr>
          <p:cNvPr id="7178" name="Rectangle 3">
            <a:extLst>
              <a:ext uri="{FF2B5EF4-FFF2-40B4-BE49-F238E27FC236}">
                <a16:creationId xmlns:a16="http://schemas.microsoft.com/office/drawing/2014/main" id="{589AE018-4420-25C5-8FC5-88414641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20825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 dirty="0">
                <a:ea typeface="Arial Unicode MS" panose="020B0604020202020204" pitchFamily="34" charset="-122"/>
              </a:rPr>
              <a:t>1) </a:t>
            </a:r>
            <a:r>
              <a:rPr lang="zh-CN" altLang="en-US" sz="2800" dirty="0">
                <a:ea typeface="Arial Unicode MS" panose="020B0604020202020204" pitchFamily="34" charset="-122"/>
              </a:rPr>
              <a:t>模拟信号与数字信号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8C94AF-67AA-DC44-67A8-77A91F5A1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2185988"/>
            <a:ext cx="82565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</a:pPr>
            <a:r>
              <a:rPr lang="zh-CN" altLang="en-US">
                <a:solidFill>
                  <a:srgbClr val="0000FF"/>
                </a:solidFill>
                <a:ea typeface="Arial Unicode MS" panose="020B0604020202020204" pitchFamily="34" charset="-122"/>
              </a:rPr>
              <a:t>模拟量和数字量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12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AF1B6D23-44F3-3440-1C12-1ACEE832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2F390D-75AB-4C96-9493-099F7D7A137A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8CB5B0BE-8D87-A03B-C26D-5F3076B4C9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1.4  </a:t>
            </a:r>
            <a:r>
              <a:rPr lang="zh-CN" altLang="en-US" sz="2400" b="1" cap="none" dirty="0"/>
              <a:t>常用编码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B004CED-B4AA-FFD8-B58A-613611F2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1.4 </a:t>
            </a:r>
            <a:r>
              <a:rPr lang="zh-CN" altLang="en-US" sz="2800">
                <a:ea typeface="Arial Unicode MS" panose="020B0604020202020204" pitchFamily="34" charset="-122"/>
              </a:rPr>
              <a:t>常用编码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A7722045-7101-0E42-F1BA-6A9A0C61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016000"/>
            <a:ext cx="79121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1.4.1	 </a:t>
            </a:r>
            <a:r>
              <a:rPr lang="zh-CN" altLang="en-US" sz="2400">
                <a:ea typeface="Arial Unicode MS" panose="020B0604020202020204" pitchFamily="34" charset="-122"/>
              </a:rPr>
              <a:t>二</a:t>
            </a:r>
            <a:r>
              <a:rPr lang="en-US" altLang="zh-CN" sz="2400">
                <a:ea typeface="Arial Unicode MS" panose="020B0604020202020204" pitchFamily="34" charset="-122"/>
              </a:rPr>
              <a:t>-</a:t>
            </a:r>
            <a:r>
              <a:rPr lang="zh-CN" altLang="en-US" sz="2400">
                <a:ea typeface="Arial Unicode MS" panose="020B0604020202020204" pitchFamily="34" charset="-122"/>
              </a:rPr>
              <a:t>十进制编码</a:t>
            </a:r>
            <a:r>
              <a:rPr lang="en-US" altLang="zh-CN" sz="2400">
                <a:ea typeface="Arial Unicode MS" panose="020B0604020202020204" pitchFamily="34" charset="-122"/>
              </a:rPr>
              <a:t>(BCD</a:t>
            </a:r>
            <a:r>
              <a:rPr lang="zh-CN" altLang="en-US" sz="2400">
                <a:ea typeface="Arial Unicode MS" panose="020B0604020202020204" pitchFamily="34" charset="-122"/>
              </a:rPr>
              <a:t>码</a:t>
            </a:r>
            <a:r>
              <a:rPr lang="en-US" altLang="zh-CN" sz="2400">
                <a:ea typeface="Arial Unicode MS" panose="020B0604020202020204" pitchFamily="34" charset="-122"/>
              </a:rPr>
              <a:t>)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1.4.2	 </a:t>
            </a:r>
            <a:r>
              <a:rPr lang="zh-CN" altLang="en-US" sz="2400">
                <a:ea typeface="Arial Unicode MS" panose="020B0604020202020204" pitchFamily="34" charset="-122"/>
              </a:rPr>
              <a:t>格雷码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1.4.3	 ASCII</a:t>
            </a:r>
            <a:r>
              <a:rPr lang="zh-CN" altLang="en-US" sz="2400">
                <a:ea typeface="Arial Unicode MS" panose="020B0604020202020204" pitchFamily="34" charset="-122"/>
              </a:rPr>
              <a:t>码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2ED30B6F-DA05-85EB-02C0-1AD488E63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ADC435-3CB5-46BD-9733-8024F8A466F2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98E347F6-A8D9-D0E1-E0B2-8B29BD213B8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1.4  </a:t>
            </a:r>
            <a:r>
              <a:rPr lang="zh-CN" altLang="en-US" sz="2400" b="1" cap="none" dirty="0"/>
              <a:t>常用编码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58412D6-1188-F567-1201-F0062F83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88913"/>
            <a:ext cx="7912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1.4.1	 </a:t>
            </a:r>
            <a:r>
              <a:rPr lang="zh-CN" altLang="en-US" sz="2400">
                <a:ea typeface="Arial Unicode MS" panose="020B0604020202020204" pitchFamily="34" charset="-122"/>
              </a:rPr>
              <a:t>二</a:t>
            </a:r>
            <a:r>
              <a:rPr lang="en-US" altLang="zh-CN" sz="2400">
                <a:ea typeface="Arial Unicode MS" panose="020B0604020202020204" pitchFamily="34" charset="-122"/>
              </a:rPr>
              <a:t>-</a:t>
            </a:r>
            <a:r>
              <a:rPr lang="zh-CN" altLang="en-US" sz="2400">
                <a:ea typeface="Arial Unicode MS" panose="020B0604020202020204" pitchFamily="34" charset="-122"/>
              </a:rPr>
              <a:t>十进制编码</a:t>
            </a:r>
            <a:r>
              <a:rPr lang="en-US" altLang="zh-CN" sz="2400">
                <a:ea typeface="Arial Unicode MS" panose="020B0604020202020204" pitchFamily="34" charset="-122"/>
              </a:rPr>
              <a:t>(BCD</a:t>
            </a:r>
            <a:r>
              <a:rPr lang="zh-CN" altLang="en-US" sz="2400">
                <a:ea typeface="Arial Unicode MS" panose="020B0604020202020204" pitchFamily="34" charset="-122"/>
              </a:rPr>
              <a:t>码</a:t>
            </a:r>
            <a:r>
              <a:rPr lang="en-US" altLang="zh-CN" sz="2400">
                <a:ea typeface="Arial Unicode MS" panose="020B0604020202020204" pitchFamily="34" charset="-122"/>
              </a:rPr>
              <a:t>)	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7383BEC-647F-C794-A59F-0D9D31DE1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92150"/>
            <a:ext cx="8280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44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Arial Unicode MS" panose="020B0604020202020204" pitchFamily="34" charset="-122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ea typeface="Arial Unicode MS" panose="020B0604020202020204" pitchFamily="34" charset="-122"/>
              </a:rPr>
              <a:t>二</a:t>
            </a:r>
            <a:r>
              <a:rPr lang="en-US" altLang="zh-CN" sz="2400">
                <a:solidFill>
                  <a:srgbClr val="0000FF"/>
                </a:solidFill>
                <a:ea typeface="Arial Unicode MS" panose="020B0604020202020204" pitchFamily="34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ea typeface="Arial Unicode MS" panose="020B0604020202020204" pitchFamily="34" charset="-122"/>
              </a:rPr>
              <a:t>十进制编码</a:t>
            </a:r>
            <a:r>
              <a:rPr lang="zh-CN" altLang="en-US">
                <a:ea typeface="Arial Unicode MS" panose="020B0604020202020204" pitchFamily="34" charset="-122"/>
              </a:rPr>
              <a:t>是用四位二进制代码表示一位十进制数的编码方式，也称为</a:t>
            </a:r>
            <a:r>
              <a:rPr lang="en-US" altLang="zh-CN">
                <a:ea typeface="Arial Unicode MS" panose="020B0604020202020204" pitchFamily="34" charset="-122"/>
              </a:rPr>
              <a:t>BCD(Binary Coded Decimal)</a:t>
            </a:r>
            <a:r>
              <a:rPr lang="zh-CN" altLang="en-US">
                <a:ea typeface="Arial Unicode MS" panose="020B0604020202020204" pitchFamily="34" charset="-122"/>
              </a:rPr>
              <a:t>码，四位二进制代码有十六种，取哪</a:t>
            </a:r>
            <a:r>
              <a:rPr lang="en-US" altLang="zh-CN">
                <a:ea typeface="Arial Unicode MS" panose="020B0604020202020204" pitchFamily="34" charset="-122"/>
              </a:rPr>
              <a:t>10</a:t>
            </a:r>
            <a:r>
              <a:rPr lang="zh-CN" altLang="en-US">
                <a:ea typeface="Arial Unicode MS" panose="020B0604020202020204" pitchFamily="34" charset="-122"/>
              </a:rPr>
              <a:t>种组合表示十进制数可以有多种方式，常用的</a:t>
            </a:r>
            <a:r>
              <a:rPr lang="en-US" altLang="zh-CN">
                <a:ea typeface="Arial Unicode MS" panose="020B0604020202020204" pitchFamily="34" charset="-122"/>
              </a:rPr>
              <a:t>BCD</a:t>
            </a:r>
            <a:r>
              <a:rPr lang="zh-CN" altLang="en-US">
                <a:ea typeface="Arial Unicode MS" panose="020B0604020202020204" pitchFamily="34" charset="-122"/>
              </a:rPr>
              <a:t>编码方式如下表所示。其中包括三种有权码和两种无权码。   </a:t>
            </a:r>
          </a:p>
        </p:txBody>
      </p:sp>
      <p:graphicFrame>
        <p:nvGraphicFramePr>
          <p:cNvPr id="8" name="Group 123">
            <a:extLst>
              <a:ext uri="{FF2B5EF4-FFF2-40B4-BE49-F238E27FC236}">
                <a16:creationId xmlns:a16="http://schemas.microsoft.com/office/drawing/2014/main" id="{7C64C0F0-D840-82F6-5055-A96CCAE9E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896142"/>
              </p:ext>
            </p:extLst>
          </p:nvPr>
        </p:nvGraphicFramePr>
        <p:xfrm>
          <a:off x="792163" y="2133600"/>
          <a:ext cx="8280401" cy="4464050"/>
        </p:xfrm>
        <a:graphic>
          <a:graphicData uri="http://schemas.openxmlformats.org/drawingml/2006/table">
            <a:tbl>
              <a:tblPr/>
              <a:tblGrid>
                <a:gridCol w="104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十进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制数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有权码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无权码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循环码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2FC549B-1993-4974-50BB-1FCC8FDFBA2B}"/>
              </a:ext>
            </a:extLst>
          </p:cNvPr>
          <p:cNvSpPr txBox="1"/>
          <p:nvPr/>
        </p:nvSpPr>
        <p:spPr>
          <a:xfrm>
            <a:off x="3239852" y="692150"/>
            <a:ext cx="4788532" cy="198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3BBE7FD4-5AB3-A969-63F3-271ED70C7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ED1286-F575-4758-B694-FF19B4C02B5F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70AD622A-74D6-8ECF-F6E1-EC643A0E9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1.4  </a:t>
            </a:r>
            <a:r>
              <a:rPr lang="zh-CN" altLang="en-US" sz="2400" b="1" cap="none" dirty="0"/>
              <a:t>常用编码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CC07255-E150-8A06-EC9C-32E5C79E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88913"/>
            <a:ext cx="7912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1.4.2	 </a:t>
            </a:r>
            <a:r>
              <a:rPr lang="zh-CN" altLang="en-US" sz="2400">
                <a:ea typeface="Arial Unicode MS" panose="020B0604020202020204" pitchFamily="34" charset="-122"/>
              </a:rPr>
              <a:t>格雷码</a:t>
            </a:r>
            <a:r>
              <a:rPr lang="en-US" altLang="zh-CN" sz="2400">
                <a:ea typeface="Arial Unicode MS" panose="020B0604020202020204" pitchFamily="34" charset="-122"/>
              </a:rPr>
              <a:t>(Gray Code)	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F20FF83-B402-0B59-B2BB-69C725ACC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92150"/>
            <a:ext cx="44275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ea typeface="Arial Unicode MS" panose="020B0604020202020204" pitchFamily="34" charset="-122"/>
              </a:rPr>
              <a:t>格雷码又叫循环码，</a:t>
            </a: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具有多种编码形式，</a:t>
            </a:r>
            <a:r>
              <a:rPr lang="zh-CN" altLang="en-US">
                <a:ea typeface="Arial Unicode MS" panose="020B0604020202020204" pitchFamily="34" charset="-122"/>
              </a:rPr>
              <a:t>但都有一个共同特点，任意两个相邻的编码仅有一位不同，而且存在一个对称轴。</a:t>
            </a:r>
          </a:p>
          <a:p>
            <a:pPr lvl="1"/>
            <a:r>
              <a:rPr lang="zh-CN" altLang="en-US" sz="2000">
                <a:ea typeface="Arial Unicode MS" panose="020B0604020202020204" pitchFamily="34" charset="-122"/>
              </a:rPr>
              <a:t>相邻性</a:t>
            </a:r>
          </a:p>
          <a:p>
            <a:pPr lvl="1"/>
            <a:r>
              <a:rPr lang="zh-CN" altLang="en-US" sz="2000">
                <a:ea typeface="Arial Unicode MS" panose="020B0604020202020204" pitchFamily="34" charset="-122"/>
              </a:rPr>
              <a:t>循环性</a:t>
            </a:r>
          </a:p>
          <a:p>
            <a:r>
              <a:rPr lang="zh-CN" altLang="en-US">
                <a:ea typeface="Arial Unicode MS" panose="020B0604020202020204" pitchFamily="34" charset="-122"/>
              </a:rPr>
              <a:t>对称轴上边和下边的编码，除最高位是互补外，其余各个数位都是以对称轴为中线镜像</a:t>
            </a: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对称</a:t>
            </a:r>
            <a:r>
              <a:rPr lang="zh-CN" altLang="en-US">
                <a:ea typeface="Arial Unicode MS" panose="020B0604020202020204" pitchFamily="34" charset="-122"/>
              </a:rPr>
              <a:t>的。</a:t>
            </a:r>
          </a:p>
          <a:p>
            <a:pPr lvl="1"/>
            <a:r>
              <a:rPr lang="zh-CN" altLang="en-US" sz="2000">
                <a:solidFill>
                  <a:srgbClr val="0000FF"/>
                </a:solidFill>
                <a:ea typeface="Arial Unicode MS" panose="020B0604020202020204" pitchFamily="34" charset="-122"/>
              </a:rPr>
              <a:t>反射性</a:t>
            </a:r>
          </a:p>
        </p:txBody>
      </p:sp>
      <p:graphicFrame>
        <p:nvGraphicFramePr>
          <p:cNvPr id="13438" name="Group 126">
            <a:extLst>
              <a:ext uri="{FF2B5EF4-FFF2-40B4-BE49-F238E27FC236}">
                <a16:creationId xmlns:a16="http://schemas.microsoft.com/office/drawing/2014/main" id="{A6DCAF68-4E7D-483B-0C10-B2989A99F1E7}"/>
              </a:ext>
            </a:extLst>
          </p:cNvPr>
          <p:cNvGraphicFramePr>
            <a:graphicFrameLocks noGrp="1"/>
          </p:cNvGraphicFramePr>
          <p:nvPr/>
        </p:nvGraphicFramePr>
        <p:xfrm>
          <a:off x="5580063" y="80963"/>
          <a:ext cx="3473450" cy="6735808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格雷码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C805BF23-15D1-F2D5-A173-6C29C9BFD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C125C1-AA4C-47C7-994D-E64C8EB46238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98389893-38FE-D06A-8282-6C7DDAE9EB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1.4  </a:t>
            </a:r>
            <a:r>
              <a:rPr lang="zh-CN" altLang="en-US" sz="2400" b="1" cap="none" dirty="0"/>
              <a:t>常用编码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C03F438-8BC1-7B37-9E8C-A2A8F885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15888"/>
            <a:ext cx="7912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1.4.3	 ASCII</a:t>
            </a:r>
            <a:r>
              <a:rPr lang="zh-CN" altLang="en-US" sz="2400">
                <a:ea typeface="Arial Unicode MS" panose="020B0604020202020204" pitchFamily="34" charset="-122"/>
              </a:rPr>
              <a:t>码</a:t>
            </a:r>
            <a:r>
              <a:rPr lang="en-US" altLang="zh-CN" sz="2400">
                <a:ea typeface="Arial Unicode MS" panose="020B0604020202020204" pitchFamily="34" charset="-122"/>
              </a:rPr>
              <a:t>	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C0E83966-E114-6727-D861-62AD266D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20713"/>
            <a:ext cx="82089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>
                <a:ea typeface="Arial Unicode MS" panose="020B0604020202020204" pitchFamily="34" charset="-122"/>
              </a:rPr>
              <a:t>ASCII</a:t>
            </a:r>
            <a:r>
              <a:rPr lang="zh-CN" altLang="en-US">
                <a:ea typeface="Arial Unicode MS" panose="020B0604020202020204" pitchFamily="34" charset="-122"/>
              </a:rPr>
              <a:t>码分为两类：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Arial Unicode MS" panose="020B0604020202020204" pitchFamily="34" charset="-122"/>
              </a:rPr>
              <a:t>一类是</a:t>
            </a: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字符编码</a:t>
            </a:r>
            <a:r>
              <a:rPr lang="zh-CN" altLang="en-US">
                <a:ea typeface="Arial Unicode MS" panose="020B0604020202020204" pitchFamily="34" charset="-122"/>
              </a:rPr>
              <a:t>，这类编码代表的字符可以显示打印；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Arial Unicode MS" panose="020B0604020202020204" pitchFamily="34" charset="-122"/>
              </a:rPr>
              <a:t>另一类编码是</a:t>
            </a: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控制字符编码</a:t>
            </a:r>
            <a:r>
              <a:rPr lang="zh-CN" altLang="en-US">
                <a:ea typeface="Arial Unicode MS" panose="020B0604020202020204" pitchFamily="34" charset="-122"/>
              </a:rPr>
              <a:t>，每个都有特定的含义，起一个控制功能，如回车和换行控制字符。</a:t>
            </a:r>
          </a:p>
        </p:txBody>
      </p:sp>
      <p:graphicFrame>
        <p:nvGraphicFramePr>
          <p:cNvPr id="14565" name="Group 229">
            <a:extLst>
              <a:ext uri="{FF2B5EF4-FFF2-40B4-BE49-F238E27FC236}">
                <a16:creationId xmlns:a16="http://schemas.microsoft.com/office/drawing/2014/main" id="{A2AC94E0-198A-A667-7303-227C9786C1EB}"/>
              </a:ext>
            </a:extLst>
          </p:cNvPr>
          <p:cNvGraphicFramePr>
            <a:graphicFrameLocks noGrp="1"/>
          </p:cNvGraphicFramePr>
          <p:nvPr/>
        </p:nvGraphicFramePr>
        <p:xfrm>
          <a:off x="2339975" y="1951038"/>
          <a:ext cx="5734050" cy="4907083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518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标准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ASCII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码字符集</a:t>
                      </a:r>
                    </a:p>
                  </a:txBody>
                  <a:tcPr marT="45674" marB="4567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高位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低位</a:t>
                      </a:r>
                    </a:p>
                  </a:txBody>
                  <a:tcPr marT="45674" marB="4567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</a:t>
                      </a:r>
                    </a:p>
                  </a:txBody>
                  <a:tcPr marT="45674" marB="4567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NUL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SOH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ETX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EOT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ENQ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HT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SI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DC2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DC3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DC4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SYN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ESC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GS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US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！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“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#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‘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(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’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/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&lt;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?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@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[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\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^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_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`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{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DEL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41" name="矩形 41">
            <a:extLst>
              <a:ext uri="{FF2B5EF4-FFF2-40B4-BE49-F238E27FC236}">
                <a16:creationId xmlns:a16="http://schemas.microsoft.com/office/drawing/2014/main" id="{ED0BB3E8-4E20-661F-8F1C-D7EAD9EA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2892425"/>
            <a:ext cx="1260475" cy="3924300"/>
          </a:xfrm>
          <a:prstGeom prst="rect">
            <a:avLst/>
          </a:prstGeom>
          <a:solidFill>
            <a:schemeClr val="accent1">
              <a:alpha val="3215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5642" name="矩形 42">
            <a:extLst>
              <a:ext uri="{FF2B5EF4-FFF2-40B4-BE49-F238E27FC236}">
                <a16:creationId xmlns:a16="http://schemas.microsoft.com/office/drawing/2014/main" id="{2B59F2CF-ECD7-FE01-0F18-C261400E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892425"/>
            <a:ext cx="466725" cy="2447925"/>
          </a:xfrm>
          <a:prstGeom prst="rect">
            <a:avLst/>
          </a:prstGeom>
          <a:solidFill>
            <a:srgbClr val="FF0066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grpSp>
        <p:nvGrpSpPr>
          <p:cNvPr id="25647" name="组合 47">
            <a:extLst>
              <a:ext uri="{FF2B5EF4-FFF2-40B4-BE49-F238E27FC236}">
                <a16:creationId xmlns:a16="http://schemas.microsoft.com/office/drawing/2014/main" id="{FE5FE1E1-786F-FD5B-8562-6FE28CECF803}"/>
              </a:ext>
            </a:extLst>
          </p:cNvPr>
          <p:cNvGrpSpPr>
            <a:grpSpLocks/>
          </p:cNvGrpSpPr>
          <p:nvPr/>
        </p:nvGrpSpPr>
        <p:grpSpPr bwMode="auto">
          <a:xfrm>
            <a:off x="5729288" y="2892425"/>
            <a:ext cx="1044575" cy="3924300"/>
            <a:chOff x="3129" y="867"/>
            <a:chExt cx="658" cy="2472"/>
          </a:xfrm>
        </p:grpSpPr>
        <p:sp>
          <p:nvSpPr>
            <p:cNvPr id="26668" name="矩形 43">
              <a:extLst>
                <a:ext uri="{FF2B5EF4-FFF2-40B4-BE49-F238E27FC236}">
                  <a16:creationId xmlns:a16="http://schemas.microsoft.com/office/drawing/2014/main" id="{CCFAE18E-CA20-C9B7-46EE-9D9FF3167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049"/>
              <a:ext cx="294" cy="2290"/>
            </a:xfrm>
            <a:prstGeom prst="rect">
              <a:avLst/>
            </a:prstGeom>
            <a:solidFill>
              <a:srgbClr val="FFFF00">
                <a:alpha val="3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Arial Unicode MS" panose="020B0604020202020204" pitchFamily="34" charset="-122"/>
              </a:endParaRPr>
            </a:p>
          </p:txBody>
        </p:sp>
        <p:sp>
          <p:nvSpPr>
            <p:cNvPr id="26669" name="矩形 44">
              <a:extLst>
                <a:ext uri="{FF2B5EF4-FFF2-40B4-BE49-F238E27FC236}">
                  <a16:creationId xmlns:a16="http://schemas.microsoft.com/office/drawing/2014/main" id="{E1E010B2-8ACD-9C37-1DF0-794A68B9F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867"/>
              <a:ext cx="294" cy="1724"/>
            </a:xfrm>
            <a:prstGeom prst="rect">
              <a:avLst/>
            </a:prstGeom>
            <a:solidFill>
              <a:srgbClr val="FFFF00">
                <a:alpha val="3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25648" name="组合 48">
            <a:extLst>
              <a:ext uri="{FF2B5EF4-FFF2-40B4-BE49-F238E27FC236}">
                <a16:creationId xmlns:a16="http://schemas.microsoft.com/office/drawing/2014/main" id="{034AD50D-801F-0A9C-51A5-D7138B2A5785}"/>
              </a:ext>
            </a:extLst>
          </p:cNvPr>
          <p:cNvGrpSpPr>
            <a:grpSpLocks/>
          </p:cNvGrpSpPr>
          <p:nvPr/>
        </p:nvGrpSpPr>
        <p:grpSpPr bwMode="auto">
          <a:xfrm>
            <a:off x="6881813" y="2892425"/>
            <a:ext cx="1114425" cy="3924300"/>
            <a:chOff x="3855" y="867"/>
            <a:chExt cx="702" cy="2472"/>
          </a:xfrm>
        </p:grpSpPr>
        <p:sp>
          <p:nvSpPr>
            <p:cNvPr id="26666" name="矩形 45">
              <a:extLst>
                <a:ext uri="{FF2B5EF4-FFF2-40B4-BE49-F238E27FC236}">
                  <a16:creationId xmlns:a16="http://schemas.microsoft.com/office/drawing/2014/main" id="{A3ADDF0F-5AC4-239A-CEA6-1ED94F8DE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049"/>
              <a:ext cx="294" cy="2290"/>
            </a:xfrm>
            <a:prstGeom prst="rect">
              <a:avLst/>
            </a:prstGeom>
            <a:solidFill>
              <a:srgbClr val="33CC33">
                <a:alpha val="3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Arial Unicode MS" panose="020B0604020202020204" pitchFamily="34" charset="-122"/>
              </a:endParaRPr>
            </a:p>
          </p:txBody>
        </p:sp>
        <p:sp>
          <p:nvSpPr>
            <p:cNvPr id="26667" name="矩形 46">
              <a:extLst>
                <a:ext uri="{FF2B5EF4-FFF2-40B4-BE49-F238E27FC236}">
                  <a16:creationId xmlns:a16="http://schemas.microsoft.com/office/drawing/2014/main" id="{418335BD-C89F-28A0-EB9B-A58402FE2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867"/>
              <a:ext cx="294" cy="1724"/>
            </a:xfrm>
            <a:prstGeom prst="rect">
              <a:avLst/>
            </a:prstGeom>
            <a:solidFill>
              <a:srgbClr val="33CC33">
                <a:alpha val="3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  <a:defRPr sz="130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1" grpId="0" animBg="1"/>
      <p:bldP spid="256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CE89B05E-C5E0-CBF6-8D6F-A66A9BE32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C0F90C-7A53-4528-A375-55E07A3BA3DF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C6CBED04-3489-1C31-0154-01B247C978A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1.4  </a:t>
            </a:r>
            <a:r>
              <a:rPr lang="zh-CN" altLang="en-US" sz="2400" b="1" cap="none" dirty="0"/>
              <a:t>常用编码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BEB1DDF-044F-69EE-2B27-B9410D2A0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88913"/>
            <a:ext cx="7912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1.4.3	 ASCII</a:t>
            </a:r>
            <a:r>
              <a:rPr lang="zh-CN" altLang="en-US" sz="2400">
                <a:ea typeface="Arial Unicode MS" panose="020B0604020202020204" pitchFamily="34" charset="-122"/>
              </a:rPr>
              <a:t>码</a:t>
            </a:r>
            <a:r>
              <a:rPr lang="en-US" altLang="zh-CN" sz="2400">
                <a:ea typeface="Arial Unicode MS" panose="020B0604020202020204" pitchFamily="34" charset="-122"/>
              </a:rPr>
              <a:t>	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AB4F7947-849D-BB0C-1A35-B9649EF4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800100"/>
            <a:ext cx="82089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000000"/>
                </a:solidFill>
                <a:ea typeface="Arial Unicode MS" panose="020B0604020202020204" pitchFamily="34" charset="-122"/>
              </a:rPr>
              <a:t>ASCII</a:t>
            </a:r>
            <a:r>
              <a:rPr kumimoji="1" lang="zh-CN" altLang="en-US">
                <a:solidFill>
                  <a:srgbClr val="000000"/>
                </a:solidFill>
                <a:ea typeface="Arial Unicode MS" panose="020B0604020202020204" pitchFamily="34" charset="-122"/>
              </a:rPr>
              <a:t>码中的</a:t>
            </a:r>
            <a:r>
              <a:rPr kumimoji="1"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英文字母有大小写之分</a:t>
            </a:r>
          </a:p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chemeClr val="folHlink"/>
                </a:solidFill>
                <a:ea typeface="Arial Unicode MS" panose="020B0604020202020204" pitchFamily="34" charset="-122"/>
              </a:rPr>
              <a:t>空格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(20H) &lt; </a:t>
            </a:r>
            <a:r>
              <a:rPr kumimoji="1" lang="zh-CN" altLang="en-US">
                <a:solidFill>
                  <a:schemeClr val="folHlink"/>
                </a:solidFill>
                <a:ea typeface="Arial Unicode MS" panose="020B0604020202020204" pitchFamily="34" charset="-122"/>
              </a:rPr>
              <a:t>数字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(‘0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1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…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9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   &lt; </a:t>
            </a:r>
            <a:r>
              <a:rPr kumimoji="1" lang="zh-CN" altLang="en-US">
                <a:solidFill>
                  <a:schemeClr val="folHlink"/>
                </a:solidFill>
                <a:ea typeface="Arial Unicode MS" panose="020B0604020202020204" pitchFamily="34" charset="-122"/>
              </a:rPr>
              <a:t>大写字母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(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A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B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…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Z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) &lt; </a:t>
            </a:r>
            <a:r>
              <a:rPr kumimoji="1" lang="zh-CN" altLang="en-US">
                <a:solidFill>
                  <a:schemeClr val="folHlink"/>
                </a:solidFill>
                <a:ea typeface="Arial Unicode MS" panose="020B0604020202020204" pitchFamily="34" charset="-122"/>
              </a:rPr>
              <a:t>小写字母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(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a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b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&lt;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…‘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z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’ </a:t>
            </a:r>
            <a:r>
              <a:rPr kumimoji="1" lang="en-US" altLang="zh-CN">
                <a:solidFill>
                  <a:schemeClr val="folHlink"/>
                </a:solidFill>
                <a:ea typeface="Arial Unicode MS" panose="020B0604020202020204" pitchFamily="34" charset="-122"/>
              </a:rPr>
              <a:t>)</a:t>
            </a:r>
          </a:p>
        </p:txBody>
      </p:sp>
      <p:sp>
        <p:nvSpPr>
          <p:cNvPr id="27654" name="矩形 1">
            <a:extLst>
              <a:ext uri="{FF2B5EF4-FFF2-40B4-BE49-F238E27FC236}">
                <a16:creationId xmlns:a16="http://schemas.microsoft.com/office/drawing/2014/main" id="{EB5C4B64-2A21-046B-40E9-68344E12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2236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常用的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ASCII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  <a:ea typeface="Arial Unicode MS" panose="020B0604020202020204" pitchFamily="34" charset="-122"/>
              </a:rPr>
              <a:t>码</a:t>
            </a:r>
            <a:endParaRPr lang="zh-CN" altLang="en-US" sz="2400">
              <a:latin typeface="宋体" panose="02010600030101010101" pitchFamily="2" charset="-122"/>
              <a:ea typeface="Arial Unicode MS" panose="020B0604020202020204" pitchFamily="34" charset="-122"/>
            </a:endParaRPr>
          </a:p>
        </p:txBody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A9F547F-6137-70BE-F2C3-5E3008F6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2708275"/>
            <a:ext cx="82089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控制字符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共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33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个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)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Arial Unicode MS" panose="020B0604020202020204" pitchFamily="34" charset="-122"/>
              </a:rPr>
              <a:t>00H~1FH,7FH</a:t>
            </a: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，其中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Arial Unicode MS" panose="020B0604020202020204" pitchFamily="34" charset="-122"/>
              </a:rPr>
              <a:t>   00H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en-US" altLang="zh-CN">
                <a:ea typeface="Arial Unicode MS" panose="020B0604020202020204" pitchFamily="34" charset="-122"/>
              </a:rPr>
              <a:t>NUL</a:t>
            </a:r>
            <a:r>
              <a:rPr lang="zh-CN" altLang="en-US">
                <a:ea typeface="Arial Unicode MS" panose="020B0604020202020204" pitchFamily="34" charset="-122"/>
              </a:rPr>
              <a:t>；</a:t>
            </a:r>
            <a:r>
              <a:rPr lang="en-US" altLang="zh-CN">
                <a:ea typeface="Arial Unicode MS" panose="020B0604020202020204" pitchFamily="34" charset="-122"/>
              </a:rPr>
              <a:t>0DH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zh-CN" altLang="en-US">
                <a:ea typeface="Arial Unicode MS" panose="020B0604020202020204" pitchFamily="34" charset="-122"/>
              </a:rPr>
              <a:t>回车；</a:t>
            </a:r>
            <a:r>
              <a:rPr lang="en-US" altLang="zh-CN">
                <a:ea typeface="Arial Unicode MS" panose="020B0604020202020204" pitchFamily="34" charset="-122"/>
              </a:rPr>
              <a:t>0AH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zh-CN" altLang="en-US">
                <a:ea typeface="Arial Unicode MS" panose="020B0604020202020204" pitchFamily="34" charset="-122"/>
              </a:rPr>
              <a:t>换行；</a:t>
            </a:r>
            <a:r>
              <a:rPr lang="en-US" altLang="zh-CN">
                <a:ea typeface="Arial Unicode MS" panose="020B0604020202020204" pitchFamily="34" charset="-122"/>
              </a:rPr>
              <a:t>07H</a:t>
            </a:r>
            <a:r>
              <a:rPr lang="en-US" altLang="zh-CN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zh-CN" altLang="en-US">
                <a:ea typeface="Arial Unicode MS" panose="020B0604020202020204" pitchFamily="34" charset="-122"/>
              </a:rPr>
              <a:t>响铃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可显示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打印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)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的字符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共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95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个</a:t>
            </a:r>
            <a:r>
              <a:rPr lang="en-US" altLang="zh-CN">
                <a:solidFill>
                  <a:srgbClr val="0000CC"/>
                </a:solidFill>
                <a:ea typeface="Arial Unicode MS" panose="020B0604020202020204" pitchFamily="34" charset="-122"/>
              </a:rPr>
              <a:t>)</a:t>
            </a:r>
            <a:r>
              <a:rPr lang="zh-CN" altLang="en-US">
                <a:solidFill>
                  <a:srgbClr val="0000CC"/>
                </a:solidFill>
                <a:ea typeface="Arial Unicode MS" panose="020B0604020202020204" pitchFamily="34" charset="-122"/>
              </a:rPr>
              <a:t>：</a:t>
            </a:r>
            <a:r>
              <a:rPr lang="en-US" altLang="zh-CN">
                <a:solidFill>
                  <a:schemeClr val="hlink"/>
                </a:solidFill>
                <a:ea typeface="Arial Unicode MS" panose="020B0604020202020204" pitchFamily="34" charset="-122"/>
              </a:rPr>
              <a:t>20H~7EH</a:t>
            </a: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，其中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Arial Unicode MS" panose="020B0604020202020204" pitchFamily="34" charset="-122"/>
              </a:rPr>
              <a:t>  20H</a:t>
            </a: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zh-CN" altLang="en-US" sz="2000">
                <a:ea typeface="Arial Unicode MS" panose="020B0604020202020204" pitchFamily="34" charset="-122"/>
              </a:rPr>
              <a:t>空格；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Arial Unicode MS" panose="020B0604020202020204" pitchFamily="34" charset="-122"/>
              </a:rPr>
              <a:t>  </a:t>
            </a:r>
            <a:r>
              <a:rPr lang="en-US" altLang="zh-CN" sz="2000">
                <a:ea typeface="Arial Unicode MS" panose="020B0604020202020204" pitchFamily="34" charset="-122"/>
              </a:rPr>
              <a:t>30H</a:t>
            </a: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zh-CN" altLang="en-US" sz="2000">
                <a:ea typeface="Arial Unicode MS" panose="020B0604020202020204" pitchFamily="34" charset="-122"/>
              </a:rPr>
              <a:t>数字</a:t>
            </a:r>
            <a:r>
              <a:rPr kumimoji="1"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lang="en-US" altLang="zh-CN" sz="2000">
                <a:ea typeface="Arial Unicode MS" panose="020B0604020202020204" pitchFamily="34" charset="-122"/>
              </a:rPr>
              <a:t>0</a:t>
            </a: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lang="zh-CN" altLang="en-US" sz="2000">
                <a:ea typeface="Arial Unicode MS" panose="020B0604020202020204" pitchFamily="34" charset="-122"/>
              </a:rPr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Arial Unicode MS" panose="020B0604020202020204" pitchFamily="34" charset="-122"/>
              </a:rPr>
              <a:t>  </a:t>
            </a:r>
            <a:r>
              <a:rPr lang="en-US" altLang="zh-CN" sz="2000">
                <a:ea typeface="Arial Unicode MS" panose="020B0604020202020204" pitchFamily="34" charset="-122"/>
              </a:rPr>
              <a:t>41H</a:t>
            </a: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zh-CN" altLang="en-US" sz="2000">
                <a:ea typeface="Arial Unicode MS" panose="020B0604020202020204" pitchFamily="34" charset="-122"/>
              </a:rPr>
              <a:t>大写字母</a:t>
            </a:r>
            <a:r>
              <a:rPr kumimoji="1"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lang="en-US" altLang="zh-CN" sz="2000">
                <a:ea typeface="Arial Unicode MS" panose="020B0604020202020204" pitchFamily="34" charset="-122"/>
              </a:rPr>
              <a:t>A</a:t>
            </a: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lang="zh-CN" altLang="en-US" sz="2000">
                <a:ea typeface="Arial Unicode MS" panose="020B0604020202020204" pitchFamily="34" charset="-122"/>
              </a:rPr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Arial Unicode MS" panose="020B0604020202020204" pitchFamily="34" charset="-122"/>
              </a:rPr>
              <a:t>  </a:t>
            </a:r>
            <a:r>
              <a:rPr lang="en-US" altLang="zh-CN" sz="2000">
                <a:ea typeface="Arial Unicode MS" panose="020B0604020202020204" pitchFamily="34" charset="-122"/>
              </a:rPr>
              <a:t>61H</a:t>
            </a: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—</a:t>
            </a:r>
            <a:r>
              <a:rPr lang="zh-CN" altLang="en-US" sz="2000">
                <a:ea typeface="Arial Unicode MS" panose="020B0604020202020204" pitchFamily="34" charset="-122"/>
              </a:rPr>
              <a:t>小写字母</a:t>
            </a:r>
            <a:r>
              <a:rPr kumimoji="1"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‘</a:t>
            </a:r>
            <a:r>
              <a:rPr lang="en-US" altLang="zh-CN" sz="2000">
                <a:ea typeface="Arial Unicode MS" panose="020B0604020202020204" pitchFamily="34" charset="-122"/>
              </a:rPr>
              <a:t>a</a:t>
            </a: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</a:rPr>
              <a:t>’</a:t>
            </a:r>
            <a:r>
              <a:rPr lang="zh-CN" altLang="en-US" sz="2000">
                <a:ea typeface="Arial Unicode MS" panose="020B0604020202020204" pitchFamily="34" charset="-122"/>
              </a:rPr>
              <a:t>；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2CDC024E-4860-0CF8-05B6-A0BB43AB0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97B6B2-FC50-47BE-A24E-BE42930E6827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62B45FC1-A3C0-0B60-225F-B703FAF1B50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1.5  Proteus </a:t>
            </a:r>
            <a:r>
              <a:rPr lang="zh-CN" altLang="en-US" sz="2400" b="1" cap="none" dirty="0"/>
              <a:t>软件简介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F2FC09E-A5D3-1A20-A157-E3B06EE6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88913"/>
            <a:ext cx="7912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1.5	  Proteus </a:t>
            </a:r>
            <a:r>
              <a:rPr lang="zh-CN" altLang="en-US" sz="2800">
                <a:ea typeface="Arial Unicode MS" panose="020B0604020202020204" pitchFamily="34" charset="-122"/>
              </a:rPr>
              <a:t>软件简介 </a:t>
            </a:r>
            <a:r>
              <a:rPr lang="en-US" altLang="zh-CN" sz="2800">
                <a:ea typeface="Arial Unicode MS" panose="020B0604020202020204" pitchFamily="34" charset="-122"/>
              </a:rPr>
              <a:t>	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7C17541C-4F14-9715-0EEE-D0396C07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800100"/>
            <a:ext cx="79121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1.5.1	 Proteus</a:t>
            </a:r>
            <a:r>
              <a:rPr lang="zh-CN" altLang="en-US" sz="2400">
                <a:ea typeface="Arial Unicode MS" panose="020B0604020202020204" pitchFamily="34" charset="-122"/>
              </a:rPr>
              <a:t>简介</a:t>
            </a:r>
            <a:r>
              <a:rPr lang="en-US" altLang="zh-CN" sz="2400">
                <a:ea typeface="Arial Unicode MS" panose="020B0604020202020204" pitchFamily="34" charset="-122"/>
              </a:rPr>
              <a:t>	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79DBB0A2-4D33-565C-28DE-9D698A71B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268413"/>
            <a:ext cx="79121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altLang="zh-CN">
                <a:ea typeface="Arial Unicode MS" panose="020B0604020202020204" pitchFamily="34" charset="-122"/>
              </a:rPr>
              <a:t>Proteus</a:t>
            </a:r>
            <a:r>
              <a:rPr lang="zh-CN" altLang="en-US">
                <a:ea typeface="Arial Unicode MS" panose="020B0604020202020204" pitchFamily="34" charset="-122"/>
              </a:rPr>
              <a:t>软件是由英国</a:t>
            </a:r>
            <a:r>
              <a:rPr lang="en-US" altLang="zh-CN">
                <a:ea typeface="Arial Unicode MS" panose="020B0604020202020204" pitchFamily="34" charset="-122"/>
              </a:rPr>
              <a:t>Labcenter Electronics</a:t>
            </a:r>
            <a:r>
              <a:rPr lang="zh-CN" altLang="en-US">
                <a:ea typeface="Arial Unicode MS" panose="020B0604020202020204" pitchFamily="34" charset="-122"/>
              </a:rPr>
              <a:t>公司开发的</a:t>
            </a:r>
            <a:r>
              <a:rPr lang="en-US" altLang="zh-CN">
                <a:ea typeface="Arial Unicode MS" panose="020B0604020202020204" pitchFamily="34" charset="-122"/>
              </a:rPr>
              <a:t>EDA</a:t>
            </a:r>
            <a:r>
              <a:rPr lang="zh-CN" altLang="en-US">
                <a:ea typeface="Arial Unicode MS" panose="020B0604020202020204" pitchFamily="34" charset="-122"/>
              </a:rPr>
              <a:t>工具软件，</a:t>
            </a:r>
            <a:r>
              <a:rPr lang="en-US" altLang="zh-CN">
                <a:ea typeface="Arial Unicode MS" panose="020B0604020202020204" pitchFamily="34" charset="-122"/>
              </a:rPr>
              <a:t>1989</a:t>
            </a:r>
            <a:r>
              <a:rPr lang="zh-CN" altLang="en-US">
                <a:ea typeface="Arial Unicode MS" panose="020B0604020202020204" pitchFamily="34" charset="-122"/>
              </a:rPr>
              <a:t>年问世。</a:t>
            </a:r>
            <a:endParaRPr lang="en-US" altLang="zh-CN">
              <a:ea typeface="Arial Unicode MS" panose="020B0604020202020204" pitchFamily="34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>
                <a:ea typeface="Arial Unicode MS" panose="020B0604020202020204" pitchFamily="34" charset="-122"/>
              </a:rPr>
              <a:t>Proteus</a:t>
            </a:r>
            <a:r>
              <a:rPr lang="zh-CN" altLang="en-US">
                <a:ea typeface="Arial Unicode MS" panose="020B0604020202020204" pitchFamily="34" charset="-122"/>
              </a:rPr>
              <a:t>软件的功能非常强大，它集电路设计、分析、制板及仿真等多种功能于一身，不仅是模拟电路、数字电路、模</a:t>
            </a:r>
            <a:r>
              <a:rPr lang="en-US" altLang="zh-CN">
                <a:ea typeface="Arial Unicode MS" panose="020B0604020202020204" pitchFamily="34" charset="-122"/>
              </a:rPr>
              <a:t>/</a:t>
            </a:r>
            <a:r>
              <a:rPr lang="zh-CN" altLang="en-US">
                <a:ea typeface="Arial Unicode MS" panose="020B0604020202020204" pitchFamily="34" charset="-122"/>
              </a:rPr>
              <a:t>数混合电路的设计与仿真平台，更是目前世界上最先进、最完整的多种微控制器系统的设计与仿真平台。</a:t>
            </a:r>
            <a:endParaRPr lang="en-US" altLang="zh-CN">
              <a:ea typeface="Arial Unicode MS" panose="020B0604020202020204" pitchFamily="34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en-US">
                <a:ea typeface="Arial Unicode MS" panose="020B0604020202020204" pitchFamily="34" charset="-122"/>
              </a:rPr>
              <a:t>它真正实现了在计算机上完成从原理图设计、电路分析与仿真、单片机代码设计、调试与仿真、系统测试与功能验证到形成</a:t>
            </a:r>
            <a:r>
              <a:rPr lang="en-US" altLang="zh-CN">
                <a:ea typeface="Arial Unicode MS" panose="020B0604020202020204" pitchFamily="34" charset="-122"/>
              </a:rPr>
              <a:t>PCB(Printed Circuit Board</a:t>
            </a:r>
            <a:r>
              <a:rPr lang="zh-CN" altLang="en-US">
                <a:ea typeface="Arial Unicode MS" panose="020B0604020202020204" pitchFamily="34" charset="-122"/>
              </a:rPr>
              <a:t>，印制电路板</a:t>
            </a:r>
            <a:r>
              <a:rPr lang="en-US" altLang="zh-CN">
                <a:ea typeface="Arial Unicode MS" panose="020B0604020202020204" pitchFamily="34" charset="-122"/>
              </a:rPr>
              <a:t>)</a:t>
            </a:r>
            <a:r>
              <a:rPr lang="zh-CN" altLang="en-US">
                <a:ea typeface="Arial Unicode MS" panose="020B0604020202020204" pitchFamily="34" charset="-122"/>
              </a:rPr>
              <a:t>的完整的电子设计、研发过程。经过了</a:t>
            </a:r>
            <a:r>
              <a:rPr lang="en-US" altLang="zh-CN">
                <a:ea typeface="Arial Unicode MS" panose="020B0604020202020204" pitchFamily="34" charset="-122"/>
              </a:rPr>
              <a:t>20</a:t>
            </a:r>
            <a:r>
              <a:rPr lang="zh-CN" altLang="en-US">
                <a:ea typeface="Arial Unicode MS" panose="020B0604020202020204" pitchFamily="34" charset="-122"/>
              </a:rPr>
              <a:t>年多的使用、发展和完善，功能越来越强，性能越来越好。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929FF957-D648-CD6A-D333-2A3A6C5F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6C8B2E-22E0-4082-BECA-C27CB0204237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0C026E1F-93EC-8AA6-30F7-6017D333FF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1.5  Proteus </a:t>
            </a:r>
            <a:r>
              <a:rPr lang="zh-CN" altLang="en-US" sz="2400" b="1" cap="none" dirty="0"/>
              <a:t>软件简介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784D07A-E3E8-F628-8F92-E12A9D9AB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88913"/>
            <a:ext cx="7912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1.5.1	 Proteus</a:t>
            </a:r>
            <a:r>
              <a:rPr lang="zh-CN" altLang="en-US" sz="2400">
                <a:ea typeface="Arial Unicode MS" panose="020B0604020202020204" pitchFamily="34" charset="-122"/>
              </a:rPr>
              <a:t>简介</a:t>
            </a:r>
            <a:r>
              <a:rPr lang="en-US" altLang="zh-CN" sz="2400">
                <a:ea typeface="Arial Unicode MS" panose="020B0604020202020204" pitchFamily="34" charset="-122"/>
              </a:rPr>
              <a:t>	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E15495FE-CD3D-89C1-045E-FBF9ED40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944563"/>
            <a:ext cx="80454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622300" indent="-257175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>
                <a:ea typeface="Arial Unicode MS" panose="020B0604020202020204" pitchFamily="34" charset="-122"/>
              </a:rPr>
              <a:t>Proteus</a:t>
            </a:r>
            <a:r>
              <a:rPr lang="zh-CN" altLang="en-US">
                <a:ea typeface="Arial Unicode MS" panose="020B0604020202020204" pitchFamily="34" charset="-122"/>
              </a:rPr>
              <a:t>软件主要包括：</a:t>
            </a:r>
            <a:endParaRPr lang="en-US" altLang="zh-CN">
              <a:ea typeface="Arial Unicode MS" panose="020B0604020202020204" pitchFamily="34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>
                <a:ea typeface="Arial Unicode MS" panose="020B0604020202020204" pitchFamily="34" charset="-122"/>
              </a:rPr>
              <a:t>ISIS(Intelligent Schematic Input System</a:t>
            </a:r>
            <a:r>
              <a:rPr lang="zh-CN" altLang="en-US">
                <a:ea typeface="Arial Unicode MS" panose="020B0604020202020204" pitchFamily="34" charset="-122"/>
              </a:rPr>
              <a:t>，智能原理图输入系统</a:t>
            </a:r>
            <a:r>
              <a:rPr lang="en-US" altLang="zh-CN">
                <a:ea typeface="Arial Unicode MS" panose="020B0604020202020204" pitchFamily="34" charset="-122"/>
              </a:rPr>
              <a:t>)</a:t>
            </a:r>
            <a:r>
              <a:rPr lang="zh-CN" altLang="en-US">
                <a:ea typeface="Arial Unicode MS" panose="020B0604020202020204" pitchFamily="34" charset="-122"/>
              </a:rPr>
              <a:t>；</a:t>
            </a:r>
            <a:endParaRPr lang="en-US" altLang="zh-CN">
              <a:ea typeface="Arial Unicode MS" panose="020B0604020202020204" pitchFamily="34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>
                <a:ea typeface="Arial Unicode MS" panose="020B0604020202020204" pitchFamily="34" charset="-122"/>
              </a:rPr>
              <a:t>ARES (Advanced Routing and Editing Software</a:t>
            </a:r>
            <a:r>
              <a:rPr lang="zh-CN" altLang="en-US">
                <a:ea typeface="Arial Unicode MS" panose="020B0604020202020204" pitchFamily="34" charset="-122"/>
              </a:rPr>
              <a:t>，高级</a:t>
            </a:r>
            <a:r>
              <a:rPr lang="en-US" altLang="zh-CN">
                <a:ea typeface="Arial Unicode MS" panose="020B0604020202020204" pitchFamily="34" charset="-122"/>
              </a:rPr>
              <a:t>PCB</a:t>
            </a:r>
            <a:r>
              <a:rPr lang="zh-CN" altLang="en-US">
                <a:ea typeface="Arial Unicode MS" panose="020B0604020202020204" pitchFamily="34" charset="-122"/>
              </a:rPr>
              <a:t>布线编辑软件</a:t>
            </a:r>
            <a:r>
              <a:rPr lang="en-US" altLang="zh-CN">
                <a:ea typeface="Arial Unicode MS" panose="020B0604020202020204" pitchFamily="34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zh-CN" altLang="en-US">
                <a:ea typeface="Arial Unicode MS" panose="020B0604020202020204" pitchFamily="34" charset="-122"/>
              </a:rPr>
              <a:t>本课程主要应用智能原理图输入系统来实现数字电路的设计、分析与仿真，为今后学习计算机组成原理及单片机技术等课程打下良好的基础。</a:t>
            </a:r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EF87064F-CB53-285D-6E1F-53D08A32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536950"/>
            <a:ext cx="356393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24D7229F-2A0D-1D08-D936-DC438701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3525838"/>
            <a:ext cx="3560763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F9C79AD4-AB5A-BCB5-69BB-99E00CA74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505379-4EC0-46D9-BC1F-6904514C58A0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6473B466-A3D9-256D-B6C2-BE26DC63A9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cap="none" dirty="0"/>
              <a:t>本章小结	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B5F1936-5B5E-FE62-685A-D4697DE1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88913"/>
            <a:ext cx="7912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zh-CN" altLang="en-US" sz="2800">
                <a:ea typeface="Arial Unicode MS" panose="020B0604020202020204" pitchFamily="34" charset="-122"/>
              </a:rPr>
              <a:t>本章小结</a:t>
            </a:r>
            <a:r>
              <a:rPr lang="en-US" altLang="zh-CN" sz="2800">
                <a:ea typeface="Arial Unicode MS" panose="020B0604020202020204" pitchFamily="34" charset="-122"/>
              </a:rPr>
              <a:t>	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FCD77E6-D11F-37C9-0190-F2A4E090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909638"/>
            <a:ext cx="83423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>
                <a:ea typeface="Arial Unicode MS" panose="020B0604020202020204" pitchFamily="34" charset="-122"/>
              </a:rPr>
              <a:t>数字电路的工作信号是一种离散信号，称为数字信号。它在时间上和数值上都是不连续的，在电路中往往表现为跳变的电压或电流。</a:t>
            </a:r>
          </a:p>
          <a:p>
            <a:pPr>
              <a:lnSpc>
                <a:spcPct val="120000"/>
              </a:lnSpc>
            </a:pPr>
            <a:r>
              <a:rPr lang="zh-CN" altLang="en-US" sz="1800">
                <a:ea typeface="Arial Unicode MS" panose="020B0604020202020204" pitchFamily="34" charset="-122"/>
              </a:rPr>
              <a:t>数制是进位计数制的简称，有基数和权值两个基本要素。数字系统中使用二进制，有时也用八进制和十六进制来缩短二进制数的书写长度。非十进制数均可采用按权展开式的计算方法转换成对应的十进制数。十进制数转换成非十进制数时，整数部分可用除以基数倒取余数方法实现；小数部分可用乘以基数顺取整数的方法实现。二进制、八进制和十六进制有直接的对应关系，可以方便的相互转换。</a:t>
            </a:r>
          </a:p>
          <a:p>
            <a:pPr>
              <a:lnSpc>
                <a:spcPct val="120000"/>
              </a:lnSpc>
            </a:pPr>
            <a:r>
              <a:rPr lang="zh-CN" altLang="en-US" sz="1800">
                <a:ea typeface="Arial Unicode MS" panose="020B0604020202020204" pitchFamily="34" charset="-122"/>
              </a:rPr>
              <a:t>带正负号表示的二进制数叫真值，将正负号分别用</a:t>
            </a:r>
            <a:r>
              <a:rPr lang="en-US" altLang="zh-CN" sz="1800">
                <a:ea typeface="Arial Unicode MS" panose="020B0604020202020204" pitchFamily="34" charset="-122"/>
              </a:rPr>
              <a:t>0</a:t>
            </a:r>
            <a:r>
              <a:rPr lang="zh-CN" altLang="en-US" sz="1800">
                <a:ea typeface="Arial Unicode MS" panose="020B0604020202020204" pitchFamily="34" charset="-122"/>
              </a:rPr>
              <a:t>和</a:t>
            </a:r>
            <a:r>
              <a:rPr lang="en-US" altLang="zh-CN" sz="1800">
                <a:ea typeface="Arial Unicode MS" panose="020B0604020202020204" pitchFamily="34" charset="-122"/>
              </a:rPr>
              <a:t>1</a:t>
            </a:r>
            <a:r>
              <a:rPr lang="zh-CN" altLang="en-US" sz="1800">
                <a:ea typeface="Arial Unicode MS" panose="020B0604020202020204" pitchFamily="34" charset="-122"/>
              </a:rPr>
              <a:t>表示后的二进制数称为机器数，机器数的常用编码有原码、反码和补码，计算机中常用的是补码，正数的真值与补码相同，对负数补码求真值，可将其符号位的</a:t>
            </a:r>
            <a:r>
              <a:rPr lang="zh-CN" altLang="en-US" sz="1800">
                <a:latin typeface="Arial" panose="020B0604020202020204" pitchFamily="34" charset="0"/>
                <a:ea typeface="Arial Unicode MS" panose="020B0604020202020204" pitchFamily="34" charset="-122"/>
              </a:rPr>
              <a:t>“</a:t>
            </a:r>
            <a:r>
              <a:rPr lang="en-US" altLang="zh-CN" sz="1800">
                <a:ea typeface="Arial Unicode MS" panose="020B0604020202020204" pitchFamily="34" charset="-122"/>
              </a:rPr>
              <a:t>1</a:t>
            </a:r>
            <a:r>
              <a:rPr lang="en-US" altLang="zh-CN" sz="1800">
                <a:latin typeface="Arial" panose="020B0604020202020204" pitchFamily="34" charset="0"/>
                <a:ea typeface="Arial Unicode MS" panose="020B0604020202020204" pitchFamily="34" charset="-122"/>
              </a:rPr>
              <a:t>”</a:t>
            </a:r>
            <a:r>
              <a:rPr lang="zh-CN" altLang="en-US" sz="1800">
                <a:ea typeface="Arial Unicode MS" panose="020B0604020202020204" pitchFamily="34" charset="-122"/>
              </a:rPr>
              <a:t>用负号表示，其余各位</a:t>
            </a:r>
            <a:r>
              <a:rPr lang="zh-CN" altLang="en-US" sz="1800">
                <a:latin typeface="Arial" panose="020B0604020202020204" pitchFamily="34" charset="0"/>
                <a:ea typeface="Arial Unicode MS" panose="020B0604020202020204" pitchFamily="34" charset="-122"/>
              </a:rPr>
              <a:t>“</a:t>
            </a:r>
            <a:r>
              <a:rPr lang="zh-CN" altLang="en-US" sz="1800">
                <a:ea typeface="Arial Unicode MS" panose="020B0604020202020204" pitchFamily="34" charset="-122"/>
              </a:rPr>
              <a:t>求反加</a:t>
            </a:r>
            <a:r>
              <a:rPr lang="en-US" altLang="zh-CN" sz="1800">
                <a:ea typeface="Arial Unicode MS" panose="020B0604020202020204" pitchFamily="34" charset="-122"/>
              </a:rPr>
              <a:t>1</a:t>
            </a:r>
            <a:r>
              <a:rPr lang="en-US" altLang="zh-CN" sz="1800">
                <a:latin typeface="Arial" panose="020B0604020202020204" pitchFamily="34" charset="0"/>
                <a:ea typeface="Arial Unicode MS" panose="020B0604020202020204" pitchFamily="34" charset="-122"/>
              </a:rPr>
              <a:t>”</a:t>
            </a:r>
            <a:r>
              <a:rPr lang="zh-CN" altLang="en-US" sz="1800">
                <a:ea typeface="Arial Unicode MS" panose="020B0604020202020204" pitchFamily="34" charset="-122"/>
              </a:rPr>
              <a:t>即可。</a:t>
            </a:r>
          </a:p>
          <a:p>
            <a:pPr>
              <a:lnSpc>
                <a:spcPct val="120000"/>
              </a:lnSpc>
            </a:pPr>
            <a:r>
              <a:rPr lang="zh-CN" altLang="en-US" sz="1800">
                <a:ea typeface="Arial Unicode MS" panose="020B0604020202020204" pitchFamily="34" charset="-122"/>
              </a:rPr>
              <a:t>用一组二进制代码表示一组数据信息的方式，称为二进制编码，常用的编码有</a:t>
            </a:r>
            <a:r>
              <a:rPr lang="en-US" altLang="zh-CN" sz="1800">
                <a:ea typeface="Arial Unicode MS" panose="020B0604020202020204" pitchFamily="34" charset="-122"/>
              </a:rPr>
              <a:t>BCD</a:t>
            </a:r>
            <a:r>
              <a:rPr lang="zh-CN" altLang="en-US" sz="1800">
                <a:ea typeface="Arial Unicode MS" panose="020B0604020202020204" pitchFamily="34" charset="-122"/>
              </a:rPr>
              <a:t>码，余</a:t>
            </a:r>
            <a:r>
              <a:rPr lang="en-US" altLang="zh-CN" sz="1800">
                <a:ea typeface="Arial Unicode MS" panose="020B0604020202020204" pitchFamily="34" charset="-122"/>
              </a:rPr>
              <a:t>3</a:t>
            </a:r>
            <a:r>
              <a:rPr lang="zh-CN" altLang="en-US" sz="1800">
                <a:ea typeface="Arial Unicode MS" panose="020B0604020202020204" pitchFamily="34" charset="-122"/>
              </a:rPr>
              <a:t>码、格雷码和循环码等。常用字符编码是</a:t>
            </a:r>
            <a:r>
              <a:rPr lang="en-US" altLang="zh-CN" sz="1800">
                <a:ea typeface="Arial Unicode MS" panose="020B0604020202020204" pitchFamily="34" charset="-122"/>
              </a:rPr>
              <a:t>ASCII</a:t>
            </a:r>
            <a:r>
              <a:rPr lang="zh-CN" altLang="en-US" sz="1800">
                <a:ea typeface="Arial Unicode MS" panose="020B0604020202020204" pitchFamily="34" charset="-122"/>
              </a:rPr>
              <a:t>码。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0B4B191B-4D44-F333-D27B-E6172977E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6D0FE8-4376-47E5-B6DF-C17411650378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41204D90-73EB-5B2F-B557-8300ED5160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pic>
        <p:nvPicPr>
          <p:cNvPr id="12" name="图片 42">
            <a:extLst>
              <a:ext uri="{FF2B5EF4-FFF2-40B4-BE49-F238E27FC236}">
                <a16:creationId xmlns:a16="http://schemas.microsoft.com/office/drawing/2014/main" id="{0745DA9A-DE50-504B-6D51-53B062C5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27263"/>
            <a:ext cx="7594600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文本框 5">
            <a:extLst>
              <a:ext uri="{FF2B5EF4-FFF2-40B4-BE49-F238E27FC236}">
                <a16:creationId xmlns:a16="http://schemas.microsoft.com/office/drawing/2014/main" id="{5E12E35A-D0DD-5902-8B91-BBB95F66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4613"/>
            <a:ext cx="831691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两者比较</a:t>
            </a: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	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        模拟电路</a:t>
            </a: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</a:rPr>
              <a:t>		</a:t>
            </a:r>
            <a:r>
              <a:rPr lang="zh-CN" altLang="en-US" sz="2400">
                <a:latin typeface="Arial" panose="020B0604020202020204" pitchFamily="34" charset="0"/>
                <a:ea typeface="Arial Unicode MS" panose="020B0604020202020204" pitchFamily="34" charset="-122"/>
              </a:rPr>
              <a:t>      数字电路 </a:t>
            </a:r>
          </a:p>
        </p:txBody>
      </p:sp>
      <p:graphicFrame>
        <p:nvGraphicFramePr>
          <p:cNvPr id="14" name="Group 7">
            <a:extLst>
              <a:ext uri="{FF2B5EF4-FFF2-40B4-BE49-F238E27FC236}">
                <a16:creationId xmlns:a16="http://schemas.microsoft.com/office/drawing/2014/main" id="{BF456ED5-1DE4-BB3B-7B16-5BE0A4DEBA12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844675"/>
          <a:ext cx="7993062" cy="468313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处理信号</a:t>
                      </a:r>
                    </a:p>
                  </a:txBody>
                  <a:tcPr marL="90000" marR="90000" marT="46830" marB="468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连续信号</a:t>
                      </a:r>
                    </a:p>
                  </a:txBody>
                  <a:tcPr marL="90000" marR="90000" marT="46830" marB="468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离散信号</a:t>
                      </a:r>
                    </a:p>
                  </a:txBody>
                  <a:tcPr marL="90000" marR="90000" marT="46830" marB="468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7">
            <a:extLst>
              <a:ext uri="{FF2B5EF4-FFF2-40B4-BE49-F238E27FC236}">
                <a16:creationId xmlns:a16="http://schemas.microsoft.com/office/drawing/2014/main" id="{39D2021D-56A3-B2C0-2CB3-6AF0A20F5902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4722813"/>
          <a:ext cx="7993062" cy="703262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262"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作用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实现模拟信号的放大、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  <a:p>
                      <a:pPr marL="44450" marR="0" lvl="0" indent="-44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变换、产生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实现输入输出的数字量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  <a:p>
                      <a:pPr marL="44450" marR="0" lvl="0" indent="-4445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之间一定的逻辑关系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05931247-415A-2D14-95A7-37ECBF7341B9}"/>
              </a:ext>
            </a:extLst>
          </p:cNvPr>
          <p:cNvGraphicFramePr>
            <a:graphicFrameLocks noGrp="1"/>
          </p:cNvGraphicFramePr>
          <p:nvPr/>
        </p:nvGraphicFramePr>
        <p:xfrm>
          <a:off x="898525" y="5443538"/>
          <a:ext cx="7993063" cy="762000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主要器件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晶体管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----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工作在</a:t>
                      </a:r>
                    </a:p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线性区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（即放大区）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晶体管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----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工作在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非线性区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（即截止区和饱和区）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6F413AB-6007-A23F-0819-FA6966ADAFEB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6199188"/>
          <a:ext cx="7993062" cy="57785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构成电路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放大和正弦振荡电路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-44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</a:rPr>
                        <a:t>开关电路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图片 75">
            <a:extLst>
              <a:ext uri="{FF2B5EF4-FFF2-40B4-BE49-F238E27FC236}">
                <a16:creationId xmlns:a16="http://schemas.microsoft.com/office/drawing/2014/main" id="{B5544A38-7AD1-DE8A-E551-7F013478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07" y="2064633"/>
            <a:ext cx="3609975" cy="2179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73">
            <a:extLst>
              <a:ext uri="{FF2B5EF4-FFF2-40B4-BE49-F238E27FC236}">
                <a16:creationId xmlns:a16="http://schemas.microsoft.com/office/drawing/2014/main" id="{9497AA69-DC63-D8E5-C811-32C753D5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2026976"/>
            <a:ext cx="377825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40" name="Rectangle 3">
            <a:extLst>
              <a:ext uri="{FF2B5EF4-FFF2-40B4-BE49-F238E27FC236}">
                <a16:creationId xmlns:a16="http://schemas.microsoft.com/office/drawing/2014/main" id="{7A52EBE1-B727-28CD-DD04-27CFEE2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41375"/>
            <a:ext cx="8077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2. </a:t>
            </a:r>
            <a:r>
              <a:rPr lang="zh-CN" altLang="en-US" sz="2800">
                <a:ea typeface="Arial Unicode MS" panose="020B0604020202020204" pitchFamily="34" charset="-122"/>
              </a:rPr>
              <a:t>模拟电路与数字电路</a:t>
            </a:r>
          </a:p>
        </p:txBody>
      </p:sp>
      <p:sp>
        <p:nvSpPr>
          <p:cNvPr id="8241" name="Rectangle 3">
            <a:extLst>
              <a:ext uri="{FF2B5EF4-FFF2-40B4-BE49-F238E27FC236}">
                <a16:creationId xmlns:a16="http://schemas.microsoft.com/office/drawing/2014/main" id="{7C68A433-AFAF-FBCD-1D1F-B59B36E8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1.1.1  </a:t>
            </a:r>
            <a:r>
              <a:rPr lang="zh-CN" altLang="en-US" sz="2800">
                <a:ea typeface="Arial Unicode MS" panose="020B0604020202020204" pitchFamily="34" charset="-122"/>
              </a:rPr>
              <a:t>数字信号与模拟信号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84C0A0C9-AAF8-DFB1-05C5-DB982BBA4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58841A-E207-4466-8EBF-4037D7712685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14780D47-541F-1625-823E-CF005333E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D5A703-8E6E-7DE6-BBB9-5E6C547A4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1.1.1  </a:t>
            </a:r>
            <a:r>
              <a:rPr lang="zh-CN" altLang="en-US" sz="2800">
                <a:ea typeface="Arial Unicode MS" panose="020B0604020202020204" pitchFamily="34" charset="-122"/>
              </a:rPr>
              <a:t>数字信号与模拟信号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6202FFB5-BD9F-E796-8F2F-7F4DCD7C3D6B}"/>
              </a:ext>
            </a:extLst>
          </p:cNvPr>
          <p:cNvSpPr txBox="1">
            <a:spLocks noChangeArrowheads="1"/>
          </p:cNvSpPr>
          <p:nvPr/>
        </p:nvSpPr>
        <p:spPr>
          <a:xfrm>
            <a:off x="863600" y="981075"/>
            <a:ext cx="7793038" cy="4778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 cap="all" spc="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数字电路的主要特点：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58C2B-394A-76CF-FD1B-313E05B17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28775"/>
            <a:ext cx="8164512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2925" indent="-542925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Franklin Gothic Medium" panose="020B0603020102020204" pitchFamily="34" charset="0"/>
              <a:buAutoNum type="arabicPeriod"/>
            </a:pPr>
            <a:r>
              <a:rPr lang="zh-CN" altLang="en-US" sz="2400" dirty="0">
                <a:ea typeface="Arial Unicode MS" panose="020B0604020202020204" pitchFamily="34" charset="-122"/>
              </a:rPr>
              <a:t>数字电路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只有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与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非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三种</a:t>
            </a:r>
            <a:r>
              <a:rPr lang="zh-CN" altLang="en-US" sz="2400" dirty="0">
                <a:ea typeface="Arial Unicode MS" panose="020B0604020202020204" pitchFamily="34" charset="-122"/>
              </a:rPr>
              <a:t>基本电路，电路结构简单，容易实现。</a:t>
            </a:r>
          </a:p>
          <a:p>
            <a:pPr>
              <a:lnSpc>
                <a:spcPct val="120000"/>
              </a:lnSpc>
              <a:buFont typeface="Franklin Gothic Medium" panose="020B0603020102020204" pitchFamily="34" charset="0"/>
              <a:buAutoNum type="arabicPeriod"/>
            </a:pPr>
            <a:r>
              <a:rPr lang="zh-CN" altLang="en-US" sz="2400" dirty="0">
                <a:ea typeface="Arial Unicode MS" panose="020B0604020202020204" pitchFamily="34" charset="-122"/>
              </a:rPr>
              <a:t>数字电路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易于实现集成化</a:t>
            </a:r>
            <a:r>
              <a:rPr lang="zh-CN" altLang="en-US" sz="2400" dirty="0">
                <a:ea typeface="Arial Unicode MS" panose="020B0604020202020204" pitchFamily="34" charset="-122"/>
              </a:rPr>
              <a:t>，数字集成电路具有体积小、功耗低、可靠性高的特点。</a:t>
            </a:r>
          </a:p>
          <a:p>
            <a:pPr>
              <a:lnSpc>
                <a:spcPct val="120000"/>
              </a:lnSpc>
              <a:buFont typeface="Franklin Gothic Medium" panose="020B0603020102020204" pitchFamily="34" charset="0"/>
              <a:buAutoNum type="arabicPeriod"/>
            </a:pPr>
            <a:r>
              <a:rPr lang="zh-CN" altLang="en-US" sz="2400" dirty="0">
                <a:ea typeface="Arial Unicode MS" panose="020B0604020202020204" pitchFamily="34" charset="-122"/>
              </a:rPr>
              <a:t>数字电路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只需要用</a:t>
            </a:r>
            <a:r>
              <a:rPr lang="en-US" altLang="zh-CN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两种状态</a:t>
            </a:r>
            <a:r>
              <a:rPr lang="zh-CN" altLang="en-US" sz="2400" dirty="0">
                <a:ea typeface="Arial Unicode MS" panose="020B0604020202020204" pitchFamily="34" charset="-122"/>
              </a:rPr>
              <a:t>来表示信息，便于信息的存储、传输和处理。</a:t>
            </a:r>
          </a:p>
          <a:p>
            <a:pPr>
              <a:lnSpc>
                <a:spcPct val="120000"/>
              </a:lnSpc>
              <a:buFont typeface="Franklin Gothic Medium" panose="020B0603020102020204" pitchFamily="34" charset="0"/>
              <a:buAutoNum type="arabicPeriod"/>
            </a:pPr>
            <a:r>
              <a:rPr lang="zh-CN" altLang="en-US" sz="2400" dirty="0">
                <a:ea typeface="Arial Unicode MS" panose="020B0604020202020204" pitchFamily="34" charset="-122"/>
              </a:rPr>
              <a:t>数字电路能够对输入的数字信号进行</a:t>
            </a:r>
            <a:r>
              <a:rPr lang="zh-CN" altLang="en-US" sz="2400" dirty="0">
                <a:solidFill>
                  <a:srgbClr val="0000FF"/>
                </a:solidFill>
                <a:ea typeface="Arial Unicode MS" panose="020B0604020202020204" pitchFamily="34" charset="-122"/>
              </a:rPr>
              <a:t>各种算术运算和逻辑运算</a:t>
            </a:r>
            <a:r>
              <a:rPr lang="zh-CN" altLang="en-US" sz="2400" dirty="0">
                <a:ea typeface="Arial Unicode MS" panose="020B0604020202020204" pitchFamily="34" charset="-122"/>
              </a:rPr>
              <a:t>。能按照人们设计好的规则，进行逻辑推理和逻辑判断，得出相应的输出结果，即数字电路具有逻辑思维功能，它是计算机以及智能控制电路中的基础。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2C9541CE-22DC-3AF9-9FAC-6B65A2AA9A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3E2423-F03C-494E-B5D1-3B7A13A7B2B6}" type="slidenum">
              <a:rPr lang="en-US" altLang="zh-CN" sz="180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80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0B24C991-0355-61AF-A1D1-DD39CA29D1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85AF078-AA4F-FC6A-0C81-E4517D61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8077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8223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096963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1279525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Arial Unicode MS" panose="020B0604020202020204" pitchFamily="34" charset="-122"/>
              </a:rPr>
              <a:t>1.1.2  </a:t>
            </a:r>
            <a:r>
              <a:rPr lang="zh-CN" altLang="en-US" sz="2800">
                <a:ea typeface="Arial Unicode MS" panose="020B0604020202020204" pitchFamily="34" charset="-122"/>
              </a:rPr>
              <a:t>数字系统的基本结构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2B68956-4131-BB8A-86BF-730E8078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613"/>
            <a:ext cx="81486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Arial Unicode MS" panose="020B0604020202020204" pitchFamily="34" charset="-122"/>
              </a:rPr>
              <a:t>1.  </a:t>
            </a:r>
            <a:r>
              <a:rPr lang="zh-CN" altLang="en-US" sz="2400" dirty="0">
                <a:ea typeface="Arial Unicode MS" panose="020B0604020202020204" pitchFamily="34" charset="-122"/>
              </a:rPr>
              <a:t>数字系统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A50021"/>
                </a:solidFill>
                <a:ea typeface="Arial Unicode MS" panose="020B0604020202020204" pitchFamily="34" charset="-122"/>
              </a:rPr>
              <a:t>          </a:t>
            </a:r>
            <a:r>
              <a:rPr lang="zh-CN" altLang="en-US" sz="2200" dirty="0">
                <a:solidFill>
                  <a:srgbClr val="0000FF"/>
                </a:solidFill>
                <a:ea typeface="Arial Unicode MS" panose="020B0604020202020204" pitchFamily="34" charset="-122"/>
              </a:rPr>
              <a:t>数字系统</a:t>
            </a:r>
            <a:r>
              <a:rPr lang="zh-CN" altLang="en-US" sz="2200" dirty="0">
                <a:ea typeface="Arial Unicode MS" panose="020B0604020202020204" pitchFamily="34" charset="-122"/>
              </a:rPr>
              <a:t>是指能对数字信号进行</a:t>
            </a:r>
            <a:r>
              <a:rPr lang="zh-CN" altLang="en-US" sz="2200" dirty="0">
                <a:solidFill>
                  <a:srgbClr val="0000FF"/>
                </a:solidFill>
                <a:ea typeface="Arial Unicode MS" panose="020B0604020202020204" pitchFamily="34" charset="-122"/>
              </a:rPr>
              <a:t>输入、存储、加工和传输</a:t>
            </a:r>
            <a:r>
              <a:rPr lang="zh-CN" altLang="en-US" sz="2200" dirty="0">
                <a:ea typeface="Arial Unicode MS" panose="020B0604020202020204" pitchFamily="34" charset="-122"/>
              </a:rPr>
              <a:t>的实体，它是由实现各种功能的数字逻辑电路相互连接而成，是具有按一定的时序完成逻辑操作功能的系统。</a:t>
            </a:r>
            <a:endParaRPr lang="en-US" altLang="zh-CN" sz="22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7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00" dirty="0">
                <a:ea typeface="Arial Unicode MS" panose="020B0604020202020204" pitchFamily="34" charset="-122"/>
              </a:rPr>
              <a:t>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B6C8951-71FA-2E92-D423-0E29B929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1300"/>
            <a:ext cx="86772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0165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AutoNum type="arabicPeriod" startAt="2"/>
            </a:pPr>
            <a:r>
              <a:rPr lang="zh-CN" altLang="en-US" sz="2400" dirty="0">
                <a:ea typeface="Arial Unicode MS" panose="020B0604020202020204" pitchFamily="34" charset="-122"/>
              </a:rPr>
              <a:t>数字系统的基本结构 </a:t>
            </a:r>
            <a:endParaRPr lang="en-US" altLang="zh-CN" sz="24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AutoNum type="arabicPeriod" startAt="2"/>
            </a:pPr>
            <a:endParaRPr lang="zh-CN" altLang="en-US" sz="24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4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4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1100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控制电路：</a:t>
            </a:r>
            <a:r>
              <a:rPr lang="zh-CN" altLang="en-US" dirty="0">
                <a:ea typeface="Arial Unicode MS" panose="020B0604020202020204" pitchFamily="34" charset="-122"/>
              </a:rPr>
              <a:t>根据输入要求和控制对象的状态发出控制信号给受控电路；</a:t>
            </a:r>
            <a:endParaRPr lang="en-US" altLang="zh-CN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受控电路：</a:t>
            </a:r>
            <a:r>
              <a:rPr lang="zh-CN" altLang="en-US" dirty="0">
                <a:ea typeface="Arial Unicode MS" panose="020B0604020202020204" pitchFamily="34" charset="-122"/>
              </a:rPr>
              <a:t>根据控制信号产生输出，同时反馈状态信息到控制电路；</a:t>
            </a:r>
            <a:endParaRPr lang="en-US" altLang="zh-CN" dirty="0">
              <a:ea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a typeface="Arial Unicode MS" panose="020B0604020202020204" pitchFamily="34" charset="-122"/>
              </a:rPr>
              <a:t>两者都是由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组合逻辑电路</a:t>
            </a:r>
            <a:r>
              <a:rPr lang="zh-CN" altLang="en-US" dirty="0">
                <a:ea typeface="Arial Unicode MS" panose="020B0604020202020204" pitchFamily="34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时序逻辑电路</a:t>
            </a:r>
            <a:r>
              <a:rPr lang="zh-CN" altLang="en-US" dirty="0">
                <a:ea typeface="Arial Unicode MS" panose="020B0604020202020204" pitchFamily="34" charset="-122"/>
              </a:rPr>
              <a:t>构成。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D23450-50C2-5EF2-DC2A-EF8A68CC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3573016"/>
            <a:ext cx="8280920" cy="13543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33D3063A-EC47-33C0-3A02-F87F7B4CA950}"/>
              </a:ext>
            </a:extLst>
          </p:cNvPr>
          <p:cNvSpPr txBox="1">
            <a:spLocks noGrp="1"/>
          </p:cNvSpPr>
          <p:nvPr/>
        </p:nvSpPr>
        <p:spPr bwMode="auto">
          <a:xfrm>
            <a:off x="107950" y="6308725"/>
            <a:ext cx="582613" cy="323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E54C94C-0A97-48A3-840D-62AB51889BBD}" type="slidenum">
              <a:rPr lang="en-US" altLang="zh-CN" sz="1800" b="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800" b="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F0978950-484F-F688-C07D-F461AF201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3FC111AB-8920-FAC4-BBE7-DD0859DC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96863"/>
            <a:ext cx="8424862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Arial Unicode MS" panose="020B0604020202020204" pitchFamily="34" charset="-122"/>
              </a:rPr>
              <a:t>(3) </a:t>
            </a:r>
            <a:r>
              <a:rPr lang="zh-CN" altLang="en-US" sz="2400">
                <a:ea typeface="Arial Unicode MS" panose="020B0604020202020204" pitchFamily="34" charset="-122"/>
              </a:rPr>
              <a:t>数字系统的分析与设计</a:t>
            </a:r>
            <a:r>
              <a:rPr lang="zh-CN" altLang="en-US">
                <a:ea typeface="Arial Unicode MS" panose="020B0604020202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分析：</a:t>
            </a:r>
            <a:r>
              <a:rPr lang="zh-CN" altLang="en-US">
                <a:ea typeface="Arial Unicode MS" panose="020B0604020202020204" pitchFamily="34" charset="-122"/>
              </a:rPr>
              <a:t>对已知的数字系统分析其工作原理，确定输入与输出信号之间的关系、明确系统各个组成部件的逻辑功能及其整个系统的功能。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  <a:ea typeface="Arial Unicode MS" panose="020B0604020202020204" pitchFamily="34" charset="-122"/>
              </a:rPr>
              <a:t>设计：</a:t>
            </a:r>
            <a:r>
              <a:rPr lang="zh-CN" altLang="en-US">
                <a:ea typeface="Arial Unicode MS" panose="020B0604020202020204" pitchFamily="34" charset="-122"/>
              </a:rPr>
              <a:t>针对特定的需求，采用一定的设计方法和手段，构造一个符合设计需要的系统。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Arial Unicode MS" panose="020B0604020202020204" pitchFamily="34" charset="-122"/>
              </a:rPr>
              <a:t>数字系统的设计可以分为</a:t>
            </a:r>
            <a:r>
              <a:rPr lang="zh-CN" altLang="en-US">
                <a:solidFill>
                  <a:srgbClr val="0000FF"/>
                </a:solidFill>
                <a:ea typeface="Arial Unicode MS" panose="020B0604020202020204" pitchFamily="34" charset="-122"/>
              </a:rPr>
              <a:t>系统级</a:t>
            </a:r>
            <a:r>
              <a:rPr lang="zh-CN" altLang="en-US">
                <a:ea typeface="Arial Unicode MS" panose="020B0604020202020204" pitchFamily="34" charset="-122"/>
              </a:rPr>
              <a:t>和</a:t>
            </a:r>
            <a:r>
              <a:rPr lang="zh-CN" altLang="en-US">
                <a:solidFill>
                  <a:srgbClr val="0000FF"/>
                </a:solidFill>
                <a:ea typeface="Arial Unicode MS" panose="020B0604020202020204" pitchFamily="34" charset="-122"/>
              </a:rPr>
              <a:t>模块级</a:t>
            </a:r>
            <a:r>
              <a:rPr lang="zh-CN" altLang="en-US">
                <a:ea typeface="Arial Unicode MS" panose="020B0604020202020204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915F5CAF-C441-80A8-04E9-ED2525CAA705}"/>
              </a:ext>
            </a:extLst>
          </p:cNvPr>
          <p:cNvSpPr txBox="1">
            <a:spLocks noGrp="1"/>
          </p:cNvSpPr>
          <p:nvPr/>
        </p:nvSpPr>
        <p:spPr bwMode="auto">
          <a:xfrm>
            <a:off x="107950" y="6308725"/>
            <a:ext cx="582613" cy="323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B501A87E-16FD-4161-99A0-7358FDF79244}" type="slidenum">
              <a:rPr lang="en-US" altLang="zh-CN" sz="1800" b="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800" b="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E5ECC9ED-1719-C299-65FC-3B2479EE62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79254F08-87F0-33B8-5F93-68D63AE4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96863"/>
            <a:ext cx="8424862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ea typeface="Arial Unicode MS" panose="020B0604020202020204" pitchFamily="34" charset="-122"/>
              </a:rPr>
              <a:t>数字系统的设计可以分为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系统级</a:t>
            </a:r>
            <a:r>
              <a:rPr lang="zh-CN" altLang="en-US" dirty="0">
                <a:ea typeface="Arial Unicode MS" panose="020B0604020202020204" pitchFamily="34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模块级</a:t>
            </a:r>
            <a:r>
              <a:rPr lang="zh-CN" altLang="en-US" dirty="0">
                <a:ea typeface="Arial Unicode MS" panose="020B0604020202020204" pitchFamily="34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系统级设计</a:t>
            </a:r>
            <a:r>
              <a:rPr lang="zh-CN" altLang="en-US" dirty="0">
                <a:ea typeface="Arial Unicode MS" panose="020B0604020202020204" pitchFamily="34" charset="-122"/>
              </a:rPr>
              <a:t>是对数字系统整体功能的描述，又称为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行为级描述</a:t>
            </a:r>
            <a:r>
              <a:rPr lang="zh-CN" altLang="en-US" dirty="0">
                <a:ea typeface="Arial Unicode MS" panose="020B0604020202020204" pitchFamily="34" charset="-122"/>
              </a:rPr>
              <a:t>，通常不关心具体的实现方式。系统级设计，将整个数字系统分解为若干个相互关联的功能模块，并描述各模块的外部属性。系统级设计通常采用硬件描述语言（</a:t>
            </a:r>
            <a:r>
              <a:rPr lang="en-US" altLang="zh-CN" dirty="0">
                <a:ea typeface="Arial Unicode MS" panose="020B0604020202020204" pitchFamily="34" charset="-122"/>
              </a:rPr>
              <a:t>Hardware Description Language</a:t>
            </a:r>
            <a:r>
              <a:rPr lang="zh-CN" altLang="en-US" dirty="0">
                <a:ea typeface="Arial Unicode MS" panose="020B0604020202020204" pitchFamily="34" charset="-122"/>
              </a:rPr>
              <a:t>，</a:t>
            </a:r>
            <a:r>
              <a:rPr lang="en-US" altLang="zh-CN" dirty="0">
                <a:ea typeface="Arial Unicode MS" panose="020B0604020202020204" pitchFamily="34" charset="-122"/>
              </a:rPr>
              <a:t>HDL</a:t>
            </a:r>
            <a:r>
              <a:rPr lang="zh-CN" altLang="en-US" dirty="0">
                <a:ea typeface="Arial Unicode MS" panose="020B0604020202020204" pitchFamily="34" charset="-122"/>
              </a:rPr>
              <a:t>）实现，以程序设计的方式描述系统各模块的行为。</a:t>
            </a: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915F5CAF-C441-80A8-04E9-ED2525CAA705}"/>
              </a:ext>
            </a:extLst>
          </p:cNvPr>
          <p:cNvSpPr txBox="1">
            <a:spLocks noGrp="1"/>
          </p:cNvSpPr>
          <p:nvPr/>
        </p:nvSpPr>
        <p:spPr bwMode="auto">
          <a:xfrm>
            <a:off x="107950" y="6308725"/>
            <a:ext cx="582613" cy="323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B501A87E-16FD-4161-99A0-7358FDF79244}" type="slidenum">
              <a:rPr lang="en-US" altLang="zh-CN" sz="1800" b="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800" b="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E5ECC9ED-1719-C299-65FC-3B2479EE62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F262C6-FBF2-8433-4275-50F3D7CD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492375"/>
            <a:ext cx="6661150" cy="1657350"/>
          </a:xfrm>
          <a:prstGeom prst="rect">
            <a:avLst/>
          </a:prstGeom>
          <a:solidFill>
            <a:srgbClr val="BDD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module f_adder(ain,bin,cin,sout,cout);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					</a:t>
            </a:r>
            <a:r>
              <a:rPr lang="en-US" altLang="zh-CN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//</a:t>
            </a:r>
            <a:r>
              <a:rPr lang="zh-CN" altLang="en-US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一位全加器顶层设计描述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>
                <a:latin typeface="Tahoma" panose="020B0604030504040204" pitchFamily="34" charset="0"/>
                <a:ea typeface="Arial Unicode MS" panose="020B0604020202020204" pitchFamily="34" charset="-122"/>
              </a:rPr>
              <a:t>      </a:t>
            </a: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input ain,bin,cin;		</a:t>
            </a:r>
            <a:r>
              <a:rPr lang="en-US" altLang="zh-CN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//</a:t>
            </a:r>
            <a:r>
              <a:rPr lang="zh-CN" altLang="en-US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定义输入变量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>
                <a:latin typeface="Tahoma" panose="020B0604030504040204" pitchFamily="34" charset="0"/>
                <a:ea typeface="Arial Unicode MS" panose="020B0604020202020204" pitchFamily="34" charset="-122"/>
              </a:rPr>
              <a:t>      </a:t>
            </a: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output sout,cout;		</a:t>
            </a:r>
            <a:r>
              <a:rPr lang="en-US" altLang="zh-CN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//</a:t>
            </a:r>
            <a:r>
              <a:rPr lang="zh-CN" altLang="en-US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定义输出变量</a:t>
            </a:r>
            <a:endParaRPr lang="zh-CN" altLang="fr-FR" sz="1400">
              <a:solidFill>
                <a:srgbClr val="6600FF"/>
              </a:solidFill>
              <a:latin typeface="Tahoma" panose="020B0604030504040204" pitchFamily="34" charset="0"/>
              <a:ea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fr-FR" sz="1400">
                <a:latin typeface="Tahoma" panose="020B0604030504040204" pitchFamily="34" charset="0"/>
                <a:ea typeface="Arial Unicode MS" panose="020B0604020202020204" pitchFamily="34" charset="-122"/>
              </a:rPr>
              <a:t>      </a:t>
            </a:r>
            <a:r>
              <a:rPr lang="fr-FR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assign {cout,sout}=ain+bin+cin;</a:t>
            </a:r>
            <a:endParaRPr lang="en-US" altLang="zh-CN" sz="1400">
              <a:latin typeface="Tahoma" panose="020B0604030504040204" pitchFamily="34" charset="0"/>
              <a:ea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779575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915F5CAF-C441-80A8-04E9-ED2525CAA705}"/>
              </a:ext>
            </a:extLst>
          </p:cNvPr>
          <p:cNvSpPr txBox="1">
            <a:spLocks noGrp="1"/>
          </p:cNvSpPr>
          <p:nvPr/>
        </p:nvSpPr>
        <p:spPr bwMode="auto">
          <a:xfrm>
            <a:off x="107950" y="6308725"/>
            <a:ext cx="582613" cy="323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B501A87E-16FD-4161-99A0-7358FDF79244}" type="slidenum">
              <a:rPr lang="en-US" altLang="zh-CN" sz="1800" b="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800" b="0">
              <a:solidFill>
                <a:schemeClr val="bg2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9029" name="矩形 5">
            <a:extLst>
              <a:ext uri="{FF2B5EF4-FFF2-40B4-BE49-F238E27FC236}">
                <a16:creationId xmlns:a16="http://schemas.microsoft.com/office/drawing/2014/main" id="{E5ECC9ED-1719-C299-65FC-3B2479EE62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cap="none" dirty="0"/>
              <a:t>1.1  </a:t>
            </a:r>
            <a:r>
              <a:rPr lang="zh-CN" altLang="en-US" sz="2400" b="1" cap="none" dirty="0"/>
              <a:t>概述</a:t>
            </a:r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79254F08-87F0-33B8-5F93-68D63AE4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96863"/>
            <a:ext cx="8424862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547688" indent="-182563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ea typeface="Arial Unicode MS" panose="020B0604020202020204" pitchFamily="34" charset="-122"/>
              </a:rPr>
              <a:t>数字系统的设计可以分为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系统级</a:t>
            </a:r>
            <a:r>
              <a:rPr lang="zh-CN" altLang="en-US" dirty="0">
                <a:ea typeface="Arial Unicode MS" panose="020B0604020202020204" pitchFamily="34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模块级</a:t>
            </a:r>
            <a:r>
              <a:rPr lang="zh-CN" altLang="en-US" dirty="0">
                <a:ea typeface="Arial Unicode MS" panose="020B0604020202020204" pitchFamily="34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系统级设计</a:t>
            </a:r>
            <a:r>
              <a:rPr lang="zh-CN" altLang="en-US" dirty="0">
                <a:ea typeface="Arial Unicode MS" panose="020B0604020202020204" pitchFamily="34" charset="-122"/>
              </a:rPr>
              <a:t>是对数字系统整体功能的描述，又称为</a:t>
            </a: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行为级描述</a:t>
            </a:r>
            <a:r>
              <a:rPr lang="zh-CN" altLang="en-US" dirty="0">
                <a:ea typeface="Arial Unicode MS" panose="020B0604020202020204" pitchFamily="34" charset="-122"/>
              </a:rPr>
              <a:t>，通常不关心具体的实现方式。系统级设计，将整个数字系统分解为若干个相互关联的功能模块，并描述各模块的外部属性。系统级设计通常采用硬件描述语言（</a:t>
            </a:r>
            <a:r>
              <a:rPr lang="en-US" altLang="zh-CN" dirty="0">
                <a:ea typeface="Arial Unicode MS" panose="020B0604020202020204" pitchFamily="34" charset="-122"/>
              </a:rPr>
              <a:t>Hardware Description Language</a:t>
            </a:r>
            <a:r>
              <a:rPr lang="zh-CN" altLang="en-US" dirty="0">
                <a:ea typeface="Arial Unicode MS" panose="020B0604020202020204" pitchFamily="34" charset="-122"/>
              </a:rPr>
              <a:t>，</a:t>
            </a:r>
            <a:r>
              <a:rPr lang="en-US" altLang="zh-CN" dirty="0">
                <a:ea typeface="Arial Unicode MS" panose="020B0604020202020204" pitchFamily="34" charset="-122"/>
              </a:rPr>
              <a:t>HDL</a:t>
            </a:r>
            <a:r>
              <a:rPr lang="zh-CN" altLang="en-US" dirty="0">
                <a:ea typeface="Arial Unicode MS" panose="020B0604020202020204" pitchFamily="34" charset="-122"/>
              </a:rPr>
              <a:t>）实现，以程序设计的方式描述系统各模块的行为。</a:t>
            </a: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ea typeface="Arial Unicode MS" panose="020B0604020202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Arial Unicode MS" panose="020B0604020202020204" pitchFamily="34" charset="-122"/>
              </a:rPr>
              <a:t>模块级设计</a:t>
            </a:r>
            <a:r>
              <a:rPr lang="zh-CN" altLang="en-US" dirty="0">
                <a:ea typeface="Arial Unicode MS" panose="020B0604020202020204" pitchFamily="34" charset="-122"/>
              </a:rPr>
              <a:t>是在系统级设计基础上，进一步分解各功能模块，描述其行为和功能。模块级设计既可以用</a:t>
            </a:r>
            <a:r>
              <a:rPr lang="en-US" altLang="zh-CN" dirty="0">
                <a:ea typeface="Arial Unicode MS" panose="020B0604020202020204" pitchFamily="34" charset="-122"/>
              </a:rPr>
              <a:t>HDL</a:t>
            </a:r>
            <a:r>
              <a:rPr lang="zh-CN" altLang="en-US" dirty="0">
                <a:ea typeface="Arial Unicode MS" panose="020B0604020202020204" pitchFamily="34" charset="-122"/>
              </a:rPr>
              <a:t>编程实现，也可以用标准逻辑组件实现。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F262C6-FBF2-8433-4275-50F3D7CD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492375"/>
            <a:ext cx="6661150" cy="1657350"/>
          </a:xfrm>
          <a:prstGeom prst="rect">
            <a:avLst/>
          </a:prstGeom>
          <a:solidFill>
            <a:srgbClr val="BDD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sz="130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module f_adder(ain,bin,cin,sout,cout);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					</a:t>
            </a:r>
            <a:r>
              <a:rPr lang="en-US" altLang="zh-CN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//</a:t>
            </a:r>
            <a:r>
              <a:rPr lang="zh-CN" altLang="en-US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一位全加器顶层设计描述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>
                <a:latin typeface="Tahoma" panose="020B0604030504040204" pitchFamily="34" charset="0"/>
                <a:ea typeface="Arial Unicode MS" panose="020B0604020202020204" pitchFamily="34" charset="-122"/>
              </a:rPr>
              <a:t>      </a:t>
            </a: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input ain,bin,cin;		</a:t>
            </a:r>
            <a:r>
              <a:rPr lang="en-US" altLang="zh-CN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//</a:t>
            </a:r>
            <a:r>
              <a:rPr lang="zh-CN" altLang="en-US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定义输入变量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400">
                <a:latin typeface="Tahoma" panose="020B0604030504040204" pitchFamily="34" charset="0"/>
                <a:ea typeface="Arial Unicode MS" panose="020B0604020202020204" pitchFamily="34" charset="-122"/>
              </a:rPr>
              <a:t>      </a:t>
            </a: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output sout,cout;		</a:t>
            </a:r>
            <a:r>
              <a:rPr lang="en-US" altLang="zh-CN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//</a:t>
            </a:r>
            <a:r>
              <a:rPr lang="zh-CN" altLang="en-US" sz="1400">
                <a:solidFill>
                  <a:srgbClr val="6600FF"/>
                </a:solidFill>
                <a:latin typeface="Tahoma" panose="020B0604030504040204" pitchFamily="34" charset="0"/>
                <a:ea typeface="Arial Unicode MS" panose="020B0604020202020204" pitchFamily="34" charset="-122"/>
              </a:rPr>
              <a:t>定义输出变量</a:t>
            </a:r>
            <a:endParaRPr lang="zh-CN" altLang="fr-FR" sz="1400">
              <a:solidFill>
                <a:srgbClr val="6600FF"/>
              </a:solidFill>
              <a:latin typeface="Tahoma" panose="020B0604030504040204" pitchFamily="34" charset="0"/>
              <a:ea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fr-FR" sz="1400">
                <a:latin typeface="Tahoma" panose="020B0604030504040204" pitchFamily="34" charset="0"/>
                <a:ea typeface="Arial Unicode MS" panose="020B0604020202020204" pitchFamily="34" charset="-122"/>
              </a:rPr>
              <a:t>      </a:t>
            </a:r>
            <a:r>
              <a:rPr lang="fr-FR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assign {cout,sout}=ain+bin+cin;</a:t>
            </a:r>
            <a:endParaRPr lang="en-US" altLang="zh-CN" sz="1400">
              <a:latin typeface="Tahoma" panose="020B0604030504040204" pitchFamily="34" charset="0"/>
              <a:ea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>
                <a:latin typeface="Tahoma" panose="020B0604030504040204" pitchFamily="34" charset="0"/>
                <a:ea typeface="Arial Unicode MS" panose="020B0604020202020204" pitchFamily="34" charset="-122"/>
              </a:rPr>
              <a:t>endmodule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3A49F98-162D-0E6F-32F1-3DC37164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64138"/>
            <a:ext cx="410368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66F4678-447B-C01E-A4F2-2EBCF6A43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5103813"/>
            <a:ext cx="351155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7C5AA87-B226-F07C-C384-109FDE319C51}"/>
              </a:ext>
            </a:extLst>
          </p:cNvPr>
          <p:cNvSpPr/>
          <p:nvPr/>
        </p:nvSpPr>
        <p:spPr>
          <a:xfrm>
            <a:off x="900113" y="5445224"/>
            <a:ext cx="323515" cy="1104801"/>
          </a:xfrm>
          <a:prstGeom prst="rect">
            <a:avLst/>
          </a:prstGeom>
          <a:solidFill>
            <a:srgbClr val="F21A5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C28269-4D0D-CD3F-CF37-3E3D41FD4FDB}"/>
              </a:ext>
            </a:extLst>
          </p:cNvPr>
          <p:cNvSpPr/>
          <p:nvPr/>
        </p:nvSpPr>
        <p:spPr>
          <a:xfrm>
            <a:off x="4626310" y="5365849"/>
            <a:ext cx="323515" cy="1104801"/>
          </a:xfrm>
          <a:prstGeom prst="rect">
            <a:avLst/>
          </a:prstGeom>
          <a:solidFill>
            <a:srgbClr val="F21A5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5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LXC">
  <a:themeElements>
    <a:clrScheme name="lxc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5841</TotalTime>
  <Words>3739</Words>
  <Application>Microsoft Office PowerPoint</Application>
  <PresentationFormat>全屏显示(4:3)</PresentationFormat>
  <Paragraphs>568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Arial</vt:lpstr>
      <vt:lpstr>Calibri</vt:lpstr>
      <vt:lpstr>Franklin Gothic Medium</vt:lpstr>
      <vt:lpstr>Tahoma</vt:lpstr>
      <vt:lpstr>Times New Roman</vt:lpstr>
      <vt:lpstr>Wingdings</vt:lpstr>
      <vt:lpstr>Wingdings 2</vt:lpstr>
      <vt:lpstr>网格LXC</vt:lpstr>
      <vt:lpstr>PowerPoint 演示文稿</vt:lpstr>
      <vt:lpstr>1.1  概述</vt:lpstr>
      <vt:lpstr>1.1  概述</vt:lpstr>
      <vt:lpstr>1.1  概述</vt:lpstr>
      <vt:lpstr>1.1  概述</vt:lpstr>
      <vt:lpstr>1.1  概述</vt:lpstr>
      <vt:lpstr>1.1  概述</vt:lpstr>
      <vt:lpstr>1.1  概述</vt:lpstr>
      <vt:lpstr>1.1  概述</vt:lpstr>
      <vt:lpstr>1.2  常用数制及其转换</vt:lpstr>
      <vt:lpstr>R进制数的表示</vt:lpstr>
      <vt:lpstr>1.3  带符号二进制数的表示方法</vt:lpstr>
      <vt:lpstr>1.3.1  原码</vt:lpstr>
      <vt:lpstr>原码 - 举例</vt:lpstr>
      <vt:lpstr>1.3.2 反码</vt:lpstr>
      <vt:lpstr>1.3.3  补码</vt:lpstr>
      <vt:lpstr>1.3.3 补码</vt:lpstr>
      <vt:lpstr>1.3.4 二进制数的加、减法运算</vt:lpstr>
      <vt:lpstr>二进制数的加码和减法运算</vt:lpstr>
      <vt:lpstr>1.4  常用编码</vt:lpstr>
      <vt:lpstr>1.4  常用编码</vt:lpstr>
      <vt:lpstr>1.4  常用编码</vt:lpstr>
      <vt:lpstr>1.4  常用编码</vt:lpstr>
      <vt:lpstr>1.4  常用编码</vt:lpstr>
      <vt:lpstr>1.5  Proteus 软件简介 </vt:lpstr>
      <vt:lpstr>1.5  Proteus 软件简介 </vt:lpstr>
      <vt:lpstr>本章小结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数字系统设计</dc:title>
  <dc:creator>USER</dc:creator>
  <cp:lastModifiedBy>165565566@qq.com</cp:lastModifiedBy>
  <cp:revision>906</cp:revision>
  <dcterms:created xsi:type="dcterms:W3CDTF">2009-12-03T07:23:12Z</dcterms:created>
  <dcterms:modified xsi:type="dcterms:W3CDTF">2022-08-24T05:30:13Z</dcterms:modified>
</cp:coreProperties>
</file>