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75"/>
  </p:notesMasterIdLst>
  <p:handoutMasterIdLst>
    <p:handoutMasterId r:id="rId76"/>
  </p:handoutMasterIdLst>
  <p:sldIdLst>
    <p:sldId id="258" r:id="rId2"/>
    <p:sldId id="363" r:id="rId3"/>
    <p:sldId id="364" r:id="rId4"/>
    <p:sldId id="365" r:id="rId5"/>
    <p:sldId id="366" r:id="rId6"/>
    <p:sldId id="367" r:id="rId7"/>
    <p:sldId id="368" r:id="rId8"/>
    <p:sldId id="369"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5" r:id="rId23"/>
    <p:sldId id="384" r:id="rId24"/>
    <p:sldId id="386" r:id="rId25"/>
    <p:sldId id="387" r:id="rId26"/>
    <p:sldId id="388" r:id="rId27"/>
    <p:sldId id="444" r:id="rId28"/>
    <p:sldId id="445" r:id="rId29"/>
    <p:sldId id="446" r:id="rId30"/>
    <p:sldId id="393" r:id="rId31"/>
    <p:sldId id="394" r:id="rId32"/>
    <p:sldId id="395" r:id="rId33"/>
    <p:sldId id="396" r:id="rId34"/>
    <p:sldId id="397" r:id="rId35"/>
    <p:sldId id="398" r:id="rId36"/>
    <p:sldId id="399" r:id="rId37"/>
    <p:sldId id="401" r:id="rId38"/>
    <p:sldId id="402" r:id="rId39"/>
    <p:sldId id="403" r:id="rId40"/>
    <p:sldId id="404" r:id="rId41"/>
    <p:sldId id="405" r:id="rId42"/>
    <p:sldId id="406" r:id="rId43"/>
    <p:sldId id="407" r:id="rId44"/>
    <p:sldId id="408" r:id="rId45"/>
    <p:sldId id="409" r:id="rId46"/>
    <p:sldId id="411" r:id="rId47"/>
    <p:sldId id="412" r:id="rId48"/>
    <p:sldId id="413" r:id="rId49"/>
    <p:sldId id="415" r:id="rId50"/>
    <p:sldId id="416" r:id="rId51"/>
    <p:sldId id="417" r:id="rId52"/>
    <p:sldId id="418" r:id="rId53"/>
    <p:sldId id="424" r:id="rId54"/>
    <p:sldId id="425" r:id="rId55"/>
    <p:sldId id="426" r:id="rId56"/>
    <p:sldId id="427" r:id="rId57"/>
    <p:sldId id="420" r:id="rId58"/>
    <p:sldId id="429" r:id="rId59"/>
    <p:sldId id="428" r:id="rId60"/>
    <p:sldId id="430" r:id="rId61"/>
    <p:sldId id="431" r:id="rId62"/>
    <p:sldId id="432" r:id="rId63"/>
    <p:sldId id="433" r:id="rId64"/>
    <p:sldId id="434" r:id="rId65"/>
    <p:sldId id="437" r:id="rId66"/>
    <p:sldId id="435" r:id="rId67"/>
    <p:sldId id="436" r:id="rId68"/>
    <p:sldId id="438" r:id="rId69"/>
    <p:sldId id="439" r:id="rId70"/>
    <p:sldId id="440" r:id="rId71"/>
    <p:sldId id="441" r:id="rId72"/>
    <p:sldId id="442" r:id="rId73"/>
    <p:sldId id="443" r:id="rId74"/>
  </p:sldIdLst>
  <p:sldSz cx="9144000" cy="6858000" type="screen4x3"/>
  <p:notesSz cx="6858000" cy="9144000"/>
  <p:defaultTextStyle>
    <a:defPPr>
      <a:defRPr lang="zh-CN"/>
    </a:defPPr>
    <a:lvl1pPr algn="l" rtl="0" eaLnBrk="0" fontAlgn="base" hangingPunct="0">
      <a:spcBef>
        <a:spcPct val="0"/>
      </a:spcBef>
      <a:spcAft>
        <a:spcPct val="0"/>
      </a:spcAft>
      <a:defRPr b="1" kern="1200">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5pPr>
    <a:lvl6pPr marL="2286000" algn="l" defTabSz="914400" rtl="0" eaLnBrk="1" latinLnBrk="0" hangingPunct="1">
      <a:defRPr b="1" kern="1200">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6pPr>
    <a:lvl7pPr marL="2743200" algn="l" defTabSz="914400" rtl="0" eaLnBrk="1" latinLnBrk="0" hangingPunct="1">
      <a:defRPr b="1" kern="1200">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7pPr>
    <a:lvl8pPr marL="3200400" algn="l" defTabSz="914400" rtl="0" eaLnBrk="1" latinLnBrk="0" hangingPunct="1">
      <a:defRPr b="1" kern="1200">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8pPr>
    <a:lvl9pPr marL="3657600" algn="l" defTabSz="914400" rtl="0" eaLnBrk="1" latinLnBrk="0" hangingPunct="1">
      <a:defRPr b="1" kern="1200">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FFFF00"/>
    <a:srgbClr val="FF0066"/>
    <a:srgbClr val="99CCFF"/>
    <a:srgbClr val="3399FF"/>
    <a:srgbClr val="B9CDE5"/>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12" autoAdjust="0"/>
    <p:restoredTop sz="94609" autoAdjust="0"/>
  </p:normalViewPr>
  <p:slideViewPr>
    <p:cSldViewPr>
      <p:cViewPr varScale="1">
        <p:scale>
          <a:sx n="134" d="100"/>
          <a:sy n="134" d="100"/>
        </p:scale>
        <p:origin x="165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248"/>
    </p:cViewPr>
  </p:sorterViewPr>
  <p:notesViewPr>
    <p:cSldViewPr>
      <p:cViewPr varScale="1">
        <p:scale>
          <a:sx n="55" d="100"/>
          <a:sy n="55" d="100"/>
        </p:scale>
        <p:origin x="-2568" y="-96"/>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050" name="矩形 2">
            <a:extLst>
              <a:ext uri="{FF2B5EF4-FFF2-40B4-BE49-F238E27FC236}">
                <a16:creationId xmlns:a16="http://schemas.microsoft.com/office/drawing/2014/main" id="{DD219B87-4DFF-4A60-1325-E77546949A00}"/>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b="0">
                <a:latin typeface="Arial" charset="0"/>
                <a:ea typeface="宋体" pitchFamily="2" charset="-122"/>
                <a:cs typeface="+mn-cs"/>
              </a:defRPr>
            </a:lvl1pPr>
          </a:lstStyle>
          <a:p>
            <a:pPr>
              <a:defRPr/>
            </a:pPr>
            <a:endParaRPr lang="zh-CN" altLang="en-US"/>
          </a:p>
        </p:txBody>
      </p:sp>
      <p:sp>
        <p:nvSpPr>
          <p:cNvPr id="130051" name="矩形 3">
            <a:extLst>
              <a:ext uri="{FF2B5EF4-FFF2-40B4-BE49-F238E27FC236}">
                <a16:creationId xmlns:a16="http://schemas.microsoft.com/office/drawing/2014/main" id="{FBA71433-710A-175A-CA98-22CCD7B4689B}"/>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b="0">
                <a:latin typeface="Arial" charset="0"/>
                <a:ea typeface="宋体" pitchFamily="2" charset="-122"/>
                <a:cs typeface="+mn-cs"/>
              </a:defRPr>
            </a:lvl1pPr>
          </a:lstStyle>
          <a:p>
            <a:pPr>
              <a:defRPr/>
            </a:pPr>
            <a:fld id="{E2DFCFB8-6CB2-412B-AB26-5D4ADBF5B205}" type="datetime1">
              <a:rPr lang="zh-CN" altLang="en-US"/>
              <a:pPr>
                <a:defRPr/>
              </a:pPr>
              <a:t>2022/11/1</a:t>
            </a:fld>
            <a:endParaRPr lang="en-US" altLang="zh-CN"/>
          </a:p>
        </p:txBody>
      </p:sp>
      <p:sp>
        <p:nvSpPr>
          <p:cNvPr id="130052" name="矩形 4">
            <a:extLst>
              <a:ext uri="{FF2B5EF4-FFF2-40B4-BE49-F238E27FC236}">
                <a16:creationId xmlns:a16="http://schemas.microsoft.com/office/drawing/2014/main" id="{BD6601A7-E006-5952-928A-91FD83A33B07}"/>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b="0">
                <a:latin typeface="Arial" charset="0"/>
                <a:ea typeface="宋体" pitchFamily="2" charset="-122"/>
                <a:cs typeface="+mn-cs"/>
              </a:defRPr>
            </a:lvl1pPr>
          </a:lstStyle>
          <a:p>
            <a:pPr>
              <a:defRPr/>
            </a:pPr>
            <a:endParaRPr lang="en-US" altLang="zh-CN"/>
          </a:p>
        </p:txBody>
      </p:sp>
      <p:sp>
        <p:nvSpPr>
          <p:cNvPr id="130053" name="矩形 5">
            <a:extLst>
              <a:ext uri="{FF2B5EF4-FFF2-40B4-BE49-F238E27FC236}">
                <a16:creationId xmlns:a16="http://schemas.microsoft.com/office/drawing/2014/main" id="{8EA7F7A8-063E-0605-49CB-917255E426CD}"/>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ea typeface="宋体" panose="02010600030101010101" pitchFamily="2" charset="-122"/>
              </a:defRPr>
            </a:lvl1pPr>
          </a:lstStyle>
          <a:p>
            <a:fld id="{AD1AAA68-FE8D-4474-ACC0-E6700F6BE3F4}" type="slidenum">
              <a:rPr lang="zh-CN" altLang="en-US"/>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矩形 2">
            <a:extLst>
              <a:ext uri="{FF2B5EF4-FFF2-40B4-BE49-F238E27FC236}">
                <a16:creationId xmlns:a16="http://schemas.microsoft.com/office/drawing/2014/main" id="{6CC593DC-676D-F14C-F4F4-76BABC0B063E}"/>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b="0">
                <a:latin typeface="Arial" charset="0"/>
                <a:ea typeface="宋体" pitchFamily="2" charset="-122"/>
                <a:cs typeface="+mn-cs"/>
              </a:defRPr>
            </a:lvl1pPr>
          </a:lstStyle>
          <a:p>
            <a:pPr>
              <a:defRPr/>
            </a:pPr>
            <a:endParaRPr lang="zh-CN" altLang="en-US"/>
          </a:p>
        </p:txBody>
      </p:sp>
      <p:sp>
        <p:nvSpPr>
          <p:cNvPr id="136195" name="矩形 3">
            <a:extLst>
              <a:ext uri="{FF2B5EF4-FFF2-40B4-BE49-F238E27FC236}">
                <a16:creationId xmlns:a16="http://schemas.microsoft.com/office/drawing/2014/main" id="{A3AD83A1-11AE-CA4C-B20C-EFDAAEFB1280}"/>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b="0">
                <a:latin typeface="Arial" charset="0"/>
                <a:ea typeface="宋体" pitchFamily="2" charset="-122"/>
                <a:cs typeface="+mn-cs"/>
              </a:defRPr>
            </a:lvl1pPr>
          </a:lstStyle>
          <a:p>
            <a:pPr>
              <a:defRPr/>
            </a:pPr>
            <a:fld id="{3EC665A4-420C-4A1F-9517-FB0EBDA628C2}" type="datetime1">
              <a:rPr lang="zh-CN" altLang="en-US"/>
              <a:pPr>
                <a:defRPr/>
              </a:pPr>
              <a:t>2022/11/1</a:t>
            </a:fld>
            <a:endParaRPr lang="en-US" altLang="zh-CN"/>
          </a:p>
        </p:txBody>
      </p:sp>
      <p:sp>
        <p:nvSpPr>
          <p:cNvPr id="3076" name="矩形 4">
            <a:extLst>
              <a:ext uri="{FF2B5EF4-FFF2-40B4-BE49-F238E27FC236}">
                <a16:creationId xmlns:a16="http://schemas.microsoft.com/office/drawing/2014/main" id="{4DBFDA0C-3299-E3E9-8D37-6F09C3EB0B9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6197" name="矩形 5">
            <a:extLst>
              <a:ext uri="{FF2B5EF4-FFF2-40B4-BE49-F238E27FC236}">
                <a16:creationId xmlns:a16="http://schemas.microsoft.com/office/drawing/2014/main" id="{56521971-B569-A92F-860C-6C5919C1C4C5}"/>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36198" name="矩形 6">
            <a:extLst>
              <a:ext uri="{FF2B5EF4-FFF2-40B4-BE49-F238E27FC236}">
                <a16:creationId xmlns:a16="http://schemas.microsoft.com/office/drawing/2014/main" id="{5FBE2A26-D4ED-C567-8290-59A9BFBAA138}"/>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b="0">
                <a:latin typeface="Arial" charset="0"/>
                <a:ea typeface="宋体" pitchFamily="2" charset="-122"/>
                <a:cs typeface="+mn-cs"/>
              </a:defRPr>
            </a:lvl1pPr>
          </a:lstStyle>
          <a:p>
            <a:pPr>
              <a:defRPr/>
            </a:pPr>
            <a:endParaRPr lang="en-US" altLang="zh-CN"/>
          </a:p>
        </p:txBody>
      </p:sp>
      <p:sp>
        <p:nvSpPr>
          <p:cNvPr id="136199" name="矩形 7">
            <a:extLst>
              <a:ext uri="{FF2B5EF4-FFF2-40B4-BE49-F238E27FC236}">
                <a16:creationId xmlns:a16="http://schemas.microsoft.com/office/drawing/2014/main" id="{B38BF8A8-ECDE-EB25-ED36-BC37373A6CBD}"/>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ea typeface="宋体" panose="02010600030101010101" pitchFamily="2" charset="-122"/>
              </a:defRPr>
            </a:lvl1pPr>
          </a:lstStyle>
          <a:p>
            <a:fld id="{2C99227F-44C8-45C5-93DC-4CA0C5D05822}"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2">
            <a:extLst>
              <a:ext uri="{FF2B5EF4-FFF2-40B4-BE49-F238E27FC236}">
                <a16:creationId xmlns:a16="http://schemas.microsoft.com/office/drawing/2014/main" id="{2988C42B-B9B7-E6F4-0DCB-1BE458C93182}"/>
              </a:ext>
            </a:extLst>
          </p:cNvPr>
          <p:cNvSpPr>
            <a:spLocks noGrp="1" noRot="1" noChangeAspect="1" noChangeArrowheads="1" noTextEdit="1"/>
          </p:cNvSpPr>
          <p:nvPr>
            <p:ph type="sldImg"/>
          </p:nvPr>
        </p:nvSpPr>
        <p:spPr>
          <a:ln/>
        </p:spPr>
      </p:sp>
      <p:sp>
        <p:nvSpPr>
          <p:cNvPr id="6147" name="矩形 3">
            <a:extLst>
              <a:ext uri="{FF2B5EF4-FFF2-40B4-BE49-F238E27FC236}">
                <a16:creationId xmlns:a16="http://schemas.microsoft.com/office/drawing/2014/main" id="{F0AE3C31-70A2-350C-0CAD-AF578537D5D3}"/>
              </a:ext>
            </a:extLst>
          </p:cNvPr>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DEE92036-AC33-62CC-CD3C-C5F307B813C6}"/>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733220E5-48AF-7781-9999-81E441D33914}"/>
              </a:ext>
            </a:extLst>
          </p:cNvPr>
          <p:cNvSpPr>
            <a:spLocks noGrp="1" noChangeArrowheads="1"/>
          </p:cNvSpPr>
          <p:nvPr>
            <p:ph type="body" idx="1"/>
          </p:nvPr>
        </p:nvSpPr>
        <p:spPr>
          <a:noFill/>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FE8DB30C-44AE-594B-FF21-DC5F967CFA41}"/>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69B58866-1CCB-2D30-A8D5-2FB0FE74A50F}"/>
              </a:ext>
            </a:extLst>
          </p:cNvPr>
          <p:cNvSpPr>
            <a:spLocks noGrp="1" noChangeArrowheads="1"/>
          </p:cNvSpPr>
          <p:nvPr>
            <p:ph type="body" idx="1"/>
          </p:nvPr>
        </p:nvSpPr>
        <p:spPr>
          <a:noFill/>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CF14C45-0500-B7D2-B768-D7B7DE53642D}"/>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D26E94E2-F703-62A1-67CC-3496C097122B}"/>
              </a:ext>
            </a:extLst>
          </p:cNvPr>
          <p:cNvSpPr>
            <a:spLocks noGrp="1" noChangeArrowheads="1"/>
          </p:cNvSpPr>
          <p:nvPr>
            <p:ph type="body" idx="1"/>
          </p:nvPr>
        </p:nvSpPr>
        <p:spPr>
          <a:noFill/>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9E3FA0A3-F12B-68C0-B917-BD88126582EA}"/>
              </a:ext>
            </a:extLst>
          </p:cNvPr>
          <p:cNvSpPr>
            <a:spLocks noGrp="1" noRot="1" noChangeAspect="1" noChangeArrowheads="1" noTextEdit="1"/>
          </p:cNvSpPr>
          <p:nvPr>
            <p:ph type="sldImg"/>
          </p:nvPr>
        </p:nvSpPr>
        <p:spPr>
          <a:ln/>
        </p:spPr>
      </p:sp>
      <p:sp>
        <p:nvSpPr>
          <p:cNvPr id="19459" name="Rectangle 3">
            <a:extLst>
              <a:ext uri="{FF2B5EF4-FFF2-40B4-BE49-F238E27FC236}">
                <a16:creationId xmlns:a16="http://schemas.microsoft.com/office/drawing/2014/main" id="{C17BAC59-9436-1B9F-7E5D-14479D829162}"/>
              </a:ext>
            </a:extLst>
          </p:cNvPr>
          <p:cNvSpPr>
            <a:spLocks noGrp="1" noChangeArrowheads="1"/>
          </p:cNvSpPr>
          <p:nvPr>
            <p:ph type="body" idx="1"/>
          </p:nvPr>
        </p:nvSpPr>
        <p:spPr>
          <a:noFill/>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C359B875-B8C8-05CB-AF63-3864B27F91C7}"/>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595B0650-3289-096D-F3EB-A203BA1CDEB5}"/>
              </a:ext>
            </a:extLst>
          </p:cNvPr>
          <p:cNvSpPr>
            <a:spLocks noGrp="1" noChangeArrowheads="1"/>
          </p:cNvSpPr>
          <p:nvPr>
            <p:ph type="body" idx="1"/>
          </p:nvPr>
        </p:nvSpPr>
        <p:spPr>
          <a:noFill/>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A5E43F17-1E33-F5A4-78F9-D4EF8080E4B5}"/>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44758D13-5222-F2DC-FAA0-0DC87409A6AA}"/>
              </a:ext>
            </a:extLst>
          </p:cNvPr>
          <p:cNvSpPr>
            <a:spLocks noGrp="1" noChangeArrowheads="1"/>
          </p:cNvSpPr>
          <p:nvPr>
            <p:ph type="body" idx="1"/>
          </p:nvPr>
        </p:nvSpPr>
        <p:spPr>
          <a:noFill/>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EBD6D2DC-15B4-B947-AD9D-07401DBA7523}"/>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2833A5AE-9087-66ED-D492-A4CD96034D51}"/>
              </a:ext>
            </a:extLst>
          </p:cNvPr>
          <p:cNvSpPr>
            <a:spLocks noGrp="1" noChangeArrowheads="1"/>
          </p:cNvSpPr>
          <p:nvPr>
            <p:ph type="body" idx="1"/>
          </p:nvPr>
        </p:nvSpPr>
        <p:spPr>
          <a:noFill/>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3AF9E41-7009-46FF-124A-07EDF173EBC3}"/>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649291EB-066A-CF67-F55B-2F8F6E519250}"/>
              </a:ext>
            </a:extLst>
          </p:cNvPr>
          <p:cNvSpPr>
            <a:spLocks noGrp="1" noChangeArrowheads="1"/>
          </p:cNvSpPr>
          <p:nvPr>
            <p:ph type="body" idx="1"/>
          </p:nvPr>
        </p:nvSpPr>
        <p:spPr>
          <a:noFill/>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A99EC72E-E0DF-813D-D311-C9828B58E2F3}"/>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0EAD6855-BE9F-C52E-555A-E347F57805A5}"/>
              </a:ext>
            </a:extLst>
          </p:cNvPr>
          <p:cNvSpPr>
            <a:spLocks noGrp="1" noChangeArrowheads="1"/>
          </p:cNvSpPr>
          <p:nvPr>
            <p:ph type="body" idx="1"/>
          </p:nvPr>
        </p:nvSpPr>
        <p:spPr>
          <a:noFill/>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A84D8EA9-85EE-7415-7E5C-B6FC5E14372C}"/>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id="{E2CC0B69-2A94-4E96-8ABD-FDEA4504474C}"/>
              </a:ext>
            </a:extLst>
          </p:cNvPr>
          <p:cNvSpPr>
            <a:spLocks noGrp="1" noChangeArrowheads="1"/>
          </p:cNvSpPr>
          <p:nvPr>
            <p:ph type="body" idx="1"/>
          </p:nvPr>
        </p:nvSpPr>
        <p:spPr>
          <a:noFill/>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5BA9B667-379B-074E-E54E-778F07C86E2A}"/>
              </a:ext>
            </a:extLst>
          </p:cNvPr>
          <p:cNvSpPr>
            <a:spLocks noGrp="1" noRot="1" noChangeAspect="1" noChangeArrowheads="1" noTextEdit="1"/>
          </p:cNvSpPr>
          <p:nvPr>
            <p:ph type="sldImg"/>
          </p:nvPr>
        </p:nvSpPr>
        <p:spPr>
          <a:ln/>
        </p:spPr>
      </p:sp>
      <p:sp>
        <p:nvSpPr>
          <p:cNvPr id="33795" name="Rectangle 3">
            <a:extLst>
              <a:ext uri="{FF2B5EF4-FFF2-40B4-BE49-F238E27FC236}">
                <a16:creationId xmlns:a16="http://schemas.microsoft.com/office/drawing/2014/main" id="{D1C6C5DF-01F5-78CE-23DD-890758579E22}"/>
              </a:ext>
            </a:extLst>
          </p:cNvPr>
          <p:cNvSpPr>
            <a:spLocks noGrp="1" noChangeArrowheads="1"/>
          </p:cNvSpPr>
          <p:nvPr>
            <p:ph type="body" idx="1"/>
          </p:nvPr>
        </p:nvSpPr>
        <p:spPr>
          <a:noFill/>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Title 6"/>
          <p:cNvSpPr>
            <a:spLocks noGrp="1"/>
          </p:cNvSpPr>
          <p:nvPr>
            <p:ph type="title"/>
          </p:nvPr>
        </p:nvSpPr>
        <p:spPr/>
        <p:txBody>
          <a:bodyPr/>
          <a:lstStyle/>
          <a:p>
            <a:r>
              <a:rPr lang="zh-CN" altLang="en-US"/>
              <a:t>单击此处编辑母版标题样式</a:t>
            </a:r>
            <a:endParaRPr lang="en-US"/>
          </a:p>
        </p:txBody>
      </p:sp>
      <p:sp>
        <p:nvSpPr>
          <p:cNvPr id="4" name="Slide Number Placeholder 9">
            <a:extLst>
              <a:ext uri="{FF2B5EF4-FFF2-40B4-BE49-F238E27FC236}">
                <a16:creationId xmlns:a16="http://schemas.microsoft.com/office/drawing/2014/main" id="{A31F671E-8048-0E7E-3690-F368FD81EAA6}"/>
              </a:ext>
            </a:extLst>
          </p:cNvPr>
          <p:cNvSpPr>
            <a:spLocks noGrp="1"/>
          </p:cNvSpPr>
          <p:nvPr>
            <p:ph type="sldNum" sz="quarter" idx="10"/>
          </p:nvPr>
        </p:nvSpPr>
        <p:spPr>
          <a:ln/>
        </p:spPr>
        <p:txBody>
          <a:bodyPr/>
          <a:lstStyle>
            <a:lvl1pPr>
              <a:defRPr/>
            </a:lvl1pPr>
          </a:lstStyle>
          <a:p>
            <a:fld id="{7C6EEB4D-4B57-4C6E-94F1-34B02E1EEAAB}" type="slidenum">
              <a:rPr lang="en-US" altLang="zh-CN"/>
              <a:pPr/>
              <a:t>‹#›</a:t>
            </a:fld>
            <a:endParaRPr lang="en-US" altLang="zh-CN"/>
          </a:p>
        </p:txBody>
      </p:sp>
    </p:spTree>
    <p:extLst>
      <p:ext uri="{BB962C8B-B14F-4D97-AF65-F5344CB8AC3E}">
        <p14:creationId xmlns:p14="http://schemas.microsoft.com/office/powerpoint/2010/main" val="3368162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AAC029D6-B263-302C-441E-933F3076A374}"/>
              </a:ext>
            </a:extLst>
          </p:cNvPr>
          <p:cNvSpPr/>
          <p:nvPr/>
        </p:nvSpPr>
        <p:spPr>
          <a:xfrm>
            <a:off x="7010400" y="152400"/>
            <a:ext cx="1981200" cy="65563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b="0"/>
          </a:p>
        </p:txBody>
      </p:sp>
      <p:sp>
        <p:nvSpPr>
          <p:cNvPr id="5" name="Rectangle 7">
            <a:extLst>
              <a:ext uri="{FF2B5EF4-FFF2-40B4-BE49-F238E27FC236}">
                <a16:creationId xmlns:a16="http://schemas.microsoft.com/office/drawing/2014/main" id="{0A36C500-A59A-44B6-8961-605D34F710BF}"/>
              </a:ext>
            </a:extLst>
          </p:cNvPr>
          <p:cNvSpPr/>
          <p:nvPr/>
        </p:nvSpPr>
        <p:spPr>
          <a:xfrm>
            <a:off x="142875" y="152400"/>
            <a:ext cx="6705600" cy="655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b="0"/>
          </a:p>
        </p:txBody>
      </p:sp>
      <p:sp>
        <p:nvSpPr>
          <p:cNvPr id="6" name="Slide Number Placeholder 9">
            <a:extLst>
              <a:ext uri="{FF2B5EF4-FFF2-40B4-BE49-F238E27FC236}">
                <a16:creationId xmlns:a16="http://schemas.microsoft.com/office/drawing/2014/main" id="{F8CDD168-EDBE-AE56-7CF6-791F0EAEAC2C}"/>
              </a:ext>
            </a:extLst>
          </p:cNvPr>
          <p:cNvSpPr>
            <a:spLocks/>
          </p:cNvSpPr>
          <p:nvPr/>
        </p:nvSpPr>
        <p:spPr bwMode="auto">
          <a:xfrm>
            <a:off x="8388350" y="6345238"/>
            <a:ext cx="582613" cy="323850"/>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defRPr b="1">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defRPr b="1">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defRPr b="1">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defRPr b="1">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lgn="ctr" eaLnBrk="1" hangingPunct="1"/>
            <a:fld id="{1C44457F-C84B-4143-8D49-3BE5DA11437E}" type="slidenum">
              <a:rPr lang="en-US" altLang="zh-CN" b="0">
                <a:solidFill>
                  <a:schemeClr val="bg2"/>
                </a:solidFill>
                <a:ea typeface="宋体" panose="02010600030101010101" pitchFamily="2" charset="-122"/>
              </a:rPr>
              <a:pPr algn="ctr" eaLnBrk="1" hangingPunct="1"/>
              <a:t>‹#›</a:t>
            </a:fld>
            <a:endParaRPr lang="en-US" altLang="zh-CN" b="0">
              <a:solidFill>
                <a:schemeClr val="bg2"/>
              </a:solidFill>
              <a:ea typeface="宋体" panose="02010600030101010101" pitchFamily="2" charset="-122"/>
            </a:endParaRPr>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12" name="Title 11"/>
          <p:cNvSpPr>
            <a:spLocks noGrp="1"/>
          </p:cNvSpPr>
          <p:nvPr>
            <p:ph type="title"/>
          </p:nvPr>
        </p:nvSpPr>
        <p:spPr>
          <a:xfrm>
            <a:off x="381000" y="2892277"/>
            <a:ext cx="6324600" cy="1645920"/>
          </a:xfrm>
        </p:spPr>
        <p:txBody>
          <a:bodyPr/>
          <a:lstStyle>
            <a:lvl1pPr algn="r">
              <a:defRPr sz="4200" spc="150" baseline="0">
                <a:solidFill>
                  <a:srgbClr val="002060"/>
                </a:solidFill>
              </a:defRPr>
            </a:lvl1pPr>
          </a:lstStyle>
          <a:p>
            <a:r>
              <a:rPr lang="zh-CN" altLang="en-US"/>
              <a:t>单击此处编辑母版标题样式</a:t>
            </a:r>
            <a:endParaRPr lang="en-US" dirty="0"/>
          </a:p>
        </p:txBody>
      </p:sp>
      <p:sp>
        <p:nvSpPr>
          <p:cNvPr id="7" name="Date Placeholder 8">
            <a:extLst>
              <a:ext uri="{FF2B5EF4-FFF2-40B4-BE49-F238E27FC236}">
                <a16:creationId xmlns:a16="http://schemas.microsoft.com/office/drawing/2014/main" id="{7CB21599-62A7-497F-7372-A7200ED02A4A}"/>
              </a:ext>
            </a:extLst>
          </p:cNvPr>
          <p:cNvSpPr>
            <a:spLocks noGrp="1"/>
          </p:cNvSpPr>
          <p:nvPr>
            <p:ph type="dt" sz="half" idx="10"/>
          </p:nvPr>
        </p:nvSpPr>
        <p:spPr>
          <a:xfrm>
            <a:off x="371475" y="6356350"/>
            <a:ext cx="2133600" cy="274638"/>
          </a:xfrm>
          <a:prstGeom prst="rect">
            <a:avLst/>
          </a:prstGeom>
        </p:spPr>
        <p:txBody>
          <a:bodyPr vert="horz" wrap="square" lIns="91440" tIns="45720" rIns="91440" bIns="45720" numCol="1" anchor="t" anchorCtr="0" compatLnSpc="1">
            <a:prstTxWarp prst="textNoShape">
              <a:avLst/>
            </a:prstTxWarp>
          </a:bodyPr>
          <a:lstStyle>
            <a:lvl1pPr eaLnBrk="1" hangingPunct="1">
              <a:defRPr b="0">
                <a:solidFill>
                  <a:srgbClr val="FFFFFF"/>
                </a:solidFill>
                <a:latin typeface="Arial" charset="0"/>
                <a:ea typeface="宋体" pitchFamily="2" charset="-122"/>
                <a:cs typeface="+mn-cs"/>
              </a:defRPr>
            </a:lvl1pPr>
          </a:lstStyle>
          <a:p>
            <a:pPr>
              <a:defRPr/>
            </a:pPr>
            <a:fld id="{5D35F7FB-4A6F-4EA8-BC37-B1B6172BF04A}" type="datetime1">
              <a:rPr lang="zh-CN" altLang="en-US"/>
              <a:pPr>
                <a:defRPr/>
              </a:pPr>
              <a:t>2022/11/1</a:t>
            </a:fld>
            <a:endParaRPr lang="en-US" altLang="zh-CN"/>
          </a:p>
        </p:txBody>
      </p:sp>
      <p:sp>
        <p:nvSpPr>
          <p:cNvPr id="8" name="Footer Placeholder 10">
            <a:extLst>
              <a:ext uri="{FF2B5EF4-FFF2-40B4-BE49-F238E27FC236}">
                <a16:creationId xmlns:a16="http://schemas.microsoft.com/office/drawing/2014/main" id="{39498B22-D82D-FC47-759C-0EB026F17DE2}"/>
              </a:ext>
            </a:extLst>
          </p:cNvPr>
          <p:cNvSpPr>
            <a:spLocks noGrp="1"/>
          </p:cNvSpPr>
          <p:nvPr>
            <p:ph type="ftr" sz="quarter" idx="11"/>
          </p:nvPr>
        </p:nvSpPr>
        <p:spPr>
          <a:xfrm>
            <a:off x="3048000" y="6356350"/>
            <a:ext cx="3352800" cy="274638"/>
          </a:xfrm>
          <a:prstGeom prst="rect">
            <a:avLst/>
          </a:prstGeom>
        </p:spPr>
        <p:txBody>
          <a:bodyPr vert="horz" wrap="square" lIns="91440" tIns="45720" rIns="91440" bIns="45720" numCol="1" anchor="t" anchorCtr="0" compatLnSpc="1">
            <a:prstTxWarp prst="textNoShape">
              <a:avLst/>
            </a:prstTxWarp>
          </a:bodyPr>
          <a:lstStyle>
            <a:lvl1pPr eaLnBrk="1" hangingPunct="1">
              <a:defRPr b="0">
                <a:solidFill>
                  <a:srgbClr val="FFFFFF"/>
                </a:solidFill>
                <a:latin typeface="Arial" charset="0"/>
                <a:ea typeface="宋体" pitchFamily="2" charset="-122"/>
                <a:cs typeface="+mn-cs"/>
              </a:defRPr>
            </a:lvl1pPr>
          </a:lstStyle>
          <a:p>
            <a:pPr>
              <a:defRPr/>
            </a:pPr>
            <a:endParaRPr lang="en-US" altLang="zh-CN"/>
          </a:p>
        </p:txBody>
      </p:sp>
    </p:spTree>
    <p:extLst>
      <p:ext uri="{BB962C8B-B14F-4D97-AF65-F5344CB8AC3E}">
        <p14:creationId xmlns:p14="http://schemas.microsoft.com/office/powerpoint/2010/main" val="3913208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Slide Number Placeholder 9">
            <a:extLst>
              <a:ext uri="{FF2B5EF4-FFF2-40B4-BE49-F238E27FC236}">
                <a16:creationId xmlns:a16="http://schemas.microsoft.com/office/drawing/2014/main" id="{89BB2459-DD0A-39E8-6B4D-5ED87A2F27B3}"/>
              </a:ext>
            </a:extLst>
          </p:cNvPr>
          <p:cNvSpPr>
            <a:spLocks noGrp="1"/>
          </p:cNvSpPr>
          <p:nvPr>
            <p:ph type="sldNum" sz="quarter" idx="10"/>
          </p:nvPr>
        </p:nvSpPr>
        <p:spPr>
          <a:ln/>
        </p:spPr>
        <p:txBody>
          <a:bodyPr/>
          <a:lstStyle>
            <a:lvl1pPr>
              <a:defRPr/>
            </a:lvl1pPr>
          </a:lstStyle>
          <a:p>
            <a:fld id="{11D97014-55DA-473D-A5CD-1447E9DD9448}" type="slidenum">
              <a:rPr lang="en-US" altLang="zh-CN"/>
              <a:pPr/>
              <a:t>‹#›</a:t>
            </a:fld>
            <a:endParaRPr lang="en-US" altLang="zh-CN"/>
          </a:p>
        </p:txBody>
      </p:sp>
    </p:spTree>
    <p:extLst>
      <p:ext uri="{BB962C8B-B14F-4D97-AF65-F5344CB8AC3E}">
        <p14:creationId xmlns:p14="http://schemas.microsoft.com/office/powerpoint/2010/main" val="3607515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07950" y="404813"/>
            <a:ext cx="590550" cy="6145212"/>
          </a:xfrm>
        </p:spPr>
        <p:txBody>
          <a:bodyPr/>
          <a:lstStyle/>
          <a:p>
            <a:r>
              <a:rPr lang="zh-CN" altLang="en-US"/>
              <a:t>单击此处编辑母版标题样式</a:t>
            </a:r>
          </a:p>
        </p:txBody>
      </p:sp>
      <p:sp>
        <p:nvSpPr>
          <p:cNvPr id="3" name="内容占位符 2"/>
          <p:cNvSpPr>
            <a:spLocks noGrp="1"/>
          </p:cNvSpPr>
          <p:nvPr>
            <p:ph sz="half" idx="1"/>
          </p:nvPr>
        </p:nvSpPr>
        <p:spPr>
          <a:xfrm>
            <a:off x="792163" y="152400"/>
            <a:ext cx="4019550" cy="652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964113" y="152400"/>
            <a:ext cx="4019550" cy="652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Slide Number Placeholder 9">
            <a:extLst>
              <a:ext uri="{FF2B5EF4-FFF2-40B4-BE49-F238E27FC236}">
                <a16:creationId xmlns:a16="http://schemas.microsoft.com/office/drawing/2014/main" id="{20DD0D9B-B614-72EF-F143-E148980D5E98}"/>
              </a:ext>
            </a:extLst>
          </p:cNvPr>
          <p:cNvSpPr>
            <a:spLocks noGrp="1"/>
          </p:cNvSpPr>
          <p:nvPr>
            <p:ph type="sldNum" sz="quarter" idx="10"/>
          </p:nvPr>
        </p:nvSpPr>
        <p:spPr>
          <a:ln/>
        </p:spPr>
        <p:txBody>
          <a:bodyPr/>
          <a:lstStyle>
            <a:lvl1pPr>
              <a:defRPr/>
            </a:lvl1pPr>
          </a:lstStyle>
          <a:p>
            <a:fld id="{70304D9B-7B5D-40B1-9F4D-CF4119989934}" type="slidenum">
              <a:rPr lang="en-US" altLang="zh-CN"/>
              <a:pPr/>
              <a:t>‹#›</a:t>
            </a:fld>
            <a:endParaRPr lang="en-US" altLang="zh-CN"/>
          </a:p>
        </p:txBody>
      </p:sp>
    </p:spTree>
    <p:extLst>
      <p:ext uri="{BB962C8B-B14F-4D97-AF65-F5344CB8AC3E}">
        <p14:creationId xmlns:p14="http://schemas.microsoft.com/office/powerpoint/2010/main" val="33882576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B59AF99-BC47-572E-0688-7A86C7B552C0}"/>
              </a:ext>
            </a:extLst>
          </p:cNvPr>
          <p:cNvSpPr/>
          <p:nvPr/>
        </p:nvSpPr>
        <p:spPr>
          <a:xfrm>
            <a:off x="71438" y="152400"/>
            <a:ext cx="639762" cy="6527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b="0"/>
          </a:p>
        </p:txBody>
      </p:sp>
      <p:sp>
        <p:nvSpPr>
          <p:cNvPr id="2" name="Title Placeholder 1">
            <a:extLst>
              <a:ext uri="{FF2B5EF4-FFF2-40B4-BE49-F238E27FC236}">
                <a16:creationId xmlns:a16="http://schemas.microsoft.com/office/drawing/2014/main" id="{F2570605-1D3C-33A0-3753-7CA34D2E29C9}"/>
              </a:ext>
            </a:extLst>
          </p:cNvPr>
          <p:cNvSpPr>
            <a:spLocks noGrp="1"/>
          </p:cNvSpPr>
          <p:nvPr>
            <p:ph type="title"/>
          </p:nvPr>
        </p:nvSpPr>
        <p:spPr bwMode="auto">
          <a:xfrm>
            <a:off x="107950" y="404813"/>
            <a:ext cx="590550" cy="614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lIns="91440" tIns="45720" rIns="91440" bIns="45720" numCol="1" anchor="t" anchorCtr="0" compatLnSpc="1">
            <a:prstTxWarp prst="textNoShape">
              <a:avLst/>
            </a:prstTxWarp>
          </a:bodyPr>
          <a:lstStyle/>
          <a:p>
            <a:pPr lvl="0"/>
            <a:r>
              <a:rPr lang="zh-CN" altLang="en-US"/>
              <a:t>单击此处编辑母版标题样式</a:t>
            </a:r>
            <a:endParaRPr lang="en-US"/>
          </a:p>
        </p:txBody>
      </p:sp>
      <p:sp>
        <p:nvSpPr>
          <p:cNvPr id="3" name="Text Placeholder 2">
            <a:extLst>
              <a:ext uri="{FF2B5EF4-FFF2-40B4-BE49-F238E27FC236}">
                <a16:creationId xmlns:a16="http://schemas.microsoft.com/office/drawing/2014/main" id="{300BE3B2-6448-B35E-B2F1-84349BA86A1F}"/>
              </a:ext>
            </a:extLst>
          </p:cNvPr>
          <p:cNvSpPr>
            <a:spLocks noGrp="1"/>
          </p:cNvSpPr>
          <p:nvPr>
            <p:ph type="body" idx="1"/>
          </p:nvPr>
        </p:nvSpPr>
        <p:spPr>
          <a:xfrm>
            <a:off x="792163" y="152400"/>
            <a:ext cx="8191500" cy="6527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9" name="Slide Number Placeholder 9">
            <a:extLst>
              <a:ext uri="{FF2B5EF4-FFF2-40B4-BE49-F238E27FC236}">
                <a16:creationId xmlns:a16="http://schemas.microsoft.com/office/drawing/2014/main" id="{6BA61187-E004-DD78-B5E3-E6594AFEA0B4}"/>
              </a:ext>
            </a:extLst>
          </p:cNvPr>
          <p:cNvSpPr>
            <a:spLocks noGrp="1"/>
          </p:cNvSpPr>
          <p:nvPr>
            <p:ph type="sldNum" sz="quarter" idx="4"/>
          </p:nvPr>
        </p:nvSpPr>
        <p:spPr bwMode="auto">
          <a:xfrm>
            <a:off x="107950" y="6308725"/>
            <a:ext cx="582613" cy="323850"/>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algn="ctr" eaLnBrk="1" hangingPunct="1">
              <a:defRPr b="0">
                <a:solidFill>
                  <a:schemeClr val="bg2"/>
                </a:solidFill>
                <a:ea typeface="宋体" panose="02010600030101010101" pitchFamily="2" charset="-122"/>
              </a:defRPr>
            </a:lvl1pPr>
          </a:lstStyle>
          <a:p>
            <a:fld id="{9A4D8154-0BE4-44AF-9CE3-281DB6208033}"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890" r:id="rId1"/>
    <p:sldLayoutId id="2147483893" r:id="rId2"/>
    <p:sldLayoutId id="2147483891" r:id="rId3"/>
    <p:sldLayoutId id="2147483892" r:id="rId4"/>
  </p:sldLayoutIdLst>
  <p:hf hdr="0" ftr="0" dt="0"/>
  <p:txStyles>
    <p:titleStyle>
      <a:lvl1pPr algn="l" rtl="0" eaLnBrk="0" fontAlgn="base" hangingPunct="0">
        <a:spcBef>
          <a:spcPct val="0"/>
        </a:spcBef>
        <a:spcAft>
          <a:spcPct val="0"/>
        </a:spcAft>
        <a:defRPr sz="2800" kern="1200" cap="all" spc="200">
          <a:solidFill>
            <a:schemeClr val="bg1"/>
          </a:solidFill>
          <a:latin typeface="+mj-lt"/>
          <a:ea typeface="+mj-ea"/>
          <a:cs typeface="+mj-cs"/>
        </a:defRPr>
      </a:lvl1pPr>
      <a:lvl2pPr algn="l" rtl="0" eaLnBrk="0" fontAlgn="base" hangingPunct="0">
        <a:spcBef>
          <a:spcPct val="0"/>
        </a:spcBef>
        <a:spcAft>
          <a:spcPct val="0"/>
        </a:spcAft>
        <a:defRPr sz="2800">
          <a:solidFill>
            <a:schemeClr val="bg1"/>
          </a:solidFill>
          <a:latin typeface="Franklin Gothic Medium" pitchFamily="34" charset="0"/>
          <a:ea typeface="微软雅黑" pitchFamily="34" charset="-122"/>
        </a:defRPr>
      </a:lvl2pPr>
      <a:lvl3pPr algn="l" rtl="0" eaLnBrk="0" fontAlgn="base" hangingPunct="0">
        <a:spcBef>
          <a:spcPct val="0"/>
        </a:spcBef>
        <a:spcAft>
          <a:spcPct val="0"/>
        </a:spcAft>
        <a:defRPr sz="2800">
          <a:solidFill>
            <a:schemeClr val="bg1"/>
          </a:solidFill>
          <a:latin typeface="Franklin Gothic Medium" pitchFamily="34" charset="0"/>
          <a:ea typeface="微软雅黑" pitchFamily="34" charset="-122"/>
        </a:defRPr>
      </a:lvl3pPr>
      <a:lvl4pPr algn="l" rtl="0" eaLnBrk="0" fontAlgn="base" hangingPunct="0">
        <a:spcBef>
          <a:spcPct val="0"/>
        </a:spcBef>
        <a:spcAft>
          <a:spcPct val="0"/>
        </a:spcAft>
        <a:defRPr sz="2800">
          <a:solidFill>
            <a:schemeClr val="bg1"/>
          </a:solidFill>
          <a:latin typeface="Franklin Gothic Medium" pitchFamily="34" charset="0"/>
          <a:ea typeface="微软雅黑" pitchFamily="34" charset="-122"/>
        </a:defRPr>
      </a:lvl4pPr>
      <a:lvl5pPr algn="l" rtl="0" eaLnBrk="0" fontAlgn="base" hangingPunct="0">
        <a:spcBef>
          <a:spcPct val="0"/>
        </a:spcBef>
        <a:spcAft>
          <a:spcPct val="0"/>
        </a:spcAft>
        <a:defRPr sz="2800">
          <a:solidFill>
            <a:schemeClr val="bg1"/>
          </a:solidFill>
          <a:latin typeface="Franklin Gothic Medium" pitchFamily="34" charset="0"/>
          <a:ea typeface="微软雅黑" pitchFamily="34" charset="-122"/>
        </a:defRPr>
      </a:lvl5pPr>
      <a:lvl6pPr marL="457200" algn="ctr" rtl="0" fontAlgn="base">
        <a:spcBef>
          <a:spcPct val="0"/>
        </a:spcBef>
        <a:spcAft>
          <a:spcPct val="0"/>
        </a:spcAft>
        <a:defRPr sz="3200">
          <a:solidFill>
            <a:schemeClr val="bg1"/>
          </a:solidFill>
          <a:latin typeface="Franklin Gothic Medium" pitchFamily="34" charset="0"/>
          <a:ea typeface="微软雅黑" pitchFamily="34" charset="-122"/>
        </a:defRPr>
      </a:lvl6pPr>
      <a:lvl7pPr marL="914400" algn="ctr" rtl="0" fontAlgn="base">
        <a:spcBef>
          <a:spcPct val="0"/>
        </a:spcBef>
        <a:spcAft>
          <a:spcPct val="0"/>
        </a:spcAft>
        <a:defRPr sz="3200">
          <a:solidFill>
            <a:schemeClr val="bg1"/>
          </a:solidFill>
          <a:latin typeface="Franklin Gothic Medium" pitchFamily="34" charset="0"/>
          <a:ea typeface="微软雅黑" pitchFamily="34" charset="-122"/>
        </a:defRPr>
      </a:lvl7pPr>
      <a:lvl8pPr marL="1371600" algn="ctr" rtl="0" fontAlgn="base">
        <a:spcBef>
          <a:spcPct val="0"/>
        </a:spcBef>
        <a:spcAft>
          <a:spcPct val="0"/>
        </a:spcAft>
        <a:defRPr sz="3200">
          <a:solidFill>
            <a:schemeClr val="bg1"/>
          </a:solidFill>
          <a:latin typeface="Franklin Gothic Medium" pitchFamily="34" charset="0"/>
          <a:ea typeface="微软雅黑" pitchFamily="34" charset="-122"/>
        </a:defRPr>
      </a:lvl8pPr>
      <a:lvl9pPr marL="1828800" algn="ctr" rtl="0" fontAlgn="base">
        <a:spcBef>
          <a:spcPct val="0"/>
        </a:spcBef>
        <a:spcAft>
          <a:spcPct val="0"/>
        </a:spcAft>
        <a:defRPr sz="3200">
          <a:solidFill>
            <a:schemeClr val="bg1"/>
          </a:solidFill>
          <a:latin typeface="Franklin Gothic Medium" pitchFamily="34" charset="0"/>
          <a:ea typeface="微软雅黑" pitchFamily="34" charset="-122"/>
        </a:defRPr>
      </a:lvl9pPr>
    </p:titleStyle>
    <p:bodyStyle>
      <a:lvl1pPr marL="450850" indent="-450850" algn="l" rtl="0" eaLnBrk="0" fontAlgn="base" hangingPunct="0">
        <a:spcBef>
          <a:spcPct val="20000"/>
        </a:spcBef>
        <a:spcAft>
          <a:spcPct val="0"/>
        </a:spcAft>
        <a:buClr>
          <a:schemeClr val="tx2"/>
        </a:buClr>
        <a:buFont typeface="Wingdings" panose="05000000000000000000" pitchFamily="2" charset="2"/>
        <a:buChar char="n"/>
        <a:defRPr sz="2800" kern="1200" spc="150">
          <a:solidFill>
            <a:schemeClr val="tx1"/>
          </a:solidFill>
          <a:latin typeface="+mn-lt"/>
          <a:ea typeface="宋体" pitchFamily="2" charset="-122"/>
          <a:cs typeface="+mn-cs"/>
        </a:defRPr>
      </a:lvl1pPr>
      <a:lvl2pPr marL="720725" indent="-355600" algn="l" rtl="0" eaLnBrk="0" fontAlgn="base" hangingPunct="0">
        <a:spcBef>
          <a:spcPct val="20000"/>
        </a:spcBef>
        <a:spcAft>
          <a:spcPct val="0"/>
        </a:spcAft>
        <a:buClr>
          <a:schemeClr val="tx2"/>
        </a:buClr>
        <a:buFont typeface="Wingdings" panose="05000000000000000000" pitchFamily="2" charset="2"/>
        <a:buChar char="n"/>
        <a:defRPr sz="2400" kern="1200" spc="100">
          <a:solidFill>
            <a:schemeClr val="tx1"/>
          </a:solidFill>
          <a:latin typeface="+mn-lt"/>
          <a:ea typeface="宋体" pitchFamily="2" charset="-122"/>
          <a:cs typeface="+mn-cs"/>
        </a:defRPr>
      </a:lvl2pPr>
      <a:lvl3pPr marL="992188" indent="-352425" algn="l" rtl="0" eaLnBrk="0" fontAlgn="base" hangingPunct="0">
        <a:spcBef>
          <a:spcPct val="20000"/>
        </a:spcBef>
        <a:spcAft>
          <a:spcPct val="0"/>
        </a:spcAft>
        <a:buClr>
          <a:schemeClr val="tx2"/>
        </a:buClr>
        <a:buFont typeface="Wingdings" panose="05000000000000000000" pitchFamily="2" charset="2"/>
        <a:buChar char="n"/>
        <a:defRPr sz="2000" kern="1200" spc="100">
          <a:solidFill>
            <a:schemeClr val="tx1"/>
          </a:solidFill>
          <a:latin typeface="+mn-lt"/>
          <a:ea typeface="宋体" pitchFamily="2" charset="-122"/>
          <a:cs typeface="+mn-cs"/>
        </a:defRPr>
      </a:lvl3pPr>
      <a:lvl4pPr marL="1262063" indent="-347663" algn="l" rtl="0" eaLnBrk="0" fontAlgn="base" hangingPunct="0">
        <a:spcBef>
          <a:spcPct val="20000"/>
        </a:spcBef>
        <a:spcAft>
          <a:spcPct val="0"/>
        </a:spcAft>
        <a:buClr>
          <a:schemeClr val="tx2"/>
        </a:buClr>
        <a:buFont typeface="Wingdings" panose="05000000000000000000" pitchFamily="2" charset="2"/>
        <a:buChar char="n"/>
        <a:defRPr kern="1200">
          <a:solidFill>
            <a:schemeClr val="tx1"/>
          </a:solidFill>
          <a:latin typeface="+mn-lt"/>
          <a:ea typeface="宋体" pitchFamily="2" charset="-122"/>
          <a:cs typeface="+mn-cs"/>
        </a:defRPr>
      </a:lvl4pPr>
      <a:lvl5pPr marL="1430338" indent="-333375" algn="l" rtl="0" eaLnBrk="0" fontAlgn="base" hangingPunct="0">
        <a:spcBef>
          <a:spcPct val="20000"/>
        </a:spcBef>
        <a:spcAft>
          <a:spcPct val="0"/>
        </a:spcAft>
        <a:buClr>
          <a:schemeClr val="tx2"/>
        </a:buClr>
        <a:buFont typeface="Wingdings" panose="05000000000000000000" pitchFamily="2" charset="2"/>
        <a:buChar char="n"/>
        <a:defRPr sz="1600" kern="1200" spc="100">
          <a:solidFill>
            <a:schemeClr val="tx1"/>
          </a:solidFill>
          <a:latin typeface="+mn-lt"/>
          <a:ea typeface="宋体" pitchFamily="2" charset="-122"/>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36.e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slide" Target="slide47.xml"/><Relationship Id="rId7" Type="http://schemas.openxmlformats.org/officeDocument/2006/relationships/oleObject" Target="../embeddings/oleObject3.bin"/><Relationship Id="rId12" Type="http://schemas.openxmlformats.org/officeDocument/2006/relationships/image" Target="../media/image42.wmf"/><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39.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41.wmf"/><Relationship Id="rId4" Type="http://schemas.openxmlformats.org/officeDocument/2006/relationships/image" Target="../media/image38.png"/><Relationship Id="rId9"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image" Target="../media/image44.wmf"/><Relationship Id="rId7" Type="http://schemas.openxmlformats.org/officeDocument/2006/relationships/image" Target="../media/image46.wmf"/><Relationship Id="rId2" Type="http://schemas.openxmlformats.org/officeDocument/2006/relationships/oleObject" Target="../embeddings/oleObject6.bin"/><Relationship Id="rId1" Type="http://schemas.openxmlformats.org/officeDocument/2006/relationships/slideLayout" Target="../slideLayouts/slideLayout3.xml"/><Relationship Id="rId6" Type="http://schemas.openxmlformats.org/officeDocument/2006/relationships/oleObject" Target="../embeddings/oleObject8.bin"/><Relationship Id="rId5" Type="http://schemas.openxmlformats.org/officeDocument/2006/relationships/image" Target="../media/image45.wmf"/><Relationship Id="rId4" Type="http://schemas.openxmlformats.org/officeDocument/2006/relationships/oleObject" Target="../embeddings/oleObject7.bin"/><Relationship Id="rId9" Type="http://schemas.openxmlformats.org/officeDocument/2006/relationships/image" Target="../media/image47.wmf"/></Relationships>
</file>

<file path=ppt/slides/_rels/slide26.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oleObject" Target="../embeddings/oleObject10.bin"/><Relationship Id="rId1" Type="http://schemas.openxmlformats.org/officeDocument/2006/relationships/slideLayout" Target="../slideLayouts/slideLayout1.xml"/><Relationship Id="rId4" Type="http://schemas.openxmlformats.org/officeDocument/2006/relationships/slide" Target="slide4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oleObject" Target="../embeddings/oleObject11.bin"/><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62.wmf"/><Relationship Id="rId3" Type="http://schemas.openxmlformats.org/officeDocument/2006/relationships/image" Target="../media/image57.wmf"/><Relationship Id="rId7" Type="http://schemas.openxmlformats.org/officeDocument/2006/relationships/image" Target="../media/image59.wmf"/><Relationship Id="rId12" Type="http://schemas.openxmlformats.org/officeDocument/2006/relationships/oleObject" Target="../embeddings/oleObject17.bin"/><Relationship Id="rId2" Type="http://schemas.openxmlformats.org/officeDocument/2006/relationships/oleObject" Target="../embeddings/oleObject12.bin"/><Relationship Id="rId1" Type="http://schemas.openxmlformats.org/officeDocument/2006/relationships/slideLayout" Target="../slideLayouts/slideLayout1.xml"/><Relationship Id="rId6" Type="http://schemas.openxmlformats.org/officeDocument/2006/relationships/oleObject" Target="../embeddings/oleObject14.bin"/><Relationship Id="rId11" Type="http://schemas.openxmlformats.org/officeDocument/2006/relationships/image" Target="../media/image61.wmf"/><Relationship Id="rId5" Type="http://schemas.openxmlformats.org/officeDocument/2006/relationships/image" Target="../media/image58.wmf"/><Relationship Id="rId15" Type="http://schemas.openxmlformats.org/officeDocument/2006/relationships/image" Target="../media/image63.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60.wmf"/><Relationship Id="rId14" Type="http://schemas.openxmlformats.org/officeDocument/2006/relationships/oleObject" Target="../embeddings/oleObject18.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62.wmf"/><Relationship Id="rId18" Type="http://schemas.openxmlformats.org/officeDocument/2006/relationships/oleObject" Target="../embeddings/oleObject27.bin"/><Relationship Id="rId3" Type="http://schemas.openxmlformats.org/officeDocument/2006/relationships/image" Target="../media/image57.wmf"/><Relationship Id="rId7" Type="http://schemas.openxmlformats.org/officeDocument/2006/relationships/image" Target="../media/image59.wmf"/><Relationship Id="rId12" Type="http://schemas.openxmlformats.org/officeDocument/2006/relationships/oleObject" Target="../embeddings/oleObject24.bin"/><Relationship Id="rId17" Type="http://schemas.openxmlformats.org/officeDocument/2006/relationships/image" Target="../media/image64.wmf"/><Relationship Id="rId2" Type="http://schemas.openxmlformats.org/officeDocument/2006/relationships/oleObject" Target="../embeddings/oleObject19.bin"/><Relationship Id="rId16" Type="http://schemas.openxmlformats.org/officeDocument/2006/relationships/oleObject" Target="../embeddings/oleObject26.bin"/><Relationship Id="rId1" Type="http://schemas.openxmlformats.org/officeDocument/2006/relationships/slideLayout" Target="../slideLayouts/slideLayout1.xml"/><Relationship Id="rId6" Type="http://schemas.openxmlformats.org/officeDocument/2006/relationships/oleObject" Target="../embeddings/oleObject21.bin"/><Relationship Id="rId11" Type="http://schemas.openxmlformats.org/officeDocument/2006/relationships/image" Target="../media/image61.wmf"/><Relationship Id="rId5" Type="http://schemas.openxmlformats.org/officeDocument/2006/relationships/image" Target="../media/image58.wmf"/><Relationship Id="rId15" Type="http://schemas.openxmlformats.org/officeDocument/2006/relationships/image" Target="../media/image63.wmf"/><Relationship Id="rId10" Type="http://schemas.openxmlformats.org/officeDocument/2006/relationships/oleObject" Target="../embeddings/oleObject23.bin"/><Relationship Id="rId19" Type="http://schemas.openxmlformats.org/officeDocument/2006/relationships/image" Target="../media/image65.wmf"/><Relationship Id="rId4" Type="http://schemas.openxmlformats.org/officeDocument/2006/relationships/oleObject" Target="../embeddings/oleObject20.bin"/><Relationship Id="rId9" Type="http://schemas.openxmlformats.org/officeDocument/2006/relationships/image" Target="../media/image60.wmf"/><Relationship Id="rId14" Type="http://schemas.openxmlformats.org/officeDocument/2006/relationships/oleObject" Target="../embeddings/oleObject25.bin"/></Relationships>
</file>

<file path=ppt/slides/_rels/slide38.x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oleObject" Target="../embeddings/oleObject28.bin"/><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72.wmf"/><Relationship Id="rId18" Type="http://schemas.openxmlformats.org/officeDocument/2006/relationships/oleObject" Target="../embeddings/oleObject37.bin"/><Relationship Id="rId3" Type="http://schemas.openxmlformats.org/officeDocument/2006/relationships/image" Target="../media/image67.wmf"/><Relationship Id="rId7" Type="http://schemas.openxmlformats.org/officeDocument/2006/relationships/image" Target="../media/image69.wmf"/><Relationship Id="rId12" Type="http://schemas.openxmlformats.org/officeDocument/2006/relationships/oleObject" Target="../embeddings/oleObject34.bin"/><Relationship Id="rId17" Type="http://schemas.openxmlformats.org/officeDocument/2006/relationships/image" Target="../media/image74.wmf"/><Relationship Id="rId2" Type="http://schemas.openxmlformats.org/officeDocument/2006/relationships/oleObject" Target="../embeddings/oleObject29.bin"/><Relationship Id="rId16" Type="http://schemas.openxmlformats.org/officeDocument/2006/relationships/oleObject" Target="../embeddings/oleObject36.bin"/><Relationship Id="rId1" Type="http://schemas.openxmlformats.org/officeDocument/2006/relationships/slideLayout" Target="../slideLayouts/slideLayout1.xml"/><Relationship Id="rId6" Type="http://schemas.openxmlformats.org/officeDocument/2006/relationships/oleObject" Target="../embeddings/oleObject31.bin"/><Relationship Id="rId11" Type="http://schemas.openxmlformats.org/officeDocument/2006/relationships/image" Target="../media/image71.wmf"/><Relationship Id="rId5" Type="http://schemas.openxmlformats.org/officeDocument/2006/relationships/image" Target="../media/image68.wmf"/><Relationship Id="rId15" Type="http://schemas.openxmlformats.org/officeDocument/2006/relationships/image" Target="../media/image73.w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70.wmf"/><Relationship Id="rId14" Type="http://schemas.openxmlformats.org/officeDocument/2006/relationships/oleObject" Target="../embeddings/oleObject35.bin"/></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oleObject" Target="../embeddings/oleObject38.bin"/><Relationship Id="rId1" Type="http://schemas.openxmlformats.org/officeDocument/2006/relationships/slideLayout" Target="../slideLayouts/slideLayout1.xml"/><Relationship Id="rId4" Type="http://schemas.openxmlformats.org/officeDocument/2006/relationships/image" Target="../media/image76.png"/></Relationships>
</file>

<file path=ppt/slides/_rels/slide41.x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oleObject" Target="../embeddings/oleObject39.bin"/><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image" Target="../media/image78.wmf"/><Relationship Id="rId7" Type="http://schemas.openxmlformats.org/officeDocument/2006/relationships/image" Target="../media/image80.wmf"/><Relationship Id="rId2" Type="http://schemas.openxmlformats.org/officeDocument/2006/relationships/oleObject" Target="../embeddings/oleObject40.bin"/><Relationship Id="rId1" Type="http://schemas.openxmlformats.org/officeDocument/2006/relationships/slideLayout" Target="../slideLayouts/slideLayout1.xml"/><Relationship Id="rId6" Type="http://schemas.openxmlformats.org/officeDocument/2006/relationships/oleObject" Target="../embeddings/oleObject42.bin"/><Relationship Id="rId11" Type="http://schemas.openxmlformats.org/officeDocument/2006/relationships/image" Target="../media/image82.wmf"/><Relationship Id="rId5" Type="http://schemas.openxmlformats.org/officeDocument/2006/relationships/image" Target="../media/image79.wmf"/><Relationship Id="rId10" Type="http://schemas.openxmlformats.org/officeDocument/2006/relationships/oleObject" Target="../embeddings/oleObject44.bin"/><Relationship Id="rId4" Type="http://schemas.openxmlformats.org/officeDocument/2006/relationships/oleObject" Target="../embeddings/oleObject41.bin"/><Relationship Id="rId9" Type="http://schemas.openxmlformats.org/officeDocument/2006/relationships/image" Target="../media/image81.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image" Target="../media/image83.wmf"/><Relationship Id="rId7" Type="http://schemas.openxmlformats.org/officeDocument/2006/relationships/image" Target="../media/image85.wmf"/><Relationship Id="rId2" Type="http://schemas.openxmlformats.org/officeDocument/2006/relationships/oleObject" Target="../embeddings/oleObject45.bin"/><Relationship Id="rId1" Type="http://schemas.openxmlformats.org/officeDocument/2006/relationships/slideLayout" Target="../slideLayouts/slideLayout1.xml"/><Relationship Id="rId6" Type="http://schemas.openxmlformats.org/officeDocument/2006/relationships/oleObject" Target="../embeddings/oleObject47.bin"/><Relationship Id="rId11" Type="http://schemas.openxmlformats.org/officeDocument/2006/relationships/image" Target="../media/image87.wmf"/><Relationship Id="rId5" Type="http://schemas.openxmlformats.org/officeDocument/2006/relationships/image" Target="../media/image84.wmf"/><Relationship Id="rId10" Type="http://schemas.openxmlformats.org/officeDocument/2006/relationships/oleObject" Target="../embeddings/oleObject49.bin"/><Relationship Id="rId4" Type="http://schemas.openxmlformats.org/officeDocument/2006/relationships/oleObject" Target="../embeddings/oleObject46.bin"/><Relationship Id="rId9" Type="http://schemas.openxmlformats.org/officeDocument/2006/relationships/image" Target="../media/image86.wmf"/></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53.bin"/><Relationship Id="rId13" Type="http://schemas.openxmlformats.org/officeDocument/2006/relationships/image" Target="../media/image87.wmf"/><Relationship Id="rId3" Type="http://schemas.openxmlformats.org/officeDocument/2006/relationships/image" Target="../media/image88.wmf"/><Relationship Id="rId7" Type="http://schemas.openxmlformats.org/officeDocument/2006/relationships/image" Target="../media/image90.wmf"/><Relationship Id="rId12" Type="http://schemas.openxmlformats.org/officeDocument/2006/relationships/oleObject" Target="../embeddings/oleObject55.bin"/><Relationship Id="rId2" Type="http://schemas.openxmlformats.org/officeDocument/2006/relationships/oleObject" Target="../embeddings/oleObject50.bin"/><Relationship Id="rId1" Type="http://schemas.openxmlformats.org/officeDocument/2006/relationships/slideLayout" Target="../slideLayouts/slideLayout1.xml"/><Relationship Id="rId6" Type="http://schemas.openxmlformats.org/officeDocument/2006/relationships/oleObject" Target="../embeddings/oleObject52.bin"/><Relationship Id="rId11" Type="http://schemas.openxmlformats.org/officeDocument/2006/relationships/image" Target="../media/image92.wmf"/><Relationship Id="rId5" Type="http://schemas.openxmlformats.org/officeDocument/2006/relationships/image" Target="../media/image89.wmf"/><Relationship Id="rId15" Type="http://schemas.openxmlformats.org/officeDocument/2006/relationships/image" Target="../media/image93.wmf"/><Relationship Id="rId10" Type="http://schemas.openxmlformats.org/officeDocument/2006/relationships/oleObject" Target="../embeddings/oleObject54.bin"/><Relationship Id="rId4" Type="http://schemas.openxmlformats.org/officeDocument/2006/relationships/oleObject" Target="../embeddings/oleObject51.bin"/><Relationship Id="rId9" Type="http://schemas.openxmlformats.org/officeDocument/2006/relationships/image" Target="../media/image91.wmf"/><Relationship Id="rId14" Type="http://schemas.openxmlformats.org/officeDocument/2006/relationships/oleObject" Target="../embeddings/oleObject56.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60.bin"/><Relationship Id="rId3" Type="http://schemas.openxmlformats.org/officeDocument/2006/relationships/image" Target="../media/image95.wmf"/><Relationship Id="rId7" Type="http://schemas.openxmlformats.org/officeDocument/2006/relationships/image" Target="../media/image97.wmf"/><Relationship Id="rId2" Type="http://schemas.openxmlformats.org/officeDocument/2006/relationships/oleObject" Target="../embeddings/oleObject57.bin"/><Relationship Id="rId1" Type="http://schemas.openxmlformats.org/officeDocument/2006/relationships/slideLayout" Target="../slideLayouts/slideLayout1.xml"/><Relationship Id="rId6" Type="http://schemas.openxmlformats.org/officeDocument/2006/relationships/oleObject" Target="../embeddings/oleObject59.bin"/><Relationship Id="rId5" Type="http://schemas.openxmlformats.org/officeDocument/2006/relationships/image" Target="../media/image96.wmf"/><Relationship Id="rId10" Type="http://schemas.openxmlformats.org/officeDocument/2006/relationships/slide" Target="slide27.xml"/><Relationship Id="rId4" Type="http://schemas.openxmlformats.org/officeDocument/2006/relationships/oleObject" Target="../embeddings/oleObject58.bin"/><Relationship Id="rId9" Type="http://schemas.openxmlformats.org/officeDocument/2006/relationships/image" Target="../media/image98.wmf"/></Relationships>
</file>

<file path=ppt/slides/_rels/slide49.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oleObject" Target="../embeddings/oleObject61.bin"/><Relationship Id="rId1" Type="http://schemas.openxmlformats.org/officeDocument/2006/relationships/slideLayout" Target="../slideLayouts/slideLayout1.xml"/><Relationship Id="rId6" Type="http://schemas.openxmlformats.org/officeDocument/2006/relationships/image" Target="../media/image107.wmf"/><Relationship Id="rId5" Type="http://schemas.openxmlformats.org/officeDocument/2006/relationships/oleObject" Target="../embeddings/oleObject62.bin"/><Relationship Id="rId4" Type="http://schemas.openxmlformats.org/officeDocument/2006/relationships/image" Target="../media/image106.png"/></Relationships>
</file>

<file path=ppt/slides/_rels/slide58.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image" Target="../media/image111.png"/><Relationship Id="rId1" Type="http://schemas.openxmlformats.org/officeDocument/2006/relationships/slideLayout" Target="../slideLayouts/slideLayout1.xml"/><Relationship Id="rId4" Type="http://schemas.openxmlformats.org/officeDocument/2006/relationships/image" Target="../media/image112.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slideLayout" Target="../slideLayouts/slideLayout1.xml"/><Relationship Id="rId5" Type="http://schemas.openxmlformats.org/officeDocument/2006/relationships/image" Target="../media/image116.png"/><Relationship Id="rId4" Type="http://schemas.openxmlformats.org/officeDocument/2006/relationships/image" Target="../media/image115.wmf"/></Relationships>
</file>

<file path=ppt/slides/_rels/slide69.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wmf"/><Relationship Id="rId1" Type="http://schemas.openxmlformats.org/officeDocument/2006/relationships/slideLayout" Target="../slideLayouts/slideLayout3.xml"/><Relationship Id="rId5" Type="http://schemas.openxmlformats.org/officeDocument/2006/relationships/image" Target="../media/image120.wmf"/><Relationship Id="rId4" Type="http://schemas.openxmlformats.org/officeDocument/2006/relationships/image" Target="../media/image119.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5.w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7">
            <a:extLst>
              <a:ext uri="{FF2B5EF4-FFF2-40B4-BE49-F238E27FC236}">
                <a16:creationId xmlns:a16="http://schemas.microsoft.com/office/drawing/2014/main" id="{95F73480-1A93-29A9-CCAD-13F874951446}"/>
              </a:ext>
            </a:extLst>
          </p:cNvPr>
          <p:cNvSpPr txBox="1">
            <a:spLocks noChangeArrowheads="1"/>
          </p:cNvSpPr>
          <p:nvPr/>
        </p:nvSpPr>
        <p:spPr bwMode="auto">
          <a:xfrm>
            <a:off x="1150938" y="2538413"/>
            <a:ext cx="5653087"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a:solidFill>
                  <a:srgbClr val="0000FF"/>
                </a:solidFill>
                <a:latin typeface="微软雅黑" panose="020B0503020204020204" pitchFamily="34" charset="-122"/>
                <a:ea typeface="微软雅黑" panose="020B0503020204020204" pitchFamily="34" charset="-122"/>
              </a:rPr>
              <a:t>2.1	</a:t>
            </a:r>
            <a:r>
              <a:rPr lang="zh-CN" altLang="en-US">
                <a:solidFill>
                  <a:srgbClr val="0000FF"/>
                </a:solidFill>
                <a:latin typeface="微软雅黑" panose="020B0503020204020204" pitchFamily="34" charset="-122"/>
                <a:ea typeface="微软雅黑" panose="020B0503020204020204" pitchFamily="34" charset="-122"/>
              </a:rPr>
              <a:t>逻辑变量与逻辑函数</a:t>
            </a:r>
          </a:p>
          <a:p>
            <a:pPr eaLnBrk="1" hangingPunct="1">
              <a:spcBef>
                <a:spcPct val="0"/>
              </a:spcBef>
              <a:buClrTx/>
              <a:buFontTx/>
              <a:buNone/>
            </a:pPr>
            <a:r>
              <a:rPr lang="en-US" altLang="zh-CN">
                <a:solidFill>
                  <a:srgbClr val="0000FF"/>
                </a:solidFill>
                <a:latin typeface="微软雅黑" panose="020B0503020204020204" pitchFamily="34" charset="-122"/>
                <a:ea typeface="微软雅黑" panose="020B0503020204020204" pitchFamily="34" charset="-122"/>
              </a:rPr>
              <a:t>2.2	</a:t>
            </a:r>
            <a:r>
              <a:rPr lang="zh-CN" altLang="en-US">
                <a:solidFill>
                  <a:srgbClr val="0000FF"/>
                </a:solidFill>
                <a:latin typeface="微软雅黑" panose="020B0503020204020204" pitchFamily="34" charset="-122"/>
                <a:ea typeface="微软雅黑" panose="020B0503020204020204" pitchFamily="34" charset="-122"/>
              </a:rPr>
              <a:t>基本逻辑运算与基本逻辑门</a:t>
            </a:r>
          </a:p>
          <a:p>
            <a:pPr eaLnBrk="1" hangingPunct="1">
              <a:spcBef>
                <a:spcPct val="0"/>
              </a:spcBef>
              <a:buClrTx/>
              <a:buFontTx/>
              <a:buNone/>
            </a:pPr>
            <a:r>
              <a:rPr lang="en-US" altLang="zh-CN">
                <a:solidFill>
                  <a:srgbClr val="0000FF"/>
                </a:solidFill>
                <a:latin typeface="微软雅黑" panose="020B0503020204020204" pitchFamily="34" charset="-122"/>
                <a:ea typeface="微软雅黑" panose="020B0503020204020204" pitchFamily="34" charset="-122"/>
              </a:rPr>
              <a:t>2.3	</a:t>
            </a:r>
            <a:r>
              <a:rPr lang="zh-CN" altLang="en-US">
                <a:solidFill>
                  <a:srgbClr val="0000FF"/>
                </a:solidFill>
                <a:latin typeface="微软雅黑" panose="020B0503020204020204" pitchFamily="34" charset="-122"/>
                <a:ea typeface="微软雅黑" panose="020B0503020204020204" pitchFamily="34" charset="-122"/>
              </a:rPr>
              <a:t>逻辑代数的公式与规则</a:t>
            </a:r>
          </a:p>
          <a:p>
            <a:pPr eaLnBrk="1" hangingPunct="1">
              <a:spcBef>
                <a:spcPct val="0"/>
              </a:spcBef>
              <a:buClrTx/>
              <a:buFontTx/>
              <a:buNone/>
            </a:pPr>
            <a:r>
              <a:rPr lang="en-US" altLang="zh-CN">
                <a:solidFill>
                  <a:srgbClr val="0000FF"/>
                </a:solidFill>
                <a:latin typeface="微软雅黑" panose="020B0503020204020204" pitchFamily="34" charset="-122"/>
                <a:ea typeface="微软雅黑" panose="020B0503020204020204" pitchFamily="34" charset="-122"/>
              </a:rPr>
              <a:t>2.4	</a:t>
            </a:r>
            <a:r>
              <a:rPr lang="zh-CN" altLang="en-US">
                <a:solidFill>
                  <a:srgbClr val="0000FF"/>
                </a:solidFill>
                <a:latin typeface="微软雅黑" panose="020B0503020204020204" pitchFamily="34" charset="-122"/>
                <a:ea typeface="微软雅黑" panose="020B0503020204020204" pitchFamily="34" charset="-122"/>
              </a:rPr>
              <a:t>逻辑函数的表示方法</a:t>
            </a:r>
          </a:p>
          <a:p>
            <a:pPr eaLnBrk="1" hangingPunct="1">
              <a:spcBef>
                <a:spcPct val="0"/>
              </a:spcBef>
              <a:buClrTx/>
              <a:buFontTx/>
              <a:buNone/>
            </a:pPr>
            <a:r>
              <a:rPr lang="en-US" altLang="zh-CN">
                <a:solidFill>
                  <a:srgbClr val="0000FF"/>
                </a:solidFill>
                <a:latin typeface="微软雅黑" panose="020B0503020204020204" pitchFamily="34" charset="-122"/>
                <a:ea typeface="微软雅黑" panose="020B0503020204020204" pitchFamily="34" charset="-122"/>
              </a:rPr>
              <a:t>2.5	</a:t>
            </a:r>
            <a:r>
              <a:rPr lang="zh-CN" altLang="en-US">
                <a:solidFill>
                  <a:srgbClr val="0000FF"/>
                </a:solidFill>
                <a:latin typeface="微软雅黑" panose="020B0503020204020204" pitchFamily="34" charset="-122"/>
                <a:ea typeface="微软雅黑" panose="020B0503020204020204" pitchFamily="34" charset="-122"/>
              </a:rPr>
              <a:t>逻辑函数的标准形式</a:t>
            </a:r>
          </a:p>
          <a:p>
            <a:pPr eaLnBrk="1" hangingPunct="1">
              <a:spcBef>
                <a:spcPct val="0"/>
              </a:spcBef>
              <a:buClrTx/>
              <a:buFontTx/>
              <a:buNone/>
            </a:pPr>
            <a:r>
              <a:rPr lang="en-US" altLang="zh-CN">
                <a:solidFill>
                  <a:srgbClr val="0000FF"/>
                </a:solidFill>
                <a:latin typeface="微软雅黑" panose="020B0503020204020204" pitchFamily="34" charset="-122"/>
                <a:ea typeface="微软雅黑" panose="020B0503020204020204" pitchFamily="34" charset="-122"/>
              </a:rPr>
              <a:t>2.6	</a:t>
            </a:r>
            <a:r>
              <a:rPr lang="zh-CN" altLang="en-US">
                <a:solidFill>
                  <a:srgbClr val="0000FF"/>
                </a:solidFill>
                <a:latin typeface="微软雅黑" panose="020B0503020204020204" pitchFamily="34" charset="-122"/>
                <a:ea typeface="微软雅黑" panose="020B0503020204020204" pitchFamily="34" charset="-122"/>
              </a:rPr>
              <a:t>逻辑函数的化简方法</a:t>
            </a:r>
          </a:p>
        </p:txBody>
      </p:sp>
      <p:sp>
        <p:nvSpPr>
          <p:cNvPr id="5123" name="Rectangle 10">
            <a:extLst>
              <a:ext uri="{FF2B5EF4-FFF2-40B4-BE49-F238E27FC236}">
                <a16:creationId xmlns:a16="http://schemas.microsoft.com/office/drawing/2014/main" id="{D8F24365-2502-AC6C-9308-03C892289B86}"/>
              </a:ext>
            </a:extLst>
          </p:cNvPr>
          <p:cNvSpPr>
            <a:spLocks noChangeArrowheads="1"/>
          </p:cNvSpPr>
          <p:nvPr/>
        </p:nvSpPr>
        <p:spPr bwMode="auto">
          <a:xfrm>
            <a:off x="395288" y="1376363"/>
            <a:ext cx="6300787"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r" eaLnBrk="1" hangingPunct="1">
              <a:spcBef>
                <a:spcPct val="0"/>
              </a:spcBef>
              <a:buClrTx/>
              <a:buFontTx/>
              <a:buNone/>
            </a:pPr>
            <a:r>
              <a:rPr lang="zh-CN" altLang="en-US" sz="4800">
                <a:solidFill>
                  <a:srgbClr val="003366"/>
                </a:solidFill>
                <a:latin typeface="微软雅黑" panose="020B0503020204020204" pitchFamily="34" charset="-122"/>
                <a:ea typeface="微软雅黑" panose="020B0503020204020204" pitchFamily="34" charset="-122"/>
              </a:rPr>
              <a:t>第二章 数字逻辑基础</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9">
            <a:extLst>
              <a:ext uri="{FF2B5EF4-FFF2-40B4-BE49-F238E27FC236}">
                <a16:creationId xmlns:a16="http://schemas.microsoft.com/office/drawing/2014/main" id="{7734C378-4E00-22C8-6A47-D9E02B6985A6}"/>
              </a:ext>
            </a:extLst>
          </p:cNvPr>
          <p:cNvSpPr txBox="1">
            <a:spLocks noGrp="1"/>
          </p:cNvSpPr>
          <p:nvPr/>
        </p:nvSpPr>
        <p:spPr bwMode="auto">
          <a:xfrm>
            <a:off x="107950" y="6308725"/>
            <a:ext cx="582613" cy="323850"/>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0"/>
              </a:spcBef>
              <a:buClrTx/>
              <a:buFontTx/>
              <a:buNone/>
            </a:pPr>
            <a:fld id="{55D7F9E0-6C17-4C50-BB81-77F3E2F64EDB}" type="slidenum">
              <a:rPr lang="en-US" altLang="zh-CN" sz="1800" b="0">
                <a:solidFill>
                  <a:schemeClr val="bg2"/>
                </a:solidFill>
                <a:latin typeface="Arial" panose="020B0604020202020204" pitchFamily="34" charset="0"/>
                <a:ea typeface="Arial Unicode MS" panose="020B0604020202020204" pitchFamily="34" charset="-122"/>
              </a:rPr>
              <a:pPr algn="ctr" eaLnBrk="1" hangingPunct="1">
                <a:spcBef>
                  <a:spcPct val="0"/>
                </a:spcBef>
                <a:buClrTx/>
                <a:buFontTx/>
                <a:buNone/>
              </a:pPr>
              <a:t>10</a:t>
            </a:fld>
            <a:endParaRPr lang="en-US" altLang="zh-CN" sz="1800" b="0">
              <a:solidFill>
                <a:schemeClr val="bg2"/>
              </a:solidFill>
              <a:latin typeface="Arial" panose="020B0604020202020204" pitchFamily="34" charset="0"/>
              <a:ea typeface="Arial Unicode MS" panose="020B0604020202020204" pitchFamily="34" charset="-122"/>
            </a:endParaRPr>
          </a:p>
        </p:txBody>
      </p:sp>
      <p:sp>
        <p:nvSpPr>
          <p:cNvPr id="15363" name="Rectangle 5">
            <a:extLst>
              <a:ext uri="{FF2B5EF4-FFF2-40B4-BE49-F238E27FC236}">
                <a16:creationId xmlns:a16="http://schemas.microsoft.com/office/drawing/2014/main" id="{7EDEEE04-6DA8-E276-02DC-B31E7EED543E}"/>
              </a:ext>
            </a:extLst>
          </p:cNvPr>
          <p:cNvSpPr>
            <a:spLocks noChangeArrowheads="1"/>
          </p:cNvSpPr>
          <p:nvPr/>
        </p:nvSpPr>
        <p:spPr bwMode="auto">
          <a:xfrm>
            <a:off x="755650" y="212725"/>
            <a:ext cx="82089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a:latin typeface="宋体" panose="02010600030101010101" pitchFamily="2" charset="-122"/>
                <a:ea typeface="Arial Unicode MS" panose="020B0604020202020204" pitchFamily="34" charset="-122"/>
              </a:rPr>
              <a:t>2.2.5  </a:t>
            </a:r>
            <a:r>
              <a:rPr lang="zh-CN" altLang="en-US">
                <a:latin typeface="宋体" panose="02010600030101010101" pitchFamily="2" charset="-122"/>
                <a:ea typeface="Arial Unicode MS" panose="020B0604020202020204" pitchFamily="34" charset="-122"/>
              </a:rPr>
              <a:t>由基本逻辑门构成的其它复合门</a:t>
            </a:r>
          </a:p>
        </p:txBody>
      </p:sp>
      <p:sp>
        <p:nvSpPr>
          <p:cNvPr id="29703" name="矩形 7">
            <a:extLst>
              <a:ext uri="{FF2B5EF4-FFF2-40B4-BE49-F238E27FC236}">
                <a16:creationId xmlns:a16="http://schemas.microsoft.com/office/drawing/2014/main" id="{BF1A1E8E-E21D-52FA-3F49-5A79922EE7DE}"/>
              </a:ext>
            </a:extLst>
          </p:cNvPr>
          <p:cNvSpPr>
            <a:spLocks noGrp="1"/>
          </p:cNvSpPr>
          <p:nvPr>
            <p:ph type="title" idx="4294967295"/>
          </p:nvPr>
        </p:nvSpPr>
        <p:spPr/>
        <p:txBody>
          <a:bodyPr/>
          <a:lstStyle/>
          <a:p>
            <a:pPr>
              <a:defRPr/>
            </a:pPr>
            <a:r>
              <a:rPr lang="en-US" altLang="zh-CN" sz="2400" cap="none" dirty="0"/>
              <a:t>2.2  </a:t>
            </a:r>
            <a:r>
              <a:rPr lang="zh-CN" altLang="en-US" sz="2400" cap="none" dirty="0"/>
              <a:t>基本逻辑运算与基本逻辑门</a:t>
            </a:r>
          </a:p>
        </p:txBody>
      </p:sp>
      <p:sp>
        <p:nvSpPr>
          <p:cNvPr id="15365" name="Text Box 14">
            <a:extLst>
              <a:ext uri="{FF2B5EF4-FFF2-40B4-BE49-F238E27FC236}">
                <a16:creationId xmlns:a16="http://schemas.microsoft.com/office/drawing/2014/main" id="{892BE834-EE87-EB83-977E-481C8A3D5403}"/>
              </a:ext>
            </a:extLst>
          </p:cNvPr>
          <p:cNvSpPr txBox="1">
            <a:spLocks noChangeArrowheads="1"/>
          </p:cNvSpPr>
          <p:nvPr/>
        </p:nvSpPr>
        <p:spPr bwMode="auto">
          <a:xfrm>
            <a:off x="827088" y="766763"/>
            <a:ext cx="81375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000">
                <a:latin typeface="宋体" panose="02010600030101010101" pitchFamily="2" charset="-122"/>
                <a:ea typeface="Arial Unicode MS" panose="020B0604020202020204" pitchFamily="34" charset="-122"/>
              </a:rPr>
              <a:t>与非门	  </a:t>
            </a:r>
            <a:r>
              <a:rPr lang="en-US" altLang="zh-CN" sz="2000" b="0">
                <a:latin typeface="宋体" panose="02010600030101010101" pitchFamily="2" charset="-122"/>
                <a:ea typeface="Arial Unicode MS" panose="020B0604020202020204" pitchFamily="34" charset="-122"/>
              </a:rPr>
              <a:t>——1</a:t>
            </a:r>
            <a:r>
              <a:rPr lang="zh-CN" altLang="en-US" sz="2000" b="0">
                <a:latin typeface="宋体" panose="02010600030101010101" pitchFamily="2" charset="-122"/>
                <a:ea typeface="Arial Unicode MS" panose="020B0604020202020204" pitchFamily="34" charset="-122"/>
              </a:rPr>
              <a:t>个与门和</a:t>
            </a:r>
            <a:r>
              <a:rPr lang="en-US" altLang="zh-CN" sz="2000" b="0">
                <a:latin typeface="宋体" panose="02010600030101010101" pitchFamily="2" charset="-122"/>
                <a:ea typeface="Arial Unicode MS" panose="020B0604020202020204" pitchFamily="34" charset="-122"/>
              </a:rPr>
              <a:t>1</a:t>
            </a:r>
            <a:r>
              <a:rPr lang="zh-CN" altLang="en-US" sz="2000" b="0">
                <a:latin typeface="宋体" panose="02010600030101010101" pitchFamily="2" charset="-122"/>
                <a:ea typeface="Arial Unicode MS" panose="020B0604020202020204" pitchFamily="34" charset="-122"/>
              </a:rPr>
              <a:t>个非门的组合，</a:t>
            </a:r>
            <a:r>
              <a:rPr lang="en-US" altLang="zh-CN" sz="2000" b="0">
                <a:latin typeface="宋体" panose="02010600030101010101" pitchFamily="2" charset="-122"/>
                <a:ea typeface="Arial Unicode MS" panose="020B0604020202020204" pitchFamily="34" charset="-122"/>
              </a:rPr>
              <a:t>F=(AB) </a:t>
            </a:r>
            <a:r>
              <a:rPr lang="zh-CN" altLang="en-US" sz="2000" b="0">
                <a:latin typeface="宋体" panose="02010600030101010101" pitchFamily="2" charset="-122"/>
                <a:ea typeface="Arial Unicode MS" panose="020B0604020202020204" pitchFamily="34" charset="-122"/>
              </a:rPr>
              <a:t>；</a:t>
            </a:r>
            <a:endParaRPr lang="en-US" altLang="zh-CN" sz="2000" b="0">
              <a:latin typeface="宋体" panose="02010600030101010101" pitchFamily="2" charset="-122"/>
              <a:ea typeface="Arial Unicode MS" panose="020B0604020202020204" pitchFamily="34" charset="-122"/>
            </a:endParaRPr>
          </a:p>
          <a:p>
            <a:pPr eaLnBrk="1" hangingPunct="1">
              <a:spcBef>
                <a:spcPct val="0"/>
              </a:spcBef>
              <a:buClrTx/>
              <a:buFontTx/>
              <a:buNone/>
            </a:pPr>
            <a:r>
              <a:rPr lang="zh-CN" altLang="en-US" sz="2000">
                <a:latin typeface="宋体" panose="02010600030101010101" pitchFamily="2" charset="-122"/>
                <a:ea typeface="Arial Unicode MS" panose="020B0604020202020204" pitchFamily="34" charset="-122"/>
              </a:rPr>
              <a:t>或非门	  </a:t>
            </a:r>
            <a:r>
              <a:rPr lang="en-US" altLang="zh-CN" sz="2000" b="0">
                <a:latin typeface="宋体" panose="02010600030101010101" pitchFamily="2" charset="-122"/>
                <a:ea typeface="Arial Unicode MS" panose="020B0604020202020204" pitchFamily="34" charset="-122"/>
              </a:rPr>
              <a:t>——1</a:t>
            </a:r>
            <a:r>
              <a:rPr lang="zh-CN" altLang="en-US" sz="2000" b="0">
                <a:latin typeface="宋体" panose="02010600030101010101" pitchFamily="2" charset="-122"/>
                <a:ea typeface="Arial Unicode MS" panose="020B0604020202020204" pitchFamily="34" charset="-122"/>
              </a:rPr>
              <a:t>个或门和</a:t>
            </a:r>
            <a:r>
              <a:rPr lang="en-US" altLang="zh-CN" sz="2000" b="0">
                <a:latin typeface="宋体" panose="02010600030101010101" pitchFamily="2" charset="-122"/>
                <a:ea typeface="Arial Unicode MS" panose="020B0604020202020204" pitchFamily="34" charset="-122"/>
              </a:rPr>
              <a:t>1</a:t>
            </a:r>
            <a:r>
              <a:rPr lang="zh-CN" altLang="en-US" sz="2000" b="0">
                <a:latin typeface="宋体" panose="02010600030101010101" pitchFamily="2" charset="-122"/>
                <a:ea typeface="Arial Unicode MS" panose="020B0604020202020204" pitchFamily="34" charset="-122"/>
              </a:rPr>
              <a:t>个非门的组合，</a:t>
            </a:r>
            <a:r>
              <a:rPr lang="en-US" altLang="zh-CN" sz="2000" b="0">
                <a:latin typeface="宋体" panose="02010600030101010101" pitchFamily="2" charset="-122"/>
                <a:ea typeface="Arial Unicode MS" panose="020B0604020202020204" pitchFamily="34" charset="-122"/>
              </a:rPr>
              <a:t>F=(A+B) </a:t>
            </a:r>
            <a:r>
              <a:rPr lang="zh-CN" altLang="en-US" sz="2000" b="0">
                <a:latin typeface="宋体" panose="02010600030101010101" pitchFamily="2" charset="-122"/>
                <a:ea typeface="Arial Unicode MS" panose="020B0604020202020204" pitchFamily="34" charset="-122"/>
              </a:rPr>
              <a:t>；</a:t>
            </a:r>
            <a:endParaRPr lang="en-US" altLang="zh-CN" sz="2000" b="0">
              <a:latin typeface="宋体" panose="02010600030101010101" pitchFamily="2" charset="-122"/>
              <a:ea typeface="Arial Unicode MS" panose="020B0604020202020204" pitchFamily="34" charset="-122"/>
            </a:endParaRPr>
          </a:p>
          <a:p>
            <a:pPr eaLnBrk="1" hangingPunct="1">
              <a:spcBef>
                <a:spcPct val="0"/>
              </a:spcBef>
              <a:buClrTx/>
              <a:buFontTx/>
              <a:buNone/>
            </a:pPr>
            <a:r>
              <a:rPr lang="zh-CN" altLang="en-US" sz="2000">
                <a:latin typeface="宋体" panose="02010600030101010101" pitchFamily="2" charset="-122"/>
                <a:ea typeface="Arial Unicode MS" panose="020B0604020202020204" pitchFamily="34" charset="-122"/>
              </a:rPr>
              <a:t>与或非门 </a:t>
            </a:r>
            <a:r>
              <a:rPr lang="en-US" altLang="zh-CN" sz="2000" b="0">
                <a:latin typeface="宋体" panose="02010600030101010101" pitchFamily="2" charset="-122"/>
                <a:ea typeface="Arial Unicode MS" panose="020B0604020202020204" pitchFamily="34" charset="-122"/>
              </a:rPr>
              <a:t>——2</a:t>
            </a:r>
            <a:r>
              <a:rPr lang="zh-CN" altLang="en-US" sz="2000" b="0">
                <a:latin typeface="宋体" panose="02010600030101010101" pitchFamily="2" charset="-122"/>
                <a:ea typeface="Arial Unicode MS" panose="020B0604020202020204" pitchFamily="34" charset="-122"/>
              </a:rPr>
              <a:t>个与门、</a:t>
            </a:r>
            <a:r>
              <a:rPr lang="en-US" altLang="zh-CN" sz="2000" b="0">
                <a:latin typeface="宋体" panose="02010600030101010101" pitchFamily="2" charset="-122"/>
                <a:ea typeface="Arial Unicode MS" panose="020B0604020202020204" pitchFamily="34" charset="-122"/>
              </a:rPr>
              <a:t>1</a:t>
            </a:r>
            <a:r>
              <a:rPr lang="zh-CN" altLang="en-US" sz="2000" b="0">
                <a:latin typeface="宋体" panose="02010600030101010101" pitchFamily="2" charset="-122"/>
                <a:ea typeface="Arial Unicode MS" panose="020B0604020202020204" pitchFamily="34" charset="-122"/>
              </a:rPr>
              <a:t>个或门和</a:t>
            </a:r>
            <a:r>
              <a:rPr lang="en-US" altLang="zh-CN" sz="2000" b="0">
                <a:latin typeface="宋体" panose="02010600030101010101" pitchFamily="2" charset="-122"/>
                <a:ea typeface="Arial Unicode MS" panose="020B0604020202020204" pitchFamily="34" charset="-122"/>
              </a:rPr>
              <a:t>1</a:t>
            </a:r>
            <a:r>
              <a:rPr lang="zh-CN" altLang="en-US" sz="2000" b="0">
                <a:latin typeface="宋体" panose="02010600030101010101" pitchFamily="2" charset="-122"/>
                <a:ea typeface="Arial Unicode MS" panose="020B0604020202020204" pitchFamily="34" charset="-122"/>
              </a:rPr>
              <a:t>个非门的组合，</a:t>
            </a:r>
            <a:r>
              <a:rPr lang="en-US" altLang="zh-CN" sz="2000" b="0">
                <a:latin typeface="宋体" panose="02010600030101010101" pitchFamily="2" charset="-122"/>
                <a:ea typeface="Arial Unicode MS" panose="020B0604020202020204" pitchFamily="34" charset="-122"/>
              </a:rPr>
              <a:t>F=(AB+CD)</a:t>
            </a:r>
            <a:endParaRPr lang="zh-CN" altLang="en-US" sz="2000" b="0">
              <a:latin typeface="宋体" panose="02010600030101010101" pitchFamily="2" charset="-122"/>
              <a:ea typeface="Arial Unicode MS" panose="020B0604020202020204" pitchFamily="34" charset="-122"/>
              <a:sym typeface="Symbol" panose="05050102010706020507" pitchFamily="18" charset="2"/>
            </a:endParaRPr>
          </a:p>
        </p:txBody>
      </p:sp>
      <p:grpSp>
        <p:nvGrpSpPr>
          <p:cNvPr id="125" name="Group 8">
            <a:extLst>
              <a:ext uri="{FF2B5EF4-FFF2-40B4-BE49-F238E27FC236}">
                <a16:creationId xmlns:a16="http://schemas.microsoft.com/office/drawing/2014/main" id="{9CFD5D17-77F4-D356-C2FB-4C73945B0FB3}"/>
              </a:ext>
            </a:extLst>
          </p:cNvPr>
          <p:cNvGrpSpPr>
            <a:grpSpLocks/>
          </p:cNvGrpSpPr>
          <p:nvPr/>
        </p:nvGrpSpPr>
        <p:grpSpPr bwMode="auto">
          <a:xfrm>
            <a:off x="935038" y="1917700"/>
            <a:ext cx="7850187" cy="4824413"/>
            <a:chOff x="589" y="1162"/>
            <a:chExt cx="4945" cy="3039"/>
          </a:xfrm>
        </p:grpSpPr>
        <p:sp>
          <p:nvSpPr>
            <p:cNvPr id="15370" name="Rectangle 9">
              <a:extLst>
                <a:ext uri="{FF2B5EF4-FFF2-40B4-BE49-F238E27FC236}">
                  <a16:creationId xmlns:a16="http://schemas.microsoft.com/office/drawing/2014/main" id="{BD783A7F-F082-A689-B640-3C1DD805F728}"/>
                </a:ext>
              </a:extLst>
            </p:cNvPr>
            <p:cNvSpPr>
              <a:spLocks noChangeArrowheads="1"/>
            </p:cNvSpPr>
            <p:nvPr/>
          </p:nvSpPr>
          <p:spPr bwMode="auto">
            <a:xfrm>
              <a:off x="612" y="1162"/>
              <a:ext cx="4922" cy="3039"/>
            </a:xfrm>
            <a:prstGeom prst="rect">
              <a:avLst/>
            </a:prstGeom>
            <a:solidFill>
              <a:srgbClr val="B9CDE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endParaRPr lang="zh-CN" altLang="en-US" sz="1800">
                <a:latin typeface="宋体" panose="02010600030101010101" pitchFamily="2" charset="-122"/>
                <a:ea typeface="Arial Unicode MS" panose="020B0604020202020204" pitchFamily="34" charset="-122"/>
              </a:endParaRPr>
            </a:p>
          </p:txBody>
        </p:sp>
        <p:sp>
          <p:nvSpPr>
            <p:cNvPr id="15371" name="Text Box 12">
              <a:extLst>
                <a:ext uri="{FF2B5EF4-FFF2-40B4-BE49-F238E27FC236}">
                  <a16:creationId xmlns:a16="http://schemas.microsoft.com/office/drawing/2014/main" id="{4A705300-305C-DF97-A9BE-E8F67B0E57BE}"/>
                </a:ext>
              </a:extLst>
            </p:cNvPr>
            <p:cNvSpPr txBox="1">
              <a:spLocks noChangeArrowheads="1"/>
            </p:cNvSpPr>
            <p:nvPr/>
          </p:nvSpPr>
          <p:spPr bwMode="auto">
            <a:xfrm>
              <a:off x="589" y="2689"/>
              <a:ext cx="82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0"/>
                </a:spcBef>
                <a:buClrTx/>
                <a:buFontTx/>
                <a:buNone/>
              </a:pPr>
              <a:r>
                <a:rPr lang="zh-CN" altLang="en-US" sz="2000">
                  <a:latin typeface="宋体" panose="02010600030101010101" pitchFamily="2" charset="-122"/>
                  <a:ea typeface="Arial Unicode MS" panose="020B0604020202020204" pitchFamily="34" charset="-122"/>
                  <a:sym typeface="Symbol" panose="05050102010706020507" pitchFamily="18" charset="2"/>
                </a:rPr>
                <a:t>或非门</a:t>
              </a:r>
            </a:p>
            <a:p>
              <a:pPr algn="ctr" eaLnBrk="1" hangingPunct="1">
                <a:spcBef>
                  <a:spcPct val="0"/>
                </a:spcBef>
                <a:buClrTx/>
                <a:buFontTx/>
                <a:buNone/>
              </a:pPr>
              <a:r>
                <a:rPr lang="en-US" altLang="zh-CN" sz="2000">
                  <a:latin typeface="宋体" panose="02010600030101010101" pitchFamily="2" charset="-122"/>
                  <a:ea typeface="Arial Unicode MS" panose="020B0604020202020204" pitchFamily="34" charset="-122"/>
                  <a:sym typeface="Symbol" panose="05050102010706020507" pitchFamily="18" charset="2"/>
                </a:rPr>
                <a:t>NOR</a:t>
              </a:r>
            </a:p>
          </p:txBody>
        </p:sp>
        <p:sp>
          <p:nvSpPr>
            <p:cNvPr id="15372" name="Text Box 12">
              <a:extLst>
                <a:ext uri="{FF2B5EF4-FFF2-40B4-BE49-F238E27FC236}">
                  <a16:creationId xmlns:a16="http://schemas.microsoft.com/office/drawing/2014/main" id="{A72E2A10-52A0-0293-B336-BE14618ED0A1}"/>
                </a:ext>
              </a:extLst>
            </p:cNvPr>
            <p:cNvSpPr txBox="1">
              <a:spLocks noChangeArrowheads="1"/>
            </p:cNvSpPr>
            <p:nvPr/>
          </p:nvSpPr>
          <p:spPr bwMode="auto">
            <a:xfrm>
              <a:off x="703" y="1321"/>
              <a:ext cx="476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sz="2000">
                  <a:latin typeface="宋体" panose="02010600030101010101" pitchFamily="2" charset="-122"/>
                  <a:ea typeface="Arial Unicode MS" panose="020B0604020202020204" pitchFamily="34" charset="-122"/>
                  <a:sym typeface="Symbol" panose="05050102010706020507" pitchFamily="18" charset="2"/>
                </a:rPr>
                <a:t>              IEEE/ANSI</a:t>
              </a:r>
              <a:r>
                <a:rPr lang="zh-CN" altLang="en-US" sz="2000">
                  <a:latin typeface="宋体" panose="02010600030101010101" pitchFamily="2" charset="-122"/>
                  <a:ea typeface="Arial Unicode MS" panose="020B0604020202020204" pitchFamily="34" charset="-122"/>
                  <a:sym typeface="Symbol" panose="05050102010706020507" pitchFamily="18" charset="2"/>
                </a:rPr>
                <a:t>符号</a:t>
              </a:r>
              <a:r>
                <a:rPr lang="en-US" altLang="zh-CN" sz="2000">
                  <a:latin typeface="宋体" panose="02010600030101010101" pitchFamily="2" charset="-122"/>
                  <a:ea typeface="Arial Unicode MS" panose="020B0604020202020204" pitchFamily="34" charset="-122"/>
                  <a:sym typeface="Symbol" panose="05050102010706020507" pitchFamily="18" charset="2"/>
                </a:rPr>
                <a:t>         </a:t>
              </a:r>
              <a:r>
                <a:rPr lang="zh-CN" altLang="en-US" sz="2000">
                  <a:latin typeface="宋体" panose="02010600030101010101" pitchFamily="2" charset="-122"/>
                  <a:ea typeface="Arial Unicode MS" panose="020B0604020202020204" pitchFamily="34" charset="-122"/>
                  <a:sym typeface="Symbol" panose="05050102010706020507" pitchFamily="18" charset="2"/>
                </a:rPr>
                <a:t>国际符号</a:t>
              </a:r>
              <a:r>
                <a:rPr lang="en-US" altLang="zh-CN" sz="2000">
                  <a:latin typeface="宋体" panose="02010600030101010101" pitchFamily="2" charset="-122"/>
                  <a:ea typeface="Arial Unicode MS" panose="020B0604020202020204" pitchFamily="34" charset="-122"/>
                  <a:sym typeface="Symbol" panose="05050102010706020507" pitchFamily="18" charset="2"/>
                </a:rPr>
                <a:t>    </a:t>
              </a:r>
              <a:r>
                <a:rPr lang="zh-CN" altLang="en-US" sz="2000">
                  <a:latin typeface="宋体" panose="02010600030101010101" pitchFamily="2" charset="-122"/>
                  <a:ea typeface="Arial Unicode MS" panose="020B0604020202020204" pitchFamily="34" charset="-122"/>
                  <a:sym typeface="Symbol" panose="05050102010706020507" pitchFamily="18" charset="2"/>
                </a:rPr>
                <a:t>惯用符号</a:t>
              </a:r>
            </a:p>
          </p:txBody>
        </p:sp>
        <p:sp>
          <p:nvSpPr>
            <p:cNvPr id="15373" name="Text Box 12">
              <a:extLst>
                <a:ext uri="{FF2B5EF4-FFF2-40B4-BE49-F238E27FC236}">
                  <a16:creationId xmlns:a16="http://schemas.microsoft.com/office/drawing/2014/main" id="{D55C088F-E9E3-B35C-895C-6D01808FC2AD}"/>
                </a:ext>
              </a:extLst>
            </p:cNvPr>
            <p:cNvSpPr txBox="1">
              <a:spLocks noChangeArrowheads="1"/>
            </p:cNvSpPr>
            <p:nvPr/>
          </p:nvSpPr>
          <p:spPr bwMode="auto">
            <a:xfrm>
              <a:off x="589" y="1887"/>
              <a:ext cx="82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0"/>
                </a:spcBef>
                <a:buClrTx/>
                <a:buFontTx/>
                <a:buNone/>
              </a:pPr>
              <a:r>
                <a:rPr lang="zh-CN" altLang="en-US" sz="2000">
                  <a:latin typeface="宋体" panose="02010600030101010101" pitchFamily="2" charset="-122"/>
                  <a:ea typeface="Arial Unicode MS" panose="020B0604020202020204" pitchFamily="34" charset="-122"/>
                  <a:sym typeface="Symbol" panose="05050102010706020507" pitchFamily="18" charset="2"/>
                </a:rPr>
                <a:t>与非门</a:t>
              </a:r>
            </a:p>
            <a:p>
              <a:pPr algn="ctr" eaLnBrk="1" hangingPunct="1">
                <a:spcBef>
                  <a:spcPct val="0"/>
                </a:spcBef>
                <a:buClrTx/>
                <a:buFontTx/>
                <a:buNone/>
              </a:pPr>
              <a:r>
                <a:rPr lang="en-US" altLang="zh-CN" sz="2000">
                  <a:latin typeface="宋体" panose="02010600030101010101" pitchFamily="2" charset="-122"/>
                  <a:ea typeface="Arial Unicode MS" panose="020B0604020202020204" pitchFamily="34" charset="-122"/>
                  <a:sym typeface="Symbol" panose="05050102010706020507" pitchFamily="18" charset="2"/>
                </a:rPr>
                <a:t>NAND</a:t>
              </a:r>
            </a:p>
          </p:txBody>
        </p:sp>
        <p:sp>
          <p:nvSpPr>
            <p:cNvPr id="15374" name="Text Box 12">
              <a:extLst>
                <a:ext uri="{FF2B5EF4-FFF2-40B4-BE49-F238E27FC236}">
                  <a16:creationId xmlns:a16="http://schemas.microsoft.com/office/drawing/2014/main" id="{F879A327-4D5A-FAE0-9FA0-5A48B853D4AD}"/>
                </a:ext>
              </a:extLst>
            </p:cNvPr>
            <p:cNvSpPr txBox="1">
              <a:spLocks noChangeArrowheads="1"/>
            </p:cNvSpPr>
            <p:nvPr/>
          </p:nvSpPr>
          <p:spPr bwMode="auto">
            <a:xfrm>
              <a:off x="646" y="3546"/>
              <a:ext cx="8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000">
                  <a:latin typeface="宋体" panose="02010600030101010101" pitchFamily="2" charset="-122"/>
                  <a:ea typeface="Arial Unicode MS" panose="020B0604020202020204" pitchFamily="34" charset="-122"/>
                  <a:sym typeface="Symbol" panose="05050102010706020507" pitchFamily="18" charset="2"/>
                </a:rPr>
                <a:t>与或非门</a:t>
              </a:r>
            </a:p>
          </p:txBody>
        </p:sp>
        <p:sp>
          <p:nvSpPr>
            <p:cNvPr id="15375" name="Line 17">
              <a:extLst>
                <a:ext uri="{FF2B5EF4-FFF2-40B4-BE49-F238E27FC236}">
                  <a16:creationId xmlns:a16="http://schemas.microsoft.com/office/drawing/2014/main" id="{3D6E3705-614B-C41D-F304-2B16F76974E8}"/>
                </a:ext>
              </a:extLst>
            </p:cNvPr>
            <p:cNvSpPr>
              <a:spLocks noChangeShapeType="1"/>
            </p:cNvSpPr>
            <p:nvPr/>
          </p:nvSpPr>
          <p:spPr bwMode="auto">
            <a:xfrm>
              <a:off x="2007" y="2078"/>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6" name="Line 18">
              <a:extLst>
                <a:ext uri="{FF2B5EF4-FFF2-40B4-BE49-F238E27FC236}">
                  <a16:creationId xmlns:a16="http://schemas.microsoft.com/office/drawing/2014/main" id="{9E9DA798-E866-4F78-F320-BFCA94C1E470}"/>
                </a:ext>
              </a:extLst>
            </p:cNvPr>
            <p:cNvSpPr>
              <a:spLocks noChangeShapeType="1"/>
            </p:cNvSpPr>
            <p:nvPr/>
          </p:nvSpPr>
          <p:spPr bwMode="auto">
            <a:xfrm flipH="1">
              <a:off x="1545" y="1984"/>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7" name="Line 19">
              <a:extLst>
                <a:ext uri="{FF2B5EF4-FFF2-40B4-BE49-F238E27FC236}">
                  <a16:creationId xmlns:a16="http://schemas.microsoft.com/office/drawing/2014/main" id="{7E6EF2D4-F39D-D976-8AA9-5B04C4AB2284}"/>
                </a:ext>
              </a:extLst>
            </p:cNvPr>
            <p:cNvSpPr>
              <a:spLocks noChangeShapeType="1"/>
            </p:cNvSpPr>
            <p:nvPr/>
          </p:nvSpPr>
          <p:spPr bwMode="auto">
            <a:xfrm flipH="1">
              <a:off x="1545" y="2147"/>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8" name="Text Box 21">
              <a:extLst>
                <a:ext uri="{FF2B5EF4-FFF2-40B4-BE49-F238E27FC236}">
                  <a16:creationId xmlns:a16="http://schemas.microsoft.com/office/drawing/2014/main" id="{37690975-6F9D-4AE4-5BCF-91C97CEC66FC}"/>
                </a:ext>
              </a:extLst>
            </p:cNvPr>
            <p:cNvSpPr txBox="1">
              <a:spLocks noChangeArrowheads="1"/>
            </p:cNvSpPr>
            <p:nvPr/>
          </p:nvSpPr>
          <p:spPr bwMode="auto">
            <a:xfrm>
              <a:off x="1336" y="1873"/>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A</a:t>
              </a:r>
            </a:p>
          </p:txBody>
        </p:sp>
        <p:sp>
          <p:nvSpPr>
            <p:cNvPr id="15379" name="Text Box 22">
              <a:extLst>
                <a:ext uri="{FF2B5EF4-FFF2-40B4-BE49-F238E27FC236}">
                  <a16:creationId xmlns:a16="http://schemas.microsoft.com/office/drawing/2014/main" id="{B8D5BEB5-B016-71F6-74EF-F6741CA14CB7}"/>
                </a:ext>
              </a:extLst>
            </p:cNvPr>
            <p:cNvSpPr txBox="1">
              <a:spLocks noChangeArrowheads="1"/>
            </p:cNvSpPr>
            <p:nvPr/>
          </p:nvSpPr>
          <p:spPr bwMode="auto">
            <a:xfrm>
              <a:off x="1336" y="2049"/>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B</a:t>
              </a:r>
            </a:p>
          </p:txBody>
        </p:sp>
        <p:sp>
          <p:nvSpPr>
            <p:cNvPr id="15380" name="Text Box 23">
              <a:extLst>
                <a:ext uri="{FF2B5EF4-FFF2-40B4-BE49-F238E27FC236}">
                  <a16:creationId xmlns:a16="http://schemas.microsoft.com/office/drawing/2014/main" id="{4134126F-22B5-B3EC-D26D-18CF0737F6A7}"/>
                </a:ext>
              </a:extLst>
            </p:cNvPr>
            <p:cNvSpPr txBox="1">
              <a:spLocks noChangeArrowheads="1"/>
            </p:cNvSpPr>
            <p:nvPr/>
          </p:nvSpPr>
          <p:spPr bwMode="auto">
            <a:xfrm>
              <a:off x="1961" y="1894"/>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F</a:t>
              </a:r>
            </a:p>
          </p:txBody>
        </p:sp>
        <p:sp>
          <p:nvSpPr>
            <p:cNvPr id="137" name="矩形 136">
              <a:extLst>
                <a:ext uri="{FF2B5EF4-FFF2-40B4-BE49-F238E27FC236}">
                  <a16:creationId xmlns:a16="http://schemas.microsoft.com/office/drawing/2014/main" id="{6886C450-9FD1-3E89-8E7B-C334948133B4}"/>
                </a:ext>
              </a:extLst>
            </p:cNvPr>
            <p:cNvSpPr/>
            <p:nvPr/>
          </p:nvSpPr>
          <p:spPr>
            <a:xfrm>
              <a:off x="1720" y="1916"/>
              <a:ext cx="230" cy="32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latin typeface="宋体" panose="02010600030101010101" pitchFamily="2" charset="-122"/>
                <a:ea typeface="宋体" panose="02010600030101010101" pitchFamily="2" charset="-122"/>
              </a:endParaRPr>
            </a:p>
          </p:txBody>
        </p:sp>
        <p:sp>
          <p:nvSpPr>
            <p:cNvPr id="15382" name="Text Box 23">
              <a:extLst>
                <a:ext uri="{FF2B5EF4-FFF2-40B4-BE49-F238E27FC236}">
                  <a16:creationId xmlns:a16="http://schemas.microsoft.com/office/drawing/2014/main" id="{9703C872-E8C2-7E5A-623C-D439A0B37257}"/>
                </a:ext>
              </a:extLst>
            </p:cNvPr>
            <p:cNvSpPr txBox="1">
              <a:spLocks noChangeArrowheads="1"/>
            </p:cNvSpPr>
            <p:nvPr/>
          </p:nvSpPr>
          <p:spPr bwMode="auto">
            <a:xfrm>
              <a:off x="1674" y="1887"/>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&amp;</a:t>
              </a:r>
            </a:p>
          </p:txBody>
        </p:sp>
        <p:sp>
          <p:nvSpPr>
            <p:cNvPr id="139" name="椭圆 138">
              <a:extLst>
                <a:ext uri="{FF2B5EF4-FFF2-40B4-BE49-F238E27FC236}">
                  <a16:creationId xmlns:a16="http://schemas.microsoft.com/office/drawing/2014/main" id="{70C441AC-FC98-83FD-C87E-8A105EB57C14}"/>
                </a:ext>
              </a:extLst>
            </p:cNvPr>
            <p:cNvSpPr/>
            <p:nvPr/>
          </p:nvSpPr>
          <p:spPr>
            <a:xfrm>
              <a:off x="1957" y="2064"/>
              <a:ext cx="45" cy="45"/>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latin typeface="宋体" panose="02010600030101010101" pitchFamily="2" charset="-122"/>
                <a:ea typeface="宋体" panose="02010600030101010101" pitchFamily="2" charset="-122"/>
              </a:endParaRPr>
            </a:p>
          </p:txBody>
        </p:sp>
        <p:sp>
          <p:nvSpPr>
            <p:cNvPr id="15384" name="AutoShape 16">
              <a:extLst>
                <a:ext uri="{FF2B5EF4-FFF2-40B4-BE49-F238E27FC236}">
                  <a16:creationId xmlns:a16="http://schemas.microsoft.com/office/drawing/2014/main" id="{9717532E-04F3-324D-CBE9-8BE77CC5F6C7}"/>
                </a:ext>
              </a:extLst>
            </p:cNvPr>
            <p:cNvSpPr>
              <a:spLocks noChangeArrowheads="1"/>
            </p:cNvSpPr>
            <p:nvPr/>
          </p:nvSpPr>
          <p:spPr bwMode="auto">
            <a:xfrm>
              <a:off x="2571" y="1939"/>
              <a:ext cx="260" cy="254"/>
            </a:xfrm>
            <a:prstGeom prst="flowChartDelay">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endParaRPr lang="zh-CN" altLang="en-US" sz="1800" b="0">
                <a:latin typeface="宋体" panose="02010600030101010101" pitchFamily="2" charset="-122"/>
                <a:ea typeface="Arial Unicode MS" panose="020B0604020202020204" pitchFamily="34" charset="-122"/>
              </a:endParaRPr>
            </a:p>
          </p:txBody>
        </p:sp>
        <p:sp>
          <p:nvSpPr>
            <p:cNvPr id="15385" name="Line 17">
              <a:extLst>
                <a:ext uri="{FF2B5EF4-FFF2-40B4-BE49-F238E27FC236}">
                  <a16:creationId xmlns:a16="http://schemas.microsoft.com/office/drawing/2014/main" id="{5C41E8B6-0F72-4BD3-C204-2E8ACE48D5CC}"/>
                </a:ext>
              </a:extLst>
            </p:cNvPr>
            <p:cNvSpPr>
              <a:spLocks noChangeShapeType="1"/>
            </p:cNvSpPr>
            <p:nvPr/>
          </p:nvSpPr>
          <p:spPr bwMode="auto">
            <a:xfrm>
              <a:off x="2881" y="2078"/>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6" name="Line 18">
              <a:extLst>
                <a:ext uri="{FF2B5EF4-FFF2-40B4-BE49-F238E27FC236}">
                  <a16:creationId xmlns:a16="http://schemas.microsoft.com/office/drawing/2014/main" id="{9A3CFD3C-89B9-DDE9-F2F3-148A4A46BB76}"/>
                </a:ext>
              </a:extLst>
            </p:cNvPr>
            <p:cNvSpPr>
              <a:spLocks noChangeShapeType="1"/>
            </p:cNvSpPr>
            <p:nvPr/>
          </p:nvSpPr>
          <p:spPr bwMode="auto">
            <a:xfrm flipH="1">
              <a:off x="2419" y="1984"/>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7" name="Line 19">
              <a:extLst>
                <a:ext uri="{FF2B5EF4-FFF2-40B4-BE49-F238E27FC236}">
                  <a16:creationId xmlns:a16="http://schemas.microsoft.com/office/drawing/2014/main" id="{DFF9CD35-0DAF-4162-73C5-CD38F5246368}"/>
                </a:ext>
              </a:extLst>
            </p:cNvPr>
            <p:cNvSpPr>
              <a:spLocks noChangeShapeType="1"/>
            </p:cNvSpPr>
            <p:nvPr/>
          </p:nvSpPr>
          <p:spPr bwMode="auto">
            <a:xfrm flipH="1">
              <a:off x="2419" y="2147"/>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8" name="Text Box 21">
              <a:extLst>
                <a:ext uri="{FF2B5EF4-FFF2-40B4-BE49-F238E27FC236}">
                  <a16:creationId xmlns:a16="http://schemas.microsoft.com/office/drawing/2014/main" id="{A2296488-C994-A3A5-F31A-8BDDBFE40C83}"/>
                </a:ext>
              </a:extLst>
            </p:cNvPr>
            <p:cNvSpPr txBox="1">
              <a:spLocks noChangeArrowheads="1"/>
            </p:cNvSpPr>
            <p:nvPr/>
          </p:nvSpPr>
          <p:spPr bwMode="auto">
            <a:xfrm>
              <a:off x="2210" y="1873"/>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A</a:t>
              </a:r>
            </a:p>
          </p:txBody>
        </p:sp>
        <p:sp>
          <p:nvSpPr>
            <p:cNvPr id="15389" name="Text Box 22">
              <a:extLst>
                <a:ext uri="{FF2B5EF4-FFF2-40B4-BE49-F238E27FC236}">
                  <a16:creationId xmlns:a16="http://schemas.microsoft.com/office/drawing/2014/main" id="{0774FC9F-6970-C7DC-CF72-32D4F353E59A}"/>
                </a:ext>
              </a:extLst>
            </p:cNvPr>
            <p:cNvSpPr txBox="1">
              <a:spLocks noChangeArrowheads="1"/>
            </p:cNvSpPr>
            <p:nvPr/>
          </p:nvSpPr>
          <p:spPr bwMode="auto">
            <a:xfrm>
              <a:off x="2210" y="2049"/>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B</a:t>
              </a:r>
            </a:p>
          </p:txBody>
        </p:sp>
        <p:sp>
          <p:nvSpPr>
            <p:cNvPr id="15390" name="Text Box 23">
              <a:extLst>
                <a:ext uri="{FF2B5EF4-FFF2-40B4-BE49-F238E27FC236}">
                  <a16:creationId xmlns:a16="http://schemas.microsoft.com/office/drawing/2014/main" id="{9F79C1A1-8F64-7ECA-34D2-9E63C909C97D}"/>
                </a:ext>
              </a:extLst>
            </p:cNvPr>
            <p:cNvSpPr txBox="1">
              <a:spLocks noChangeArrowheads="1"/>
            </p:cNvSpPr>
            <p:nvPr/>
          </p:nvSpPr>
          <p:spPr bwMode="auto">
            <a:xfrm>
              <a:off x="2835" y="1894"/>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F</a:t>
              </a:r>
            </a:p>
          </p:txBody>
        </p:sp>
        <p:sp>
          <p:nvSpPr>
            <p:cNvPr id="147" name="椭圆 146">
              <a:extLst>
                <a:ext uri="{FF2B5EF4-FFF2-40B4-BE49-F238E27FC236}">
                  <a16:creationId xmlns:a16="http://schemas.microsoft.com/office/drawing/2014/main" id="{159D0228-20CE-0E3E-B217-B1571AF9441E}"/>
                </a:ext>
              </a:extLst>
            </p:cNvPr>
            <p:cNvSpPr/>
            <p:nvPr/>
          </p:nvSpPr>
          <p:spPr>
            <a:xfrm>
              <a:off x="2831" y="2064"/>
              <a:ext cx="45" cy="45"/>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latin typeface="宋体" panose="02010600030101010101" pitchFamily="2" charset="-122"/>
                <a:ea typeface="宋体" panose="02010600030101010101" pitchFamily="2" charset="-122"/>
              </a:endParaRPr>
            </a:p>
          </p:txBody>
        </p:sp>
        <p:sp>
          <p:nvSpPr>
            <p:cNvPr id="15392" name="Line 17">
              <a:extLst>
                <a:ext uri="{FF2B5EF4-FFF2-40B4-BE49-F238E27FC236}">
                  <a16:creationId xmlns:a16="http://schemas.microsoft.com/office/drawing/2014/main" id="{5F7B9100-844A-8720-4533-74A8A5ED91FF}"/>
                </a:ext>
              </a:extLst>
            </p:cNvPr>
            <p:cNvSpPr>
              <a:spLocks noChangeShapeType="1"/>
            </p:cNvSpPr>
            <p:nvPr/>
          </p:nvSpPr>
          <p:spPr bwMode="auto">
            <a:xfrm>
              <a:off x="4200" y="2078"/>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3" name="Line 18">
              <a:extLst>
                <a:ext uri="{FF2B5EF4-FFF2-40B4-BE49-F238E27FC236}">
                  <a16:creationId xmlns:a16="http://schemas.microsoft.com/office/drawing/2014/main" id="{005142B1-1446-5C30-45A6-9C1C706BAF20}"/>
                </a:ext>
              </a:extLst>
            </p:cNvPr>
            <p:cNvSpPr>
              <a:spLocks noChangeShapeType="1"/>
            </p:cNvSpPr>
            <p:nvPr/>
          </p:nvSpPr>
          <p:spPr bwMode="auto">
            <a:xfrm flipH="1">
              <a:off x="3738" y="1984"/>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4" name="Line 19">
              <a:extLst>
                <a:ext uri="{FF2B5EF4-FFF2-40B4-BE49-F238E27FC236}">
                  <a16:creationId xmlns:a16="http://schemas.microsoft.com/office/drawing/2014/main" id="{8E5EE89C-7CF7-2C54-54FF-FCFBF7AF951C}"/>
                </a:ext>
              </a:extLst>
            </p:cNvPr>
            <p:cNvSpPr>
              <a:spLocks noChangeShapeType="1"/>
            </p:cNvSpPr>
            <p:nvPr/>
          </p:nvSpPr>
          <p:spPr bwMode="auto">
            <a:xfrm flipH="1">
              <a:off x="3738" y="2147"/>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5" name="Text Box 21">
              <a:extLst>
                <a:ext uri="{FF2B5EF4-FFF2-40B4-BE49-F238E27FC236}">
                  <a16:creationId xmlns:a16="http://schemas.microsoft.com/office/drawing/2014/main" id="{779E1F07-1521-4FB1-4F85-68C17009FC1E}"/>
                </a:ext>
              </a:extLst>
            </p:cNvPr>
            <p:cNvSpPr txBox="1">
              <a:spLocks noChangeArrowheads="1"/>
            </p:cNvSpPr>
            <p:nvPr/>
          </p:nvSpPr>
          <p:spPr bwMode="auto">
            <a:xfrm>
              <a:off x="3529" y="1873"/>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A</a:t>
              </a:r>
            </a:p>
          </p:txBody>
        </p:sp>
        <p:sp>
          <p:nvSpPr>
            <p:cNvPr id="15396" name="Text Box 22">
              <a:extLst>
                <a:ext uri="{FF2B5EF4-FFF2-40B4-BE49-F238E27FC236}">
                  <a16:creationId xmlns:a16="http://schemas.microsoft.com/office/drawing/2014/main" id="{695F1ACE-8274-8404-1B58-B9EDB78CF63F}"/>
                </a:ext>
              </a:extLst>
            </p:cNvPr>
            <p:cNvSpPr txBox="1">
              <a:spLocks noChangeArrowheads="1"/>
            </p:cNvSpPr>
            <p:nvPr/>
          </p:nvSpPr>
          <p:spPr bwMode="auto">
            <a:xfrm>
              <a:off x="3529" y="2049"/>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B</a:t>
              </a:r>
            </a:p>
          </p:txBody>
        </p:sp>
        <p:sp>
          <p:nvSpPr>
            <p:cNvPr id="15397" name="Text Box 23">
              <a:extLst>
                <a:ext uri="{FF2B5EF4-FFF2-40B4-BE49-F238E27FC236}">
                  <a16:creationId xmlns:a16="http://schemas.microsoft.com/office/drawing/2014/main" id="{61E8763B-C2D4-12D1-1F10-CAD87B29E76E}"/>
                </a:ext>
              </a:extLst>
            </p:cNvPr>
            <p:cNvSpPr txBox="1">
              <a:spLocks noChangeArrowheads="1"/>
            </p:cNvSpPr>
            <p:nvPr/>
          </p:nvSpPr>
          <p:spPr bwMode="auto">
            <a:xfrm>
              <a:off x="4154" y="1894"/>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F</a:t>
              </a:r>
            </a:p>
          </p:txBody>
        </p:sp>
        <p:sp>
          <p:nvSpPr>
            <p:cNvPr id="154" name="矩形 153">
              <a:extLst>
                <a:ext uri="{FF2B5EF4-FFF2-40B4-BE49-F238E27FC236}">
                  <a16:creationId xmlns:a16="http://schemas.microsoft.com/office/drawing/2014/main" id="{E1D96F33-DFF8-A9F1-33AC-6F56C3EDDAAB}"/>
                </a:ext>
              </a:extLst>
            </p:cNvPr>
            <p:cNvSpPr/>
            <p:nvPr/>
          </p:nvSpPr>
          <p:spPr>
            <a:xfrm>
              <a:off x="3913" y="1916"/>
              <a:ext cx="230" cy="32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latin typeface="宋体" panose="02010600030101010101" pitchFamily="2" charset="-122"/>
                <a:ea typeface="宋体" panose="02010600030101010101" pitchFamily="2" charset="-122"/>
              </a:endParaRPr>
            </a:p>
          </p:txBody>
        </p:sp>
        <p:sp>
          <p:nvSpPr>
            <p:cNvPr id="15399" name="Text Box 23">
              <a:extLst>
                <a:ext uri="{FF2B5EF4-FFF2-40B4-BE49-F238E27FC236}">
                  <a16:creationId xmlns:a16="http://schemas.microsoft.com/office/drawing/2014/main" id="{2C56051E-F0D0-634C-DEA8-B9F1B1BAB07F}"/>
                </a:ext>
              </a:extLst>
            </p:cNvPr>
            <p:cNvSpPr txBox="1">
              <a:spLocks noChangeArrowheads="1"/>
            </p:cNvSpPr>
            <p:nvPr/>
          </p:nvSpPr>
          <p:spPr bwMode="auto">
            <a:xfrm>
              <a:off x="3867" y="1887"/>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&amp;</a:t>
              </a:r>
            </a:p>
          </p:txBody>
        </p:sp>
        <p:sp>
          <p:nvSpPr>
            <p:cNvPr id="156" name="椭圆 155">
              <a:extLst>
                <a:ext uri="{FF2B5EF4-FFF2-40B4-BE49-F238E27FC236}">
                  <a16:creationId xmlns:a16="http://schemas.microsoft.com/office/drawing/2014/main" id="{C0808558-85EC-1CA1-4AE9-595B7FDF21AB}"/>
                </a:ext>
              </a:extLst>
            </p:cNvPr>
            <p:cNvSpPr/>
            <p:nvPr/>
          </p:nvSpPr>
          <p:spPr>
            <a:xfrm>
              <a:off x="4150" y="2064"/>
              <a:ext cx="45" cy="45"/>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latin typeface="宋体" panose="02010600030101010101" pitchFamily="2" charset="-122"/>
                <a:ea typeface="宋体" panose="02010600030101010101" pitchFamily="2" charset="-122"/>
              </a:endParaRPr>
            </a:p>
          </p:txBody>
        </p:sp>
        <p:sp>
          <p:nvSpPr>
            <p:cNvPr id="15401" name="Line 17">
              <a:extLst>
                <a:ext uri="{FF2B5EF4-FFF2-40B4-BE49-F238E27FC236}">
                  <a16:creationId xmlns:a16="http://schemas.microsoft.com/office/drawing/2014/main" id="{A3B9CE5D-7B59-D658-C774-08A6F897B158}"/>
                </a:ext>
              </a:extLst>
            </p:cNvPr>
            <p:cNvSpPr>
              <a:spLocks noChangeShapeType="1"/>
            </p:cNvSpPr>
            <p:nvPr/>
          </p:nvSpPr>
          <p:spPr bwMode="auto">
            <a:xfrm>
              <a:off x="5158" y="2078"/>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2" name="Line 18">
              <a:extLst>
                <a:ext uri="{FF2B5EF4-FFF2-40B4-BE49-F238E27FC236}">
                  <a16:creationId xmlns:a16="http://schemas.microsoft.com/office/drawing/2014/main" id="{9CAF42B3-C64E-AB8D-9193-953014D5108E}"/>
                </a:ext>
              </a:extLst>
            </p:cNvPr>
            <p:cNvSpPr>
              <a:spLocks noChangeShapeType="1"/>
            </p:cNvSpPr>
            <p:nvPr/>
          </p:nvSpPr>
          <p:spPr bwMode="auto">
            <a:xfrm flipH="1">
              <a:off x="4696" y="1984"/>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3" name="Line 19">
              <a:extLst>
                <a:ext uri="{FF2B5EF4-FFF2-40B4-BE49-F238E27FC236}">
                  <a16:creationId xmlns:a16="http://schemas.microsoft.com/office/drawing/2014/main" id="{26A9E516-26F7-0BC0-54A5-F672F1BD2AEF}"/>
                </a:ext>
              </a:extLst>
            </p:cNvPr>
            <p:cNvSpPr>
              <a:spLocks noChangeShapeType="1"/>
            </p:cNvSpPr>
            <p:nvPr/>
          </p:nvSpPr>
          <p:spPr bwMode="auto">
            <a:xfrm flipH="1">
              <a:off x="4696" y="2147"/>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4" name="Text Box 21">
              <a:extLst>
                <a:ext uri="{FF2B5EF4-FFF2-40B4-BE49-F238E27FC236}">
                  <a16:creationId xmlns:a16="http://schemas.microsoft.com/office/drawing/2014/main" id="{BBE9F4BF-5F86-2573-96A8-1125B9F68EFF}"/>
                </a:ext>
              </a:extLst>
            </p:cNvPr>
            <p:cNvSpPr txBox="1">
              <a:spLocks noChangeArrowheads="1"/>
            </p:cNvSpPr>
            <p:nvPr/>
          </p:nvSpPr>
          <p:spPr bwMode="auto">
            <a:xfrm>
              <a:off x="4487" y="1873"/>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A</a:t>
              </a:r>
            </a:p>
          </p:txBody>
        </p:sp>
        <p:sp>
          <p:nvSpPr>
            <p:cNvPr id="15405" name="Text Box 22">
              <a:extLst>
                <a:ext uri="{FF2B5EF4-FFF2-40B4-BE49-F238E27FC236}">
                  <a16:creationId xmlns:a16="http://schemas.microsoft.com/office/drawing/2014/main" id="{A4496BA2-E40A-B6E0-E6A7-6CCE1A4C99CF}"/>
                </a:ext>
              </a:extLst>
            </p:cNvPr>
            <p:cNvSpPr txBox="1">
              <a:spLocks noChangeArrowheads="1"/>
            </p:cNvSpPr>
            <p:nvPr/>
          </p:nvSpPr>
          <p:spPr bwMode="auto">
            <a:xfrm>
              <a:off x="4487" y="2049"/>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B</a:t>
              </a:r>
            </a:p>
          </p:txBody>
        </p:sp>
        <p:sp>
          <p:nvSpPr>
            <p:cNvPr id="15406" name="Text Box 23">
              <a:extLst>
                <a:ext uri="{FF2B5EF4-FFF2-40B4-BE49-F238E27FC236}">
                  <a16:creationId xmlns:a16="http://schemas.microsoft.com/office/drawing/2014/main" id="{86469FF2-3394-3950-9820-3475A004A634}"/>
                </a:ext>
              </a:extLst>
            </p:cNvPr>
            <p:cNvSpPr txBox="1">
              <a:spLocks noChangeArrowheads="1"/>
            </p:cNvSpPr>
            <p:nvPr/>
          </p:nvSpPr>
          <p:spPr bwMode="auto">
            <a:xfrm>
              <a:off x="5112" y="1894"/>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F</a:t>
              </a:r>
            </a:p>
          </p:txBody>
        </p:sp>
        <p:sp>
          <p:nvSpPr>
            <p:cNvPr id="163" name="矩形 162">
              <a:extLst>
                <a:ext uri="{FF2B5EF4-FFF2-40B4-BE49-F238E27FC236}">
                  <a16:creationId xmlns:a16="http://schemas.microsoft.com/office/drawing/2014/main" id="{35D4FAA5-B156-0960-D6CE-70EC7DF00DA4}"/>
                </a:ext>
              </a:extLst>
            </p:cNvPr>
            <p:cNvSpPr/>
            <p:nvPr/>
          </p:nvSpPr>
          <p:spPr>
            <a:xfrm>
              <a:off x="4871" y="1916"/>
              <a:ext cx="230" cy="32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latin typeface="宋体" panose="02010600030101010101" pitchFamily="2" charset="-122"/>
                <a:ea typeface="宋体" panose="02010600030101010101" pitchFamily="2" charset="-122"/>
              </a:endParaRPr>
            </a:p>
          </p:txBody>
        </p:sp>
        <p:sp>
          <p:nvSpPr>
            <p:cNvPr id="164" name="椭圆 163">
              <a:extLst>
                <a:ext uri="{FF2B5EF4-FFF2-40B4-BE49-F238E27FC236}">
                  <a16:creationId xmlns:a16="http://schemas.microsoft.com/office/drawing/2014/main" id="{D3C67E50-33D0-0912-ED81-245873C53711}"/>
                </a:ext>
              </a:extLst>
            </p:cNvPr>
            <p:cNvSpPr/>
            <p:nvPr/>
          </p:nvSpPr>
          <p:spPr>
            <a:xfrm>
              <a:off x="5109" y="2063"/>
              <a:ext cx="45" cy="45"/>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latin typeface="宋体" panose="02010600030101010101" pitchFamily="2" charset="-122"/>
                <a:ea typeface="宋体" panose="02010600030101010101" pitchFamily="2" charset="-122"/>
              </a:endParaRPr>
            </a:p>
          </p:txBody>
        </p:sp>
        <p:sp>
          <p:nvSpPr>
            <p:cNvPr id="15409" name="AutoShape 36">
              <a:extLst>
                <a:ext uri="{FF2B5EF4-FFF2-40B4-BE49-F238E27FC236}">
                  <a16:creationId xmlns:a16="http://schemas.microsoft.com/office/drawing/2014/main" id="{1FEFA18E-D9A1-9FAF-113D-30388050F6B0}"/>
                </a:ext>
              </a:extLst>
            </p:cNvPr>
            <p:cNvSpPr>
              <a:spLocks noChangeArrowheads="1"/>
            </p:cNvSpPr>
            <p:nvPr/>
          </p:nvSpPr>
          <p:spPr bwMode="auto">
            <a:xfrm flipH="1">
              <a:off x="2528" y="2681"/>
              <a:ext cx="368" cy="299"/>
            </a:xfrm>
            <a:prstGeom prst="moon">
              <a:avLst>
                <a:gd name="adj" fmla="val 7426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endParaRPr lang="zh-CN" altLang="en-US" sz="1600" b="0">
                <a:latin typeface="宋体" panose="02010600030101010101" pitchFamily="2" charset="-122"/>
                <a:ea typeface="Arial Unicode MS" panose="020B0604020202020204" pitchFamily="34" charset="-122"/>
              </a:endParaRPr>
            </a:p>
          </p:txBody>
        </p:sp>
        <p:sp>
          <p:nvSpPr>
            <p:cNvPr id="15410" name="Line 37">
              <a:extLst>
                <a:ext uri="{FF2B5EF4-FFF2-40B4-BE49-F238E27FC236}">
                  <a16:creationId xmlns:a16="http://schemas.microsoft.com/office/drawing/2014/main" id="{5C6F3C92-C9C3-A3F2-D6CE-C921712E0A87}"/>
                </a:ext>
              </a:extLst>
            </p:cNvPr>
            <p:cNvSpPr>
              <a:spLocks noChangeShapeType="1"/>
            </p:cNvSpPr>
            <p:nvPr/>
          </p:nvSpPr>
          <p:spPr bwMode="auto">
            <a:xfrm>
              <a:off x="2950" y="2839"/>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1" name="Line 38">
              <a:extLst>
                <a:ext uri="{FF2B5EF4-FFF2-40B4-BE49-F238E27FC236}">
                  <a16:creationId xmlns:a16="http://schemas.microsoft.com/office/drawing/2014/main" id="{0BB367C8-A70A-3B6E-ED6A-33AA8395A4F5}"/>
                </a:ext>
              </a:extLst>
            </p:cNvPr>
            <p:cNvSpPr>
              <a:spLocks noChangeShapeType="1"/>
            </p:cNvSpPr>
            <p:nvPr/>
          </p:nvSpPr>
          <p:spPr bwMode="auto">
            <a:xfrm>
              <a:off x="2416" y="2749"/>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2" name="Line 39">
              <a:extLst>
                <a:ext uri="{FF2B5EF4-FFF2-40B4-BE49-F238E27FC236}">
                  <a16:creationId xmlns:a16="http://schemas.microsoft.com/office/drawing/2014/main" id="{0FF72B67-426C-2240-1A01-1B00A8718836}"/>
                </a:ext>
              </a:extLst>
            </p:cNvPr>
            <p:cNvSpPr>
              <a:spLocks noChangeShapeType="1"/>
            </p:cNvSpPr>
            <p:nvPr/>
          </p:nvSpPr>
          <p:spPr bwMode="auto">
            <a:xfrm>
              <a:off x="2416" y="2930"/>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3" name="Text Box 40">
              <a:extLst>
                <a:ext uri="{FF2B5EF4-FFF2-40B4-BE49-F238E27FC236}">
                  <a16:creationId xmlns:a16="http://schemas.microsoft.com/office/drawing/2014/main" id="{799B1748-6F88-7023-3C8D-A028CD8B09B1}"/>
                </a:ext>
              </a:extLst>
            </p:cNvPr>
            <p:cNvSpPr txBox="1">
              <a:spLocks noChangeArrowheads="1"/>
            </p:cNvSpPr>
            <p:nvPr/>
          </p:nvSpPr>
          <p:spPr bwMode="auto">
            <a:xfrm>
              <a:off x="2210" y="2632"/>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A</a:t>
              </a:r>
            </a:p>
          </p:txBody>
        </p:sp>
        <p:sp>
          <p:nvSpPr>
            <p:cNvPr id="15414" name="Text Box 41">
              <a:extLst>
                <a:ext uri="{FF2B5EF4-FFF2-40B4-BE49-F238E27FC236}">
                  <a16:creationId xmlns:a16="http://schemas.microsoft.com/office/drawing/2014/main" id="{6D092ED8-F2CE-DD51-2B50-94207B1028A1}"/>
                </a:ext>
              </a:extLst>
            </p:cNvPr>
            <p:cNvSpPr txBox="1">
              <a:spLocks noChangeArrowheads="1"/>
            </p:cNvSpPr>
            <p:nvPr/>
          </p:nvSpPr>
          <p:spPr bwMode="auto">
            <a:xfrm>
              <a:off x="2210" y="2836"/>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B</a:t>
              </a:r>
            </a:p>
          </p:txBody>
        </p:sp>
        <p:sp>
          <p:nvSpPr>
            <p:cNvPr id="15415" name="Text Box 42">
              <a:extLst>
                <a:ext uri="{FF2B5EF4-FFF2-40B4-BE49-F238E27FC236}">
                  <a16:creationId xmlns:a16="http://schemas.microsoft.com/office/drawing/2014/main" id="{9C3C1B93-3119-85D1-5EB4-5C90BE8194A1}"/>
                </a:ext>
              </a:extLst>
            </p:cNvPr>
            <p:cNvSpPr txBox="1">
              <a:spLocks noChangeArrowheads="1"/>
            </p:cNvSpPr>
            <p:nvPr/>
          </p:nvSpPr>
          <p:spPr bwMode="auto">
            <a:xfrm>
              <a:off x="2904" y="2652"/>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F</a:t>
              </a:r>
            </a:p>
          </p:txBody>
        </p:sp>
        <p:sp>
          <p:nvSpPr>
            <p:cNvPr id="172" name="椭圆 171">
              <a:extLst>
                <a:ext uri="{FF2B5EF4-FFF2-40B4-BE49-F238E27FC236}">
                  <a16:creationId xmlns:a16="http://schemas.microsoft.com/office/drawing/2014/main" id="{FBB037C0-53B3-C3E7-8B6E-CC5BAFEF6646}"/>
                </a:ext>
              </a:extLst>
            </p:cNvPr>
            <p:cNvSpPr/>
            <p:nvPr/>
          </p:nvSpPr>
          <p:spPr>
            <a:xfrm>
              <a:off x="2901" y="2828"/>
              <a:ext cx="45" cy="45"/>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latin typeface="宋体" panose="02010600030101010101" pitchFamily="2" charset="-122"/>
                <a:ea typeface="宋体" panose="02010600030101010101" pitchFamily="2" charset="-122"/>
              </a:endParaRPr>
            </a:p>
          </p:txBody>
        </p:sp>
        <p:sp>
          <p:nvSpPr>
            <p:cNvPr id="15417" name="Line 17">
              <a:extLst>
                <a:ext uri="{FF2B5EF4-FFF2-40B4-BE49-F238E27FC236}">
                  <a16:creationId xmlns:a16="http://schemas.microsoft.com/office/drawing/2014/main" id="{CC323DF7-ADC6-9DFC-9C89-6CA981CC0C18}"/>
                </a:ext>
              </a:extLst>
            </p:cNvPr>
            <p:cNvSpPr>
              <a:spLocks noChangeShapeType="1"/>
            </p:cNvSpPr>
            <p:nvPr/>
          </p:nvSpPr>
          <p:spPr bwMode="auto">
            <a:xfrm>
              <a:off x="2007" y="2865"/>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8" name="Line 18">
              <a:extLst>
                <a:ext uri="{FF2B5EF4-FFF2-40B4-BE49-F238E27FC236}">
                  <a16:creationId xmlns:a16="http://schemas.microsoft.com/office/drawing/2014/main" id="{C0BC423C-4D67-D597-16D8-D5B4A209C571}"/>
                </a:ext>
              </a:extLst>
            </p:cNvPr>
            <p:cNvSpPr>
              <a:spLocks noChangeShapeType="1"/>
            </p:cNvSpPr>
            <p:nvPr/>
          </p:nvSpPr>
          <p:spPr bwMode="auto">
            <a:xfrm flipH="1">
              <a:off x="1545" y="2771"/>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9" name="Line 19">
              <a:extLst>
                <a:ext uri="{FF2B5EF4-FFF2-40B4-BE49-F238E27FC236}">
                  <a16:creationId xmlns:a16="http://schemas.microsoft.com/office/drawing/2014/main" id="{8AB5C0E7-5B8C-AAD2-5558-4C3866D68FA5}"/>
                </a:ext>
              </a:extLst>
            </p:cNvPr>
            <p:cNvSpPr>
              <a:spLocks noChangeShapeType="1"/>
            </p:cNvSpPr>
            <p:nvPr/>
          </p:nvSpPr>
          <p:spPr bwMode="auto">
            <a:xfrm flipH="1">
              <a:off x="1545" y="2934"/>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20" name="Text Box 21">
              <a:extLst>
                <a:ext uri="{FF2B5EF4-FFF2-40B4-BE49-F238E27FC236}">
                  <a16:creationId xmlns:a16="http://schemas.microsoft.com/office/drawing/2014/main" id="{AF53C7A5-06E8-E93D-4CE8-07A0FF80B313}"/>
                </a:ext>
              </a:extLst>
            </p:cNvPr>
            <p:cNvSpPr txBox="1">
              <a:spLocks noChangeArrowheads="1"/>
            </p:cNvSpPr>
            <p:nvPr/>
          </p:nvSpPr>
          <p:spPr bwMode="auto">
            <a:xfrm>
              <a:off x="1336" y="2660"/>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A</a:t>
              </a:r>
            </a:p>
          </p:txBody>
        </p:sp>
        <p:sp>
          <p:nvSpPr>
            <p:cNvPr id="15421" name="Text Box 22">
              <a:extLst>
                <a:ext uri="{FF2B5EF4-FFF2-40B4-BE49-F238E27FC236}">
                  <a16:creationId xmlns:a16="http://schemas.microsoft.com/office/drawing/2014/main" id="{00F27BCD-0ABC-1FC8-6B11-FD54C6689C4F}"/>
                </a:ext>
              </a:extLst>
            </p:cNvPr>
            <p:cNvSpPr txBox="1">
              <a:spLocks noChangeArrowheads="1"/>
            </p:cNvSpPr>
            <p:nvPr/>
          </p:nvSpPr>
          <p:spPr bwMode="auto">
            <a:xfrm>
              <a:off x="1336" y="2836"/>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B</a:t>
              </a:r>
            </a:p>
          </p:txBody>
        </p:sp>
        <p:sp>
          <p:nvSpPr>
            <p:cNvPr id="15422" name="Text Box 23">
              <a:extLst>
                <a:ext uri="{FF2B5EF4-FFF2-40B4-BE49-F238E27FC236}">
                  <a16:creationId xmlns:a16="http://schemas.microsoft.com/office/drawing/2014/main" id="{7980EEC4-79F6-A8AD-1122-D65C6C47E7CA}"/>
                </a:ext>
              </a:extLst>
            </p:cNvPr>
            <p:cNvSpPr txBox="1">
              <a:spLocks noChangeArrowheads="1"/>
            </p:cNvSpPr>
            <p:nvPr/>
          </p:nvSpPr>
          <p:spPr bwMode="auto">
            <a:xfrm>
              <a:off x="1961" y="2681"/>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F</a:t>
              </a:r>
            </a:p>
          </p:txBody>
        </p:sp>
        <p:sp>
          <p:nvSpPr>
            <p:cNvPr id="179" name="矩形 178">
              <a:extLst>
                <a:ext uri="{FF2B5EF4-FFF2-40B4-BE49-F238E27FC236}">
                  <a16:creationId xmlns:a16="http://schemas.microsoft.com/office/drawing/2014/main" id="{227B0327-F94E-2ED7-21D1-C73B881AFC3D}"/>
                </a:ext>
              </a:extLst>
            </p:cNvPr>
            <p:cNvSpPr/>
            <p:nvPr/>
          </p:nvSpPr>
          <p:spPr>
            <a:xfrm>
              <a:off x="1720" y="2703"/>
              <a:ext cx="230" cy="32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latin typeface="宋体" panose="02010600030101010101" pitchFamily="2" charset="-122"/>
                <a:ea typeface="宋体" panose="02010600030101010101" pitchFamily="2" charset="-122"/>
              </a:endParaRPr>
            </a:p>
          </p:txBody>
        </p:sp>
        <p:sp>
          <p:nvSpPr>
            <p:cNvPr id="15424" name="Text Box 23">
              <a:extLst>
                <a:ext uri="{FF2B5EF4-FFF2-40B4-BE49-F238E27FC236}">
                  <a16:creationId xmlns:a16="http://schemas.microsoft.com/office/drawing/2014/main" id="{F7F0FDBE-B41F-007D-43ED-F56C4CD4483E}"/>
                </a:ext>
              </a:extLst>
            </p:cNvPr>
            <p:cNvSpPr txBox="1">
              <a:spLocks noChangeArrowheads="1"/>
            </p:cNvSpPr>
            <p:nvPr/>
          </p:nvSpPr>
          <p:spPr bwMode="auto">
            <a:xfrm>
              <a:off x="1674" y="2674"/>
              <a:ext cx="27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≥1</a:t>
              </a:r>
            </a:p>
          </p:txBody>
        </p:sp>
        <p:sp>
          <p:nvSpPr>
            <p:cNvPr id="181" name="椭圆 180">
              <a:extLst>
                <a:ext uri="{FF2B5EF4-FFF2-40B4-BE49-F238E27FC236}">
                  <a16:creationId xmlns:a16="http://schemas.microsoft.com/office/drawing/2014/main" id="{1042D1C5-8A08-3446-7351-993802D38D98}"/>
                </a:ext>
              </a:extLst>
            </p:cNvPr>
            <p:cNvSpPr/>
            <p:nvPr/>
          </p:nvSpPr>
          <p:spPr>
            <a:xfrm>
              <a:off x="1957" y="2851"/>
              <a:ext cx="45" cy="45"/>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latin typeface="宋体" panose="02010600030101010101" pitchFamily="2" charset="-122"/>
                <a:ea typeface="宋体" panose="02010600030101010101" pitchFamily="2" charset="-122"/>
              </a:endParaRPr>
            </a:p>
          </p:txBody>
        </p:sp>
        <p:sp>
          <p:nvSpPr>
            <p:cNvPr id="15426" name="Line 17">
              <a:extLst>
                <a:ext uri="{FF2B5EF4-FFF2-40B4-BE49-F238E27FC236}">
                  <a16:creationId xmlns:a16="http://schemas.microsoft.com/office/drawing/2014/main" id="{FF3E4036-0805-5CC7-B6EB-B3FADCB0CBE3}"/>
                </a:ext>
              </a:extLst>
            </p:cNvPr>
            <p:cNvSpPr>
              <a:spLocks noChangeShapeType="1"/>
            </p:cNvSpPr>
            <p:nvPr/>
          </p:nvSpPr>
          <p:spPr bwMode="auto">
            <a:xfrm>
              <a:off x="4200" y="2865"/>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27" name="Line 18">
              <a:extLst>
                <a:ext uri="{FF2B5EF4-FFF2-40B4-BE49-F238E27FC236}">
                  <a16:creationId xmlns:a16="http://schemas.microsoft.com/office/drawing/2014/main" id="{9D7D27BE-F4AC-AFA3-C153-792982C1EBA0}"/>
                </a:ext>
              </a:extLst>
            </p:cNvPr>
            <p:cNvSpPr>
              <a:spLocks noChangeShapeType="1"/>
            </p:cNvSpPr>
            <p:nvPr/>
          </p:nvSpPr>
          <p:spPr bwMode="auto">
            <a:xfrm flipH="1">
              <a:off x="3738" y="2771"/>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28" name="Line 19">
              <a:extLst>
                <a:ext uri="{FF2B5EF4-FFF2-40B4-BE49-F238E27FC236}">
                  <a16:creationId xmlns:a16="http://schemas.microsoft.com/office/drawing/2014/main" id="{EF72DC6B-0CD1-4976-B5DE-31752E1B83A4}"/>
                </a:ext>
              </a:extLst>
            </p:cNvPr>
            <p:cNvSpPr>
              <a:spLocks noChangeShapeType="1"/>
            </p:cNvSpPr>
            <p:nvPr/>
          </p:nvSpPr>
          <p:spPr bwMode="auto">
            <a:xfrm flipH="1">
              <a:off x="3738" y="2934"/>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29" name="Text Box 21">
              <a:extLst>
                <a:ext uri="{FF2B5EF4-FFF2-40B4-BE49-F238E27FC236}">
                  <a16:creationId xmlns:a16="http://schemas.microsoft.com/office/drawing/2014/main" id="{32FB3A31-5608-973E-8225-B4DEFB1D5026}"/>
                </a:ext>
              </a:extLst>
            </p:cNvPr>
            <p:cNvSpPr txBox="1">
              <a:spLocks noChangeArrowheads="1"/>
            </p:cNvSpPr>
            <p:nvPr/>
          </p:nvSpPr>
          <p:spPr bwMode="auto">
            <a:xfrm>
              <a:off x="3529" y="2660"/>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A</a:t>
              </a:r>
            </a:p>
          </p:txBody>
        </p:sp>
        <p:sp>
          <p:nvSpPr>
            <p:cNvPr id="15430" name="Text Box 22">
              <a:extLst>
                <a:ext uri="{FF2B5EF4-FFF2-40B4-BE49-F238E27FC236}">
                  <a16:creationId xmlns:a16="http://schemas.microsoft.com/office/drawing/2014/main" id="{3E6534BD-672C-EE0E-2417-2B2810E551E6}"/>
                </a:ext>
              </a:extLst>
            </p:cNvPr>
            <p:cNvSpPr txBox="1">
              <a:spLocks noChangeArrowheads="1"/>
            </p:cNvSpPr>
            <p:nvPr/>
          </p:nvSpPr>
          <p:spPr bwMode="auto">
            <a:xfrm>
              <a:off x="3529" y="2836"/>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B</a:t>
              </a:r>
            </a:p>
          </p:txBody>
        </p:sp>
        <p:sp>
          <p:nvSpPr>
            <p:cNvPr id="15431" name="Text Box 23">
              <a:extLst>
                <a:ext uri="{FF2B5EF4-FFF2-40B4-BE49-F238E27FC236}">
                  <a16:creationId xmlns:a16="http://schemas.microsoft.com/office/drawing/2014/main" id="{4450E0EF-80D5-C40E-5788-B7406016E45B}"/>
                </a:ext>
              </a:extLst>
            </p:cNvPr>
            <p:cNvSpPr txBox="1">
              <a:spLocks noChangeArrowheads="1"/>
            </p:cNvSpPr>
            <p:nvPr/>
          </p:nvSpPr>
          <p:spPr bwMode="auto">
            <a:xfrm>
              <a:off x="4154" y="2681"/>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F</a:t>
              </a:r>
            </a:p>
          </p:txBody>
        </p:sp>
        <p:sp>
          <p:nvSpPr>
            <p:cNvPr id="188" name="矩形 187">
              <a:extLst>
                <a:ext uri="{FF2B5EF4-FFF2-40B4-BE49-F238E27FC236}">
                  <a16:creationId xmlns:a16="http://schemas.microsoft.com/office/drawing/2014/main" id="{78A30A4E-9464-AFE9-3E5A-199E7241526A}"/>
                </a:ext>
              </a:extLst>
            </p:cNvPr>
            <p:cNvSpPr/>
            <p:nvPr/>
          </p:nvSpPr>
          <p:spPr>
            <a:xfrm>
              <a:off x="3913" y="2703"/>
              <a:ext cx="230" cy="32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latin typeface="宋体" panose="02010600030101010101" pitchFamily="2" charset="-122"/>
                <a:ea typeface="宋体" panose="02010600030101010101" pitchFamily="2" charset="-122"/>
              </a:endParaRPr>
            </a:p>
          </p:txBody>
        </p:sp>
        <p:sp>
          <p:nvSpPr>
            <p:cNvPr id="15433" name="Text Box 23">
              <a:extLst>
                <a:ext uri="{FF2B5EF4-FFF2-40B4-BE49-F238E27FC236}">
                  <a16:creationId xmlns:a16="http://schemas.microsoft.com/office/drawing/2014/main" id="{81F7F9D1-B898-6362-32CF-8E99ED1ACA22}"/>
                </a:ext>
              </a:extLst>
            </p:cNvPr>
            <p:cNvSpPr txBox="1">
              <a:spLocks noChangeArrowheads="1"/>
            </p:cNvSpPr>
            <p:nvPr/>
          </p:nvSpPr>
          <p:spPr bwMode="auto">
            <a:xfrm>
              <a:off x="3867" y="2674"/>
              <a:ext cx="27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≥1</a:t>
              </a:r>
            </a:p>
          </p:txBody>
        </p:sp>
        <p:sp>
          <p:nvSpPr>
            <p:cNvPr id="190" name="椭圆 189">
              <a:extLst>
                <a:ext uri="{FF2B5EF4-FFF2-40B4-BE49-F238E27FC236}">
                  <a16:creationId xmlns:a16="http://schemas.microsoft.com/office/drawing/2014/main" id="{97020D6A-9D4F-F792-3EDA-E6B9482C6814}"/>
                </a:ext>
              </a:extLst>
            </p:cNvPr>
            <p:cNvSpPr/>
            <p:nvPr/>
          </p:nvSpPr>
          <p:spPr>
            <a:xfrm>
              <a:off x="4150" y="2851"/>
              <a:ext cx="45" cy="45"/>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latin typeface="宋体" panose="02010600030101010101" pitchFamily="2" charset="-122"/>
                <a:ea typeface="宋体" panose="02010600030101010101" pitchFamily="2" charset="-122"/>
              </a:endParaRPr>
            </a:p>
          </p:txBody>
        </p:sp>
        <p:sp>
          <p:nvSpPr>
            <p:cNvPr id="15435" name="Line 17">
              <a:extLst>
                <a:ext uri="{FF2B5EF4-FFF2-40B4-BE49-F238E27FC236}">
                  <a16:creationId xmlns:a16="http://schemas.microsoft.com/office/drawing/2014/main" id="{B6CFD9FB-7A4F-8BCE-6BC1-8832EE3AE458}"/>
                </a:ext>
              </a:extLst>
            </p:cNvPr>
            <p:cNvSpPr>
              <a:spLocks noChangeShapeType="1"/>
            </p:cNvSpPr>
            <p:nvPr/>
          </p:nvSpPr>
          <p:spPr bwMode="auto">
            <a:xfrm>
              <a:off x="5158" y="2865"/>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36" name="Line 18">
              <a:extLst>
                <a:ext uri="{FF2B5EF4-FFF2-40B4-BE49-F238E27FC236}">
                  <a16:creationId xmlns:a16="http://schemas.microsoft.com/office/drawing/2014/main" id="{C99A89A3-E00B-A37E-6284-24682F6CCC15}"/>
                </a:ext>
              </a:extLst>
            </p:cNvPr>
            <p:cNvSpPr>
              <a:spLocks noChangeShapeType="1"/>
            </p:cNvSpPr>
            <p:nvPr/>
          </p:nvSpPr>
          <p:spPr bwMode="auto">
            <a:xfrm flipH="1">
              <a:off x="4696" y="2771"/>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37" name="Line 19">
              <a:extLst>
                <a:ext uri="{FF2B5EF4-FFF2-40B4-BE49-F238E27FC236}">
                  <a16:creationId xmlns:a16="http://schemas.microsoft.com/office/drawing/2014/main" id="{A5C66F35-E16A-30C3-23F3-F3B4322435A3}"/>
                </a:ext>
              </a:extLst>
            </p:cNvPr>
            <p:cNvSpPr>
              <a:spLocks noChangeShapeType="1"/>
            </p:cNvSpPr>
            <p:nvPr/>
          </p:nvSpPr>
          <p:spPr bwMode="auto">
            <a:xfrm flipH="1">
              <a:off x="4696" y="2934"/>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38" name="Text Box 21">
              <a:extLst>
                <a:ext uri="{FF2B5EF4-FFF2-40B4-BE49-F238E27FC236}">
                  <a16:creationId xmlns:a16="http://schemas.microsoft.com/office/drawing/2014/main" id="{4D93FD84-153D-5D79-848D-AB2C29922262}"/>
                </a:ext>
              </a:extLst>
            </p:cNvPr>
            <p:cNvSpPr txBox="1">
              <a:spLocks noChangeArrowheads="1"/>
            </p:cNvSpPr>
            <p:nvPr/>
          </p:nvSpPr>
          <p:spPr bwMode="auto">
            <a:xfrm>
              <a:off x="4487" y="2660"/>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A</a:t>
              </a:r>
            </a:p>
          </p:txBody>
        </p:sp>
        <p:sp>
          <p:nvSpPr>
            <p:cNvPr id="15439" name="Text Box 22">
              <a:extLst>
                <a:ext uri="{FF2B5EF4-FFF2-40B4-BE49-F238E27FC236}">
                  <a16:creationId xmlns:a16="http://schemas.microsoft.com/office/drawing/2014/main" id="{0EB4AA24-4DC3-3445-A039-9DD202B43607}"/>
                </a:ext>
              </a:extLst>
            </p:cNvPr>
            <p:cNvSpPr txBox="1">
              <a:spLocks noChangeArrowheads="1"/>
            </p:cNvSpPr>
            <p:nvPr/>
          </p:nvSpPr>
          <p:spPr bwMode="auto">
            <a:xfrm>
              <a:off x="4487" y="2836"/>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B</a:t>
              </a:r>
            </a:p>
          </p:txBody>
        </p:sp>
        <p:sp>
          <p:nvSpPr>
            <p:cNvPr id="15440" name="Text Box 23">
              <a:extLst>
                <a:ext uri="{FF2B5EF4-FFF2-40B4-BE49-F238E27FC236}">
                  <a16:creationId xmlns:a16="http://schemas.microsoft.com/office/drawing/2014/main" id="{B13E9BBA-E11E-5551-12C7-B22AB5568268}"/>
                </a:ext>
              </a:extLst>
            </p:cNvPr>
            <p:cNvSpPr txBox="1">
              <a:spLocks noChangeArrowheads="1"/>
            </p:cNvSpPr>
            <p:nvPr/>
          </p:nvSpPr>
          <p:spPr bwMode="auto">
            <a:xfrm>
              <a:off x="5112" y="2681"/>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F</a:t>
              </a:r>
            </a:p>
          </p:txBody>
        </p:sp>
        <p:sp>
          <p:nvSpPr>
            <p:cNvPr id="197" name="矩形 196">
              <a:extLst>
                <a:ext uri="{FF2B5EF4-FFF2-40B4-BE49-F238E27FC236}">
                  <a16:creationId xmlns:a16="http://schemas.microsoft.com/office/drawing/2014/main" id="{2FEB1D35-6082-C2B9-BEF5-86E9DDDDED93}"/>
                </a:ext>
              </a:extLst>
            </p:cNvPr>
            <p:cNvSpPr/>
            <p:nvPr/>
          </p:nvSpPr>
          <p:spPr>
            <a:xfrm>
              <a:off x="4871" y="2703"/>
              <a:ext cx="230" cy="32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latin typeface="宋体" panose="02010600030101010101" pitchFamily="2" charset="-122"/>
                <a:ea typeface="宋体" panose="02010600030101010101" pitchFamily="2" charset="-122"/>
              </a:endParaRPr>
            </a:p>
          </p:txBody>
        </p:sp>
        <p:sp>
          <p:nvSpPr>
            <p:cNvPr id="15442" name="Text Box 23">
              <a:extLst>
                <a:ext uri="{FF2B5EF4-FFF2-40B4-BE49-F238E27FC236}">
                  <a16:creationId xmlns:a16="http://schemas.microsoft.com/office/drawing/2014/main" id="{1C79DD07-AB03-DBD0-7A1D-D12841896B0B}"/>
                </a:ext>
              </a:extLst>
            </p:cNvPr>
            <p:cNvSpPr txBox="1">
              <a:spLocks noChangeArrowheads="1"/>
            </p:cNvSpPr>
            <p:nvPr/>
          </p:nvSpPr>
          <p:spPr bwMode="auto">
            <a:xfrm>
              <a:off x="4905" y="2752"/>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a:t>
              </a:r>
            </a:p>
          </p:txBody>
        </p:sp>
        <p:sp>
          <p:nvSpPr>
            <p:cNvPr id="199" name="椭圆 198">
              <a:extLst>
                <a:ext uri="{FF2B5EF4-FFF2-40B4-BE49-F238E27FC236}">
                  <a16:creationId xmlns:a16="http://schemas.microsoft.com/office/drawing/2014/main" id="{ECF6081E-CA1C-15DB-A698-BA1CCB9403B4}"/>
                </a:ext>
              </a:extLst>
            </p:cNvPr>
            <p:cNvSpPr/>
            <p:nvPr/>
          </p:nvSpPr>
          <p:spPr>
            <a:xfrm>
              <a:off x="5109" y="2851"/>
              <a:ext cx="45" cy="45"/>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latin typeface="宋体" panose="02010600030101010101" pitchFamily="2" charset="-122"/>
                <a:ea typeface="宋体" panose="02010600030101010101" pitchFamily="2" charset="-122"/>
              </a:endParaRPr>
            </a:p>
          </p:txBody>
        </p:sp>
        <p:sp>
          <p:nvSpPr>
            <p:cNvPr id="15444" name="Line 17">
              <a:extLst>
                <a:ext uri="{FF2B5EF4-FFF2-40B4-BE49-F238E27FC236}">
                  <a16:creationId xmlns:a16="http://schemas.microsoft.com/office/drawing/2014/main" id="{31863C63-2DA8-D7AC-7796-9C061777E8CB}"/>
                </a:ext>
              </a:extLst>
            </p:cNvPr>
            <p:cNvSpPr>
              <a:spLocks noChangeShapeType="1"/>
            </p:cNvSpPr>
            <p:nvPr/>
          </p:nvSpPr>
          <p:spPr bwMode="auto">
            <a:xfrm>
              <a:off x="2045" y="3706"/>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45" name="Text Box 21">
              <a:extLst>
                <a:ext uri="{FF2B5EF4-FFF2-40B4-BE49-F238E27FC236}">
                  <a16:creationId xmlns:a16="http://schemas.microsoft.com/office/drawing/2014/main" id="{79E3E912-75A4-6757-DC55-A3E9051AF941}"/>
                </a:ext>
              </a:extLst>
            </p:cNvPr>
            <p:cNvSpPr txBox="1">
              <a:spLocks noChangeArrowheads="1"/>
            </p:cNvSpPr>
            <p:nvPr/>
          </p:nvSpPr>
          <p:spPr bwMode="auto">
            <a:xfrm>
              <a:off x="1336" y="3545"/>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B</a:t>
              </a:r>
            </a:p>
          </p:txBody>
        </p:sp>
        <p:sp>
          <p:nvSpPr>
            <p:cNvPr id="15446" name="Text Box 23">
              <a:extLst>
                <a:ext uri="{FF2B5EF4-FFF2-40B4-BE49-F238E27FC236}">
                  <a16:creationId xmlns:a16="http://schemas.microsoft.com/office/drawing/2014/main" id="{152F35A8-00DF-2F4B-AA07-A5B590CD32F0}"/>
                </a:ext>
              </a:extLst>
            </p:cNvPr>
            <p:cNvSpPr txBox="1">
              <a:spLocks noChangeArrowheads="1"/>
            </p:cNvSpPr>
            <p:nvPr/>
          </p:nvSpPr>
          <p:spPr bwMode="auto">
            <a:xfrm>
              <a:off x="1999" y="3522"/>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F</a:t>
              </a:r>
            </a:p>
          </p:txBody>
        </p:sp>
        <p:sp>
          <p:nvSpPr>
            <p:cNvPr id="203" name="椭圆 202">
              <a:extLst>
                <a:ext uri="{FF2B5EF4-FFF2-40B4-BE49-F238E27FC236}">
                  <a16:creationId xmlns:a16="http://schemas.microsoft.com/office/drawing/2014/main" id="{6A185709-A906-750C-B4AB-ED0D555A1DB5}"/>
                </a:ext>
              </a:extLst>
            </p:cNvPr>
            <p:cNvSpPr/>
            <p:nvPr/>
          </p:nvSpPr>
          <p:spPr>
            <a:xfrm>
              <a:off x="1995" y="3685"/>
              <a:ext cx="46" cy="45"/>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latin typeface="宋体" panose="02010600030101010101" pitchFamily="2" charset="-122"/>
                <a:ea typeface="宋体" panose="02010600030101010101" pitchFamily="2" charset="-122"/>
              </a:endParaRPr>
            </a:p>
          </p:txBody>
        </p:sp>
        <p:grpSp>
          <p:nvGrpSpPr>
            <p:cNvPr id="15448" name="组合 268">
              <a:extLst>
                <a:ext uri="{FF2B5EF4-FFF2-40B4-BE49-F238E27FC236}">
                  <a16:creationId xmlns:a16="http://schemas.microsoft.com/office/drawing/2014/main" id="{4A934E56-088A-1121-DAB0-60506D2F5C93}"/>
                </a:ext>
              </a:extLst>
            </p:cNvPr>
            <p:cNvGrpSpPr>
              <a:grpSpLocks/>
            </p:cNvGrpSpPr>
            <p:nvPr/>
          </p:nvGrpSpPr>
          <p:grpSpPr bwMode="auto">
            <a:xfrm>
              <a:off x="1654" y="3430"/>
              <a:ext cx="343" cy="531"/>
              <a:chOff x="6361137" y="5838858"/>
              <a:chExt cx="544104" cy="842913"/>
            </a:xfrm>
          </p:grpSpPr>
          <p:sp>
            <p:nvSpPr>
              <p:cNvPr id="274" name="矩形 273">
                <a:extLst>
                  <a:ext uri="{FF2B5EF4-FFF2-40B4-BE49-F238E27FC236}">
                    <a16:creationId xmlns:a16="http://schemas.microsoft.com/office/drawing/2014/main" id="{8D749F63-F50C-29C7-2221-220BEF1A9A70}"/>
                  </a:ext>
                </a:extLst>
              </p:cNvPr>
              <p:cNvSpPr/>
              <p:nvPr/>
            </p:nvSpPr>
            <p:spPr>
              <a:xfrm>
                <a:off x="6434107" y="5875369"/>
                <a:ext cx="218911" cy="40161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latin typeface="宋体" panose="02010600030101010101" pitchFamily="2" charset="-122"/>
                  <a:ea typeface="宋体" panose="02010600030101010101" pitchFamily="2" charset="-122"/>
                </a:endParaRPr>
              </a:p>
            </p:txBody>
          </p:sp>
          <p:sp>
            <p:nvSpPr>
              <p:cNvPr id="275" name="矩形 274">
                <a:extLst>
                  <a:ext uri="{FF2B5EF4-FFF2-40B4-BE49-F238E27FC236}">
                    <a16:creationId xmlns:a16="http://schemas.microsoft.com/office/drawing/2014/main" id="{706C58C8-8C6C-1049-7B2D-E1413EA33A3D}"/>
                  </a:ext>
                </a:extLst>
              </p:cNvPr>
              <p:cNvSpPr/>
              <p:nvPr/>
            </p:nvSpPr>
            <p:spPr>
              <a:xfrm>
                <a:off x="6653018" y="5875369"/>
                <a:ext cx="252224" cy="80640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latin typeface="宋体" panose="02010600030101010101" pitchFamily="2" charset="-122"/>
                  <a:ea typeface="宋体" panose="02010600030101010101" pitchFamily="2" charset="-122"/>
                </a:endParaRPr>
              </a:p>
            </p:txBody>
          </p:sp>
          <p:sp>
            <p:nvSpPr>
              <p:cNvPr id="276" name="矩形 275">
                <a:extLst>
                  <a:ext uri="{FF2B5EF4-FFF2-40B4-BE49-F238E27FC236}">
                    <a16:creationId xmlns:a16="http://schemas.microsoft.com/office/drawing/2014/main" id="{4F9A69DC-0BDF-F075-D1E3-8E2471534009}"/>
                  </a:ext>
                </a:extLst>
              </p:cNvPr>
              <p:cNvSpPr/>
              <p:nvPr/>
            </p:nvSpPr>
            <p:spPr>
              <a:xfrm>
                <a:off x="6434107" y="6276982"/>
                <a:ext cx="218911" cy="40161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latin typeface="宋体" panose="02010600030101010101" pitchFamily="2" charset="-122"/>
                  <a:ea typeface="宋体" panose="02010600030101010101" pitchFamily="2" charset="-122"/>
                </a:endParaRPr>
              </a:p>
            </p:txBody>
          </p:sp>
          <p:sp>
            <p:nvSpPr>
              <p:cNvPr id="15521" name="Text Box 23">
                <a:extLst>
                  <a:ext uri="{FF2B5EF4-FFF2-40B4-BE49-F238E27FC236}">
                    <a16:creationId xmlns:a16="http://schemas.microsoft.com/office/drawing/2014/main" id="{5B8E5CEB-6B97-90ED-2FDA-B704A67AA2BD}"/>
                  </a:ext>
                </a:extLst>
              </p:cNvPr>
              <p:cNvSpPr txBox="1">
                <a:spLocks noChangeArrowheads="1"/>
              </p:cNvSpPr>
              <p:nvPr/>
            </p:nvSpPr>
            <p:spPr bwMode="auto">
              <a:xfrm>
                <a:off x="6361137" y="5838858"/>
                <a:ext cx="431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&amp;</a:t>
                </a:r>
              </a:p>
            </p:txBody>
          </p:sp>
        </p:grpSp>
        <p:sp>
          <p:nvSpPr>
            <p:cNvPr id="15449" name="Text Box 23">
              <a:extLst>
                <a:ext uri="{FF2B5EF4-FFF2-40B4-BE49-F238E27FC236}">
                  <a16:creationId xmlns:a16="http://schemas.microsoft.com/office/drawing/2014/main" id="{00A73961-51B3-F9D1-FB60-A43ED4FAB123}"/>
                </a:ext>
              </a:extLst>
            </p:cNvPr>
            <p:cNvSpPr txBox="1">
              <a:spLocks noChangeArrowheads="1"/>
            </p:cNvSpPr>
            <p:nvPr/>
          </p:nvSpPr>
          <p:spPr bwMode="auto">
            <a:xfrm>
              <a:off x="1792" y="3424"/>
              <a:ext cx="27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≥1</a:t>
              </a:r>
            </a:p>
          </p:txBody>
        </p:sp>
        <p:sp>
          <p:nvSpPr>
            <p:cNvPr id="15450" name="Text Box 21">
              <a:extLst>
                <a:ext uri="{FF2B5EF4-FFF2-40B4-BE49-F238E27FC236}">
                  <a16:creationId xmlns:a16="http://schemas.microsoft.com/office/drawing/2014/main" id="{B8D45081-06C7-01F4-E075-7464ACF78407}"/>
                </a:ext>
              </a:extLst>
            </p:cNvPr>
            <p:cNvSpPr txBox="1">
              <a:spLocks noChangeArrowheads="1"/>
            </p:cNvSpPr>
            <p:nvPr/>
          </p:nvSpPr>
          <p:spPr bwMode="auto">
            <a:xfrm>
              <a:off x="1336" y="3407"/>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A</a:t>
              </a:r>
            </a:p>
          </p:txBody>
        </p:sp>
        <p:sp>
          <p:nvSpPr>
            <p:cNvPr id="15451" name="Line 18">
              <a:extLst>
                <a:ext uri="{FF2B5EF4-FFF2-40B4-BE49-F238E27FC236}">
                  <a16:creationId xmlns:a16="http://schemas.microsoft.com/office/drawing/2014/main" id="{4902A841-3BD5-497F-C96F-A88385AA38D8}"/>
                </a:ext>
              </a:extLst>
            </p:cNvPr>
            <p:cNvSpPr>
              <a:spLocks noChangeShapeType="1"/>
            </p:cNvSpPr>
            <p:nvPr/>
          </p:nvSpPr>
          <p:spPr bwMode="auto">
            <a:xfrm flipH="1">
              <a:off x="1541" y="3783"/>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52" name="Line 18">
              <a:extLst>
                <a:ext uri="{FF2B5EF4-FFF2-40B4-BE49-F238E27FC236}">
                  <a16:creationId xmlns:a16="http://schemas.microsoft.com/office/drawing/2014/main" id="{FE76743C-2D9E-E529-97C2-B609A21E5611}"/>
                </a:ext>
              </a:extLst>
            </p:cNvPr>
            <p:cNvSpPr>
              <a:spLocks noChangeShapeType="1"/>
            </p:cNvSpPr>
            <p:nvPr/>
          </p:nvSpPr>
          <p:spPr bwMode="auto">
            <a:xfrm flipH="1">
              <a:off x="1541" y="3652"/>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53" name="Line 18">
              <a:extLst>
                <a:ext uri="{FF2B5EF4-FFF2-40B4-BE49-F238E27FC236}">
                  <a16:creationId xmlns:a16="http://schemas.microsoft.com/office/drawing/2014/main" id="{AD52C375-805E-0B65-8B9A-35EC6E90D836}"/>
                </a:ext>
              </a:extLst>
            </p:cNvPr>
            <p:cNvSpPr>
              <a:spLocks noChangeShapeType="1"/>
            </p:cNvSpPr>
            <p:nvPr/>
          </p:nvSpPr>
          <p:spPr bwMode="auto">
            <a:xfrm flipH="1">
              <a:off x="1541" y="3522"/>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54" name="Line 18">
              <a:extLst>
                <a:ext uri="{FF2B5EF4-FFF2-40B4-BE49-F238E27FC236}">
                  <a16:creationId xmlns:a16="http://schemas.microsoft.com/office/drawing/2014/main" id="{4D53F415-7574-CAD6-050E-4055221BBC06}"/>
                </a:ext>
              </a:extLst>
            </p:cNvPr>
            <p:cNvSpPr>
              <a:spLocks noChangeShapeType="1"/>
            </p:cNvSpPr>
            <p:nvPr/>
          </p:nvSpPr>
          <p:spPr bwMode="auto">
            <a:xfrm flipH="1">
              <a:off x="1541" y="3913"/>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55" name="Text Box 21">
              <a:extLst>
                <a:ext uri="{FF2B5EF4-FFF2-40B4-BE49-F238E27FC236}">
                  <a16:creationId xmlns:a16="http://schemas.microsoft.com/office/drawing/2014/main" id="{F4643070-B2A3-7B48-9FC3-D3EEC09CB2AF}"/>
                </a:ext>
              </a:extLst>
            </p:cNvPr>
            <p:cNvSpPr txBox="1">
              <a:spLocks noChangeArrowheads="1"/>
            </p:cNvSpPr>
            <p:nvPr/>
          </p:nvSpPr>
          <p:spPr bwMode="auto">
            <a:xfrm>
              <a:off x="1336" y="3683"/>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C</a:t>
              </a:r>
            </a:p>
          </p:txBody>
        </p:sp>
        <p:sp>
          <p:nvSpPr>
            <p:cNvPr id="15456" name="Text Box 21">
              <a:extLst>
                <a:ext uri="{FF2B5EF4-FFF2-40B4-BE49-F238E27FC236}">
                  <a16:creationId xmlns:a16="http://schemas.microsoft.com/office/drawing/2014/main" id="{2B4DA6A7-8445-67FA-681A-0905B96027FF}"/>
                </a:ext>
              </a:extLst>
            </p:cNvPr>
            <p:cNvSpPr txBox="1">
              <a:spLocks noChangeArrowheads="1"/>
            </p:cNvSpPr>
            <p:nvPr/>
          </p:nvSpPr>
          <p:spPr bwMode="auto">
            <a:xfrm>
              <a:off x="1336" y="3821"/>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D</a:t>
              </a:r>
            </a:p>
          </p:txBody>
        </p:sp>
        <p:sp>
          <p:nvSpPr>
            <p:cNvPr id="15457" name="Line 17">
              <a:extLst>
                <a:ext uri="{FF2B5EF4-FFF2-40B4-BE49-F238E27FC236}">
                  <a16:creationId xmlns:a16="http://schemas.microsoft.com/office/drawing/2014/main" id="{3A640FC2-CC2C-A418-B094-3E8431B3E930}"/>
                </a:ext>
              </a:extLst>
            </p:cNvPr>
            <p:cNvSpPr>
              <a:spLocks noChangeShapeType="1"/>
            </p:cNvSpPr>
            <p:nvPr/>
          </p:nvSpPr>
          <p:spPr bwMode="auto">
            <a:xfrm>
              <a:off x="4238" y="3706"/>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58" name="Text Box 21">
              <a:extLst>
                <a:ext uri="{FF2B5EF4-FFF2-40B4-BE49-F238E27FC236}">
                  <a16:creationId xmlns:a16="http://schemas.microsoft.com/office/drawing/2014/main" id="{E92F9D4C-AF46-1EB9-D1B8-029D2A03424D}"/>
                </a:ext>
              </a:extLst>
            </p:cNvPr>
            <p:cNvSpPr txBox="1">
              <a:spLocks noChangeArrowheads="1"/>
            </p:cNvSpPr>
            <p:nvPr/>
          </p:nvSpPr>
          <p:spPr bwMode="auto">
            <a:xfrm>
              <a:off x="3529" y="3545"/>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B</a:t>
              </a:r>
            </a:p>
          </p:txBody>
        </p:sp>
        <p:sp>
          <p:nvSpPr>
            <p:cNvPr id="15459" name="Text Box 23">
              <a:extLst>
                <a:ext uri="{FF2B5EF4-FFF2-40B4-BE49-F238E27FC236}">
                  <a16:creationId xmlns:a16="http://schemas.microsoft.com/office/drawing/2014/main" id="{49250996-207F-45FA-CA1B-B7AF8AD2AF50}"/>
                </a:ext>
              </a:extLst>
            </p:cNvPr>
            <p:cNvSpPr txBox="1">
              <a:spLocks noChangeArrowheads="1"/>
            </p:cNvSpPr>
            <p:nvPr/>
          </p:nvSpPr>
          <p:spPr bwMode="auto">
            <a:xfrm>
              <a:off x="4192" y="3522"/>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F</a:t>
              </a:r>
            </a:p>
          </p:txBody>
        </p:sp>
        <p:sp>
          <p:nvSpPr>
            <p:cNvPr id="216" name="椭圆 215">
              <a:extLst>
                <a:ext uri="{FF2B5EF4-FFF2-40B4-BE49-F238E27FC236}">
                  <a16:creationId xmlns:a16="http://schemas.microsoft.com/office/drawing/2014/main" id="{A2FEE43D-5C1F-A0B8-7D9A-B2EF5BA7FE63}"/>
                </a:ext>
              </a:extLst>
            </p:cNvPr>
            <p:cNvSpPr/>
            <p:nvPr/>
          </p:nvSpPr>
          <p:spPr>
            <a:xfrm>
              <a:off x="4188" y="3685"/>
              <a:ext cx="46" cy="45"/>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latin typeface="宋体" panose="02010600030101010101" pitchFamily="2" charset="-122"/>
                <a:ea typeface="宋体" panose="02010600030101010101" pitchFamily="2" charset="-122"/>
              </a:endParaRPr>
            </a:p>
          </p:txBody>
        </p:sp>
        <p:grpSp>
          <p:nvGrpSpPr>
            <p:cNvPr id="15461" name="组合 282">
              <a:extLst>
                <a:ext uri="{FF2B5EF4-FFF2-40B4-BE49-F238E27FC236}">
                  <a16:creationId xmlns:a16="http://schemas.microsoft.com/office/drawing/2014/main" id="{81FE4649-A227-0F7C-5983-7449ED24B83E}"/>
                </a:ext>
              </a:extLst>
            </p:cNvPr>
            <p:cNvGrpSpPr>
              <a:grpSpLocks/>
            </p:cNvGrpSpPr>
            <p:nvPr/>
          </p:nvGrpSpPr>
          <p:grpSpPr bwMode="auto">
            <a:xfrm>
              <a:off x="3847" y="3430"/>
              <a:ext cx="343" cy="531"/>
              <a:chOff x="6361137" y="5838858"/>
              <a:chExt cx="544104" cy="842913"/>
            </a:xfrm>
          </p:grpSpPr>
          <p:sp>
            <p:nvSpPr>
              <p:cNvPr id="270" name="矩形 269">
                <a:extLst>
                  <a:ext uri="{FF2B5EF4-FFF2-40B4-BE49-F238E27FC236}">
                    <a16:creationId xmlns:a16="http://schemas.microsoft.com/office/drawing/2014/main" id="{0A11A131-0D32-E337-D4C5-143D01208A6E}"/>
                  </a:ext>
                </a:extLst>
              </p:cNvPr>
              <p:cNvSpPr/>
              <p:nvPr/>
            </p:nvSpPr>
            <p:spPr>
              <a:xfrm>
                <a:off x="6434107" y="5875369"/>
                <a:ext cx="218911" cy="40161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latin typeface="宋体" panose="02010600030101010101" pitchFamily="2" charset="-122"/>
                  <a:ea typeface="宋体" panose="02010600030101010101" pitchFamily="2" charset="-122"/>
                </a:endParaRPr>
              </a:p>
            </p:txBody>
          </p:sp>
          <p:sp>
            <p:nvSpPr>
              <p:cNvPr id="271" name="矩形 270">
                <a:extLst>
                  <a:ext uri="{FF2B5EF4-FFF2-40B4-BE49-F238E27FC236}">
                    <a16:creationId xmlns:a16="http://schemas.microsoft.com/office/drawing/2014/main" id="{B4A73ACF-8C8F-C4CF-FFF0-7CCA1C9CD389}"/>
                  </a:ext>
                </a:extLst>
              </p:cNvPr>
              <p:cNvSpPr/>
              <p:nvPr/>
            </p:nvSpPr>
            <p:spPr>
              <a:xfrm>
                <a:off x="6653018" y="5875369"/>
                <a:ext cx="252223" cy="80640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latin typeface="宋体" panose="02010600030101010101" pitchFamily="2" charset="-122"/>
                  <a:ea typeface="宋体" panose="02010600030101010101" pitchFamily="2" charset="-122"/>
                </a:endParaRPr>
              </a:p>
            </p:txBody>
          </p:sp>
          <p:sp>
            <p:nvSpPr>
              <p:cNvPr id="272" name="矩形 271">
                <a:extLst>
                  <a:ext uri="{FF2B5EF4-FFF2-40B4-BE49-F238E27FC236}">
                    <a16:creationId xmlns:a16="http://schemas.microsoft.com/office/drawing/2014/main" id="{772F5DF8-F016-1949-7CC5-EF31ABD74BA6}"/>
                  </a:ext>
                </a:extLst>
              </p:cNvPr>
              <p:cNvSpPr/>
              <p:nvPr/>
            </p:nvSpPr>
            <p:spPr>
              <a:xfrm>
                <a:off x="6434107" y="6276982"/>
                <a:ext cx="218911" cy="40161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latin typeface="宋体" panose="02010600030101010101" pitchFamily="2" charset="-122"/>
                  <a:ea typeface="宋体" panose="02010600030101010101" pitchFamily="2" charset="-122"/>
                </a:endParaRPr>
              </a:p>
            </p:txBody>
          </p:sp>
          <p:sp>
            <p:nvSpPr>
              <p:cNvPr id="15517" name="Text Box 23">
                <a:extLst>
                  <a:ext uri="{FF2B5EF4-FFF2-40B4-BE49-F238E27FC236}">
                    <a16:creationId xmlns:a16="http://schemas.microsoft.com/office/drawing/2014/main" id="{ACE5EFAE-7006-6A7F-8BE6-F4E98205271F}"/>
                  </a:ext>
                </a:extLst>
              </p:cNvPr>
              <p:cNvSpPr txBox="1">
                <a:spLocks noChangeArrowheads="1"/>
              </p:cNvSpPr>
              <p:nvPr/>
            </p:nvSpPr>
            <p:spPr bwMode="auto">
              <a:xfrm>
                <a:off x="6361137" y="5838858"/>
                <a:ext cx="431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&amp;</a:t>
                </a:r>
              </a:p>
            </p:txBody>
          </p:sp>
        </p:grpSp>
        <p:sp>
          <p:nvSpPr>
            <p:cNvPr id="15462" name="Text Box 23">
              <a:extLst>
                <a:ext uri="{FF2B5EF4-FFF2-40B4-BE49-F238E27FC236}">
                  <a16:creationId xmlns:a16="http://schemas.microsoft.com/office/drawing/2014/main" id="{FEB5B1B7-1E77-386F-0802-52436F567741}"/>
                </a:ext>
              </a:extLst>
            </p:cNvPr>
            <p:cNvSpPr txBox="1">
              <a:spLocks noChangeArrowheads="1"/>
            </p:cNvSpPr>
            <p:nvPr/>
          </p:nvSpPr>
          <p:spPr bwMode="auto">
            <a:xfrm>
              <a:off x="3985" y="3424"/>
              <a:ext cx="27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≥1</a:t>
              </a:r>
            </a:p>
          </p:txBody>
        </p:sp>
        <p:sp>
          <p:nvSpPr>
            <p:cNvPr id="15463" name="Text Box 21">
              <a:extLst>
                <a:ext uri="{FF2B5EF4-FFF2-40B4-BE49-F238E27FC236}">
                  <a16:creationId xmlns:a16="http://schemas.microsoft.com/office/drawing/2014/main" id="{441A5F88-E51A-07A9-429E-773F7C6CBED9}"/>
                </a:ext>
              </a:extLst>
            </p:cNvPr>
            <p:cNvSpPr txBox="1">
              <a:spLocks noChangeArrowheads="1"/>
            </p:cNvSpPr>
            <p:nvPr/>
          </p:nvSpPr>
          <p:spPr bwMode="auto">
            <a:xfrm>
              <a:off x="3529" y="3407"/>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A</a:t>
              </a:r>
            </a:p>
          </p:txBody>
        </p:sp>
        <p:sp>
          <p:nvSpPr>
            <p:cNvPr id="15464" name="Line 18">
              <a:extLst>
                <a:ext uri="{FF2B5EF4-FFF2-40B4-BE49-F238E27FC236}">
                  <a16:creationId xmlns:a16="http://schemas.microsoft.com/office/drawing/2014/main" id="{057517B6-9E5B-2F95-55A7-DC6B7E0BF90A}"/>
                </a:ext>
              </a:extLst>
            </p:cNvPr>
            <p:cNvSpPr>
              <a:spLocks noChangeShapeType="1"/>
            </p:cNvSpPr>
            <p:nvPr/>
          </p:nvSpPr>
          <p:spPr bwMode="auto">
            <a:xfrm flipH="1">
              <a:off x="3734" y="3783"/>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5" name="Line 18">
              <a:extLst>
                <a:ext uri="{FF2B5EF4-FFF2-40B4-BE49-F238E27FC236}">
                  <a16:creationId xmlns:a16="http://schemas.microsoft.com/office/drawing/2014/main" id="{96A71FD5-9123-9166-C0A7-535F0EFBBD6C}"/>
                </a:ext>
              </a:extLst>
            </p:cNvPr>
            <p:cNvSpPr>
              <a:spLocks noChangeShapeType="1"/>
            </p:cNvSpPr>
            <p:nvPr/>
          </p:nvSpPr>
          <p:spPr bwMode="auto">
            <a:xfrm flipH="1">
              <a:off x="3734" y="3652"/>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6" name="Line 18">
              <a:extLst>
                <a:ext uri="{FF2B5EF4-FFF2-40B4-BE49-F238E27FC236}">
                  <a16:creationId xmlns:a16="http://schemas.microsoft.com/office/drawing/2014/main" id="{81778DC0-F6CA-BB46-7C45-7FEE23910E6C}"/>
                </a:ext>
              </a:extLst>
            </p:cNvPr>
            <p:cNvSpPr>
              <a:spLocks noChangeShapeType="1"/>
            </p:cNvSpPr>
            <p:nvPr/>
          </p:nvSpPr>
          <p:spPr bwMode="auto">
            <a:xfrm flipH="1">
              <a:off x="3734" y="3522"/>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7" name="Line 18">
              <a:extLst>
                <a:ext uri="{FF2B5EF4-FFF2-40B4-BE49-F238E27FC236}">
                  <a16:creationId xmlns:a16="http://schemas.microsoft.com/office/drawing/2014/main" id="{4C55A3FC-E1D1-D950-8AA2-F87253F2E2CF}"/>
                </a:ext>
              </a:extLst>
            </p:cNvPr>
            <p:cNvSpPr>
              <a:spLocks noChangeShapeType="1"/>
            </p:cNvSpPr>
            <p:nvPr/>
          </p:nvSpPr>
          <p:spPr bwMode="auto">
            <a:xfrm flipH="1">
              <a:off x="3734" y="3913"/>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8" name="Text Box 21">
              <a:extLst>
                <a:ext uri="{FF2B5EF4-FFF2-40B4-BE49-F238E27FC236}">
                  <a16:creationId xmlns:a16="http://schemas.microsoft.com/office/drawing/2014/main" id="{1770A673-9A36-E6E8-2462-F3B013721CCA}"/>
                </a:ext>
              </a:extLst>
            </p:cNvPr>
            <p:cNvSpPr txBox="1">
              <a:spLocks noChangeArrowheads="1"/>
            </p:cNvSpPr>
            <p:nvPr/>
          </p:nvSpPr>
          <p:spPr bwMode="auto">
            <a:xfrm>
              <a:off x="3529" y="3683"/>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C</a:t>
              </a:r>
            </a:p>
          </p:txBody>
        </p:sp>
        <p:sp>
          <p:nvSpPr>
            <p:cNvPr id="15469" name="Text Box 21">
              <a:extLst>
                <a:ext uri="{FF2B5EF4-FFF2-40B4-BE49-F238E27FC236}">
                  <a16:creationId xmlns:a16="http://schemas.microsoft.com/office/drawing/2014/main" id="{371A2E45-05C4-43BD-EA60-B44C222904BB}"/>
                </a:ext>
              </a:extLst>
            </p:cNvPr>
            <p:cNvSpPr txBox="1">
              <a:spLocks noChangeArrowheads="1"/>
            </p:cNvSpPr>
            <p:nvPr/>
          </p:nvSpPr>
          <p:spPr bwMode="auto">
            <a:xfrm>
              <a:off x="3529" y="3821"/>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D</a:t>
              </a:r>
            </a:p>
          </p:txBody>
        </p:sp>
        <p:sp>
          <p:nvSpPr>
            <p:cNvPr id="15470" name="Line 17">
              <a:extLst>
                <a:ext uri="{FF2B5EF4-FFF2-40B4-BE49-F238E27FC236}">
                  <a16:creationId xmlns:a16="http://schemas.microsoft.com/office/drawing/2014/main" id="{DD3F42BF-F1D4-F7E5-1D43-F38DB2CE19A5}"/>
                </a:ext>
              </a:extLst>
            </p:cNvPr>
            <p:cNvSpPr>
              <a:spLocks noChangeShapeType="1"/>
            </p:cNvSpPr>
            <p:nvPr/>
          </p:nvSpPr>
          <p:spPr bwMode="auto">
            <a:xfrm>
              <a:off x="5196" y="3706"/>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1" name="Text Box 21">
              <a:extLst>
                <a:ext uri="{FF2B5EF4-FFF2-40B4-BE49-F238E27FC236}">
                  <a16:creationId xmlns:a16="http://schemas.microsoft.com/office/drawing/2014/main" id="{9AC71AA3-7DFA-0FBF-0E8B-E148AAB47EC9}"/>
                </a:ext>
              </a:extLst>
            </p:cNvPr>
            <p:cNvSpPr txBox="1">
              <a:spLocks noChangeArrowheads="1"/>
            </p:cNvSpPr>
            <p:nvPr/>
          </p:nvSpPr>
          <p:spPr bwMode="auto">
            <a:xfrm>
              <a:off x="4487" y="3545"/>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B</a:t>
              </a:r>
            </a:p>
          </p:txBody>
        </p:sp>
        <p:sp>
          <p:nvSpPr>
            <p:cNvPr id="15472" name="Text Box 23">
              <a:extLst>
                <a:ext uri="{FF2B5EF4-FFF2-40B4-BE49-F238E27FC236}">
                  <a16:creationId xmlns:a16="http://schemas.microsoft.com/office/drawing/2014/main" id="{2419D4AF-CFB8-ED94-FB1A-31426C100583}"/>
                </a:ext>
              </a:extLst>
            </p:cNvPr>
            <p:cNvSpPr txBox="1">
              <a:spLocks noChangeArrowheads="1"/>
            </p:cNvSpPr>
            <p:nvPr/>
          </p:nvSpPr>
          <p:spPr bwMode="auto">
            <a:xfrm>
              <a:off x="5150" y="3522"/>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F</a:t>
              </a:r>
            </a:p>
          </p:txBody>
        </p:sp>
        <p:sp>
          <p:nvSpPr>
            <p:cNvPr id="229" name="椭圆 228">
              <a:extLst>
                <a:ext uri="{FF2B5EF4-FFF2-40B4-BE49-F238E27FC236}">
                  <a16:creationId xmlns:a16="http://schemas.microsoft.com/office/drawing/2014/main" id="{F206AB37-471D-C991-D4D8-1259FF078190}"/>
                </a:ext>
              </a:extLst>
            </p:cNvPr>
            <p:cNvSpPr/>
            <p:nvPr/>
          </p:nvSpPr>
          <p:spPr>
            <a:xfrm>
              <a:off x="5146" y="3685"/>
              <a:ext cx="46" cy="45"/>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latin typeface="宋体" panose="02010600030101010101" pitchFamily="2" charset="-122"/>
                <a:ea typeface="宋体" panose="02010600030101010101" pitchFamily="2" charset="-122"/>
              </a:endParaRPr>
            </a:p>
          </p:txBody>
        </p:sp>
        <p:sp>
          <p:nvSpPr>
            <p:cNvPr id="230" name="矩形 229">
              <a:extLst>
                <a:ext uri="{FF2B5EF4-FFF2-40B4-BE49-F238E27FC236}">
                  <a16:creationId xmlns:a16="http://schemas.microsoft.com/office/drawing/2014/main" id="{8EC13AF4-2FFC-4022-EDC5-40B3AB948907}"/>
                </a:ext>
              </a:extLst>
            </p:cNvPr>
            <p:cNvSpPr/>
            <p:nvPr/>
          </p:nvSpPr>
          <p:spPr>
            <a:xfrm>
              <a:off x="4851" y="3453"/>
              <a:ext cx="138" cy="25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latin typeface="宋体" panose="02010600030101010101" pitchFamily="2" charset="-122"/>
                <a:ea typeface="宋体" panose="02010600030101010101" pitchFamily="2" charset="-122"/>
              </a:endParaRPr>
            </a:p>
          </p:txBody>
        </p:sp>
        <p:sp>
          <p:nvSpPr>
            <p:cNvPr id="231" name="矩形 230">
              <a:extLst>
                <a:ext uri="{FF2B5EF4-FFF2-40B4-BE49-F238E27FC236}">
                  <a16:creationId xmlns:a16="http://schemas.microsoft.com/office/drawing/2014/main" id="{01131281-C517-7535-921E-FED2E1EE14F4}"/>
                </a:ext>
              </a:extLst>
            </p:cNvPr>
            <p:cNvSpPr/>
            <p:nvPr/>
          </p:nvSpPr>
          <p:spPr>
            <a:xfrm>
              <a:off x="4989" y="3453"/>
              <a:ext cx="159" cy="5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latin typeface="宋体" panose="02010600030101010101" pitchFamily="2" charset="-122"/>
                <a:ea typeface="宋体" panose="02010600030101010101" pitchFamily="2" charset="-122"/>
              </a:endParaRPr>
            </a:p>
          </p:txBody>
        </p:sp>
        <p:sp>
          <p:nvSpPr>
            <p:cNvPr id="232" name="矩形 231">
              <a:extLst>
                <a:ext uri="{FF2B5EF4-FFF2-40B4-BE49-F238E27FC236}">
                  <a16:creationId xmlns:a16="http://schemas.microsoft.com/office/drawing/2014/main" id="{DAA3FA25-2DD2-B131-8F74-2BA61D260646}"/>
                </a:ext>
              </a:extLst>
            </p:cNvPr>
            <p:cNvSpPr/>
            <p:nvPr/>
          </p:nvSpPr>
          <p:spPr>
            <a:xfrm>
              <a:off x="4851" y="3706"/>
              <a:ext cx="138" cy="25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latin typeface="宋体" panose="02010600030101010101" pitchFamily="2" charset="-122"/>
                <a:ea typeface="宋体" panose="02010600030101010101" pitchFamily="2" charset="-122"/>
              </a:endParaRPr>
            </a:p>
          </p:txBody>
        </p:sp>
        <p:sp>
          <p:nvSpPr>
            <p:cNvPr id="15477" name="Text Box 23">
              <a:extLst>
                <a:ext uri="{FF2B5EF4-FFF2-40B4-BE49-F238E27FC236}">
                  <a16:creationId xmlns:a16="http://schemas.microsoft.com/office/drawing/2014/main" id="{2E0324E1-3C3B-C6C7-377D-D166EF1DCF78}"/>
                </a:ext>
              </a:extLst>
            </p:cNvPr>
            <p:cNvSpPr txBox="1">
              <a:spLocks noChangeArrowheads="1"/>
            </p:cNvSpPr>
            <p:nvPr/>
          </p:nvSpPr>
          <p:spPr bwMode="auto">
            <a:xfrm>
              <a:off x="4997" y="3591"/>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a:t>
              </a:r>
            </a:p>
          </p:txBody>
        </p:sp>
        <p:sp>
          <p:nvSpPr>
            <p:cNvPr id="15478" name="Text Box 21">
              <a:extLst>
                <a:ext uri="{FF2B5EF4-FFF2-40B4-BE49-F238E27FC236}">
                  <a16:creationId xmlns:a16="http://schemas.microsoft.com/office/drawing/2014/main" id="{52FF1027-B4B0-A2EB-8C40-B2E2B285338B}"/>
                </a:ext>
              </a:extLst>
            </p:cNvPr>
            <p:cNvSpPr txBox="1">
              <a:spLocks noChangeArrowheads="1"/>
            </p:cNvSpPr>
            <p:nvPr/>
          </p:nvSpPr>
          <p:spPr bwMode="auto">
            <a:xfrm>
              <a:off x="4487" y="3407"/>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A</a:t>
              </a:r>
            </a:p>
          </p:txBody>
        </p:sp>
        <p:sp>
          <p:nvSpPr>
            <p:cNvPr id="15479" name="Line 18">
              <a:extLst>
                <a:ext uri="{FF2B5EF4-FFF2-40B4-BE49-F238E27FC236}">
                  <a16:creationId xmlns:a16="http://schemas.microsoft.com/office/drawing/2014/main" id="{A1F1D064-4A42-5D5D-0591-D2F19927EB2E}"/>
                </a:ext>
              </a:extLst>
            </p:cNvPr>
            <p:cNvSpPr>
              <a:spLocks noChangeShapeType="1"/>
            </p:cNvSpPr>
            <p:nvPr/>
          </p:nvSpPr>
          <p:spPr bwMode="auto">
            <a:xfrm flipH="1">
              <a:off x="4692" y="3783"/>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80" name="Line 18">
              <a:extLst>
                <a:ext uri="{FF2B5EF4-FFF2-40B4-BE49-F238E27FC236}">
                  <a16:creationId xmlns:a16="http://schemas.microsoft.com/office/drawing/2014/main" id="{E6CE740C-0415-0785-69F6-68E9D876D8BB}"/>
                </a:ext>
              </a:extLst>
            </p:cNvPr>
            <p:cNvSpPr>
              <a:spLocks noChangeShapeType="1"/>
            </p:cNvSpPr>
            <p:nvPr/>
          </p:nvSpPr>
          <p:spPr bwMode="auto">
            <a:xfrm flipH="1">
              <a:off x="4692" y="3652"/>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81" name="Line 18">
              <a:extLst>
                <a:ext uri="{FF2B5EF4-FFF2-40B4-BE49-F238E27FC236}">
                  <a16:creationId xmlns:a16="http://schemas.microsoft.com/office/drawing/2014/main" id="{7FA59DA9-3AD0-AFE0-6278-D5D238D9FDC5}"/>
                </a:ext>
              </a:extLst>
            </p:cNvPr>
            <p:cNvSpPr>
              <a:spLocks noChangeShapeType="1"/>
            </p:cNvSpPr>
            <p:nvPr/>
          </p:nvSpPr>
          <p:spPr bwMode="auto">
            <a:xfrm flipH="1">
              <a:off x="4692" y="3522"/>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82" name="Line 18">
              <a:extLst>
                <a:ext uri="{FF2B5EF4-FFF2-40B4-BE49-F238E27FC236}">
                  <a16:creationId xmlns:a16="http://schemas.microsoft.com/office/drawing/2014/main" id="{537A1B88-6A2B-FD06-6564-348119AE4020}"/>
                </a:ext>
              </a:extLst>
            </p:cNvPr>
            <p:cNvSpPr>
              <a:spLocks noChangeShapeType="1"/>
            </p:cNvSpPr>
            <p:nvPr/>
          </p:nvSpPr>
          <p:spPr bwMode="auto">
            <a:xfrm flipH="1">
              <a:off x="4692" y="3913"/>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83" name="Text Box 21">
              <a:extLst>
                <a:ext uri="{FF2B5EF4-FFF2-40B4-BE49-F238E27FC236}">
                  <a16:creationId xmlns:a16="http://schemas.microsoft.com/office/drawing/2014/main" id="{FDEE35D8-03E8-13F2-2064-C80DF9C9D07F}"/>
                </a:ext>
              </a:extLst>
            </p:cNvPr>
            <p:cNvSpPr txBox="1">
              <a:spLocks noChangeArrowheads="1"/>
            </p:cNvSpPr>
            <p:nvPr/>
          </p:nvSpPr>
          <p:spPr bwMode="auto">
            <a:xfrm>
              <a:off x="4487" y="3683"/>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C</a:t>
              </a:r>
            </a:p>
          </p:txBody>
        </p:sp>
        <p:sp>
          <p:nvSpPr>
            <p:cNvPr id="15484" name="Text Box 21">
              <a:extLst>
                <a:ext uri="{FF2B5EF4-FFF2-40B4-BE49-F238E27FC236}">
                  <a16:creationId xmlns:a16="http://schemas.microsoft.com/office/drawing/2014/main" id="{AC2F4275-395F-78AD-DC85-CADB80E3FE8C}"/>
                </a:ext>
              </a:extLst>
            </p:cNvPr>
            <p:cNvSpPr txBox="1">
              <a:spLocks noChangeArrowheads="1"/>
            </p:cNvSpPr>
            <p:nvPr/>
          </p:nvSpPr>
          <p:spPr bwMode="auto">
            <a:xfrm>
              <a:off x="4487" y="3821"/>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D</a:t>
              </a:r>
            </a:p>
          </p:txBody>
        </p:sp>
        <p:grpSp>
          <p:nvGrpSpPr>
            <p:cNvPr id="15485" name="Group 132">
              <a:extLst>
                <a:ext uri="{FF2B5EF4-FFF2-40B4-BE49-F238E27FC236}">
                  <a16:creationId xmlns:a16="http://schemas.microsoft.com/office/drawing/2014/main" id="{6B4645A6-2B55-314C-484E-40F125D05DA0}"/>
                </a:ext>
              </a:extLst>
            </p:cNvPr>
            <p:cNvGrpSpPr>
              <a:grpSpLocks/>
            </p:cNvGrpSpPr>
            <p:nvPr/>
          </p:nvGrpSpPr>
          <p:grpSpPr bwMode="auto">
            <a:xfrm>
              <a:off x="2164" y="3368"/>
              <a:ext cx="1330" cy="666"/>
              <a:chOff x="2164" y="3368"/>
              <a:chExt cx="1330" cy="666"/>
            </a:xfrm>
          </p:grpSpPr>
          <p:sp>
            <p:nvSpPr>
              <p:cNvPr id="15492" name="AutoShape 73">
                <a:extLst>
                  <a:ext uri="{FF2B5EF4-FFF2-40B4-BE49-F238E27FC236}">
                    <a16:creationId xmlns:a16="http://schemas.microsoft.com/office/drawing/2014/main" id="{C1E67CFE-0D5E-4B8B-7073-61E06B4F4B8C}"/>
                  </a:ext>
                </a:extLst>
              </p:cNvPr>
              <p:cNvSpPr>
                <a:spLocks noChangeArrowheads="1"/>
              </p:cNvSpPr>
              <p:nvPr/>
            </p:nvSpPr>
            <p:spPr bwMode="auto">
              <a:xfrm flipH="1">
                <a:off x="2923" y="3572"/>
                <a:ext cx="295" cy="272"/>
              </a:xfrm>
              <a:prstGeom prst="moon">
                <a:avLst>
                  <a:gd name="adj" fmla="val 796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endParaRPr lang="zh-CN" altLang="en-US" sz="1600" b="0">
                  <a:latin typeface="宋体" panose="02010600030101010101" pitchFamily="2" charset="-122"/>
                  <a:ea typeface="Arial Unicode MS" panose="020B0604020202020204" pitchFamily="34" charset="-122"/>
                </a:endParaRPr>
              </a:p>
            </p:txBody>
          </p:sp>
          <p:sp>
            <p:nvSpPr>
              <p:cNvPr id="15493" name="Line 74">
                <a:extLst>
                  <a:ext uri="{FF2B5EF4-FFF2-40B4-BE49-F238E27FC236}">
                    <a16:creationId xmlns:a16="http://schemas.microsoft.com/office/drawing/2014/main" id="{BAA34839-1177-34B0-6FB2-C7DF8B4A7C6E}"/>
                  </a:ext>
                </a:extLst>
              </p:cNvPr>
              <p:cNvSpPr>
                <a:spLocks noChangeShapeType="1"/>
              </p:cNvSpPr>
              <p:nvPr/>
            </p:nvSpPr>
            <p:spPr bwMode="auto">
              <a:xfrm>
                <a:off x="3268" y="3705"/>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94" name="Line 75">
                <a:extLst>
                  <a:ext uri="{FF2B5EF4-FFF2-40B4-BE49-F238E27FC236}">
                    <a16:creationId xmlns:a16="http://schemas.microsoft.com/office/drawing/2014/main" id="{E111BC9C-AC68-22C1-3232-92243065ED6E}"/>
                  </a:ext>
                </a:extLst>
              </p:cNvPr>
              <p:cNvSpPr>
                <a:spLocks noChangeShapeType="1"/>
              </p:cNvSpPr>
              <p:nvPr/>
            </p:nvSpPr>
            <p:spPr bwMode="auto">
              <a:xfrm>
                <a:off x="2373" y="3481"/>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95" name="Line 76">
                <a:extLst>
                  <a:ext uri="{FF2B5EF4-FFF2-40B4-BE49-F238E27FC236}">
                    <a16:creationId xmlns:a16="http://schemas.microsoft.com/office/drawing/2014/main" id="{1401822F-5468-3F13-F04A-D576D1E66CFE}"/>
                  </a:ext>
                </a:extLst>
              </p:cNvPr>
              <p:cNvSpPr>
                <a:spLocks noChangeShapeType="1"/>
              </p:cNvSpPr>
              <p:nvPr/>
            </p:nvSpPr>
            <p:spPr bwMode="auto">
              <a:xfrm>
                <a:off x="2373" y="3590"/>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96" name="Text Box 77">
                <a:extLst>
                  <a:ext uri="{FF2B5EF4-FFF2-40B4-BE49-F238E27FC236}">
                    <a16:creationId xmlns:a16="http://schemas.microsoft.com/office/drawing/2014/main" id="{152653E2-9488-73A0-2422-B25D102E4CBD}"/>
                  </a:ext>
                </a:extLst>
              </p:cNvPr>
              <p:cNvSpPr txBox="1">
                <a:spLocks noChangeArrowheads="1"/>
              </p:cNvSpPr>
              <p:nvPr/>
            </p:nvSpPr>
            <p:spPr bwMode="auto">
              <a:xfrm>
                <a:off x="2164" y="3368"/>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A</a:t>
                </a:r>
              </a:p>
            </p:txBody>
          </p:sp>
          <p:sp>
            <p:nvSpPr>
              <p:cNvPr id="15497" name="Text Box 78">
                <a:extLst>
                  <a:ext uri="{FF2B5EF4-FFF2-40B4-BE49-F238E27FC236}">
                    <a16:creationId xmlns:a16="http://schemas.microsoft.com/office/drawing/2014/main" id="{81132AAD-87CA-68E4-2630-25772C1F5FA5}"/>
                  </a:ext>
                </a:extLst>
              </p:cNvPr>
              <p:cNvSpPr txBox="1">
                <a:spLocks noChangeArrowheads="1"/>
              </p:cNvSpPr>
              <p:nvPr/>
            </p:nvSpPr>
            <p:spPr bwMode="auto">
              <a:xfrm>
                <a:off x="2164" y="3504"/>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B</a:t>
                </a:r>
              </a:p>
            </p:txBody>
          </p:sp>
          <p:sp>
            <p:nvSpPr>
              <p:cNvPr id="15498" name="Text Box 79">
                <a:extLst>
                  <a:ext uri="{FF2B5EF4-FFF2-40B4-BE49-F238E27FC236}">
                    <a16:creationId xmlns:a16="http://schemas.microsoft.com/office/drawing/2014/main" id="{067888FD-9C22-3CDE-1603-4967193529CA}"/>
                  </a:ext>
                </a:extLst>
              </p:cNvPr>
              <p:cNvSpPr txBox="1">
                <a:spLocks noChangeArrowheads="1"/>
              </p:cNvSpPr>
              <p:nvPr/>
            </p:nvSpPr>
            <p:spPr bwMode="auto">
              <a:xfrm>
                <a:off x="3222" y="3538"/>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F</a:t>
                </a:r>
              </a:p>
            </p:txBody>
          </p:sp>
          <p:sp>
            <p:nvSpPr>
              <p:cNvPr id="15499" name="Oval 81">
                <a:extLst>
                  <a:ext uri="{FF2B5EF4-FFF2-40B4-BE49-F238E27FC236}">
                    <a16:creationId xmlns:a16="http://schemas.microsoft.com/office/drawing/2014/main" id="{23523ADE-CB6A-B299-BF13-EFD06E0AA747}"/>
                  </a:ext>
                </a:extLst>
              </p:cNvPr>
              <p:cNvSpPr>
                <a:spLocks noChangeArrowheads="1"/>
              </p:cNvSpPr>
              <p:nvPr/>
            </p:nvSpPr>
            <p:spPr bwMode="auto">
              <a:xfrm>
                <a:off x="3218" y="3683"/>
                <a:ext cx="45" cy="4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endParaRPr lang="zh-CN" altLang="en-US" sz="1600" b="0">
                  <a:latin typeface="宋体" panose="02010600030101010101" pitchFamily="2" charset="-122"/>
                  <a:ea typeface="Arial Unicode MS" panose="020B0604020202020204" pitchFamily="34" charset="-122"/>
                </a:endParaRPr>
              </a:p>
            </p:txBody>
          </p:sp>
          <p:sp>
            <p:nvSpPr>
              <p:cNvPr id="15500" name="AutoShape 83">
                <a:extLst>
                  <a:ext uri="{FF2B5EF4-FFF2-40B4-BE49-F238E27FC236}">
                    <a16:creationId xmlns:a16="http://schemas.microsoft.com/office/drawing/2014/main" id="{01E61E00-510E-66A7-CAAE-7B34A186FC2A}"/>
                  </a:ext>
                </a:extLst>
              </p:cNvPr>
              <p:cNvSpPr>
                <a:spLocks noChangeArrowheads="1"/>
              </p:cNvSpPr>
              <p:nvPr/>
            </p:nvSpPr>
            <p:spPr bwMode="auto">
              <a:xfrm>
                <a:off x="2532" y="3435"/>
                <a:ext cx="227" cy="204"/>
              </a:xfrm>
              <a:prstGeom prst="flowChartDelay">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endParaRPr lang="zh-CN" altLang="en-US" sz="1600" b="0">
                  <a:latin typeface="宋体" panose="02010600030101010101" pitchFamily="2" charset="-122"/>
                  <a:ea typeface="Arial Unicode MS" panose="020B0604020202020204" pitchFamily="34" charset="-122"/>
                </a:endParaRPr>
              </a:p>
            </p:txBody>
          </p:sp>
          <p:sp>
            <p:nvSpPr>
              <p:cNvPr id="15501" name="AutoShape 84">
                <a:extLst>
                  <a:ext uri="{FF2B5EF4-FFF2-40B4-BE49-F238E27FC236}">
                    <a16:creationId xmlns:a16="http://schemas.microsoft.com/office/drawing/2014/main" id="{83A4047D-82A5-1776-A755-7A5589DB93D6}"/>
                  </a:ext>
                </a:extLst>
              </p:cNvPr>
              <p:cNvSpPr>
                <a:spLocks noChangeArrowheads="1"/>
              </p:cNvSpPr>
              <p:nvPr/>
            </p:nvSpPr>
            <p:spPr bwMode="auto">
              <a:xfrm>
                <a:off x="2532" y="3753"/>
                <a:ext cx="227" cy="204"/>
              </a:xfrm>
              <a:prstGeom prst="flowChartDelay">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endParaRPr lang="zh-CN" altLang="en-US" sz="1600" b="0">
                  <a:latin typeface="宋体" panose="02010600030101010101" pitchFamily="2" charset="-122"/>
                  <a:ea typeface="Arial Unicode MS" panose="020B0604020202020204" pitchFamily="34" charset="-122"/>
                </a:endParaRPr>
              </a:p>
            </p:txBody>
          </p:sp>
          <p:sp>
            <p:nvSpPr>
              <p:cNvPr id="15502" name="Line 85">
                <a:extLst>
                  <a:ext uri="{FF2B5EF4-FFF2-40B4-BE49-F238E27FC236}">
                    <a16:creationId xmlns:a16="http://schemas.microsoft.com/office/drawing/2014/main" id="{F76093FB-0661-AC86-79BB-04C99A35FE73}"/>
                  </a:ext>
                </a:extLst>
              </p:cNvPr>
              <p:cNvSpPr>
                <a:spLocks noChangeShapeType="1"/>
              </p:cNvSpPr>
              <p:nvPr/>
            </p:nvSpPr>
            <p:spPr bwMode="auto">
              <a:xfrm>
                <a:off x="2373" y="3798"/>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03" name="Line 86">
                <a:extLst>
                  <a:ext uri="{FF2B5EF4-FFF2-40B4-BE49-F238E27FC236}">
                    <a16:creationId xmlns:a16="http://schemas.microsoft.com/office/drawing/2014/main" id="{CF7A4BCF-4FD8-A352-A665-AE61AAF099FB}"/>
                  </a:ext>
                </a:extLst>
              </p:cNvPr>
              <p:cNvSpPr>
                <a:spLocks noChangeShapeType="1"/>
              </p:cNvSpPr>
              <p:nvPr/>
            </p:nvSpPr>
            <p:spPr bwMode="auto">
              <a:xfrm>
                <a:off x="2373" y="3912"/>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5504" name="Group 94">
                <a:extLst>
                  <a:ext uri="{FF2B5EF4-FFF2-40B4-BE49-F238E27FC236}">
                    <a16:creationId xmlns:a16="http://schemas.microsoft.com/office/drawing/2014/main" id="{692C5A14-A9F4-D89A-4BC8-B6C8F88E4F7D}"/>
                  </a:ext>
                </a:extLst>
              </p:cNvPr>
              <p:cNvGrpSpPr>
                <a:grpSpLocks/>
              </p:cNvGrpSpPr>
              <p:nvPr/>
            </p:nvGrpSpPr>
            <p:grpSpPr bwMode="auto">
              <a:xfrm>
                <a:off x="2773" y="3549"/>
                <a:ext cx="181" cy="91"/>
                <a:chOff x="3538" y="2387"/>
                <a:chExt cx="249" cy="91"/>
              </a:xfrm>
            </p:grpSpPr>
            <p:sp>
              <p:nvSpPr>
                <p:cNvPr id="15511" name="Line 87">
                  <a:extLst>
                    <a:ext uri="{FF2B5EF4-FFF2-40B4-BE49-F238E27FC236}">
                      <a16:creationId xmlns:a16="http://schemas.microsoft.com/office/drawing/2014/main" id="{2D90CD84-C4FF-D07B-2E0E-A67E102B50DA}"/>
                    </a:ext>
                  </a:extLst>
                </p:cNvPr>
                <p:cNvSpPr>
                  <a:spLocks noChangeShapeType="1"/>
                </p:cNvSpPr>
                <p:nvPr/>
              </p:nvSpPr>
              <p:spPr bwMode="auto">
                <a:xfrm>
                  <a:off x="3538" y="2387"/>
                  <a:ext cx="1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12" name="Line 89">
                  <a:extLst>
                    <a:ext uri="{FF2B5EF4-FFF2-40B4-BE49-F238E27FC236}">
                      <a16:creationId xmlns:a16="http://schemas.microsoft.com/office/drawing/2014/main" id="{5E9F1D20-EE6B-FFBC-3B83-4391D738BB41}"/>
                    </a:ext>
                  </a:extLst>
                </p:cNvPr>
                <p:cNvSpPr>
                  <a:spLocks noChangeShapeType="1"/>
                </p:cNvSpPr>
                <p:nvPr/>
              </p:nvSpPr>
              <p:spPr bwMode="auto">
                <a:xfrm>
                  <a:off x="3651" y="2387"/>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13" name="Line 90">
                  <a:extLst>
                    <a:ext uri="{FF2B5EF4-FFF2-40B4-BE49-F238E27FC236}">
                      <a16:creationId xmlns:a16="http://schemas.microsoft.com/office/drawing/2014/main" id="{DFD3D73E-85AA-3C9B-6C97-53D2CD575EDF}"/>
                    </a:ext>
                  </a:extLst>
                </p:cNvPr>
                <p:cNvSpPr>
                  <a:spLocks noChangeShapeType="1"/>
                </p:cNvSpPr>
                <p:nvPr/>
              </p:nvSpPr>
              <p:spPr bwMode="auto">
                <a:xfrm>
                  <a:off x="3651" y="2478"/>
                  <a:ext cx="1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5505" name="Group 95">
                <a:extLst>
                  <a:ext uri="{FF2B5EF4-FFF2-40B4-BE49-F238E27FC236}">
                    <a16:creationId xmlns:a16="http://schemas.microsoft.com/office/drawing/2014/main" id="{5B421A92-F18E-7CFE-66AA-25643432BB1C}"/>
                  </a:ext>
                </a:extLst>
              </p:cNvPr>
              <p:cNvGrpSpPr>
                <a:grpSpLocks/>
              </p:cNvGrpSpPr>
              <p:nvPr/>
            </p:nvGrpSpPr>
            <p:grpSpPr bwMode="auto">
              <a:xfrm flipV="1">
                <a:off x="2773" y="3776"/>
                <a:ext cx="181" cy="91"/>
                <a:chOff x="3538" y="2387"/>
                <a:chExt cx="249" cy="91"/>
              </a:xfrm>
            </p:grpSpPr>
            <p:sp>
              <p:nvSpPr>
                <p:cNvPr id="15508" name="Line 96">
                  <a:extLst>
                    <a:ext uri="{FF2B5EF4-FFF2-40B4-BE49-F238E27FC236}">
                      <a16:creationId xmlns:a16="http://schemas.microsoft.com/office/drawing/2014/main" id="{C7930EA8-123C-D964-93BC-993C985E9760}"/>
                    </a:ext>
                  </a:extLst>
                </p:cNvPr>
                <p:cNvSpPr>
                  <a:spLocks noChangeShapeType="1"/>
                </p:cNvSpPr>
                <p:nvPr/>
              </p:nvSpPr>
              <p:spPr bwMode="auto">
                <a:xfrm>
                  <a:off x="3538" y="2387"/>
                  <a:ext cx="1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09" name="Line 97">
                  <a:extLst>
                    <a:ext uri="{FF2B5EF4-FFF2-40B4-BE49-F238E27FC236}">
                      <a16:creationId xmlns:a16="http://schemas.microsoft.com/office/drawing/2014/main" id="{BE3CDB34-5983-4C8F-68FE-2971D41DE3A4}"/>
                    </a:ext>
                  </a:extLst>
                </p:cNvPr>
                <p:cNvSpPr>
                  <a:spLocks noChangeShapeType="1"/>
                </p:cNvSpPr>
                <p:nvPr/>
              </p:nvSpPr>
              <p:spPr bwMode="auto">
                <a:xfrm>
                  <a:off x="3651" y="2387"/>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10" name="Line 98">
                  <a:extLst>
                    <a:ext uri="{FF2B5EF4-FFF2-40B4-BE49-F238E27FC236}">
                      <a16:creationId xmlns:a16="http://schemas.microsoft.com/office/drawing/2014/main" id="{777DD361-90D9-4E99-4E0F-E2E10C402162}"/>
                    </a:ext>
                  </a:extLst>
                </p:cNvPr>
                <p:cNvSpPr>
                  <a:spLocks noChangeShapeType="1"/>
                </p:cNvSpPr>
                <p:nvPr/>
              </p:nvSpPr>
              <p:spPr bwMode="auto">
                <a:xfrm>
                  <a:off x="3651" y="2478"/>
                  <a:ext cx="1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506" name="Text Box 99">
                <a:extLst>
                  <a:ext uri="{FF2B5EF4-FFF2-40B4-BE49-F238E27FC236}">
                    <a16:creationId xmlns:a16="http://schemas.microsoft.com/office/drawing/2014/main" id="{DC73B647-715A-687D-695B-0864315F9E91}"/>
                  </a:ext>
                </a:extLst>
              </p:cNvPr>
              <p:cNvSpPr txBox="1">
                <a:spLocks noChangeArrowheads="1"/>
              </p:cNvSpPr>
              <p:nvPr/>
            </p:nvSpPr>
            <p:spPr bwMode="auto">
              <a:xfrm>
                <a:off x="2164" y="3681"/>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C</a:t>
                </a:r>
              </a:p>
            </p:txBody>
          </p:sp>
          <p:sp>
            <p:nvSpPr>
              <p:cNvPr id="15507" name="Text Box 100">
                <a:extLst>
                  <a:ext uri="{FF2B5EF4-FFF2-40B4-BE49-F238E27FC236}">
                    <a16:creationId xmlns:a16="http://schemas.microsoft.com/office/drawing/2014/main" id="{20E12694-4E10-0451-5B38-CD1BF32C805A}"/>
                  </a:ext>
                </a:extLst>
              </p:cNvPr>
              <p:cNvSpPr txBox="1">
                <a:spLocks noChangeArrowheads="1"/>
              </p:cNvSpPr>
              <p:nvPr/>
            </p:nvSpPr>
            <p:spPr bwMode="auto">
              <a:xfrm>
                <a:off x="2164" y="3821"/>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D</a:t>
                </a:r>
              </a:p>
            </p:txBody>
          </p:sp>
        </p:grpSp>
        <p:sp>
          <p:nvSpPr>
            <p:cNvPr id="15486" name="Line 155">
              <a:extLst>
                <a:ext uri="{FF2B5EF4-FFF2-40B4-BE49-F238E27FC236}">
                  <a16:creationId xmlns:a16="http://schemas.microsoft.com/office/drawing/2014/main" id="{E10B111C-C0EF-93B7-59D7-3E0DFAFF2C0A}"/>
                </a:ext>
              </a:extLst>
            </p:cNvPr>
            <p:cNvSpPr>
              <a:spLocks noChangeShapeType="1"/>
            </p:cNvSpPr>
            <p:nvPr/>
          </p:nvSpPr>
          <p:spPr bwMode="auto">
            <a:xfrm>
              <a:off x="635" y="1729"/>
              <a:ext cx="48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87" name="Line 156">
              <a:extLst>
                <a:ext uri="{FF2B5EF4-FFF2-40B4-BE49-F238E27FC236}">
                  <a16:creationId xmlns:a16="http://schemas.microsoft.com/office/drawing/2014/main" id="{9F03233B-3401-4094-EC3A-B5DD9F118A87}"/>
                </a:ext>
              </a:extLst>
            </p:cNvPr>
            <p:cNvSpPr>
              <a:spLocks noChangeShapeType="1"/>
            </p:cNvSpPr>
            <p:nvPr/>
          </p:nvSpPr>
          <p:spPr bwMode="auto">
            <a:xfrm>
              <a:off x="635" y="2455"/>
              <a:ext cx="48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88" name="Line 157">
              <a:extLst>
                <a:ext uri="{FF2B5EF4-FFF2-40B4-BE49-F238E27FC236}">
                  <a16:creationId xmlns:a16="http://schemas.microsoft.com/office/drawing/2014/main" id="{3A95782B-A27A-6C95-7376-F26E71CC309F}"/>
                </a:ext>
              </a:extLst>
            </p:cNvPr>
            <p:cNvSpPr>
              <a:spLocks noChangeShapeType="1"/>
            </p:cNvSpPr>
            <p:nvPr/>
          </p:nvSpPr>
          <p:spPr bwMode="auto">
            <a:xfrm>
              <a:off x="635" y="3271"/>
              <a:ext cx="48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89" name="Line 158">
              <a:extLst>
                <a:ext uri="{FF2B5EF4-FFF2-40B4-BE49-F238E27FC236}">
                  <a16:creationId xmlns:a16="http://schemas.microsoft.com/office/drawing/2014/main" id="{1A1B823C-37A3-4B61-8457-4E7309A06EE9}"/>
                </a:ext>
              </a:extLst>
            </p:cNvPr>
            <p:cNvSpPr>
              <a:spLocks noChangeShapeType="1"/>
            </p:cNvSpPr>
            <p:nvPr/>
          </p:nvSpPr>
          <p:spPr bwMode="auto">
            <a:xfrm>
              <a:off x="1383" y="1162"/>
              <a:ext cx="0" cy="303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90" name="Line 159">
              <a:extLst>
                <a:ext uri="{FF2B5EF4-FFF2-40B4-BE49-F238E27FC236}">
                  <a16:creationId xmlns:a16="http://schemas.microsoft.com/office/drawing/2014/main" id="{4EE9BF95-71A8-905F-4B04-111AA764FFDF}"/>
                </a:ext>
              </a:extLst>
            </p:cNvPr>
            <p:cNvSpPr>
              <a:spLocks noChangeShapeType="1"/>
            </p:cNvSpPr>
            <p:nvPr/>
          </p:nvSpPr>
          <p:spPr bwMode="auto">
            <a:xfrm>
              <a:off x="3470" y="1162"/>
              <a:ext cx="0" cy="303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91" name="Line 160">
              <a:extLst>
                <a:ext uri="{FF2B5EF4-FFF2-40B4-BE49-F238E27FC236}">
                  <a16:creationId xmlns:a16="http://schemas.microsoft.com/office/drawing/2014/main" id="{37A22187-62B1-DFA5-02EF-257B1284892B}"/>
                </a:ext>
              </a:extLst>
            </p:cNvPr>
            <p:cNvSpPr>
              <a:spLocks noChangeShapeType="1"/>
            </p:cNvSpPr>
            <p:nvPr/>
          </p:nvSpPr>
          <p:spPr bwMode="auto">
            <a:xfrm>
              <a:off x="4445" y="1162"/>
              <a:ext cx="0" cy="303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5367" name="Line 160">
            <a:extLst>
              <a:ext uri="{FF2B5EF4-FFF2-40B4-BE49-F238E27FC236}">
                <a16:creationId xmlns:a16="http://schemas.microsoft.com/office/drawing/2014/main" id="{86DA2AAF-A782-C50A-655E-1C050C930591}"/>
              </a:ext>
            </a:extLst>
          </p:cNvPr>
          <p:cNvSpPr>
            <a:spLocks noChangeShapeType="1"/>
          </p:cNvSpPr>
          <p:nvPr/>
        </p:nvSpPr>
        <p:spPr bwMode="auto">
          <a:xfrm>
            <a:off x="6034088" y="800100"/>
            <a:ext cx="3016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68" name="Line 161">
            <a:extLst>
              <a:ext uri="{FF2B5EF4-FFF2-40B4-BE49-F238E27FC236}">
                <a16:creationId xmlns:a16="http://schemas.microsoft.com/office/drawing/2014/main" id="{B0D88727-8219-EDB4-FAFE-B239D5680760}"/>
              </a:ext>
            </a:extLst>
          </p:cNvPr>
          <p:cNvSpPr>
            <a:spLocks noChangeShapeType="1"/>
          </p:cNvSpPr>
          <p:nvPr/>
        </p:nvSpPr>
        <p:spPr bwMode="auto">
          <a:xfrm>
            <a:off x="6034088" y="1125538"/>
            <a:ext cx="3651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69" name="Line 162">
            <a:extLst>
              <a:ext uri="{FF2B5EF4-FFF2-40B4-BE49-F238E27FC236}">
                <a16:creationId xmlns:a16="http://schemas.microsoft.com/office/drawing/2014/main" id="{7329B84A-0AC5-47D5-BC93-E55B6EFF2809}"/>
              </a:ext>
            </a:extLst>
          </p:cNvPr>
          <p:cNvSpPr>
            <a:spLocks noChangeShapeType="1"/>
          </p:cNvSpPr>
          <p:nvPr/>
        </p:nvSpPr>
        <p:spPr bwMode="auto">
          <a:xfrm>
            <a:off x="7081838" y="1449388"/>
            <a:ext cx="7667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box(in)">
                                      <p:cBhvr>
                                        <p:cTn id="7"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9">
            <a:extLst>
              <a:ext uri="{FF2B5EF4-FFF2-40B4-BE49-F238E27FC236}">
                <a16:creationId xmlns:a16="http://schemas.microsoft.com/office/drawing/2014/main" id="{A0336318-1356-2466-55F8-6985A77556C8}"/>
              </a:ext>
            </a:extLst>
          </p:cNvPr>
          <p:cNvSpPr txBox="1">
            <a:spLocks noGrp="1"/>
          </p:cNvSpPr>
          <p:nvPr/>
        </p:nvSpPr>
        <p:spPr bwMode="auto">
          <a:xfrm>
            <a:off x="107950" y="6308725"/>
            <a:ext cx="582613" cy="323850"/>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0"/>
              </a:spcBef>
              <a:buClrTx/>
              <a:buFontTx/>
              <a:buNone/>
            </a:pPr>
            <a:fld id="{5747D587-E57C-4676-989F-21AC2BF13CF6}" type="slidenum">
              <a:rPr lang="en-US" altLang="zh-CN" sz="1800" b="0">
                <a:solidFill>
                  <a:schemeClr val="bg2"/>
                </a:solidFill>
                <a:latin typeface="宋体" panose="02010600030101010101" pitchFamily="2" charset="-122"/>
                <a:ea typeface="Arial Unicode MS" panose="020B0604020202020204" pitchFamily="34" charset="-122"/>
              </a:rPr>
              <a:pPr algn="ctr" eaLnBrk="1" hangingPunct="1">
                <a:spcBef>
                  <a:spcPct val="0"/>
                </a:spcBef>
                <a:buClrTx/>
                <a:buFontTx/>
                <a:buNone/>
              </a:pPr>
              <a:t>11</a:t>
            </a:fld>
            <a:endParaRPr lang="en-US" altLang="zh-CN" sz="1800" b="0">
              <a:solidFill>
                <a:schemeClr val="bg2"/>
              </a:solidFill>
              <a:latin typeface="宋体" panose="02010600030101010101" pitchFamily="2" charset="-122"/>
              <a:ea typeface="Arial Unicode MS" panose="020B0604020202020204" pitchFamily="34" charset="-122"/>
            </a:endParaRPr>
          </a:p>
        </p:txBody>
      </p:sp>
      <p:sp>
        <p:nvSpPr>
          <p:cNvPr id="16387" name="Text Box 7">
            <a:extLst>
              <a:ext uri="{FF2B5EF4-FFF2-40B4-BE49-F238E27FC236}">
                <a16:creationId xmlns:a16="http://schemas.microsoft.com/office/drawing/2014/main" id="{811FDAA7-8D07-9FD9-F606-7F610650C0CF}"/>
              </a:ext>
            </a:extLst>
          </p:cNvPr>
          <p:cNvSpPr txBox="1">
            <a:spLocks noChangeArrowheads="1"/>
          </p:cNvSpPr>
          <p:nvPr/>
        </p:nvSpPr>
        <p:spPr bwMode="auto">
          <a:xfrm>
            <a:off x="827088" y="476250"/>
            <a:ext cx="41830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400">
                <a:latin typeface="宋体" panose="02010600030101010101" pitchFamily="2" charset="-122"/>
                <a:ea typeface="Arial Unicode MS" panose="020B0604020202020204" pitchFamily="34" charset="-122"/>
              </a:rPr>
              <a:t>异或、同或</a:t>
            </a:r>
            <a:r>
              <a:rPr lang="en-US" altLang="zh-CN" sz="2400">
                <a:latin typeface="宋体" panose="02010600030101010101" pitchFamily="2" charset="-122"/>
                <a:ea typeface="Arial Unicode MS" panose="020B0604020202020204" pitchFamily="34" charset="-122"/>
              </a:rPr>
              <a:t>(</a:t>
            </a:r>
            <a:r>
              <a:rPr lang="zh-CN" altLang="en-US" sz="2400">
                <a:latin typeface="宋体" panose="02010600030101010101" pitchFamily="2" charset="-122"/>
                <a:ea typeface="Arial Unicode MS" panose="020B0604020202020204" pitchFamily="34" charset="-122"/>
              </a:rPr>
              <a:t>异或非</a:t>
            </a:r>
            <a:r>
              <a:rPr lang="en-US" altLang="zh-CN" sz="2400">
                <a:latin typeface="宋体" panose="02010600030101010101" pitchFamily="2" charset="-122"/>
                <a:ea typeface="Arial Unicode MS" panose="020B0604020202020204" pitchFamily="34" charset="-122"/>
              </a:rPr>
              <a:t>)</a:t>
            </a:r>
            <a:endParaRPr lang="zh-CN" altLang="en-US" sz="2400">
              <a:latin typeface="宋体" panose="02010600030101010101" pitchFamily="2" charset="-122"/>
              <a:ea typeface="Arial Unicode MS" panose="020B0604020202020204" pitchFamily="34" charset="-122"/>
            </a:endParaRPr>
          </a:p>
        </p:txBody>
      </p:sp>
      <p:sp>
        <p:nvSpPr>
          <p:cNvPr id="105" name="Text Box 14">
            <a:extLst>
              <a:ext uri="{FF2B5EF4-FFF2-40B4-BE49-F238E27FC236}">
                <a16:creationId xmlns:a16="http://schemas.microsoft.com/office/drawing/2014/main" id="{886540E9-7BE0-1FC7-2BE2-20C3443131EC}"/>
              </a:ext>
            </a:extLst>
          </p:cNvPr>
          <p:cNvSpPr txBox="1">
            <a:spLocks noChangeArrowheads="1"/>
          </p:cNvSpPr>
          <p:nvPr/>
        </p:nvSpPr>
        <p:spPr bwMode="auto">
          <a:xfrm>
            <a:off x="827088" y="1698625"/>
            <a:ext cx="37449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000">
                <a:latin typeface="宋体" panose="02010600030101010101" pitchFamily="2" charset="-122"/>
                <a:ea typeface="Arial Unicode MS" panose="020B0604020202020204" pitchFamily="34" charset="-122"/>
              </a:rPr>
              <a:t>异或运算</a:t>
            </a:r>
            <a:r>
              <a:rPr lang="en-US" altLang="zh-CN" sz="2000">
                <a:latin typeface="宋体" panose="02010600030101010101" pitchFamily="2" charset="-122"/>
                <a:ea typeface="Arial Unicode MS" panose="020B0604020202020204" pitchFamily="34" charset="-122"/>
              </a:rPr>
              <a:t>( XOR )——</a:t>
            </a:r>
            <a:r>
              <a:rPr lang="en-US" altLang="zh-CN" sz="2000" b="0">
                <a:latin typeface="宋体" panose="02010600030101010101" pitchFamily="2" charset="-122"/>
                <a:ea typeface="Arial Unicode MS" panose="020B0604020202020204" pitchFamily="34" charset="-122"/>
              </a:rPr>
              <a:t>F=A </a:t>
            </a:r>
            <a:r>
              <a:rPr lang="en-US" altLang="zh-CN" sz="2000" b="0">
                <a:latin typeface="宋体" panose="02010600030101010101" pitchFamily="2" charset="-122"/>
                <a:ea typeface="Arial Unicode MS" panose="020B0604020202020204" pitchFamily="34" charset="-122"/>
                <a:sym typeface="Symbol" panose="05050102010706020507" pitchFamily="18" charset="2"/>
              </a:rPr>
              <a:t> </a:t>
            </a:r>
            <a:r>
              <a:rPr lang="en-US" altLang="zh-CN" sz="2000" b="0">
                <a:latin typeface="宋体" panose="02010600030101010101" pitchFamily="2" charset="-122"/>
                <a:ea typeface="Arial Unicode MS" panose="020B0604020202020204" pitchFamily="34" charset="-122"/>
              </a:rPr>
              <a:t>B</a:t>
            </a:r>
            <a:endParaRPr lang="zh-CN" altLang="en-US" sz="2000" b="0">
              <a:latin typeface="宋体" panose="02010600030101010101" pitchFamily="2" charset="-122"/>
              <a:ea typeface="Arial Unicode MS" panose="020B0604020202020204" pitchFamily="34" charset="-122"/>
            </a:endParaRPr>
          </a:p>
        </p:txBody>
      </p:sp>
      <p:sp>
        <p:nvSpPr>
          <p:cNvPr id="78" name="Text Box 14">
            <a:extLst>
              <a:ext uri="{FF2B5EF4-FFF2-40B4-BE49-F238E27FC236}">
                <a16:creationId xmlns:a16="http://schemas.microsoft.com/office/drawing/2014/main" id="{1C2E1E49-260D-4F80-0824-3693EA5064ED}"/>
              </a:ext>
            </a:extLst>
          </p:cNvPr>
          <p:cNvSpPr txBox="1">
            <a:spLocks noChangeArrowheads="1"/>
          </p:cNvSpPr>
          <p:nvPr/>
        </p:nvSpPr>
        <p:spPr bwMode="auto">
          <a:xfrm>
            <a:off x="827088" y="3863975"/>
            <a:ext cx="4105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000">
                <a:latin typeface="宋体" panose="02010600030101010101" pitchFamily="2" charset="-122"/>
                <a:ea typeface="Arial Unicode MS" panose="020B0604020202020204" pitchFamily="34" charset="-122"/>
              </a:rPr>
              <a:t>同或运算</a:t>
            </a:r>
            <a:r>
              <a:rPr lang="en-US" altLang="zh-CN" sz="2000">
                <a:latin typeface="宋体" panose="02010600030101010101" pitchFamily="2" charset="-122"/>
                <a:ea typeface="Arial Unicode MS" panose="020B0604020202020204" pitchFamily="34" charset="-122"/>
              </a:rPr>
              <a:t>( XNOR ) ——</a:t>
            </a:r>
            <a:r>
              <a:rPr lang="en-US" altLang="zh-CN" sz="2000" b="0">
                <a:latin typeface="宋体" panose="02010600030101010101" pitchFamily="2" charset="-122"/>
                <a:ea typeface="Arial Unicode MS" panose="020B0604020202020204" pitchFamily="34" charset="-122"/>
              </a:rPr>
              <a:t>F=A</a:t>
            </a:r>
            <a:r>
              <a:rPr lang="en-US" altLang="zh-CN" sz="2000" b="0">
                <a:latin typeface="宋体" panose="02010600030101010101" pitchFamily="2" charset="-122"/>
                <a:ea typeface="Arial Unicode MS" panose="020B0604020202020204" pitchFamily="34" charset="-122"/>
                <a:sym typeface="Symbol" panose="05050102010706020507" pitchFamily="18" charset="2"/>
              </a:rPr>
              <a:t> ⊙ </a:t>
            </a:r>
            <a:r>
              <a:rPr lang="en-US" altLang="zh-CN" sz="2000" b="0">
                <a:latin typeface="宋体" panose="02010600030101010101" pitchFamily="2" charset="-122"/>
                <a:ea typeface="Arial Unicode MS" panose="020B0604020202020204" pitchFamily="34" charset="-122"/>
              </a:rPr>
              <a:t>B</a:t>
            </a:r>
            <a:endParaRPr lang="zh-CN" altLang="en-US" sz="2000" b="0">
              <a:latin typeface="宋体" panose="02010600030101010101" pitchFamily="2" charset="-122"/>
              <a:ea typeface="Arial Unicode MS" panose="020B0604020202020204" pitchFamily="34" charset="-122"/>
            </a:endParaRPr>
          </a:p>
        </p:txBody>
      </p:sp>
      <p:sp>
        <p:nvSpPr>
          <p:cNvPr id="15" name="Text Box 14">
            <a:extLst>
              <a:ext uri="{FF2B5EF4-FFF2-40B4-BE49-F238E27FC236}">
                <a16:creationId xmlns:a16="http://schemas.microsoft.com/office/drawing/2014/main" id="{314F6662-56E6-A79E-DE21-0E5A70B1DA9E}"/>
              </a:ext>
            </a:extLst>
          </p:cNvPr>
          <p:cNvSpPr txBox="1">
            <a:spLocks noChangeArrowheads="1"/>
          </p:cNvSpPr>
          <p:nvPr/>
        </p:nvSpPr>
        <p:spPr bwMode="auto">
          <a:xfrm>
            <a:off x="827088" y="2205038"/>
            <a:ext cx="831691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000">
                <a:latin typeface="宋体" panose="02010600030101010101" pitchFamily="2" charset="-122"/>
                <a:ea typeface="Arial Unicode MS" panose="020B0604020202020204" pitchFamily="34" charset="-122"/>
              </a:rPr>
              <a:t>规则</a:t>
            </a:r>
            <a:r>
              <a:rPr lang="zh-CN" altLang="en-US" sz="2000" b="0">
                <a:latin typeface="宋体" panose="02010600030101010101" pitchFamily="2" charset="-122"/>
                <a:ea typeface="Arial Unicode MS" panose="020B0604020202020204" pitchFamily="34" charset="-122"/>
              </a:rPr>
              <a:t>：</a:t>
            </a:r>
            <a:r>
              <a:rPr lang="en-US" altLang="zh-CN" sz="2000" b="0">
                <a:latin typeface="宋体" panose="02010600030101010101" pitchFamily="2" charset="-122"/>
                <a:ea typeface="Arial Unicode MS" panose="020B0604020202020204" pitchFamily="34" charset="-122"/>
              </a:rPr>
              <a:t>0</a:t>
            </a:r>
            <a:r>
              <a:rPr lang="en-US" altLang="zh-CN" sz="2000" b="0">
                <a:latin typeface="宋体" panose="02010600030101010101" pitchFamily="2" charset="-122"/>
                <a:ea typeface="Arial Unicode MS" panose="020B0604020202020204" pitchFamily="34" charset="-122"/>
                <a:sym typeface="Symbol" panose="05050102010706020507" pitchFamily="18" charset="2"/>
              </a:rPr>
              <a:t>0=0</a:t>
            </a:r>
            <a:r>
              <a:rPr lang="zh-CN" altLang="en-US" sz="2000" b="0">
                <a:latin typeface="宋体" panose="02010600030101010101" pitchFamily="2" charset="-122"/>
                <a:ea typeface="Arial Unicode MS" panose="020B0604020202020204" pitchFamily="34" charset="-122"/>
                <a:sym typeface="Symbol" panose="05050102010706020507" pitchFamily="18" charset="2"/>
              </a:rPr>
              <a:t>，</a:t>
            </a:r>
            <a:r>
              <a:rPr lang="en-US" altLang="zh-CN" sz="2000" b="0">
                <a:latin typeface="宋体" panose="02010600030101010101" pitchFamily="2" charset="-122"/>
                <a:ea typeface="Arial Unicode MS" panose="020B0604020202020204" pitchFamily="34" charset="-122"/>
              </a:rPr>
              <a:t>0</a:t>
            </a:r>
            <a:r>
              <a:rPr lang="en-US" altLang="zh-CN" sz="2000" b="0">
                <a:latin typeface="宋体" panose="02010600030101010101" pitchFamily="2" charset="-122"/>
                <a:ea typeface="Arial Unicode MS" panose="020B0604020202020204" pitchFamily="34" charset="-122"/>
                <a:sym typeface="Symbol" panose="05050102010706020507" pitchFamily="18" charset="2"/>
              </a:rPr>
              <a:t>1=1</a:t>
            </a:r>
            <a:r>
              <a:rPr lang="zh-CN" altLang="en-US" sz="2000" b="0">
                <a:latin typeface="宋体" panose="02010600030101010101" pitchFamily="2" charset="-122"/>
                <a:ea typeface="Arial Unicode MS" panose="020B0604020202020204" pitchFamily="34" charset="-122"/>
                <a:sym typeface="Symbol" panose="05050102010706020507" pitchFamily="18" charset="2"/>
              </a:rPr>
              <a:t>，</a:t>
            </a:r>
            <a:r>
              <a:rPr lang="en-US" altLang="zh-CN" sz="2000" b="0">
                <a:latin typeface="宋体" panose="02010600030101010101" pitchFamily="2" charset="-122"/>
                <a:ea typeface="Arial Unicode MS" panose="020B0604020202020204" pitchFamily="34" charset="-122"/>
                <a:sym typeface="Symbol" panose="05050102010706020507" pitchFamily="18" charset="2"/>
              </a:rPr>
              <a:t>10=1</a:t>
            </a:r>
            <a:r>
              <a:rPr lang="zh-CN" altLang="en-US" sz="2000" b="0">
                <a:latin typeface="宋体" panose="02010600030101010101" pitchFamily="2" charset="-122"/>
                <a:ea typeface="Arial Unicode MS" panose="020B0604020202020204" pitchFamily="34" charset="-122"/>
                <a:sym typeface="Symbol" panose="05050102010706020507" pitchFamily="18" charset="2"/>
              </a:rPr>
              <a:t>，</a:t>
            </a:r>
            <a:r>
              <a:rPr lang="en-US" altLang="zh-CN" sz="2000" b="0">
                <a:latin typeface="宋体" panose="02010600030101010101" pitchFamily="2" charset="-122"/>
                <a:ea typeface="Arial Unicode MS" panose="020B0604020202020204" pitchFamily="34" charset="-122"/>
                <a:sym typeface="Symbol" panose="05050102010706020507" pitchFamily="18" charset="2"/>
              </a:rPr>
              <a:t>11=0</a:t>
            </a:r>
            <a:r>
              <a:rPr lang="zh-CN" altLang="en-US" sz="2000" b="0">
                <a:latin typeface="宋体" panose="02010600030101010101" pitchFamily="2" charset="-122"/>
                <a:ea typeface="Arial Unicode MS" panose="020B0604020202020204" pitchFamily="34" charset="-122"/>
              </a:rPr>
              <a:t>；</a:t>
            </a:r>
            <a:endParaRPr lang="en-US" altLang="zh-CN" sz="2000" b="0">
              <a:latin typeface="宋体" panose="02010600030101010101" pitchFamily="2" charset="-122"/>
              <a:ea typeface="Arial Unicode MS" panose="020B0604020202020204" pitchFamily="34" charset="-122"/>
              <a:sym typeface="Symbol" panose="05050102010706020507" pitchFamily="18" charset="2"/>
            </a:endParaRPr>
          </a:p>
          <a:p>
            <a:pPr eaLnBrk="1" hangingPunct="1">
              <a:spcBef>
                <a:spcPct val="0"/>
              </a:spcBef>
              <a:buClrTx/>
              <a:buFontTx/>
              <a:buNone/>
            </a:pPr>
            <a:r>
              <a:rPr lang="zh-CN" altLang="en-US" sz="2000" b="0">
                <a:latin typeface="宋体" panose="02010600030101010101" pitchFamily="2" charset="-122"/>
                <a:ea typeface="Arial Unicode MS" panose="020B0604020202020204" pitchFamily="34" charset="-122"/>
                <a:sym typeface="Symbol" panose="05050102010706020507" pitchFamily="18" charset="2"/>
              </a:rPr>
              <a:t>即：两变量取值相同，结果为</a:t>
            </a:r>
            <a:r>
              <a:rPr lang="en-US" altLang="zh-CN" sz="2000" b="0">
                <a:latin typeface="宋体" panose="02010600030101010101" pitchFamily="2" charset="-122"/>
                <a:ea typeface="Arial Unicode MS" panose="020B0604020202020204" pitchFamily="34" charset="-122"/>
                <a:sym typeface="Symbol" panose="05050102010706020507" pitchFamily="18" charset="2"/>
              </a:rPr>
              <a:t>0</a:t>
            </a:r>
            <a:r>
              <a:rPr lang="zh-CN" altLang="en-US" sz="2000" b="0">
                <a:latin typeface="宋体" panose="02010600030101010101" pitchFamily="2" charset="-122"/>
                <a:ea typeface="Arial Unicode MS" panose="020B0604020202020204" pitchFamily="34" charset="-122"/>
                <a:sym typeface="Symbol" panose="05050102010706020507" pitchFamily="18" charset="2"/>
              </a:rPr>
              <a:t>；取值不同，结果为</a:t>
            </a:r>
            <a:r>
              <a:rPr lang="en-US" altLang="zh-CN" sz="2000" b="0">
                <a:latin typeface="宋体" panose="02010600030101010101" pitchFamily="2" charset="-122"/>
                <a:ea typeface="Arial Unicode MS" panose="020B0604020202020204" pitchFamily="34" charset="-122"/>
                <a:sym typeface="Symbol" panose="05050102010706020507" pitchFamily="18" charset="2"/>
              </a:rPr>
              <a:t>1</a:t>
            </a:r>
            <a:r>
              <a:rPr lang="zh-CN" altLang="en-US" sz="2000" b="0">
                <a:latin typeface="宋体" panose="02010600030101010101" pitchFamily="2" charset="-122"/>
                <a:ea typeface="Arial Unicode MS" panose="020B0604020202020204" pitchFamily="34" charset="-122"/>
                <a:sym typeface="Symbol" panose="05050102010706020507" pitchFamily="18" charset="2"/>
              </a:rPr>
              <a:t>；</a:t>
            </a:r>
            <a:endParaRPr lang="en-US" altLang="zh-CN" sz="2000" b="0">
              <a:latin typeface="宋体" panose="02010600030101010101" pitchFamily="2" charset="-122"/>
              <a:ea typeface="Arial Unicode MS" panose="020B0604020202020204" pitchFamily="34" charset="-122"/>
              <a:sym typeface="Symbol" panose="05050102010706020507" pitchFamily="18" charset="2"/>
            </a:endParaRPr>
          </a:p>
          <a:p>
            <a:pPr eaLnBrk="1" hangingPunct="1">
              <a:spcBef>
                <a:spcPct val="0"/>
              </a:spcBef>
              <a:buClrTx/>
              <a:buFontTx/>
              <a:buNone/>
            </a:pPr>
            <a:endParaRPr lang="en-US" altLang="zh-CN" sz="2000" b="0">
              <a:latin typeface="宋体" panose="02010600030101010101" pitchFamily="2" charset="-122"/>
              <a:ea typeface="Arial Unicode MS" panose="020B0604020202020204" pitchFamily="34" charset="-122"/>
              <a:sym typeface="Symbol" panose="05050102010706020507" pitchFamily="18" charset="2"/>
            </a:endParaRPr>
          </a:p>
        </p:txBody>
      </p:sp>
      <p:sp>
        <p:nvSpPr>
          <p:cNvPr id="16" name="Text Box 14">
            <a:extLst>
              <a:ext uri="{FF2B5EF4-FFF2-40B4-BE49-F238E27FC236}">
                <a16:creationId xmlns:a16="http://schemas.microsoft.com/office/drawing/2014/main" id="{A7FD5932-F3C9-F986-2061-290AB0BE3BC9}"/>
              </a:ext>
            </a:extLst>
          </p:cNvPr>
          <p:cNvSpPr txBox="1">
            <a:spLocks noChangeArrowheads="1"/>
          </p:cNvSpPr>
          <p:nvPr/>
        </p:nvSpPr>
        <p:spPr bwMode="auto">
          <a:xfrm>
            <a:off x="827088" y="4424363"/>
            <a:ext cx="83169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000">
                <a:latin typeface="宋体" panose="02010600030101010101" pitchFamily="2" charset="-122"/>
                <a:ea typeface="Arial Unicode MS" panose="020B0604020202020204" pitchFamily="34" charset="-122"/>
              </a:rPr>
              <a:t>规则</a:t>
            </a:r>
            <a:r>
              <a:rPr lang="zh-CN" altLang="en-US" sz="2000" b="0">
                <a:latin typeface="宋体" panose="02010600030101010101" pitchFamily="2" charset="-122"/>
                <a:ea typeface="Arial Unicode MS" panose="020B0604020202020204" pitchFamily="34" charset="-122"/>
              </a:rPr>
              <a:t>：</a:t>
            </a:r>
            <a:r>
              <a:rPr lang="en-US" altLang="zh-CN" sz="2000" b="0">
                <a:latin typeface="宋体" panose="02010600030101010101" pitchFamily="2" charset="-122"/>
                <a:ea typeface="Arial Unicode MS" panose="020B0604020202020204" pitchFamily="34" charset="-122"/>
              </a:rPr>
              <a:t>0</a:t>
            </a:r>
            <a:r>
              <a:rPr lang="en-US" altLang="zh-CN" sz="2000" b="0">
                <a:latin typeface="宋体" panose="02010600030101010101" pitchFamily="2" charset="-122"/>
                <a:ea typeface="Arial Unicode MS" panose="020B0604020202020204" pitchFamily="34" charset="-122"/>
                <a:sym typeface="Symbol" panose="05050102010706020507" pitchFamily="18" charset="2"/>
              </a:rPr>
              <a:t>⊙0=1</a:t>
            </a:r>
            <a:r>
              <a:rPr lang="zh-CN" altLang="en-US" sz="2000" b="0">
                <a:latin typeface="宋体" panose="02010600030101010101" pitchFamily="2" charset="-122"/>
                <a:ea typeface="Arial Unicode MS" panose="020B0604020202020204" pitchFamily="34" charset="-122"/>
                <a:sym typeface="Symbol" panose="05050102010706020507" pitchFamily="18" charset="2"/>
              </a:rPr>
              <a:t>，</a:t>
            </a:r>
            <a:r>
              <a:rPr lang="en-US" altLang="zh-CN" sz="2000" b="0">
                <a:latin typeface="宋体" panose="02010600030101010101" pitchFamily="2" charset="-122"/>
                <a:ea typeface="Arial Unicode MS" panose="020B0604020202020204" pitchFamily="34" charset="-122"/>
              </a:rPr>
              <a:t>0</a:t>
            </a:r>
            <a:r>
              <a:rPr lang="en-US" altLang="zh-CN" sz="2000" b="0">
                <a:latin typeface="宋体" panose="02010600030101010101" pitchFamily="2" charset="-122"/>
                <a:ea typeface="Arial Unicode MS" panose="020B0604020202020204" pitchFamily="34" charset="-122"/>
                <a:sym typeface="Symbol" panose="05050102010706020507" pitchFamily="18" charset="2"/>
              </a:rPr>
              <a:t>⊙1=0</a:t>
            </a:r>
            <a:r>
              <a:rPr lang="zh-CN" altLang="en-US" sz="2000" b="0">
                <a:latin typeface="宋体" panose="02010600030101010101" pitchFamily="2" charset="-122"/>
                <a:ea typeface="Arial Unicode MS" panose="020B0604020202020204" pitchFamily="34" charset="-122"/>
                <a:sym typeface="Symbol" panose="05050102010706020507" pitchFamily="18" charset="2"/>
              </a:rPr>
              <a:t>，</a:t>
            </a:r>
            <a:r>
              <a:rPr lang="en-US" altLang="zh-CN" sz="2000" b="0">
                <a:latin typeface="宋体" panose="02010600030101010101" pitchFamily="2" charset="-122"/>
                <a:ea typeface="Arial Unicode MS" panose="020B0604020202020204" pitchFamily="34" charset="-122"/>
                <a:sym typeface="Symbol" panose="05050102010706020507" pitchFamily="18" charset="2"/>
              </a:rPr>
              <a:t>1⊙0=0</a:t>
            </a:r>
            <a:r>
              <a:rPr lang="zh-CN" altLang="en-US" sz="2000" b="0">
                <a:latin typeface="宋体" panose="02010600030101010101" pitchFamily="2" charset="-122"/>
                <a:ea typeface="Arial Unicode MS" panose="020B0604020202020204" pitchFamily="34" charset="-122"/>
                <a:sym typeface="Symbol" panose="05050102010706020507" pitchFamily="18" charset="2"/>
              </a:rPr>
              <a:t>，</a:t>
            </a:r>
            <a:r>
              <a:rPr lang="en-US" altLang="zh-CN" sz="2000" b="0">
                <a:latin typeface="宋体" panose="02010600030101010101" pitchFamily="2" charset="-122"/>
                <a:ea typeface="Arial Unicode MS" panose="020B0604020202020204" pitchFamily="34" charset="-122"/>
                <a:sym typeface="Symbol" panose="05050102010706020507" pitchFamily="18" charset="2"/>
              </a:rPr>
              <a:t>1⊙1=1</a:t>
            </a:r>
            <a:endParaRPr lang="zh-CN" altLang="en-US" sz="2000" b="0">
              <a:latin typeface="宋体" panose="02010600030101010101" pitchFamily="2" charset="-122"/>
              <a:ea typeface="Arial Unicode MS" panose="020B0604020202020204" pitchFamily="34" charset="-122"/>
              <a:sym typeface="Symbol" panose="05050102010706020507" pitchFamily="18" charset="2"/>
            </a:endParaRPr>
          </a:p>
          <a:p>
            <a:pPr eaLnBrk="1" hangingPunct="1">
              <a:spcBef>
                <a:spcPct val="0"/>
              </a:spcBef>
              <a:buClrTx/>
              <a:buFontTx/>
              <a:buNone/>
            </a:pPr>
            <a:r>
              <a:rPr lang="zh-CN" altLang="en-US" sz="2000" b="0">
                <a:latin typeface="宋体" panose="02010600030101010101" pitchFamily="2" charset="-122"/>
                <a:ea typeface="Arial Unicode MS" panose="020B0604020202020204" pitchFamily="34" charset="-122"/>
                <a:sym typeface="Symbol" panose="05050102010706020507" pitchFamily="18" charset="2"/>
              </a:rPr>
              <a:t>即：两变量取值相同，结果为</a:t>
            </a:r>
            <a:r>
              <a:rPr lang="en-US" altLang="zh-CN" sz="2000" b="0">
                <a:latin typeface="宋体" panose="02010600030101010101" pitchFamily="2" charset="-122"/>
                <a:ea typeface="Arial Unicode MS" panose="020B0604020202020204" pitchFamily="34" charset="-122"/>
                <a:sym typeface="Symbol" panose="05050102010706020507" pitchFamily="18" charset="2"/>
              </a:rPr>
              <a:t>1</a:t>
            </a:r>
            <a:r>
              <a:rPr lang="zh-CN" altLang="en-US" sz="2000" b="0">
                <a:latin typeface="宋体" panose="02010600030101010101" pitchFamily="2" charset="-122"/>
                <a:ea typeface="Arial Unicode MS" panose="020B0604020202020204" pitchFamily="34" charset="-122"/>
                <a:sym typeface="Symbol" panose="05050102010706020507" pitchFamily="18" charset="2"/>
              </a:rPr>
              <a:t>；取值不同，结果为</a:t>
            </a:r>
            <a:r>
              <a:rPr lang="en-US" altLang="zh-CN" sz="2000" b="0">
                <a:latin typeface="宋体" panose="02010600030101010101" pitchFamily="2" charset="-122"/>
                <a:ea typeface="Arial Unicode MS" panose="020B0604020202020204" pitchFamily="34" charset="-122"/>
                <a:sym typeface="Symbol" panose="05050102010706020507" pitchFamily="18" charset="2"/>
              </a:rPr>
              <a:t>0</a:t>
            </a:r>
            <a:r>
              <a:rPr lang="zh-CN" altLang="en-US" sz="2000" b="0">
                <a:latin typeface="宋体" panose="02010600030101010101" pitchFamily="2" charset="-122"/>
                <a:ea typeface="Arial Unicode MS" panose="020B0604020202020204" pitchFamily="34" charset="-122"/>
                <a:sym typeface="Symbol" panose="05050102010706020507" pitchFamily="18" charset="2"/>
              </a:rPr>
              <a:t>；</a:t>
            </a:r>
            <a:endParaRPr lang="en-US" altLang="zh-CN" sz="2000" b="0">
              <a:latin typeface="宋体" panose="02010600030101010101" pitchFamily="2" charset="-122"/>
              <a:ea typeface="Arial Unicode MS" panose="020B0604020202020204" pitchFamily="34" charset="-122"/>
              <a:sym typeface="Symbol" panose="05050102010706020507" pitchFamily="18" charset="2"/>
            </a:endParaRPr>
          </a:p>
        </p:txBody>
      </p:sp>
      <p:sp>
        <p:nvSpPr>
          <p:cNvPr id="48144" name="矩形 16">
            <a:extLst>
              <a:ext uri="{FF2B5EF4-FFF2-40B4-BE49-F238E27FC236}">
                <a16:creationId xmlns:a16="http://schemas.microsoft.com/office/drawing/2014/main" id="{DD5BBE6B-F273-5F26-DB4C-95916AFA1424}"/>
              </a:ext>
            </a:extLst>
          </p:cNvPr>
          <p:cNvSpPr>
            <a:spLocks noGrp="1"/>
          </p:cNvSpPr>
          <p:nvPr>
            <p:ph type="title" idx="4294967295"/>
          </p:nvPr>
        </p:nvSpPr>
        <p:spPr/>
        <p:txBody>
          <a:bodyPr/>
          <a:lstStyle/>
          <a:p>
            <a:pPr>
              <a:defRPr/>
            </a:pPr>
            <a:r>
              <a:rPr lang="zh-CN" altLang="en-US" sz="2400" cap="none">
                <a:latin typeface="宋体" pitchFamily="2" charset="-122"/>
                <a:ea typeface="宋体" pitchFamily="2" charset="-122"/>
              </a:rPr>
              <a:t>复合门电路</a:t>
            </a:r>
          </a:p>
        </p:txBody>
      </p:sp>
      <p:sp>
        <p:nvSpPr>
          <p:cNvPr id="13323" name="Rectangle 11">
            <a:extLst>
              <a:ext uri="{FF2B5EF4-FFF2-40B4-BE49-F238E27FC236}">
                <a16:creationId xmlns:a16="http://schemas.microsoft.com/office/drawing/2014/main" id="{5C2830E1-5CD2-5C66-5055-CC403143F1C5}"/>
              </a:ext>
            </a:extLst>
          </p:cNvPr>
          <p:cNvSpPr>
            <a:spLocks noChangeArrowheads="1"/>
          </p:cNvSpPr>
          <p:nvPr/>
        </p:nvSpPr>
        <p:spPr bwMode="auto">
          <a:xfrm>
            <a:off x="863600" y="3116263"/>
            <a:ext cx="8188325" cy="4000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000">
                <a:solidFill>
                  <a:srgbClr val="0000FF"/>
                </a:solidFill>
                <a:latin typeface="宋体" panose="02010600030101010101" pitchFamily="2" charset="-122"/>
                <a:ea typeface="Arial Unicode MS" panose="020B0604020202020204" pitchFamily="34" charset="-122"/>
                <a:sym typeface="Symbol" panose="05050102010706020507" pitchFamily="18" charset="2"/>
              </a:rPr>
              <a:t>推广到多变量</a:t>
            </a:r>
            <a:r>
              <a:rPr lang="en-US" altLang="zh-CN" sz="2000">
                <a:solidFill>
                  <a:srgbClr val="0000FF"/>
                </a:solidFill>
                <a:latin typeface="宋体" panose="02010600030101010101" pitchFamily="2" charset="-122"/>
                <a:ea typeface="Arial Unicode MS" panose="020B0604020202020204" pitchFamily="34" charset="-122"/>
                <a:sym typeface="Symbol" panose="05050102010706020507" pitchFamily="18" charset="2"/>
              </a:rPr>
              <a:t>——</a:t>
            </a:r>
            <a:r>
              <a:rPr lang="zh-CN" altLang="en-US" sz="2000">
                <a:solidFill>
                  <a:srgbClr val="0000FF"/>
                </a:solidFill>
                <a:latin typeface="宋体" panose="02010600030101010101" pitchFamily="2" charset="-122"/>
                <a:ea typeface="Arial Unicode MS" panose="020B0604020202020204" pitchFamily="34" charset="-122"/>
                <a:sym typeface="Symbol" panose="05050102010706020507" pitchFamily="18" charset="2"/>
              </a:rPr>
              <a:t>变量中</a:t>
            </a:r>
            <a:r>
              <a:rPr lang="en-US" altLang="zh-CN" sz="2000">
                <a:solidFill>
                  <a:srgbClr val="0000FF"/>
                </a:solidFill>
                <a:latin typeface="宋体" panose="02010600030101010101" pitchFamily="2" charset="-122"/>
                <a:ea typeface="Arial Unicode MS" panose="020B0604020202020204" pitchFamily="34" charset="-122"/>
                <a:sym typeface="Symbol" panose="05050102010706020507" pitchFamily="18" charset="2"/>
              </a:rPr>
              <a:t>1</a:t>
            </a:r>
            <a:r>
              <a:rPr lang="zh-CN" altLang="en-US" sz="2000">
                <a:solidFill>
                  <a:srgbClr val="0000FF"/>
                </a:solidFill>
                <a:latin typeface="宋体" panose="02010600030101010101" pitchFamily="2" charset="-122"/>
                <a:ea typeface="Arial Unicode MS" panose="020B0604020202020204" pitchFamily="34" charset="-122"/>
                <a:sym typeface="Symbol" panose="05050102010706020507" pitchFamily="18" charset="2"/>
              </a:rPr>
              <a:t>的个数为偶数，结果为</a:t>
            </a:r>
            <a:r>
              <a:rPr lang="en-US" altLang="zh-CN" sz="2000">
                <a:solidFill>
                  <a:srgbClr val="0000FF"/>
                </a:solidFill>
                <a:latin typeface="宋体" panose="02010600030101010101" pitchFamily="2" charset="-122"/>
                <a:ea typeface="Arial Unicode MS" panose="020B0604020202020204" pitchFamily="34" charset="-122"/>
                <a:sym typeface="Symbol" panose="05050102010706020507" pitchFamily="18" charset="2"/>
              </a:rPr>
              <a:t>0</a:t>
            </a:r>
            <a:r>
              <a:rPr lang="zh-CN" altLang="en-US" sz="2000">
                <a:solidFill>
                  <a:srgbClr val="0000FF"/>
                </a:solidFill>
                <a:latin typeface="宋体" panose="02010600030101010101" pitchFamily="2" charset="-122"/>
                <a:ea typeface="Arial Unicode MS" panose="020B0604020202020204" pitchFamily="34" charset="-122"/>
                <a:sym typeface="Symbol" panose="05050102010706020507" pitchFamily="18" charset="2"/>
              </a:rPr>
              <a:t>；为奇数，结果为</a:t>
            </a:r>
            <a:r>
              <a:rPr lang="en-US" altLang="zh-CN" sz="2000">
                <a:solidFill>
                  <a:srgbClr val="0000FF"/>
                </a:solidFill>
                <a:latin typeface="宋体" panose="02010600030101010101" pitchFamily="2" charset="-122"/>
                <a:ea typeface="Arial Unicode MS" panose="020B0604020202020204" pitchFamily="34" charset="-122"/>
                <a:sym typeface="Symbol" panose="05050102010706020507" pitchFamily="18" charset="2"/>
              </a:rPr>
              <a:t>1;</a:t>
            </a:r>
            <a:endParaRPr lang="zh-CN" altLang="en-US" sz="2000">
              <a:solidFill>
                <a:srgbClr val="0000FF"/>
              </a:solidFill>
              <a:latin typeface="宋体" panose="02010600030101010101" pitchFamily="2" charset="-122"/>
              <a:ea typeface="Arial Unicode MS" panose="020B0604020202020204" pitchFamily="34" charset="-122"/>
              <a:sym typeface="Symbol" panose="05050102010706020507" pitchFamily="18" charset="2"/>
            </a:endParaRPr>
          </a:p>
        </p:txBody>
      </p:sp>
      <p:sp>
        <p:nvSpPr>
          <p:cNvPr id="13324" name="Rectangle 12">
            <a:extLst>
              <a:ext uri="{FF2B5EF4-FFF2-40B4-BE49-F238E27FC236}">
                <a16:creationId xmlns:a16="http://schemas.microsoft.com/office/drawing/2014/main" id="{DFD8B1C5-27DF-903C-AD93-13C9C3391E98}"/>
              </a:ext>
            </a:extLst>
          </p:cNvPr>
          <p:cNvSpPr>
            <a:spLocks noChangeArrowheads="1"/>
          </p:cNvSpPr>
          <p:nvPr/>
        </p:nvSpPr>
        <p:spPr bwMode="auto">
          <a:xfrm>
            <a:off x="827088" y="5362575"/>
            <a:ext cx="8188325" cy="4000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000">
                <a:solidFill>
                  <a:srgbClr val="0000FF"/>
                </a:solidFill>
                <a:latin typeface="宋体" panose="02010600030101010101" pitchFamily="2" charset="-122"/>
                <a:ea typeface="Arial Unicode MS" panose="020B0604020202020204" pitchFamily="34" charset="-122"/>
                <a:sym typeface="Symbol" panose="05050102010706020507" pitchFamily="18" charset="2"/>
              </a:rPr>
              <a:t>推广到多变量</a:t>
            </a:r>
            <a:r>
              <a:rPr lang="en-US" altLang="zh-CN" sz="2000">
                <a:solidFill>
                  <a:srgbClr val="0000FF"/>
                </a:solidFill>
                <a:latin typeface="宋体" panose="02010600030101010101" pitchFamily="2" charset="-122"/>
                <a:ea typeface="Arial Unicode MS" panose="020B0604020202020204" pitchFamily="34" charset="-122"/>
                <a:sym typeface="Symbol" panose="05050102010706020507" pitchFamily="18" charset="2"/>
              </a:rPr>
              <a:t>——</a:t>
            </a:r>
            <a:r>
              <a:rPr lang="zh-CN" altLang="en-US" sz="2000">
                <a:solidFill>
                  <a:srgbClr val="FF0000"/>
                </a:solidFill>
                <a:latin typeface="宋体" panose="02010600030101010101" pitchFamily="2" charset="-122"/>
                <a:ea typeface="Arial Unicode MS" panose="020B0604020202020204" pitchFamily="34" charset="-122"/>
                <a:sym typeface="Symbol" panose="05050102010706020507" pitchFamily="18" charset="2"/>
              </a:rPr>
              <a:t>变量中</a:t>
            </a:r>
            <a:r>
              <a:rPr lang="en-US" altLang="zh-CN" sz="2000">
                <a:solidFill>
                  <a:srgbClr val="FF0000"/>
                </a:solidFill>
                <a:latin typeface="宋体" panose="02010600030101010101" pitchFamily="2" charset="-122"/>
                <a:ea typeface="Arial Unicode MS" panose="020B0604020202020204" pitchFamily="34" charset="-122"/>
                <a:sym typeface="Symbol" panose="05050102010706020507" pitchFamily="18" charset="2"/>
              </a:rPr>
              <a:t>0</a:t>
            </a:r>
            <a:r>
              <a:rPr lang="zh-CN" altLang="en-US" sz="2000">
                <a:solidFill>
                  <a:srgbClr val="FF0000"/>
                </a:solidFill>
                <a:latin typeface="宋体" panose="02010600030101010101" pitchFamily="2" charset="-122"/>
                <a:ea typeface="Arial Unicode MS" panose="020B0604020202020204" pitchFamily="34" charset="-122"/>
                <a:sym typeface="Symbol" panose="05050102010706020507" pitchFamily="18" charset="2"/>
              </a:rPr>
              <a:t>的个数为偶数，结果为</a:t>
            </a:r>
            <a:r>
              <a:rPr lang="en-US" altLang="zh-CN" sz="2000">
                <a:solidFill>
                  <a:srgbClr val="FF0000"/>
                </a:solidFill>
                <a:latin typeface="宋体" panose="02010600030101010101" pitchFamily="2" charset="-122"/>
                <a:ea typeface="Arial Unicode MS" panose="020B0604020202020204" pitchFamily="34" charset="-122"/>
                <a:sym typeface="Symbol" panose="05050102010706020507" pitchFamily="18" charset="2"/>
              </a:rPr>
              <a:t>1</a:t>
            </a:r>
            <a:r>
              <a:rPr lang="zh-CN" altLang="en-US" sz="2000">
                <a:solidFill>
                  <a:srgbClr val="FF0000"/>
                </a:solidFill>
                <a:latin typeface="宋体" panose="02010600030101010101" pitchFamily="2" charset="-122"/>
                <a:ea typeface="Arial Unicode MS" panose="020B0604020202020204" pitchFamily="34" charset="-122"/>
                <a:sym typeface="Symbol" panose="05050102010706020507" pitchFamily="18" charset="2"/>
              </a:rPr>
              <a:t>；为奇数，结果为</a:t>
            </a:r>
            <a:r>
              <a:rPr lang="en-US" altLang="zh-CN" sz="2000">
                <a:solidFill>
                  <a:srgbClr val="FF0000"/>
                </a:solidFill>
                <a:latin typeface="宋体" panose="02010600030101010101" pitchFamily="2" charset="-122"/>
                <a:ea typeface="Arial Unicode MS" panose="020B0604020202020204" pitchFamily="34" charset="-122"/>
                <a:sym typeface="Symbol" panose="05050102010706020507" pitchFamily="18" charset="2"/>
              </a:rPr>
              <a:t>0</a:t>
            </a:r>
            <a:r>
              <a:rPr lang="en-US" altLang="zh-CN" sz="2000">
                <a:solidFill>
                  <a:srgbClr val="0000FF"/>
                </a:solidFill>
                <a:latin typeface="宋体" panose="02010600030101010101" pitchFamily="2" charset="-122"/>
                <a:ea typeface="Arial Unicode MS" panose="020B0604020202020204" pitchFamily="34" charset="-122"/>
                <a:sym typeface="Symbol" panose="05050102010706020507" pitchFamily="18" charset="2"/>
              </a:rPr>
              <a:t>;</a:t>
            </a:r>
            <a:endParaRPr lang="zh-CN" altLang="en-US" sz="2000">
              <a:solidFill>
                <a:srgbClr val="0000FF"/>
              </a:solidFill>
              <a:latin typeface="宋体" panose="02010600030101010101" pitchFamily="2" charset="-122"/>
              <a:ea typeface="Arial Unicode MS" panose="020B0604020202020204" pitchFamily="34" charset="-122"/>
              <a:sym typeface="Symbol" panose="05050102010706020507" pitchFamily="18" charset="2"/>
            </a:endParaRPr>
          </a:p>
        </p:txBody>
      </p:sp>
      <p:grpSp>
        <p:nvGrpSpPr>
          <p:cNvPr id="13331" name="Group 19">
            <a:extLst>
              <a:ext uri="{FF2B5EF4-FFF2-40B4-BE49-F238E27FC236}">
                <a16:creationId xmlns:a16="http://schemas.microsoft.com/office/drawing/2014/main" id="{42553C9F-2E5B-230D-8E4C-1B3834BD49E6}"/>
              </a:ext>
            </a:extLst>
          </p:cNvPr>
          <p:cNvGrpSpPr>
            <a:grpSpLocks/>
          </p:cNvGrpSpPr>
          <p:nvPr/>
        </p:nvGrpSpPr>
        <p:grpSpPr bwMode="auto">
          <a:xfrm>
            <a:off x="4500563" y="1690688"/>
            <a:ext cx="1836737" cy="406400"/>
            <a:chOff x="2653" y="1065"/>
            <a:chExt cx="1157" cy="256"/>
          </a:xfrm>
        </p:grpSpPr>
        <p:sp>
          <p:nvSpPr>
            <p:cNvPr id="16400" name="Text Box 14">
              <a:extLst>
                <a:ext uri="{FF2B5EF4-FFF2-40B4-BE49-F238E27FC236}">
                  <a16:creationId xmlns:a16="http://schemas.microsoft.com/office/drawing/2014/main" id="{3862ED7B-1C5E-C7F4-7E09-FAD366D23F80}"/>
                </a:ext>
              </a:extLst>
            </p:cNvPr>
            <p:cNvSpPr txBox="1">
              <a:spLocks noChangeArrowheads="1"/>
            </p:cNvSpPr>
            <p:nvPr/>
          </p:nvSpPr>
          <p:spPr bwMode="auto">
            <a:xfrm>
              <a:off x="2653" y="1065"/>
              <a:ext cx="1157" cy="256"/>
            </a:xfrm>
            <a:prstGeom prst="rect">
              <a:avLst/>
            </a:prstGeom>
            <a:solidFill>
              <a:srgbClr val="FFFF00"/>
            </a:solidFill>
            <a:ln w="9525">
              <a:solidFill>
                <a:schemeClr val="tx1"/>
              </a:solidFill>
              <a:miter lim="800000"/>
              <a:headEnd/>
              <a:tailEnd/>
            </a:ln>
          </p:spPr>
          <p:txBody>
            <a:bodyPr>
              <a:spAutoFit/>
            </a:bodyPr>
            <a:lstStyle>
              <a:lvl1pPr marL="342900" indent="-3429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sz="2000">
                  <a:solidFill>
                    <a:schemeClr val="hlink"/>
                  </a:solidFill>
                  <a:latin typeface="宋体" panose="02010600030101010101" pitchFamily="2" charset="-122"/>
                  <a:ea typeface="Arial Unicode MS" panose="020B0604020202020204" pitchFamily="34" charset="-122"/>
                </a:rPr>
                <a:t>= A B + A B</a:t>
              </a:r>
            </a:p>
          </p:txBody>
        </p:sp>
        <p:sp>
          <p:nvSpPr>
            <p:cNvPr id="16401" name="Line 14">
              <a:extLst>
                <a:ext uri="{FF2B5EF4-FFF2-40B4-BE49-F238E27FC236}">
                  <a16:creationId xmlns:a16="http://schemas.microsoft.com/office/drawing/2014/main" id="{758E4D26-2341-A8A0-F105-EFCBD498750A}"/>
                </a:ext>
              </a:extLst>
            </p:cNvPr>
            <p:cNvSpPr>
              <a:spLocks noChangeShapeType="1"/>
            </p:cNvSpPr>
            <p:nvPr/>
          </p:nvSpPr>
          <p:spPr bwMode="auto">
            <a:xfrm>
              <a:off x="2857" y="1110"/>
              <a:ext cx="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02" name="Line 15">
              <a:extLst>
                <a:ext uri="{FF2B5EF4-FFF2-40B4-BE49-F238E27FC236}">
                  <a16:creationId xmlns:a16="http://schemas.microsoft.com/office/drawing/2014/main" id="{8E1786D8-43AD-67DF-91AF-F7A714B7683B}"/>
                </a:ext>
              </a:extLst>
            </p:cNvPr>
            <p:cNvSpPr>
              <a:spLocks noChangeShapeType="1"/>
            </p:cNvSpPr>
            <p:nvPr/>
          </p:nvSpPr>
          <p:spPr bwMode="auto">
            <a:xfrm>
              <a:off x="3515" y="1110"/>
              <a:ext cx="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332" name="Group 20">
            <a:extLst>
              <a:ext uri="{FF2B5EF4-FFF2-40B4-BE49-F238E27FC236}">
                <a16:creationId xmlns:a16="http://schemas.microsoft.com/office/drawing/2014/main" id="{FD95B4EF-AE5D-A81A-E45C-0CDA2A091BFF}"/>
              </a:ext>
            </a:extLst>
          </p:cNvPr>
          <p:cNvGrpSpPr>
            <a:grpSpLocks/>
          </p:cNvGrpSpPr>
          <p:nvPr/>
        </p:nvGrpSpPr>
        <p:grpSpPr bwMode="auto">
          <a:xfrm>
            <a:off x="4822825" y="3851275"/>
            <a:ext cx="1836738" cy="406400"/>
            <a:chOff x="3038" y="2426"/>
            <a:chExt cx="1157" cy="256"/>
          </a:xfrm>
        </p:grpSpPr>
        <p:sp>
          <p:nvSpPr>
            <p:cNvPr id="16397" name="Text Box 14">
              <a:extLst>
                <a:ext uri="{FF2B5EF4-FFF2-40B4-BE49-F238E27FC236}">
                  <a16:creationId xmlns:a16="http://schemas.microsoft.com/office/drawing/2014/main" id="{B6C563BE-99C0-0B36-55DB-9578B1C64009}"/>
                </a:ext>
              </a:extLst>
            </p:cNvPr>
            <p:cNvSpPr txBox="1">
              <a:spLocks noChangeArrowheads="1"/>
            </p:cNvSpPr>
            <p:nvPr/>
          </p:nvSpPr>
          <p:spPr bwMode="auto">
            <a:xfrm>
              <a:off x="3038" y="2426"/>
              <a:ext cx="1157" cy="256"/>
            </a:xfrm>
            <a:prstGeom prst="rect">
              <a:avLst/>
            </a:prstGeom>
            <a:solidFill>
              <a:srgbClr val="FFFF00"/>
            </a:solidFill>
            <a:ln w="9525">
              <a:solidFill>
                <a:schemeClr val="tx1"/>
              </a:solidFill>
              <a:miter lim="800000"/>
              <a:headEnd/>
              <a:tailEnd/>
            </a:ln>
          </p:spPr>
          <p:txBody>
            <a:bodyPr>
              <a:spAutoFit/>
            </a:bodyPr>
            <a:lstStyle>
              <a:lvl1pPr marL="342900" indent="-3429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sz="2000">
                  <a:solidFill>
                    <a:schemeClr val="hlink"/>
                  </a:solidFill>
                  <a:latin typeface="宋体" panose="02010600030101010101" pitchFamily="2" charset="-122"/>
                  <a:ea typeface="Arial Unicode MS" panose="020B0604020202020204" pitchFamily="34" charset="-122"/>
                </a:rPr>
                <a:t>= A B + A B</a:t>
              </a:r>
            </a:p>
          </p:txBody>
        </p:sp>
        <p:sp>
          <p:nvSpPr>
            <p:cNvPr id="16398" name="Line 17">
              <a:extLst>
                <a:ext uri="{FF2B5EF4-FFF2-40B4-BE49-F238E27FC236}">
                  <a16:creationId xmlns:a16="http://schemas.microsoft.com/office/drawing/2014/main" id="{21AF8B7D-FEBF-CE43-E5A4-835016E8D5B5}"/>
                </a:ext>
              </a:extLst>
            </p:cNvPr>
            <p:cNvSpPr>
              <a:spLocks noChangeShapeType="1"/>
            </p:cNvSpPr>
            <p:nvPr/>
          </p:nvSpPr>
          <p:spPr bwMode="auto">
            <a:xfrm>
              <a:off x="3402" y="2471"/>
              <a:ext cx="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9" name="Line 17">
              <a:extLst>
                <a:ext uri="{FF2B5EF4-FFF2-40B4-BE49-F238E27FC236}">
                  <a16:creationId xmlns:a16="http://schemas.microsoft.com/office/drawing/2014/main" id="{8D3528D9-6D59-A582-3ABB-740C558AF984}"/>
                </a:ext>
              </a:extLst>
            </p:cNvPr>
            <p:cNvSpPr>
              <a:spLocks noChangeShapeType="1"/>
            </p:cNvSpPr>
            <p:nvPr/>
          </p:nvSpPr>
          <p:spPr bwMode="auto">
            <a:xfrm>
              <a:off x="3243" y="2471"/>
              <a:ext cx="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anim calcmode="lin" valueType="num">
                                      <p:cBhvr additive="base">
                                        <p:cTn id="7" dur="500" fill="hold"/>
                                        <p:tgtEl>
                                          <p:spTgt spid="105"/>
                                        </p:tgtEl>
                                        <p:attrNameLst>
                                          <p:attrName>ppt_x</p:attrName>
                                        </p:attrNameLst>
                                      </p:cBhvr>
                                      <p:tavLst>
                                        <p:tav tm="0">
                                          <p:val>
                                            <p:strVal val="0-#ppt_w/2"/>
                                          </p:val>
                                        </p:tav>
                                        <p:tav tm="100000">
                                          <p:val>
                                            <p:strVal val="#ppt_x"/>
                                          </p:val>
                                        </p:tav>
                                      </p:tavLst>
                                    </p:anim>
                                    <p:anim calcmode="lin" valueType="num">
                                      <p:cBhvr additive="base">
                                        <p:cTn id="8" dur="500" fill="hold"/>
                                        <p:tgtEl>
                                          <p:spTgt spid="10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checkerboard(across)">
                                      <p:cBhvr>
                                        <p:cTn id="13" dur="500"/>
                                        <p:tgtEl>
                                          <p:spTgt spid="15">
                                            <p:txEl>
                                              <p:pRg st="0" end="0"/>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5">
                                            <p:txEl>
                                              <p:pRg st="1" end="1"/>
                                            </p:txEl>
                                          </p:spTgt>
                                        </p:tgtEl>
                                        <p:attrNameLst>
                                          <p:attrName>style.visibility</p:attrName>
                                        </p:attrNameLst>
                                      </p:cBhvr>
                                      <p:to>
                                        <p:strVal val="visible"/>
                                      </p:to>
                                    </p:set>
                                    <p:animEffect transition="in" filter="checkerboard(across)">
                                      <p:cBhvr>
                                        <p:cTn id="16" dur="500"/>
                                        <p:tgtEl>
                                          <p:spTgt spid="15">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13331"/>
                                        </p:tgtEl>
                                        <p:attrNameLst>
                                          <p:attrName>style.visibility</p:attrName>
                                        </p:attrNameLst>
                                      </p:cBhvr>
                                      <p:to>
                                        <p:strVal val="visible"/>
                                      </p:to>
                                    </p:set>
                                    <p:animEffect transition="in" filter="box(in)">
                                      <p:cBhvr>
                                        <p:cTn id="21" dur="500"/>
                                        <p:tgtEl>
                                          <p:spTgt spid="1333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13323"/>
                                        </p:tgtEl>
                                        <p:attrNameLst>
                                          <p:attrName>style.visibility</p:attrName>
                                        </p:attrNameLst>
                                      </p:cBhvr>
                                      <p:to>
                                        <p:strVal val="visible"/>
                                      </p:to>
                                    </p:set>
                                    <p:animEffect transition="in" filter="box(in)">
                                      <p:cBhvr>
                                        <p:cTn id="26" dur="500"/>
                                        <p:tgtEl>
                                          <p:spTgt spid="1332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8"/>
                                        </p:tgtEl>
                                        <p:attrNameLst>
                                          <p:attrName>style.visibility</p:attrName>
                                        </p:attrNameLst>
                                      </p:cBhvr>
                                      <p:to>
                                        <p:strVal val="visible"/>
                                      </p:to>
                                    </p:set>
                                    <p:anim calcmode="lin" valueType="num">
                                      <p:cBhvr additive="base">
                                        <p:cTn id="31" dur="500" fill="hold"/>
                                        <p:tgtEl>
                                          <p:spTgt spid="78"/>
                                        </p:tgtEl>
                                        <p:attrNameLst>
                                          <p:attrName>ppt_x</p:attrName>
                                        </p:attrNameLst>
                                      </p:cBhvr>
                                      <p:tavLst>
                                        <p:tav tm="0">
                                          <p:val>
                                            <p:strVal val="0-#ppt_w/2"/>
                                          </p:val>
                                        </p:tav>
                                        <p:tav tm="100000">
                                          <p:val>
                                            <p:strVal val="#ppt_x"/>
                                          </p:val>
                                        </p:tav>
                                      </p:tavLst>
                                    </p:anim>
                                    <p:anim calcmode="lin" valueType="num">
                                      <p:cBhvr additive="base">
                                        <p:cTn id="32" dur="500" fill="hold"/>
                                        <p:tgtEl>
                                          <p:spTgt spid="7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checkerboard(across)">
                                      <p:cBhvr>
                                        <p:cTn id="37" dur="500"/>
                                        <p:tgtEl>
                                          <p:spTgt spid="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13332"/>
                                        </p:tgtEl>
                                        <p:attrNameLst>
                                          <p:attrName>style.visibility</p:attrName>
                                        </p:attrNameLst>
                                      </p:cBhvr>
                                      <p:to>
                                        <p:strVal val="visible"/>
                                      </p:to>
                                    </p:set>
                                    <p:animEffect transition="in" filter="box(in)">
                                      <p:cBhvr>
                                        <p:cTn id="42" dur="500"/>
                                        <p:tgtEl>
                                          <p:spTgt spid="1333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3324"/>
                                        </p:tgtEl>
                                        <p:attrNameLst>
                                          <p:attrName>style.visibility</p:attrName>
                                        </p:attrNameLst>
                                      </p:cBhvr>
                                      <p:to>
                                        <p:strVal val="visible"/>
                                      </p:to>
                                    </p:set>
                                    <p:animEffect transition="in" filter="box(in)">
                                      <p:cBhvr>
                                        <p:cTn id="47" dur="500"/>
                                        <p:tgtEl>
                                          <p:spTgt spid="13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78" grpId="0"/>
      <p:bldP spid="15" grpId="0" build="allAtOnce"/>
      <p:bldP spid="16" grpId="0"/>
      <p:bldP spid="13323" grpId="0" animBg="1"/>
      <p:bldP spid="133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9">
            <a:extLst>
              <a:ext uri="{FF2B5EF4-FFF2-40B4-BE49-F238E27FC236}">
                <a16:creationId xmlns:a16="http://schemas.microsoft.com/office/drawing/2014/main" id="{3E6CCA0F-11E0-48FF-C1AF-73DB16D3E77F}"/>
              </a:ext>
            </a:extLst>
          </p:cNvPr>
          <p:cNvSpPr txBox="1">
            <a:spLocks noGrp="1"/>
          </p:cNvSpPr>
          <p:nvPr/>
        </p:nvSpPr>
        <p:spPr bwMode="auto">
          <a:xfrm>
            <a:off x="107950" y="6308725"/>
            <a:ext cx="582613" cy="323850"/>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0"/>
              </a:spcBef>
              <a:buClrTx/>
              <a:buFontTx/>
              <a:buNone/>
            </a:pPr>
            <a:fld id="{07A9C53D-CDE9-4A1A-8042-C6F9FE3F5348}" type="slidenum">
              <a:rPr lang="en-US" altLang="zh-CN" sz="1800" b="0">
                <a:solidFill>
                  <a:schemeClr val="bg2"/>
                </a:solidFill>
                <a:latin typeface="Arial" panose="020B0604020202020204" pitchFamily="34" charset="0"/>
                <a:ea typeface="Arial Unicode MS" panose="020B0604020202020204" pitchFamily="34" charset="-122"/>
              </a:rPr>
              <a:pPr algn="ctr" eaLnBrk="1" hangingPunct="1">
                <a:spcBef>
                  <a:spcPct val="0"/>
                </a:spcBef>
                <a:buClrTx/>
                <a:buFontTx/>
                <a:buNone/>
              </a:pPr>
              <a:t>12</a:t>
            </a:fld>
            <a:endParaRPr lang="en-US" altLang="zh-CN" sz="1800" b="0">
              <a:solidFill>
                <a:schemeClr val="bg2"/>
              </a:solidFill>
              <a:latin typeface="Arial" panose="020B0604020202020204" pitchFamily="34" charset="0"/>
              <a:ea typeface="Arial Unicode MS" panose="020B0604020202020204" pitchFamily="34" charset="-122"/>
            </a:endParaRPr>
          </a:p>
        </p:txBody>
      </p:sp>
      <p:graphicFrame>
        <p:nvGraphicFramePr>
          <p:cNvPr id="75780" name="Group 4">
            <a:extLst>
              <a:ext uri="{FF2B5EF4-FFF2-40B4-BE49-F238E27FC236}">
                <a16:creationId xmlns:a16="http://schemas.microsoft.com/office/drawing/2014/main" id="{0ECDFB96-8E5E-05AC-29E5-8D81892BF6BC}"/>
              </a:ext>
            </a:extLst>
          </p:cNvPr>
          <p:cNvGraphicFramePr>
            <a:graphicFrameLocks noGrp="1"/>
          </p:cNvGraphicFramePr>
          <p:nvPr/>
        </p:nvGraphicFramePr>
        <p:xfrm>
          <a:off x="1331913" y="441325"/>
          <a:ext cx="6837362" cy="2592388"/>
        </p:xfrm>
        <a:graphic>
          <a:graphicData uri="http://schemas.openxmlformats.org/drawingml/2006/table">
            <a:tbl>
              <a:tblPr/>
              <a:tblGrid>
                <a:gridCol w="479425">
                  <a:extLst>
                    <a:ext uri="{9D8B030D-6E8A-4147-A177-3AD203B41FA5}">
                      <a16:colId xmlns:a16="http://schemas.microsoft.com/office/drawing/2014/main" val="20000"/>
                    </a:ext>
                  </a:extLst>
                </a:gridCol>
                <a:gridCol w="527050">
                  <a:extLst>
                    <a:ext uri="{9D8B030D-6E8A-4147-A177-3AD203B41FA5}">
                      <a16:colId xmlns:a16="http://schemas.microsoft.com/office/drawing/2014/main" val="20001"/>
                    </a:ext>
                  </a:extLst>
                </a:gridCol>
                <a:gridCol w="1119187">
                  <a:extLst>
                    <a:ext uri="{9D8B030D-6E8A-4147-A177-3AD203B41FA5}">
                      <a16:colId xmlns:a16="http://schemas.microsoft.com/office/drawing/2014/main" val="20002"/>
                    </a:ext>
                  </a:extLst>
                </a:gridCol>
                <a:gridCol w="1701800">
                  <a:extLst>
                    <a:ext uri="{9D8B030D-6E8A-4147-A177-3AD203B41FA5}">
                      <a16:colId xmlns:a16="http://schemas.microsoft.com/office/drawing/2014/main" val="20003"/>
                    </a:ext>
                  </a:extLst>
                </a:gridCol>
                <a:gridCol w="1309688">
                  <a:extLst>
                    <a:ext uri="{9D8B030D-6E8A-4147-A177-3AD203B41FA5}">
                      <a16:colId xmlns:a16="http://schemas.microsoft.com/office/drawing/2014/main" val="20004"/>
                    </a:ext>
                  </a:extLst>
                </a:gridCol>
                <a:gridCol w="1700212">
                  <a:extLst>
                    <a:ext uri="{9D8B030D-6E8A-4147-A177-3AD203B41FA5}">
                      <a16:colId xmlns:a16="http://schemas.microsoft.com/office/drawing/2014/main" val="20005"/>
                    </a:ext>
                  </a:extLst>
                </a:gridCol>
              </a:tblGrid>
              <a:tr h="476250">
                <a:tc gridSpan="6">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Arial" charset="0"/>
                          <a:ea typeface="宋体" pitchFamily="2" charset="-122"/>
                        </a:rPr>
                        <a:t>异或、同或运算真值表</a:t>
                      </a:r>
                      <a:r>
                        <a:rPr kumimoji="0" lang="en-US" altLang="zh-CN" sz="2000" b="0" i="0" u="none" strike="noStrike" cap="none" normalizeH="0" baseline="0">
                          <a:ln>
                            <a:noFill/>
                          </a:ln>
                          <a:solidFill>
                            <a:schemeClr val="tx1"/>
                          </a:solidFill>
                          <a:effectLst/>
                          <a:latin typeface="Arial" charset="0"/>
                          <a:ea typeface="宋体" pitchFamily="2" charset="-122"/>
                        </a:rPr>
                        <a:t>(</a:t>
                      </a:r>
                      <a:r>
                        <a:rPr kumimoji="0" lang="zh-CN" altLang="en-US" sz="2000" b="0" i="0" u="none" strike="noStrike" cap="none" normalizeH="0" baseline="0">
                          <a:ln>
                            <a:noFill/>
                          </a:ln>
                          <a:solidFill>
                            <a:schemeClr val="tx1"/>
                          </a:solidFill>
                          <a:effectLst/>
                          <a:latin typeface="Arial" charset="0"/>
                          <a:ea typeface="宋体" pitchFamily="2" charset="-122"/>
                        </a:rPr>
                        <a:t>异或与同或互为取非运算</a:t>
                      </a:r>
                      <a:r>
                        <a:rPr kumimoji="0" lang="en-US" altLang="zh-CN" sz="2000" b="0" i="0" u="none" strike="noStrike" cap="none" normalizeH="0" baseline="0">
                          <a:ln>
                            <a:noFill/>
                          </a:ln>
                          <a:solidFill>
                            <a:schemeClr val="tx1"/>
                          </a:solidFill>
                          <a:effectLst/>
                          <a:latin typeface="Arial" charset="0"/>
                          <a:ea typeface="宋体" pitchFamily="2" charset="-122"/>
                        </a:rPr>
                        <a:t>)</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marT="45732" marB="4573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28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pitchFamily="2" charset="-122"/>
                        </a:rPr>
                        <a:t>A</a:t>
                      </a:r>
                    </a:p>
                  </a:txBody>
                  <a:tcPr marT="45732" marB="45732"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pitchFamily="2" charset="-122"/>
                        </a:rPr>
                        <a:t>B</a:t>
                      </a:r>
                      <a:endParaRPr kumimoji="0" lang="zh-CN" altLang="en-US" sz="2000" b="1" i="0" u="none" strike="noStrike" cap="none" normalizeH="0" baseline="0">
                        <a:ln>
                          <a:noFill/>
                        </a:ln>
                        <a:solidFill>
                          <a:schemeClr val="tx1"/>
                        </a:solidFill>
                        <a:effectLst/>
                        <a:latin typeface="Arial" charset="0"/>
                        <a:ea typeface="宋体"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pitchFamily="2" charset="-122"/>
                        </a:rPr>
                        <a:t>F=A</a:t>
                      </a:r>
                      <a:r>
                        <a:rPr kumimoji="0" lang="en-US" altLang="zh-CN" sz="2000" b="1" i="0" u="none" strike="noStrike" cap="none" normalizeH="0" baseline="0">
                          <a:ln>
                            <a:noFill/>
                          </a:ln>
                          <a:solidFill>
                            <a:schemeClr val="tx1"/>
                          </a:solidFill>
                          <a:effectLst/>
                          <a:latin typeface="Arial" charset="0"/>
                          <a:ea typeface="宋体" pitchFamily="2" charset="-122"/>
                          <a:sym typeface="Symbol" pitchFamily="18" charset="2"/>
                        </a:rPr>
                        <a:t></a:t>
                      </a:r>
                      <a:r>
                        <a:rPr kumimoji="0" lang="en-US" altLang="zh-CN" sz="2000" b="1" i="0" u="none" strike="noStrike" cap="none" normalizeH="0" baseline="0">
                          <a:ln>
                            <a:noFill/>
                          </a:ln>
                          <a:solidFill>
                            <a:schemeClr val="tx1"/>
                          </a:solidFill>
                          <a:effectLst/>
                          <a:latin typeface="Arial" charset="0"/>
                          <a:ea typeface="宋体" pitchFamily="2" charset="-122"/>
                        </a:rPr>
                        <a:t>B</a:t>
                      </a:r>
                      <a:endParaRPr kumimoji="0" lang="zh-CN" altLang="en-US" sz="2000" b="1" i="0" u="none" strike="noStrike" cap="none" normalizeH="0" baseline="0">
                        <a:ln>
                          <a:noFill/>
                        </a:ln>
                        <a:solidFill>
                          <a:schemeClr val="tx1"/>
                        </a:solidFill>
                        <a:effectLst/>
                        <a:latin typeface="Arial" charset="0"/>
                        <a:ea typeface="宋体"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pitchFamily="2" charset="-122"/>
                        </a:rPr>
                        <a:t>F=AB +A B</a:t>
                      </a:r>
                      <a:endParaRPr kumimoji="0" lang="zh-CN" altLang="en-US" sz="2000" b="1" i="0" u="none" strike="noStrike" cap="none" normalizeH="0" baseline="0">
                        <a:ln>
                          <a:noFill/>
                        </a:ln>
                        <a:solidFill>
                          <a:schemeClr val="tx1"/>
                        </a:solidFill>
                        <a:effectLst/>
                        <a:latin typeface="Arial" charset="0"/>
                        <a:ea typeface="宋体"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Arial" charset="0"/>
                          <a:ea typeface="宋体" pitchFamily="2" charset="-122"/>
                        </a:rPr>
                        <a:t>F=A</a:t>
                      </a:r>
                      <a:r>
                        <a:rPr kumimoji="0" lang="en-US" altLang="zh-CN" sz="2000" b="1" i="0" u="none" strike="noStrike" cap="none" normalizeH="0" baseline="0">
                          <a:ln>
                            <a:noFill/>
                          </a:ln>
                          <a:solidFill>
                            <a:srgbClr val="000000"/>
                          </a:solidFill>
                          <a:effectLst/>
                          <a:latin typeface="Arial" charset="0"/>
                          <a:ea typeface="宋体" pitchFamily="2" charset="-122"/>
                          <a:sym typeface="Symbol" pitchFamily="18" charset="2"/>
                        </a:rPr>
                        <a:t> ⊙ </a:t>
                      </a:r>
                      <a:r>
                        <a:rPr kumimoji="0" lang="en-US" altLang="zh-CN" sz="2000" b="1" i="0" u="none" strike="noStrike" cap="none" normalizeH="0" baseline="0">
                          <a:ln>
                            <a:noFill/>
                          </a:ln>
                          <a:solidFill>
                            <a:srgbClr val="000000"/>
                          </a:solidFill>
                          <a:effectLst/>
                          <a:latin typeface="Arial" charset="0"/>
                          <a:ea typeface="宋体" pitchFamily="2" charset="-122"/>
                        </a:rPr>
                        <a:t>B</a:t>
                      </a:r>
                      <a:endParaRPr kumimoji="0" lang="zh-CN" altLang="en-US" sz="2000" b="1" i="0" u="none" strike="noStrike" cap="none" normalizeH="0" baseline="0">
                        <a:ln>
                          <a:noFill/>
                        </a:ln>
                        <a:solidFill>
                          <a:schemeClr val="tx1"/>
                        </a:solidFill>
                        <a:effectLst/>
                        <a:latin typeface="Arial" charset="0"/>
                        <a:ea typeface="宋体"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pitchFamily="2" charset="-122"/>
                        </a:rPr>
                        <a:t>F=A B +AB</a:t>
                      </a:r>
                      <a:endParaRPr kumimoji="0" lang="zh-CN" altLang="en-US" sz="2000" b="1" i="0" u="none" strike="noStrike" cap="none" normalizeH="0" baseline="0">
                        <a:ln>
                          <a:noFill/>
                        </a:ln>
                        <a:solidFill>
                          <a:schemeClr val="tx1"/>
                        </a:solidFill>
                        <a:effectLst/>
                        <a:latin typeface="Arial" charset="0"/>
                        <a:ea typeface="宋体"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extLst>
                  <a:ext uri="{0D108BD9-81ED-4DB2-BD59-A6C34878D82A}">
                    <a16:rowId xmlns:a16="http://schemas.microsoft.com/office/drawing/2014/main" val="10001"/>
                  </a:ext>
                </a:extLst>
              </a:tr>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txBody>
                  <a:tcPr marT="45732" marB="45732"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marT="45732" marB="45732"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extLst>
                  <a:ext uri="{0D108BD9-81ED-4DB2-BD59-A6C34878D82A}">
                    <a16:rowId xmlns:a16="http://schemas.microsoft.com/office/drawing/2014/main" val="10002"/>
                  </a:ext>
                </a:extLst>
              </a:tr>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txBody>
                  <a:tcPr marT="45732" marB="45732"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marT="45732" marB="45732"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extLst>
                  <a:ext uri="{0D108BD9-81ED-4DB2-BD59-A6C34878D82A}">
                    <a16:rowId xmlns:a16="http://schemas.microsoft.com/office/drawing/2014/main" val="10003"/>
                  </a:ext>
                </a:extLst>
              </a:tr>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p>
                  </a:txBody>
                  <a:tcPr marT="45732" marB="45732"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marT="45732" marB="45732"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extLst>
                  <a:ext uri="{0D108BD9-81ED-4DB2-BD59-A6C34878D82A}">
                    <a16:rowId xmlns:a16="http://schemas.microsoft.com/office/drawing/2014/main" val="10004"/>
                  </a:ext>
                </a:extLst>
              </a:tr>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p>
                  </a:txBody>
                  <a:tcPr marT="45732" marB="45732"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0</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marT="45732" marB="45732"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extLst>
                  <a:ext uri="{0D108BD9-81ED-4DB2-BD59-A6C34878D82A}">
                    <a16:rowId xmlns:a16="http://schemas.microsoft.com/office/drawing/2014/main" val="10005"/>
                  </a:ext>
                </a:extLst>
              </a:tr>
            </a:tbl>
          </a:graphicData>
        </a:graphic>
      </p:graphicFrame>
      <p:sp>
        <p:nvSpPr>
          <p:cNvPr id="49201" name="矩形 49">
            <a:extLst>
              <a:ext uri="{FF2B5EF4-FFF2-40B4-BE49-F238E27FC236}">
                <a16:creationId xmlns:a16="http://schemas.microsoft.com/office/drawing/2014/main" id="{0A703C9D-5F2F-76F4-CF9A-4626100D6571}"/>
              </a:ext>
            </a:extLst>
          </p:cNvPr>
          <p:cNvSpPr>
            <a:spLocks noGrp="1"/>
          </p:cNvSpPr>
          <p:nvPr>
            <p:ph type="title" idx="4294967295"/>
          </p:nvPr>
        </p:nvSpPr>
        <p:spPr/>
        <p:txBody>
          <a:bodyPr/>
          <a:lstStyle/>
          <a:p>
            <a:pPr>
              <a:defRPr/>
            </a:pPr>
            <a:r>
              <a:rPr lang="zh-CN" altLang="en-US" sz="2400" cap="none">
                <a:latin typeface="微软雅黑" pitchFamily="34" charset="-122"/>
              </a:rPr>
              <a:t>异或、同或运算的真值表</a:t>
            </a:r>
          </a:p>
        </p:txBody>
      </p:sp>
      <p:grpSp>
        <p:nvGrpSpPr>
          <p:cNvPr id="75825" name="Group 49">
            <a:extLst>
              <a:ext uri="{FF2B5EF4-FFF2-40B4-BE49-F238E27FC236}">
                <a16:creationId xmlns:a16="http://schemas.microsoft.com/office/drawing/2014/main" id="{47FD33C8-8168-4AD3-CC65-B2C5C22F8BB6}"/>
              </a:ext>
            </a:extLst>
          </p:cNvPr>
          <p:cNvGrpSpPr>
            <a:grpSpLocks/>
          </p:cNvGrpSpPr>
          <p:nvPr/>
        </p:nvGrpSpPr>
        <p:grpSpPr bwMode="auto">
          <a:xfrm>
            <a:off x="863600" y="4076700"/>
            <a:ext cx="7964488" cy="2520950"/>
            <a:chOff x="544" y="2567"/>
            <a:chExt cx="5017" cy="1588"/>
          </a:xfrm>
        </p:grpSpPr>
        <p:sp>
          <p:nvSpPr>
            <p:cNvPr id="17460" name="Rectangle 50">
              <a:extLst>
                <a:ext uri="{FF2B5EF4-FFF2-40B4-BE49-F238E27FC236}">
                  <a16:creationId xmlns:a16="http://schemas.microsoft.com/office/drawing/2014/main" id="{4AF0E035-2940-6A42-61EF-895C61A935BB}"/>
                </a:ext>
              </a:extLst>
            </p:cNvPr>
            <p:cNvSpPr>
              <a:spLocks noChangeArrowheads="1"/>
            </p:cNvSpPr>
            <p:nvPr/>
          </p:nvSpPr>
          <p:spPr bwMode="auto">
            <a:xfrm>
              <a:off x="612" y="2568"/>
              <a:ext cx="4921" cy="1587"/>
            </a:xfrm>
            <a:prstGeom prst="rect">
              <a:avLst/>
            </a:prstGeom>
            <a:solidFill>
              <a:srgbClr val="B9CDE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endParaRPr lang="zh-CN" altLang="en-US" sz="1800">
                <a:latin typeface="宋体" panose="02010600030101010101" pitchFamily="2" charset="-122"/>
                <a:ea typeface="Arial Unicode MS" panose="020B0604020202020204" pitchFamily="34" charset="-122"/>
              </a:endParaRPr>
            </a:p>
          </p:txBody>
        </p:sp>
        <p:sp>
          <p:nvSpPr>
            <p:cNvPr id="17461" name="Text Box 12">
              <a:extLst>
                <a:ext uri="{FF2B5EF4-FFF2-40B4-BE49-F238E27FC236}">
                  <a16:creationId xmlns:a16="http://schemas.microsoft.com/office/drawing/2014/main" id="{AAB910A3-F0A4-085D-2E61-BAFE97358D6F}"/>
                </a:ext>
              </a:extLst>
            </p:cNvPr>
            <p:cNvSpPr txBox="1">
              <a:spLocks noChangeArrowheads="1"/>
            </p:cNvSpPr>
            <p:nvPr/>
          </p:nvSpPr>
          <p:spPr bwMode="auto">
            <a:xfrm>
              <a:off x="549" y="3612"/>
              <a:ext cx="82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0"/>
                </a:spcBef>
                <a:buClrTx/>
                <a:buFontTx/>
                <a:buNone/>
              </a:pPr>
              <a:r>
                <a:rPr lang="zh-CN" altLang="en-US" sz="2000">
                  <a:latin typeface="宋体" panose="02010600030101010101" pitchFamily="2" charset="-122"/>
                  <a:ea typeface="Arial Unicode MS" panose="020B0604020202020204" pitchFamily="34" charset="-122"/>
                  <a:sym typeface="Symbol" panose="05050102010706020507" pitchFamily="18" charset="2"/>
                </a:rPr>
                <a:t>同或门</a:t>
              </a:r>
            </a:p>
            <a:p>
              <a:pPr algn="ctr" eaLnBrk="1" hangingPunct="1">
                <a:spcBef>
                  <a:spcPct val="0"/>
                </a:spcBef>
                <a:buClrTx/>
                <a:buFontTx/>
                <a:buNone/>
              </a:pPr>
              <a:r>
                <a:rPr lang="en-US" altLang="zh-CN" sz="2000">
                  <a:latin typeface="宋体" panose="02010600030101010101" pitchFamily="2" charset="-122"/>
                  <a:ea typeface="Arial Unicode MS" panose="020B0604020202020204" pitchFamily="34" charset="-122"/>
                  <a:sym typeface="Symbol" panose="05050102010706020507" pitchFamily="18" charset="2"/>
                </a:rPr>
                <a:t>XNOR</a:t>
              </a:r>
            </a:p>
          </p:txBody>
        </p:sp>
        <p:sp>
          <p:nvSpPr>
            <p:cNvPr id="17462" name="Text Box 12">
              <a:extLst>
                <a:ext uri="{FF2B5EF4-FFF2-40B4-BE49-F238E27FC236}">
                  <a16:creationId xmlns:a16="http://schemas.microsoft.com/office/drawing/2014/main" id="{B81CFC88-5D4C-4073-A4B5-373C87D1C310}"/>
                </a:ext>
              </a:extLst>
            </p:cNvPr>
            <p:cNvSpPr txBox="1">
              <a:spLocks noChangeArrowheads="1"/>
            </p:cNvSpPr>
            <p:nvPr/>
          </p:nvSpPr>
          <p:spPr bwMode="auto">
            <a:xfrm>
              <a:off x="653" y="2612"/>
              <a:ext cx="49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sz="2000">
                  <a:latin typeface="宋体" panose="02010600030101010101" pitchFamily="2" charset="-122"/>
                  <a:ea typeface="Arial Unicode MS" panose="020B0604020202020204" pitchFamily="34" charset="-122"/>
                  <a:sym typeface="Symbol" panose="05050102010706020507" pitchFamily="18" charset="2"/>
                </a:rPr>
                <a:t>             IEEE/ANSI</a:t>
              </a:r>
              <a:r>
                <a:rPr lang="zh-CN" altLang="en-US" sz="2000">
                  <a:latin typeface="宋体" panose="02010600030101010101" pitchFamily="2" charset="-122"/>
                  <a:ea typeface="Arial Unicode MS" panose="020B0604020202020204" pitchFamily="34" charset="-122"/>
                  <a:sym typeface="Symbol" panose="05050102010706020507" pitchFamily="18" charset="2"/>
                </a:rPr>
                <a:t>符号</a:t>
              </a:r>
              <a:r>
                <a:rPr lang="en-US" altLang="zh-CN" sz="2000">
                  <a:latin typeface="宋体" panose="02010600030101010101" pitchFamily="2" charset="-122"/>
                  <a:ea typeface="Arial Unicode MS" panose="020B0604020202020204" pitchFamily="34" charset="-122"/>
                  <a:sym typeface="Symbol" panose="05050102010706020507" pitchFamily="18" charset="2"/>
                </a:rPr>
                <a:t>        </a:t>
              </a:r>
              <a:r>
                <a:rPr lang="zh-CN" altLang="en-US" sz="2000">
                  <a:latin typeface="宋体" panose="02010600030101010101" pitchFamily="2" charset="-122"/>
                  <a:ea typeface="Arial Unicode MS" panose="020B0604020202020204" pitchFamily="34" charset="-122"/>
                  <a:sym typeface="Symbol" panose="05050102010706020507" pitchFamily="18" charset="2"/>
                </a:rPr>
                <a:t>国际符号</a:t>
              </a:r>
              <a:r>
                <a:rPr lang="en-US" altLang="zh-CN" sz="2000">
                  <a:latin typeface="宋体" panose="02010600030101010101" pitchFamily="2" charset="-122"/>
                  <a:ea typeface="Arial Unicode MS" panose="020B0604020202020204" pitchFamily="34" charset="-122"/>
                  <a:sym typeface="Symbol" panose="05050102010706020507" pitchFamily="18" charset="2"/>
                </a:rPr>
                <a:t>      </a:t>
              </a:r>
              <a:r>
                <a:rPr lang="zh-CN" altLang="en-US" sz="2000">
                  <a:latin typeface="宋体" panose="02010600030101010101" pitchFamily="2" charset="-122"/>
                  <a:ea typeface="Arial Unicode MS" panose="020B0604020202020204" pitchFamily="34" charset="-122"/>
                  <a:sym typeface="Symbol" panose="05050102010706020507" pitchFamily="18" charset="2"/>
                </a:rPr>
                <a:t>惯用符号</a:t>
              </a:r>
            </a:p>
          </p:txBody>
        </p:sp>
        <p:sp>
          <p:nvSpPr>
            <p:cNvPr id="17463" name="Text Box 12">
              <a:extLst>
                <a:ext uri="{FF2B5EF4-FFF2-40B4-BE49-F238E27FC236}">
                  <a16:creationId xmlns:a16="http://schemas.microsoft.com/office/drawing/2014/main" id="{662EA30B-66F0-A58B-1B7A-4DD5D13CCC3D}"/>
                </a:ext>
              </a:extLst>
            </p:cNvPr>
            <p:cNvSpPr txBox="1">
              <a:spLocks noChangeArrowheads="1"/>
            </p:cNvSpPr>
            <p:nvPr/>
          </p:nvSpPr>
          <p:spPr bwMode="auto">
            <a:xfrm>
              <a:off x="544" y="2990"/>
              <a:ext cx="82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0"/>
                </a:spcBef>
                <a:buClrTx/>
                <a:buFontTx/>
                <a:buNone/>
              </a:pPr>
              <a:r>
                <a:rPr lang="zh-CN" altLang="en-US" sz="2000">
                  <a:latin typeface="宋体" panose="02010600030101010101" pitchFamily="2" charset="-122"/>
                  <a:ea typeface="Arial Unicode MS" panose="020B0604020202020204" pitchFamily="34" charset="-122"/>
                  <a:sym typeface="Symbol" panose="05050102010706020507" pitchFamily="18" charset="2"/>
                </a:rPr>
                <a:t>异或门</a:t>
              </a:r>
            </a:p>
            <a:p>
              <a:pPr algn="ctr" eaLnBrk="1" hangingPunct="1">
                <a:spcBef>
                  <a:spcPct val="0"/>
                </a:spcBef>
                <a:buClrTx/>
                <a:buFontTx/>
                <a:buNone/>
              </a:pPr>
              <a:r>
                <a:rPr lang="en-US" altLang="zh-CN" sz="2000">
                  <a:latin typeface="宋体" panose="02010600030101010101" pitchFamily="2" charset="-122"/>
                  <a:ea typeface="Arial Unicode MS" panose="020B0604020202020204" pitchFamily="34" charset="-122"/>
                  <a:sym typeface="Symbol" panose="05050102010706020507" pitchFamily="18" charset="2"/>
                </a:rPr>
                <a:t>XOR</a:t>
              </a:r>
            </a:p>
          </p:txBody>
        </p:sp>
        <p:grpSp>
          <p:nvGrpSpPr>
            <p:cNvPr id="17464" name="组合 142">
              <a:extLst>
                <a:ext uri="{FF2B5EF4-FFF2-40B4-BE49-F238E27FC236}">
                  <a16:creationId xmlns:a16="http://schemas.microsoft.com/office/drawing/2014/main" id="{8FB292D3-D38D-1C00-669D-1B2B12DA9896}"/>
                </a:ext>
              </a:extLst>
            </p:cNvPr>
            <p:cNvGrpSpPr>
              <a:grpSpLocks/>
            </p:cNvGrpSpPr>
            <p:nvPr/>
          </p:nvGrpSpPr>
          <p:grpSpPr bwMode="auto">
            <a:xfrm>
              <a:off x="1870" y="2998"/>
              <a:ext cx="1294" cy="399"/>
              <a:chOff x="2146285" y="5364189"/>
              <a:chExt cx="2054229" cy="633829"/>
            </a:xfrm>
          </p:grpSpPr>
          <p:sp>
            <p:nvSpPr>
              <p:cNvPr id="17533" name="AutoShape 103">
                <a:extLst>
                  <a:ext uri="{FF2B5EF4-FFF2-40B4-BE49-F238E27FC236}">
                    <a16:creationId xmlns:a16="http://schemas.microsoft.com/office/drawing/2014/main" id="{D5209537-AD73-3B3C-A060-FA57F7A406E5}"/>
                  </a:ext>
                </a:extLst>
              </p:cNvPr>
              <p:cNvSpPr>
                <a:spLocks noChangeArrowheads="1"/>
              </p:cNvSpPr>
              <p:nvPr/>
            </p:nvSpPr>
            <p:spPr bwMode="auto">
              <a:xfrm flipH="1">
                <a:off x="3348003" y="5478490"/>
                <a:ext cx="457224" cy="433394"/>
              </a:xfrm>
              <a:prstGeom prst="moon">
                <a:avLst>
                  <a:gd name="adj" fmla="val 75208"/>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endParaRPr lang="zh-CN" altLang="en-US" sz="1600" b="0">
                  <a:latin typeface="宋体" panose="02010600030101010101" pitchFamily="2" charset="-122"/>
                  <a:ea typeface="Arial Unicode MS" panose="020B0604020202020204" pitchFamily="34" charset="-122"/>
                </a:endParaRPr>
              </a:p>
            </p:txBody>
          </p:sp>
          <p:sp>
            <p:nvSpPr>
              <p:cNvPr id="17534" name="Arc 105">
                <a:extLst>
                  <a:ext uri="{FF2B5EF4-FFF2-40B4-BE49-F238E27FC236}">
                    <a16:creationId xmlns:a16="http://schemas.microsoft.com/office/drawing/2014/main" id="{C1523390-355F-F73A-D23E-963F07919F41}"/>
                  </a:ext>
                </a:extLst>
              </p:cNvPr>
              <p:cNvSpPr>
                <a:spLocks/>
              </p:cNvSpPr>
              <p:nvPr/>
            </p:nvSpPr>
            <p:spPr bwMode="auto">
              <a:xfrm>
                <a:off x="2146285" y="5473728"/>
                <a:ext cx="1220786" cy="438156"/>
              </a:xfrm>
              <a:custGeom>
                <a:avLst/>
                <a:gdLst>
                  <a:gd name="T0" fmla="*/ 2147483646 w 21600"/>
                  <a:gd name="T1" fmla="*/ 0 h 17034"/>
                  <a:gd name="T2" fmla="*/ 2147483646 w 21600"/>
                  <a:gd name="T3" fmla="*/ 2147483646 h 17034"/>
                  <a:gd name="T4" fmla="*/ 0 w 21600"/>
                  <a:gd name="T5" fmla="*/ 2147483646 h 17034"/>
                  <a:gd name="T6" fmla="*/ 0 60000 65536"/>
                  <a:gd name="T7" fmla="*/ 0 60000 65536"/>
                  <a:gd name="T8" fmla="*/ 0 60000 65536"/>
                  <a:gd name="T9" fmla="*/ 0 w 21600"/>
                  <a:gd name="T10" fmla="*/ 0 h 17034"/>
                  <a:gd name="T11" fmla="*/ 21600 w 21600"/>
                  <a:gd name="T12" fmla="*/ 17034 h 17034"/>
                </a:gdLst>
                <a:ahLst/>
                <a:cxnLst>
                  <a:cxn ang="T6">
                    <a:pos x="T0" y="T1"/>
                  </a:cxn>
                  <a:cxn ang="T7">
                    <a:pos x="T2" y="T3"/>
                  </a:cxn>
                  <a:cxn ang="T8">
                    <a:pos x="T4" y="T5"/>
                  </a:cxn>
                </a:cxnLst>
                <a:rect l="T9" t="T10" r="T11" b="T12"/>
                <a:pathLst>
                  <a:path w="21600" h="17034" fill="none" extrusionOk="0">
                    <a:moveTo>
                      <a:pt x="19873" y="-1"/>
                    </a:moveTo>
                    <a:cubicBezTo>
                      <a:pt x="21012" y="2675"/>
                      <a:pt x="21600" y="5554"/>
                      <a:pt x="21600" y="8463"/>
                    </a:cubicBezTo>
                    <a:cubicBezTo>
                      <a:pt x="21600" y="11411"/>
                      <a:pt x="20996" y="14327"/>
                      <a:pt x="19826" y="17033"/>
                    </a:cubicBezTo>
                  </a:path>
                  <a:path w="21600" h="17034" stroke="0" extrusionOk="0">
                    <a:moveTo>
                      <a:pt x="19873" y="-1"/>
                    </a:moveTo>
                    <a:cubicBezTo>
                      <a:pt x="21012" y="2675"/>
                      <a:pt x="21600" y="5554"/>
                      <a:pt x="21600" y="8463"/>
                    </a:cubicBezTo>
                    <a:cubicBezTo>
                      <a:pt x="21600" y="11411"/>
                      <a:pt x="20996" y="14327"/>
                      <a:pt x="19826" y="17033"/>
                    </a:cubicBezTo>
                    <a:lnTo>
                      <a:pt x="0" y="8463"/>
                    </a:lnTo>
                    <a:lnTo>
                      <a:pt x="19873" y="-1"/>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535" name="Line 106">
                <a:extLst>
                  <a:ext uri="{FF2B5EF4-FFF2-40B4-BE49-F238E27FC236}">
                    <a16:creationId xmlns:a16="http://schemas.microsoft.com/office/drawing/2014/main" id="{85418186-37BC-C6A9-00A4-4ABAFF86F3E4}"/>
                  </a:ext>
                </a:extLst>
              </p:cNvPr>
              <p:cNvSpPr>
                <a:spLocks noChangeShapeType="1"/>
              </p:cNvSpPr>
              <p:nvPr/>
            </p:nvSpPr>
            <p:spPr bwMode="auto">
              <a:xfrm>
                <a:off x="3115584" y="5551514"/>
                <a:ext cx="31004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36" name="Line 107">
                <a:extLst>
                  <a:ext uri="{FF2B5EF4-FFF2-40B4-BE49-F238E27FC236}">
                    <a16:creationId xmlns:a16="http://schemas.microsoft.com/office/drawing/2014/main" id="{112F6FFE-3AA5-FE64-B26D-BCD298EA283A}"/>
                  </a:ext>
                </a:extLst>
              </p:cNvPr>
              <p:cNvSpPr>
                <a:spLocks noChangeShapeType="1"/>
              </p:cNvSpPr>
              <p:nvPr/>
            </p:nvSpPr>
            <p:spPr bwMode="auto">
              <a:xfrm>
                <a:off x="3115585" y="5838852"/>
                <a:ext cx="31004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37" name="Line 108">
                <a:extLst>
                  <a:ext uri="{FF2B5EF4-FFF2-40B4-BE49-F238E27FC236}">
                    <a16:creationId xmlns:a16="http://schemas.microsoft.com/office/drawing/2014/main" id="{1D844AB1-B17C-DFC8-F9DC-39432CB0C25D}"/>
                  </a:ext>
                </a:extLst>
              </p:cNvPr>
              <p:cNvSpPr>
                <a:spLocks noChangeShapeType="1"/>
              </p:cNvSpPr>
              <p:nvPr/>
            </p:nvSpPr>
            <p:spPr bwMode="auto">
              <a:xfrm>
                <a:off x="3805226" y="5694389"/>
                <a:ext cx="25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38" name="Text Box 110">
                <a:extLst>
                  <a:ext uri="{FF2B5EF4-FFF2-40B4-BE49-F238E27FC236}">
                    <a16:creationId xmlns:a16="http://schemas.microsoft.com/office/drawing/2014/main" id="{340E3E9B-E825-050D-21F2-189FAA30E187}"/>
                  </a:ext>
                </a:extLst>
              </p:cNvPr>
              <p:cNvSpPr txBox="1">
                <a:spLocks noChangeArrowheads="1"/>
              </p:cNvSpPr>
              <p:nvPr/>
            </p:nvSpPr>
            <p:spPr bwMode="auto">
              <a:xfrm>
                <a:off x="2752706" y="5364189"/>
                <a:ext cx="4683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A</a:t>
                </a:r>
              </a:p>
            </p:txBody>
          </p:sp>
          <p:sp>
            <p:nvSpPr>
              <p:cNvPr id="17539" name="Text Box 111">
                <a:extLst>
                  <a:ext uri="{FF2B5EF4-FFF2-40B4-BE49-F238E27FC236}">
                    <a16:creationId xmlns:a16="http://schemas.microsoft.com/office/drawing/2014/main" id="{A4553E79-2741-B7C5-7A03-F9B1958A071E}"/>
                  </a:ext>
                </a:extLst>
              </p:cNvPr>
              <p:cNvSpPr txBox="1">
                <a:spLocks noChangeArrowheads="1"/>
              </p:cNvSpPr>
              <p:nvPr/>
            </p:nvSpPr>
            <p:spPr bwMode="auto">
              <a:xfrm>
                <a:off x="2752706" y="5659464"/>
                <a:ext cx="4683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B</a:t>
                </a:r>
              </a:p>
            </p:txBody>
          </p:sp>
          <p:sp>
            <p:nvSpPr>
              <p:cNvPr id="17540" name="Text Box 112">
                <a:extLst>
                  <a:ext uri="{FF2B5EF4-FFF2-40B4-BE49-F238E27FC236}">
                    <a16:creationId xmlns:a16="http://schemas.microsoft.com/office/drawing/2014/main" id="{F95455D7-3AF7-CFAC-892F-59EA917F259F}"/>
                  </a:ext>
                </a:extLst>
              </p:cNvPr>
              <p:cNvSpPr txBox="1">
                <a:spLocks noChangeArrowheads="1"/>
              </p:cNvSpPr>
              <p:nvPr/>
            </p:nvSpPr>
            <p:spPr bwMode="auto">
              <a:xfrm>
                <a:off x="3732201" y="5400702"/>
                <a:ext cx="4683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F</a:t>
                </a:r>
              </a:p>
            </p:txBody>
          </p:sp>
        </p:grpSp>
        <p:grpSp>
          <p:nvGrpSpPr>
            <p:cNvPr id="17465" name="组合 109">
              <a:extLst>
                <a:ext uri="{FF2B5EF4-FFF2-40B4-BE49-F238E27FC236}">
                  <a16:creationId xmlns:a16="http://schemas.microsoft.com/office/drawing/2014/main" id="{4A2A189A-228D-C5B4-126E-26C942962F7E}"/>
                </a:ext>
              </a:extLst>
            </p:cNvPr>
            <p:cNvGrpSpPr>
              <a:grpSpLocks/>
            </p:cNvGrpSpPr>
            <p:nvPr/>
          </p:nvGrpSpPr>
          <p:grpSpPr bwMode="auto">
            <a:xfrm>
              <a:off x="1326" y="3015"/>
              <a:ext cx="847" cy="389"/>
              <a:chOff x="2282803" y="5806704"/>
              <a:chExt cx="1344625" cy="617952"/>
            </a:xfrm>
          </p:grpSpPr>
          <p:sp>
            <p:nvSpPr>
              <p:cNvPr id="17525" name="Line 17">
                <a:extLst>
                  <a:ext uri="{FF2B5EF4-FFF2-40B4-BE49-F238E27FC236}">
                    <a16:creationId xmlns:a16="http://schemas.microsoft.com/office/drawing/2014/main" id="{325D5D43-0947-6B52-C9AC-29347520B3BD}"/>
                  </a:ext>
                </a:extLst>
              </p:cNvPr>
              <p:cNvSpPr>
                <a:spLocks noChangeShapeType="1"/>
              </p:cNvSpPr>
              <p:nvPr/>
            </p:nvSpPr>
            <p:spPr bwMode="auto">
              <a:xfrm>
                <a:off x="3268654" y="6132552"/>
                <a:ext cx="25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26" name="Line 18">
                <a:extLst>
                  <a:ext uri="{FF2B5EF4-FFF2-40B4-BE49-F238E27FC236}">
                    <a16:creationId xmlns:a16="http://schemas.microsoft.com/office/drawing/2014/main" id="{BABCDC12-E66B-DCF4-3E3D-44CD2E1F8735}"/>
                  </a:ext>
                </a:extLst>
              </p:cNvPr>
              <p:cNvSpPr>
                <a:spLocks noChangeShapeType="1"/>
              </p:cNvSpPr>
              <p:nvPr/>
            </p:nvSpPr>
            <p:spPr bwMode="auto">
              <a:xfrm flipH="1">
                <a:off x="2615011" y="5983322"/>
                <a:ext cx="25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27" name="Line 19">
                <a:extLst>
                  <a:ext uri="{FF2B5EF4-FFF2-40B4-BE49-F238E27FC236}">
                    <a16:creationId xmlns:a16="http://schemas.microsoft.com/office/drawing/2014/main" id="{E275B42A-F7C5-BE7F-84EC-7B1B9D4E1ED0}"/>
                  </a:ext>
                </a:extLst>
              </p:cNvPr>
              <p:cNvSpPr>
                <a:spLocks noChangeShapeType="1"/>
              </p:cNvSpPr>
              <p:nvPr/>
            </p:nvSpPr>
            <p:spPr bwMode="auto">
              <a:xfrm flipH="1">
                <a:off x="2615011" y="6242091"/>
                <a:ext cx="25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28" name="Text Box 21">
                <a:extLst>
                  <a:ext uri="{FF2B5EF4-FFF2-40B4-BE49-F238E27FC236}">
                    <a16:creationId xmlns:a16="http://schemas.microsoft.com/office/drawing/2014/main" id="{0B6F9574-44ED-8602-6656-0E53D55D9C7C}"/>
                  </a:ext>
                </a:extLst>
              </p:cNvPr>
              <p:cNvSpPr txBox="1">
                <a:spLocks noChangeArrowheads="1"/>
              </p:cNvSpPr>
              <p:nvPr/>
            </p:nvSpPr>
            <p:spPr bwMode="auto">
              <a:xfrm>
                <a:off x="2282803" y="5806704"/>
                <a:ext cx="431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A</a:t>
                </a:r>
              </a:p>
            </p:txBody>
          </p:sp>
          <p:sp>
            <p:nvSpPr>
              <p:cNvPr id="17529" name="Text Box 22">
                <a:extLst>
                  <a:ext uri="{FF2B5EF4-FFF2-40B4-BE49-F238E27FC236}">
                    <a16:creationId xmlns:a16="http://schemas.microsoft.com/office/drawing/2014/main" id="{5A73CCC2-285F-99C1-2D7A-2BCB5A82FADF}"/>
                  </a:ext>
                </a:extLst>
              </p:cNvPr>
              <p:cNvSpPr txBox="1">
                <a:spLocks noChangeArrowheads="1"/>
              </p:cNvSpPr>
              <p:nvPr/>
            </p:nvSpPr>
            <p:spPr bwMode="auto">
              <a:xfrm>
                <a:off x="2282803" y="6086102"/>
                <a:ext cx="431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B</a:t>
                </a:r>
              </a:p>
            </p:txBody>
          </p:sp>
          <p:sp>
            <p:nvSpPr>
              <p:cNvPr id="17530" name="Text Box 23">
                <a:extLst>
                  <a:ext uri="{FF2B5EF4-FFF2-40B4-BE49-F238E27FC236}">
                    <a16:creationId xmlns:a16="http://schemas.microsoft.com/office/drawing/2014/main" id="{57EF587B-7D79-120C-6333-3A2113BAF571}"/>
                  </a:ext>
                </a:extLst>
              </p:cNvPr>
              <p:cNvSpPr txBox="1">
                <a:spLocks noChangeArrowheads="1"/>
              </p:cNvSpPr>
              <p:nvPr/>
            </p:nvSpPr>
            <p:spPr bwMode="auto">
              <a:xfrm>
                <a:off x="3195628" y="5840447"/>
                <a:ext cx="431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F</a:t>
                </a:r>
              </a:p>
            </p:txBody>
          </p:sp>
          <p:sp>
            <p:nvSpPr>
              <p:cNvPr id="117" name="矩形 116">
                <a:extLst>
                  <a:ext uri="{FF2B5EF4-FFF2-40B4-BE49-F238E27FC236}">
                    <a16:creationId xmlns:a16="http://schemas.microsoft.com/office/drawing/2014/main" id="{8DDD8E7F-8B81-3FE7-48CC-4438E16400ED}"/>
                  </a:ext>
                </a:extLst>
              </p:cNvPr>
              <p:cNvSpPr/>
              <p:nvPr/>
            </p:nvSpPr>
            <p:spPr>
              <a:xfrm>
                <a:off x="2892408" y="5875013"/>
                <a:ext cx="365128" cy="51151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latin typeface="宋体" panose="02010600030101010101" pitchFamily="2" charset="-122"/>
                  <a:ea typeface="宋体" panose="02010600030101010101" pitchFamily="2" charset="-122"/>
                </a:endParaRPr>
              </a:p>
            </p:txBody>
          </p:sp>
          <p:sp>
            <p:nvSpPr>
              <p:cNvPr id="17532" name="Text Box 23">
                <a:extLst>
                  <a:ext uri="{FF2B5EF4-FFF2-40B4-BE49-F238E27FC236}">
                    <a16:creationId xmlns:a16="http://schemas.microsoft.com/office/drawing/2014/main" id="{1CFDB2DB-170F-9557-1123-00856C14A0AB}"/>
                  </a:ext>
                </a:extLst>
              </p:cNvPr>
              <p:cNvSpPr txBox="1">
                <a:spLocks noChangeArrowheads="1"/>
              </p:cNvSpPr>
              <p:nvPr/>
            </p:nvSpPr>
            <p:spPr bwMode="auto">
              <a:xfrm>
                <a:off x="2819376" y="5828921"/>
                <a:ext cx="431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=1</a:t>
                </a:r>
              </a:p>
            </p:txBody>
          </p:sp>
        </p:grpSp>
        <p:grpSp>
          <p:nvGrpSpPr>
            <p:cNvPr id="17466" name="组合 126">
              <a:extLst>
                <a:ext uri="{FF2B5EF4-FFF2-40B4-BE49-F238E27FC236}">
                  <a16:creationId xmlns:a16="http://schemas.microsoft.com/office/drawing/2014/main" id="{B5340F9C-725B-BD47-26AE-873B2218712A}"/>
                </a:ext>
              </a:extLst>
            </p:cNvPr>
            <p:cNvGrpSpPr>
              <a:grpSpLocks/>
            </p:cNvGrpSpPr>
            <p:nvPr/>
          </p:nvGrpSpPr>
          <p:grpSpPr bwMode="auto">
            <a:xfrm>
              <a:off x="3394" y="3008"/>
              <a:ext cx="847" cy="389"/>
              <a:chOff x="2282803" y="5806704"/>
              <a:chExt cx="1344625" cy="617952"/>
            </a:xfrm>
          </p:grpSpPr>
          <p:sp>
            <p:nvSpPr>
              <p:cNvPr id="17517" name="Line 17">
                <a:extLst>
                  <a:ext uri="{FF2B5EF4-FFF2-40B4-BE49-F238E27FC236}">
                    <a16:creationId xmlns:a16="http://schemas.microsoft.com/office/drawing/2014/main" id="{6F8403A2-D328-1624-ACA4-32220CB75A26}"/>
                  </a:ext>
                </a:extLst>
              </p:cNvPr>
              <p:cNvSpPr>
                <a:spLocks noChangeShapeType="1"/>
              </p:cNvSpPr>
              <p:nvPr/>
            </p:nvSpPr>
            <p:spPr bwMode="auto">
              <a:xfrm>
                <a:off x="3268654" y="6132552"/>
                <a:ext cx="25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8" name="Line 18">
                <a:extLst>
                  <a:ext uri="{FF2B5EF4-FFF2-40B4-BE49-F238E27FC236}">
                    <a16:creationId xmlns:a16="http://schemas.microsoft.com/office/drawing/2014/main" id="{E09430C2-F652-E966-5C82-943984A94F51}"/>
                  </a:ext>
                </a:extLst>
              </p:cNvPr>
              <p:cNvSpPr>
                <a:spLocks noChangeShapeType="1"/>
              </p:cNvSpPr>
              <p:nvPr/>
            </p:nvSpPr>
            <p:spPr bwMode="auto">
              <a:xfrm flipH="1">
                <a:off x="2615011" y="5983322"/>
                <a:ext cx="25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9" name="Line 19">
                <a:extLst>
                  <a:ext uri="{FF2B5EF4-FFF2-40B4-BE49-F238E27FC236}">
                    <a16:creationId xmlns:a16="http://schemas.microsoft.com/office/drawing/2014/main" id="{B7BC206B-6F52-2235-CBDB-690BE26EAB50}"/>
                  </a:ext>
                </a:extLst>
              </p:cNvPr>
              <p:cNvSpPr>
                <a:spLocks noChangeShapeType="1"/>
              </p:cNvSpPr>
              <p:nvPr/>
            </p:nvSpPr>
            <p:spPr bwMode="auto">
              <a:xfrm flipH="1">
                <a:off x="2615011" y="6242091"/>
                <a:ext cx="25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20" name="Text Box 21">
                <a:extLst>
                  <a:ext uri="{FF2B5EF4-FFF2-40B4-BE49-F238E27FC236}">
                    <a16:creationId xmlns:a16="http://schemas.microsoft.com/office/drawing/2014/main" id="{A4F1C4A8-6479-5CA8-8D24-55E998C0868D}"/>
                  </a:ext>
                </a:extLst>
              </p:cNvPr>
              <p:cNvSpPr txBox="1">
                <a:spLocks noChangeArrowheads="1"/>
              </p:cNvSpPr>
              <p:nvPr/>
            </p:nvSpPr>
            <p:spPr bwMode="auto">
              <a:xfrm>
                <a:off x="2282803" y="5806704"/>
                <a:ext cx="431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A</a:t>
                </a:r>
              </a:p>
            </p:txBody>
          </p:sp>
          <p:sp>
            <p:nvSpPr>
              <p:cNvPr id="17521" name="Text Box 22">
                <a:extLst>
                  <a:ext uri="{FF2B5EF4-FFF2-40B4-BE49-F238E27FC236}">
                    <a16:creationId xmlns:a16="http://schemas.microsoft.com/office/drawing/2014/main" id="{DEAA73A0-D4A5-4E2D-BE4E-19E7A82265E4}"/>
                  </a:ext>
                </a:extLst>
              </p:cNvPr>
              <p:cNvSpPr txBox="1">
                <a:spLocks noChangeArrowheads="1"/>
              </p:cNvSpPr>
              <p:nvPr/>
            </p:nvSpPr>
            <p:spPr bwMode="auto">
              <a:xfrm>
                <a:off x="2282803" y="6086102"/>
                <a:ext cx="431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B</a:t>
                </a:r>
              </a:p>
            </p:txBody>
          </p:sp>
          <p:sp>
            <p:nvSpPr>
              <p:cNvPr id="17522" name="Text Box 23">
                <a:extLst>
                  <a:ext uri="{FF2B5EF4-FFF2-40B4-BE49-F238E27FC236}">
                    <a16:creationId xmlns:a16="http://schemas.microsoft.com/office/drawing/2014/main" id="{40B9A24D-D56A-EB0B-7230-A9696C9449FB}"/>
                  </a:ext>
                </a:extLst>
              </p:cNvPr>
              <p:cNvSpPr txBox="1">
                <a:spLocks noChangeArrowheads="1"/>
              </p:cNvSpPr>
              <p:nvPr/>
            </p:nvSpPr>
            <p:spPr bwMode="auto">
              <a:xfrm>
                <a:off x="3195628" y="5840447"/>
                <a:ext cx="431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F</a:t>
                </a:r>
              </a:p>
            </p:txBody>
          </p:sp>
          <p:sp>
            <p:nvSpPr>
              <p:cNvPr id="134" name="矩形 133">
                <a:extLst>
                  <a:ext uri="{FF2B5EF4-FFF2-40B4-BE49-F238E27FC236}">
                    <a16:creationId xmlns:a16="http://schemas.microsoft.com/office/drawing/2014/main" id="{7EFF5B86-48D6-4AE5-976B-1EEA511E54A5}"/>
                  </a:ext>
                </a:extLst>
              </p:cNvPr>
              <p:cNvSpPr/>
              <p:nvPr/>
            </p:nvSpPr>
            <p:spPr>
              <a:xfrm>
                <a:off x="2892408" y="5875012"/>
                <a:ext cx="365128" cy="51151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latin typeface="宋体" panose="02010600030101010101" pitchFamily="2" charset="-122"/>
                  <a:ea typeface="宋体" panose="02010600030101010101" pitchFamily="2" charset="-122"/>
                </a:endParaRPr>
              </a:p>
            </p:txBody>
          </p:sp>
          <p:sp>
            <p:nvSpPr>
              <p:cNvPr id="17524" name="Text Box 23">
                <a:extLst>
                  <a:ext uri="{FF2B5EF4-FFF2-40B4-BE49-F238E27FC236}">
                    <a16:creationId xmlns:a16="http://schemas.microsoft.com/office/drawing/2014/main" id="{3F9090F3-CDB2-6621-72F3-91AF40DD524C}"/>
                  </a:ext>
                </a:extLst>
              </p:cNvPr>
              <p:cNvSpPr txBox="1">
                <a:spLocks noChangeArrowheads="1"/>
              </p:cNvSpPr>
              <p:nvPr/>
            </p:nvSpPr>
            <p:spPr bwMode="auto">
              <a:xfrm>
                <a:off x="2819376" y="5828921"/>
                <a:ext cx="431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=1</a:t>
                </a:r>
              </a:p>
            </p:txBody>
          </p:sp>
        </p:grpSp>
        <p:grpSp>
          <p:nvGrpSpPr>
            <p:cNvPr id="17467" name="组合 152">
              <a:extLst>
                <a:ext uri="{FF2B5EF4-FFF2-40B4-BE49-F238E27FC236}">
                  <a16:creationId xmlns:a16="http://schemas.microsoft.com/office/drawing/2014/main" id="{3E3D49CA-9E84-B62F-6B93-B24E768D1A7D}"/>
                </a:ext>
              </a:extLst>
            </p:cNvPr>
            <p:cNvGrpSpPr>
              <a:grpSpLocks/>
            </p:cNvGrpSpPr>
            <p:nvPr/>
          </p:nvGrpSpPr>
          <p:grpSpPr bwMode="auto">
            <a:xfrm>
              <a:off x="4352" y="3008"/>
              <a:ext cx="847" cy="389"/>
              <a:chOff x="3221019" y="4779981"/>
              <a:chExt cx="1344625" cy="617952"/>
            </a:xfrm>
          </p:grpSpPr>
          <p:sp>
            <p:nvSpPr>
              <p:cNvPr id="17509" name="Line 17">
                <a:extLst>
                  <a:ext uri="{FF2B5EF4-FFF2-40B4-BE49-F238E27FC236}">
                    <a16:creationId xmlns:a16="http://schemas.microsoft.com/office/drawing/2014/main" id="{39E6A3AA-A714-38F1-9CD1-DC3CDBB08A6E}"/>
                  </a:ext>
                </a:extLst>
              </p:cNvPr>
              <p:cNvSpPr>
                <a:spLocks noChangeShapeType="1"/>
              </p:cNvSpPr>
              <p:nvPr/>
            </p:nvSpPr>
            <p:spPr bwMode="auto">
              <a:xfrm>
                <a:off x="4206870" y="5105829"/>
                <a:ext cx="25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0" name="Line 18">
                <a:extLst>
                  <a:ext uri="{FF2B5EF4-FFF2-40B4-BE49-F238E27FC236}">
                    <a16:creationId xmlns:a16="http://schemas.microsoft.com/office/drawing/2014/main" id="{717C0828-3CA5-C91B-F1C7-DBBF65FFB782}"/>
                  </a:ext>
                </a:extLst>
              </p:cNvPr>
              <p:cNvSpPr>
                <a:spLocks noChangeShapeType="1"/>
              </p:cNvSpPr>
              <p:nvPr/>
            </p:nvSpPr>
            <p:spPr bwMode="auto">
              <a:xfrm flipH="1">
                <a:off x="3553227" y="4956599"/>
                <a:ext cx="25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1" name="Line 19">
                <a:extLst>
                  <a:ext uri="{FF2B5EF4-FFF2-40B4-BE49-F238E27FC236}">
                    <a16:creationId xmlns:a16="http://schemas.microsoft.com/office/drawing/2014/main" id="{5C218969-D3A8-8C34-1F76-05B428980E1E}"/>
                  </a:ext>
                </a:extLst>
              </p:cNvPr>
              <p:cNvSpPr>
                <a:spLocks noChangeShapeType="1"/>
              </p:cNvSpPr>
              <p:nvPr/>
            </p:nvSpPr>
            <p:spPr bwMode="auto">
              <a:xfrm flipH="1">
                <a:off x="3553227" y="5215368"/>
                <a:ext cx="25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2" name="Text Box 21">
                <a:extLst>
                  <a:ext uri="{FF2B5EF4-FFF2-40B4-BE49-F238E27FC236}">
                    <a16:creationId xmlns:a16="http://schemas.microsoft.com/office/drawing/2014/main" id="{6CD68CEA-09FB-90E4-1C38-1C438957EB8F}"/>
                  </a:ext>
                </a:extLst>
              </p:cNvPr>
              <p:cNvSpPr txBox="1">
                <a:spLocks noChangeArrowheads="1"/>
              </p:cNvSpPr>
              <p:nvPr/>
            </p:nvSpPr>
            <p:spPr bwMode="auto">
              <a:xfrm>
                <a:off x="3221019" y="4779981"/>
                <a:ext cx="431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A</a:t>
                </a:r>
              </a:p>
            </p:txBody>
          </p:sp>
          <p:sp>
            <p:nvSpPr>
              <p:cNvPr id="17513" name="Text Box 22">
                <a:extLst>
                  <a:ext uri="{FF2B5EF4-FFF2-40B4-BE49-F238E27FC236}">
                    <a16:creationId xmlns:a16="http://schemas.microsoft.com/office/drawing/2014/main" id="{E3853C6B-6274-D274-997C-7524C2217058}"/>
                  </a:ext>
                </a:extLst>
              </p:cNvPr>
              <p:cNvSpPr txBox="1">
                <a:spLocks noChangeArrowheads="1"/>
              </p:cNvSpPr>
              <p:nvPr/>
            </p:nvSpPr>
            <p:spPr bwMode="auto">
              <a:xfrm>
                <a:off x="3221019" y="5059379"/>
                <a:ext cx="431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B</a:t>
                </a:r>
              </a:p>
            </p:txBody>
          </p:sp>
          <p:sp>
            <p:nvSpPr>
              <p:cNvPr id="17514" name="Text Box 23">
                <a:extLst>
                  <a:ext uri="{FF2B5EF4-FFF2-40B4-BE49-F238E27FC236}">
                    <a16:creationId xmlns:a16="http://schemas.microsoft.com/office/drawing/2014/main" id="{FA531B17-E89B-A414-E554-5C816F8D470C}"/>
                  </a:ext>
                </a:extLst>
              </p:cNvPr>
              <p:cNvSpPr txBox="1">
                <a:spLocks noChangeArrowheads="1"/>
              </p:cNvSpPr>
              <p:nvPr/>
            </p:nvSpPr>
            <p:spPr bwMode="auto">
              <a:xfrm>
                <a:off x="4133844" y="4813724"/>
                <a:ext cx="431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F</a:t>
                </a:r>
              </a:p>
            </p:txBody>
          </p:sp>
          <p:sp>
            <p:nvSpPr>
              <p:cNvPr id="151" name="矩形 150">
                <a:extLst>
                  <a:ext uri="{FF2B5EF4-FFF2-40B4-BE49-F238E27FC236}">
                    <a16:creationId xmlns:a16="http://schemas.microsoft.com/office/drawing/2014/main" id="{7A618729-BA7F-68CB-9D34-209204B43ED0}"/>
                  </a:ext>
                </a:extLst>
              </p:cNvPr>
              <p:cNvSpPr/>
              <p:nvPr/>
            </p:nvSpPr>
            <p:spPr>
              <a:xfrm>
                <a:off x="3830624" y="4848289"/>
                <a:ext cx="365128" cy="51151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latin typeface="宋体" panose="02010600030101010101" pitchFamily="2" charset="-122"/>
                  <a:ea typeface="宋体" panose="02010600030101010101" pitchFamily="2" charset="-122"/>
                </a:endParaRPr>
              </a:p>
            </p:txBody>
          </p:sp>
          <p:sp>
            <p:nvSpPr>
              <p:cNvPr id="17516" name="Text Box 23">
                <a:extLst>
                  <a:ext uri="{FF2B5EF4-FFF2-40B4-BE49-F238E27FC236}">
                    <a16:creationId xmlns:a16="http://schemas.microsoft.com/office/drawing/2014/main" id="{D0C9E916-88E9-B76A-E890-7083C8780225}"/>
                  </a:ext>
                </a:extLst>
              </p:cNvPr>
              <p:cNvSpPr txBox="1">
                <a:spLocks noChangeArrowheads="1"/>
              </p:cNvSpPr>
              <p:nvPr/>
            </p:nvSpPr>
            <p:spPr bwMode="auto">
              <a:xfrm>
                <a:off x="3800800" y="4930171"/>
                <a:ext cx="431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sym typeface="Symbol" panose="05050102010706020507" pitchFamily="18" charset="2"/>
                  </a:rPr>
                  <a:t></a:t>
                </a:r>
                <a:endParaRPr lang="en-US" altLang="zh-CN" sz="1600" b="0">
                  <a:latin typeface="宋体" panose="02010600030101010101" pitchFamily="2" charset="-122"/>
                  <a:ea typeface="Arial Unicode MS" panose="020B0604020202020204" pitchFamily="34" charset="-122"/>
                </a:endParaRPr>
              </a:p>
            </p:txBody>
          </p:sp>
        </p:grpSp>
        <p:grpSp>
          <p:nvGrpSpPr>
            <p:cNvPr id="17468" name="组合 153">
              <a:extLst>
                <a:ext uri="{FF2B5EF4-FFF2-40B4-BE49-F238E27FC236}">
                  <a16:creationId xmlns:a16="http://schemas.microsoft.com/office/drawing/2014/main" id="{A155CA6B-EACC-C85A-B18E-61CDF6868ACF}"/>
                </a:ext>
              </a:extLst>
            </p:cNvPr>
            <p:cNvGrpSpPr>
              <a:grpSpLocks/>
            </p:cNvGrpSpPr>
            <p:nvPr/>
          </p:nvGrpSpPr>
          <p:grpSpPr bwMode="auto">
            <a:xfrm>
              <a:off x="1324" y="3537"/>
              <a:ext cx="847" cy="389"/>
              <a:chOff x="2282803" y="5806704"/>
              <a:chExt cx="1344625" cy="617952"/>
            </a:xfrm>
          </p:grpSpPr>
          <p:sp>
            <p:nvSpPr>
              <p:cNvPr id="17501" name="Line 17">
                <a:extLst>
                  <a:ext uri="{FF2B5EF4-FFF2-40B4-BE49-F238E27FC236}">
                    <a16:creationId xmlns:a16="http://schemas.microsoft.com/office/drawing/2014/main" id="{F03260BA-C770-430B-D967-2969E42AB6CE}"/>
                  </a:ext>
                </a:extLst>
              </p:cNvPr>
              <p:cNvSpPr>
                <a:spLocks noChangeShapeType="1"/>
              </p:cNvSpPr>
              <p:nvPr/>
            </p:nvSpPr>
            <p:spPr bwMode="auto">
              <a:xfrm>
                <a:off x="3268654" y="6132552"/>
                <a:ext cx="25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02" name="Line 18">
                <a:extLst>
                  <a:ext uri="{FF2B5EF4-FFF2-40B4-BE49-F238E27FC236}">
                    <a16:creationId xmlns:a16="http://schemas.microsoft.com/office/drawing/2014/main" id="{192D49CD-C47A-CE3F-CFF8-D089F3B86DA9}"/>
                  </a:ext>
                </a:extLst>
              </p:cNvPr>
              <p:cNvSpPr>
                <a:spLocks noChangeShapeType="1"/>
              </p:cNvSpPr>
              <p:nvPr/>
            </p:nvSpPr>
            <p:spPr bwMode="auto">
              <a:xfrm flipH="1">
                <a:off x="2615011" y="5983322"/>
                <a:ext cx="25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03" name="Line 19">
                <a:extLst>
                  <a:ext uri="{FF2B5EF4-FFF2-40B4-BE49-F238E27FC236}">
                    <a16:creationId xmlns:a16="http://schemas.microsoft.com/office/drawing/2014/main" id="{E983E2C1-3DD3-2201-FF26-BA9EE58AB739}"/>
                  </a:ext>
                </a:extLst>
              </p:cNvPr>
              <p:cNvSpPr>
                <a:spLocks noChangeShapeType="1"/>
              </p:cNvSpPr>
              <p:nvPr/>
            </p:nvSpPr>
            <p:spPr bwMode="auto">
              <a:xfrm flipH="1">
                <a:off x="2615011" y="6242091"/>
                <a:ext cx="25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04" name="Text Box 21">
                <a:extLst>
                  <a:ext uri="{FF2B5EF4-FFF2-40B4-BE49-F238E27FC236}">
                    <a16:creationId xmlns:a16="http://schemas.microsoft.com/office/drawing/2014/main" id="{9D16B69A-B2E7-EAE4-5F15-4DB39F67CD54}"/>
                  </a:ext>
                </a:extLst>
              </p:cNvPr>
              <p:cNvSpPr txBox="1">
                <a:spLocks noChangeArrowheads="1"/>
              </p:cNvSpPr>
              <p:nvPr/>
            </p:nvSpPr>
            <p:spPr bwMode="auto">
              <a:xfrm>
                <a:off x="2282803" y="5806704"/>
                <a:ext cx="431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A</a:t>
                </a:r>
              </a:p>
            </p:txBody>
          </p:sp>
          <p:sp>
            <p:nvSpPr>
              <p:cNvPr id="17505" name="Text Box 22">
                <a:extLst>
                  <a:ext uri="{FF2B5EF4-FFF2-40B4-BE49-F238E27FC236}">
                    <a16:creationId xmlns:a16="http://schemas.microsoft.com/office/drawing/2014/main" id="{FDCFAC20-EEBC-7E45-6564-F6980538C868}"/>
                  </a:ext>
                </a:extLst>
              </p:cNvPr>
              <p:cNvSpPr txBox="1">
                <a:spLocks noChangeArrowheads="1"/>
              </p:cNvSpPr>
              <p:nvPr/>
            </p:nvSpPr>
            <p:spPr bwMode="auto">
              <a:xfrm>
                <a:off x="2282803" y="6086102"/>
                <a:ext cx="431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B</a:t>
                </a:r>
              </a:p>
            </p:txBody>
          </p:sp>
          <p:sp>
            <p:nvSpPr>
              <p:cNvPr id="17506" name="Text Box 23">
                <a:extLst>
                  <a:ext uri="{FF2B5EF4-FFF2-40B4-BE49-F238E27FC236}">
                    <a16:creationId xmlns:a16="http://schemas.microsoft.com/office/drawing/2014/main" id="{58BAB9C6-6600-43DF-A559-06FBA525FA60}"/>
                  </a:ext>
                </a:extLst>
              </p:cNvPr>
              <p:cNvSpPr txBox="1">
                <a:spLocks noChangeArrowheads="1"/>
              </p:cNvSpPr>
              <p:nvPr/>
            </p:nvSpPr>
            <p:spPr bwMode="auto">
              <a:xfrm>
                <a:off x="3195628" y="5840447"/>
                <a:ext cx="431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F</a:t>
                </a:r>
              </a:p>
            </p:txBody>
          </p:sp>
          <p:sp>
            <p:nvSpPr>
              <p:cNvPr id="161" name="矩形 160">
                <a:extLst>
                  <a:ext uri="{FF2B5EF4-FFF2-40B4-BE49-F238E27FC236}">
                    <a16:creationId xmlns:a16="http://schemas.microsoft.com/office/drawing/2014/main" id="{4938B0DD-843A-4616-F113-4ADB134F8C20}"/>
                  </a:ext>
                </a:extLst>
              </p:cNvPr>
              <p:cNvSpPr/>
              <p:nvPr/>
            </p:nvSpPr>
            <p:spPr>
              <a:xfrm>
                <a:off x="2892408" y="5875013"/>
                <a:ext cx="365128" cy="51151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latin typeface="宋体" panose="02010600030101010101" pitchFamily="2" charset="-122"/>
                  <a:ea typeface="宋体" panose="02010600030101010101" pitchFamily="2" charset="-122"/>
                </a:endParaRPr>
              </a:p>
            </p:txBody>
          </p:sp>
          <p:sp>
            <p:nvSpPr>
              <p:cNvPr id="17508" name="Text Box 23">
                <a:extLst>
                  <a:ext uri="{FF2B5EF4-FFF2-40B4-BE49-F238E27FC236}">
                    <a16:creationId xmlns:a16="http://schemas.microsoft.com/office/drawing/2014/main" id="{6F8D4177-7B58-6722-7796-9B919AED10A8}"/>
                  </a:ext>
                </a:extLst>
              </p:cNvPr>
              <p:cNvSpPr txBox="1">
                <a:spLocks noChangeArrowheads="1"/>
              </p:cNvSpPr>
              <p:nvPr/>
            </p:nvSpPr>
            <p:spPr bwMode="auto">
              <a:xfrm>
                <a:off x="2819376" y="5828921"/>
                <a:ext cx="431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a:t>
                </a:r>
              </a:p>
            </p:txBody>
          </p:sp>
        </p:grpSp>
        <p:sp>
          <p:nvSpPr>
            <p:cNvPr id="17469" name="Arc 105">
              <a:extLst>
                <a:ext uri="{FF2B5EF4-FFF2-40B4-BE49-F238E27FC236}">
                  <a16:creationId xmlns:a16="http://schemas.microsoft.com/office/drawing/2014/main" id="{1B3A9AE1-56DD-CF6E-6ED5-4CED570F8C10}"/>
                </a:ext>
              </a:extLst>
            </p:cNvPr>
            <p:cNvSpPr>
              <a:spLocks/>
            </p:cNvSpPr>
            <p:nvPr/>
          </p:nvSpPr>
          <p:spPr bwMode="auto">
            <a:xfrm>
              <a:off x="1859" y="3589"/>
              <a:ext cx="769" cy="276"/>
            </a:xfrm>
            <a:custGeom>
              <a:avLst/>
              <a:gdLst>
                <a:gd name="T0" fmla="*/ 0 w 21600"/>
                <a:gd name="T1" fmla="*/ 0 h 17034"/>
                <a:gd name="T2" fmla="*/ 0 w 21600"/>
                <a:gd name="T3" fmla="*/ 0 h 17034"/>
                <a:gd name="T4" fmla="*/ 0 w 21600"/>
                <a:gd name="T5" fmla="*/ 0 h 17034"/>
                <a:gd name="T6" fmla="*/ 0 60000 65536"/>
                <a:gd name="T7" fmla="*/ 0 60000 65536"/>
                <a:gd name="T8" fmla="*/ 0 60000 65536"/>
                <a:gd name="T9" fmla="*/ 0 w 21600"/>
                <a:gd name="T10" fmla="*/ 0 h 17034"/>
                <a:gd name="T11" fmla="*/ 21600 w 21600"/>
                <a:gd name="T12" fmla="*/ 17034 h 17034"/>
              </a:gdLst>
              <a:ahLst/>
              <a:cxnLst>
                <a:cxn ang="T6">
                  <a:pos x="T0" y="T1"/>
                </a:cxn>
                <a:cxn ang="T7">
                  <a:pos x="T2" y="T3"/>
                </a:cxn>
                <a:cxn ang="T8">
                  <a:pos x="T4" y="T5"/>
                </a:cxn>
              </a:cxnLst>
              <a:rect l="T9" t="T10" r="T11" b="T12"/>
              <a:pathLst>
                <a:path w="21600" h="17034" fill="none" extrusionOk="0">
                  <a:moveTo>
                    <a:pt x="19873" y="-1"/>
                  </a:moveTo>
                  <a:cubicBezTo>
                    <a:pt x="21012" y="2675"/>
                    <a:pt x="21600" y="5554"/>
                    <a:pt x="21600" y="8463"/>
                  </a:cubicBezTo>
                  <a:cubicBezTo>
                    <a:pt x="21600" y="11411"/>
                    <a:pt x="20996" y="14327"/>
                    <a:pt x="19826" y="17033"/>
                  </a:cubicBezTo>
                </a:path>
                <a:path w="21600" h="17034" stroke="0" extrusionOk="0">
                  <a:moveTo>
                    <a:pt x="19873" y="-1"/>
                  </a:moveTo>
                  <a:cubicBezTo>
                    <a:pt x="21012" y="2675"/>
                    <a:pt x="21600" y="5554"/>
                    <a:pt x="21600" y="8463"/>
                  </a:cubicBezTo>
                  <a:cubicBezTo>
                    <a:pt x="21600" y="11411"/>
                    <a:pt x="20996" y="14327"/>
                    <a:pt x="19826" y="17033"/>
                  </a:cubicBezTo>
                  <a:lnTo>
                    <a:pt x="0" y="8463"/>
                  </a:lnTo>
                  <a:lnTo>
                    <a:pt x="19873" y="-1"/>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70" name="AutoShape 103">
              <a:extLst>
                <a:ext uri="{FF2B5EF4-FFF2-40B4-BE49-F238E27FC236}">
                  <a16:creationId xmlns:a16="http://schemas.microsoft.com/office/drawing/2014/main" id="{0C96A016-EE92-B703-9D2C-F05C2E95047B}"/>
                </a:ext>
              </a:extLst>
            </p:cNvPr>
            <p:cNvSpPr>
              <a:spLocks noChangeArrowheads="1"/>
            </p:cNvSpPr>
            <p:nvPr/>
          </p:nvSpPr>
          <p:spPr bwMode="auto">
            <a:xfrm flipH="1">
              <a:off x="2620" y="3592"/>
              <a:ext cx="288" cy="273"/>
            </a:xfrm>
            <a:prstGeom prst="moon">
              <a:avLst>
                <a:gd name="adj" fmla="val 75208"/>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endParaRPr lang="zh-CN" altLang="en-US" sz="1600" b="0">
                <a:latin typeface="宋体" panose="02010600030101010101" pitchFamily="2" charset="-122"/>
                <a:ea typeface="Arial Unicode MS" panose="020B0604020202020204" pitchFamily="34" charset="-122"/>
              </a:endParaRPr>
            </a:p>
          </p:txBody>
        </p:sp>
        <p:sp>
          <p:nvSpPr>
            <p:cNvPr id="17471" name="Line 106">
              <a:extLst>
                <a:ext uri="{FF2B5EF4-FFF2-40B4-BE49-F238E27FC236}">
                  <a16:creationId xmlns:a16="http://schemas.microsoft.com/office/drawing/2014/main" id="{B72F0C34-6619-E397-B9D5-B3F6F8982AB1}"/>
                </a:ext>
              </a:extLst>
            </p:cNvPr>
            <p:cNvSpPr>
              <a:spLocks noChangeShapeType="1"/>
            </p:cNvSpPr>
            <p:nvPr/>
          </p:nvSpPr>
          <p:spPr bwMode="auto">
            <a:xfrm>
              <a:off x="2472" y="3634"/>
              <a:ext cx="1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2" name="Line 107">
              <a:extLst>
                <a:ext uri="{FF2B5EF4-FFF2-40B4-BE49-F238E27FC236}">
                  <a16:creationId xmlns:a16="http://schemas.microsoft.com/office/drawing/2014/main" id="{62678916-5207-80AA-B970-16F20B121A1B}"/>
                </a:ext>
              </a:extLst>
            </p:cNvPr>
            <p:cNvSpPr>
              <a:spLocks noChangeShapeType="1"/>
            </p:cNvSpPr>
            <p:nvPr/>
          </p:nvSpPr>
          <p:spPr bwMode="auto">
            <a:xfrm>
              <a:off x="2472" y="3815"/>
              <a:ext cx="1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3" name="Line 108">
              <a:extLst>
                <a:ext uri="{FF2B5EF4-FFF2-40B4-BE49-F238E27FC236}">
                  <a16:creationId xmlns:a16="http://schemas.microsoft.com/office/drawing/2014/main" id="{768F7532-2C87-1932-0201-18EC9E0B2DE8}"/>
                </a:ext>
              </a:extLst>
            </p:cNvPr>
            <p:cNvSpPr>
              <a:spLocks noChangeShapeType="1"/>
            </p:cNvSpPr>
            <p:nvPr/>
          </p:nvSpPr>
          <p:spPr bwMode="auto">
            <a:xfrm>
              <a:off x="2948" y="3728"/>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4" name="Text Box 110">
              <a:extLst>
                <a:ext uri="{FF2B5EF4-FFF2-40B4-BE49-F238E27FC236}">
                  <a16:creationId xmlns:a16="http://schemas.microsoft.com/office/drawing/2014/main" id="{A1E7BD91-E173-18C4-26FA-08D443D67A31}"/>
                </a:ext>
              </a:extLst>
            </p:cNvPr>
            <p:cNvSpPr txBox="1">
              <a:spLocks noChangeArrowheads="1"/>
            </p:cNvSpPr>
            <p:nvPr/>
          </p:nvSpPr>
          <p:spPr bwMode="auto">
            <a:xfrm>
              <a:off x="2245" y="3520"/>
              <a:ext cx="29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A</a:t>
              </a:r>
            </a:p>
          </p:txBody>
        </p:sp>
        <p:sp>
          <p:nvSpPr>
            <p:cNvPr id="17475" name="Text Box 111">
              <a:extLst>
                <a:ext uri="{FF2B5EF4-FFF2-40B4-BE49-F238E27FC236}">
                  <a16:creationId xmlns:a16="http://schemas.microsoft.com/office/drawing/2014/main" id="{D15A8E95-F130-1B94-250E-ECC8351E7173}"/>
                </a:ext>
              </a:extLst>
            </p:cNvPr>
            <p:cNvSpPr txBox="1">
              <a:spLocks noChangeArrowheads="1"/>
            </p:cNvSpPr>
            <p:nvPr/>
          </p:nvSpPr>
          <p:spPr bwMode="auto">
            <a:xfrm>
              <a:off x="2245" y="3702"/>
              <a:ext cx="29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B</a:t>
              </a:r>
            </a:p>
          </p:txBody>
        </p:sp>
        <p:sp>
          <p:nvSpPr>
            <p:cNvPr id="17476" name="Text Box 112">
              <a:extLst>
                <a:ext uri="{FF2B5EF4-FFF2-40B4-BE49-F238E27FC236}">
                  <a16:creationId xmlns:a16="http://schemas.microsoft.com/office/drawing/2014/main" id="{53473C0E-0898-611F-4859-AA17D2032B16}"/>
                </a:ext>
              </a:extLst>
            </p:cNvPr>
            <p:cNvSpPr txBox="1">
              <a:spLocks noChangeArrowheads="1"/>
            </p:cNvSpPr>
            <p:nvPr/>
          </p:nvSpPr>
          <p:spPr bwMode="auto">
            <a:xfrm>
              <a:off x="2902" y="3543"/>
              <a:ext cx="29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F</a:t>
              </a:r>
            </a:p>
          </p:txBody>
        </p:sp>
        <p:sp>
          <p:nvSpPr>
            <p:cNvPr id="172" name="椭圆 171">
              <a:extLst>
                <a:ext uri="{FF2B5EF4-FFF2-40B4-BE49-F238E27FC236}">
                  <a16:creationId xmlns:a16="http://schemas.microsoft.com/office/drawing/2014/main" id="{56B0CD96-0712-1505-8AA2-9B01D1CBF7CF}"/>
                </a:ext>
              </a:extLst>
            </p:cNvPr>
            <p:cNvSpPr/>
            <p:nvPr/>
          </p:nvSpPr>
          <p:spPr>
            <a:xfrm>
              <a:off x="2898" y="3704"/>
              <a:ext cx="45" cy="45"/>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latin typeface="宋体" panose="02010600030101010101" pitchFamily="2" charset="-122"/>
                <a:ea typeface="宋体" panose="02010600030101010101" pitchFamily="2" charset="-122"/>
              </a:endParaRPr>
            </a:p>
          </p:txBody>
        </p:sp>
        <p:grpSp>
          <p:nvGrpSpPr>
            <p:cNvPr id="17478" name="组合 174">
              <a:extLst>
                <a:ext uri="{FF2B5EF4-FFF2-40B4-BE49-F238E27FC236}">
                  <a16:creationId xmlns:a16="http://schemas.microsoft.com/office/drawing/2014/main" id="{19D1E4FE-560F-7D12-5498-84F45F0E9A4E}"/>
                </a:ext>
              </a:extLst>
            </p:cNvPr>
            <p:cNvGrpSpPr>
              <a:grpSpLocks/>
            </p:cNvGrpSpPr>
            <p:nvPr/>
          </p:nvGrpSpPr>
          <p:grpSpPr bwMode="auto">
            <a:xfrm>
              <a:off x="3394" y="3537"/>
              <a:ext cx="847" cy="389"/>
              <a:chOff x="2282803" y="5806704"/>
              <a:chExt cx="1344625" cy="617952"/>
            </a:xfrm>
          </p:grpSpPr>
          <p:sp>
            <p:nvSpPr>
              <p:cNvPr id="17493" name="Line 17">
                <a:extLst>
                  <a:ext uri="{FF2B5EF4-FFF2-40B4-BE49-F238E27FC236}">
                    <a16:creationId xmlns:a16="http://schemas.microsoft.com/office/drawing/2014/main" id="{49F22D45-3947-24CC-DBB7-53DB2D4001A9}"/>
                  </a:ext>
                </a:extLst>
              </p:cNvPr>
              <p:cNvSpPr>
                <a:spLocks noChangeShapeType="1"/>
              </p:cNvSpPr>
              <p:nvPr/>
            </p:nvSpPr>
            <p:spPr bwMode="auto">
              <a:xfrm>
                <a:off x="3268654" y="6132552"/>
                <a:ext cx="25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94" name="Line 18">
                <a:extLst>
                  <a:ext uri="{FF2B5EF4-FFF2-40B4-BE49-F238E27FC236}">
                    <a16:creationId xmlns:a16="http://schemas.microsoft.com/office/drawing/2014/main" id="{8A095F41-6434-10DA-99C9-66BCC3BFBCCD}"/>
                  </a:ext>
                </a:extLst>
              </p:cNvPr>
              <p:cNvSpPr>
                <a:spLocks noChangeShapeType="1"/>
              </p:cNvSpPr>
              <p:nvPr/>
            </p:nvSpPr>
            <p:spPr bwMode="auto">
              <a:xfrm flipH="1">
                <a:off x="2615011" y="5983322"/>
                <a:ext cx="25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95" name="Line 19">
                <a:extLst>
                  <a:ext uri="{FF2B5EF4-FFF2-40B4-BE49-F238E27FC236}">
                    <a16:creationId xmlns:a16="http://schemas.microsoft.com/office/drawing/2014/main" id="{7D6F98C4-EDE2-2576-D805-4261315991FE}"/>
                  </a:ext>
                </a:extLst>
              </p:cNvPr>
              <p:cNvSpPr>
                <a:spLocks noChangeShapeType="1"/>
              </p:cNvSpPr>
              <p:nvPr/>
            </p:nvSpPr>
            <p:spPr bwMode="auto">
              <a:xfrm flipH="1">
                <a:off x="2615011" y="6242091"/>
                <a:ext cx="25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96" name="Text Box 21">
                <a:extLst>
                  <a:ext uri="{FF2B5EF4-FFF2-40B4-BE49-F238E27FC236}">
                    <a16:creationId xmlns:a16="http://schemas.microsoft.com/office/drawing/2014/main" id="{7B5FADF4-E0F5-1581-F2D5-D62FED7E124F}"/>
                  </a:ext>
                </a:extLst>
              </p:cNvPr>
              <p:cNvSpPr txBox="1">
                <a:spLocks noChangeArrowheads="1"/>
              </p:cNvSpPr>
              <p:nvPr/>
            </p:nvSpPr>
            <p:spPr bwMode="auto">
              <a:xfrm>
                <a:off x="2282803" y="5806704"/>
                <a:ext cx="431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A</a:t>
                </a:r>
              </a:p>
            </p:txBody>
          </p:sp>
          <p:sp>
            <p:nvSpPr>
              <p:cNvPr id="17497" name="Text Box 22">
                <a:extLst>
                  <a:ext uri="{FF2B5EF4-FFF2-40B4-BE49-F238E27FC236}">
                    <a16:creationId xmlns:a16="http://schemas.microsoft.com/office/drawing/2014/main" id="{A8FFF851-1635-71E5-98C2-C5015F5FEAB9}"/>
                  </a:ext>
                </a:extLst>
              </p:cNvPr>
              <p:cNvSpPr txBox="1">
                <a:spLocks noChangeArrowheads="1"/>
              </p:cNvSpPr>
              <p:nvPr/>
            </p:nvSpPr>
            <p:spPr bwMode="auto">
              <a:xfrm>
                <a:off x="2282803" y="6086102"/>
                <a:ext cx="431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B</a:t>
                </a:r>
              </a:p>
            </p:txBody>
          </p:sp>
          <p:sp>
            <p:nvSpPr>
              <p:cNvPr id="17498" name="Text Box 23">
                <a:extLst>
                  <a:ext uri="{FF2B5EF4-FFF2-40B4-BE49-F238E27FC236}">
                    <a16:creationId xmlns:a16="http://schemas.microsoft.com/office/drawing/2014/main" id="{AAB9B6C7-FC21-C20A-F21D-56FEB24D7711}"/>
                  </a:ext>
                </a:extLst>
              </p:cNvPr>
              <p:cNvSpPr txBox="1">
                <a:spLocks noChangeArrowheads="1"/>
              </p:cNvSpPr>
              <p:nvPr/>
            </p:nvSpPr>
            <p:spPr bwMode="auto">
              <a:xfrm>
                <a:off x="3195628" y="5840447"/>
                <a:ext cx="431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F</a:t>
                </a:r>
              </a:p>
            </p:txBody>
          </p:sp>
          <p:sp>
            <p:nvSpPr>
              <p:cNvPr id="182" name="矩形 181">
                <a:extLst>
                  <a:ext uri="{FF2B5EF4-FFF2-40B4-BE49-F238E27FC236}">
                    <a16:creationId xmlns:a16="http://schemas.microsoft.com/office/drawing/2014/main" id="{0108FBD4-7856-A206-6D24-A34C8BE97E7F}"/>
                  </a:ext>
                </a:extLst>
              </p:cNvPr>
              <p:cNvSpPr/>
              <p:nvPr/>
            </p:nvSpPr>
            <p:spPr>
              <a:xfrm>
                <a:off x="2892408" y="5875013"/>
                <a:ext cx="365128" cy="51151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latin typeface="宋体" panose="02010600030101010101" pitchFamily="2" charset="-122"/>
                  <a:ea typeface="宋体" panose="02010600030101010101" pitchFamily="2" charset="-122"/>
                </a:endParaRPr>
              </a:p>
            </p:txBody>
          </p:sp>
          <p:sp>
            <p:nvSpPr>
              <p:cNvPr id="17500" name="Text Box 23">
                <a:extLst>
                  <a:ext uri="{FF2B5EF4-FFF2-40B4-BE49-F238E27FC236}">
                    <a16:creationId xmlns:a16="http://schemas.microsoft.com/office/drawing/2014/main" id="{FE182461-C7BA-2A2C-3F9F-BFDC27EF4905}"/>
                  </a:ext>
                </a:extLst>
              </p:cNvPr>
              <p:cNvSpPr txBox="1">
                <a:spLocks noChangeArrowheads="1"/>
              </p:cNvSpPr>
              <p:nvPr/>
            </p:nvSpPr>
            <p:spPr bwMode="auto">
              <a:xfrm>
                <a:off x="2819376" y="5828921"/>
                <a:ext cx="431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a:t>
                </a:r>
              </a:p>
            </p:txBody>
          </p:sp>
        </p:grpSp>
        <p:grpSp>
          <p:nvGrpSpPr>
            <p:cNvPr id="17479" name="组合 183">
              <a:extLst>
                <a:ext uri="{FF2B5EF4-FFF2-40B4-BE49-F238E27FC236}">
                  <a16:creationId xmlns:a16="http://schemas.microsoft.com/office/drawing/2014/main" id="{220949CE-BBCF-595D-72C9-8F52F7E7F526}"/>
                </a:ext>
              </a:extLst>
            </p:cNvPr>
            <p:cNvGrpSpPr>
              <a:grpSpLocks/>
            </p:cNvGrpSpPr>
            <p:nvPr/>
          </p:nvGrpSpPr>
          <p:grpSpPr bwMode="auto">
            <a:xfrm>
              <a:off x="4352" y="3537"/>
              <a:ext cx="847" cy="389"/>
              <a:chOff x="3221019" y="4779981"/>
              <a:chExt cx="1344625" cy="617952"/>
            </a:xfrm>
          </p:grpSpPr>
          <p:sp>
            <p:nvSpPr>
              <p:cNvPr id="17485" name="Line 17">
                <a:extLst>
                  <a:ext uri="{FF2B5EF4-FFF2-40B4-BE49-F238E27FC236}">
                    <a16:creationId xmlns:a16="http://schemas.microsoft.com/office/drawing/2014/main" id="{9014555D-6A68-CAAA-675F-392FB89AF0F9}"/>
                  </a:ext>
                </a:extLst>
              </p:cNvPr>
              <p:cNvSpPr>
                <a:spLocks noChangeShapeType="1"/>
              </p:cNvSpPr>
              <p:nvPr/>
            </p:nvSpPr>
            <p:spPr bwMode="auto">
              <a:xfrm>
                <a:off x="4206870" y="5105829"/>
                <a:ext cx="25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86" name="Line 18">
                <a:extLst>
                  <a:ext uri="{FF2B5EF4-FFF2-40B4-BE49-F238E27FC236}">
                    <a16:creationId xmlns:a16="http://schemas.microsoft.com/office/drawing/2014/main" id="{384581F1-D5A6-28E9-4685-A82FA09BBA95}"/>
                  </a:ext>
                </a:extLst>
              </p:cNvPr>
              <p:cNvSpPr>
                <a:spLocks noChangeShapeType="1"/>
              </p:cNvSpPr>
              <p:nvPr/>
            </p:nvSpPr>
            <p:spPr bwMode="auto">
              <a:xfrm flipH="1">
                <a:off x="3553227" y="4956599"/>
                <a:ext cx="25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87" name="Line 19">
                <a:extLst>
                  <a:ext uri="{FF2B5EF4-FFF2-40B4-BE49-F238E27FC236}">
                    <a16:creationId xmlns:a16="http://schemas.microsoft.com/office/drawing/2014/main" id="{374E5BF0-BA4C-504D-0D74-A20F01D30389}"/>
                  </a:ext>
                </a:extLst>
              </p:cNvPr>
              <p:cNvSpPr>
                <a:spLocks noChangeShapeType="1"/>
              </p:cNvSpPr>
              <p:nvPr/>
            </p:nvSpPr>
            <p:spPr bwMode="auto">
              <a:xfrm flipH="1">
                <a:off x="3553227" y="5215368"/>
                <a:ext cx="25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88" name="Text Box 21">
                <a:extLst>
                  <a:ext uri="{FF2B5EF4-FFF2-40B4-BE49-F238E27FC236}">
                    <a16:creationId xmlns:a16="http://schemas.microsoft.com/office/drawing/2014/main" id="{736369ED-4B83-D66F-E822-4255A7B2B783}"/>
                  </a:ext>
                </a:extLst>
              </p:cNvPr>
              <p:cNvSpPr txBox="1">
                <a:spLocks noChangeArrowheads="1"/>
              </p:cNvSpPr>
              <p:nvPr/>
            </p:nvSpPr>
            <p:spPr bwMode="auto">
              <a:xfrm>
                <a:off x="3221019" y="4779981"/>
                <a:ext cx="431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A</a:t>
                </a:r>
              </a:p>
            </p:txBody>
          </p:sp>
          <p:sp>
            <p:nvSpPr>
              <p:cNvPr id="17489" name="Text Box 22">
                <a:extLst>
                  <a:ext uri="{FF2B5EF4-FFF2-40B4-BE49-F238E27FC236}">
                    <a16:creationId xmlns:a16="http://schemas.microsoft.com/office/drawing/2014/main" id="{EB5F90C4-A58C-0856-DC47-1CF87A539056}"/>
                  </a:ext>
                </a:extLst>
              </p:cNvPr>
              <p:cNvSpPr txBox="1">
                <a:spLocks noChangeArrowheads="1"/>
              </p:cNvSpPr>
              <p:nvPr/>
            </p:nvSpPr>
            <p:spPr bwMode="auto">
              <a:xfrm>
                <a:off x="3221019" y="5059379"/>
                <a:ext cx="431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B</a:t>
                </a:r>
              </a:p>
            </p:txBody>
          </p:sp>
          <p:sp>
            <p:nvSpPr>
              <p:cNvPr id="17490" name="Text Box 23">
                <a:extLst>
                  <a:ext uri="{FF2B5EF4-FFF2-40B4-BE49-F238E27FC236}">
                    <a16:creationId xmlns:a16="http://schemas.microsoft.com/office/drawing/2014/main" id="{ADAD41A3-4A9C-41AB-1E23-DE275033C544}"/>
                  </a:ext>
                </a:extLst>
              </p:cNvPr>
              <p:cNvSpPr txBox="1">
                <a:spLocks noChangeArrowheads="1"/>
              </p:cNvSpPr>
              <p:nvPr/>
            </p:nvSpPr>
            <p:spPr bwMode="auto">
              <a:xfrm>
                <a:off x="4133844" y="4813724"/>
                <a:ext cx="431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F</a:t>
                </a:r>
              </a:p>
            </p:txBody>
          </p:sp>
          <p:sp>
            <p:nvSpPr>
              <p:cNvPr id="191" name="矩形 190">
                <a:extLst>
                  <a:ext uri="{FF2B5EF4-FFF2-40B4-BE49-F238E27FC236}">
                    <a16:creationId xmlns:a16="http://schemas.microsoft.com/office/drawing/2014/main" id="{36958DA2-1A3A-34E4-A054-8791DCA8A75F}"/>
                  </a:ext>
                </a:extLst>
              </p:cNvPr>
              <p:cNvSpPr/>
              <p:nvPr/>
            </p:nvSpPr>
            <p:spPr>
              <a:xfrm>
                <a:off x="3830624" y="4848290"/>
                <a:ext cx="365128" cy="51151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latin typeface="宋体" panose="02010600030101010101" pitchFamily="2" charset="-122"/>
                  <a:ea typeface="宋体" panose="02010600030101010101" pitchFamily="2" charset="-122"/>
                </a:endParaRPr>
              </a:p>
            </p:txBody>
          </p:sp>
          <p:sp>
            <p:nvSpPr>
              <p:cNvPr id="17492" name="Text Box 23">
                <a:extLst>
                  <a:ext uri="{FF2B5EF4-FFF2-40B4-BE49-F238E27FC236}">
                    <a16:creationId xmlns:a16="http://schemas.microsoft.com/office/drawing/2014/main" id="{4243B18D-5DCC-A46E-3958-8A4D16AB8452}"/>
                  </a:ext>
                </a:extLst>
              </p:cNvPr>
              <p:cNvSpPr txBox="1">
                <a:spLocks noChangeArrowheads="1"/>
              </p:cNvSpPr>
              <p:nvPr/>
            </p:nvSpPr>
            <p:spPr bwMode="auto">
              <a:xfrm>
                <a:off x="3811583" y="4952609"/>
                <a:ext cx="431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sym typeface="Symbol" panose="05050102010706020507" pitchFamily="18" charset="2"/>
                  </a:rPr>
                  <a:t>⊙</a:t>
                </a:r>
                <a:endParaRPr lang="en-US" altLang="zh-CN" sz="1600" b="0">
                  <a:latin typeface="宋体" panose="02010600030101010101" pitchFamily="2" charset="-122"/>
                  <a:ea typeface="Arial Unicode MS" panose="020B0604020202020204" pitchFamily="34" charset="-122"/>
                </a:endParaRPr>
              </a:p>
            </p:txBody>
          </p:sp>
        </p:grpSp>
        <p:sp>
          <p:nvSpPr>
            <p:cNvPr id="17480" name="Line 126">
              <a:extLst>
                <a:ext uri="{FF2B5EF4-FFF2-40B4-BE49-F238E27FC236}">
                  <a16:creationId xmlns:a16="http://schemas.microsoft.com/office/drawing/2014/main" id="{82FF377C-5591-0EC3-BC76-15246B58CD7C}"/>
                </a:ext>
              </a:extLst>
            </p:cNvPr>
            <p:cNvSpPr>
              <a:spLocks noChangeShapeType="1"/>
            </p:cNvSpPr>
            <p:nvPr/>
          </p:nvSpPr>
          <p:spPr bwMode="auto">
            <a:xfrm>
              <a:off x="612" y="2885"/>
              <a:ext cx="492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81" name="Line 127">
              <a:extLst>
                <a:ext uri="{FF2B5EF4-FFF2-40B4-BE49-F238E27FC236}">
                  <a16:creationId xmlns:a16="http://schemas.microsoft.com/office/drawing/2014/main" id="{C221FCA5-D866-D974-C75F-CCB9D3352FD2}"/>
                </a:ext>
              </a:extLst>
            </p:cNvPr>
            <p:cNvSpPr>
              <a:spLocks noChangeShapeType="1"/>
            </p:cNvSpPr>
            <p:nvPr/>
          </p:nvSpPr>
          <p:spPr bwMode="auto">
            <a:xfrm>
              <a:off x="612" y="3475"/>
              <a:ext cx="492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82" name="Line 128">
              <a:extLst>
                <a:ext uri="{FF2B5EF4-FFF2-40B4-BE49-F238E27FC236}">
                  <a16:creationId xmlns:a16="http://schemas.microsoft.com/office/drawing/2014/main" id="{7B9B3F94-1896-DE83-6017-2545534462B6}"/>
                </a:ext>
              </a:extLst>
            </p:cNvPr>
            <p:cNvSpPr>
              <a:spLocks noChangeShapeType="1"/>
            </p:cNvSpPr>
            <p:nvPr/>
          </p:nvSpPr>
          <p:spPr bwMode="auto">
            <a:xfrm>
              <a:off x="1292" y="2567"/>
              <a:ext cx="0" cy="156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83" name="Line 129">
              <a:extLst>
                <a:ext uri="{FF2B5EF4-FFF2-40B4-BE49-F238E27FC236}">
                  <a16:creationId xmlns:a16="http://schemas.microsoft.com/office/drawing/2014/main" id="{86582C11-5C82-3774-F43C-714C758E3DEF}"/>
                </a:ext>
              </a:extLst>
            </p:cNvPr>
            <p:cNvSpPr>
              <a:spLocks noChangeShapeType="1"/>
            </p:cNvSpPr>
            <p:nvPr/>
          </p:nvSpPr>
          <p:spPr bwMode="auto">
            <a:xfrm>
              <a:off x="3288" y="2567"/>
              <a:ext cx="0" cy="156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84" name="Line 130">
              <a:extLst>
                <a:ext uri="{FF2B5EF4-FFF2-40B4-BE49-F238E27FC236}">
                  <a16:creationId xmlns:a16="http://schemas.microsoft.com/office/drawing/2014/main" id="{C2975F06-3B56-C8FB-0F30-9367FB661D6F}"/>
                </a:ext>
              </a:extLst>
            </p:cNvPr>
            <p:cNvSpPr>
              <a:spLocks noChangeShapeType="1"/>
            </p:cNvSpPr>
            <p:nvPr/>
          </p:nvSpPr>
          <p:spPr bwMode="auto">
            <a:xfrm>
              <a:off x="4286" y="2567"/>
              <a:ext cx="0" cy="156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7456" name="Line 131">
            <a:extLst>
              <a:ext uri="{FF2B5EF4-FFF2-40B4-BE49-F238E27FC236}">
                <a16:creationId xmlns:a16="http://schemas.microsoft.com/office/drawing/2014/main" id="{4E41B1A3-DEA5-0ADB-0ABE-8722215B9626}"/>
              </a:ext>
            </a:extLst>
          </p:cNvPr>
          <p:cNvSpPr>
            <a:spLocks noChangeShapeType="1"/>
          </p:cNvSpPr>
          <p:nvPr/>
        </p:nvSpPr>
        <p:spPr bwMode="auto">
          <a:xfrm>
            <a:off x="4103688" y="1016000"/>
            <a:ext cx="215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57" name="Line 132">
            <a:extLst>
              <a:ext uri="{FF2B5EF4-FFF2-40B4-BE49-F238E27FC236}">
                <a16:creationId xmlns:a16="http://schemas.microsoft.com/office/drawing/2014/main" id="{226DD294-EC51-7B21-B515-59AD96A89F74}"/>
              </a:ext>
            </a:extLst>
          </p:cNvPr>
          <p:cNvSpPr>
            <a:spLocks noChangeShapeType="1"/>
          </p:cNvSpPr>
          <p:nvPr/>
        </p:nvSpPr>
        <p:spPr bwMode="auto">
          <a:xfrm>
            <a:off x="4535488" y="1016000"/>
            <a:ext cx="215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58" name="Line 133">
            <a:extLst>
              <a:ext uri="{FF2B5EF4-FFF2-40B4-BE49-F238E27FC236}">
                <a16:creationId xmlns:a16="http://schemas.microsoft.com/office/drawing/2014/main" id="{F18563B2-8DA0-37ED-0711-F2D1D392207D}"/>
              </a:ext>
            </a:extLst>
          </p:cNvPr>
          <p:cNvSpPr>
            <a:spLocks noChangeShapeType="1"/>
          </p:cNvSpPr>
          <p:nvPr/>
        </p:nvSpPr>
        <p:spPr bwMode="auto">
          <a:xfrm>
            <a:off x="6985000" y="1016000"/>
            <a:ext cx="1397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59" name="Line 133">
            <a:extLst>
              <a:ext uri="{FF2B5EF4-FFF2-40B4-BE49-F238E27FC236}">
                <a16:creationId xmlns:a16="http://schemas.microsoft.com/office/drawing/2014/main" id="{C2034A03-20A9-E00B-226A-9072F7EA5FF8}"/>
              </a:ext>
            </a:extLst>
          </p:cNvPr>
          <p:cNvSpPr>
            <a:spLocks noChangeShapeType="1"/>
          </p:cNvSpPr>
          <p:nvPr/>
        </p:nvSpPr>
        <p:spPr bwMode="auto">
          <a:xfrm>
            <a:off x="7227888" y="1016000"/>
            <a:ext cx="1397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75825"/>
                                        </p:tgtEl>
                                        <p:attrNameLst>
                                          <p:attrName>style.visibility</p:attrName>
                                        </p:attrNameLst>
                                      </p:cBhvr>
                                      <p:to>
                                        <p:strVal val="visible"/>
                                      </p:to>
                                    </p:set>
                                    <p:animEffect transition="in" filter="checkerboard(across)">
                                      <p:cBhvr>
                                        <p:cTn id="7" dur="500"/>
                                        <p:tgtEl>
                                          <p:spTgt spid="758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9E9FEECE-D078-1866-5725-781939AFDAEB}"/>
              </a:ext>
            </a:extLst>
          </p:cNvPr>
          <p:cNvSpPr>
            <a:spLocks noGrp="1"/>
          </p:cNvSpPr>
          <p:nvPr>
            <p:ph type="title" idx="4294967295"/>
          </p:nvPr>
        </p:nvSpPr>
        <p:spPr/>
        <p:txBody>
          <a:bodyPr/>
          <a:lstStyle/>
          <a:p>
            <a:pPr>
              <a:defRPr/>
            </a:pPr>
            <a:r>
              <a:rPr lang="zh-CN" altLang="en-US" sz="2400" cap="none"/>
              <a:t>正逻辑和负逻辑</a:t>
            </a:r>
          </a:p>
        </p:txBody>
      </p:sp>
      <p:sp>
        <p:nvSpPr>
          <p:cNvPr id="23555" name="Rectangle 3">
            <a:extLst>
              <a:ext uri="{FF2B5EF4-FFF2-40B4-BE49-F238E27FC236}">
                <a16:creationId xmlns:a16="http://schemas.microsoft.com/office/drawing/2014/main" id="{72EC49EC-C2D5-78F6-EDC9-EB3944FFA561}"/>
              </a:ext>
            </a:extLst>
          </p:cNvPr>
          <p:cNvSpPr>
            <a:spLocks noChangeArrowheads="1"/>
          </p:cNvSpPr>
          <p:nvPr/>
        </p:nvSpPr>
        <p:spPr bwMode="auto">
          <a:xfrm>
            <a:off x="827088" y="850900"/>
            <a:ext cx="8064500" cy="502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365125">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812800" indent="-268288">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120000"/>
              </a:lnSpc>
              <a:buClr>
                <a:schemeClr val="accent1"/>
              </a:buClr>
              <a:buFont typeface="Wingdings 2" panose="05020102010507070707" pitchFamily="18" charset="2"/>
              <a:buChar char=""/>
            </a:pPr>
            <a:r>
              <a:rPr lang="zh-CN" altLang="en-US" sz="2000">
                <a:latin typeface="宋体" panose="02010600030101010101" pitchFamily="2" charset="-122"/>
                <a:ea typeface="Arial Unicode MS" panose="020B0604020202020204" pitchFamily="34" charset="-122"/>
              </a:rPr>
              <a:t>通常规定：</a:t>
            </a:r>
          </a:p>
          <a:p>
            <a:pPr lvl="1" eaLnBrk="1" hangingPunct="1">
              <a:lnSpc>
                <a:spcPct val="120000"/>
              </a:lnSpc>
              <a:buClr>
                <a:schemeClr val="accent2"/>
              </a:buClr>
              <a:buFont typeface="Wingdings" panose="05000000000000000000" pitchFamily="2" charset="2"/>
              <a:buChar char="§"/>
            </a:pPr>
            <a:r>
              <a:rPr lang="zh-CN" altLang="en-US" sz="2000">
                <a:latin typeface="宋体" panose="02010600030101010101" pitchFamily="2" charset="-122"/>
                <a:ea typeface="Arial Unicode MS" panose="020B0604020202020204" pitchFamily="34" charset="-122"/>
              </a:rPr>
              <a:t>高电平代表</a:t>
            </a:r>
            <a:r>
              <a:rPr lang="en-US" altLang="zh-CN" sz="2000">
                <a:latin typeface="宋体" panose="02010600030101010101" pitchFamily="2" charset="-122"/>
                <a:ea typeface="Arial Unicode MS" panose="020B0604020202020204" pitchFamily="34" charset="-122"/>
              </a:rPr>
              <a:t>1</a:t>
            </a:r>
            <a:r>
              <a:rPr lang="zh-CN" altLang="en-US" sz="2000">
                <a:latin typeface="宋体" panose="02010600030101010101" pitchFamily="2" charset="-122"/>
                <a:ea typeface="Arial Unicode MS" panose="020B0604020202020204" pitchFamily="34" charset="-122"/>
              </a:rPr>
              <a:t>，低电平代表</a:t>
            </a:r>
            <a:r>
              <a:rPr lang="en-US" altLang="zh-CN" sz="2000">
                <a:latin typeface="宋体" panose="02010600030101010101" pitchFamily="2" charset="-122"/>
                <a:ea typeface="Arial Unicode MS" panose="020B0604020202020204" pitchFamily="34" charset="-122"/>
              </a:rPr>
              <a:t>0</a:t>
            </a:r>
            <a:r>
              <a:rPr lang="zh-CN" altLang="en-US" sz="2000">
                <a:latin typeface="宋体" panose="02010600030101010101" pitchFamily="2" charset="-122"/>
                <a:ea typeface="Arial Unicode MS" panose="020B0604020202020204" pitchFamily="34" charset="-122"/>
              </a:rPr>
              <a:t>，是</a:t>
            </a:r>
            <a:r>
              <a:rPr lang="zh-CN" altLang="en-US" sz="2000">
                <a:solidFill>
                  <a:srgbClr val="0000FF"/>
                </a:solidFill>
                <a:latin typeface="宋体" panose="02010600030101010101" pitchFamily="2" charset="-122"/>
                <a:ea typeface="Arial Unicode MS" panose="020B0604020202020204" pitchFamily="34" charset="-122"/>
              </a:rPr>
              <a:t>正逻辑</a:t>
            </a:r>
            <a:r>
              <a:rPr lang="en-US" altLang="zh-CN" sz="2000">
                <a:solidFill>
                  <a:srgbClr val="0000FF"/>
                </a:solidFill>
                <a:latin typeface="宋体" panose="02010600030101010101" pitchFamily="2" charset="-122"/>
                <a:ea typeface="Arial Unicode MS" panose="020B0604020202020204" pitchFamily="34" charset="-122"/>
              </a:rPr>
              <a:t>(</a:t>
            </a:r>
            <a:r>
              <a:rPr lang="zh-CN" altLang="en-US" sz="2000">
                <a:solidFill>
                  <a:srgbClr val="0000FF"/>
                </a:solidFill>
                <a:latin typeface="宋体" panose="02010600030101010101" pitchFamily="2" charset="-122"/>
                <a:ea typeface="Arial Unicode MS" panose="020B0604020202020204" pitchFamily="34" charset="-122"/>
              </a:rPr>
              <a:t>高电平有效</a:t>
            </a:r>
            <a:r>
              <a:rPr lang="en-US" altLang="zh-CN" sz="2000">
                <a:solidFill>
                  <a:srgbClr val="0000FF"/>
                </a:solidFill>
                <a:latin typeface="宋体" panose="02010600030101010101" pitchFamily="2" charset="-122"/>
                <a:ea typeface="Arial Unicode MS" panose="020B0604020202020204" pitchFamily="34" charset="-122"/>
              </a:rPr>
              <a:t>)</a:t>
            </a:r>
            <a:endParaRPr lang="zh-CN" altLang="en-US" sz="2000">
              <a:solidFill>
                <a:srgbClr val="0000FF"/>
              </a:solidFill>
              <a:latin typeface="宋体" panose="02010600030101010101" pitchFamily="2" charset="-122"/>
              <a:ea typeface="Arial Unicode MS" panose="020B0604020202020204" pitchFamily="34" charset="-122"/>
            </a:endParaRPr>
          </a:p>
          <a:p>
            <a:pPr lvl="1" eaLnBrk="1" hangingPunct="1">
              <a:lnSpc>
                <a:spcPct val="120000"/>
              </a:lnSpc>
              <a:buClr>
                <a:schemeClr val="accent2"/>
              </a:buClr>
              <a:buFont typeface="Wingdings" panose="05000000000000000000" pitchFamily="2" charset="2"/>
              <a:buChar char="§"/>
            </a:pPr>
            <a:r>
              <a:rPr lang="zh-CN" altLang="en-US" sz="2000">
                <a:latin typeface="宋体" panose="02010600030101010101" pitchFamily="2" charset="-122"/>
                <a:ea typeface="Arial Unicode MS" panose="020B0604020202020204" pitchFamily="34" charset="-122"/>
              </a:rPr>
              <a:t>高电平代表</a:t>
            </a:r>
            <a:r>
              <a:rPr lang="en-US" altLang="zh-CN" sz="2000">
                <a:latin typeface="宋体" panose="02010600030101010101" pitchFamily="2" charset="-122"/>
                <a:ea typeface="Arial Unicode MS" panose="020B0604020202020204" pitchFamily="34" charset="-122"/>
              </a:rPr>
              <a:t>0</a:t>
            </a:r>
            <a:r>
              <a:rPr lang="zh-CN" altLang="en-US" sz="2000">
                <a:latin typeface="宋体" panose="02010600030101010101" pitchFamily="2" charset="-122"/>
                <a:ea typeface="Arial Unicode MS" panose="020B0604020202020204" pitchFamily="34" charset="-122"/>
              </a:rPr>
              <a:t>，低电平代表</a:t>
            </a:r>
            <a:r>
              <a:rPr lang="en-US" altLang="zh-CN" sz="2000">
                <a:latin typeface="宋体" panose="02010600030101010101" pitchFamily="2" charset="-122"/>
                <a:ea typeface="Arial Unicode MS" panose="020B0604020202020204" pitchFamily="34" charset="-122"/>
              </a:rPr>
              <a:t>1</a:t>
            </a:r>
            <a:r>
              <a:rPr lang="zh-CN" altLang="en-US" sz="2000">
                <a:latin typeface="宋体" panose="02010600030101010101" pitchFamily="2" charset="-122"/>
                <a:ea typeface="Arial Unicode MS" panose="020B0604020202020204" pitchFamily="34" charset="-122"/>
              </a:rPr>
              <a:t>，是</a:t>
            </a:r>
            <a:r>
              <a:rPr lang="zh-CN" altLang="en-US" sz="2000">
                <a:solidFill>
                  <a:srgbClr val="0000FF"/>
                </a:solidFill>
                <a:latin typeface="宋体" panose="02010600030101010101" pitchFamily="2" charset="-122"/>
                <a:ea typeface="Arial Unicode MS" panose="020B0604020202020204" pitchFamily="34" charset="-122"/>
              </a:rPr>
              <a:t>负逻辑</a:t>
            </a:r>
            <a:r>
              <a:rPr lang="en-US" altLang="zh-CN" sz="2000">
                <a:solidFill>
                  <a:srgbClr val="0000FF"/>
                </a:solidFill>
                <a:latin typeface="宋体" panose="02010600030101010101" pitchFamily="2" charset="-122"/>
                <a:ea typeface="Arial Unicode MS" panose="020B0604020202020204" pitchFamily="34" charset="-122"/>
              </a:rPr>
              <a:t>(</a:t>
            </a:r>
            <a:r>
              <a:rPr lang="zh-CN" altLang="en-US" sz="2000">
                <a:solidFill>
                  <a:srgbClr val="0000FF"/>
                </a:solidFill>
                <a:latin typeface="宋体" panose="02010600030101010101" pitchFamily="2" charset="-122"/>
                <a:ea typeface="Arial Unicode MS" panose="020B0604020202020204" pitchFamily="34" charset="-122"/>
              </a:rPr>
              <a:t>低电平有效</a:t>
            </a:r>
            <a:r>
              <a:rPr lang="en-US" altLang="zh-CN" sz="2000">
                <a:solidFill>
                  <a:srgbClr val="0000FF"/>
                </a:solidFill>
                <a:latin typeface="宋体" panose="02010600030101010101" pitchFamily="2" charset="-122"/>
                <a:ea typeface="Arial Unicode MS" panose="020B0604020202020204" pitchFamily="34" charset="-122"/>
              </a:rPr>
              <a:t>)</a:t>
            </a:r>
            <a:r>
              <a:rPr lang="zh-CN" altLang="en-US" sz="2000">
                <a:solidFill>
                  <a:srgbClr val="0000FF"/>
                </a:solidFill>
                <a:latin typeface="宋体" panose="02010600030101010101" pitchFamily="2" charset="-122"/>
                <a:ea typeface="Arial Unicode MS" panose="020B0604020202020204" pitchFamily="34" charset="-122"/>
              </a:rPr>
              <a:t> </a:t>
            </a:r>
          </a:p>
          <a:p>
            <a:pPr lvl="1" eaLnBrk="1" hangingPunct="1">
              <a:lnSpc>
                <a:spcPct val="120000"/>
              </a:lnSpc>
              <a:buClr>
                <a:schemeClr val="accent2"/>
              </a:buClr>
              <a:buFont typeface="Wingdings" panose="05000000000000000000" pitchFamily="2" charset="2"/>
              <a:buChar char="§"/>
            </a:pPr>
            <a:r>
              <a:rPr lang="zh-CN" altLang="en-US" sz="2000">
                <a:latin typeface="宋体" panose="02010600030101010101" pitchFamily="2" charset="-122"/>
                <a:ea typeface="Arial Unicode MS" panose="020B0604020202020204" pitchFamily="34" charset="-122"/>
              </a:rPr>
              <a:t>本书中如无特殊声明，均指</a:t>
            </a:r>
            <a:r>
              <a:rPr lang="zh-CN" altLang="en-US" sz="2000">
                <a:solidFill>
                  <a:srgbClr val="0000FF"/>
                </a:solidFill>
                <a:latin typeface="宋体" panose="02010600030101010101" pitchFamily="2" charset="-122"/>
                <a:ea typeface="Arial Unicode MS" panose="020B0604020202020204" pitchFamily="34" charset="-122"/>
              </a:rPr>
              <a:t>正逻辑</a:t>
            </a:r>
            <a:r>
              <a:rPr lang="zh-CN" altLang="en-US" sz="2000">
                <a:latin typeface="宋体" panose="02010600030101010101" pitchFamily="2" charset="-122"/>
                <a:ea typeface="Arial Unicode MS" panose="020B0604020202020204" pitchFamily="34" charset="-122"/>
              </a:rPr>
              <a:t>。</a:t>
            </a:r>
          </a:p>
          <a:p>
            <a:pPr eaLnBrk="1" hangingPunct="1">
              <a:lnSpc>
                <a:spcPct val="120000"/>
              </a:lnSpc>
              <a:buClr>
                <a:schemeClr val="accent1"/>
              </a:buClr>
              <a:buFont typeface="Wingdings 2" panose="05020102010507070707" pitchFamily="18" charset="2"/>
              <a:buChar char=""/>
            </a:pPr>
            <a:r>
              <a:rPr lang="zh-CN" altLang="en-US" sz="2000">
                <a:latin typeface="宋体" panose="02010600030101010101" pitchFamily="2" charset="-122"/>
                <a:ea typeface="Arial Unicode MS" panose="020B0604020202020204" pitchFamily="34" charset="-122"/>
              </a:rPr>
              <a:t>对同一个逻辑电路，从</a:t>
            </a:r>
            <a:r>
              <a:rPr lang="zh-CN" altLang="en-US" sz="2000">
                <a:solidFill>
                  <a:srgbClr val="0000FF"/>
                </a:solidFill>
                <a:latin typeface="宋体" panose="02010600030101010101" pitchFamily="2" charset="-122"/>
                <a:ea typeface="Arial Unicode MS" panose="020B0604020202020204" pitchFamily="34" charset="-122"/>
              </a:rPr>
              <a:t>正逻辑</a:t>
            </a:r>
            <a:r>
              <a:rPr lang="zh-CN" altLang="en-US" sz="2000">
                <a:latin typeface="宋体" panose="02010600030101010101" pitchFamily="2" charset="-122"/>
                <a:ea typeface="Arial Unicode MS" panose="020B0604020202020204" pitchFamily="34" charset="-122"/>
              </a:rPr>
              <a:t>和</a:t>
            </a:r>
            <a:r>
              <a:rPr lang="zh-CN" altLang="en-US" sz="2000">
                <a:solidFill>
                  <a:srgbClr val="0000FF"/>
                </a:solidFill>
                <a:latin typeface="宋体" panose="02010600030101010101" pitchFamily="2" charset="-122"/>
                <a:ea typeface="Arial Unicode MS" panose="020B0604020202020204" pitchFamily="34" charset="-122"/>
              </a:rPr>
              <a:t>负逻辑</a:t>
            </a:r>
            <a:r>
              <a:rPr lang="zh-CN" altLang="en-US" sz="2000">
                <a:latin typeface="宋体" panose="02010600030101010101" pitchFamily="2" charset="-122"/>
                <a:ea typeface="Arial Unicode MS" panose="020B0604020202020204" pitchFamily="34" charset="-122"/>
              </a:rPr>
              <a:t>的角度分析，其表达的逻辑关系是不一样的。</a:t>
            </a:r>
          </a:p>
          <a:p>
            <a:pPr lvl="1" eaLnBrk="1" hangingPunct="1">
              <a:lnSpc>
                <a:spcPct val="120000"/>
              </a:lnSpc>
              <a:buClr>
                <a:schemeClr val="accent2"/>
              </a:buClr>
              <a:buFont typeface="Wingdings" panose="05000000000000000000" pitchFamily="2" charset="2"/>
              <a:buChar char="§"/>
            </a:pPr>
            <a:r>
              <a:rPr lang="zh-CN" altLang="en-US" sz="2000">
                <a:latin typeface="宋体" panose="02010600030101010101" pitchFamily="2" charset="-122"/>
                <a:ea typeface="Arial Unicode MS" panose="020B0604020202020204" pitchFamily="34" charset="-122"/>
              </a:rPr>
              <a:t>例如一个逻辑电路在正逻辑分析时是一个与门电路，而使用负逻辑分析时则成为一个或门电路。</a:t>
            </a:r>
          </a:p>
          <a:p>
            <a:pPr eaLnBrk="1" hangingPunct="1">
              <a:lnSpc>
                <a:spcPct val="120000"/>
              </a:lnSpc>
              <a:buClr>
                <a:schemeClr val="accent1"/>
              </a:buClr>
              <a:buFont typeface="Wingdings 2" panose="05020102010507070707" pitchFamily="18" charset="2"/>
              <a:buChar char=""/>
            </a:pPr>
            <a:r>
              <a:rPr lang="zh-CN" altLang="en-US" sz="2000">
                <a:latin typeface="宋体" panose="02010600030101010101" pitchFamily="2" charset="-122"/>
                <a:ea typeface="Arial Unicode MS" panose="020B0604020202020204" pitchFamily="34" charset="-122"/>
              </a:rPr>
              <a:t>负逻辑门的逻辑符号和正逻辑门的逻辑符号画法一样，但要</a:t>
            </a:r>
            <a:r>
              <a:rPr lang="zh-CN" altLang="en-US" sz="2000">
                <a:solidFill>
                  <a:srgbClr val="0000FF"/>
                </a:solidFill>
                <a:latin typeface="宋体" panose="02010600030101010101" pitchFamily="2" charset="-122"/>
                <a:ea typeface="Arial Unicode MS" panose="020B0604020202020204" pitchFamily="34" charset="-122"/>
              </a:rPr>
              <a:t>在输入端和输出端分别加上一个小圆圈</a:t>
            </a:r>
            <a:r>
              <a:rPr lang="zh-CN" altLang="en-US" sz="2000">
                <a:latin typeface="宋体" panose="02010600030101010101" pitchFamily="2" charset="-122"/>
                <a:ea typeface="Arial Unicode MS" panose="020B0604020202020204" pitchFamily="34" charset="-122"/>
              </a:rPr>
              <a:t>，以便区别于正逻辑门。</a:t>
            </a:r>
          </a:p>
        </p:txBody>
      </p:sp>
      <p:sp>
        <p:nvSpPr>
          <p:cNvPr id="18436" name="Text Box 7">
            <a:extLst>
              <a:ext uri="{FF2B5EF4-FFF2-40B4-BE49-F238E27FC236}">
                <a16:creationId xmlns:a16="http://schemas.microsoft.com/office/drawing/2014/main" id="{D1E2BACF-1413-47AC-500D-AB1FC199D07F}"/>
              </a:ext>
            </a:extLst>
          </p:cNvPr>
          <p:cNvSpPr txBox="1">
            <a:spLocks noChangeArrowheads="1"/>
          </p:cNvSpPr>
          <p:nvPr/>
        </p:nvSpPr>
        <p:spPr bwMode="auto">
          <a:xfrm>
            <a:off x="792163" y="225425"/>
            <a:ext cx="41830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a:latin typeface="宋体" panose="02010600030101010101" pitchFamily="2" charset="-122"/>
                <a:ea typeface="Arial Unicode MS" panose="020B0604020202020204" pitchFamily="34" charset="-122"/>
              </a:rPr>
              <a:t>正逻辑和负逻辑</a:t>
            </a:r>
          </a:p>
        </p:txBody>
      </p:sp>
      <p:sp>
        <p:nvSpPr>
          <p:cNvPr id="76805" name="Text Box 7">
            <a:extLst>
              <a:ext uri="{FF2B5EF4-FFF2-40B4-BE49-F238E27FC236}">
                <a16:creationId xmlns:a16="http://schemas.microsoft.com/office/drawing/2014/main" id="{444272DF-DBBC-BAC8-8F15-8D3A05985843}"/>
              </a:ext>
            </a:extLst>
          </p:cNvPr>
          <p:cNvSpPr txBox="1">
            <a:spLocks noChangeArrowheads="1"/>
          </p:cNvSpPr>
          <p:nvPr/>
        </p:nvSpPr>
        <p:spPr bwMode="auto">
          <a:xfrm>
            <a:off x="971550" y="6092825"/>
            <a:ext cx="6048375" cy="528638"/>
          </a:xfrm>
          <a:prstGeom prst="rect">
            <a:avLst/>
          </a:prstGeom>
          <a:solidFill>
            <a:srgbClr val="FFFF00"/>
          </a:solidFill>
          <a:ln w="9525">
            <a:solidFill>
              <a:schemeClr val="tx1"/>
            </a:solidFill>
            <a:miter lim="800000"/>
            <a:headEnd/>
            <a:tailEnd/>
          </a:ln>
        </p:spPr>
        <p:txBody>
          <a:bodyPr>
            <a:spAutoFit/>
          </a:bodyPr>
          <a:lstStyle>
            <a:lvl1pPr marL="342900" indent="-3429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a:latin typeface="宋体" panose="02010600030101010101" pitchFamily="2" charset="-122"/>
                <a:ea typeface="Arial Unicode MS" panose="020B0604020202020204" pitchFamily="34" charset="-122"/>
              </a:rPr>
              <a:t>提示：多输入门的逻辑符号和真值表</a:t>
            </a:r>
          </a:p>
        </p:txBody>
      </p:sp>
      <p:sp>
        <p:nvSpPr>
          <p:cNvPr id="18438" name="Slide Number Placeholder 9">
            <a:extLst>
              <a:ext uri="{FF2B5EF4-FFF2-40B4-BE49-F238E27FC236}">
                <a16:creationId xmlns:a16="http://schemas.microsoft.com/office/drawing/2014/main" id="{7EE8D388-0BD0-D37B-71DA-DE268507B070}"/>
              </a:ext>
            </a:extLst>
          </p:cNvPr>
          <p:cNvSpPr txBox="1">
            <a:spLocks noGrp="1"/>
          </p:cNvSpPr>
          <p:nvPr/>
        </p:nvSpPr>
        <p:spPr bwMode="auto">
          <a:xfrm>
            <a:off x="107950" y="6308725"/>
            <a:ext cx="582613" cy="323850"/>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0"/>
              </a:spcBef>
              <a:buClrTx/>
              <a:buFontTx/>
              <a:buNone/>
            </a:pPr>
            <a:fld id="{7AEFCBB3-7993-4E19-99A2-86672429D0C5}" type="slidenum">
              <a:rPr lang="en-US" altLang="zh-CN" sz="1800" b="0">
                <a:solidFill>
                  <a:schemeClr val="bg2"/>
                </a:solidFill>
                <a:latin typeface="Arial" panose="020B0604020202020204" pitchFamily="34" charset="0"/>
                <a:ea typeface="Arial Unicode MS" panose="020B0604020202020204" pitchFamily="34" charset="-122"/>
              </a:rPr>
              <a:pPr algn="ctr" eaLnBrk="1" hangingPunct="1">
                <a:spcBef>
                  <a:spcPct val="0"/>
                </a:spcBef>
                <a:buClrTx/>
                <a:buFontTx/>
                <a:buNone/>
              </a:pPr>
              <a:t>13</a:t>
            </a:fld>
            <a:endParaRPr lang="en-US" altLang="zh-CN" sz="1800" b="0">
              <a:solidFill>
                <a:schemeClr val="bg2"/>
              </a:solidFill>
              <a:latin typeface="Arial" panose="020B0604020202020204" pitchFamily="34" charset="0"/>
              <a:ea typeface="Arial Unicode MS" panose="020B0604020202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23555">
                                            <p:txEl>
                                              <p:pRg st="4" end="4"/>
                                            </p:txEl>
                                          </p:spTgt>
                                        </p:tgtEl>
                                        <p:attrNameLst>
                                          <p:attrName>style.visibility</p:attrName>
                                        </p:attrNameLst>
                                      </p:cBhvr>
                                      <p:to>
                                        <p:strVal val="visible"/>
                                      </p:to>
                                    </p:set>
                                    <p:animEffect transition="in" filter="barn(inVertical)">
                                      <p:cBhvr>
                                        <p:cTn id="17" dur="500"/>
                                        <p:tgtEl>
                                          <p:spTgt spid="23555">
                                            <p:txEl>
                                              <p:pRg st="4" end="4"/>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23555">
                                            <p:txEl>
                                              <p:pRg st="5" end="5"/>
                                            </p:txEl>
                                          </p:spTgt>
                                        </p:tgtEl>
                                        <p:attrNameLst>
                                          <p:attrName>style.visibility</p:attrName>
                                        </p:attrNameLst>
                                      </p:cBhvr>
                                      <p:to>
                                        <p:strVal val="visible"/>
                                      </p:to>
                                    </p:set>
                                    <p:animEffect transition="in" filter="barn(inVertical)">
                                      <p:cBhvr>
                                        <p:cTn id="20" dur="500"/>
                                        <p:tgtEl>
                                          <p:spTgt spid="23555">
                                            <p:txEl>
                                              <p:pRg st="5" end="5"/>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3555">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6805"/>
                                        </p:tgtEl>
                                        <p:attrNameLst>
                                          <p:attrName>style.visibility</p:attrName>
                                        </p:attrNameLst>
                                      </p:cBhvr>
                                      <p:to>
                                        <p:strVal val="visible"/>
                                      </p:to>
                                    </p:set>
                                    <p:anim calcmode="lin" valueType="num">
                                      <p:cBhvr additive="base">
                                        <p:cTn id="29" dur="500" fill="hold"/>
                                        <p:tgtEl>
                                          <p:spTgt spid="76805"/>
                                        </p:tgtEl>
                                        <p:attrNameLst>
                                          <p:attrName>ppt_x</p:attrName>
                                        </p:attrNameLst>
                                      </p:cBhvr>
                                      <p:tavLst>
                                        <p:tav tm="0">
                                          <p:val>
                                            <p:strVal val="#ppt_x"/>
                                          </p:val>
                                        </p:tav>
                                        <p:tav tm="100000">
                                          <p:val>
                                            <p:strVal val="#ppt_x"/>
                                          </p:val>
                                        </p:tav>
                                      </p:tavLst>
                                    </p:anim>
                                    <p:anim calcmode="lin" valueType="num">
                                      <p:cBhvr additive="base">
                                        <p:cTn id="30" dur="500" fill="hold"/>
                                        <p:tgtEl>
                                          <p:spTgt spid="768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B4646C2B-5557-D890-EC0A-65BE63C6D533}"/>
              </a:ext>
            </a:extLst>
          </p:cNvPr>
          <p:cNvSpPr>
            <a:spLocks noGrp="1"/>
          </p:cNvSpPr>
          <p:nvPr>
            <p:ph type="title" idx="4294967295"/>
          </p:nvPr>
        </p:nvSpPr>
        <p:spPr/>
        <p:txBody>
          <a:bodyPr/>
          <a:lstStyle/>
          <a:p>
            <a:pPr>
              <a:defRPr/>
            </a:pPr>
            <a:r>
              <a:rPr lang="zh-CN" altLang="en-US" sz="2400" cap="none"/>
              <a:t>逻辑门的使能和禁止特性</a:t>
            </a:r>
          </a:p>
        </p:txBody>
      </p:sp>
      <p:sp>
        <p:nvSpPr>
          <p:cNvPr id="78851" name="Rectangle 3">
            <a:extLst>
              <a:ext uri="{FF2B5EF4-FFF2-40B4-BE49-F238E27FC236}">
                <a16:creationId xmlns:a16="http://schemas.microsoft.com/office/drawing/2014/main" id="{49F763B1-DF48-7A46-2D1F-A083797111BF}"/>
              </a:ext>
            </a:extLst>
          </p:cNvPr>
          <p:cNvSpPr>
            <a:spLocks noChangeArrowheads="1"/>
          </p:cNvSpPr>
          <p:nvPr/>
        </p:nvSpPr>
        <p:spPr bwMode="auto">
          <a:xfrm>
            <a:off x="719138" y="547688"/>
            <a:ext cx="80645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7313" indent="-87313">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120000"/>
              </a:lnSpc>
              <a:buClr>
                <a:schemeClr val="accent1"/>
              </a:buClr>
              <a:buFont typeface="Wingdings 2" panose="05020102010507070707" pitchFamily="18" charset="2"/>
              <a:buNone/>
            </a:pPr>
            <a:r>
              <a:rPr lang="zh-CN" altLang="en-US" sz="2400">
                <a:latin typeface="宋体" panose="02010600030101010101" pitchFamily="2" charset="-122"/>
                <a:ea typeface="Arial Unicode MS" panose="020B0604020202020204" pitchFamily="34" charset="-122"/>
              </a:rPr>
              <a:t>术语：</a:t>
            </a:r>
            <a:endParaRPr lang="zh-CN" altLang="en-US">
              <a:latin typeface="宋体" panose="02010600030101010101" pitchFamily="2" charset="-122"/>
              <a:ea typeface="Arial Unicode MS" panose="020B0604020202020204" pitchFamily="34" charset="-122"/>
            </a:endParaRPr>
          </a:p>
          <a:p>
            <a:pPr eaLnBrk="1" hangingPunct="1">
              <a:lnSpc>
                <a:spcPct val="120000"/>
              </a:lnSpc>
              <a:buClr>
                <a:schemeClr val="accent1"/>
              </a:buClr>
              <a:buFont typeface="Wingdings 2" panose="05020102010507070707" pitchFamily="18" charset="2"/>
              <a:buChar char=""/>
            </a:pPr>
            <a:endParaRPr lang="zh-CN" altLang="en-US" sz="2400">
              <a:latin typeface="宋体" panose="02010600030101010101" pitchFamily="2" charset="-122"/>
              <a:ea typeface="Arial Unicode MS" panose="020B0604020202020204" pitchFamily="34" charset="-122"/>
            </a:endParaRPr>
          </a:p>
        </p:txBody>
      </p:sp>
      <p:sp>
        <p:nvSpPr>
          <p:cNvPr id="20484" name="Text Box 7">
            <a:extLst>
              <a:ext uri="{FF2B5EF4-FFF2-40B4-BE49-F238E27FC236}">
                <a16:creationId xmlns:a16="http://schemas.microsoft.com/office/drawing/2014/main" id="{DF18EB39-1A36-DCF2-7F1B-7A5F654C3BEC}"/>
              </a:ext>
            </a:extLst>
          </p:cNvPr>
          <p:cNvSpPr txBox="1">
            <a:spLocks noChangeArrowheads="1"/>
          </p:cNvSpPr>
          <p:nvPr/>
        </p:nvSpPr>
        <p:spPr bwMode="auto">
          <a:xfrm>
            <a:off x="792163" y="115888"/>
            <a:ext cx="59039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a:latin typeface="宋体" panose="02010600030101010101" pitchFamily="2" charset="-122"/>
                <a:ea typeface="Arial Unicode MS" panose="020B0604020202020204" pitchFamily="34" charset="-122"/>
              </a:rPr>
              <a:t>4. </a:t>
            </a:r>
            <a:r>
              <a:rPr lang="zh-CN" altLang="en-US">
                <a:latin typeface="宋体" panose="02010600030101010101" pitchFamily="2" charset="-122"/>
                <a:ea typeface="Arial Unicode MS" panose="020B0604020202020204" pitchFamily="34" charset="-122"/>
              </a:rPr>
              <a:t>逻辑门的使能和禁止特性</a:t>
            </a:r>
          </a:p>
        </p:txBody>
      </p:sp>
      <p:sp>
        <p:nvSpPr>
          <p:cNvPr id="78857" name="Text Box 4">
            <a:extLst>
              <a:ext uri="{FF2B5EF4-FFF2-40B4-BE49-F238E27FC236}">
                <a16:creationId xmlns:a16="http://schemas.microsoft.com/office/drawing/2014/main" id="{AE5B0A27-DAE9-14D0-3789-EA40B55AAD30}"/>
              </a:ext>
            </a:extLst>
          </p:cNvPr>
          <p:cNvSpPr txBox="1">
            <a:spLocks noChangeArrowheads="1"/>
          </p:cNvSpPr>
          <p:nvPr/>
        </p:nvSpPr>
        <p:spPr bwMode="auto">
          <a:xfrm>
            <a:off x="1006475" y="908050"/>
            <a:ext cx="7705725"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pPr>
            <a:r>
              <a:rPr lang="zh-CN" altLang="en-US" sz="2000">
                <a:latin typeface="宋体" panose="02010600030101010101" pitchFamily="2" charset="-122"/>
                <a:ea typeface="Arial Unicode MS" panose="020B0604020202020204" pitchFamily="34" charset="-122"/>
              </a:rPr>
              <a:t>原始形式：信号没经反相处理的原始形式。</a:t>
            </a:r>
          </a:p>
          <a:p>
            <a:pPr eaLnBrk="1" hangingPunct="1">
              <a:spcBef>
                <a:spcPct val="0"/>
              </a:spcBef>
            </a:pPr>
            <a:r>
              <a:rPr lang="zh-CN" altLang="en-US" sz="2000">
                <a:latin typeface="宋体" panose="02010600030101010101" pitchFamily="2" charset="-122"/>
                <a:ea typeface="Arial Unicode MS" panose="020B0604020202020204" pitchFamily="34" charset="-122"/>
              </a:rPr>
              <a:t>互补形式：信号反相后的形式。</a:t>
            </a:r>
          </a:p>
          <a:p>
            <a:pPr eaLnBrk="1" hangingPunct="1">
              <a:spcBef>
                <a:spcPct val="0"/>
              </a:spcBef>
            </a:pPr>
            <a:r>
              <a:rPr lang="zh-CN" altLang="en-US" sz="2000">
                <a:latin typeface="宋体" panose="02010600030101010101" pitchFamily="2" charset="-122"/>
                <a:ea typeface="Arial Unicode MS" panose="020B0604020202020204" pitchFamily="34" charset="-122"/>
              </a:rPr>
              <a:t>使能：如果</a:t>
            </a:r>
            <a:r>
              <a:rPr lang="zh-CN" altLang="en-US" sz="2000">
                <a:solidFill>
                  <a:srgbClr val="0000FF"/>
                </a:solidFill>
                <a:latin typeface="宋体" panose="02010600030101010101" pitchFamily="2" charset="-122"/>
                <a:ea typeface="Arial Unicode MS" panose="020B0604020202020204" pitchFamily="34" charset="-122"/>
              </a:rPr>
              <a:t>允许</a:t>
            </a:r>
            <a:r>
              <a:rPr lang="zh-CN" altLang="en-US" sz="2000">
                <a:latin typeface="宋体" panose="02010600030101010101" pitchFamily="2" charset="-122"/>
                <a:ea typeface="Arial Unicode MS" panose="020B0604020202020204" pitchFamily="34" charset="-122"/>
              </a:rPr>
              <a:t>一个数字信号按照其原始形式或者反相后的互补形式通过某个逻辑门，则说明该逻辑门被使能。</a:t>
            </a:r>
          </a:p>
          <a:p>
            <a:pPr eaLnBrk="1" hangingPunct="1">
              <a:spcBef>
                <a:spcPct val="0"/>
              </a:spcBef>
            </a:pPr>
            <a:r>
              <a:rPr lang="zh-CN" altLang="en-US" sz="2000">
                <a:latin typeface="宋体" panose="02010600030101010101" pitchFamily="2" charset="-122"/>
                <a:ea typeface="Arial Unicode MS" panose="020B0604020202020204" pitchFamily="34" charset="-122"/>
              </a:rPr>
              <a:t>禁止：如果</a:t>
            </a:r>
            <a:r>
              <a:rPr lang="zh-CN" altLang="en-US" sz="2000">
                <a:solidFill>
                  <a:srgbClr val="0000FF"/>
                </a:solidFill>
                <a:latin typeface="宋体" panose="02010600030101010101" pitchFamily="2" charset="-122"/>
                <a:ea typeface="Arial Unicode MS" panose="020B0604020202020204" pitchFamily="34" charset="-122"/>
              </a:rPr>
              <a:t>阻止</a:t>
            </a:r>
            <a:r>
              <a:rPr lang="zh-CN" altLang="en-US" sz="2000">
                <a:latin typeface="宋体" panose="02010600030101010101" pitchFamily="2" charset="-122"/>
                <a:ea typeface="Arial Unicode MS" panose="020B0604020202020204" pitchFamily="34" charset="-122"/>
              </a:rPr>
              <a:t>一个数字信号按照其原始形式或者反相后的互补形式通过某个逻辑门，则说明该逻辑门被禁止。</a:t>
            </a:r>
          </a:p>
        </p:txBody>
      </p:sp>
      <p:sp>
        <p:nvSpPr>
          <p:cNvPr id="78861" name="Rectangle 3">
            <a:extLst>
              <a:ext uri="{FF2B5EF4-FFF2-40B4-BE49-F238E27FC236}">
                <a16:creationId xmlns:a16="http://schemas.microsoft.com/office/drawing/2014/main" id="{E03F775E-AB5D-D9A0-8F74-2FE3D763228D}"/>
              </a:ext>
            </a:extLst>
          </p:cNvPr>
          <p:cNvSpPr>
            <a:spLocks noChangeArrowheads="1"/>
          </p:cNvSpPr>
          <p:nvPr/>
        </p:nvSpPr>
        <p:spPr bwMode="auto">
          <a:xfrm>
            <a:off x="755650" y="2744788"/>
            <a:ext cx="80645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7313" indent="-87313">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120000"/>
              </a:lnSpc>
              <a:buClr>
                <a:schemeClr val="accent1"/>
              </a:buClr>
              <a:buFont typeface="Wingdings 2" panose="05020102010507070707" pitchFamily="18" charset="2"/>
              <a:buNone/>
            </a:pPr>
            <a:r>
              <a:rPr lang="en-US" altLang="zh-CN" sz="2400">
                <a:latin typeface="宋体" panose="02010600030101010101" pitchFamily="2" charset="-122"/>
                <a:ea typeface="Arial Unicode MS" panose="020B0604020202020204" pitchFamily="34" charset="-122"/>
              </a:rPr>
              <a:t>1</a:t>
            </a:r>
            <a:r>
              <a:rPr lang="zh-CN" altLang="en-US" sz="2400">
                <a:latin typeface="宋体" panose="02010600030101010101" pitchFamily="2" charset="-122"/>
                <a:ea typeface="Arial Unicode MS" panose="020B0604020202020204" pitchFamily="34" charset="-122"/>
              </a:rPr>
              <a:t>）与门</a:t>
            </a:r>
            <a:endParaRPr lang="zh-CN" altLang="en-US">
              <a:latin typeface="宋体" panose="02010600030101010101" pitchFamily="2" charset="-122"/>
              <a:ea typeface="Arial Unicode MS" panose="020B0604020202020204" pitchFamily="34" charset="-122"/>
            </a:endParaRPr>
          </a:p>
          <a:p>
            <a:pPr eaLnBrk="1" hangingPunct="1">
              <a:lnSpc>
                <a:spcPct val="120000"/>
              </a:lnSpc>
              <a:buClr>
                <a:schemeClr val="accent1"/>
              </a:buClr>
              <a:buFont typeface="Wingdings 2" panose="05020102010507070707" pitchFamily="18" charset="2"/>
              <a:buChar char=""/>
            </a:pPr>
            <a:endParaRPr lang="zh-CN" altLang="en-US" sz="2400">
              <a:latin typeface="宋体" panose="02010600030101010101" pitchFamily="2" charset="-122"/>
              <a:ea typeface="Arial Unicode MS" panose="020B0604020202020204" pitchFamily="34" charset="-122"/>
            </a:endParaRPr>
          </a:p>
        </p:txBody>
      </p:sp>
      <p:sp>
        <p:nvSpPr>
          <p:cNvPr id="20487" name="Slide Number Placeholder 9">
            <a:extLst>
              <a:ext uri="{FF2B5EF4-FFF2-40B4-BE49-F238E27FC236}">
                <a16:creationId xmlns:a16="http://schemas.microsoft.com/office/drawing/2014/main" id="{D1D8F41A-1215-C0AD-B79F-BA60103BD514}"/>
              </a:ext>
            </a:extLst>
          </p:cNvPr>
          <p:cNvSpPr txBox="1">
            <a:spLocks noGrp="1"/>
          </p:cNvSpPr>
          <p:nvPr/>
        </p:nvSpPr>
        <p:spPr bwMode="auto">
          <a:xfrm>
            <a:off x="107950" y="6308725"/>
            <a:ext cx="582613" cy="323850"/>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0"/>
              </a:spcBef>
              <a:buClrTx/>
              <a:buFontTx/>
              <a:buNone/>
            </a:pPr>
            <a:fld id="{C0B240BA-8B96-4310-9266-571FBBE89E16}" type="slidenum">
              <a:rPr lang="en-US" altLang="zh-CN" sz="1800" b="0">
                <a:solidFill>
                  <a:schemeClr val="bg2"/>
                </a:solidFill>
                <a:latin typeface="Arial" panose="020B0604020202020204" pitchFamily="34" charset="0"/>
                <a:ea typeface="Arial Unicode MS" panose="020B0604020202020204" pitchFamily="34" charset="-122"/>
              </a:rPr>
              <a:pPr algn="ctr" eaLnBrk="1" hangingPunct="1">
                <a:spcBef>
                  <a:spcPct val="0"/>
                </a:spcBef>
                <a:buClrTx/>
                <a:buFontTx/>
                <a:buNone/>
              </a:pPr>
              <a:t>14</a:t>
            </a:fld>
            <a:endParaRPr lang="en-US" altLang="zh-CN" sz="1800" b="0">
              <a:solidFill>
                <a:schemeClr val="bg2"/>
              </a:solidFill>
              <a:latin typeface="Arial" panose="020B0604020202020204" pitchFamily="34" charset="0"/>
              <a:ea typeface="Arial Unicode MS" panose="020B0604020202020204" pitchFamily="34" charset="-122"/>
            </a:endParaRPr>
          </a:p>
        </p:txBody>
      </p:sp>
      <p:pic>
        <p:nvPicPr>
          <p:cNvPr id="78865" name="Picture 17">
            <a:extLst>
              <a:ext uri="{FF2B5EF4-FFF2-40B4-BE49-F238E27FC236}">
                <a16:creationId xmlns:a16="http://schemas.microsoft.com/office/drawing/2014/main" id="{DCF482F6-3298-7FC4-397D-6AF0FF0A70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8138" y="6057900"/>
            <a:ext cx="605948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66" name="Picture 18">
            <a:extLst>
              <a:ext uri="{FF2B5EF4-FFF2-40B4-BE49-F238E27FC236}">
                <a16:creationId xmlns:a16="http://schemas.microsoft.com/office/drawing/2014/main" id="{1F665829-DF65-3C19-196D-7E19C98A7F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2100" y="3333750"/>
            <a:ext cx="6059488"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67" name="Picture 19">
            <a:extLst>
              <a:ext uri="{FF2B5EF4-FFF2-40B4-BE49-F238E27FC236}">
                <a16:creationId xmlns:a16="http://schemas.microsoft.com/office/drawing/2014/main" id="{02FF3424-4B07-8152-F407-60B7504CD5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2213" y="3536950"/>
            <a:ext cx="6762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68" name="Picture 20">
            <a:extLst>
              <a:ext uri="{FF2B5EF4-FFF2-40B4-BE49-F238E27FC236}">
                <a16:creationId xmlns:a16="http://schemas.microsoft.com/office/drawing/2014/main" id="{5CCF0EB1-C8BB-9D32-DA53-1525A7026C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46800" y="3498850"/>
            <a:ext cx="14382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69" name="Rectangle 21">
            <a:extLst>
              <a:ext uri="{FF2B5EF4-FFF2-40B4-BE49-F238E27FC236}">
                <a16:creationId xmlns:a16="http://schemas.microsoft.com/office/drawing/2014/main" id="{CA94C167-D3B0-03FB-E562-D626A97E69AD}"/>
              </a:ext>
            </a:extLst>
          </p:cNvPr>
          <p:cNvSpPr>
            <a:spLocks noChangeArrowheads="1"/>
          </p:cNvSpPr>
          <p:nvPr/>
        </p:nvSpPr>
        <p:spPr bwMode="auto">
          <a:xfrm>
            <a:off x="2687638" y="4652963"/>
            <a:ext cx="13350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1800">
                <a:solidFill>
                  <a:srgbClr val="0000FF"/>
                </a:solidFill>
                <a:latin typeface="宋体" panose="02010600030101010101" pitchFamily="2" charset="-122"/>
                <a:ea typeface="Arial Unicode MS" panose="020B0604020202020204" pitchFamily="34" charset="-122"/>
              </a:rPr>
              <a:t>与门被禁止</a:t>
            </a:r>
          </a:p>
        </p:txBody>
      </p:sp>
      <p:sp>
        <p:nvSpPr>
          <p:cNvPr id="78871" name="Rectangle 23">
            <a:extLst>
              <a:ext uri="{FF2B5EF4-FFF2-40B4-BE49-F238E27FC236}">
                <a16:creationId xmlns:a16="http://schemas.microsoft.com/office/drawing/2014/main" id="{3AAF1AE3-F971-F475-352C-283CDAC97B84}"/>
              </a:ext>
            </a:extLst>
          </p:cNvPr>
          <p:cNvSpPr>
            <a:spLocks noChangeArrowheads="1"/>
          </p:cNvSpPr>
          <p:nvPr/>
        </p:nvSpPr>
        <p:spPr bwMode="auto">
          <a:xfrm>
            <a:off x="5568950" y="4689475"/>
            <a:ext cx="13350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1800">
                <a:solidFill>
                  <a:srgbClr val="0000FF"/>
                </a:solidFill>
                <a:latin typeface="宋体" panose="02010600030101010101" pitchFamily="2" charset="-122"/>
                <a:ea typeface="Arial Unicode MS" panose="020B0604020202020204" pitchFamily="34" charset="-122"/>
              </a:rPr>
              <a:t>与门被使能</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8857"/>
                                        </p:tgtEl>
                                        <p:attrNameLst>
                                          <p:attrName>style.visibility</p:attrName>
                                        </p:attrNameLst>
                                      </p:cBhvr>
                                      <p:to>
                                        <p:strVal val="visible"/>
                                      </p:to>
                                    </p:set>
                                    <p:animEffect transition="in" filter="box(in)">
                                      <p:cBhvr>
                                        <p:cTn id="7" dur="500"/>
                                        <p:tgtEl>
                                          <p:spTgt spid="7885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8851"/>
                                        </p:tgtEl>
                                        <p:attrNameLst>
                                          <p:attrName>style.visibility</p:attrName>
                                        </p:attrNameLst>
                                      </p:cBhvr>
                                      <p:to>
                                        <p:strVal val="visible"/>
                                      </p:to>
                                    </p:set>
                                    <p:animEffect transition="in" filter="box(in)">
                                      <p:cBhvr>
                                        <p:cTn id="10" dur="500"/>
                                        <p:tgtEl>
                                          <p:spTgt spid="7885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78861"/>
                                        </p:tgtEl>
                                        <p:attrNameLst>
                                          <p:attrName>style.visibility</p:attrName>
                                        </p:attrNameLst>
                                      </p:cBhvr>
                                      <p:to>
                                        <p:strVal val="visible"/>
                                      </p:to>
                                    </p:set>
                                    <p:animEffect transition="in" filter="box(in)">
                                      <p:cBhvr>
                                        <p:cTn id="15" dur="500"/>
                                        <p:tgtEl>
                                          <p:spTgt spid="7886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78866"/>
                                        </p:tgtEl>
                                        <p:attrNameLst>
                                          <p:attrName>style.visibility</p:attrName>
                                        </p:attrNameLst>
                                      </p:cBhvr>
                                      <p:to>
                                        <p:strVal val="visible"/>
                                      </p:to>
                                    </p:set>
                                    <p:animEffect transition="in" filter="box(in)">
                                      <p:cBhvr>
                                        <p:cTn id="20" dur="500"/>
                                        <p:tgtEl>
                                          <p:spTgt spid="7886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78865"/>
                                        </p:tgtEl>
                                        <p:attrNameLst>
                                          <p:attrName>style.visibility</p:attrName>
                                        </p:attrNameLst>
                                      </p:cBhvr>
                                      <p:to>
                                        <p:strVal val="visible"/>
                                      </p:to>
                                    </p:set>
                                    <p:animEffect transition="in" filter="box(in)">
                                      <p:cBhvr>
                                        <p:cTn id="25" dur="500"/>
                                        <p:tgtEl>
                                          <p:spTgt spid="7886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78867"/>
                                        </p:tgtEl>
                                        <p:attrNameLst>
                                          <p:attrName>style.visibility</p:attrName>
                                        </p:attrNameLst>
                                      </p:cBhvr>
                                      <p:to>
                                        <p:strVal val="visible"/>
                                      </p:to>
                                    </p:set>
                                    <p:animEffect transition="in" filter="box(in)">
                                      <p:cBhvr>
                                        <p:cTn id="30" dur="500"/>
                                        <p:tgtEl>
                                          <p:spTgt spid="7886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nodeType="clickEffect">
                                  <p:stCondLst>
                                    <p:cond delay="0"/>
                                  </p:stCondLst>
                                  <p:childTnLst>
                                    <p:set>
                                      <p:cBhvr>
                                        <p:cTn id="34" dur="1" fill="hold">
                                          <p:stCondLst>
                                            <p:cond delay="0"/>
                                          </p:stCondLst>
                                        </p:cTn>
                                        <p:tgtEl>
                                          <p:spTgt spid="78868"/>
                                        </p:tgtEl>
                                        <p:attrNameLst>
                                          <p:attrName>style.visibility</p:attrName>
                                        </p:attrNameLst>
                                      </p:cBhvr>
                                      <p:to>
                                        <p:strVal val="visible"/>
                                      </p:to>
                                    </p:set>
                                    <p:animEffect transition="in" filter="box(in)">
                                      <p:cBhvr>
                                        <p:cTn id="35" dur="500"/>
                                        <p:tgtEl>
                                          <p:spTgt spid="7886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78869"/>
                                        </p:tgtEl>
                                        <p:attrNameLst>
                                          <p:attrName>style.visibility</p:attrName>
                                        </p:attrNameLst>
                                      </p:cBhvr>
                                      <p:to>
                                        <p:strVal val="visible"/>
                                      </p:to>
                                    </p:set>
                                    <p:anim calcmode="lin" valueType="num">
                                      <p:cBhvr additive="base">
                                        <p:cTn id="40" dur="500" fill="hold"/>
                                        <p:tgtEl>
                                          <p:spTgt spid="78869"/>
                                        </p:tgtEl>
                                        <p:attrNameLst>
                                          <p:attrName>ppt_x</p:attrName>
                                        </p:attrNameLst>
                                      </p:cBhvr>
                                      <p:tavLst>
                                        <p:tav tm="0">
                                          <p:val>
                                            <p:strVal val="#ppt_x"/>
                                          </p:val>
                                        </p:tav>
                                        <p:tav tm="100000">
                                          <p:val>
                                            <p:strVal val="#ppt_x"/>
                                          </p:val>
                                        </p:tav>
                                      </p:tavLst>
                                    </p:anim>
                                    <p:anim calcmode="lin" valueType="num">
                                      <p:cBhvr additive="base">
                                        <p:cTn id="41" dur="500" fill="hold"/>
                                        <p:tgtEl>
                                          <p:spTgt spid="78869"/>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78871"/>
                                        </p:tgtEl>
                                        <p:attrNameLst>
                                          <p:attrName>style.visibility</p:attrName>
                                        </p:attrNameLst>
                                      </p:cBhvr>
                                      <p:to>
                                        <p:strVal val="visible"/>
                                      </p:to>
                                    </p:set>
                                    <p:anim calcmode="lin" valueType="num">
                                      <p:cBhvr additive="base">
                                        <p:cTn id="44" dur="500" fill="hold"/>
                                        <p:tgtEl>
                                          <p:spTgt spid="78871"/>
                                        </p:tgtEl>
                                        <p:attrNameLst>
                                          <p:attrName>ppt_x</p:attrName>
                                        </p:attrNameLst>
                                      </p:cBhvr>
                                      <p:tavLst>
                                        <p:tav tm="0">
                                          <p:val>
                                            <p:strVal val="#ppt_x"/>
                                          </p:val>
                                        </p:tav>
                                        <p:tav tm="100000">
                                          <p:val>
                                            <p:strVal val="#ppt_x"/>
                                          </p:val>
                                        </p:tav>
                                      </p:tavLst>
                                    </p:anim>
                                    <p:anim calcmode="lin" valueType="num">
                                      <p:cBhvr additive="base">
                                        <p:cTn id="45" dur="500" fill="hold"/>
                                        <p:tgtEl>
                                          <p:spTgt spid="788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p:bldP spid="78857" grpId="0"/>
      <p:bldP spid="78861" grpId="0"/>
      <p:bldP spid="78869" grpId="0"/>
      <p:bldP spid="7887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15">
            <a:extLst>
              <a:ext uri="{FF2B5EF4-FFF2-40B4-BE49-F238E27FC236}">
                <a16:creationId xmlns:a16="http://schemas.microsoft.com/office/drawing/2014/main" id="{35A3A7B9-FFD0-B8AF-29F1-36B064A43077}"/>
              </a:ext>
            </a:extLst>
          </p:cNvPr>
          <p:cNvGrpSpPr>
            <a:grpSpLocks/>
          </p:cNvGrpSpPr>
          <p:nvPr/>
        </p:nvGrpSpPr>
        <p:grpSpPr bwMode="auto">
          <a:xfrm>
            <a:off x="1692275" y="800100"/>
            <a:ext cx="6105525" cy="3295650"/>
            <a:chOff x="1195" y="368"/>
            <a:chExt cx="3846" cy="2076"/>
          </a:xfrm>
        </p:grpSpPr>
        <p:pic>
          <p:nvPicPr>
            <p:cNvPr id="22565" name="Picture 8">
              <a:extLst>
                <a:ext uri="{FF2B5EF4-FFF2-40B4-BE49-F238E27FC236}">
                  <a16:creationId xmlns:a16="http://schemas.microsoft.com/office/drawing/2014/main" id="{3F184C6B-6BB9-491A-56D5-B135DC6B33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4" y="2084"/>
              <a:ext cx="3817"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66" name="Picture 9">
              <a:extLst>
                <a:ext uri="{FF2B5EF4-FFF2-40B4-BE49-F238E27FC236}">
                  <a16:creationId xmlns:a16="http://schemas.microsoft.com/office/drawing/2014/main" id="{DBEA12CF-3350-55BE-DFC3-6EC23C834B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5" y="368"/>
              <a:ext cx="3817" cy="1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67" name="Picture 10">
              <a:extLst>
                <a:ext uri="{FF2B5EF4-FFF2-40B4-BE49-F238E27FC236}">
                  <a16:creationId xmlns:a16="http://schemas.microsoft.com/office/drawing/2014/main" id="{AD0496AD-7F33-B5DD-9D09-5107B6D7A0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2" y="496"/>
              <a:ext cx="42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68" name="Picture 11">
              <a:extLst>
                <a:ext uri="{FF2B5EF4-FFF2-40B4-BE49-F238E27FC236}">
                  <a16:creationId xmlns:a16="http://schemas.microsoft.com/office/drawing/2014/main" id="{7C73C69C-7DA1-60C5-2BD6-0C4EC24F34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3" y="472"/>
              <a:ext cx="906"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69" name="Rectangle 12">
              <a:extLst>
                <a:ext uri="{FF2B5EF4-FFF2-40B4-BE49-F238E27FC236}">
                  <a16:creationId xmlns:a16="http://schemas.microsoft.com/office/drawing/2014/main" id="{BBE6B1D8-7A50-B4A1-9482-F24779923639}"/>
                </a:ext>
              </a:extLst>
            </p:cNvPr>
            <p:cNvSpPr>
              <a:spLocks noChangeArrowheads="1"/>
            </p:cNvSpPr>
            <p:nvPr/>
          </p:nvSpPr>
          <p:spPr bwMode="auto">
            <a:xfrm>
              <a:off x="1904" y="1199"/>
              <a:ext cx="8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1800">
                  <a:solidFill>
                    <a:srgbClr val="0000FF"/>
                  </a:solidFill>
                  <a:latin typeface="宋体" panose="02010600030101010101" pitchFamily="2" charset="-122"/>
                  <a:ea typeface="Arial Unicode MS" panose="020B0604020202020204" pitchFamily="34" charset="-122"/>
                </a:rPr>
                <a:t>与门被禁止</a:t>
              </a:r>
            </a:p>
          </p:txBody>
        </p:sp>
        <p:sp>
          <p:nvSpPr>
            <p:cNvPr id="22570" name="Rectangle 13">
              <a:extLst>
                <a:ext uri="{FF2B5EF4-FFF2-40B4-BE49-F238E27FC236}">
                  <a16:creationId xmlns:a16="http://schemas.microsoft.com/office/drawing/2014/main" id="{77E133EB-1928-492F-9617-F0F17C4FF18F}"/>
                </a:ext>
              </a:extLst>
            </p:cNvPr>
            <p:cNvSpPr>
              <a:spLocks noChangeArrowheads="1"/>
            </p:cNvSpPr>
            <p:nvPr/>
          </p:nvSpPr>
          <p:spPr bwMode="auto">
            <a:xfrm>
              <a:off x="3719" y="1222"/>
              <a:ext cx="8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1800">
                  <a:solidFill>
                    <a:srgbClr val="0000FF"/>
                  </a:solidFill>
                  <a:latin typeface="宋体" panose="02010600030101010101" pitchFamily="2" charset="-122"/>
                  <a:ea typeface="Arial Unicode MS" panose="020B0604020202020204" pitchFamily="34" charset="-122"/>
                </a:rPr>
                <a:t>与门被使能</a:t>
              </a:r>
            </a:p>
          </p:txBody>
        </p:sp>
      </p:grpSp>
      <p:sp>
        <p:nvSpPr>
          <p:cNvPr id="83970" name="Rectangle 2">
            <a:extLst>
              <a:ext uri="{FF2B5EF4-FFF2-40B4-BE49-F238E27FC236}">
                <a16:creationId xmlns:a16="http://schemas.microsoft.com/office/drawing/2014/main" id="{4B2CE0C8-7BD4-A38A-4BC8-F233DBF34A66}"/>
              </a:ext>
            </a:extLst>
          </p:cNvPr>
          <p:cNvSpPr>
            <a:spLocks noGrp="1"/>
          </p:cNvSpPr>
          <p:nvPr>
            <p:ph type="title" idx="4294967295"/>
          </p:nvPr>
        </p:nvSpPr>
        <p:spPr/>
        <p:txBody>
          <a:bodyPr/>
          <a:lstStyle/>
          <a:p>
            <a:pPr>
              <a:defRPr/>
            </a:pPr>
            <a:r>
              <a:rPr lang="zh-CN" altLang="en-US" sz="2400" cap="none"/>
              <a:t>逻辑门的使能和禁止特性</a:t>
            </a:r>
          </a:p>
        </p:txBody>
      </p:sp>
      <p:sp>
        <p:nvSpPr>
          <p:cNvPr id="22532" name="Text Box 7">
            <a:extLst>
              <a:ext uri="{FF2B5EF4-FFF2-40B4-BE49-F238E27FC236}">
                <a16:creationId xmlns:a16="http://schemas.microsoft.com/office/drawing/2014/main" id="{6E315806-246C-9BDF-1FCA-142A73E27798}"/>
              </a:ext>
            </a:extLst>
          </p:cNvPr>
          <p:cNvSpPr txBox="1">
            <a:spLocks noChangeArrowheads="1"/>
          </p:cNvSpPr>
          <p:nvPr/>
        </p:nvSpPr>
        <p:spPr bwMode="auto">
          <a:xfrm>
            <a:off x="792163" y="65088"/>
            <a:ext cx="59039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a:latin typeface="宋体" panose="02010600030101010101" pitchFamily="2" charset="-122"/>
                <a:ea typeface="Arial Unicode MS" panose="020B0604020202020204" pitchFamily="34" charset="-122"/>
              </a:rPr>
              <a:t>4. </a:t>
            </a:r>
            <a:r>
              <a:rPr lang="zh-CN" altLang="en-US">
                <a:latin typeface="宋体" panose="02010600030101010101" pitchFamily="2" charset="-122"/>
                <a:ea typeface="Arial Unicode MS" panose="020B0604020202020204" pitchFamily="34" charset="-122"/>
              </a:rPr>
              <a:t>逻辑门的使能和禁止特性</a:t>
            </a:r>
          </a:p>
        </p:txBody>
      </p:sp>
      <p:sp>
        <p:nvSpPr>
          <p:cNvPr id="22533" name="Rectangle 3">
            <a:extLst>
              <a:ext uri="{FF2B5EF4-FFF2-40B4-BE49-F238E27FC236}">
                <a16:creationId xmlns:a16="http://schemas.microsoft.com/office/drawing/2014/main" id="{7B0B8C43-1E48-AEC4-F5FB-9CDF5EA3D281}"/>
              </a:ext>
            </a:extLst>
          </p:cNvPr>
          <p:cNvSpPr>
            <a:spLocks noChangeArrowheads="1"/>
          </p:cNvSpPr>
          <p:nvPr/>
        </p:nvSpPr>
        <p:spPr bwMode="auto">
          <a:xfrm>
            <a:off x="827088" y="476250"/>
            <a:ext cx="80645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7313" indent="-87313">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120000"/>
              </a:lnSpc>
              <a:buClr>
                <a:schemeClr val="accent1"/>
              </a:buClr>
              <a:buFont typeface="Wingdings 2" panose="05020102010507070707" pitchFamily="18" charset="2"/>
              <a:buNone/>
            </a:pPr>
            <a:r>
              <a:rPr lang="en-US" altLang="zh-CN" sz="2400">
                <a:latin typeface="宋体" panose="02010600030101010101" pitchFamily="2" charset="-122"/>
                <a:ea typeface="Arial Unicode MS" panose="020B0604020202020204" pitchFamily="34" charset="-122"/>
              </a:rPr>
              <a:t>1</a:t>
            </a:r>
            <a:r>
              <a:rPr lang="zh-CN" altLang="en-US" sz="2400">
                <a:latin typeface="宋体" panose="02010600030101010101" pitchFamily="2" charset="-122"/>
                <a:ea typeface="Arial Unicode MS" panose="020B0604020202020204" pitchFamily="34" charset="-122"/>
              </a:rPr>
              <a:t>）与门</a:t>
            </a:r>
            <a:endParaRPr lang="zh-CN" altLang="en-US">
              <a:latin typeface="宋体" panose="02010600030101010101" pitchFamily="2" charset="-122"/>
              <a:ea typeface="Arial Unicode MS" panose="020B0604020202020204" pitchFamily="34" charset="-122"/>
            </a:endParaRPr>
          </a:p>
          <a:p>
            <a:pPr eaLnBrk="1" hangingPunct="1">
              <a:lnSpc>
                <a:spcPct val="120000"/>
              </a:lnSpc>
              <a:buClr>
                <a:schemeClr val="accent1"/>
              </a:buClr>
              <a:buFont typeface="Wingdings 2" panose="05020102010507070707" pitchFamily="18" charset="2"/>
              <a:buChar char=""/>
            </a:pPr>
            <a:endParaRPr lang="zh-CN" altLang="en-US" sz="2400">
              <a:latin typeface="宋体" panose="02010600030101010101" pitchFamily="2" charset="-122"/>
              <a:ea typeface="Arial Unicode MS" panose="020B0604020202020204" pitchFamily="34" charset="-122"/>
            </a:endParaRPr>
          </a:p>
        </p:txBody>
      </p:sp>
      <p:sp>
        <p:nvSpPr>
          <p:cNvPr id="22534" name="Slide Number Placeholder 9">
            <a:extLst>
              <a:ext uri="{FF2B5EF4-FFF2-40B4-BE49-F238E27FC236}">
                <a16:creationId xmlns:a16="http://schemas.microsoft.com/office/drawing/2014/main" id="{98930062-A89A-B2A9-F4CE-DB7091E1917C}"/>
              </a:ext>
            </a:extLst>
          </p:cNvPr>
          <p:cNvSpPr txBox="1">
            <a:spLocks noGrp="1"/>
          </p:cNvSpPr>
          <p:nvPr/>
        </p:nvSpPr>
        <p:spPr bwMode="auto">
          <a:xfrm>
            <a:off x="107950" y="6308725"/>
            <a:ext cx="582613" cy="323850"/>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0"/>
              </a:spcBef>
              <a:buClrTx/>
              <a:buFontTx/>
              <a:buNone/>
            </a:pPr>
            <a:fld id="{8B1A5D9E-F9FC-4B6F-A2A2-EF97C8CA145D}" type="slidenum">
              <a:rPr lang="en-US" altLang="zh-CN" sz="1800" b="0">
                <a:solidFill>
                  <a:schemeClr val="bg2"/>
                </a:solidFill>
                <a:latin typeface="Arial" panose="020B0604020202020204" pitchFamily="34" charset="0"/>
                <a:ea typeface="Arial Unicode MS" panose="020B0604020202020204" pitchFamily="34" charset="-122"/>
              </a:rPr>
              <a:pPr algn="ctr" eaLnBrk="1" hangingPunct="1">
                <a:spcBef>
                  <a:spcPct val="0"/>
                </a:spcBef>
                <a:buClrTx/>
                <a:buFontTx/>
                <a:buNone/>
              </a:pPr>
              <a:t>15</a:t>
            </a:fld>
            <a:endParaRPr lang="en-US" altLang="zh-CN" sz="1800" b="0">
              <a:solidFill>
                <a:schemeClr val="bg2"/>
              </a:solidFill>
              <a:latin typeface="Arial" panose="020B0604020202020204" pitchFamily="34" charset="0"/>
              <a:ea typeface="Arial Unicode MS" panose="020B0604020202020204" pitchFamily="34" charset="-122"/>
            </a:endParaRPr>
          </a:p>
        </p:txBody>
      </p:sp>
      <p:graphicFrame>
        <p:nvGraphicFramePr>
          <p:cNvPr id="84061" name="Group 93">
            <a:extLst>
              <a:ext uri="{FF2B5EF4-FFF2-40B4-BE49-F238E27FC236}">
                <a16:creationId xmlns:a16="http://schemas.microsoft.com/office/drawing/2014/main" id="{9518A94C-A13C-47FA-29B5-1EA375968BEC}"/>
              </a:ext>
            </a:extLst>
          </p:cNvPr>
          <p:cNvGraphicFramePr>
            <a:graphicFrameLocks noGrp="1"/>
          </p:cNvGraphicFramePr>
          <p:nvPr/>
        </p:nvGraphicFramePr>
        <p:xfrm>
          <a:off x="4535488" y="4365625"/>
          <a:ext cx="4165600" cy="2257425"/>
        </p:xfrm>
        <a:graphic>
          <a:graphicData uri="http://schemas.openxmlformats.org/drawingml/2006/table">
            <a:tbl>
              <a:tblPr/>
              <a:tblGrid>
                <a:gridCol w="852487">
                  <a:extLst>
                    <a:ext uri="{9D8B030D-6E8A-4147-A177-3AD203B41FA5}">
                      <a16:colId xmlns:a16="http://schemas.microsoft.com/office/drawing/2014/main" val="20000"/>
                    </a:ext>
                  </a:extLst>
                </a:gridCol>
                <a:gridCol w="852488">
                  <a:extLst>
                    <a:ext uri="{9D8B030D-6E8A-4147-A177-3AD203B41FA5}">
                      <a16:colId xmlns:a16="http://schemas.microsoft.com/office/drawing/2014/main" val="20001"/>
                    </a:ext>
                  </a:extLst>
                </a:gridCol>
                <a:gridCol w="1128712">
                  <a:extLst>
                    <a:ext uri="{9D8B030D-6E8A-4147-A177-3AD203B41FA5}">
                      <a16:colId xmlns:a16="http://schemas.microsoft.com/office/drawing/2014/main" val="20002"/>
                    </a:ext>
                  </a:extLst>
                </a:gridCol>
                <a:gridCol w="1331913">
                  <a:extLst>
                    <a:ext uri="{9D8B030D-6E8A-4147-A177-3AD203B41FA5}">
                      <a16:colId xmlns:a16="http://schemas.microsoft.com/office/drawing/2014/main" val="20003"/>
                    </a:ext>
                  </a:extLst>
                </a:gridCol>
              </a:tblGrid>
              <a:tr h="579290">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Arial" charset="0"/>
                          <a:ea typeface="宋体" pitchFamily="2" charset="-122"/>
                        </a:rPr>
                        <a:t>与门的使能与禁止运算真值表</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a:ln>
                          <a:noFill/>
                        </a:ln>
                        <a:solidFill>
                          <a:schemeClr val="tx1"/>
                        </a:solidFill>
                        <a:effectLst/>
                        <a:latin typeface="Arial" charset="0"/>
                        <a:ea typeface="宋体" pitchFamily="2" charset="-122"/>
                      </a:endParaRPr>
                    </a:p>
                  </a:txBody>
                  <a:tcPr marT="45723" marB="45723"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3536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charset="0"/>
                          <a:ea typeface="宋体" pitchFamily="2" charset="-122"/>
                        </a:rPr>
                        <a:t>A</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marT="45723" marB="45723"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charset="0"/>
                          <a:ea typeface="宋体" pitchFamily="2" charset="-122"/>
                        </a:rPr>
                        <a:t>B</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marT="45723" marB="4572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charset="0"/>
                          <a:ea typeface="宋体" pitchFamily="2" charset="-122"/>
                        </a:rPr>
                        <a:t>Y=AB</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marT="45723" marB="4572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chemeClr val="tx1"/>
                        </a:solidFill>
                        <a:effectLst/>
                        <a:latin typeface="Arial" charset="0"/>
                        <a:ea typeface="宋体" pitchFamily="2" charset="-122"/>
                      </a:endParaRPr>
                    </a:p>
                  </a:txBody>
                  <a:tcPr marT="45723" marB="45723"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3366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pitchFamily="2" charset="-122"/>
                        </a:rPr>
                        <a:t>0</a:t>
                      </a:r>
                      <a:endParaRPr kumimoji="0" lang="en-US" altLang="zh-CN" sz="1600" b="0" i="0" u="none" strike="noStrike" cap="none" normalizeH="0" baseline="0" dirty="0">
                        <a:ln>
                          <a:noFill/>
                        </a:ln>
                        <a:solidFill>
                          <a:schemeClr val="tx1"/>
                        </a:solidFill>
                        <a:effectLst/>
                        <a:latin typeface="Arial" charset="0"/>
                        <a:ea typeface="宋体" pitchFamily="2" charset="-122"/>
                      </a:endParaRPr>
                    </a:p>
                  </a:txBody>
                  <a:tcPr marT="45723" marB="45723"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pitchFamily="2" charset="-122"/>
                        </a:rPr>
                        <a:t>0</a:t>
                      </a:r>
                      <a:endParaRPr kumimoji="0" lang="en-US" altLang="zh-CN" sz="1600" b="0" i="0" u="none" strike="noStrike" cap="none" normalizeH="0" baseline="0" dirty="0">
                        <a:ln>
                          <a:noFill/>
                        </a:ln>
                        <a:solidFill>
                          <a:schemeClr val="tx1"/>
                        </a:solidFill>
                        <a:effectLst/>
                        <a:latin typeface="Arial"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pitchFamily="2" charset="-122"/>
                        </a:rPr>
                        <a:t>0</a:t>
                      </a:r>
                      <a:endParaRPr kumimoji="0" lang="zh-CN" altLang="en-US" sz="1600" b="0" i="0" u="none" strike="noStrike" cap="none" normalizeH="0" baseline="0" dirty="0">
                        <a:ln>
                          <a:noFill/>
                        </a:ln>
                        <a:solidFill>
                          <a:schemeClr val="tx1"/>
                        </a:solidFill>
                        <a:effectLst/>
                        <a:latin typeface="Arial"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pitchFamily="2" charset="-122"/>
                        </a:rPr>
                        <a:t>Y=0  </a:t>
                      </a:r>
                      <a:endParaRPr kumimoji="0" lang="en-US" altLang="zh-CN" sz="1600" b="0" i="0" u="none" strike="noStrike" cap="none" normalizeH="0" baseline="0" dirty="0">
                        <a:ln>
                          <a:noFill/>
                        </a:ln>
                        <a:solidFill>
                          <a:schemeClr val="tx1"/>
                        </a:solidFill>
                        <a:effectLst/>
                        <a:latin typeface="Arial" charset="0"/>
                        <a:ea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Arial" charset="0"/>
                          <a:ea typeface="宋体" pitchFamily="2" charset="-122"/>
                        </a:rPr>
                        <a:t>禁止</a:t>
                      </a:r>
                    </a:p>
                  </a:txBody>
                  <a:tcPr marT="45723" marB="45723"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6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pitchFamily="2" charset="-122"/>
                        </a:rPr>
                        <a:t>0</a:t>
                      </a:r>
                      <a:endParaRPr kumimoji="0" lang="en-US" altLang="zh-CN" sz="1600" b="0" i="0" u="none" strike="noStrike" cap="none" normalizeH="0" baseline="0" dirty="0">
                        <a:ln>
                          <a:noFill/>
                        </a:ln>
                        <a:solidFill>
                          <a:schemeClr val="tx1"/>
                        </a:solidFill>
                        <a:effectLst/>
                        <a:latin typeface="Arial" charset="0"/>
                        <a:ea typeface="宋体" pitchFamily="2" charset="-122"/>
                      </a:endParaRPr>
                    </a:p>
                  </a:txBody>
                  <a:tcPr marT="45723" marB="45723"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pitchFamily="2" charset="-122"/>
                        </a:rPr>
                        <a:t>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pitchFamily="2" charset="-122"/>
                        </a:rPr>
                        <a:t>0</a:t>
                      </a:r>
                      <a:endParaRPr kumimoji="0" lang="zh-CN" altLang="en-US" sz="1600" b="0" i="0" u="none" strike="noStrike" cap="none" normalizeH="0" baseline="0" dirty="0">
                        <a:ln>
                          <a:noFill/>
                        </a:ln>
                        <a:solidFill>
                          <a:schemeClr val="tx1"/>
                        </a:solidFill>
                        <a:effectLst/>
                        <a:latin typeface="Arial"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3"/>
                  </a:ext>
                </a:extLst>
              </a:tr>
              <a:tr h="33536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pitchFamily="2" charset="-122"/>
                        </a:rPr>
                        <a:t>1</a:t>
                      </a:r>
                    </a:p>
                  </a:txBody>
                  <a:tcPr marT="45723" marB="45723"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pitchFamily="2" charset="-122"/>
                        </a:rPr>
                        <a:t>0</a:t>
                      </a:r>
                      <a:endParaRPr kumimoji="0" lang="en-US" altLang="zh-CN" sz="1600" b="0" i="0" u="none" strike="noStrike" cap="none" normalizeH="0" baseline="0" dirty="0">
                        <a:ln>
                          <a:noFill/>
                        </a:ln>
                        <a:solidFill>
                          <a:schemeClr val="tx1"/>
                        </a:solidFill>
                        <a:effectLst/>
                        <a:latin typeface="Arial"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pitchFamily="2" charset="-122"/>
                        </a:rPr>
                        <a:t>0</a:t>
                      </a:r>
                      <a:endParaRPr kumimoji="0" lang="zh-CN" altLang="en-US" sz="1600" b="0" i="0" u="none" strike="noStrike" cap="none" normalizeH="0" baseline="0" dirty="0">
                        <a:ln>
                          <a:noFill/>
                        </a:ln>
                        <a:solidFill>
                          <a:schemeClr val="tx1"/>
                        </a:solidFill>
                        <a:effectLst/>
                        <a:latin typeface="Arial"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pitchFamily="2" charset="-122"/>
                        </a:rPr>
                        <a:t>Y=B  </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Arial" charset="0"/>
                          <a:ea typeface="宋体" pitchFamily="2" charset="-122"/>
                        </a:rPr>
                        <a:t>使能</a:t>
                      </a:r>
                    </a:p>
                  </a:txBody>
                  <a:tcPr marT="45723" marB="45723"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6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pitchFamily="2" charset="-122"/>
                        </a:rPr>
                        <a:t>1</a:t>
                      </a:r>
                    </a:p>
                  </a:txBody>
                  <a:tcPr marT="45723" marB="45723"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pitchFamily="2" charset="-122"/>
                        </a:rPr>
                        <a:t>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rial" charset="0"/>
                          <a:ea typeface="宋体" pitchFamily="2" charset="-122"/>
                        </a:rPr>
                        <a:t>1</a:t>
                      </a:r>
                      <a:endParaRPr kumimoji="0" lang="zh-CN" altLang="en-US" sz="1600" b="0" i="0" u="none" strike="noStrike" cap="none" normalizeH="0" baseline="0" dirty="0">
                        <a:ln>
                          <a:noFill/>
                        </a:ln>
                        <a:solidFill>
                          <a:schemeClr val="tx1"/>
                        </a:solidFill>
                        <a:effectLst/>
                        <a:latin typeface="Arial"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5"/>
                  </a:ext>
                </a:extLst>
              </a:tr>
            </a:tbl>
          </a:graphicData>
        </a:graphic>
      </p:graphicFrame>
      <p:pic>
        <p:nvPicPr>
          <p:cNvPr id="84063" name="Picture 95">
            <a:extLst>
              <a:ext uri="{FF2B5EF4-FFF2-40B4-BE49-F238E27FC236}">
                <a16:creationId xmlns:a16="http://schemas.microsoft.com/office/drawing/2014/main" id="{093FA212-7188-16D6-DBAF-FDA116163C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3600" y="4797425"/>
            <a:ext cx="3267075"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4063"/>
                                        </p:tgtEl>
                                        <p:attrNameLst>
                                          <p:attrName>style.visibility</p:attrName>
                                        </p:attrNameLst>
                                      </p:cBhvr>
                                      <p:to>
                                        <p:strVal val="visible"/>
                                      </p:to>
                                    </p:set>
                                    <p:animEffect transition="in" filter="box(in)">
                                      <p:cBhvr>
                                        <p:cTn id="7" dur="500"/>
                                        <p:tgtEl>
                                          <p:spTgt spid="840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4061"/>
                                        </p:tgtEl>
                                        <p:attrNameLst>
                                          <p:attrName>style.visibility</p:attrName>
                                        </p:attrNameLst>
                                      </p:cBhvr>
                                      <p:to>
                                        <p:strVal val="visible"/>
                                      </p:to>
                                    </p:set>
                                    <p:animEffect transition="in" filter="blinds(horizontal)">
                                      <p:cBhvr>
                                        <p:cTn id="12" dur="500"/>
                                        <p:tgtEl>
                                          <p:spTgt spid="84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59">
            <a:extLst>
              <a:ext uri="{FF2B5EF4-FFF2-40B4-BE49-F238E27FC236}">
                <a16:creationId xmlns:a16="http://schemas.microsoft.com/office/drawing/2014/main" id="{DCFB9FEB-55FC-FF3A-439D-EFAD593F5E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8425" y="944563"/>
            <a:ext cx="6732588" cy="232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63" name="Picture 47">
            <a:extLst>
              <a:ext uri="{FF2B5EF4-FFF2-40B4-BE49-F238E27FC236}">
                <a16:creationId xmlns:a16="http://schemas.microsoft.com/office/drawing/2014/main" id="{E48BAA89-F878-71E4-B31E-3B98003474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2250" y="3249613"/>
            <a:ext cx="6624638"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5" name="Rectangle 9">
            <a:extLst>
              <a:ext uri="{FF2B5EF4-FFF2-40B4-BE49-F238E27FC236}">
                <a16:creationId xmlns:a16="http://schemas.microsoft.com/office/drawing/2014/main" id="{C573158D-6F27-9F98-056B-676624538F64}"/>
              </a:ext>
            </a:extLst>
          </p:cNvPr>
          <p:cNvSpPr>
            <a:spLocks noGrp="1"/>
          </p:cNvSpPr>
          <p:nvPr>
            <p:ph type="title" idx="4294967295"/>
          </p:nvPr>
        </p:nvSpPr>
        <p:spPr/>
        <p:txBody>
          <a:bodyPr/>
          <a:lstStyle/>
          <a:p>
            <a:pPr>
              <a:defRPr/>
            </a:pPr>
            <a:r>
              <a:rPr lang="zh-CN" altLang="en-US" sz="2400" cap="none"/>
              <a:t>逻辑门的使能和禁止特性</a:t>
            </a:r>
          </a:p>
        </p:txBody>
      </p:sp>
      <p:sp>
        <p:nvSpPr>
          <p:cNvPr id="24581" name="Text Box 7">
            <a:extLst>
              <a:ext uri="{FF2B5EF4-FFF2-40B4-BE49-F238E27FC236}">
                <a16:creationId xmlns:a16="http://schemas.microsoft.com/office/drawing/2014/main" id="{B89B65DC-3F5F-1238-FDA6-CB1683AE85A0}"/>
              </a:ext>
            </a:extLst>
          </p:cNvPr>
          <p:cNvSpPr txBox="1">
            <a:spLocks noChangeArrowheads="1"/>
          </p:cNvSpPr>
          <p:nvPr/>
        </p:nvSpPr>
        <p:spPr bwMode="auto">
          <a:xfrm>
            <a:off x="792163" y="65088"/>
            <a:ext cx="59039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a:latin typeface="宋体" panose="02010600030101010101" pitchFamily="2" charset="-122"/>
                <a:ea typeface="Arial Unicode MS" panose="020B0604020202020204" pitchFamily="34" charset="-122"/>
              </a:rPr>
              <a:t>4. </a:t>
            </a:r>
            <a:r>
              <a:rPr lang="zh-CN" altLang="en-US">
                <a:latin typeface="宋体" panose="02010600030101010101" pitchFamily="2" charset="-122"/>
                <a:ea typeface="Arial Unicode MS" panose="020B0604020202020204" pitchFamily="34" charset="-122"/>
              </a:rPr>
              <a:t>逻辑门的使能和禁止特性</a:t>
            </a:r>
          </a:p>
        </p:txBody>
      </p:sp>
      <p:sp>
        <p:nvSpPr>
          <p:cNvPr id="24582" name="Slide Number Placeholder 9">
            <a:extLst>
              <a:ext uri="{FF2B5EF4-FFF2-40B4-BE49-F238E27FC236}">
                <a16:creationId xmlns:a16="http://schemas.microsoft.com/office/drawing/2014/main" id="{BE8A5FD5-AF6D-8009-9543-5A0629FE4516}"/>
              </a:ext>
            </a:extLst>
          </p:cNvPr>
          <p:cNvSpPr txBox="1">
            <a:spLocks noGrp="1"/>
          </p:cNvSpPr>
          <p:nvPr/>
        </p:nvSpPr>
        <p:spPr bwMode="auto">
          <a:xfrm>
            <a:off x="107950" y="6308725"/>
            <a:ext cx="582613" cy="323850"/>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0"/>
              </a:spcBef>
              <a:buClrTx/>
              <a:buFontTx/>
              <a:buNone/>
            </a:pPr>
            <a:fld id="{CEF4BA74-78CA-43C2-BB38-A94487F16A1B}" type="slidenum">
              <a:rPr lang="en-US" altLang="zh-CN" sz="1800" b="0">
                <a:solidFill>
                  <a:schemeClr val="bg2"/>
                </a:solidFill>
                <a:latin typeface="Arial" panose="020B0604020202020204" pitchFamily="34" charset="0"/>
                <a:ea typeface="Arial Unicode MS" panose="020B0604020202020204" pitchFamily="34" charset="-122"/>
              </a:rPr>
              <a:pPr algn="ctr" eaLnBrk="1" hangingPunct="1">
                <a:spcBef>
                  <a:spcPct val="0"/>
                </a:spcBef>
                <a:buClrTx/>
                <a:buFontTx/>
                <a:buNone/>
              </a:pPr>
              <a:t>16</a:t>
            </a:fld>
            <a:endParaRPr lang="en-US" altLang="zh-CN" sz="1800" b="0">
              <a:solidFill>
                <a:schemeClr val="bg2"/>
              </a:solidFill>
              <a:latin typeface="Arial" panose="020B0604020202020204" pitchFamily="34" charset="0"/>
              <a:ea typeface="Arial Unicode MS" panose="020B0604020202020204" pitchFamily="34" charset="-122"/>
            </a:endParaRPr>
          </a:p>
        </p:txBody>
      </p:sp>
      <p:graphicFrame>
        <p:nvGraphicFramePr>
          <p:cNvPr id="86029" name="Group 13">
            <a:extLst>
              <a:ext uri="{FF2B5EF4-FFF2-40B4-BE49-F238E27FC236}">
                <a16:creationId xmlns:a16="http://schemas.microsoft.com/office/drawing/2014/main" id="{AE2B6BE7-9A9C-2C93-AC85-AE0F70183387}"/>
              </a:ext>
            </a:extLst>
          </p:cNvPr>
          <p:cNvGraphicFramePr>
            <a:graphicFrameLocks noGrp="1"/>
          </p:cNvGraphicFramePr>
          <p:nvPr/>
        </p:nvGraphicFramePr>
        <p:xfrm>
          <a:off x="4535488" y="4365625"/>
          <a:ext cx="4165600" cy="2257425"/>
        </p:xfrm>
        <a:graphic>
          <a:graphicData uri="http://schemas.openxmlformats.org/drawingml/2006/table">
            <a:tbl>
              <a:tblPr/>
              <a:tblGrid>
                <a:gridCol w="852487">
                  <a:extLst>
                    <a:ext uri="{9D8B030D-6E8A-4147-A177-3AD203B41FA5}">
                      <a16:colId xmlns:a16="http://schemas.microsoft.com/office/drawing/2014/main" val="20000"/>
                    </a:ext>
                  </a:extLst>
                </a:gridCol>
                <a:gridCol w="852488">
                  <a:extLst>
                    <a:ext uri="{9D8B030D-6E8A-4147-A177-3AD203B41FA5}">
                      <a16:colId xmlns:a16="http://schemas.microsoft.com/office/drawing/2014/main" val="20001"/>
                    </a:ext>
                  </a:extLst>
                </a:gridCol>
                <a:gridCol w="1128712">
                  <a:extLst>
                    <a:ext uri="{9D8B030D-6E8A-4147-A177-3AD203B41FA5}">
                      <a16:colId xmlns:a16="http://schemas.microsoft.com/office/drawing/2014/main" val="20002"/>
                    </a:ext>
                  </a:extLst>
                </a:gridCol>
                <a:gridCol w="1331913">
                  <a:extLst>
                    <a:ext uri="{9D8B030D-6E8A-4147-A177-3AD203B41FA5}">
                      <a16:colId xmlns:a16="http://schemas.microsoft.com/office/drawing/2014/main" val="20003"/>
                    </a:ext>
                  </a:extLst>
                </a:gridCol>
              </a:tblGrid>
              <a:tr h="579290">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Arial" charset="0"/>
                          <a:ea typeface="宋体" pitchFamily="2" charset="-122"/>
                        </a:rPr>
                        <a:t>或门的使能与禁止运算真值表</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a:ln>
                          <a:noFill/>
                        </a:ln>
                        <a:solidFill>
                          <a:schemeClr val="tx1"/>
                        </a:solidFill>
                        <a:effectLst/>
                        <a:latin typeface="Arial" charset="0"/>
                        <a:ea typeface="宋体" pitchFamily="2" charset="-122"/>
                      </a:endParaRPr>
                    </a:p>
                  </a:txBody>
                  <a:tcPr marT="45723" marB="45723"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3536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charset="0"/>
                          <a:ea typeface="宋体" pitchFamily="2" charset="-122"/>
                        </a:rPr>
                        <a:t>A</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marT="45723" marB="45723"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charset="0"/>
                          <a:ea typeface="宋体" pitchFamily="2" charset="-122"/>
                        </a:rPr>
                        <a:t>B</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marT="45723" marB="4572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charset="0"/>
                          <a:ea typeface="宋体" pitchFamily="2" charset="-122"/>
                        </a:rPr>
                        <a:t>Y=A+B</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marT="45723" marB="4572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chemeClr val="tx1"/>
                        </a:solidFill>
                        <a:effectLst/>
                        <a:latin typeface="Arial" charset="0"/>
                        <a:ea typeface="宋体" pitchFamily="2" charset="-122"/>
                      </a:endParaRPr>
                    </a:p>
                  </a:txBody>
                  <a:tcPr marT="45723" marB="45723"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3366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pitchFamily="2" charset="-122"/>
                        </a:rPr>
                        <a:t>0</a:t>
                      </a:r>
                      <a:endParaRPr kumimoji="0" lang="en-US" altLang="zh-CN" sz="1600" b="0" i="0" u="none" strike="noStrike" cap="none" normalizeH="0" baseline="0" dirty="0">
                        <a:ln>
                          <a:noFill/>
                        </a:ln>
                        <a:solidFill>
                          <a:schemeClr val="tx1"/>
                        </a:solidFill>
                        <a:effectLst/>
                        <a:latin typeface="Arial" charset="0"/>
                        <a:ea typeface="宋体" pitchFamily="2" charset="-122"/>
                      </a:endParaRPr>
                    </a:p>
                  </a:txBody>
                  <a:tcPr marT="45723" marB="45723"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pitchFamily="2" charset="-122"/>
                        </a:rPr>
                        <a:t>0</a:t>
                      </a:r>
                      <a:endParaRPr kumimoji="0" lang="en-US" altLang="zh-CN" sz="1600" b="0" i="0" u="none" strike="noStrike" cap="none" normalizeH="0" baseline="0" dirty="0">
                        <a:ln>
                          <a:noFill/>
                        </a:ln>
                        <a:solidFill>
                          <a:schemeClr val="tx1"/>
                        </a:solidFill>
                        <a:effectLst/>
                        <a:latin typeface="Arial"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pitchFamily="2" charset="-122"/>
                        </a:rPr>
                        <a:t>0</a:t>
                      </a:r>
                      <a:endParaRPr kumimoji="0" lang="zh-CN" altLang="en-US" sz="1600" b="0" i="0" u="none" strike="noStrike" cap="none" normalizeH="0" baseline="0" dirty="0">
                        <a:ln>
                          <a:noFill/>
                        </a:ln>
                        <a:solidFill>
                          <a:schemeClr val="tx1"/>
                        </a:solidFill>
                        <a:effectLst/>
                        <a:latin typeface="Arial"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pitchFamily="2" charset="-122"/>
                        </a:rPr>
                        <a:t>Y=B  </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Arial" charset="0"/>
                          <a:ea typeface="宋体" pitchFamily="2" charset="-122"/>
                        </a:rPr>
                        <a:t>使能</a:t>
                      </a:r>
                    </a:p>
                  </a:txBody>
                  <a:tcPr marT="45723" marB="45723"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6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pitchFamily="2" charset="-122"/>
                        </a:rPr>
                        <a:t>0</a:t>
                      </a:r>
                      <a:endParaRPr kumimoji="0" lang="en-US" altLang="zh-CN" sz="1600" b="0" i="0" u="none" strike="noStrike" cap="none" normalizeH="0" baseline="0" dirty="0">
                        <a:ln>
                          <a:noFill/>
                        </a:ln>
                        <a:solidFill>
                          <a:schemeClr val="tx1"/>
                        </a:solidFill>
                        <a:effectLst/>
                        <a:latin typeface="Arial" charset="0"/>
                        <a:ea typeface="宋体" pitchFamily="2" charset="-122"/>
                      </a:endParaRPr>
                    </a:p>
                  </a:txBody>
                  <a:tcPr marT="45723" marB="45723"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pitchFamily="2" charset="-122"/>
                        </a:rPr>
                        <a:t>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pitchFamily="2" charset="-122"/>
                        </a:rPr>
                        <a:t>1</a:t>
                      </a:r>
                      <a:endParaRPr kumimoji="0" lang="zh-CN" altLang="en-US" sz="1600" b="0" i="0" u="none" strike="noStrike" cap="none" normalizeH="0" baseline="0">
                        <a:ln>
                          <a:noFill/>
                        </a:ln>
                        <a:solidFill>
                          <a:schemeClr val="tx1"/>
                        </a:solidFill>
                        <a:effectLst/>
                        <a:latin typeface="Arial"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3"/>
                  </a:ext>
                </a:extLst>
              </a:tr>
              <a:tr h="33536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pitchFamily="2" charset="-122"/>
                        </a:rPr>
                        <a:t>1</a:t>
                      </a:r>
                    </a:p>
                  </a:txBody>
                  <a:tcPr marT="45723" marB="45723"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pitchFamily="2" charset="-122"/>
                        </a:rPr>
                        <a:t>0</a:t>
                      </a:r>
                      <a:endParaRPr kumimoji="0" lang="en-US" altLang="zh-CN" sz="1600" b="0" i="0" u="none" strike="noStrike" cap="none" normalizeH="0" baseline="0" dirty="0">
                        <a:ln>
                          <a:noFill/>
                        </a:ln>
                        <a:solidFill>
                          <a:schemeClr val="tx1"/>
                        </a:solidFill>
                        <a:effectLst/>
                        <a:latin typeface="Arial"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pitchFamily="2" charset="-122"/>
                        </a:rPr>
                        <a:t>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pitchFamily="2" charset="-122"/>
                        </a:rPr>
                        <a:t>Y=1  </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Arial" charset="0"/>
                          <a:ea typeface="宋体" pitchFamily="2" charset="-122"/>
                        </a:rPr>
                        <a:t>禁止</a:t>
                      </a:r>
                    </a:p>
                  </a:txBody>
                  <a:tcPr marT="45723" marB="45723"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6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pitchFamily="2" charset="-122"/>
                        </a:rPr>
                        <a:t>1</a:t>
                      </a:r>
                    </a:p>
                  </a:txBody>
                  <a:tcPr marT="45723" marB="45723"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pitchFamily="2" charset="-122"/>
                        </a:rPr>
                        <a:t>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pitchFamily="2" charset="-122"/>
                        </a:rPr>
                        <a:t>1</a:t>
                      </a:r>
                      <a:endParaRPr kumimoji="0" lang="zh-CN" altLang="en-US" sz="1600" b="0" i="0" u="none" strike="noStrike" cap="none" normalizeH="0" baseline="0">
                        <a:ln>
                          <a:noFill/>
                        </a:ln>
                        <a:solidFill>
                          <a:schemeClr val="tx1"/>
                        </a:solidFill>
                        <a:effectLst/>
                        <a:latin typeface="Arial"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5"/>
                  </a:ext>
                </a:extLst>
              </a:tr>
            </a:tbl>
          </a:graphicData>
        </a:graphic>
      </p:graphicFrame>
      <p:pic>
        <p:nvPicPr>
          <p:cNvPr id="86064" name="Picture 48">
            <a:extLst>
              <a:ext uri="{FF2B5EF4-FFF2-40B4-BE49-F238E27FC236}">
                <a16:creationId xmlns:a16="http://schemas.microsoft.com/office/drawing/2014/main" id="{81F455D1-3683-2ECE-BCA1-DF8719BE01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1875" y="981075"/>
            <a:ext cx="1249363"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65" name="Picture 49">
            <a:extLst>
              <a:ext uri="{FF2B5EF4-FFF2-40B4-BE49-F238E27FC236}">
                <a16:creationId xmlns:a16="http://schemas.microsoft.com/office/drawing/2014/main" id="{5FA7B974-B514-04AB-59BD-234CB814CF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2588" y="944563"/>
            <a:ext cx="658812"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14" name="Rectangle 3">
            <a:extLst>
              <a:ext uri="{FF2B5EF4-FFF2-40B4-BE49-F238E27FC236}">
                <a16:creationId xmlns:a16="http://schemas.microsoft.com/office/drawing/2014/main" id="{714AB65A-AFBE-56F8-1F6E-7D1F5CCF5CAF}"/>
              </a:ext>
            </a:extLst>
          </p:cNvPr>
          <p:cNvSpPr>
            <a:spLocks noChangeArrowheads="1"/>
          </p:cNvSpPr>
          <p:nvPr/>
        </p:nvSpPr>
        <p:spPr bwMode="auto">
          <a:xfrm>
            <a:off x="827088" y="476250"/>
            <a:ext cx="80645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7313" indent="-87313">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120000"/>
              </a:lnSpc>
              <a:buClr>
                <a:schemeClr val="accent1"/>
              </a:buClr>
              <a:buFont typeface="Wingdings 2" panose="05020102010507070707" pitchFamily="18" charset="2"/>
              <a:buNone/>
            </a:pPr>
            <a:r>
              <a:rPr lang="en-US" altLang="zh-CN" sz="2400">
                <a:latin typeface="宋体" panose="02010600030101010101" pitchFamily="2" charset="-122"/>
                <a:ea typeface="Arial Unicode MS" panose="020B0604020202020204" pitchFamily="34" charset="-122"/>
              </a:rPr>
              <a:t>2</a:t>
            </a:r>
            <a:r>
              <a:rPr lang="zh-CN" altLang="en-US" sz="2400">
                <a:latin typeface="宋体" panose="02010600030101010101" pitchFamily="2" charset="-122"/>
                <a:ea typeface="Arial Unicode MS" panose="020B0604020202020204" pitchFamily="34" charset="-122"/>
              </a:rPr>
              <a:t>）或门</a:t>
            </a:r>
            <a:endParaRPr lang="zh-CN" altLang="en-US">
              <a:latin typeface="宋体" panose="02010600030101010101" pitchFamily="2" charset="-122"/>
              <a:ea typeface="Arial Unicode MS" panose="020B0604020202020204" pitchFamily="34" charset="-122"/>
            </a:endParaRPr>
          </a:p>
          <a:p>
            <a:pPr eaLnBrk="1" hangingPunct="1">
              <a:lnSpc>
                <a:spcPct val="120000"/>
              </a:lnSpc>
              <a:buClr>
                <a:schemeClr val="accent1"/>
              </a:buClr>
              <a:buFont typeface="Wingdings 2" panose="05020102010507070707" pitchFamily="18" charset="2"/>
              <a:buChar char=""/>
            </a:pPr>
            <a:endParaRPr lang="zh-CN" altLang="en-US" sz="2400">
              <a:latin typeface="宋体" panose="02010600030101010101" pitchFamily="2" charset="-122"/>
              <a:ea typeface="Arial Unicode MS" panose="020B0604020202020204" pitchFamily="34" charset="-122"/>
            </a:endParaRPr>
          </a:p>
        </p:txBody>
      </p:sp>
      <p:pic>
        <p:nvPicPr>
          <p:cNvPr id="86074" name="Picture 58">
            <a:extLst>
              <a:ext uri="{FF2B5EF4-FFF2-40B4-BE49-F238E27FC236}">
                <a16:creationId xmlns:a16="http://schemas.microsoft.com/office/drawing/2014/main" id="{31DC675C-563B-FF67-A57B-13419B115F7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450" y="4868863"/>
            <a:ext cx="2752725"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76" name="Rectangle 3">
            <a:extLst>
              <a:ext uri="{FF2B5EF4-FFF2-40B4-BE49-F238E27FC236}">
                <a16:creationId xmlns:a16="http://schemas.microsoft.com/office/drawing/2014/main" id="{66937546-DC72-E172-22C4-82809716C6A9}"/>
              </a:ext>
            </a:extLst>
          </p:cNvPr>
          <p:cNvSpPr>
            <a:spLocks noChangeArrowheads="1"/>
          </p:cNvSpPr>
          <p:nvPr/>
        </p:nvSpPr>
        <p:spPr bwMode="auto">
          <a:xfrm>
            <a:off x="2663825" y="1989138"/>
            <a:ext cx="1944688"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7313" indent="-87313">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120000"/>
              </a:lnSpc>
              <a:buClr>
                <a:schemeClr val="accent1"/>
              </a:buClr>
              <a:buFont typeface="Wingdings 2" panose="05020102010507070707" pitchFamily="18" charset="2"/>
              <a:buNone/>
            </a:pPr>
            <a:r>
              <a:rPr lang="zh-CN" altLang="en-US" sz="1800">
                <a:solidFill>
                  <a:srgbClr val="0000FF"/>
                </a:solidFill>
                <a:latin typeface="宋体" panose="02010600030101010101" pitchFamily="2" charset="-122"/>
                <a:ea typeface="Arial Unicode MS" panose="020B0604020202020204" pitchFamily="34" charset="-122"/>
              </a:rPr>
              <a:t>或门被使能</a:t>
            </a:r>
          </a:p>
        </p:txBody>
      </p:sp>
      <p:sp>
        <p:nvSpPr>
          <p:cNvPr id="86077" name="Rectangle 3">
            <a:extLst>
              <a:ext uri="{FF2B5EF4-FFF2-40B4-BE49-F238E27FC236}">
                <a16:creationId xmlns:a16="http://schemas.microsoft.com/office/drawing/2014/main" id="{A576520E-E10B-9629-2B44-AE02A1E922E8}"/>
              </a:ext>
            </a:extLst>
          </p:cNvPr>
          <p:cNvSpPr>
            <a:spLocks noChangeArrowheads="1"/>
          </p:cNvSpPr>
          <p:nvPr/>
        </p:nvSpPr>
        <p:spPr bwMode="auto">
          <a:xfrm>
            <a:off x="5616575" y="1989138"/>
            <a:ext cx="1944688"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7313" indent="-87313">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120000"/>
              </a:lnSpc>
              <a:buClr>
                <a:schemeClr val="accent1"/>
              </a:buClr>
              <a:buFont typeface="Wingdings 2" panose="05020102010507070707" pitchFamily="18" charset="2"/>
              <a:buNone/>
            </a:pPr>
            <a:r>
              <a:rPr lang="zh-CN" altLang="en-US" sz="1800">
                <a:solidFill>
                  <a:srgbClr val="0000FF"/>
                </a:solidFill>
                <a:latin typeface="宋体" panose="02010600030101010101" pitchFamily="2" charset="-122"/>
                <a:ea typeface="Arial Unicode MS" panose="020B0604020202020204" pitchFamily="34" charset="-122"/>
              </a:rPr>
              <a:t>或门被禁止</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6063"/>
                                        </p:tgtEl>
                                        <p:attrNameLst>
                                          <p:attrName>style.visibility</p:attrName>
                                        </p:attrNameLst>
                                      </p:cBhvr>
                                      <p:to>
                                        <p:strVal val="visible"/>
                                      </p:to>
                                    </p:set>
                                    <p:animEffect transition="in" filter="box(in)">
                                      <p:cBhvr>
                                        <p:cTn id="7" dur="500"/>
                                        <p:tgtEl>
                                          <p:spTgt spid="860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 fill="hold" nodeType="clickEffect">
                                  <p:stCondLst>
                                    <p:cond delay="0"/>
                                  </p:stCondLst>
                                  <p:childTnLst>
                                    <p:set>
                                      <p:cBhvr>
                                        <p:cTn id="11" dur="1" fill="hold">
                                          <p:stCondLst>
                                            <p:cond delay="0"/>
                                          </p:stCondLst>
                                        </p:cTn>
                                        <p:tgtEl>
                                          <p:spTgt spid="86064"/>
                                        </p:tgtEl>
                                        <p:attrNameLst>
                                          <p:attrName>style.visibility</p:attrName>
                                        </p:attrNameLst>
                                      </p:cBhvr>
                                      <p:to>
                                        <p:strVal val="visible"/>
                                      </p:to>
                                    </p:set>
                                    <p:anim calcmode="lin" valueType="num">
                                      <p:cBhvr additive="base">
                                        <p:cTn id="12" dur="500" fill="hold"/>
                                        <p:tgtEl>
                                          <p:spTgt spid="86064"/>
                                        </p:tgtEl>
                                        <p:attrNameLst>
                                          <p:attrName>ppt_x</p:attrName>
                                        </p:attrNameLst>
                                      </p:cBhvr>
                                      <p:tavLst>
                                        <p:tav tm="0">
                                          <p:val>
                                            <p:strVal val="#ppt_x"/>
                                          </p:val>
                                        </p:tav>
                                        <p:tav tm="100000">
                                          <p:val>
                                            <p:strVal val="#ppt_x"/>
                                          </p:val>
                                        </p:tav>
                                      </p:tavLst>
                                    </p:anim>
                                    <p:anim calcmode="lin" valueType="num">
                                      <p:cBhvr additive="base">
                                        <p:cTn id="13" dur="500" fill="hold"/>
                                        <p:tgtEl>
                                          <p:spTgt spid="86064"/>
                                        </p:tgtEl>
                                        <p:attrNameLst>
                                          <p:attrName>ppt_y</p:attrName>
                                        </p:attrNameLst>
                                      </p:cBhvr>
                                      <p:tavLst>
                                        <p:tav tm="0">
                                          <p:val>
                                            <p:strVal val="0-#ppt_h/2"/>
                                          </p:val>
                                        </p:tav>
                                        <p:tav tm="100000">
                                          <p:val>
                                            <p:strVal val="#ppt_y"/>
                                          </p:val>
                                        </p:tav>
                                      </p:tavLst>
                                    </p:anim>
                                  </p:childTnLst>
                                </p:cTn>
                              </p:par>
                              <p:par>
                                <p:cTn id="14" presetID="2" presetClass="entr" presetSubtype="1" fill="hold" nodeType="withEffect">
                                  <p:stCondLst>
                                    <p:cond delay="0"/>
                                  </p:stCondLst>
                                  <p:childTnLst>
                                    <p:set>
                                      <p:cBhvr>
                                        <p:cTn id="15" dur="1" fill="hold">
                                          <p:stCondLst>
                                            <p:cond delay="0"/>
                                          </p:stCondLst>
                                        </p:cTn>
                                        <p:tgtEl>
                                          <p:spTgt spid="86065"/>
                                        </p:tgtEl>
                                        <p:attrNameLst>
                                          <p:attrName>style.visibility</p:attrName>
                                        </p:attrNameLst>
                                      </p:cBhvr>
                                      <p:to>
                                        <p:strVal val="visible"/>
                                      </p:to>
                                    </p:set>
                                    <p:anim calcmode="lin" valueType="num">
                                      <p:cBhvr additive="base">
                                        <p:cTn id="16" dur="500" fill="hold"/>
                                        <p:tgtEl>
                                          <p:spTgt spid="86065"/>
                                        </p:tgtEl>
                                        <p:attrNameLst>
                                          <p:attrName>ppt_x</p:attrName>
                                        </p:attrNameLst>
                                      </p:cBhvr>
                                      <p:tavLst>
                                        <p:tav tm="0">
                                          <p:val>
                                            <p:strVal val="#ppt_x"/>
                                          </p:val>
                                        </p:tav>
                                        <p:tav tm="100000">
                                          <p:val>
                                            <p:strVal val="#ppt_x"/>
                                          </p:val>
                                        </p:tav>
                                      </p:tavLst>
                                    </p:anim>
                                    <p:anim calcmode="lin" valueType="num">
                                      <p:cBhvr additive="base">
                                        <p:cTn id="17" dur="500" fill="hold"/>
                                        <p:tgtEl>
                                          <p:spTgt spid="86065"/>
                                        </p:tgtEl>
                                        <p:attrNameLst>
                                          <p:attrName>ppt_y</p:attrName>
                                        </p:attrNameLst>
                                      </p:cBhvr>
                                      <p:tavLst>
                                        <p:tav tm="0">
                                          <p:val>
                                            <p:strVal val="0-#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6077"/>
                                        </p:tgtEl>
                                        <p:attrNameLst>
                                          <p:attrName>style.visibility</p:attrName>
                                        </p:attrNameLst>
                                      </p:cBhvr>
                                      <p:to>
                                        <p:strVal val="visible"/>
                                      </p:to>
                                    </p:set>
                                    <p:animEffect transition="in" filter="box(in)">
                                      <p:cBhvr>
                                        <p:cTn id="22" dur="500"/>
                                        <p:tgtEl>
                                          <p:spTgt spid="86077"/>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86076"/>
                                        </p:tgtEl>
                                        <p:attrNameLst>
                                          <p:attrName>style.visibility</p:attrName>
                                        </p:attrNameLst>
                                      </p:cBhvr>
                                      <p:to>
                                        <p:strVal val="visible"/>
                                      </p:to>
                                    </p:set>
                                    <p:animEffect transition="in" filter="box(in)">
                                      <p:cBhvr>
                                        <p:cTn id="25" dur="500"/>
                                        <p:tgtEl>
                                          <p:spTgt spid="8607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86074"/>
                                        </p:tgtEl>
                                        <p:attrNameLst>
                                          <p:attrName>style.visibility</p:attrName>
                                        </p:attrNameLst>
                                      </p:cBhvr>
                                      <p:to>
                                        <p:strVal val="visible"/>
                                      </p:to>
                                    </p:set>
                                    <p:animEffect transition="in" filter="box(in)">
                                      <p:cBhvr>
                                        <p:cTn id="30" dur="500"/>
                                        <p:tgtEl>
                                          <p:spTgt spid="8607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86029"/>
                                        </p:tgtEl>
                                        <p:attrNameLst>
                                          <p:attrName>style.visibility</p:attrName>
                                        </p:attrNameLst>
                                      </p:cBhvr>
                                      <p:to>
                                        <p:strVal val="visible"/>
                                      </p:to>
                                    </p:set>
                                    <p:animEffect transition="in" filter="blinds(horizontal)">
                                      <p:cBhvr>
                                        <p:cTn id="35" dur="500"/>
                                        <p:tgtEl>
                                          <p:spTgt spid="86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76" grpId="0"/>
      <p:bldP spid="8607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13" name="Picture 53">
            <a:extLst>
              <a:ext uri="{FF2B5EF4-FFF2-40B4-BE49-F238E27FC236}">
                <a16:creationId xmlns:a16="http://schemas.microsoft.com/office/drawing/2014/main" id="{3A86A20B-5B50-5600-4C6A-E7015CFC96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00" y="728663"/>
            <a:ext cx="6059488"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2" name="Rectangle 2">
            <a:extLst>
              <a:ext uri="{FF2B5EF4-FFF2-40B4-BE49-F238E27FC236}">
                <a16:creationId xmlns:a16="http://schemas.microsoft.com/office/drawing/2014/main" id="{53EF3FBE-5B2B-660F-6E6E-76BADA3848C9}"/>
              </a:ext>
            </a:extLst>
          </p:cNvPr>
          <p:cNvSpPr>
            <a:spLocks noGrp="1"/>
          </p:cNvSpPr>
          <p:nvPr>
            <p:ph type="title" idx="4294967295"/>
          </p:nvPr>
        </p:nvSpPr>
        <p:spPr/>
        <p:txBody>
          <a:bodyPr/>
          <a:lstStyle/>
          <a:p>
            <a:pPr>
              <a:defRPr/>
            </a:pPr>
            <a:r>
              <a:rPr lang="zh-CN" altLang="en-US" sz="2400" cap="none"/>
              <a:t>逻辑门的使能和禁止特性</a:t>
            </a:r>
          </a:p>
        </p:txBody>
      </p:sp>
      <p:sp>
        <p:nvSpPr>
          <p:cNvPr id="26628" name="Text Box 7">
            <a:extLst>
              <a:ext uri="{FF2B5EF4-FFF2-40B4-BE49-F238E27FC236}">
                <a16:creationId xmlns:a16="http://schemas.microsoft.com/office/drawing/2014/main" id="{212B03DB-DC77-BB96-3565-E1193FE0D7E4}"/>
              </a:ext>
            </a:extLst>
          </p:cNvPr>
          <p:cNvSpPr txBox="1">
            <a:spLocks noChangeArrowheads="1"/>
          </p:cNvSpPr>
          <p:nvPr/>
        </p:nvSpPr>
        <p:spPr bwMode="auto">
          <a:xfrm>
            <a:off x="792163" y="65088"/>
            <a:ext cx="59039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a:latin typeface="宋体" panose="02010600030101010101" pitchFamily="2" charset="-122"/>
                <a:ea typeface="Arial Unicode MS" panose="020B0604020202020204" pitchFamily="34" charset="-122"/>
              </a:rPr>
              <a:t>4. </a:t>
            </a:r>
            <a:r>
              <a:rPr lang="zh-CN" altLang="en-US">
                <a:latin typeface="宋体" panose="02010600030101010101" pitchFamily="2" charset="-122"/>
                <a:ea typeface="Arial Unicode MS" panose="020B0604020202020204" pitchFamily="34" charset="-122"/>
              </a:rPr>
              <a:t>逻辑门的使能和禁止特性</a:t>
            </a:r>
          </a:p>
        </p:txBody>
      </p:sp>
      <p:sp>
        <p:nvSpPr>
          <p:cNvPr id="26629" name="Slide Number Placeholder 9">
            <a:extLst>
              <a:ext uri="{FF2B5EF4-FFF2-40B4-BE49-F238E27FC236}">
                <a16:creationId xmlns:a16="http://schemas.microsoft.com/office/drawing/2014/main" id="{22C62DD6-3D86-F48C-5B06-2DFA1F7544D5}"/>
              </a:ext>
            </a:extLst>
          </p:cNvPr>
          <p:cNvSpPr txBox="1">
            <a:spLocks noGrp="1"/>
          </p:cNvSpPr>
          <p:nvPr/>
        </p:nvSpPr>
        <p:spPr bwMode="auto">
          <a:xfrm>
            <a:off x="107950" y="6308725"/>
            <a:ext cx="582613" cy="323850"/>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0"/>
              </a:spcBef>
              <a:buClrTx/>
              <a:buFontTx/>
              <a:buNone/>
            </a:pPr>
            <a:fld id="{8D7ED91C-225D-4BC3-97A6-6A2857C1E931}" type="slidenum">
              <a:rPr lang="en-US" altLang="zh-CN" sz="1800" b="0">
                <a:solidFill>
                  <a:schemeClr val="bg2"/>
                </a:solidFill>
                <a:latin typeface="Arial" panose="020B0604020202020204" pitchFamily="34" charset="0"/>
                <a:ea typeface="Arial Unicode MS" panose="020B0604020202020204" pitchFamily="34" charset="-122"/>
              </a:rPr>
              <a:pPr algn="ctr" eaLnBrk="1" hangingPunct="1">
                <a:spcBef>
                  <a:spcPct val="0"/>
                </a:spcBef>
                <a:buClrTx/>
                <a:buFontTx/>
                <a:buNone/>
              </a:pPr>
              <a:t>17</a:t>
            </a:fld>
            <a:endParaRPr lang="en-US" altLang="zh-CN" sz="1800" b="0">
              <a:solidFill>
                <a:schemeClr val="bg2"/>
              </a:solidFill>
              <a:latin typeface="Arial" panose="020B0604020202020204" pitchFamily="34" charset="0"/>
              <a:ea typeface="Arial Unicode MS" panose="020B0604020202020204" pitchFamily="34" charset="-122"/>
            </a:endParaRPr>
          </a:p>
        </p:txBody>
      </p:sp>
      <p:graphicFrame>
        <p:nvGraphicFramePr>
          <p:cNvPr id="92165" name="Group 5">
            <a:extLst>
              <a:ext uri="{FF2B5EF4-FFF2-40B4-BE49-F238E27FC236}">
                <a16:creationId xmlns:a16="http://schemas.microsoft.com/office/drawing/2014/main" id="{45F1B788-BDC6-E3D5-FC4C-0F25FDC117CF}"/>
              </a:ext>
            </a:extLst>
          </p:cNvPr>
          <p:cNvGraphicFramePr>
            <a:graphicFrameLocks noGrp="1"/>
          </p:cNvGraphicFramePr>
          <p:nvPr/>
        </p:nvGraphicFramePr>
        <p:xfrm>
          <a:off x="4535488" y="4365625"/>
          <a:ext cx="4165600" cy="2257425"/>
        </p:xfrm>
        <a:graphic>
          <a:graphicData uri="http://schemas.openxmlformats.org/drawingml/2006/table">
            <a:tbl>
              <a:tblPr/>
              <a:tblGrid>
                <a:gridCol w="852487">
                  <a:extLst>
                    <a:ext uri="{9D8B030D-6E8A-4147-A177-3AD203B41FA5}">
                      <a16:colId xmlns:a16="http://schemas.microsoft.com/office/drawing/2014/main" val="20000"/>
                    </a:ext>
                  </a:extLst>
                </a:gridCol>
                <a:gridCol w="852488">
                  <a:extLst>
                    <a:ext uri="{9D8B030D-6E8A-4147-A177-3AD203B41FA5}">
                      <a16:colId xmlns:a16="http://schemas.microsoft.com/office/drawing/2014/main" val="20001"/>
                    </a:ext>
                  </a:extLst>
                </a:gridCol>
                <a:gridCol w="1128712">
                  <a:extLst>
                    <a:ext uri="{9D8B030D-6E8A-4147-A177-3AD203B41FA5}">
                      <a16:colId xmlns:a16="http://schemas.microsoft.com/office/drawing/2014/main" val="20002"/>
                    </a:ext>
                  </a:extLst>
                </a:gridCol>
                <a:gridCol w="1331913">
                  <a:extLst>
                    <a:ext uri="{9D8B030D-6E8A-4147-A177-3AD203B41FA5}">
                      <a16:colId xmlns:a16="http://schemas.microsoft.com/office/drawing/2014/main" val="20003"/>
                    </a:ext>
                  </a:extLst>
                </a:gridCol>
              </a:tblGrid>
              <a:tr h="579290">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Arial" charset="0"/>
                          <a:ea typeface="宋体" pitchFamily="2" charset="-122"/>
                        </a:rPr>
                        <a:t>与非门的使能与禁止运算真值表</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a:ln>
                          <a:noFill/>
                        </a:ln>
                        <a:solidFill>
                          <a:schemeClr val="tx1"/>
                        </a:solidFill>
                        <a:effectLst/>
                        <a:latin typeface="Arial" charset="0"/>
                        <a:ea typeface="宋体" pitchFamily="2" charset="-122"/>
                      </a:endParaRPr>
                    </a:p>
                  </a:txBody>
                  <a:tcPr marT="45723" marB="45723"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3536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charset="0"/>
                          <a:ea typeface="宋体" pitchFamily="2" charset="-122"/>
                        </a:rPr>
                        <a:t>A</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marT="45723" marB="45723"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charset="0"/>
                          <a:ea typeface="宋体" pitchFamily="2" charset="-122"/>
                        </a:rPr>
                        <a:t>B</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marT="45723" marB="4572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Arial" charset="0"/>
                          <a:ea typeface="宋体" pitchFamily="2" charset="-122"/>
                        </a:rPr>
                        <a:t>Y=AB</a:t>
                      </a:r>
                      <a:endParaRPr kumimoji="0" lang="zh-CN" altLang="en-US" sz="1600" b="1" i="0" u="none" strike="noStrike" cap="none" normalizeH="0" baseline="0" dirty="0">
                        <a:ln>
                          <a:noFill/>
                        </a:ln>
                        <a:solidFill>
                          <a:schemeClr val="tx1"/>
                        </a:solidFill>
                        <a:effectLst/>
                        <a:latin typeface="Arial" charset="0"/>
                        <a:ea typeface="宋体" pitchFamily="2" charset="-122"/>
                      </a:endParaRPr>
                    </a:p>
                  </a:txBody>
                  <a:tcPr marT="45723" marB="4572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chemeClr val="tx1"/>
                        </a:solidFill>
                        <a:effectLst/>
                        <a:latin typeface="Arial" charset="0"/>
                        <a:ea typeface="宋体" pitchFamily="2" charset="-122"/>
                      </a:endParaRPr>
                    </a:p>
                  </a:txBody>
                  <a:tcPr marT="45723" marB="45723"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3366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pitchFamily="2" charset="-122"/>
                        </a:rPr>
                        <a:t>0</a:t>
                      </a:r>
                      <a:endParaRPr kumimoji="0" lang="en-US" altLang="zh-CN" sz="1600" b="0" i="0" u="none" strike="noStrike" cap="none" normalizeH="0" baseline="0" dirty="0">
                        <a:ln>
                          <a:noFill/>
                        </a:ln>
                        <a:solidFill>
                          <a:schemeClr val="tx1"/>
                        </a:solidFill>
                        <a:effectLst/>
                        <a:latin typeface="Arial" charset="0"/>
                        <a:ea typeface="宋体" pitchFamily="2" charset="-122"/>
                      </a:endParaRPr>
                    </a:p>
                  </a:txBody>
                  <a:tcPr marT="45723" marB="45723"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pitchFamily="2" charset="-122"/>
                        </a:rPr>
                        <a:t>0</a:t>
                      </a:r>
                      <a:endParaRPr kumimoji="0" lang="en-US" altLang="zh-CN" sz="1600" b="0" i="0" u="none" strike="noStrike" cap="none" normalizeH="0" baseline="0" dirty="0">
                        <a:ln>
                          <a:noFill/>
                        </a:ln>
                        <a:solidFill>
                          <a:schemeClr val="tx1"/>
                        </a:solidFill>
                        <a:effectLst/>
                        <a:latin typeface="Arial"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pitchFamily="2" charset="-122"/>
                        </a:rPr>
                        <a:t>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pitchFamily="2" charset="-122"/>
                        </a:rPr>
                        <a:t>Y=1  </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Arial" charset="0"/>
                          <a:ea typeface="宋体" pitchFamily="2" charset="-122"/>
                        </a:rPr>
                        <a:t>禁止</a:t>
                      </a:r>
                    </a:p>
                  </a:txBody>
                  <a:tcPr marT="45723" marB="45723"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6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pitchFamily="2" charset="-122"/>
                        </a:rPr>
                        <a:t>0</a:t>
                      </a:r>
                      <a:endParaRPr kumimoji="0" lang="en-US" altLang="zh-CN" sz="1600" b="0" i="0" u="none" strike="noStrike" cap="none" normalizeH="0" baseline="0" dirty="0">
                        <a:ln>
                          <a:noFill/>
                        </a:ln>
                        <a:solidFill>
                          <a:schemeClr val="tx1"/>
                        </a:solidFill>
                        <a:effectLst/>
                        <a:latin typeface="Arial" charset="0"/>
                        <a:ea typeface="宋体" pitchFamily="2" charset="-122"/>
                      </a:endParaRPr>
                    </a:p>
                  </a:txBody>
                  <a:tcPr marT="45723" marB="45723"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pitchFamily="2" charset="-122"/>
                        </a:rPr>
                        <a:t>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pitchFamily="2" charset="-122"/>
                        </a:rPr>
                        <a:t>1</a:t>
                      </a:r>
                      <a:endParaRPr kumimoji="0" lang="zh-CN" altLang="en-US" sz="1600" b="0" i="0" u="none" strike="noStrike" cap="none" normalizeH="0" baseline="0">
                        <a:ln>
                          <a:noFill/>
                        </a:ln>
                        <a:solidFill>
                          <a:schemeClr val="tx1"/>
                        </a:solidFill>
                        <a:effectLst/>
                        <a:latin typeface="Arial"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3"/>
                  </a:ext>
                </a:extLst>
              </a:tr>
              <a:tr h="33536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pitchFamily="2" charset="-122"/>
                        </a:rPr>
                        <a:t>1</a:t>
                      </a:r>
                    </a:p>
                  </a:txBody>
                  <a:tcPr marT="45723" marB="45723"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pitchFamily="2" charset="-122"/>
                        </a:rPr>
                        <a:t>0</a:t>
                      </a:r>
                      <a:endParaRPr kumimoji="0" lang="en-US" altLang="zh-CN" sz="1600" b="0" i="0" u="none" strike="noStrike" cap="none" normalizeH="0" baseline="0" dirty="0">
                        <a:ln>
                          <a:noFill/>
                        </a:ln>
                        <a:solidFill>
                          <a:schemeClr val="tx1"/>
                        </a:solidFill>
                        <a:effectLst/>
                        <a:latin typeface="Arial"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pitchFamily="2" charset="-122"/>
                        </a:rPr>
                        <a:t>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rial" charset="0"/>
                          <a:ea typeface="宋体" pitchFamily="2" charset="-122"/>
                        </a:rPr>
                        <a:t>Y=B  </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Arial" charset="0"/>
                          <a:ea typeface="宋体" pitchFamily="2" charset="-122"/>
                        </a:rPr>
                        <a:t>使能</a:t>
                      </a:r>
                    </a:p>
                  </a:txBody>
                  <a:tcPr marT="45723" marB="45723"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6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pitchFamily="2" charset="-122"/>
                        </a:rPr>
                        <a:t>1</a:t>
                      </a:r>
                    </a:p>
                  </a:txBody>
                  <a:tcPr marT="45723" marB="45723"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pitchFamily="2" charset="-122"/>
                        </a:rPr>
                        <a:t>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pitchFamily="2" charset="-122"/>
                        </a:rPr>
                        <a:t>0</a:t>
                      </a:r>
                      <a:endParaRPr kumimoji="0" lang="zh-CN" altLang="en-US" sz="1600" b="0" i="0" u="none" strike="noStrike" cap="none" normalizeH="0" baseline="0" dirty="0">
                        <a:ln>
                          <a:noFill/>
                        </a:ln>
                        <a:solidFill>
                          <a:schemeClr val="tx1"/>
                        </a:solidFill>
                        <a:effectLst/>
                        <a:latin typeface="Arial"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5"/>
                  </a:ext>
                </a:extLst>
              </a:tr>
            </a:tbl>
          </a:graphicData>
        </a:graphic>
      </p:graphicFrame>
      <p:grpSp>
        <p:nvGrpSpPr>
          <p:cNvPr id="92212" name="Group 52">
            <a:extLst>
              <a:ext uri="{FF2B5EF4-FFF2-40B4-BE49-F238E27FC236}">
                <a16:creationId xmlns:a16="http://schemas.microsoft.com/office/drawing/2014/main" id="{81158176-9A4D-74A9-AFBD-ADBD4BB1904F}"/>
              </a:ext>
            </a:extLst>
          </p:cNvPr>
          <p:cNvGrpSpPr>
            <a:grpSpLocks/>
          </p:cNvGrpSpPr>
          <p:nvPr/>
        </p:nvGrpSpPr>
        <p:grpSpPr bwMode="auto">
          <a:xfrm>
            <a:off x="1042988" y="4689475"/>
            <a:ext cx="2919412" cy="1389063"/>
            <a:chOff x="657" y="2954"/>
            <a:chExt cx="1839" cy="875"/>
          </a:xfrm>
        </p:grpSpPr>
        <p:pic>
          <p:nvPicPr>
            <p:cNvPr id="26668" name="Picture 51">
              <a:extLst>
                <a:ext uri="{FF2B5EF4-FFF2-40B4-BE49-F238E27FC236}">
                  <a16:creationId xmlns:a16="http://schemas.microsoft.com/office/drawing/2014/main" id="{3E1B3628-225D-2C71-E507-BB0D345304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4" y="3067"/>
              <a:ext cx="1362"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69" name="Rectangle 3">
              <a:extLst>
                <a:ext uri="{FF2B5EF4-FFF2-40B4-BE49-F238E27FC236}">
                  <a16:creationId xmlns:a16="http://schemas.microsoft.com/office/drawing/2014/main" id="{42DAFB29-4982-84D3-76A1-DCF86993602D}"/>
                </a:ext>
              </a:extLst>
            </p:cNvPr>
            <p:cNvSpPr>
              <a:spLocks noChangeArrowheads="1"/>
            </p:cNvSpPr>
            <p:nvPr/>
          </p:nvSpPr>
          <p:spPr bwMode="auto">
            <a:xfrm>
              <a:off x="657" y="2954"/>
              <a:ext cx="88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7313" indent="-87313">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120000"/>
                </a:lnSpc>
                <a:buClr>
                  <a:schemeClr val="accent1"/>
                </a:buClr>
                <a:buFont typeface="Wingdings 2" panose="05020102010507070707" pitchFamily="18" charset="2"/>
                <a:buNone/>
              </a:pPr>
              <a:r>
                <a:rPr lang="zh-CN" altLang="en-US" sz="1600">
                  <a:latin typeface="宋体" panose="02010600030101010101" pitchFamily="2" charset="-122"/>
                  <a:ea typeface="Arial Unicode MS" panose="020B0604020202020204" pitchFamily="34" charset="-122"/>
                </a:rPr>
                <a:t>控制输入端 </a:t>
              </a:r>
              <a:r>
                <a:rPr lang="en-US" altLang="zh-CN" sz="1600">
                  <a:latin typeface="宋体" panose="02010600030101010101" pitchFamily="2" charset="-122"/>
                  <a:ea typeface="Arial Unicode MS" panose="020B0604020202020204" pitchFamily="34" charset="-122"/>
                </a:rPr>
                <a:t>A</a:t>
              </a:r>
              <a:endParaRPr lang="en-US" altLang="zh-CN" sz="1800">
                <a:latin typeface="宋体" panose="02010600030101010101" pitchFamily="2" charset="-122"/>
                <a:ea typeface="Arial Unicode MS" panose="020B0604020202020204" pitchFamily="34" charset="-122"/>
              </a:endParaRPr>
            </a:p>
            <a:p>
              <a:pPr eaLnBrk="1" hangingPunct="1">
                <a:lnSpc>
                  <a:spcPct val="120000"/>
                </a:lnSpc>
                <a:buClr>
                  <a:schemeClr val="accent1"/>
                </a:buClr>
                <a:buFont typeface="Wingdings 2" panose="05020102010507070707" pitchFamily="18" charset="2"/>
                <a:buChar char=""/>
              </a:pPr>
              <a:endParaRPr lang="zh-CN" altLang="en-US" sz="1600">
                <a:latin typeface="宋体" panose="02010600030101010101" pitchFamily="2" charset="-122"/>
                <a:ea typeface="Arial Unicode MS" panose="020B0604020202020204" pitchFamily="34" charset="-122"/>
              </a:endParaRPr>
            </a:p>
          </p:txBody>
        </p:sp>
        <p:sp>
          <p:nvSpPr>
            <p:cNvPr id="26670" name="Rectangle 3">
              <a:extLst>
                <a:ext uri="{FF2B5EF4-FFF2-40B4-BE49-F238E27FC236}">
                  <a16:creationId xmlns:a16="http://schemas.microsoft.com/office/drawing/2014/main" id="{DFECDC65-4573-5C93-B281-4B1C082C396D}"/>
                </a:ext>
              </a:extLst>
            </p:cNvPr>
            <p:cNvSpPr>
              <a:spLocks noChangeArrowheads="1"/>
            </p:cNvSpPr>
            <p:nvPr/>
          </p:nvSpPr>
          <p:spPr bwMode="auto">
            <a:xfrm>
              <a:off x="657" y="3430"/>
              <a:ext cx="88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7313" indent="-87313">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120000"/>
                </a:lnSpc>
                <a:buClr>
                  <a:schemeClr val="accent1"/>
                </a:buClr>
                <a:buFont typeface="Wingdings 2" panose="05020102010507070707" pitchFamily="18" charset="2"/>
                <a:buNone/>
              </a:pPr>
              <a:r>
                <a:rPr lang="zh-CN" altLang="en-US" sz="1600">
                  <a:latin typeface="宋体" panose="02010600030101010101" pitchFamily="2" charset="-122"/>
                  <a:ea typeface="Arial Unicode MS" panose="020B0604020202020204" pitchFamily="34" charset="-122"/>
                </a:rPr>
                <a:t>信号输入端 </a:t>
              </a:r>
              <a:r>
                <a:rPr lang="en-US" altLang="zh-CN" sz="1600">
                  <a:latin typeface="宋体" panose="02010600030101010101" pitchFamily="2" charset="-122"/>
                  <a:ea typeface="Arial Unicode MS" panose="020B0604020202020204" pitchFamily="34" charset="-122"/>
                </a:rPr>
                <a:t>B</a:t>
              </a:r>
              <a:endParaRPr lang="en-US" altLang="zh-CN" sz="1800">
                <a:latin typeface="宋体" panose="02010600030101010101" pitchFamily="2" charset="-122"/>
                <a:ea typeface="Arial Unicode MS" panose="020B0604020202020204" pitchFamily="34" charset="-122"/>
              </a:endParaRPr>
            </a:p>
            <a:p>
              <a:pPr eaLnBrk="1" hangingPunct="1">
                <a:lnSpc>
                  <a:spcPct val="120000"/>
                </a:lnSpc>
                <a:buClr>
                  <a:schemeClr val="accent1"/>
                </a:buClr>
                <a:buFont typeface="Wingdings 2" panose="05020102010507070707" pitchFamily="18" charset="2"/>
                <a:buChar char=""/>
              </a:pPr>
              <a:endParaRPr lang="zh-CN" altLang="en-US" sz="1600">
                <a:latin typeface="宋体" panose="02010600030101010101" pitchFamily="2" charset="-122"/>
                <a:ea typeface="Arial Unicode MS" panose="020B0604020202020204" pitchFamily="34" charset="-122"/>
              </a:endParaRPr>
            </a:p>
          </p:txBody>
        </p:sp>
      </p:grpSp>
      <p:sp>
        <p:nvSpPr>
          <p:cNvPr id="26660" name="Rectangle 3">
            <a:extLst>
              <a:ext uri="{FF2B5EF4-FFF2-40B4-BE49-F238E27FC236}">
                <a16:creationId xmlns:a16="http://schemas.microsoft.com/office/drawing/2014/main" id="{E99DE49F-C3FF-2748-0174-FBF77E61B7EA}"/>
              </a:ext>
            </a:extLst>
          </p:cNvPr>
          <p:cNvSpPr>
            <a:spLocks noChangeArrowheads="1"/>
          </p:cNvSpPr>
          <p:nvPr/>
        </p:nvSpPr>
        <p:spPr bwMode="auto">
          <a:xfrm>
            <a:off x="827088" y="476250"/>
            <a:ext cx="80645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7313" indent="-87313">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120000"/>
              </a:lnSpc>
              <a:buClr>
                <a:schemeClr val="accent1"/>
              </a:buClr>
              <a:buFont typeface="Wingdings 2" panose="05020102010507070707" pitchFamily="18" charset="2"/>
              <a:buNone/>
            </a:pPr>
            <a:r>
              <a:rPr lang="en-US" altLang="zh-CN" sz="2400">
                <a:latin typeface="宋体" panose="02010600030101010101" pitchFamily="2" charset="-122"/>
                <a:ea typeface="Arial Unicode MS" panose="020B0604020202020204" pitchFamily="34" charset="-122"/>
              </a:rPr>
              <a:t>3</a:t>
            </a:r>
            <a:r>
              <a:rPr lang="zh-CN" altLang="en-US" sz="2400">
                <a:latin typeface="宋体" panose="02010600030101010101" pitchFamily="2" charset="-122"/>
                <a:ea typeface="Arial Unicode MS" panose="020B0604020202020204" pitchFamily="34" charset="-122"/>
              </a:rPr>
              <a:t>）与非门</a:t>
            </a:r>
            <a:endParaRPr lang="zh-CN" altLang="en-US">
              <a:latin typeface="宋体" panose="02010600030101010101" pitchFamily="2" charset="-122"/>
              <a:ea typeface="Arial Unicode MS" panose="020B0604020202020204" pitchFamily="34" charset="-122"/>
            </a:endParaRPr>
          </a:p>
          <a:p>
            <a:pPr eaLnBrk="1" hangingPunct="1">
              <a:lnSpc>
                <a:spcPct val="120000"/>
              </a:lnSpc>
              <a:buClr>
                <a:schemeClr val="accent1"/>
              </a:buClr>
              <a:buFont typeface="Wingdings 2" panose="05020102010507070707" pitchFamily="18" charset="2"/>
              <a:buChar char=""/>
            </a:pPr>
            <a:endParaRPr lang="zh-CN" altLang="en-US" sz="2400">
              <a:latin typeface="宋体" panose="02010600030101010101" pitchFamily="2" charset="-122"/>
              <a:ea typeface="Arial Unicode MS" panose="020B0604020202020204" pitchFamily="34" charset="-122"/>
            </a:endParaRPr>
          </a:p>
        </p:txBody>
      </p:sp>
      <p:pic>
        <p:nvPicPr>
          <p:cNvPr id="92209" name="Picture 49">
            <a:extLst>
              <a:ext uri="{FF2B5EF4-FFF2-40B4-BE49-F238E27FC236}">
                <a16:creationId xmlns:a16="http://schemas.microsoft.com/office/drawing/2014/main" id="{8710E339-044B-94E3-4704-111319BDC8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5738" y="1016000"/>
            <a:ext cx="69532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0" name="Picture 50">
            <a:extLst>
              <a:ext uri="{FF2B5EF4-FFF2-40B4-BE49-F238E27FC236}">
                <a16:creationId xmlns:a16="http://schemas.microsoft.com/office/drawing/2014/main" id="{E9063EA0-9BB6-0430-6991-226E9BB99D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80175" y="981075"/>
            <a:ext cx="13811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4" name="Picture 54">
            <a:extLst>
              <a:ext uri="{FF2B5EF4-FFF2-40B4-BE49-F238E27FC236}">
                <a16:creationId xmlns:a16="http://schemas.microsoft.com/office/drawing/2014/main" id="{BAC64AAC-6A50-62F4-3BBE-0F501868BB8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0225" y="3368675"/>
            <a:ext cx="6021388"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5" name="Rectangle 3">
            <a:extLst>
              <a:ext uri="{FF2B5EF4-FFF2-40B4-BE49-F238E27FC236}">
                <a16:creationId xmlns:a16="http://schemas.microsoft.com/office/drawing/2014/main" id="{E9CABC30-7A04-04CD-4197-3F0235AE455D}"/>
              </a:ext>
            </a:extLst>
          </p:cNvPr>
          <p:cNvSpPr>
            <a:spLocks noChangeArrowheads="1"/>
          </p:cNvSpPr>
          <p:nvPr/>
        </p:nvSpPr>
        <p:spPr bwMode="auto">
          <a:xfrm>
            <a:off x="2698750" y="1989138"/>
            <a:ext cx="1944688"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7313" indent="-87313">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120000"/>
              </a:lnSpc>
              <a:buClr>
                <a:schemeClr val="accent1"/>
              </a:buClr>
              <a:buFont typeface="Wingdings 2" panose="05020102010507070707" pitchFamily="18" charset="2"/>
              <a:buNone/>
            </a:pPr>
            <a:r>
              <a:rPr lang="zh-CN" altLang="en-US" sz="1800">
                <a:solidFill>
                  <a:srgbClr val="0000FF"/>
                </a:solidFill>
                <a:latin typeface="宋体" panose="02010600030101010101" pitchFamily="2" charset="-122"/>
                <a:ea typeface="Arial Unicode MS" panose="020B0604020202020204" pitchFamily="34" charset="-122"/>
              </a:rPr>
              <a:t>与非门被禁止</a:t>
            </a:r>
          </a:p>
        </p:txBody>
      </p:sp>
      <p:sp>
        <p:nvSpPr>
          <p:cNvPr id="92216" name="Rectangle 3">
            <a:extLst>
              <a:ext uri="{FF2B5EF4-FFF2-40B4-BE49-F238E27FC236}">
                <a16:creationId xmlns:a16="http://schemas.microsoft.com/office/drawing/2014/main" id="{89843C8E-A1A6-8F53-C837-6D14296EEB4C}"/>
              </a:ext>
            </a:extLst>
          </p:cNvPr>
          <p:cNvSpPr>
            <a:spLocks noChangeArrowheads="1"/>
          </p:cNvSpPr>
          <p:nvPr/>
        </p:nvSpPr>
        <p:spPr bwMode="auto">
          <a:xfrm>
            <a:off x="5651500" y="1989138"/>
            <a:ext cx="1944688"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7313" indent="-87313">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120000"/>
              </a:lnSpc>
              <a:buClr>
                <a:schemeClr val="accent1"/>
              </a:buClr>
              <a:buFont typeface="Wingdings 2" panose="05020102010507070707" pitchFamily="18" charset="2"/>
              <a:buNone/>
            </a:pPr>
            <a:r>
              <a:rPr lang="zh-CN" altLang="en-US" sz="1800">
                <a:solidFill>
                  <a:srgbClr val="0000FF"/>
                </a:solidFill>
                <a:latin typeface="宋体" panose="02010600030101010101" pitchFamily="2" charset="-122"/>
                <a:ea typeface="Arial Unicode MS" panose="020B0604020202020204" pitchFamily="34" charset="-122"/>
              </a:rPr>
              <a:t>与非门被使能</a:t>
            </a:r>
          </a:p>
        </p:txBody>
      </p:sp>
      <p:cxnSp>
        <p:nvCxnSpPr>
          <p:cNvPr id="3" name="直接连接符 2">
            <a:extLst>
              <a:ext uri="{FF2B5EF4-FFF2-40B4-BE49-F238E27FC236}">
                <a16:creationId xmlns:a16="http://schemas.microsoft.com/office/drawing/2014/main" id="{5F67C400-EBA9-40F4-A3A5-27D8C2625D5F}"/>
              </a:ext>
            </a:extLst>
          </p:cNvPr>
          <p:cNvCxnSpPr/>
          <p:nvPr/>
        </p:nvCxnSpPr>
        <p:spPr>
          <a:xfrm>
            <a:off x="6804025" y="5013325"/>
            <a:ext cx="25241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Line 17">
            <a:extLst>
              <a:ext uri="{FF2B5EF4-FFF2-40B4-BE49-F238E27FC236}">
                <a16:creationId xmlns:a16="http://schemas.microsoft.com/office/drawing/2014/main" id="{2EAE6315-356C-6B9D-DC93-45A0F7E41040}"/>
              </a:ext>
            </a:extLst>
          </p:cNvPr>
          <p:cNvSpPr>
            <a:spLocks noChangeShapeType="1"/>
          </p:cNvSpPr>
          <p:nvPr/>
        </p:nvSpPr>
        <p:spPr bwMode="auto">
          <a:xfrm>
            <a:off x="8081963" y="6016625"/>
            <a:ext cx="1444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2213"/>
                                        </p:tgtEl>
                                        <p:attrNameLst>
                                          <p:attrName>style.visibility</p:attrName>
                                        </p:attrNameLst>
                                      </p:cBhvr>
                                      <p:to>
                                        <p:strVal val="visible"/>
                                      </p:to>
                                    </p:set>
                                    <p:animEffect transition="in" filter="box(in)">
                                      <p:cBhvr>
                                        <p:cTn id="7" dur="500"/>
                                        <p:tgtEl>
                                          <p:spTgt spid="922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2214"/>
                                        </p:tgtEl>
                                        <p:attrNameLst>
                                          <p:attrName>style.visibility</p:attrName>
                                        </p:attrNameLst>
                                      </p:cBhvr>
                                      <p:to>
                                        <p:strVal val="visible"/>
                                      </p:to>
                                    </p:set>
                                    <p:animEffect transition="in" filter="box(in)">
                                      <p:cBhvr>
                                        <p:cTn id="12" dur="500"/>
                                        <p:tgtEl>
                                          <p:spTgt spid="922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1" fill="hold" nodeType="clickEffect">
                                  <p:stCondLst>
                                    <p:cond delay="0"/>
                                  </p:stCondLst>
                                  <p:childTnLst>
                                    <p:set>
                                      <p:cBhvr>
                                        <p:cTn id="16" dur="1" fill="hold">
                                          <p:stCondLst>
                                            <p:cond delay="0"/>
                                          </p:stCondLst>
                                        </p:cTn>
                                        <p:tgtEl>
                                          <p:spTgt spid="92209"/>
                                        </p:tgtEl>
                                        <p:attrNameLst>
                                          <p:attrName>style.visibility</p:attrName>
                                        </p:attrNameLst>
                                      </p:cBhvr>
                                      <p:to>
                                        <p:strVal val="visible"/>
                                      </p:to>
                                    </p:set>
                                    <p:anim calcmode="lin" valueType="num">
                                      <p:cBhvr additive="base">
                                        <p:cTn id="17" dur="500" fill="hold"/>
                                        <p:tgtEl>
                                          <p:spTgt spid="92209"/>
                                        </p:tgtEl>
                                        <p:attrNameLst>
                                          <p:attrName>ppt_x</p:attrName>
                                        </p:attrNameLst>
                                      </p:cBhvr>
                                      <p:tavLst>
                                        <p:tav tm="0">
                                          <p:val>
                                            <p:strVal val="#ppt_x"/>
                                          </p:val>
                                        </p:tav>
                                        <p:tav tm="100000">
                                          <p:val>
                                            <p:strVal val="#ppt_x"/>
                                          </p:val>
                                        </p:tav>
                                      </p:tavLst>
                                    </p:anim>
                                    <p:anim calcmode="lin" valueType="num">
                                      <p:cBhvr additive="base">
                                        <p:cTn id="18" dur="500" fill="hold"/>
                                        <p:tgtEl>
                                          <p:spTgt spid="92209"/>
                                        </p:tgtEl>
                                        <p:attrNameLst>
                                          <p:attrName>ppt_y</p:attrName>
                                        </p:attrNameLst>
                                      </p:cBhvr>
                                      <p:tavLst>
                                        <p:tav tm="0">
                                          <p:val>
                                            <p:strVal val="0-#ppt_h/2"/>
                                          </p:val>
                                        </p:tav>
                                        <p:tav tm="100000">
                                          <p:val>
                                            <p:strVal val="#ppt_y"/>
                                          </p:val>
                                        </p:tav>
                                      </p:tavLst>
                                    </p:anim>
                                  </p:childTnLst>
                                </p:cTn>
                              </p:par>
                              <p:par>
                                <p:cTn id="19" presetID="2" presetClass="entr" presetSubtype="1" fill="hold" nodeType="withEffect">
                                  <p:stCondLst>
                                    <p:cond delay="0"/>
                                  </p:stCondLst>
                                  <p:childTnLst>
                                    <p:set>
                                      <p:cBhvr>
                                        <p:cTn id="20" dur="1" fill="hold">
                                          <p:stCondLst>
                                            <p:cond delay="0"/>
                                          </p:stCondLst>
                                        </p:cTn>
                                        <p:tgtEl>
                                          <p:spTgt spid="92210"/>
                                        </p:tgtEl>
                                        <p:attrNameLst>
                                          <p:attrName>style.visibility</p:attrName>
                                        </p:attrNameLst>
                                      </p:cBhvr>
                                      <p:to>
                                        <p:strVal val="visible"/>
                                      </p:to>
                                    </p:set>
                                    <p:anim calcmode="lin" valueType="num">
                                      <p:cBhvr additive="base">
                                        <p:cTn id="21" dur="500" fill="hold"/>
                                        <p:tgtEl>
                                          <p:spTgt spid="92210"/>
                                        </p:tgtEl>
                                        <p:attrNameLst>
                                          <p:attrName>ppt_x</p:attrName>
                                        </p:attrNameLst>
                                      </p:cBhvr>
                                      <p:tavLst>
                                        <p:tav tm="0">
                                          <p:val>
                                            <p:strVal val="#ppt_x"/>
                                          </p:val>
                                        </p:tav>
                                        <p:tav tm="100000">
                                          <p:val>
                                            <p:strVal val="#ppt_x"/>
                                          </p:val>
                                        </p:tav>
                                      </p:tavLst>
                                    </p:anim>
                                    <p:anim calcmode="lin" valueType="num">
                                      <p:cBhvr additive="base">
                                        <p:cTn id="22" dur="500" fill="hold"/>
                                        <p:tgtEl>
                                          <p:spTgt spid="92210"/>
                                        </p:tgtEl>
                                        <p:attrNameLst>
                                          <p:attrName>ppt_y</p:attrName>
                                        </p:attrNameLst>
                                      </p:cBhvr>
                                      <p:tavLst>
                                        <p:tav tm="0">
                                          <p:val>
                                            <p:strVal val="0-#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2216"/>
                                        </p:tgtEl>
                                        <p:attrNameLst>
                                          <p:attrName>style.visibility</p:attrName>
                                        </p:attrNameLst>
                                      </p:cBhvr>
                                      <p:to>
                                        <p:strVal val="visible"/>
                                      </p:to>
                                    </p:set>
                                    <p:animEffect transition="in" filter="box(in)">
                                      <p:cBhvr>
                                        <p:cTn id="27" dur="500"/>
                                        <p:tgtEl>
                                          <p:spTgt spid="92216"/>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92215"/>
                                        </p:tgtEl>
                                        <p:attrNameLst>
                                          <p:attrName>style.visibility</p:attrName>
                                        </p:attrNameLst>
                                      </p:cBhvr>
                                      <p:to>
                                        <p:strVal val="visible"/>
                                      </p:to>
                                    </p:set>
                                    <p:animEffect transition="in" filter="box(in)">
                                      <p:cBhvr>
                                        <p:cTn id="30" dur="500"/>
                                        <p:tgtEl>
                                          <p:spTgt spid="9221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92212"/>
                                        </p:tgtEl>
                                        <p:attrNameLst>
                                          <p:attrName>style.visibility</p:attrName>
                                        </p:attrNameLst>
                                      </p:cBhvr>
                                      <p:to>
                                        <p:strVal val="visible"/>
                                      </p:to>
                                    </p:set>
                                    <p:anim calcmode="lin" valueType="num">
                                      <p:cBhvr additive="base">
                                        <p:cTn id="35" dur="500" fill="hold"/>
                                        <p:tgtEl>
                                          <p:spTgt spid="92212"/>
                                        </p:tgtEl>
                                        <p:attrNameLst>
                                          <p:attrName>ppt_x</p:attrName>
                                        </p:attrNameLst>
                                      </p:cBhvr>
                                      <p:tavLst>
                                        <p:tav tm="0">
                                          <p:val>
                                            <p:strVal val="#ppt_x"/>
                                          </p:val>
                                        </p:tav>
                                        <p:tav tm="100000">
                                          <p:val>
                                            <p:strVal val="#ppt_x"/>
                                          </p:val>
                                        </p:tav>
                                      </p:tavLst>
                                    </p:anim>
                                    <p:anim calcmode="lin" valueType="num">
                                      <p:cBhvr additive="base">
                                        <p:cTn id="36" dur="500" fill="hold"/>
                                        <p:tgtEl>
                                          <p:spTgt spid="92212"/>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6" presetClass="entr" presetSubtype="21" fill="hold" nodeType="clickEffect">
                                  <p:stCondLst>
                                    <p:cond delay="0"/>
                                  </p:stCondLst>
                                  <p:childTnLst>
                                    <p:set>
                                      <p:cBhvr>
                                        <p:cTn id="40" dur="1" fill="hold">
                                          <p:stCondLst>
                                            <p:cond delay="0"/>
                                          </p:stCondLst>
                                        </p:cTn>
                                        <p:tgtEl>
                                          <p:spTgt spid="92165"/>
                                        </p:tgtEl>
                                        <p:attrNameLst>
                                          <p:attrName>style.visibility</p:attrName>
                                        </p:attrNameLst>
                                      </p:cBhvr>
                                      <p:to>
                                        <p:strVal val="visible"/>
                                      </p:to>
                                    </p:set>
                                    <p:animEffect transition="in" filter="barn(inVertical)">
                                      <p:cBhvr>
                                        <p:cTn id="41" dur="500"/>
                                        <p:tgtEl>
                                          <p:spTgt spid="92165"/>
                                        </p:tgtEl>
                                      </p:cBhvr>
                                    </p:animEffect>
                                  </p:childTnLst>
                                </p:cTn>
                              </p:par>
                              <p:par>
                                <p:cTn id="42" presetID="16" presetClass="entr" presetSubtype="21" fill="hold" nodeType="with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barn(inVertical)">
                                      <p:cBhvr>
                                        <p:cTn id="44" dur="500"/>
                                        <p:tgtEl>
                                          <p:spTgt spid="3"/>
                                        </p:tgtEl>
                                      </p:cBhvr>
                                    </p:animEffect>
                                  </p:childTnLst>
                                </p:cTn>
                              </p:par>
                              <p:par>
                                <p:cTn id="45" presetID="16" presetClass="entr" presetSubtype="21"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barn(inVertical)">
                                      <p:cBhvr>
                                        <p:cTn id="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5" grpId="0"/>
      <p:bldP spid="922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64" name="Picture 56">
            <a:extLst>
              <a:ext uri="{FF2B5EF4-FFF2-40B4-BE49-F238E27FC236}">
                <a16:creationId xmlns:a16="http://schemas.microsoft.com/office/drawing/2014/main" id="{02A0144E-8DE3-4A11-0976-3B298A8CAD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4959350"/>
            <a:ext cx="2162175"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51" name="Picture 43">
            <a:extLst>
              <a:ext uri="{FF2B5EF4-FFF2-40B4-BE49-F238E27FC236}">
                <a16:creationId xmlns:a16="http://schemas.microsoft.com/office/drawing/2014/main" id="{45CBF207-9E98-E762-B113-25CDF0BF54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944563"/>
            <a:ext cx="5991225"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1" name="Rectangle 3">
            <a:extLst>
              <a:ext uri="{FF2B5EF4-FFF2-40B4-BE49-F238E27FC236}">
                <a16:creationId xmlns:a16="http://schemas.microsoft.com/office/drawing/2014/main" id="{67F2C35A-21BD-FAC2-E93E-BDE49B546922}"/>
              </a:ext>
            </a:extLst>
          </p:cNvPr>
          <p:cNvSpPr>
            <a:spLocks noGrp="1"/>
          </p:cNvSpPr>
          <p:nvPr>
            <p:ph type="title" idx="4294967295"/>
          </p:nvPr>
        </p:nvSpPr>
        <p:spPr/>
        <p:txBody>
          <a:bodyPr/>
          <a:lstStyle/>
          <a:p>
            <a:pPr>
              <a:defRPr/>
            </a:pPr>
            <a:r>
              <a:rPr lang="zh-CN" altLang="en-US" sz="2400" cap="none"/>
              <a:t>逻辑门的使能和禁止特性</a:t>
            </a:r>
          </a:p>
        </p:txBody>
      </p:sp>
      <p:sp>
        <p:nvSpPr>
          <p:cNvPr id="28677" name="Text Box 7">
            <a:extLst>
              <a:ext uri="{FF2B5EF4-FFF2-40B4-BE49-F238E27FC236}">
                <a16:creationId xmlns:a16="http://schemas.microsoft.com/office/drawing/2014/main" id="{8E0098A5-9DE4-33B6-BE37-C31D3D1EFEF1}"/>
              </a:ext>
            </a:extLst>
          </p:cNvPr>
          <p:cNvSpPr txBox="1">
            <a:spLocks noChangeArrowheads="1"/>
          </p:cNvSpPr>
          <p:nvPr/>
        </p:nvSpPr>
        <p:spPr bwMode="auto">
          <a:xfrm>
            <a:off x="792163" y="65088"/>
            <a:ext cx="59039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a:latin typeface="宋体" panose="02010600030101010101" pitchFamily="2" charset="-122"/>
                <a:ea typeface="Arial Unicode MS" panose="020B0604020202020204" pitchFamily="34" charset="-122"/>
              </a:rPr>
              <a:t>4. </a:t>
            </a:r>
            <a:r>
              <a:rPr lang="zh-CN" altLang="en-US">
                <a:latin typeface="宋体" panose="02010600030101010101" pitchFamily="2" charset="-122"/>
                <a:ea typeface="Arial Unicode MS" panose="020B0604020202020204" pitchFamily="34" charset="-122"/>
              </a:rPr>
              <a:t>逻辑门的使能和禁止特性</a:t>
            </a:r>
          </a:p>
        </p:txBody>
      </p:sp>
      <p:sp>
        <p:nvSpPr>
          <p:cNvPr id="28678" name="Slide Number Placeholder 9">
            <a:extLst>
              <a:ext uri="{FF2B5EF4-FFF2-40B4-BE49-F238E27FC236}">
                <a16:creationId xmlns:a16="http://schemas.microsoft.com/office/drawing/2014/main" id="{CB955FEF-2497-8053-A66C-40AEE773A5FC}"/>
              </a:ext>
            </a:extLst>
          </p:cNvPr>
          <p:cNvSpPr txBox="1">
            <a:spLocks noGrp="1"/>
          </p:cNvSpPr>
          <p:nvPr/>
        </p:nvSpPr>
        <p:spPr bwMode="auto">
          <a:xfrm>
            <a:off x="107950" y="6308725"/>
            <a:ext cx="582613" cy="323850"/>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0"/>
              </a:spcBef>
              <a:buClrTx/>
              <a:buFontTx/>
              <a:buNone/>
            </a:pPr>
            <a:fld id="{09F01B4E-9C26-49DF-9B1A-80BC5C4EB2EB}" type="slidenum">
              <a:rPr lang="en-US" altLang="zh-CN" sz="1800" b="0">
                <a:solidFill>
                  <a:schemeClr val="bg2"/>
                </a:solidFill>
                <a:latin typeface="Arial" panose="020B0604020202020204" pitchFamily="34" charset="0"/>
                <a:ea typeface="Arial Unicode MS" panose="020B0604020202020204" pitchFamily="34" charset="-122"/>
              </a:rPr>
              <a:pPr algn="ctr" eaLnBrk="1" hangingPunct="1">
                <a:spcBef>
                  <a:spcPct val="0"/>
                </a:spcBef>
                <a:buClrTx/>
                <a:buFontTx/>
                <a:buNone/>
              </a:pPr>
              <a:t>18</a:t>
            </a:fld>
            <a:endParaRPr lang="en-US" altLang="zh-CN" sz="1800" b="0">
              <a:solidFill>
                <a:schemeClr val="bg2"/>
              </a:solidFill>
              <a:latin typeface="Arial" panose="020B0604020202020204" pitchFamily="34" charset="0"/>
              <a:ea typeface="Arial Unicode MS" panose="020B0604020202020204" pitchFamily="34" charset="-122"/>
            </a:endParaRPr>
          </a:p>
        </p:txBody>
      </p:sp>
      <p:graphicFrame>
        <p:nvGraphicFramePr>
          <p:cNvPr id="20526" name="Group 46">
            <a:extLst>
              <a:ext uri="{FF2B5EF4-FFF2-40B4-BE49-F238E27FC236}">
                <a16:creationId xmlns:a16="http://schemas.microsoft.com/office/drawing/2014/main" id="{979AC3D0-77F8-8B53-4812-3D5E32386285}"/>
              </a:ext>
            </a:extLst>
          </p:cNvPr>
          <p:cNvGraphicFramePr>
            <a:graphicFrameLocks noGrp="1"/>
          </p:cNvGraphicFramePr>
          <p:nvPr/>
        </p:nvGraphicFramePr>
        <p:xfrm>
          <a:off x="4535488" y="4365625"/>
          <a:ext cx="4165600" cy="2257426"/>
        </p:xfrm>
        <a:graphic>
          <a:graphicData uri="http://schemas.openxmlformats.org/drawingml/2006/table">
            <a:tbl>
              <a:tblPr/>
              <a:tblGrid>
                <a:gridCol w="852487">
                  <a:extLst>
                    <a:ext uri="{9D8B030D-6E8A-4147-A177-3AD203B41FA5}">
                      <a16:colId xmlns:a16="http://schemas.microsoft.com/office/drawing/2014/main" val="20000"/>
                    </a:ext>
                  </a:extLst>
                </a:gridCol>
                <a:gridCol w="852488">
                  <a:extLst>
                    <a:ext uri="{9D8B030D-6E8A-4147-A177-3AD203B41FA5}">
                      <a16:colId xmlns:a16="http://schemas.microsoft.com/office/drawing/2014/main" val="20001"/>
                    </a:ext>
                  </a:extLst>
                </a:gridCol>
                <a:gridCol w="1128712">
                  <a:extLst>
                    <a:ext uri="{9D8B030D-6E8A-4147-A177-3AD203B41FA5}">
                      <a16:colId xmlns:a16="http://schemas.microsoft.com/office/drawing/2014/main" val="20002"/>
                    </a:ext>
                  </a:extLst>
                </a:gridCol>
                <a:gridCol w="1331913">
                  <a:extLst>
                    <a:ext uri="{9D8B030D-6E8A-4147-A177-3AD203B41FA5}">
                      <a16:colId xmlns:a16="http://schemas.microsoft.com/office/drawing/2014/main" val="20003"/>
                    </a:ext>
                  </a:extLst>
                </a:gridCol>
              </a:tblGrid>
              <a:tr h="579512">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charset="0"/>
                          <a:ea typeface="宋体" charset="-122"/>
                        </a:rPr>
                        <a:t>与非门的使能与禁止运算真值表</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chemeClr val="tx1"/>
                        </a:solidFill>
                        <a:effectLst/>
                        <a:latin typeface="Arial" charset="0"/>
                        <a:ea typeface="宋体" charset="-122"/>
                      </a:endParaRPr>
                    </a:p>
                  </a:txBody>
                  <a:tcPr marT="45729" marB="4572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3533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charset="0"/>
                          <a:ea typeface="宋体" charset="-122"/>
                        </a:rPr>
                        <a:t>A</a:t>
                      </a:r>
                      <a:endParaRPr kumimoji="0" lang="zh-CN" altLang="en-US" sz="1600" b="1" i="0" u="none" strike="noStrike" cap="none" normalizeH="0" baseline="0">
                        <a:ln>
                          <a:noFill/>
                        </a:ln>
                        <a:solidFill>
                          <a:schemeClr val="tx1"/>
                        </a:solidFill>
                        <a:effectLst/>
                        <a:latin typeface="Arial" charset="0"/>
                        <a:ea typeface="宋体" charset="-122"/>
                      </a:endParaRPr>
                    </a:p>
                  </a:txBody>
                  <a:tcPr marT="45729" marB="4572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charset="0"/>
                          <a:ea typeface="宋体" charset="-122"/>
                        </a:rPr>
                        <a:t>B</a:t>
                      </a:r>
                      <a:endParaRPr kumimoji="0" lang="zh-CN" altLang="en-US" sz="1600" b="1" i="0" u="none" strike="noStrike" cap="none" normalizeH="0" baseline="0">
                        <a:ln>
                          <a:noFill/>
                        </a:ln>
                        <a:solidFill>
                          <a:schemeClr val="tx1"/>
                        </a:solidFill>
                        <a:effectLst/>
                        <a:latin typeface="Arial" charset="0"/>
                        <a:ea typeface="宋体" charset="-122"/>
                      </a:endParaRPr>
                    </a:p>
                  </a:txBody>
                  <a:tcPr marT="45729" marB="4572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charset="0"/>
                          <a:ea typeface="宋体" charset="-122"/>
                        </a:rPr>
                        <a:t>Y=A+B</a:t>
                      </a:r>
                      <a:endParaRPr kumimoji="0" lang="zh-CN" altLang="en-US" sz="1600" b="1" i="0" u="none" strike="noStrike" cap="none" normalizeH="0" baseline="0">
                        <a:ln>
                          <a:noFill/>
                        </a:ln>
                        <a:solidFill>
                          <a:schemeClr val="tx1"/>
                        </a:solidFill>
                        <a:effectLst/>
                        <a:latin typeface="Arial" charset="0"/>
                        <a:ea typeface="宋体" charset="-122"/>
                      </a:endParaRPr>
                    </a:p>
                  </a:txBody>
                  <a:tcPr marT="45729" marB="4572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chemeClr val="tx1"/>
                        </a:solidFill>
                        <a:effectLst/>
                        <a:latin typeface="Arial" charset="0"/>
                        <a:ea typeface="宋体" charset="-122"/>
                      </a:endParaRPr>
                    </a:p>
                  </a:txBody>
                  <a:tcPr marT="45729" marB="45729"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33659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charset="-122"/>
                        </a:rPr>
                        <a:t>0</a:t>
                      </a:r>
                    </a:p>
                  </a:txBody>
                  <a:tcPr marT="45729" marB="4572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charset="-122"/>
                        </a:rPr>
                        <a:t>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charset="-122"/>
                        </a:rPr>
                        <a:t>1</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charset="-122"/>
                        </a:rPr>
                        <a:t>Y=B  </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Arial" charset="0"/>
                          <a:ea typeface="宋体" charset="-122"/>
                        </a:rPr>
                        <a:t>使能</a:t>
                      </a:r>
                    </a:p>
                  </a:txBody>
                  <a:tcPr marT="45729" marB="4572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3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charset="-122"/>
                        </a:rPr>
                        <a:t>0</a:t>
                      </a:r>
                    </a:p>
                  </a:txBody>
                  <a:tcPr marT="45729" marB="4572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charset="-122"/>
                        </a:rPr>
                        <a:t>1</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charset="-122"/>
                        </a:rPr>
                        <a:t>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3"/>
                  </a:ext>
                </a:extLst>
              </a:tr>
              <a:tr h="33533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charset="-122"/>
                        </a:rPr>
                        <a:t>1</a:t>
                      </a:r>
                    </a:p>
                  </a:txBody>
                  <a:tcPr marT="45729" marB="4572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charset="-122"/>
                        </a:rPr>
                        <a:t>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charset="-122"/>
                        </a:rPr>
                        <a:t>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charset="-122"/>
                        </a:rPr>
                        <a:t>Y=0  </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Arial" charset="0"/>
                          <a:ea typeface="宋体" charset="-122"/>
                        </a:rPr>
                        <a:t>禁止</a:t>
                      </a:r>
                    </a:p>
                  </a:txBody>
                  <a:tcPr marT="45729" marB="4572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3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charset="-122"/>
                        </a:rPr>
                        <a:t>1</a:t>
                      </a:r>
                    </a:p>
                  </a:txBody>
                  <a:tcPr marT="45729" marB="4572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charset="-122"/>
                        </a:rPr>
                        <a:t>1</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Arial" charset="0"/>
                          <a:ea typeface="宋体" charset="-122"/>
                        </a:rPr>
                        <a:t>0</a:t>
                      </a:r>
                      <a:endParaRPr kumimoji="0" lang="zh-CN" altLang="en-US" sz="1600" b="0" i="0" u="none" strike="noStrike" cap="none" normalizeH="0" baseline="0">
                        <a:ln>
                          <a:noFill/>
                        </a:ln>
                        <a:solidFill>
                          <a:schemeClr val="tx1"/>
                        </a:solidFill>
                        <a:effectLst/>
                        <a:latin typeface="Arial"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5"/>
                  </a:ext>
                </a:extLst>
              </a:tr>
            </a:tbl>
          </a:graphicData>
        </a:graphic>
      </p:graphicFrame>
      <p:sp>
        <p:nvSpPr>
          <p:cNvPr id="94243" name="Rectangle 3">
            <a:extLst>
              <a:ext uri="{FF2B5EF4-FFF2-40B4-BE49-F238E27FC236}">
                <a16:creationId xmlns:a16="http://schemas.microsoft.com/office/drawing/2014/main" id="{62412642-D7B5-3F2B-A69C-6CAB6FCD5CEB}"/>
              </a:ext>
            </a:extLst>
          </p:cNvPr>
          <p:cNvSpPr>
            <a:spLocks noChangeArrowheads="1"/>
          </p:cNvSpPr>
          <p:nvPr/>
        </p:nvSpPr>
        <p:spPr bwMode="auto">
          <a:xfrm>
            <a:off x="1042988" y="4689475"/>
            <a:ext cx="1404937"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7313" indent="-87313">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120000"/>
              </a:lnSpc>
              <a:buClr>
                <a:schemeClr val="accent1"/>
              </a:buClr>
              <a:buFont typeface="Wingdings 2" panose="05020102010507070707" pitchFamily="18" charset="2"/>
              <a:buNone/>
            </a:pPr>
            <a:r>
              <a:rPr lang="zh-CN" altLang="en-US" sz="1600">
                <a:latin typeface="宋体" panose="02010600030101010101" pitchFamily="2" charset="-122"/>
                <a:ea typeface="Arial Unicode MS" panose="020B0604020202020204" pitchFamily="34" charset="-122"/>
              </a:rPr>
              <a:t>控制输入端 </a:t>
            </a:r>
            <a:r>
              <a:rPr lang="en-US" altLang="zh-CN" sz="1600">
                <a:latin typeface="宋体" panose="02010600030101010101" pitchFamily="2" charset="-122"/>
                <a:ea typeface="Arial Unicode MS" panose="020B0604020202020204" pitchFamily="34" charset="-122"/>
              </a:rPr>
              <a:t>A</a:t>
            </a:r>
            <a:endParaRPr lang="en-US" altLang="zh-CN" sz="1800">
              <a:latin typeface="宋体" panose="02010600030101010101" pitchFamily="2" charset="-122"/>
              <a:ea typeface="Arial Unicode MS" panose="020B0604020202020204" pitchFamily="34" charset="-122"/>
            </a:endParaRPr>
          </a:p>
          <a:p>
            <a:pPr eaLnBrk="1" hangingPunct="1">
              <a:lnSpc>
                <a:spcPct val="120000"/>
              </a:lnSpc>
              <a:buClr>
                <a:schemeClr val="accent1"/>
              </a:buClr>
              <a:buFont typeface="Wingdings 2" panose="05020102010507070707" pitchFamily="18" charset="2"/>
              <a:buChar char=""/>
            </a:pPr>
            <a:endParaRPr lang="zh-CN" altLang="en-US" sz="1600">
              <a:latin typeface="宋体" panose="02010600030101010101" pitchFamily="2" charset="-122"/>
              <a:ea typeface="Arial Unicode MS" panose="020B0604020202020204" pitchFamily="34" charset="-122"/>
            </a:endParaRPr>
          </a:p>
        </p:txBody>
      </p:sp>
      <p:sp>
        <p:nvSpPr>
          <p:cNvPr id="94244" name="Rectangle 3">
            <a:extLst>
              <a:ext uri="{FF2B5EF4-FFF2-40B4-BE49-F238E27FC236}">
                <a16:creationId xmlns:a16="http://schemas.microsoft.com/office/drawing/2014/main" id="{B5A76450-0297-7BB4-3733-FCFA62BDEEAC}"/>
              </a:ext>
            </a:extLst>
          </p:cNvPr>
          <p:cNvSpPr>
            <a:spLocks noChangeArrowheads="1"/>
          </p:cNvSpPr>
          <p:nvPr/>
        </p:nvSpPr>
        <p:spPr bwMode="auto">
          <a:xfrm>
            <a:off x="1042988" y="5445125"/>
            <a:ext cx="1404937"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7313" indent="-87313">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120000"/>
              </a:lnSpc>
              <a:buClr>
                <a:schemeClr val="accent1"/>
              </a:buClr>
              <a:buFont typeface="Wingdings 2" panose="05020102010507070707" pitchFamily="18" charset="2"/>
              <a:buNone/>
            </a:pPr>
            <a:r>
              <a:rPr lang="zh-CN" altLang="en-US" sz="1600">
                <a:latin typeface="宋体" panose="02010600030101010101" pitchFamily="2" charset="-122"/>
                <a:ea typeface="Arial Unicode MS" panose="020B0604020202020204" pitchFamily="34" charset="-122"/>
              </a:rPr>
              <a:t>信号输入端 </a:t>
            </a:r>
            <a:r>
              <a:rPr lang="en-US" altLang="zh-CN" sz="1600">
                <a:latin typeface="宋体" panose="02010600030101010101" pitchFamily="2" charset="-122"/>
                <a:ea typeface="Arial Unicode MS" panose="020B0604020202020204" pitchFamily="34" charset="-122"/>
              </a:rPr>
              <a:t>B</a:t>
            </a:r>
            <a:endParaRPr lang="en-US" altLang="zh-CN" sz="1800">
              <a:latin typeface="宋体" panose="02010600030101010101" pitchFamily="2" charset="-122"/>
              <a:ea typeface="Arial Unicode MS" panose="020B0604020202020204" pitchFamily="34" charset="-122"/>
            </a:endParaRPr>
          </a:p>
          <a:p>
            <a:pPr eaLnBrk="1" hangingPunct="1">
              <a:lnSpc>
                <a:spcPct val="120000"/>
              </a:lnSpc>
              <a:buClr>
                <a:schemeClr val="accent1"/>
              </a:buClr>
              <a:buFont typeface="Wingdings 2" panose="05020102010507070707" pitchFamily="18" charset="2"/>
              <a:buChar char=""/>
            </a:pPr>
            <a:endParaRPr lang="zh-CN" altLang="en-US" sz="1600">
              <a:latin typeface="宋体" panose="02010600030101010101" pitchFamily="2" charset="-122"/>
              <a:ea typeface="Arial Unicode MS" panose="020B0604020202020204" pitchFamily="34" charset="-122"/>
            </a:endParaRPr>
          </a:p>
        </p:txBody>
      </p:sp>
      <p:sp>
        <p:nvSpPr>
          <p:cNvPr id="28710" name="Rectangle 3">
            <a:extLst>
              <a:ext uri="{FF2B5EF4-FFF2-40B4-BE49-F238E27FC236}">
                <a16:creationId xmlns:a16="http://schemas.microsoft.com/office/drawing/2014/main" id="{B25C56BA-F797-690F-E07F-BF750BBF8ED5}"/>
              </a:ext>
            </a:extLst>
          </p:cNvPr>
          <p:cNvSpPr>
            <a:spLocks noChangeArrowheads="1"/>
          </p:cNvSpPr>
          <p:nvPr/>
        </p:nvSpPr>
        <p:spPr bwMode="auto">
          <a:xfrm>
            <a:off x="827088" y="476250"/>
            <a:ext cx="80645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7313" indent="-87313">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120000"/>
              </a:lnSpc>
              <a:buClr>
                <a:schemeClr val="accent1"/>
              </a:buClr>
              <a:buFont typeface="Wingdings 2" panose="05020102010507070707" pitchFamily="18" charset="2"/>
              <a:buNone/>
            </a:pPr>
            <a:r>
              <a:rPr lang="en-US" altLang="zh-CN" sz="2400">
                <a:latin typeface="宋体" panose="02010600030101010101" pitchFamily="2" charset="-122"/>
                <a:ea typeface="Arial Unicode MS" panose="020B0604020202020204" pitchFamily="34" charset="-122"/>
              </a:rPr>
              <a:t>4</a:t>
            </a:r>
            <a:r>
              <a:rPr lang="zh-CN" altLang="en-US" sz="2400">
                <a:latin typeface="宋体" panose="02010600030101010101" pitchFamily="2" charset="-122"/>
                <a:ea typeface="Arial Unicode MS" panose="020B0604020202020204" pitchFamily="34" charset="-122"/>
              </a:rPr>
              <a:t>）或非门</a:t>
            </a:r>
            <a:endParaRPr lang="zh-CN" altLang="en-US">
              <a:latin typeface="宋体" panose="02010600030101010101" pitchFamily="2" charset="-122"/>
              <a:ea typeface="Arial Unicode MS" panose="020B0604020202020204" pitchFamily="34" charset="-122"/>
            </a:endParaRPr>
          </a:p>
          <a:p>
            <a:pPr eaLnBrk="1" hangingPunct="1">
              <a:lnSpc>
                <a:spcPct val="120000"/>
              </a:lnSpc>
              <a:buClr>
                <a:schemeClr val="accent1"/>
              </a:buClr>
              <a:buFont typeface="Wingdings 2" panose="05020102010507070707" pitchFamily="18" charset="2"/>
              <a:buChar char=""/>
            </a:pPr>
            <a:endParaRPr lang="zh-CN" altLang="en-US" sz="2400">
              <a:latin typeface="宋体" panose="02010600030101010101" pitchFamily="2" charset="-122"/>
              <a:ea typeface="Arial Unicode MS" panose="020B0604020202020204" pitchFamily="34" charset="-122"/>
            </a:endParaRPr>
          </a:p>
        </p:txBody>
      </p:sp>
      <p:pic>
        <p:nvPicPr>
          <p:cNvPr id="94252" name="Picture 44">
            <a:extLst>
              <a:ext uri="{FF2B5EF4-FFF2-40B4-BE49-F238E27FC236}">
                <a16:creationId xmlns:a16="http://schemas.microsoft.com/office/drawing/2014/main" id="{B9DE2CBB-C4A6-35E2-0861-1A518BE76F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0675" y="3608388"/>
            <a:ext cx="6002338"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53" name="Picture 45">
            <a:extLst>
              <a:ext uri="{FF2B5EF4-FFF2-40B4-BE49-F238E27FC236}">
                <a16:creationId xmlns:a16="http://schemas.microsoft.com/office/drawing/2014/main" id="{83187633-6716-EB87-7437-074A20191B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1125538"/>
            <a:ext cx="13716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54" name="Picture 46">
            <a:extLst>
              <a:ext uri="{FF2B5EF4-FFF2-40B4-BE49-F238E27FC236}">
                <a16:creationId xmlns:a16="http://schemas.microsoft.com/office/drawing/2014/main" id="{241E1B0F-8C28-D09B-B58C-564C0168C7D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59563" y="1160463"/>
            <a:ext cx="6191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62" name="Rectangle 3">
            <a:extLst>
              <a:ext uri="{FF2B5EF4-FFF2-40B4-BE49-F238E27FC236}">
                <a16:creationId xmlns:a16="http://schemas.microsoft.com/office/drawing/2014/main" id="{453B3458-EB8C-6ABE-998B-9B0ABD697556}"/>
              </a:ext>
            </a:extLst>
          </p:cNvPr>
          <p:cNvSpPr>
            <a:spLocks noChangeArrowheads="1"/>
          </p:cNvSpPr>
          <p:nvPr/>
        </p:nvSpPr>
        <p:spPr bwMode="auto">
          <a:xfrm>
            <a:off x="2374900" y="2168525"/>
            <a:ext cx="194468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7313" indent="-87313">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120000"/>
              </a:lnSpc>
              <a:buClr>
                <a:schemeClr val="accent1"/>
              </a:buClr>
              <a:buFont typeface="Wingdings 2" panose="05020102010507070707" pitchFamily="18" charset="2"/>
              <a:buNone/>
            </a:pPr>
            <a:r>
              <a:rPr lang="zh-CN" altLang="en-US" sz="1800">
                <a:solidFill>
                  <a:srgbClr val="0000FF"/>
                </a:solidFill>
                <a:latin typeface="宋体" panose="02010600030101010101" pitchFamily="2" charset="-122"/>
                <a:ea typeface="Arial Unicode MS" panose="020B0604020202020204" pitchFamily="34" charset="-122"/>
              </a:rPr>
              <a:t>或非门被使能</a:t>
            </a:r>
          </a:p>
        </p:txBody>
      </p:sp>
      <p:sp>
        <p:nvSpPr>
          <p:cNvPr id="94263" name="Rectangle 3">
            <a:extLst>
              <a:ext uri="{FF2B5EF4-FFF2-40B4-BE49-F238E27FC236}">
                <a16:creationId xmlns:a16="http://schemas.microsoft.com/office/drawing/2014/main" id="{CE21D7BA-3E0C-BDF7-54C2-AD44CD941261}"/>
              </a:ext>
            </a:extLst>
          </p:cNvPr>
          <p:cNvSpPr>
            <a:spLocks noChangeArrowheads="1"/>
          </p:cNvSpPr>
          <p:nvPr/>
        </p:nvSpPr>
        <p:spPr bwMode="auto">
          <a:xfrm>
            <a:off x="5327650" y="2168525"/>
            <a:ext cx="194468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7313" indent="-87313">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120000"/>
              </a:lnSpc>
              <a:buClr>
                <a:schemeClr val="accent1"/>
              </a:buClr>
              <a:buFont typeface="Wingdings 2" panose="05020102010507070707" pitchFamily="18" charset="2"/>
              <a:buNone/>
            </a:pPr>
            <a:r>
              <a:rPr lang="zh-CN" altLang="en-US" sz="1800">
                <a:solidFill>
                  <a:srgbClr val="0000FF"/>
                </a:solidFill>
                <a:latin typeface="宋体" panose="02010600030101010101" pitchFamily="2" charset="-122"/>
                <a:ea typeface="Arial Unicode MS" panose="020B0604020202020204" pitchFamily="34" charset="-122"/>
              </a:rPr>
              <a:t>或非门被禁止</a:t>
            </a:r>
          </a:p>
        </p:txBody>
      </p:sp>
      <p:cxnSp>
        <p:nvCxnSpPr>
          <p:cNvPr id="16" name="直接连接符 15">
            <a:extLst>
              <a:ext uri="{FF2B5EF4-FFF2-40B4-BE49-F238E27FC236}">
                <a16:creationId xmlns:a16="http://schemas.microsoft.com/office/drawing/2014/main" id="{DC09E10F-7A6F-9D7F-8607-62A49426AEEB}"/>
              </a:ext>
            </a:extLst>
          </p:cNvPr>
          <p:cNvCxnSpPr/>
          <p:nvPr/>
        </p:nvCxnSpPr>
        <p:spPr>
          <a:xfrm>
            <a:off x="6732588" y="5013325"/>
            <a:ext cx="3952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527" name="Line 47">
            <a:extLst>
              <a:ext uri="{FF2B5EF4-FFF2-40B4-BE49-F238E27FC236}">
                <a16:creationId xmlns:a16="http://schemas.microsoft.com/office/drawing/2014/main" id="{C2A81E5E-3B9D-37A1-6B84-3FAC9CE184C8}"/>
              </a:ext>
            </a:extLst>
          </p:cNvPr>
          <p:cNvSpPr>
            <a:spLocks noChangeShapeType="1"/>
          </p:cNvSpPr>
          <p:nvPr/>
        </p:nvSpPr>
        <p:spPr bwMode="auto">
          <a:xfrm>
            <a:off x="8064500" y="5337175"/>
            <a:ext cx="1793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4251"/>
                                        </p:tgtEl>
                                        <p:attrNameLst>
                                          <p:attrName>style.visibility</p:attrName>
                                        </p:attrNameLst>
                                      </p:cBhvr>
                                      <p:to>
                                        <p:strVal val="visible"/>
                                      </p:to>
                                    </p:set>
                                    <p:animEffect transition="in" filter="box(in)">
                                      <p:cBhvr>
                                        <p:cTn id="7" dur="500"/>
                                        <p:tgtEl>
                                          <p:spTgt spid="942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4252"/>
                                        </p:tgtEl>
                                        <p:attrNameLst>
                                          <p:attrName>style.visibility</p:attrName>
                                        </p:attrNameLst>
                                      </p:cBhvr>
                                      <p:to>
                                        <p:strVal val="visible"/>
                                      </p:to>
                                    </p:set>
                                    <p:animEffect transition="in" filter="box(in)">
                                      <p:cBhvr>
                                        <p:cTn id="12" dur="500"/>
                                        <p:tgtEl>
                                          <p:spTgt spid="942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1" fill="hold" nodeType="clickEffect">
                                  <p:stCondLst>
                                    <p:cond delay="0"/>
                                  </p:stCondLst>
                                  <p:childTnLst>
                                    <p:set>
                                      <p:cBhvr>
                                        <p:cTn id="16" dur="1" fill="hold">
                                          <p:stCondLst>
                                            <p:cond delay="0"/>
                                          </p:stCondLst>
                                        </p:cTn>
                                        <p:tgtEl>
                                          <p:spTgt spid="94253"/>
                                        </p:tgtEl>
                                        <p:attrNameLst>
                                          <p:attrName>style.visibility</p:attrName>
                                        </p:attrNameLst>
                                      </p:cBhvr>
                                      <p:to>
                                        <p:strVal val="visible"/>
                                      </p:to>
                                    </p:set>
                                    <p:anim calcmode="lin" valueType="num">
                                      <p:cBhvr additive="base">
                                        <p:cTn id="17" dur="500" fill="hold"/>
                                        <p:tgtEl>
                                          <p:spTgt spid="94253"/>
                                        </p:tgtEl>
                                        <p:attrNameLst>
                                          <p:attrName>ppt_x</p:attrName>
                                        </p:attrNameLst>
                                      </p:cBhvr>
                                      <p:tavLst>
                                        <p:tav tm="0">
                                          <p:val>
                                            <p:strVal val="#ppt_x"/>
                                          </p:val>
                                        </p:tav>
                                        <p:tav tm="100000">
                                          <p:val>
                                            <p:strVal val="#ppt_x"/>
                                          </p:val>
                                        </p:tav>
                                      </p:tavLst>
                                    </p:anim>
                                    <p:anim calcmode="lin" valueType="num">
                                      <p:cBhvr additive="base">
                                        <p:cTn id="18" dur="500" fill="hold"/>
                                        <p:tgtEl>
                                          <p:spTgt spid="94253"/>
                                        </p:tgtEl>
                                        <p:attrNameLst>
                                          <p:attrName>ppt_y</p:attrName>
                                        </p:attrNameLst>
                                      </p:cBhvr>
                                      <p:tavLst>
                                        <p:tav tm="0">
                                          <p:val>
                                            <p:strVal val="0-#ppt_h/2"/>
                                          </p:val>
                                        </p:tav>
                                        <p:tav tm="100000">
                                          <p:val>
                                            <p:strVal val="#ppt_y"/>
                                          </p:val>
                                        </p:tav>
                                      </p:tavLst>
                                    </p:anim>
                                  </p:childTnLst>
                                </p:cTn>
                              </p:par>
                              <p:par>
                                <p:cTn id="19" presetID="2" presetClass="entr" presetSubtype="1" fill="hold" nodeType="withEffect">
                                  <p:stCondLst>
                                    <p:cond delay="0"/>
                                  </p:stCondLst>
                                  <p:childTnLst>
                                    <p:set>
                                      <p:cBhvr>
                                        <p:cTn id="20" dur="1" fill="hold">
                                          <p:stCondLst>
                                            <p:cond delay="0"/>
                                          </p:stCondLst>
                                        </p:cTn>
                                        <p:tgtEl>
                                          <p:spTgt spid="94254"/>
                                        </p:tgtEl>
                                        <p:attrNameLst>
                                          <p:attrName>style.visibility</p:attrName>
                                        </p:attrNameLst>
                                      </p:cBhvr>
                                      <p:to>
                                        <p:strVal val="visible"/>
                                      </p:to>
                                    </p:set>
                                    <p:anim calcmode="lin" valueType="num">
                                      <p:cBhvr additive="base">
                                        <p:cTn id="21" dur="500" fill="hold"/>
                                        <p:tgtEl>
                                          <p:spTgt spid="94254"/>
                                        </p:tgtEl>
                                        <p:attrNameLst>
                                          <p:attrName>ppt_x</p:attrName>
                                        </p:attrNameLst>
                                      </p:cBhvr>
                                      <p:tavLst>
                                        <p:tav tm="0">
                                          <p:val>
                                            <p:strVal val="#ppt_x"/>
                                          </p:val>
                                        </p:tav>
                                        <p:tav tm="100000">
                                          <p:val>
                                            <p:strVal val="#ppt_x"/>
                                          </p:val>
                                        </p:tav>
                                      </p:tavLst>
                                    </p:anim>
                                    <p:anim calcmode="lin" valueType="num">
                                      <p:cBhvr additive="base">
                                        <p:cTn id="22" dur="500" fill="hold"/>
                                        <p:tgtEl>
                                          <p:spTgt spid="94254"/>
                                        </p:tgtEl>
                                        <p:attrNameLst>
                                          <p:attrName>ppt_y</p:attrName>
                                        </p:attrNameLst>
                                      </p:cBhvr>
                                      <p:tavLst>
                                        <p:tav tm="0">
                                          <p:val>
                                            <p:strVal val="0-#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4263"/>
                                        </p:tgtEl>
                                        <p:attrNameLst>
                                          <p:attrName>style.visibility</p:attrName>
                                        </p:attrNameLst>
                                      </p:cBhvr>
                                      <p:to>
                                        <p:strVal val="visible"/>
                                      </p:to>
                                    </p:set>
                                    <p:animEffect transition="in" filter="box(in)">
                                      <p:cBhvr>
                                        <p:cTn id="27" dur="500"/>
                                        <p:tgtEl>
                                          <p:spTgt spid="94263"/>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94262"/>
                                        </p:tgtEl>
                                        <p:attrNameLst>
                                          <p:attrName>style.visibility</p:attrName>
                                        </p:attrNameLst>
                                      </p:cBhvr>
                                      <p:to>
                                        <p:strVal val="visible"/>
                                      </p:to>
                                    </p:set>
                                    <p:animEffect transition="in" filter="box(in)">
                                      <p:cBhvr>
                                        <p:cTn id="30" dur="500"/>
                                        <p:tgtEl>
                                          <p:spTgt spid="9426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nodeType="clickEffect">
                                  <p:stCondLst>
                                    <p:cond delay="0"/>
                                  </p:stCondLst>
                                  <p:childTnLst>
                                    <p:set>
                                      <p:cBhvr>
                                        <p:cTn id="34" dur="1" fill="hold">
                                          <p:stCondLst>
                                            <p:cond delay="0"/>
                                          </p:stCondLst>
                                        </p:cTn>
                                        <p:tgtEl>
                                          <p:spTgt spid="94264"/>
                                        </p:tgtEl>
                                        <p:attrNameLst>
                                          <p:attrName>style.visibility</p:attrName>
                                        </p:attrNameLst>
                                      </p:cBhvr>
                                      <p:to>
                                        <p:strVal val="visible"/>
                                      </p:to>
                                    </p:set>
                                    <p:animEffect transition="in" filter="box(in)">
                                      <p:cBhvr>
                                        <p:cTn id="35" dur="500"/>
                                        <p:tgtEl>
                                          <p:spTgt spid="94264"/>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94243"/>
                                        </p:tgtEl>
                                        <p:attrNameLst>
                                          <p:attrName>style.visibility</p:attrName>
                                        </p:attrNameLst>
                                      </p:cBhvr>
                                      <p:to>
                                        <p:strVal val="visible"/>
                                      </p:to>
                                    </p:set>
                                    <p:animEffect transition="in" filter="box(in)">
                                      <p:cBhvr>
                                        <p:cTn id="38" dur="500"/>
                                        <p:tgtEl>
                                          <p:spTgt spid="94243"/>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94244"/>
                                        </p:tgtEl>
                                        <p:attrNameLst>
                                          <p:attrName>style.visibility</p:attrName>
                                        </p:attrNameLst>
                                      </p:cBhvr>
                                      <p:to>
                                        <p:strVal val="visible"/>
                                      </p:to>
                                    </p:set>
                                    <p:animEffect transition="in" filter="box(in)">
                                      <p:cBhvr>
                                        <p:cTn id="41" dur="500"/>
                                        <p:tgtEl>
                                          <p:spTgt spid="9424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nodeType="clickEffect">
                                  <p:stCondLst>
                                    <p:cond delay="0"/>
                                  </p:stCondLst>
                                  <p:childTnLst>
                                    <p:set>
                                      <p:cBhvr>
                                        <p:cTn id="45" dur="1" fill="hold">
                                          <p:stCondLst>
                                            <p:cond delay="0"/>
                                          </p:stCondLst>
                                        </p:cTn>
                                        <p:tgtEl>
                                          <p:spTgt spid="20526"/>
                                        </p:tgtEl>
                                        <p:attrNameLst>
                                          <p:attrName>style.visibility</p:attrName>
                                        </p:attrNameLst>
                                      </p:cBhvr>
                                      <p:to>
                                        <p:strVal val="visible"/>
                                      </p:to>
                                    </p:set>
                                    <p:animEffect transition="in" filter="box(in)">
                                      <p:cBhvr>
                                        <p:cTn id="46" dur="500"/>
                                        <p:tgtEl>
                                          <p:spTgt spid="20526"/>
                                        </p:tgtEl>
                                      </p:cBhvr>
                                    </p:animEffect>
                                  </p:childTnLst>
                                </p:cTn>
                              </p:par>
                              <p:par>
                                <p:cTn id="47" presetID="4" presetClass="entr" presetSubtype="16"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box(in)">
                                      <p:cBhvr>
                                        <p:cTn id="49" dur="500"/>
                                        <p:tgtEl>
                                          <p:spTgt spid="16"/>
                                        </p:tgtEl>
                                      </p:cBhvr>
                                    </p:animEffect>
                                  </p:childTnLst>
                                </p:cTn>
                              </p:par>
                              <p:par>
                                <p:cTn id="50" presetID="4" presetClass="entr" presetSubtype="16" fill="hold" nodeType="withEffect">
                                  <p:stCondLst>
                                    <p:cond delay="0"/>
                                  </p:stCondLst>
                                  <p:childTnLst>
                                    <p:set>
                                      <p:cBhvr>
                                        <p:cTn id="51" dur="1" fill="hold">
                                          <p:stCondLst>
                                            <p:cond delay="0"/>
                                          </p:stCondLst>
                                        </p:cTn>
                                        <p:tgtEl>
                                          <p:spTgt spid="20527"/>
                                        </p:tgtEl>
                                        <p:attrNameLst>
                                          <p:attrName>style.visibility</p:attrName>
                                        </p:attrNameLst>
                                      </p:cBhvr>
                                      <p:to>
                                        <p:strVal val="visible"/>
                                      </p:to>
                                    </p:set>
                                    <p:animEffect transition="in" filter="box(in)">
                                      <p:cBhvr>
                                        <p:cTn id="52" dur="500"/>
                                        <p:tgtEl>
                                          <p:spTgt spid="205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43" grpId="0"/>
      <p:bldP spid="94244" grpId="0"/>
      <p:bldP spid="94262" grpId="0"/>
      <p:bldP spid="9426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4">
            <a:extLst>
              <a:ext uri="{FF2B5EF4-FFF2-40B4-BE49-F238E27FC236}">
                <a16:creationId xmlns:a16="http://schemas.microsoft.com/office/drawing/2014/main" id="{995176BA-14DF-E045-7934-319BC4195A91}"/>
              </a:ext>
            </a:extLst>
          </p:cNvPr>
          <p:cNvSpPr>
            <a:spLocks noGrp="1"/>
          </p:cNvSpPr>
          <p:nvPr>
            <p:ph type="title" idx="4294967295"/>
          </p:nvPr>
        </p:nvSpPr>
        <p:spPr/>
        <p:txBody>
          <a:bodyPr/>
          <a:lstStyle/>
          <a:p>
            <a:pPr>
              <a:defRPr/>
            </a:pPr>
            <a:r>
              <a:rPr lang="zh-CN" altLang="en-US" sz="2400" cap="none"/>
              <a:t>逻辑门的使能和禁止特性</a:t>
            </a:r>
          </a:p>
        </p:txBody>
      </p:sp>
      <p:sp>
        <p:nvSpPr>
          <p:cNvPr id="30723" name="Text Box 7">
            <a:extLst>
              <a:ext uri="{FF2B5EF4-FFF2-40B4-BE49-F238E27FC236}">
                <a16:creationId xmlns:a16="http://schemas.microsoft.com/office/drawing/2014/main" id="{A299D408-CCA1-10D3-A2DA-A1F7209624EC}"/>
              </a:ext>
            </a:extLst>
          </p:cNvPr>
          <p:cNvSpPr txBox="1">
            <a:spLocks noChangeArrowheads="1"/>
          </p:cNvSpPr>
          <p:nvPr/>
        </p:nvSpPr>
        <p:spPr bwMode="auto">
          <a:xfrm>
            <a:off x="792163" y="65088"/>
            <a:ext cx="59039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a:latin typeface="宋体" panose="02010600030101010101" pitchFamily="2" charset="-122"/>
                <a:ea typeface="Arial Unicode MS" panose="020B0604020202020204" pitchFamily="34" charset="-122"/>
              </a:rPr>
              <a:t>4. </a:t>
            </a:r>
            <a:r>
              <a:rPr lang="zh-CN" altLang="en-US">
                <a:latin typeface="宋体" panose="02010600030101010101" pitchFamily="2" charset="-122"/>
                <a:ea typeface="Arial Unicode MS" panose="020B0604020202020204" pitchFamily="34" charset="-122"/>
              </a:rPr>
              <a:t>逻辑门的使能和禁止特性</a:t>
            </a:r>
          </a:p>
        </p:txBody>
      </p:sp>
      <p:sp>
        <p:nvSpPr>
          <p:cNvPr id="30724" name="Slide Number Placeholder 9">
            <a:extLst>
              <a:ext uri="{FF2B5EF4-FFF2-40B4-BE49-F238E27FC236}">
                <a16:creationId xmlns:a16="http://schemas.microsoft.com/office/drawing/2014/main" id="{FFD8AC5E-5AEC-612E-9539-2B736CE2D4F5}"/>
              </a:ext>
            </a:extLst>
          </p:cNvPr>
          <p:cNvSpPr txBox="1">
            <a:spLocks noGrp="1"/>
          </p:cNvSpPr>
          <p:nvPr/>
        </p:nvSpPr>
        <p:spPr bwMode="auto">
          <a:xfrm>
            <a:off x="107950" y="6308725"/>
            <a:ext cx="582613" cy="323850"/>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0"/>
              </a:spcBef>
              <a:buClrTx/>
              <a:buFontTx/>
              <a:buNone/>
            </a:pPr>
            <a:fld id="{E4038AC8-9649-4006-888C-7EF9FA2EF68F}" type="slidenum">
              <a:rPr lang="en-US" altLang="zh-CN" sz="1800" b="0">
                <a:solidFill>
                  <a:schemeClr val="bg2"/>
                </a:solidFill>
                <a:latin typeface="Arial" panose="020B0604020202020204" pitchFamily="34" charset="0"/>
                <a:ea typeface="Arial Unicode MS" panose="020B0604020202020204" pitchFamily="34" charset="-122"/>
              </a:rPr>
              <a:pPr algn="ctr" eaLnBrk="1" hangingPunct="1">
                <a:spcBef>
                  <a:spcPct val="0"/>
                </a:spcBef>
                <a:buClrTx/>
                <a:buFontTx/>
                <a:buNone/>
              </a:pPr>
              <a:t>19</a:t>
            </a:fld>
            <a:endParaRPr lang="en-US" altLang="zh-CN" sz="1800" b="0">
              <a:solidFill>
                <a:schemeClr val="bg2"/>
              </a:solidFill>
              <a:latin typeface="Arial" panose="020B0604020202020204" pitchFamily="34" charset="0"/>
              <a:ea typeface="Arial Unicode MS" panose="020B0604020202020204" pitchFamily="34" charset="-122"/>
            </a:endParaRPr>
          </a:p>
        </p:txBody>
      </p:sp>
      <p:sp>
        <p:nvSpPr>
          <p:cNvPr id="30725" name="Rectangle 3">
            <a:extLst>
              <a:ext uri="{FF2B5EF4-FFF2-40B4-BE49-F238E27FC236}">
                <a16:creationId xmlns:a16="http://schemas.microsoft.com/office/drawing/2014/main" id="{E0960837-3E86-ABE0-805A-A6113CAE957C}"/>
              </a:ext>
            </a:extLst>
          </p:cNvPr>
          <p:cNvSpPr>
            <a:spLocks noChangeArrowheads="1"/>
          </p:cNvSpPr>
          <p:nvPr/>
        </p:nvSpPr>
        <p:spPr bwMode="auto">
          <a:xfrm>
            <a:off x="827088" y="800100"/>
            <a:ext cx="80645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7313" indent="-87313">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120000"/>
              </a:lnSpc>
              <a:buClr>
                <a:schemeClr val="accent1"/>
              </a:buClr>
              <a:buFont typeface="Wingdings 2" panose="05020102010507070707" pitchFamily="18" charset="2"/>
              <a:buNone/>
            </a:pPr>
            <a:r>
              <a:rPr lang="en-US" altLang="zh-CN" sz="2400">
                <a:latin typeface="宋体" panose="02010600030101010101" pitchFamily="2" charset="-122"/>
                <a:ea typeface="Arial Unicode MS" panose="020B0604020202020204" pitchFamily="34" charset="-122"/>
              </a:rPr>
              <a:t>5</a:t>
            </a:r>
            <a:r>
              <a:rPr lang="zh-CN" altLang="en-US" sz="2400">
                <a:latin typeface="宋体" panose="02010600030101010101" pitchFamily="2" charset="-122"/>
                <a:ea typeface="Arial Unicode MS" panose="020B0604020202020204" pitchFamily="34" charset="-122"/>
              </a:rPr>
              <a:t>）异或门和同或门的使能、禁止特性？</a:t>
            </a:r>
            <a:endParaRPr lang="zh-CN" altLang="en-US">
              <a:latin typeface="宋体" panose="02010600030101010101" pitchFamily="2" charset="-122"/>
              <a:ea typeface="Arial Unicode MS" panose="020B0604020202020204" pitchFamily="34" charset="-122"/>
            </a:endParaRPr>
          </a:p>
          <a:p>
            <a:pPr eaLnBrk="1" hangingPunct="1">
              <a:lnSpc>
                <a:spcPct val="120000"/>
              </a:lnSpc>
              <a:buClr>
                <a:schemeClr val="accent1"/>
              </a:buClr>
              <a:buFont typeface="Wingdings 2" panose="05020102010507070707" pitchFamily="18" charset="2"/>
              <a:buChar char=""/>
            </a:pPr>
            <a:endParaRPr lang="zh-CN" altLang="en-US" sz="2400">
              <a:latin typeface="宋体" panose="02010600030101010101" pitchFamily="2" charset="-122"/>
              <a:ea typeface="Arial Unicode MS" panose="020B0604020202020204" pitchFamily="34" charset="-122"/>
            </a:endParaRPr>
          </a:p>
        </p:txBody>
      </p:sp>
      <p:grpSp>
        <p:nvGrpSpPr>
          <p:cNvPr id="96306" name="Group 50">
            <a:extLst>
              <a:ext uri="{FF2B5EF4-FFF2-40B4-BE49-F238E27FC236}">
                <a16:creationId xmlns:a16="http://schemas.microsoft.com/office/drawing/2014/main" id="{FE474B2A-362A-674D-5F27-36A4BC782A78}"/>
              </a:ext>
            </a:extLst>
          </p:cNvPr>
          <p:cNvGrpSpPr>
            <a:grpSpLocks/>
          </p:cNvGrpSpPr>
          <p:nvPr/>
        </p:nvGrpSpPr>
        <p:grpSpPr bwMode="auto">
          <a:xfrm>
            <a:off x="1511300" y="1916113"/>
            <a:ext cx="7032625" cy="2286000"/>
            <a:chOff x="952" y="1207"/>
            <a:chExt cx="4430" cy="1440"/>
          </a:xfrm>
        </p:grpSpPr>
        <p:pic>
          <p:nvPicPr>
            <p:cNvPr id="30727" name="Picture 45">
              <a:extLst>
                <a:ext uri="{FF2B5EF4-FFF2-40B4-BE49-F238E27FC236}">
                  <a16:creationId xmlns:a16="http://schemas.microsoft.com/office/drawing/2014/main" id="{7DB42485-75AD-3B5F-960F-0F7A991840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 y="1207"/>
              <a:ext cx="3720" cy="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8" name="Group 49">
              <a:extLst>
                <a:ext uri="{FF2B5EF4-FFF2-40B4-BE49-F238E27FC236}">
                  <a16:creationId xmlns:a16="http://schemas.microsoft.com/office/drawing/2014/main" id="{39FB1405-4B6C-FACC-78CF-9A4DEF70967F}"/>
                </a:ext>
              </a:extLst>
            </p:cNvPr>
            <p:cNvGrpSpPr>
              <a:grpSpLocks/>
            </p:cNvGrpSpPr>
            <p:nvPr/>
          </p:nvGrpSpPr>
          <p:grpSpPr bwMode="auto">
            <a:xfrm>
              <a:off x="4762" y="1343"/>
              <a:ext cx="620" cy="1157"/>
              <a:chOff x="3674" y="2636"/>
              <a:chExt cx="620" cy="1157"/>
            </a:xfrm>
          </p:grpSpPr>
          <p:sp>
            <p:nvSpPr>
              <p:cNvPr id="30729" name="Freeform 46">
                <a:extLst>
                  <a:ext uri="{FF2B5EF4-FFF2-40B4-BE49-F238E27FC236}">
                    <a16:creationId xmlns:a16="http://schemas.microsoft.com/office/drawing/2014/main" id="{74CD455F-F186-CEA7-EB42-0AF727981D39}"/>
                  </a:ext>
                </a:extLst>
              </p:cNvPr>
              <p:cNvSpPr>
                <a:spLocks/>
              </p:cNvSpPr>
              <p:nvPr/>
            </p:nvSpPr>
            <p:spPr bwMode="auto">
              <a:xfrm>
                <a:off x="3674" y="2636"/>
                <a:ext cx="620" cy="957"/>
              </a:xfrm>
              <a:custGeom>
                <a:avLst/>
                <a:gdLst>
                  <a:gd name="T0" fmla="*/ 0 w 620"/>
                  <a:gd name="T1" fmla="*/ 208 h 957"/>
                  <a:gd name="T2" fmla="*/ 113 w 620"/>
                  <a:gd name="T3" fmla="*/ 72 h 957"/>
                  <a:gd name="T4" fmla="*/ 249 w 620"/>
                  <a:gd name="T5" fmla="*/ 4 h 957"/>
                  <a:gd name="T6" fmla="*/ 453 w 620"/>
                  <a:gd name="T7" fmla="*/ 50 h 957"/>
                  <a:gd name="T8" fmla="*/ 567 w 620"/>
                  <a:gd name="T9" fmla="*/ 163 h 957"/>
                  <a:gd name="T10" fmla="*/ 612 w 620"/>
                  <a:gd name="T11" fmla="*/ 367 h 957"/>
                  <a:gd name="T12" fmla="*/ 521 w 620"/>
                  <a:gd name="T13" fmla="*/ 571 h 957"/>
                  <a:gd name="T14" fmla="*/ 340 w 620"/>
                  <a:gd name="T15" fmla="*/ 662 h 957"/>
                  <a:gd name="T16" fmla="*/ 249 w 620"/>
                  <a:gd name="T17" fmla="*/ 775 h 957"/>
                  <a:gd name="T18" fmla="*/ 249 w 620"/>
                  <a:gd name="T19" fmla="*/ 957 h 9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20" h="957">
                    <a:moveTo>
                      <a:pt x="0" y="208"/>
                    </a:moveTo>
                    <a:cubicBezTo>
                      <a:pt x="36" y="157"/>
                      <a:pt x="72" y="106"/>
                      <a:pt x="113" y="72"/>
                    </a:cubicBezTo>
                    <a:cubicBezTo>
                      <a:pt x="154" y="38"/>
                      <a:pt x="192" y="8"/>
                      <a:pt x="249" y="4"/>
                    </a:cubicBezTo>
                    <a:cubicBezTo>
                      <a:pt x="306" y="0"/>
                      <a:pt x="400" y="24"/>
                      <a:pt x="453" y="50"/>
                    </a:cubicBezTo>
                    <a:cubicBezTo>
                      <a:pt x="506" y="76"/>
                      <a:pt x="541" y="110"/>
                      <a:pt x="567" y="163"/>
                    </a:cubicBezTo>
                    <a:cubicBezTo>
                      <a:pt x="593" y="216"/>
                      <a:pt x="620" y="299"/>
                      <a:pt x="612" y="367"/>
                    </a:cubicBezTo>
                    <a:cubicBezTo>
                      <a:pt x="604" y="435"/>
                      <a:pt x="566" y="522"/>
                      <a:pt x="521" y="571"/>
                    </a:cubicBezTo>
                    <a:cubicBezTo>
                      <a:pt x="476" y="620"/>
                      <a:pt x="385" y="628"/>
                      <a:pt x="340" y="662"/>
                    </a:cubicBezTo>
                    <a:cubicBezTo>
                      <a:pt x="295" y="696"/>
                      <a:pt x="264" y="726"/>
                      <a:pt x="249" y="775"/>
                    </a:cubicBezTo>
                    <a:cubicBezTo>
                      <a:pt x="234" y="824"/>
                      <a:pt x="249" y="934"/>
                      <a:pt x="249" y="957"/>
                    </a:cubicBezTo>
                  </a:path>
                </a:pathLst>
              </a:custGeom>
              <a:noFill/>
              <a:ln w="127000" cap="flat" cmpd="sng">
                <a:solidFill>
                  <a:srgbClr val="FF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30" name="Oval 48">
                <a:extLst>
                  <a:ext uri="{FF2B5EF4-FFF2-40B4-BE49-F238E27FC236}">
                    <a16:creationId xmlns:a16="http://schemas.microsoft.com/office/drawing/2014/main" id="{3619DACA-6D55-DFDB-24D1-4F59270E959B}"/>
                  </a:ext>
                </a:extLst>
              </p:cNvPr>
              <p:cNvSpPr>
                <a:spLocks noChangeArrowheads="1"/>
              </p:cNvSpPr>
              <p:nvPr/>
            </p:nvSpPr>
            <p:spPr bwMode="auto">
              <a:xfrm>
                <a:off x="3878" y="3702"/>
                <a:ext cx="91" cy="91"/>
              </a:xfrm>
              <a:prstGeom prst="ellipse">
                <a:avLst/>
              </a:prstGeom>
              <a:solidFill>
                <a:srgbClr val="FF0000"/>
              </a:soli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endParaRPr lang="zh-CN" altLang="en-US" sz="1800">
                  <a:latin typeface="宋体" panose="02010600030101010101" pitchFamily="2" charset="-122"/>
                  <a:ea typeface="Arial Unicode MS" panose="020B0604020202020204" pitchFamily="34" charset="-122"/>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6306"/>
                                        </p:tgtEl>
                                        <p:attrNameLst>
                                          <p:attrName>style.visibility</p:attrName>
                                        </p:attrNameLst>
                                      </p:cBhvr>
                                      <p:to>
                                        <p:strVal val="visible"/>
                                      </p:to>
                                    </p:set>
                                    <p:animEffect transition="in" filter="box(in)">
                                      <p:cBhvr>
                                        <p:cTn id="7" dur="500"/>
                                        <p:tgtEl>
                                          <p:spTgt spid="96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9">
            <a:extLst>
              <a:ext uri="{FF2B5EF4-FFF2-40B4-BE49-F238E27FC236}">
                <a16:creationId xmlns:a16="http://schemas.microsoft.com/office/drawing/2014/main" id="{A7325035-A0BD-0F10-C3AE-37530EBD9C80}"/>
              </a:ext>
            </a:extLst>
          </p:cNvPr>
          <p:cNvSpPr txBox="1">
            <a:spLocks noGrp="1"/>
          </p:cNvSpPr>
          <p:nvPr/>
        </p:nvSpPr>
        <p:spPr bwMode="auto">
          <a:xfrm>
            <a:off x="107950" y="6308725"/>
            <a:ext cx="582613" cy="323850"/>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0"/>
              </a:spcBef>
              <a:buClrTx/>
              <a:buFontTx/>
              <a:buNone/>
            </a:pPr>
            <a:fld id="{D210203D-79FB-4103-9FC6-3B919B5083BB}" type="slidenum">
              <a:rPr lang="en-US" altLang="zh-CN" sz="1800" b="0">
                <a:solidFill>
                  <a:schemeClr val="bg2"/>
                </a:solidFill>
                <a:latin typeface="宋体" panose="02010600030101010101" pitchFamily="2" charset="-122"/>
                <a:ea typeface="Arial Unicode MS" panose="020B0604020202020204" pitchFamily="34" charset="-122"/>
              </a:rPr>
              <a:pPr algn="ctr" eaLnBrk="1" hangingPunct="1">
                <a:spcBef>
                  <a:spcPct val="0"/>
                </a:spcBef>
                <a:buClrTx/>
                <a:buFontTx/>
                <a:buNone/>
              </a:pPr>
              <a:t>2</a:t>
            </a:fld>
            <a:endParaRPr lang="en-US" altLang="zh-CN" sz="1800" b="0">
              <a:solidFill>
                <a:schemeClr val="bg2"/>
              </a:solidFill>
              <a:latin typeface="宋体" panose="02010600030101010101" pitchFamily="2" charset="-122"/>
              <a:ea typeface="Arial Unicode MS" panose="020B0604020202020204" pitchFamily="34" charset="-122"/>
            </a:endParaRPr>
          </a:p>
        </p:txBody>
      </p:sp>
      <p:sp>
        <p:nvSpPr>
          <p:cNvPr id="7171" name="Rectangle 5">
            <a:extLst>
              <a:ext uri="{FF2B5EF4-FFF2-40B4-BE49-F238E27FC236}">
                <a16:creationId xmlns:a16="http://schemas.microsoft.com/office/drawing/2014/main" id="{2660AA4E-5EDC-4DA5-B54C-5B66A2DB555D}"/>
              </a:ext>
            </a:extLst>
          </p:cNvPr>
          <p:cNvSpPr>
            <a:spLocks noChangeArrowheads="1"/>
          </p:cNvSpPr>
          <p:nvPr/>
        </p:nvSpPr>
        <p:spPr bwMode="auto">
          <a:xfrm>
            <a:off x="863600" y="185738"/>
            <a:ext cx="58324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sz="3200">
                <a:latin typeface="宋体" panose="02010600030101010101" pitchFamily="2" charset="-122"/>
                <a:ea typeface="Arial Unicode MS" panose="020B0604020202020204" pitchFamily="34" charset="-122"/>
              </a:rPr>
              <a:t>2.1  </a:t>
            </a:r>
            <a:r>
              <a:rPr lang="zh-CN" altLang="en-US" sz="3200">
                <a:latin typeface="宋体" panose="02010600030101010101" pitchFamily="2" charset="-122"/>
                <a:ea typeface="Arial Unicode MS" panose="020B0604020202020204" pitchFamily="34" charset="-122"/>
              </a:rPr>
              <a:t>逻辑变量与逻辑函数</a:t>
            </a:r>
          </a:p>
        </p:txBody>
      </p:sp>
      <p:sp>
        <p:nvSpPr>
          <p:cNvPr id="29703" name="矩形 7">
            <a:extLst>
              <a:ext uri="{FF2B5EF4-FFF2-40B4-BE49-F238E27FC236}">
                <a16:creationId xmlns:a16="http://schemas.microsoft.com/office/drawing/2014/main" id="{0C2D3188-2CCC-13C5-87B4-BDB616D3CC65}"/>
              </a:ext>
            </a:extLst>
          </p:cNvPr>
          <p:cNvSpPr>
            <a:spLocks noGrp="1"/>
          </p:cNvSpPr>
          <p:nvPr>
            <p:ph type="title" idx="4294967295"/>
          </p:nvPr>
        </p:nvSpPr>
        <p:spPr/>
        <p:txBody>
          <a:bodyPr/>
          <a:lstStyle/>
          <a:p>
            <a:pPr>
              <a:defRPr/>
            </a:pPr>
            <a:r>
              <a:rPr lang="en-US" altLang="zh-CN" sz="2400" cap="none" dirty="0"/>
              <a:t>2.1  </a:t>
            </a:r>
            <a:r>
              <a:rPr lang="zh-CN" altLang="en-US" sz="2400" cap="none" dirty="0"/>
              <a:t>逻辑变量与逻辑函数</a:t>
            </a:r>
          </a:p>
        </p:txBody>
      </p:sp>
      <p:grpSp>
        <p:nvGrpSpPr>
          <p:cNvPr id="4101" name="Group 14">
            <a:extLst>
              <a:ext uri="{FF2B5EF4-FFF2-40B4-BE49-F238E27FC236}">
                <a16:creationId xmlns:a16="http://schemas.microsoft.com/office/drawing/2014/main" id="{934B2FD5-8DE3-C4A9-7E94-C45F982FC43F}"/>
              </a:ext>
            </a:extLst>
          </p:cNvPr>
          <p:cNvGrpSpPr>
            <a:grpSpLocks/>
          </p:cNvGrpSpPr>
          <p:nvPr/>
        </p:nvGrpSpPr>
        <p:grpSpPr bwMode="auto">
          <a:xfrm>
            <a:off x="3649663" y="5235575"/>
            <a:ext cx="3544887" cy="1314450"/>
            <a:chOff x="1638" y="2970"/>
            <a:chExt cx="2233" cy="828"/>
          </a:xfrm>
        </p:grpSpPr>
        <p:sp>
          <p:nvSpPr>
            <p:cNvPr id="7176" name="Text Box 10">
              <a:extLst>
                <a:ext uri="{FF2B5EF4-FFF2-40B4-BE49-F238E27FC236}">
                  <a16:creationId xmlns:a16="http://schemas.microsoft.com/office/drawing/2014/main" id="{4371B3F2-18D2-1B63-2D59-9A7E452FED64}"/>
                </a:ext>
              </a:extLst>
            </p:cNvPr>
            <p:cNvSpPr txBox="1">
              <a:spLocks noChangeArrowheads="1"/>
            </p:cNvSpPr>
            <p:nvPr/>
          </p:nvSpPr>
          <p:spPr bwMode="auto">
            <a:xfrm>
              <a:off x="3126" y="3112"/>
              <a:ext cx="745"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just" eaLnBrk="1" hangingPunct="1">
                <a:spcBef>
                  <a:spcPct val="0"/>
                </a:spcBef>
                <a:buClrTx/>
                <a:buFontTx/>
                <a:buNone/>
              </a:pPr>
              <a:r>
                <a:rPr lang="en-US" altLang="zh-CN" sz="2000">
                  <a:latin typeface="宋体" panose="02010600030101010101" pitchFamily="2" charset="-122"/>
                  <a:ea typeface="Arial Unicode MS" panose="020B0604020202020204" pitchFamily="34" charset="-122"/>
                </a:rPr>
                <a:t>F=f(A,B)</a:t>
              </a:r>
            </a:p>
          </p:txBody>
        </p:sp>
        <p:grpSp>
          <p:nvGrpSpPr>
            <p:cNvPr id="7177" name="Group 12">
              <a:extLst>
                <a:ext uri="{FF2B5EF4-FFF2-40B4-BE49-F238E27FC236}">
                  <a16:creationId xmlns:a16="http://schemas.microsoft.com/office/drawing/2014/main" id="{85CD5D7A-CC67-6067-F15B-31AB3385E05B}"/>
                </a:ext>
              </a:extLst>
            </p:cNvPr>
            <p:cNvGrpSpPr>
              <a:grpSpLocks/>
            </p:cNvGrpSpPr>
            <p:nvPr/>
          </p:nvGrpSpPr>
          <p:grpSpPr bwMode="auto">
            <a:xfrm>
              <a:off x="1760" y="2970"/>
              <a:ext cx="1258" cy="460"/>
              <a:chOff x="3424" y="3197"/>
              <a:chExt cx="1258" cy="460"/>
            </a:xfrm>
          </p:grpSpPr>
          <p:sp>
            <p:nvSpPr>
              <p:cNvPr id="7179" name="Text Box 5">
                <a:extLst>
                  <a:ext uri="{FF2B5EF4-FFF2-40B4-BE49-F238E27FC236}">
                    <a16:creationId xmlns:a16="http://schemas.microsoft.com/office/drawing/2014/main" id="{4E8471B1-4DE3-3B7F-8C42-9691937E91AB}"/>
                  </a:ext>
                </a:extLst>
              </p:cNvPr>
              <p:cNvSpPr txBox="1">
                <a:spLocks noChangeArrowheads="1"/>
              </p:cNvSpPr>
              <p:nvPr/>
            </p:nvSpPr>
            <p:spPr bwMode="auto">
              <a:xfrm>
                <a:off x="3746" y="3197"/>
                <a:ext cx="750" cy="46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0"/>
                  </a:spcBef>
                  <a:buClrTx/>
                  <a:buFontTx/>
                  <a:buNone/>
                </a:pPr>
                <a:endParaRPr lang="en-US" altLang="zh-CN" sz="1600">
                  <a:latin typeface="宋体" panose="02010600030101010101" pitchFamily="2" charset="-122"/>
                  <a:ea typeface="Arial Unicode MS" panose="020B0604020202020204" pitchFamily="34" charset="-122"/>
                </a:endParaRPr>
              </a:p>
              <a:p>
                <a:pPr algn="ctr" eaLnBrk="1" hangingPunct="1">
                  <a:spcBef>
                    <a:spcPct val="0"/>
                  </a:spcBef>
                  <a:buClrTx/>
                  <a:buFontTx/>
                  <a:buNone/>
                </a:pPr>
                <a:r>
                  <a:rPr lang="zh-CN" altLang="en-US" sz="1600">
                    <a:latin typeface="宋体" panose="02010600030101010101" pitchFamily="2" charset="-122"/>
                    <a:ea typeface="Arial Unicode MS" panose="020B0604020202020204" pitchFamily="34" charset="-122"/>
                  </a:rPr>
                  <a:t>数字电路</a:t>
                </a:r>
              </a:p>
            </p:txBody>
          </p:sp>
          <p:sp>
            <p:nvSpPr>
              <p:cNvPr id="7180" name="Line 6">
                <a:extLst>
                  <a:ext uri="{FF2B5EF4-FFF2-40B4-BE49-F238E27FC236}">
                    <a16:creationId xmlns:a16="http://schemas.microsoft.com/office/drawing/2014/main" id="{22FADC9A-0353-1161-A288-450ABD9498E2}"/>
                  </a:ext>
                </a:extLst>
              </p:cNvPr>
              <p:cNvSpPr>
                <a:spLocks noChangeShapeType="1"/>
              </p:cNvSpPr>
              <p:nvPr/>
            </p:nvSpPr>
            <p:spPr bwMode="auto">
              <a:xfrm>
                <a:off x="3555" y="3308"/>
                <a:ext cx="187"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7181" name="Line 7">
                <a:extLst>
                  <a:ext uri="{FF2B5EF4-FFF2-40B4-BE49-F238E27FC236}">
                    <a16:creationId xmlns:a16="http://schemas.microsoft.com/office/drawing/2014/main" id="{EE707367-9AB7-9CA6-8402-F63D05836238}"/>
                  </a:ext>
                </a:extLst>
              </p:cNvPr>
              <p:cNvSpPr>
                <a:spLocks noChangeShapeType="1"/>
              </p:cNvSpPr>
              <p:nvPr/>
            </p:nvSpPr>
            <p:spPr bwMode="auto">
              <a:xfrm>
                <a:off x="3547" y="3525"/>
                <a:ext cx="199"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7182" name="Text Box 8">
                <a:extLst>
                  <a:ext uri="{FF2B5EF4-FFF2-40B4-BE49-F238E27FC236}">
                    <a16:creationId xmlns:a16="http://schemas.microsoft.com/office/drawing/2014/main" id="{0A5A2A19-0731-3205-17AB-A07DA050205F}"/>
                  </a:ext>
                </a:extLst>
              </p:cNvPr>
              <p:cNvSpPr txBox="1">
                <a:spLocks noChangeArrowheads="1"/>
              </p:cNvSpPr>
              <p:nvPr/>
            </p:nvSpPr>
            <p:spPr bwMode="auto">
              <a:xfrm>
                <a:off x="3424" y="3203"/>
                <a:ext cx="130"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just" eaLnBrk="1" hangingPunct="1">
                  <a:spcBef>
                    <a:spcPct val="0"/>
                  </a:spcBef>
                  <a:buClrTx/>
                  <a:buFontTx/>
                  <a:buNone/>
                </a:pPr>
                <a:r>
                  <a:rPr lang="en-US" altLang="zh-CN" sz="2000">
                    <a:latin typeface="宋体" panose="02010600030101010101" pitchFamily="2" charset="-122"/>
                    <a:ea typeface="Arial Unicode MS" panose="020B0604020202020204" pitchFamily="34" charset="-122"/>
                  </a:rPr>
                  <a:t>A</a:t>
                </a:r>
              </a:p>
            </p:txBody>
          </p:sp>
          <p:sp>
            <p:nvSpPr>
              <p:cNvPr id="7183" name="Text Box 9">
                <a:extLst>
                  <a:ext uri="{FF2B5EF4-FFF2-40B4-BE49-F238E27FC236}">
                    <a16:creationId xmlns:a16="http://schemas.microsoft.com/office/drawing/2014/main" id="{E2F3CA17-A421-8F57-507A-645785F2A11C}"/>
                  </a:ext>
                </a:extLst>
              </p:cNvPr>
              <p:cNvSpPr txBox="1">
                <a:spLocks noChangeArrowheads="1"/>
              </p:cNvSpPr>
              <p:nvPr/>
            </p:nvSpPr>
            <p:spPr bwMode="auto">
              <a:xfrm>
                <a:off x="3424" y="3475"/>
                <a:ext cx="133"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just" eaLnBrk="1" hangingPunct="1">
                  <a:spcBef>
                    <a:spcPct val="0"/>
                  </a:spcBef>
                  <a:buClrTx/>
                  <a:buFontTx/>
                  <a:buNone/>
                </a:pPr>
                <a:r>
                  <a:rPr lang="en-US" altLang="zh-CN" sz="2000">
                    <a:latin typeface="宋体" panose="02010600030101010101" pitchFamily="2" charset="-122"/>
                    <a:ea typeface="Arial Unicode MS" panose="020B0604020202020204" pitchFamily="34" charset="-122"/>
                  </a:rPr>
                  <a:t>B</a:t>
                </a:r>
              </a:p>
            </p:txBody>
          </p:sp>
          <p:sp>
            <p:nvSpPr>
              <p:cNvPr id="7184" name="Line 11">
                <a:extLst>
                  <a:ext uri="{FF2B5EF4-FFF2-40B4-BE49-F238E27FC236}">
                    <a16:creationId xmlns:a16="http://schemas.microsoft.com/office/drawing/2014/main" id="{679CF715-D934-F305-515B-5AFF52DE8E9E}"/>
                  </a:ext>
                </a:extLst>
              </p:cNvPr>
              <p:cNvSpPr>
                <a:spLocks noChangeShapeType="1"/>
              </p:cNvSpPr>
              <p:nvPr/>
            </p:nvSpPr>
            <p:spPr bwMode="auto">
              <a:xfrm>
                <a:off x="4518" y="3442"/>
                <a:ext cx="16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7178" name="Rectangle 13">
              <a:extLst>
                <a:ext uri="{FF2B5EF4-FFF2-40B4-BE49-F238E27FC236}">
                  <a16:creationId xmlns:a16="http://schemas.microsoft.com/office/drawing/2014/main" id="{AAB42F17-5696-18EF-A775-C93CBAEF4CD1}"/>
                </a:ext>
              </a:extLst>
            </p:cNvPr>
            <p:cNvSpPr>
              <a:spLocks noChangeArrowheads="1"/>
            </p:cNvSpPr>
            <p:nvPr/>
          </p:nvSpPr>
          <p:spPr bwMode="auto">
            <a:xfrm>
              <a:off x="1638" y="3565"/>
              <a:ext cx="14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0"/>
                </a:spcBef>
                <a:buClrTx/>
                <a:buFontTx/>
                <a:buNone/>
              </a:pPr>
              <a:r>
                <a:rPr lang="zh-CN" altLang="en-US" sz="1800">
                  <a:latin typeface="宋体" panose="02010600030101010101" pitchFamily="2" charset="-122"/>
                  <a:ea typeface="Arial Unicode MS" panose="020B0604020202020204" pitchFamily="34" charset="-122"/>
                </a:rPr>
                <a:t>图</a:t>
              </a:r>
              <a:r>
                <a:rPr lang="en-US" altLang="zh-CN" sz="1800">
                  <a:latin typeface="宋体" panose="02010600030101010101" pitchFamily="2" charset="-122"/>
                  <a:ea typeface="Arial Unicode MS" panose="020B0604020202020204" pitchFamily="34" charset="-122"/>
                </a:rPr>
                <a:t>2.1 </a:t>
              </a:r>
              <a:r>
                <a:rPr lang="zh-CN" altLang="en-US" sz="1800">
                  <a:latin typeface="宋体" panose="02010600030101010101" pitchFamily="2" charset="-122"/>
                  <a:ea typeface="Arial Unicode MS" panose="020B0604020202020204" pitchFamily="34" charset="-122"/>
                </a:rPr>
                <a:t>数字电路框图</a:t>
              </a:r>
            </a:p>
          </p:txBody>
        </p:sp>
      </p:grpSp>
      <p:sp>
        <p:nvSpPr>
          <p:cNvPr id="7174" name="Rectangle 3">
            <a:extLst>
              <a:ext uri="{FF2B5EF4-FFF2-40B4-BE49-F238E27FC236}">
                <a16:creationId xmlns:a16="http://schemas.microsoft.com/office/drawing/2014/main" id="{FEFA5726-B2C4-8A8F-03EB-81577266622B}"/>
              </a:ext>
            </a:extLst>
          </p:cNvPr>
          <p:cNvSpPr txBox="1">
            <a:spLocks noChangeArrowheads="1"/>
          </p:cNvSpPr>
          <p:nvPr/>
        </p:nvSpPr>
        <p:spPr bwMode="auto">
          <a:xfrm>
            <a:off x="755650" y="836613"/>
            <a:ext cx="8316913" cy="320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0850" indent="-45085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20725" indent="-35560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nSpc>
                <a:spcPct val="105000"/>
              </a:lnSpc>
            </a:pPr>
            <a:r>
              <a:rPr lang="zh-CN" altLang="en-US" sz="2400">
                <a:solidFill>
                  <a:srgbClr val="A50021"/>
                </a:solidFill>
                <a:latin typeface="宋体" panose="02010600030101010101" pitchFamily="2" charset="-122"/>
                <a:ea typeface="Arial Unicode MS" panose="020B0604020202020204" pitchFamily="34" charset="-122"/>
              </a:rPr>
              <a:t>逻辑变量：</a:t>
            </a:r>
            <a:r>
              <a:rPr lang="zh-CN" altLang="en-US" sz="2400">
                <a:latin typeface="宋体" panose="02010600030101010101" pitchFamily="2" charset="-122"/>
                <a:ea typeface="Arial Unicode MS" panose="020B0604020202020204" pitchFamily="34" charset="-122"/>
              </a:rPr>
              <a:t>逻辑代数中的变量 </a:t>
            </a:r>
          </a:p>
          <a:p>
            <a:pPr>
              <a:lnSpc>
                <a:spcPct val="105000"/>
              </a:lnSpc>
            </a:pPr>
            <a:r>
              <a:rPr lang="zh-CN" altLang="en-US" sz="2400">
                <a:solidFill>
                  <a:srgbClr val="A50021"/>
                </a:solidFill>
                <a:latin typeface="宋体" panose="02010600030101010101" pitchFamily="2" charset="-122"/>
                <a:ea typeface="Arial Unicode MS" panose="020B0604020202020204" pitchFamily="34" charset="-122"/>
              </a:rPr>
              <a:t>逻辑变量的命名方式：</a:t>
            </a:r>
            <a:r>
              <a:rPr lang="zh-CN" altLang="en-US" sz="2400">
                <a:latin typeface="宋体" panose="02010600030101010101" pitchFamily="2" charset="-122"/>
                <a:ea typeface="Arial Unicode MS" panose="020B0604020202020204" pitchFamily="34" charset="-122"/>
              </a:rPr>
              <a:t>单个英文字母</a:t>
            </a:r>
          </a:p>
          <a:p>
            <a:pPr>
              <a:lnSpc>
                <a:spcPct val="105000"/>
              </a:lnSpc>
            </a:pPr>
            <a:r>
              <a:rPr lang="zh-CN" altLang="en-US" sz="2400">
                <a:solidFill>
                  <a:srgbClr val="A50021"/>
                </a:solidFill>
                <a:latin typeface="宋体" panose="02010600030101010101" pitchFamily="2" charset="-122"/>
                <a:ea typeface="Arial Unicode MS" panose="020B0604020202020204" pitchFamily="34" charset="-122"/>
              </a:rPr>
              <a:t>逻辑变量的取值：</a:t>
            </a:r>
            <a:r>
              <a:rPr lang="en-US" altLang="zh-CN" sz="2400">
                <a:latin typeface="宋体" panose="02010600030101010101" pitchFamily="2" charset="-122"/>
                <a:ea typeface="Arial Unicode MS" panose="020B0604020202020204" pitchFamily="34" charset="-122"/>
              </a:rPr>
              <a:t>0</a:t>
            </a:r>
            <a:r>
              <a:rPr lang="zh-CN" altLang="en-US" sz="2400">
                <a:latin typeface="宋体" panose="02010600030101010101" pitchFamily="2" charset="-122"/>
                <a:ea typeface="Arial Unicode MS" panose="020B0604020202020204" pitchFamily="34" charset="-122"/>
              </a:rPr>
              <a:t>和</a:t>
            </a:r>
            <a:r>
              <a:rPr lang="en-US" altLang="zh-CN" sz="2400">
                <a:latin typeface="宋体" panose="02010600030101010101" pitchFamily="2" charset="-122"/>
                <a:ea typeface="Arial Unicode MS" panose="020B0604020202020204" pitchFamily="34" charset="-122"/>
              </a:rPr>
              <a:t>1</a:t>
            </a:r>
            <a:r>
              <a:rPr lang="zh-CN" altLang="en-US" sz="2400">
                <a:latin typeface="宋体" panose="02010600030101010101" pitchFamily="2" charset="-122"/>
                <a:ea typeface="Arial Unicode MS" panose="020B0604020202020204" pitchFamily="34" charset="-122"/>
              </a:rPr>
              <a:t>（逻辑值）</a:t>
            </a:r>
          </a:p>
          <a:p>
            <a:pPr lvl="1">
              <a:lnSpc>
                <a:spcPct val="105000"/>
              </a:lnSpc>
            </a:pPr>
            <a:r>
              <a:rPr lang="zh-CN" altLang="en-US" sz="2000">
                <a:solidFill>
                  <a:srgbClr val="0000FF"/>
                </a:solidFill>
                <a:latin typeface="宋体" panose="02010600030101010101" pitchFamily="2" charset="-122"/>
                <a:ea typeface="Arial Unicode MS" panose="020B0604020202020204" pitchFamily="34" charset="-122"/>
              </a:rPr>
              <a:t>正逻辑：</a:t>
            </a:r>
            <a:r>
              <a:rPr lang="zh-CN" altLang="en-US" sz="2000">
                <a:latin typeface="宋体" panose="02010600030101010101" pitchFamily="2" charset="-122"/>
                <a:ea typeface="Arial Unicode MS" panose="020B0604020202020204" pitchFamily="34" charset="-122"/>
              </a:rPr>
              <a:t>用“</a:t>
            </a:r>
            <a:r>
              <a:rPr lang="en-US" altLang="zh-CN" sz="2000">
                <a:latin typeface="宋体" panose="02010600030101010101" pitchFamily="2" charset="-122"/>
                <a:ea typeface="Arial Unicode MS" panose="020B0604020202020204" pitchFamily="34" charset="-122"/>
              </a:rPr>
              <a:t>0”</a:t>
            </a:r>
            <a:r>
              <a:rPr lang="zh-CN" altLang="en-US" sz="2000">
                <a:latin typeface="宋体" panose="02010600030101010101" pitchFamily="2" charset="-122"/>
                <a:ea typeface="Arial Unicode MS" panose="020B0604020202020204" pitchFamily="34" charset="-122"/>
              </a:rPr>
              <a:t>表示低电平，用“</a:t>
            </a:r>
            <a:r>
              <a:rPr lang="en-US" altLang="zh-CN" sz="2000">
                <a:latin typeface="宋体" panose="02010600030101010101" pitchFamily="2" charset="-122"/>
                <a:ea typeface="Arial Unicode MS" panose="020B0604020202020204" pitchFamily="34" charset="-122"/>
              </a:rPr>
              <a:t>1”</a:t>
            </a:r>
            <a:r>
              <a:rPr lang="zh-CN" altLang="en-US" sz="2000">
                <a:latin typeface="宋体" panose="02010600030101010101" pitchFamily="2" charset="-122"/>
                <a:ea typeface="Arial Unicode MS" panose="020B0604020202020204" pitchFamily="34" charset="-122"/>
              </a:rPr>
              <a:t>表示高电平 </a:t>
            </a:r>
          </a:p>
          <a:p>
            <a:pPr lvl="1">
              <a:lnSpc>
                <a:spcPct val="105000"/>
              </a:lnSpc>
            </a:pPr>
            <a:r>
              <a:rPr lang="zh-CN" altLang="en-US" sz="2000">
                <a:solidFill>
                  <a:srgbClr val="0000FF"/>
                </a:solidFill>
                <a:latin typeface="宋体" panose="02010600030101010101" pitchFamily="2" charset="-122"/>
                <a:ea typeface="Arial Unicode MS" panose="020B0604020202020204" pitchFamily="34" charset="-122"/>
              </a:rPr>
              <a:t>负逻辑：</a:t>
            </a:r>
            <a:r>
              <a:rPr lang="zh-CN" altLang="en-US" sz="2000">
                <a:latin typeface="宋体" panose="02010600030101010101" pitchFamily="2" charset="-122"/>
                <a:ea typeface="Arial Unicode MS" panose="020B0604020202020204" pitchFamily="34" charset="-122"/>
              </a:rPr>
              <a:t>用“</a:t>
            </a:r>
            <a:r>
              <a:rPr lang="en-US" altLang="zh-CN" sz="2000">
                <a:latin typeface="宋体" panose="02010600030101010101" pitchFamily="2" charset="-122"/>
                <a:ea typeface="Arial Unicode MS" panose="020B0604020202020204" pitchFamily="34" charset="-122"/>
              </a:rPr>
              <a:t>0”</a:t>
            </a:r>
            <a:r>
              <a:rPr lang="zh-CN" altLang="en-US" sz="2000">
                <a:latin typeface="宋体" panose="02010600030101010101" pitchFamily="2" charset="-122"/>
                <a:ea typeface="Arial Unicode MS" panose="020B0604020202020204" pitchFamily="34" charset="-122"/>
              </a:rPr>
              <a:t>表示高电平，用“</a:t>
            </a:r>
            <a:r>
              <a:rPr lang="en-US" altLang="zh-CN" sz="2000">
                <a:latin typeface="宋体" panose="02010600030101010101" pitchFamily="2" charset="-122"/>
                <a:ea typeface="Arial Unicode MS" panose="020B0604020202020204" pitchFamily="34" charset="-122"/>
              </a:rPr>
              <a:t>1”</a:t>
            </a:r>
            <a:r>
              <a:rPr lang="zh-CN" altLang="en-US" sz="2000">
                <a:latin typeface="宋体" panose="02010600030101010101" pitchFamily="2" charset="-122"/>
                <a:ea typeface="Arial Unicode MS" panose="020B0604020202020204" pitchFamily="34" charset="-122"/>
              </a:rPr>
              <a:t>表示低电平 </a:t>
            </a:r>
          </a:p>
          <a:p>
            <a:pPr lvl="1">
              <a:lnSpc>
                <a:spcPct val="105000"/>
              </a:lnSpc>
            </a:pPr>
            <a:r>
              <a:rPr lang="zh-CN" altLang="en-US" sz="2000">
                <a:solidFill>
                  <a:srgbClr val="0000FF"/>
                </a:solidFill>
                <a:latin typeface="宋体" panose="02010600030101010101" pitchFamily="2" charset="-122"/>
                <a:ea typeface="Arial Unicode MS" panose="020B0604020202020204" pitchFamily="34" charset="-122"/>
              </a:rPr>
              <a:t>逻辑值不同于二进制数的数值，逻辑值“</a:t>
            </a:r>
            <a:r>
              <a:rPr lang="en-US" altLang="zh-CN" sz="2000">
                <a:solidFill>
                  <a:srgbClr val="0000FF"/>
                </a:solidFill>
                <a:latin typeface="宋体" panose="02010600030101010101" pitchFamily="2" charset="-122"/>
                <a:ea typeface="Arial Unicode MS" panose="020B0604020202020204" pitchFamily="34" charset="-122"/>
              </a:rPr>
              <a:t>0”</a:t>
            </a:r>
            <a:r>
              <a:rPr lang="zh-CN" altLang="en-US" sz="2000">
                <a:solidFill>
                  <a:srgbClr val="0000FF"/>
                </a:solidFill>
                <a:latin typeface="宋体" panose="02010600030101010101" pitchFamily="2" charset="-122"/>
                <a:ea typeface="Arial Unicode MS" panose="020B0604020202020204" pitchFamily="34" charset="-122"/>
              </a:rPr>
              <a:t>和“</a:t>
            </a:r>
            <a:r>
              <a:rPr lang="en-US" altLang="zh-CN" sz="2000">
                <a:solidFill>
                  <a:srgbClr val="0000FF"/>
                </a:solidFill>
                <a:latin typeface="宋体" panose="02010600030101010101" pitchFamily="2" charset="-122"/>
                <a:ea typeface="Arial Unicode MS" panose="020B0604020202020204" pitchFamily="34" charset="-122"/>
              </a:rPr>
              <a:t>1”</a:t>
            </a:r>
            <a:r>
              <a:rPr lang="zh-CN" altLang="en-US" sz="2000">
                <a:solidFill>
                  <a:srgbClr val="0000FF"/>
                </a:solidFill>
                <a:latin typeface="宋体" panose="02010600030101010101" pitchFamily="2" charset="-122"/>
                <a:ea typeface="Arial Unicode MS" panose="020B0604020202020204" pitchFamily="34" charset="-122"/>
              </a:rPr>
              <a:t>没有大小之分，只表示两种不同的状态，比如表示电平的高和低、开关的通和断、指示灯的亮和灭、命题的真和假这类只有两种取值的事件或状态。</a:t>
            </a:r>
          </a:p>
        </p:txBody>
      </p:sp>
      <p:sp>
        <p:nvSpPr>
          <p:cNvPr id="4113" name="Rectangle 17">
            <a:extLst>
              <a:ext uri="{FF2B5EF4-FFF2-40B4-BE49-F238E27FC236}">
                <a16:creationId xmlns:a16="http://schemas.microsoft.com/office/drawing/2014/main" id="{9B849DAF-E5CE-787F-A249-10194CCE736B}"/>
              </a:ext>
            </a:extLst>
          </p:cNvPr>
          <p:cNvSpPr>
            <a:spLocks noChangeArrowheads="1"/>
          </p:cNvSpPr>
          <p:nvPr/>
        </p:nvSpPr>
        <p:spPr bwMode="auto">
          <a:xfrm>
            <a:off x="827088" y="4421188"/>
            <a:ext cx="8643937"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nSpc>
                <a:spcPct val="105000"/>
              </a:lnSpc>
            </a:pPr>
            <a:r>
              <a:rPr lang="zh-CN" altLang="en-US" sz="2000">
                <a:latin typeface="宋体" panose="02010600030101010101" pitchFamily="2" charset="-122"/>
                <a:ea typeface="Arial Unicode MS" panose="020B0604020202020204" pitchFamily="34" charset="-122"/>
              </a:rPr>
              <a:t>  设输入变量为</a:t>
            </a:r>
            <a:r>
              <a:rPr lang="en-US" altLang="zh-CN" sz="2000">
                <a:latin typeface="宋体" panose="02010600030101010101" pitchFamily="2" charset="-122"/>
                <a:ea typeface="Arial Unicode MS" panose="020B0604020202020204" pitchFamily="34" charset="-122"/>
              </a:rPr>
              <a:t>A</a:t>
            </a:r>
            <a:r>
              <a:rPr lang="zh-CN" altLang="en-US" sz="2000">
                <a:latin typeface="宋体" panose="02010600030101010101" pitchFamily="2" charset="-122"/>
                <a:ea typeface="Arial Unicode MS" panose="020B0604020202020204" pitchFamily="34" charset="-122"/>
              </a:rPr>
              <a:t>和</a:t>
            </a:r>
            <a:r>
              <a:rPr lang="en-US" altLang="zh-CN" sz="2000">
                <a:latin typeface="宋体" panose="02010600030101010101" pitchFamily="2" charset="-122"/>
                <a:ea typeface="Arial Unicode MS" panose="020B0604020202020204" pitchFamily="34" charset="-122"/>
              </a:rPr>
              <a:t>B</a:t>
            </a:r>
            <a:r>
              <a:rPr lang="zh-CN" altLang="en-US" sz="2000">
                <a:latin typeface="宋体" panose="02010600030101010101" pitchFamily="2" charset="-122"/>
                <a:ea typeface="Arial Unicode MS" panose="020B0604020202020204" pitchFamily="34" charset="-122"/>
              </a:rPr>
              <a:t>，输出变量为</a:t>
            </a:r>
            <a:r>
              <a:rPr lang="en-US" altLang="zh-CN" sz="2000">
                <a:latin typeface="宋体" panose="02010600030101010101" pitchFamily="2" charset="-122"/>
                <a:ea typeface="Arial Unicode MS" panose="020B0604020202020204" pitchFamily="34" charset="-122"/>
              </a:rPr>
              <a:t>F</a:t>
            </a:r>
            <a:r>
              <a:rPr lang="zh-CN" altLang="en-US" sz="2000">
                <a:latin typeface="宋体" panose="02010600030101010101" pitchFamily="2" charset="-122"/>
                <a:ea typeface="Arial Unicode MS" panose="020B0604020202020204" pitchFamily="34" charset="-122"/>
              </a:rPr>
              <a:t>，则逻辑函数可以表示为</a:t>
            </a:r>
            <a:r>
              <a:rPr lang="en-US" altLang="zh-CN" sz="2000">
                <a:latin typeface="宋体" panose="02010600030101010101" pitchFamily="2" charset="-122"/>
                <a:ea typeface="Arial Unicode MS" panose="020B0604020202020204" pitchFamily="34" charset="-122"/>
              </a:rPr>
              <a:t>F=f(A</a:t>
            </a:r>
            <a:r>
              <a:rPr lang="zh-CN" altLang="en-US" sz="2000">
                <a:latin typeface="宋体" panose="02010600030101010101" pitchFamily="2" charset="-122"/>
                <a:ea typeface="Arial Unicode MS" panose="020B0604020202020204" pitchFamily="34" charset="-122"/>
              </a:rPr>
              <a:t>，</a:t>
            </a:r>
            <a:r>
              <a:rPr lang="en-US" altLang="zh-CN" sz="2000">
                <a:latin typeface="宋体" panose="02010600030101010101" pitchFamily="2" charset="-122"/>
                <a:ea typeface="Arial Unicode MS" panose="020B0604020202020204" pitchFamily="34" charset="-122"/>
              </a:rPr>
              <a:t>B)</a:t>
            </a:r>
            <a:r>
              <a:rPr lang="zh-CN" altLang="en-US" sz="2000">
                <a:latin typeface="宋体" panose="02010600030101010101" pitchFamily="2" charset="-122"/>
                <a:ea typeface="Arial Unicode MS" panose="020B0604020202020204" pitchFamily="34"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13"/>
                                        </p:tgtEl>
                                        <p:attrNameLst>
                                          <p:attrName>style.visibility</p:attrName>
                                        </p:attrNameLst>
                                      </p:cBhvr>
                                      <p:to>
                                        <p:strVal val="visible"/>
                                      </p:to>
                                    </p:set>
                                    <p:anim calcmode="lin" valueType="num">
                                      <p:cBhvr additive="base">
                                        <p:cTn id="7" dur="500" fill="hold"/>
                                        <p:tgtEl>
                                          <p:spTgt spid="4113"/>
                                        </p:tgtEl>
                                        <p:attrNameLst>
                                          <p:attrName>ppt_x</p:attrName>
                                        </p:attrNameLst>
                                      </p:cBhvr>
                                      <p:tavLst>
                                        <p:tav tm="0">
                                          <p:val>
                                            <p:strVal val="#ppt_x"/>
                                          </p:val>
                                        </p:tav>
                                        <p:tav tm="100000">
                                          <p:val>
                                            <p:strVal val="#ppt_x"/>
                                          </p:val>
                                        </p:tav>
                                      </p:tavLst>
                                    </p:anim>
                                    <p:anim calcmode="lin" valueType="num">
                                      <p:cBhvr additive="base">
                                        <p:cTn id="8" dur="500" fill="hold"/>
                                        <p:tgtEl>
                                          <p:spTgt spid="411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01"/>
                                        </p:tgtEl>
                                        <p:attrNameLst>
                                          <p:attrName>style.visibility</p:attrName>
                                        </p:attrNameLst>
                                      </p:cBhvr>
                                      <p:to>
                                        <p:strVal val="visible"/>
                                      </p:to>
                                    </p:set>
                                    <p:anim calcmode="lin" valueType="num">
                                      <p:cBhvr additive="base">
                                        <p:cTn id="11" dur="500" fill="hold"/>
                                        <p:tgtEl>
                                          <p:spTgt spid="4101"/>
                                        </p:tgtEl>
                                        <p:attrNameLst>
                                          <p:attrName>ppt_x</p:attrName>
                                        </p:attrNameLst>
                                      </p:cBhvr>
                                      <p:tavLst>
                                        <p:tav tm="0">
                                          <p:val>
                                            <p:strVal val="#ppt_x"/>
                                          </p:val>
                                        </p:tav>
                                        <p:tav tm="100000">
                                          <p:val>
                                            <p:strVal val="#ppt_x"/>
                                          </p:val>
                                        </p:tav>
                                      </p:tavLst>
                                    </p:anim>
                                    <p:anim calcmode="lin" valueType="num">
                                      <p:cBhvr additive="base">
                                        <p:cTn id="12" dur="500" fill="hold"/>
                                        <p:tgtEl>
                                          <p:spTgt spid="41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4">
            <a:extLst>
              <a:ext uri="{FF2B5EF4-FFF2-40B4-BE49-F238E27FC236}">
                <a16:creationId xmlns:a16="http://schemas.microsoft.com/office/drawing/2014/main" id="{B7065BDA-7385-A0B1-65E9-0BA5747A514C}"/>
              </a:ext>
            </a:extLst>
          </p:cNvPr>
          <p:cNvSpPr>
            <a:spLocks noGrp="1"/>
          </p:cNvSpPr>
          <p:nvPr>
            <p:ph type="title" idx="4294967295"/>
          </p:nvPr>
        </p:nvSpPr>
        <p:spPr/>
        <p:txBody>
          <a:bodyPr/>
          <a:lstStyle/>
          <a:p>
            <a:pPr>
              <a:defRPr/>
            </a:pPr>
            <a:r>
              <a:rPr lang="zh-CN" altLang="en-US" sz="2400" cap="none" dirty="0"/>
              <a:t>逻辑门举例</a:t>
            </a:r>
          </a:p>
        </p:txBody>
      </p:sp>
      <p:sp>
        <p:nvSpPr>
          <p:cNvPr id="32771" name="Text Box 7">
            <a:extLst>
              <a:ext uri="{FF2B5EF4-FFF2-40B4-BE49-F238E27FC236}">
                <a16:creationId xmlns:a16="http://schemas.microsoft.com/office/drawing/2014/main" id="{FC7C9433-A914-0CD8-3D75-E67B90A54BD7}"/>
              </a:ext>
            </a:extLst>
          </p:cNvPr>
          <p:cNvSpPr txBox="1">
            <a:spLocks noChangeArrowheads="1"/>
          </p:cNvSpPr>
          <p:nvPr/>
        </p:nvSpPr>
        <p:spPr bwMode="auto">
          <a:xfrm>
            <a:off x="1079500" y="258763"/>
            <a:ext cx="7812088"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1800">
                <a:latin typeface="宋体" panose="02010600030101010101" pitchFamily="2" charset="-122"/>
                <a:ea typeface="Arial Unicode MS" panose="020B0604020202020204" pitchFamily="34" charset="-122"/>
              </a:rPr>
              <a:t>      下图是一个用于楼梯灯光控制的电路图，采用这个电路，行人可以方便的在楼梯上部和楼梯下部开启和关闭照明灯。并允许行人从不同方向进入楼梯时开启照明灯，走过楼梯后关闭照明灯。试分析这种电路可用何种类型的逻辑门来描述。</a:t>
            </a:r>
            <a:endParaRPr lang="en-US" altLang="zh-CN" sz="1800">
              <a:latin typeface="宋体" panose="02010600030101010101" pitchFamily="2" charset="-122"/>
              <a:ea typeface="Arial Unicode MS" panose="020B0604020202020204" pitchFamily="34" charset="-122"/>
            </a:endParaRPr>
          </a:p>
        </p:txBody>
      </p:sp>
      <p:sp>
        <p:nvSpPr>
          <p:cNvPr id="32772" name="Slide Number Placeholder 9">
            <a:extLst>
              <a:ext uri="{FF2B5EF4-FFF2-40B4-BE49-F238E27FC236}">
                <a16:creationId xmlns:a16="http://schemas.microsoft.com/office/drawing/2014/main" id="{BBB18D9B-79DC-9C09-6875-D0E5467DBB1C}"/>
              </a:ext>
            </a:extLst>
          </p:cNvPr>
          <p:cNvSpPr txBox="1">
            <a:spLocks noGrp="1"/>
          </p:cNvSpPr>
          <p:nvPr/>
        </p:nvSpPr>
        <p:spPr bwMode="auto">
          <a:xfrm>
            <a:off x="107950" y="6308725"/>
            <a:ext cx="582613" cy="323850"/>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0"/>
              </a:spcBef>
              <a:buClrTx/>
              <a:buFontTx/>
              <a:buNone/>
            </a:pPr>
            <a:fld id="{9F5FDCCC-7252-4C30-AB3F-B5C1613F9061}" type="slidenum">
              <a:rPr lang="en-US" altLang="zh-CN" sz="1800" b="0">
                <a:solidFill>
                  <a:schemeClr val="bg2"/>
                </a:solidFill>
                <a:latin typeface="Arial" panose="020B0604020202020204" pitchFamily="34" charset="0"/>
                <a:ea typeface="Arial Unicode MS" panose="020B0604020202020204" pitchFamily="34" charset="-122"/>
              </a:rPr>
              <a:pPr algn="ctr" eaLnBrk="1" hangingPunct="1">
                <a:spcBef>
                  <a:spcPct val="0"/>
                </a:spcBef>
                <a:buClrTx/>
                <a:buFontTx/>
                <a:buNone/>
              </a:pPr>
              <a:t>20</a:t>
            </a:fld>
            <a:endParaRPr lang="en-US" altLang="zh-CN" sz="1800" b="0">
              <a:solidFill>
                <a:schemeClr val="bg2"/>
              </a:solidFill>
              <a:latin typeface="Arial" panose="020B0604020202020204" pitchFamily="34" charset="0"/>
              <a:ea typeface="Arial Unicode MS" panose="020B0604020202020204" pitchFamily="34" charset="-122"/>
            </a:endParaRPr>
          </a:p>
        </p:txBody>
      </p:sp>
      <p:grpSp>
        <p:nvGrpSpPr>
          <p:cNvPr id="32773" name="Group 49">
            <a:extLst>
              <a:ext uri="{FF2B5EF4-FFF2-40B4-BE49-F238E27FC236}">
                <a16:creationId xmlns:a16="http://schemas.microsoft.com/office/drawing/2014/main" id="{AF652DE5-70A6-49FD-8BB7-F9569D7B27B6}"/>
              </a:ext>
            </a:extLst>
          </p:cNvPr>
          <p:cNvGrpSpPr>
            <a:grpSpLocks/>
          </p:cNvGrpSpPr>
          <p:nvPr/>
        </p:nvGrpSpPr>
        <p:grpSpPr bwMode="auto">
          <a:xfrm>
            <a:off x="7559675" y="2239963"/>
            <a:ext cx="984250" cy="1728787"/>
            <a:chOff x="3674" y="2704"/>
            <a:chExt cx="620" cy="1089"/>
          </a:xfrm>
        </p:grpSpPr>
        <p:sp>
          <p:nvSpPr>
            <p:cNvPr id="32776" name="Freeform 46">
              <a:extLst>
                <a:ext uri="{FF2B5EF4-FFF2-40B4-BE49-F238E27FC236}">
                  <a16:creationId xmlns:a16="http://schemas.microsoft.com/office/drawing/2014/main" id="{87CA84F0-679E-5476-2DF0-BF2324F8A6F5}"/>
                </a:ext>
              </a:extLst>
            </p:cNvPr>
            <p:cNvSpPr>
              <a:spLocks/>
            </p:cNvSpPr>
            <p:nvPr/>
          </p:nvSpPr>
          <p:spPr bwMode="auto">
            <a:xfrm>
              <a:off x="3674" y="2704"/>
              <a:ext cx="620" cy="957"/>
            </a:xfrm>
            <a:custGeom>
              <a:avLst/>
              <a:gdLst>
                <a:gd name="T0" fmla="*/ 0 w 620"/>
                <a:gd name="T1" fmla="*/ 208 h 957"/>
                <a:gd name="T2" fmla="*/ 113 w 620"/>
                <a:gd name="T3" fmla="*/ 72 h 957"/>
                <a:gd name="T4" fmla="*/ 249 w 620"/>
                <a:gd name="T5" fmla="*/ 4 h 957"/>
                <a:gd name="T6" fmla="*/ 453 w 620"/>
                <a:gd name="T7" fmla="*/ 50 h 957"/>
                <a:gd name="T8" fmla="*/ 567 w 620"/>
                <a:gd name="T9" fmla="*/ 163 h 957"/>
                <a:gd name="T10" fmla="*/ 612 w 620"/>
                <a:gd name="T11" fmla="*/ 367 h 957"/>
                <a:gd name="T12" fmla="*/ 521 w 620"/>
                <a:gd name="T13" fmla="*/ 571 h 957"/>
                <a:gd name="T14" fmla="*/ 340 w 620"/>
                <a:gd name="T15" fmla="*/ 662 h 957"/>
                <a:gd name="T16" fmla="*/ 249 w 620"/>
                <a:gd name="T17" fmla="*/ 775 h 957"/>
                <a:gd name="T18" fmla="*/ 249 w 620"/>
                <a:gd name="T19" fmla="*/ 957 h 9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20" h="957">
                  <a:moveTo>
                    <a:pt x="0" y="208"/>
                  </a:moveTo>
                  <a:cubicBezTo>
                    <a:pt x="36" y="157"/>
                    <a:pt x="72" y="106"/>
                    <a:pt x="113" y="72"/>
                  </a:cubicBezTo>
                  <a:cubicBezTo>
                    <a:pt x="154" y="38"/>
                    <a:pt x="192" y="8"/>
                    <a:pt x="249" y="4"/>
                  </a:cubicBezTo>
                  <a:cubicBezTo>
                    <a:pt x="306" y="0"/>
                    <a:pt x="400" y="24"/>
                    <a:pt x="453" y="50"/>
                  </a:cubicBezTo>
                  <a:cubicBezTo>
                    <a:pt x="506" y="76"/>
                    <a:pt x="541" y="110"/>
                    <a:pt x="567" y="163"/>
                  </a:cubicBezTo>
                  <a:cubicBezTo>
                    <a:pt x="593" y="216"/>
                    <a:pt x="620" y="299"/>
                    <a:pt x="612" y="367"/>
                  </a:cubicBezTo>
                  <a:cubicBezTo>
                    <a:pt x="604" y="435"/>
                    <a:pt x="566" y="522"/>
                    <a:pt x="521" y="571"/>
                  </a:cubicBezTo>
                  <a:cubicBezTo>
                    <a:pt x="476" y="620"/>
                    <a:pt x="385" y="628"/>
                    <a:pt x="340" y="662"/>
                  </a:cubicBezTo>
                  <a:cubicBezTo>
                    <a:pt x="295" y="696"/>
                    <a:pt x="264" y="726"/>
                    <a:pt x="249" y="775"/>
                  </a:cubicBezTo>
                  <a:cubicBezTo>
                    <a:pt x="234" y="824"/>
                    <a:pt x="249" y="934"/>
                    <a:pt x="249" y="957"/>
                  </a:cubicBezTo>
                </a:path>
              </a:pathLst>
            </a:custGeom>
            <a:noFill/>
            <a:ln w="127000" cap="flat" cmpd="sng">
              <a:solidFill>
                <a:srgbClr val="FF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777" name="Oval 48">
              <a:extLst>
                <a:ext uri="{FF2B5EF4-FFF2-40B4-BE49-F238E27FC236}">
                  <a16:creationId xmlns:a16="http://schemas.microsoft.com/office/drawing/2014/main" id="{5B290577-FFB2-74AB-B7A5-6BC25A8A0CC9}"/>
                </a:ext>
              </a:extLst>
            </p:cNvPr>
            <p:cNvSpPr>
              <a:spLocks noChangeArrowheads="1"/>
            </p:cNvSpPr>
            <p:nvPr/>
          </p:nvSpPr>
          <p:spPr bwMode="auto">
            <a:xfrm>
              <a:off x="3878" y="3702"/>
              <a:ext cx="91" cy="91"/>
            </a:xfrm>
            <a:prstGeom prst="ellipse">
              <a:avLst/>
            </a:prstGeom>
            <a:solidFill>
              <a:srgbClr val="FF0000"/>
            </a:soli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endParaRPr lang="zh-CN" altLang="en-US" sz="1800">
                <a:latin typeface="宋体" panose="02010600030101010101" pitchFamily="2" charset="-122"/>
                <a:ea typeface="Arial Unicode MS" panose="020B0604020202020204" pitchFamily="34" charset="-122"/>
              </a:endParaRPr>
            </a:p>
          </p:txBody>
        </p:sp>
      </p:grpSp>
      <p:pic>
        <p:nvPicPr>
          <p:cNvPr id="32774" name="Picture 10">
            <a:extLst>
              <a:ext uri="{FF2B5EF4-FFF2-40B4-BE49-F238E27FC236}">
                <a16:creationId xmlns:a16="http://schemas.microsoft.com/office/drawing/2014/main" id="{E41E8EB6-01A6-DE36-635F-01BDF1A16F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138" y="225425"/>
            <a:ext cx="828675"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32775" name="Object 14">
            <a:extLst>
              <a:ext uri="{FF2B5EF4-FFF2-40B4-BE49-F238E27FC236}">
                <a16:creationId xmlns:a16="http://schemas.microsoft.com/office/drawing/2014/main" id="{B0669E55-B18C-99C3-F710-D17F80588D72}"/>
              </a:ext>
            </a:extLst>
          </p:cNvPr>
          <p:cNvGraphicFramePr>
            <a:graphicFrameLocks noChangeAspect="1"/>
          </p:cNvGraphicFramePr>
          <p:nvPr/>
        </p:nvGraphicFramePr>
        <p:xfrm>
          <a:off x="1081088" y="1681163"/>
          <a:ext cx="6804025" cy="3030537"/>
        </p:xfrm>
        <a:graphic>
          <a:graphicData uri="http://schemas.openxmlformats.org/presentationml/2006/ole">
            <mc:AlternateContent xmlns:mc="http://schemas.openxmlformats.org/markup-compatibility/2006">
              <mc:Choice xmlns:v="urn:schemas-microsoft-com:vml" Requires="v">
                <p:oleObj name="Visio" r:id="rId4" imgW="2679111" imgH="1193090" progId="Visio.Drawing.11">
                  <p:embed/>
                </p:oleObj>
              </mc:Choice>
              <mc:Fallback>
                <p:oleObj name="Visio" r:id="rId4" imgW="2679111" imgH="1193090" progId="Visio.Drawing.11">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1088" y="1681163"/>
                        <a:ext cx="6804025" cy="303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9">
            <a:extLst>
              <a:ext uri="{FF2B5EF4-FFF2-40B4-BE49-F238E27FC236}">
                <a16:creationId xmlns:a16="http://schemas.microsoft.com/office/drawing/2014/main" id="{6A48E576-4330-78AA-FD6C-73F90B4CB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476250"/>
            <a:ext cx="8315325"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6260" name="Rectangle 4">
            <a:extLst>
              <a:ext uri="{FF2B5EF4-FFF2-40B4-BE49-F238E27FC236}">
                <a16:creationId xmlns:a16="http://schemas.microsoft.com/office/drawing/2014/main" id="{5A46B9CF-7ADD-0BDC-4F98-D48254E1D08E}"/>
              </a:ext>
            </a:extLst>
          </p:cNvPr>
          <p:cNvSpPr>
            <a:spLocks noGrp="1"/>
          </p:cNvSpPr>
          <p:nvPr>
            <p:ph type="title" idx="4294967295"/>
          </p:nvPr>
        </p:nvSpPr>
        <p:spPr>
          <a:xfrm>
            <a:off x="107950" y="404813"/>
            <a:ext cx="590550" cy="5083175"/>
          </a:xfrm>
        </p:spPr>
        <p:txBody>
          <a:bodyPr/>
          <a:lstStyle/>
          <a:p>
            <a:pPr>
              <a:defRPr/>
            </a:pPr>
            <a:r>
              <a:rPr lang="en-US" altLang="zh-CN" sz="2400" cap="none" dirty="0"/>
              <a:t>2.3  </a:t>
            </a:r>
            <a:r>
              <a:rPr lang="zh-CN" altLang="en-US" sz="2400" cap="none" dirty="0"/>
              <a:t>逻辑代数的公式与规则</a:t>
            </a:r>
          </a:p>
        </p:txBody>
      </p:sp>
      <p:sp>
        <p:nvSpPr>
          <p:cNvPr id="34820" name="Slide Number Placeholder 9">
            <a:extLst>
              <a:ext uri="{FF2B5EF4-FFF2-40B4-BE49-F238E27FC236}">
                <a16:creationId xmlns:a16="http://schemas.microsoft.com/office/drawing/2014/main" id="{E0745AF9-93B8-845D-141F-3C1356172921}"/>
              </a:ext>
            </a:extLst>
          </p:cNvPr>
          <p:cNvSpPr txBox="1">
            <a:spLocks noGrp="1"/>
          </p:cNvSpPr>
          <p:nvPr/>
        </p:nvSpPr>
        <p:spPr bwMode="auto">
          <a:xfrm>
            <a:off x="107950" y="6308725"/>
            <a:ext cx="582613" cy="323850"/>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0"/>
              </a:spcBef>
              <a:buClrTx/>
              <a:buFontTx/>
              <a:buNone/>
            </a:pPr>
            <a:fld id="{57F15B15-4AD5-4870-8B20-69A81C3FF113}" type="slidenum">
              <a:rPr lang="en-US" altLang="zh-CN" sz="1800" b="0">
                <a:solidFill>
                  <a:schemeClr val="bg2"/>
                </a:solidFill>
                <a:latin typeface="宋体" panose="02010600030101010101" pitchFamily="2" charset="-122"/>
                <a:ea typeface="Arial Unicode MS" panose="020B0604020202020204" pitchFamily="34" charset="-122"/>
              </a:rPr>
              <a:pPr algn="ctr" eaLnBrk="1" hangingPunct="1">
                <a:spcBef>
                  <a:spcPct val="0"/>
                </a:spcBef>
                <a:buClrTx/>
                <a:buFontTx/>
                <a:buNone/>
              </a:pPr>
              <a:t>21</a:t>
            </a:fld>
            <a:endParaRPr lang="en-US" altLang="zh-CN" sz="1800" b="0">
              <a:solidFill>
                <a:schemeClr val="bg2"/>
              </a:solidFill>
              <a:latin typeface="宋体" panose="02010600030101010101" pitchFamily="2" charset="-122"/>
              <a:ea typeface="Arial Unicode MS" panose="020B0604020202020204" pitchFamily="34" charset="-122"/>
            </a:endParaRPr>
          </a:p>
        </p:txBody>
      </p:sp>
      <p:sp>
        <p:nvSpPr>
          <p:cNvPr id="34821" name="Rectangle 3">
            <a:extLst>
              <a:ext uri="{FF2B5EF4-FFF2-40B4-BE49-F238E27FC236}">
                <a16:creationId xmlns:a16="http://schemas.microsoft.com/office/drawing/2014/main" id="{D21F9F6F-EA31-885B-E16A-2BE207CE24F7}"/>
              </a:ext>
            </a:extLst>
          </p:cNvPr>
          <p:cNvSpPr txBox="1">
            <a:spLocks noChangeArrowheads="1"/>
          </p:cNvSpPr>
          <p:nvPr/>
        </p:nvSpPr>
        <p:spPr bwMode="auto">
          <a:xfrm>
            <a:off x="690563" y="44450"/>
            <a:ext cx="82645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20725" indent="-35560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992188" indent="-352425">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262063" indent="-347663">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1430338" indent="-333375">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18875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3447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28019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2591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buFont typeface="Wingdings" panose="05000000000000000000" pitchFamily="2" charset="2"/>
              <a:buNone/>
            </a:pPr>
            <a:r>
              <a:rPr lang="en-US" altLang="zh-CN">
                <a:latin typeface="宋体" panose="02010600030101010101" pitchFamily="2" charset="-122"/>
                <a:ea typeface="Arial Unicode MS" panose="020B0604020202020204" pitchFamily="34" charset="-122"/>
              </a:rPr>
              <a:t>2.3.1	  </a:t>
            </a:r>
            <a:r>
              <a:rPr lang="zh-CN" altLang="en-US">
                <a:latin typeface="宋体" panose="02010600030101010101" pitchFamily="2" charset="-122"/>
                <a:ea typeface="Arial Unicode MS" panose="020B0604020202020204" pitchFamily="34" charset="-122"/>
              </a:rPr>
              <a:t>基本公式</a:t>
            </a:r>
          </a:p>
        </p:txBody>
      </p:sp>
      <p:sp>
        <p:nvSpPr>
          <p:cNvPr id="30" name="Text Box 14">
            <a:extLst>
              <a:ext uri="{FF2B5EF4-FFF2-40B4-BE49-F238E27FC236}">
                <a16:creationId xmlns:a16="http://schemas.microsoft.com/office/drawing/2014/main" id="{11E5E7BE-45EE-FB56-E31D-BBA5C51BEB63}"/>
              </a:ext>
            </a:extLst>
          </p:cNvPr>
          <p:cNvSpPr txBox="1">
            <a:spLocks noChangeArrowheads="1"/>
          </p:cNvSpPr>
          <p:nvPr/>
        </p:nvSpPr>
        <p:spPr bwMode="auto">
          <a:xfrm>
            <a:off x="1100138" y="512763"/>
            <a:ext cx="6676218" cy="400110"/>
          </a:xfrm>
          <a:prstGeom prst="rect">
            <a:avLst/>
          </a:prstGeom>
          <a:solidFill>
            <a:srgbClr val="FFFF00"/>
          </a:solidFill>
          <a:ln w="9525">
            <a:solidFill>
              <a:schemeClr val="tx1"/>
            </a:solidFill>
            <a:miter lim="800000"/>
            <a:headEnd/>
            <a:tailEnd/>
          </a:ln>
        </p:spPr>
        <p:txBody>
          <a:bodyPr wrap="square">
            <a:spAutoFit/>
          </a:bodyPr>
          <a:lstStyle>
            <a:lvl1pPr marL="342900" indent="-3429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000">
                <a:latin typeface="宋体" panose="02010600030101010101" pitchFamily="2" charset="-122"/>
                <a:ea typeface="Arial Unicode MS" panose="020B0604020202020204" pitchFamily="34" charset="-122"/>
              </a:rPr>
              <a:t>注：逻辑运算的优先级 </a:t>
            </a:r>
            <a:r>
              <a:rPr lang="zh-CN" altLang="en-US" sz="2000">
                <a:latin typeface="宋体" panose="02010600030101010101" pitchFamily="2" charset="-122"/>
                <a:ea typeface="Arial Unicode MS" panose="020B0604020202020204" pitchFamily="34" charset="-122"/>
                <a:sym typeface="Wingdings" panose="05000000000000000000" pitchFamily="2" charset="2"/>
              </a:rPr>
              <a:t>（） </a:t>
            </a:r>
            <a:r>
              <a:rPr lang="en-US" altLang="zh-CN" sz="2000">
                <a:latin typeface="宋体" panose="02010600030101010101" pitchFamily="2" charset="-122"/>
                <a:ea typeface="Arial Unicode MS" panose="020B0604020202020204" pitchFamily="34" charset="-122"/>
                <a:sym typeface="Wingdings" panose="05000000000000000000" pitchFamily="2" charset="2"/>
              </a:rPr>
              <a:t>&gt; </a:t>
            </a:r>
            <a:r>
              <a:rPr lang="zh-CN" altLang="en-US" sz="2000">
                <a:latin typeface="宋体" panose="02010600030101010101" pitchFamily="2" charset="-122"/>
                <a:ea typeface="Arial Unicode MS" panose="020B0604020202020204" pitchFamily="34" charset="-122"/>
                <a:sym typeface="Wingdings" panose="05000000000000000000" pitchFamily="2" charset="2"/>
              </a:rPr>
              <a:t>非  </a:t>
            </a:r>
            <a:r>
              <a:rPr lang="en-US" altLang="zh-CN" sz="2000">
                <a:latin typeface="宋体" panose="02010600030101010101" pitchFamily="2" charset="-122"/>
                <a:ea typeface="Arial Unicode MS" panose="020B0604020202020204" pitchFamily="34" charset="-122"/>
                <a:sym typeface="Wingdings" panose="05000000000000000000" pitchFamily="2" charset="2"/>
              </a:rPr>
              <a:t>&gt;  </a:t>
            </a:r>
            <a:r>
              <a:rPr lang="zh-CN" altLang="en-US" sz="2000">
                <a:latin typeface="宋体" panose="02010600030101010101" pitchFamily="2" charset="-122"/>
                <a:ea typeface="Arial Unicode MS" panose="020B0604020202020204" pitchFamily="34" charset="-122"/>
                <a:sym typeface="Wingdings" panose="05000000000000000000" pitchFamily="2" charset="2"/>
              </a:rPr>
              <a:t>与  </a:t>
            </a:r>
            <a:r>
              <a:rPr lang="en-US" altLang="zh-CN" sz="2000">
                <a:latin typeface="宋体" panose="02010600030101010101" pitchFamily="2" charset="-122"/>
                <a:ea typeface="Arial Unicode MS" panose="020B0604020202020204" pitchFamily="34" charset="-122"/>
                <a:sym typeface="Wingdings" panose="05000000000000000000" pitchFamily="2" charset="2"/>
              </a:rPr>
              <a:t>&gt;  </a:t>
            </a:r>
            <a:r>
              <a:rPr lang="zh-CN" altLang="en-US" sz="2000">
                <a:latin typeface="宋体" panose="02010600030101010101" pitchFamily="2" charset="-122"/>
                <a:ea typeface="Arial Unicode MS" panose="020B0604020202020204" pitchFamily="34" charset="-122"/>
                <a:sym typeface="Wingdings" panose="05000000000000000000" pitchFamily="2" charset="2"/>
              </a:rPr>
              <a:t>或</a:t>
            </a:r>
            <a:endParaRPr lang="en-US" altLang="zh-CN" sz="2000" b="0">
              <a:latin typeface="宋体" panose="02010600030101010101" pitchFamily="2" charset="-122"/>
              <a:ea typeface="Arial Unicode MS" panose="020B0604020202020204" pitchFamily="34" charset="-122"/>
            </a:endParaRPr>
          </a:p>
        </p:txBody>
      </p:sp>
      <p:sp>
        <p:nvSpPr>
          <p:cNvPr id="23560" name="Rectangle 8">
            <a:extLst>
              <a:ext uri="{FF2B5EF4-FFF2-40B4-BE49-F238E27FC236}">
                <a16:creationId xmlns:a16="http://schemas.microsoft.com/office/drawing/2014/main" id="{9B33163B-5B58-F29D-38CD-FBCA58CE835C}"/>
              </a:ext>
            </a:extLst>
          </p:cNvPr>
          <p:cNvSpPr>
            <a:spLocks noChangeArrowheads="1"/>
          </p:cNvSpPr>
          <p:nvPr/>
        </p:nvSpPr>
        <p:spPr bwMode="auto">
          <a:xfrm>
            <a:off x="2936875" y="944563"/>
            <a:ext cx="6119813" cy="5661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endParaRPr lang="zh-CN" altLang="en-US" sz="1800">
              <a:latin typeface="宋体" panose="02010600030101010101" pitchFamily="2" charset="-122"/>
              <a:ea typeface="Arial Unicode MS" panose="020B0604020202020204" pitchFamily="34" charset="-122"/>
            </a:endParaRPr>
          </a:p>
        </p:txBody>
      </p:sp>
      <p:sp>
        <p:nvSpPr>
          <p:cNvPr id="8" name="Text Box 14">
            <a:extLst>
              <a:ext uri="{FF2B5EF4-FFF2-40B4-BE49-F238E27FC236}">
                <a16:creationId xmlns:a16="http://schemas.microsoft.com/office/drawing/2014/main" id="{394149D8-62E8-D164-B53E-49B7EFD4125D}"/>
              </a:ext>
            </a:extLst>
          </p:cNvPr>
          <p:cNvSpPr txBox="1">
            <a:spLocks noChangeArrowheads="1"/>
          </p:cNvSpPr>
          <p:nvPr/>
        </p:nvSpPr>
        <p:spPr bwMode="auto">
          <a:xfrm>
            <a:off x="792163" y="6021388"/>
            <a:ext cx="8240712" cy="708025"/>
          </a:xfrm>
          <a:prstGeom prst="rect">
            <a:avLst/>
          </a:prstGeom>
          <a:solidFill>
            <a:schemeClr val="tx2">
              <a:lumMod val="20000"/>
              <a:lumOff val="80000"/>
            </a:schemeClr>
          </a:solidFill>
          <a:ln w="9525">
            <a:solidFill>
              <a:schemeClr val="tx1"/>
            </a:solidFill>
            <a:miter lim="800000"/>
            <a:headEnd/>
            <a:tailEnd/>
          </a:ln>
        </p:spPr>
        <p:txBody>
          <a:bodyPr>
            <a:spAutoFit/>
          </a:bodyPr>
          <a:lstStyle>
            <a:lvl1pPr marL="342900" indent="-3429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defRPr/>
            </a:pPr>
            <a:r>
              <a:rPr lang="en-US" altLang="zh-CN" sz="2000" dirty="0">
                <a:latin typeface="宋体" panose="02010600030101010101" pitchFamily="2" charset="-122"/>
                <a:ea typeface="Arial Unicode MS" panose="020B0604020202020204" pitchFamily="34" charset="-122"/>
              </a:rPr>
              <a:t> 10    </a:t>
            </a:r>
            <a:r>
              <a:rPr lang="zh-CN" altLang="en-US" sz="2000" dirty="0">
                <a:latin typeface="宋体" panose="02010600030101010101" pitchFamily="2" charset="-122"/>
                <a:ea typeface="Arial Unicode MS" panose="020B0604020202020204" pitchFamily="34" charset="-122"/>
              </a:rPr>
              <a:t>吸收律 </a:t>
            </a:r>
            <a:r>
              <a:rPr lang="en-US" altLang="zh-CN" sz="2000" dirty="0">
                <a:latin typeface="宋体" panose="02010600030101010101" pitchFamily="2" charset="-122"/>
                <a:ea typeface="Arial Unicode MS" panose="020B0604020202020204" pitchFamily="34" charset="-122"/>
              </a:rPr>
              <a:t>		A(A+B)=A		A+AB=A</a:t>
            </a:r>
          </a:p>
          <a:p>
            <a:pPr eaLnBrk="1" hangingPunct="1">
              <a:spcBef>
                <a:spcPct val="0"/>
              </a:spcBef>
              <a:buClrTx/>
              <a:buFontTx/>
              <a:buNone/>
              <a:defRPr/>
            </a:pPr>
            <a:r>
              <a:rPr lang="en-US" altLang="zh-CN" sz="2000" dirty="0">
                <a:latin typeface="宋体" panose="02010600030101010101" pitchFamily="2" charset="-122"/>
                <a:ea typeface="Arial Unicode MS" panose="020B0604020202020204" pitchFamily="34" charset="-122"/>
              </a:rPr>
              <a:t>				A(A+B)=AB		A + A B = A + B</a:t>
            </a:r>
          </a:p>
        </p:txBody>
      </p:sp>
      <p:sp>
        <p:nvSpPr>
          <p:cNvPr id="11" name="Line 17">
            <a:extLst>
              <a:ext uri="{FF2B5EF4-FFF2-40B4-BE49-F238E27FC236}">
                <a16:creationId xmlns:a16="http://schemas.microsoft.com/office/drawing/2014/main" id="{CF2ABC81-09D8-9B48-A6E9-AC0A3F877242}"/>
              </a:ext>
            </a:extLst>
          </p:cNvPr>
          <p:cNvSpPr>
            <a:spLocks noChangeShapeType="1"/>
          </p:cNvSpPr>
          <p:nvPr/>
        </p:nvSpPr>
        <p:spPr bwMode="auto">
          <a:xfrm>
            <a:off x="3922713" y="6392863"/>
            <a:ext cx="14446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7">
            <a:extLst>
              <a:ext uri="{FF2B5EF4-FFF2-40B4-BE49-F238E27FC236}">
                <a16:creationId xmlns:a16="http://schemas.microsoft.com/office/drawing/2014/main" id="{A73655C6-3782-FDBC-7014-65FB4F59C6A8}"/>
              </a:ext>
            </a:extLst>
          </p:cNvPr>
          <p:cNvSpPr>
            <a:spLocks noChangeShapeType="1"/>
          </p:cNvSpPr>
          <p:nvPr/>
        </p:nvSpPr>
        <p:spPr bwMode="auto">
          <a:xfrm>
            <a:off x="6876256" y="6392863"/>
            <a:ext cx="14446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xit" presetSubtype="16" fill="hold" grpId="0" nodeType="clickEffect">
                                  <p:stCondLst>
                                    <p:cond delay="0"/>
                                  </p:stCondLst>
                                  <p:childTnLst>
                                    <p:animEffect transition="out" filter="box(in)">
                                      <p:cBhvr>
                                        <p:cTn id="6" dur="500"/>
                                        <p:tgtEl>
                                          <p:spTgt spid="23560"/>
                                        </p:tgtEl>
                                      </p:cBhvr>
                                    </p:animEffect>
                                    <p:set>
                                      <p:cBhvr>
                                        <p:cTn id="7" dur="1" fill="hold">
                                          <p:stCondLst>
                                            <p:cond delay="499"/>
                                          </p:stCondLst>
                                        </p:cTn>
                                        <p:tgtEl>
                                          <p:spTgt spid="23560"/>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par>
                                <p:cTn id="13" presetID="16" presetClass="entr" presetSubtype="21"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par>
                                <p:cTn id="16" presetID="16" presetClass="entr" presetSubtype="21"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arn(inVertical)">
                                      <p:cBhvr>
                                        <p:cTn id="18" dur="500"/>
                                        <p:tgtEl>
                                          <p:spTgt spid="1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8" presetClass="entr" presetSubtype="16"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diamond(in)">
                                      <p:cBhvr>
                                        <p:cTn id="2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3560"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4">
            <a:extLst>
              <a:ext uri="{FF2B5EF4-FFF2-40B4-BE49-F238E27FC236}">
                <a16:creationId xmlns:a16="http://schemas.microsoft.com/office/drawing/2014/main" id="{252B7F1E-EDA1-AFDF-21F0-D636B2A1BFEF}"/>
              </a:ext>
            </a:extLst>
          </p:cNvPr>
          <p:cNvSpPr>
            <a:spLocks noGrp="1"/>
          </p:cNvSpPr>
          <p:nvPr>
            <p:ph type="title" idx="4294967295"/>
          </p:nvPr>
        </p:nvSpPr>
        <p:spPr>
          <a:xfrm>
            <a:off x="107950" y="404813"/>
            <a:ext cx="590550" cy="5083175"/>
          </a:xfrm>
        </p:spPr>
        <p:txBody>
          <a:bodyPr/>
          <a:lstStyle/>
          <a:p>
            <a:pPr>
              <a:defRPr/>
            </a:pPr>
            <a:r>
              <a:rPr lang="en-US" altLang="zh-CN" sz="2400" cap="none" dirty="0"/>
              <a:t>2.3  </a:t>
            </a:r>
            <a:r>
              <a:rPr lang="zh-CN" altLang="en-US" sz="2400" cap="none" dirty="0"/>
              <a:t>逻辑代数的公式与规则</a:t>
            </a:r>
          </a:p>
        </p:txBody>
      </p:sp>
      <p:sp>
        <p:nvSpPr>
          <p:cNvPr id="36867" name="Slide Number Placeholder 9">
            <a:extLst>
              <a:ext uri="{FF2B5EF4-FFF2-40B4-BE49-F238E27FC236}">
                <a16:creationId xmlns:a16="http://schemas.microsoft.com/office/drawing/2014/main" id="{696FB82E-E6BE-D2CF-434B-89E61163A964}"/>
              </a:ext>
            </a:extLst>
          </p:cNvPr>
          <p:cNvSpPr txBox="1">
            <a:spLocks noGrp="1"/>
          </p:cNvSpPr>
          <p:nvPr/>
        </p:nvSpPr>
        <p:spPr bwMode="auto">
          <a:xfrm>
            <a:off x="107950" y="6308725"/>
            <a:ext cx="582613" cy="323850"/>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0"/>
              </a:spcBef>
              <a:buClrTx/>
              <a:buFontTx/>
              <a:buNone/>
            </a:pPr>
            <a:fld id="{05B51A43-33F6-4885-A806-364BA61AA470}" type="slidenum">
              <a:rPr lang="en-US" altLang="zh-CN" sz="1800" b="0">
                <a:solidFill>
                  <a:schemeClr val="bg2"/>
                </a:solidFill>
                <a:latin typeface="Arial" panose="020B0604020202020204" pitchFamily="34" charset="0"/>
                <a:ea typeface="Arial Unicode MS" panose="020B0604020202020204" pitchFamily="34" charset="-122"/>
              </a:rPr>
              <a:pPr algn="ctr" eaLnBrk="1" hangingPunct="1">
                <a:spcBef>
                  <a:spcPct val="0"/>
                </a:spcBef>
                <a:buClrTx/>
                <a:buFontTx/>
                <a:buNone/>
              </a:pPr>
              <a:t>22</a:t>
            </a:fld>
            <a:endParaRPr lang="en-US" altLang="zh-CN" sz="1800" b="0">
              <a:solidFill>
                <a:schemeClr val="bg2"/>
              </a:solidFill>
              <a:latin typeface="Arial" panose="020B0604020202020204" pitchFamily="34" charset="0"/>
              <a:ea typeface="Arial Unicode MS" panose="020B0604020202020204" pitchFamily="34" charset="-122"/>
            </a:endParaRPr>
          </a:p>
        </p:txBody>
      </p:sp>
      <p:sp>
        <p:nvSpPr>
          <p:cNvPr id="36868" name="Rectangle 3">
            <a:extLst>
              <a:ext uri="{FF2B5EF4-FFF2-40B4-BE49-F238E27FC236}">
                <a16:creationId xmlns:a16="http://schemas.microsoft.com/office/drawing/2014/main" id="{18F325C0-A05D-FE24-9CD1-D0EBFCDF5DEE}"/>
              </a:ext>
            </a:extLst>
          </p:cNvPr>
          <p:cNvSpPr txBox="1">
            <a:spLocks noChangeArrowheads="1"/>
          </p:cNvSpPr>
          <p:nvPr/>
        </p:nvSpPr>
        <p:spPr bwMode="auto">
          <a:xfrm>
            <a:off x="690563" y="225425"/>
            <a:ext cx="82645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20725" indent="-35560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992188" indent="-352425">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262063" indent="-347663">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1430338" indent="-333375">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18875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3447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28019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2591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buFont typeface="Wingdings" panose="05000000000000000000" pitchFamily="2" charset="2"/>
              <a:buNone/>
            </a:pPr>
            <a:r>
              <a:rPr lang="en-US" altLang="zh-CN">
                <a:ea typeface="Arial Unicode MS" panose="020B0604020202020204" pitchFamily="34" charset="-122"/>
              </a:rPr>
              <a:t>2.3.1	  </a:t>
            </a:r>
            <a:r>
              <a:rPr lang="zh-CN" altLang="en-US">
                <a:ea typeface="Arial Unicode MS" panose="020B0604020202020204" pitchFamily="34" charset="-122"/>
              </a:rPr>
              <a:t>基本公式</a:t>
            </a:r>
          </a:p>
        </p:txBody>
      </p:sp>
      <p:sp>
        <p:nvSpPr>
          <p:cNvPr id="32" name="Text Box 14">
            <a:extLst>
              <a:ext uri="{FF2B5EF4-FFF2-40B4-BE49-F238E27FC236}">
                <a16:creationId xmlns:a16="http://schemas.microsoft.com/office/drawing/2014/main" id="{8DB42A84-0532-CCF7-29B8-9C5C993FFDDE}"/>
              </a:ext>
            </a:extLst>
          </p:cNvPr>
          <p:cNvSpPr txBox="1">
            <a:spLocks noChangeArrowheads="1"/>
          </p:cNvSpPr>
          <p:nvPr/>
        </p:nvSpPr>
        <p:spPr bwMode="auto">
          <a:xfrm>
            <a:off x="847725" y="774700"/>
            <a:ext cx="5586413" cy="400050"/>
          </a:xfrm>
          <a:prstGeom prst="rect">
            <a:avLst/>
          </a:prstGeom>
          <a:solidFill>
            <a:srgbClr val="FFFF00"/>
          </a:solidFill>
          <a:ln w="9525">
            <a:solidFill>
              <a:schemeClr val="tx1"/>
            </a:solidFill>
            <a:miter lim="800000"/>
            <a:headEnd/>
            <a:tailEnd/>
          </a:ln>
        </p:spPr>
        <p:txBody>
          <a:bodyPr>
            <a:spAutoFit/>
          </a:bodyPr>
          <a:lstStyle>
            <a:lvl1pPr marL="342900" indent="-3429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000">
                <a:latin typeface="宋体" panose="02010600030101010101" pitchFamily="2" charset="-122"/>
                <a:ea typeface="Arial Unicode MS" panose="020B0604020202020204" pitchFamily="34" charset="-122"/>
                <a:hlinkClick r:id="rId3" action="ppaction://hlinksldjump"/>
              </a:rPr>
              <a:t>以上公式可通过真值表证明，如反演律证明</a:t>
            </a:r>
            <a:endParaRPr lang="zh-CN" altLang="en-US" sz="2000">
              <a:latin typeface="宋体" panose="02010600030101010101" pitchFamily="2" charset="-122"/>
              <a:ea typeface="Arial Unicode MS" panose="020B0604020202020204" pitchFamily="34" charset="-122"/>
            </a:endParaRPr>
          </a:p>
        </p:txBody>
      </p:sp>
      <p:sp>
        <p:nvSpPr>
          <p:cNvPr id="36870" name="Rectangle 3">
            <a:extLst>
              <a:ext uri="{FF2B5EF4-FFF2-40B4-BE49-F238E27FC236}">
                <a16:creationId xmlns:a16="http://schemas.microsoft.com/office/drawing/2014/main" id="{2BCD9720-25AB-7B78-9043-55CFB4C98F0A}"/>
              </a:ext>
            </a:extLst>
          </p:cNvPr>
          <p:cNvSpPr txBox="1">
            <a:spLocks noChangeArrowheads="1"/>
          </p:cNvSpPr>
          <p:nvPr/>
        </p:nvSpPr>
        <p:spPr bwMode="auto">
          <a:xfrm>
            <a:off x="985838" y="3711575"/>
            <a:ext cx="7834312"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0850" indent="-45085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20725" indent="-35560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992188" indent="-352425">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262063" indent="-347663">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1430338" indent="-333375">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18875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3447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28019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2591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90000"/>
              </a:lnSpc>
            </a:pPr>
            <a:r>
              <a:rPr lang="zh-CN" altLang="en-US" sz="2400">
                <a:latin typeface="宋体" panose="02010600030101010101" pitchFamily="2" charset="-122"/>
                <a:ea typeface="Arial Unicode MS" panose="020B0604020202020204" pitchFamily="34" charset="-122"/>
              </a:rPr>
              <a:t>由表</a:t>
            </a:r>
            <a:r>
              <a:rPr lang="en-US" altLang="zh-CN" sz="2400">
                <a:latin typeface="宋体" panose="02010600030101010101" pitchFamily="2" charset="-122"/>
                <a:ea typeface="Arial Unicode MS" panose="020B0604020202020204" pitchFamily="34" charset="-122"/>
              </a:rPr>
              <a:t>2.6</a:t>
            </a:r>
            <a:r>
              <a:rPr lang="zh-CN" altLang="en-US" sz="2400">
                <a:latin typeface="宋体" panose="02010600030101010101" pitchFamily="2" charset="-122"/>
                <a:ea typeface="Arial Unicode MS" panose="020B0604020202020204" pitchFamily="34" charset="-122"/>
              </a:rPr>
              <a:t>可见，无论逻辑变量</a:t>
            </a:r>
            <a:r>
              <a:rPr lang="en-US" altLang="zh-CN" sz="2400">
                <a:latin typeface="宋体" panose="02010600030101010101" pitchFamily="2" charset="-122"/>
                <a:ea typeface="Arial Unicode MS" panose="020B0604020202020204" pitchFamily="34" charset="-122"/>
              </a:rPr>
              <a:t>A</a:t>
            </a:r>
            <a:r>
              <a:rPr lang="zh-CN" altLang="en-US" sz="2400">
                <a:latin typeface="宋体" panose="02010600030101010101" pitchFamily="2" charset="-122"/>
                <a:ea typeface="Arial Unicode MS" panose="020B0604020202020204" pitchFamily="34" charset="-122"/>
              </a:rPr>
              <a:t>和</a:t>
            </a:r>
            <a:r>
              <a:rPr lang="en-US" altLang="zh-CN" sz="2400">
                <a:latin typeface="宋体" panose="02010600030101010101" pitchFamily="2" charset="-122"/>
                <a:ea typeface="Arial Unicode MS" panose="020B0604020202020204" pitchFamily="34" charset="-122"/>
              </a:rPr>
              <a:t>B</a:t>
            </a:r>
            <a:r>
              <a:rPr lang="zh-CN" altLang="en-US" sz="2400">
                <a:latin typeface="宋体" panose="02010600030101010101" pitchFamily="2" charset="-122"/>
                <a:ea typeface="Arial Unicode MS" panose="020B0604020202020204" pitchFamily="34" charset="-122"/>
              </a:rPr>
              <a:t>的取值如何，都有：</a:t>
            </a:r>
            <a:endParaRPr lang="en-US" altLang="zh-CN" sz="2400">
              <a:latin typeface="宋体" panose="02010600030101010101" pitchFamily="2" charset="-122"/>
              <a:ea typeface="Arial Unicode MS" panose="020B0604020202020204" pitchFamily="34" charset="-122"/>
            </a:endParaRPr>
          </a:p>
          <a:p>
            <a:pPr eaLnBrk="1" hangingPunct="1">
              <a:lnSpc>
                <a:spcPct val="90000"/>
              </a:lnSpc>
            </a:pPr>
            <a:endParaRPr lang="en-US" altLang="zh-CN" sz="2400">
              <a:latin typeface="宋体" panose="02010600030101010101" pitchFamily="2" charset="-122"/>
              <a:ea typeface="Arial Unicode MS" panose="020B0604020202020204" pitchFamily="34" charset="-122"/>
            </a:endParaRPr>
          </a:p>
          <a:p>
            <a:pPr eaLnBrk="1" hangingPunct="1">
              <a:lnSpc>
                <a:spcPct val="90000"/>
              </a:lnSpc>
            </a:pPr>
            <a:endParaRPr lang="en-US" altLang="zh-CN" sz="2400">
              <a:latin typeface="宋体" panose="02010600030101010101" pitchFamily="2" charset="-122"/>
              <a:ea typeface="Arial Unicode MS" panose="020B0604020202020204" pitchFamily="34" charset="-122"/>
            </a:endParaRPr>
          </a:p>
          <a:p>
            <a:pPr eaLnBrk="1" hangingPunct="1">
              <a:lnSpc>
                <a:spcPct val="90000"/>
              </a:lnSpc>
            </a:pPr>
            <a:r>
              <a:rPr lang="zh-CN" altLang="en-US" sz="2400">
                <a:latin typeface="宋体" panose="02010600030101010101" pitchFamily="2" charset="-122"/>
                <a:ea typeface="Arial Unicode MS" panose="020B0604020202020204" pitchFamily="34" charset="-122"/>
              </a:rPr>
              <a:t>推广到三个逻辑变量则有： </a:t>
            </a:r>
          </a:p>
        </p:txBody>
      </p:sp>
      <p:pic>
        <p:nvPicPr>
          <p:cNvPr id="36871" name="Picture 4">
            <a:extLst>
              <a:ext uri="{FF2B5EF4-FFF2-40B4-BE49-F238E27FC236}">
                <a16:creationId xmlns:a16="http://schemas.microsoft.com/office/drawing/2014/main" id="{3B44A9CE-9A68-68F0-C142-4A93F686E1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3575" y="1343025"/>
            <a:ext cx="6022975"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6872" name="Object 5">
            <a:extLst>
              <a:ext uri="{FF2B5EF4-FFF2-40B4-BE49-F238E27FC236}">
                <a16:creationId xmlns:a16="http://schemas.microsoft.com/office/drawing/2014/main" id="{FE081606-DF29-E480-93E1-4DB7744B63A6}"/>
              </a:ext>
            </a:extLst>
          </p:cNvPr>
          <p:cNvGraphicFramePr>
            <a:graphicFrameLocks noChangeAspect="1"/>
          </p:cNvGraphicFramePr>
          <p:nvPr/>
        </p:nvGraphicFramePr>
        <p:xfrm>
          <a:off x="1933575" y="4210050"/>
          <a:ext cx="1704975" cy="404813"/>
        </p:xfrm>
        <a:graphic>
          <a:graphicData uri="http://schemas.openxmlformats.org/presentationml/2006/ole">
            <mc:AlternateContent xmlns:mc="http://schemas.openxmlformats.org/markup-compatibility/2006">
              <mc:Choice xmlns:v="urn:schemas-microsoft-com:vml" Requires="v">
                <p:oleObj name="公式" r:id="rId5" imgW="863225" imgH="203112" progId="Equation.3">
                  <p:embed/>
                </p:oleObj>
              </mc:Choice>
              <mc:Fallback>
                <p:oleObj name="公式" r:id="rId5" imgW="863225" imgH="203112"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3575" y="4210050"/>
                        <a:ext cx="170497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3" name="Object 7">
            <a:extLst>
              <a:ext uri="{FF2B5EF4-FFF2-40B4-BE49-F238E27FC236}">
                <a16:creationId xmlns:a16="http://schemas.microsoft.com/office/drawing/2014/main" id="{63007C4B-4144-821E-BC97-8C814CEC6C1E}"/>
              </a:ext>
            </a:extLst>
          </p:cNvPr>
          <p:cNvGraphicFramePr>
            <a:graphicFrameLocks noChangeAspect="1"/>
          </p:cNvGraphicFramePr>
          <p:nvPr/>
        </p:nvGraphicFramePr>
        <p:xfrm>
          <a:off x="3841750" y="4171950"/>
          <a:ext cx="2208213" cy="454025"/>
        </p:xfrm>
        <a:graphic>
          <a:graphicData uri="http://schemas.openxmlformats.org/presentationml/2006/ole">
            <mc:AlternateContent xmlns:mc="http://schemas.openxmlformats.org/markup-compatibility/2006">
              <mc:Choice xmlns:v="urn:schemas-microsoft-com:vml" Requires="v">
                <p:oleObj name="公式" r:id="rId7" imgW="1053643" imgH="215806" progId="Equation.3">
                  <p:embed/>
                </p:oleObj>
              </mc:Choice>
              <mc:Fallback>
                <p:oleObj name="公式" r:id="rId7" imgW="1053643" imgH="215806"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1750" y="4171950"/>
                        <a:ext cx="22082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4" name="Object 9">
            <a:extLst>
              <a:ext uri="{FF2B5EF4-FFF2-40B4-BE49-F238E27FC236}">
                <a16:creationId xmlns:a16="http://schemas.microsoft.com/office/drawing/2014/main" id="{71188BCD-B79F-0EA1-524F-BB0221DA1188}"/>
              </a:ext>
            </a:extLst>
          </p:cNvPr>
          <p:cNvGraphicFramePr>
            <a:graphicFrameLocks noChangeAspect="1"/>
          </p:cNvGraphicFramePr>
          <p:nvPr/>
        </p:nvGraphicFramePr>
        <p:xfrm>
          <a:off x="5759450" y="4989513"/>
          <a:ext cx="2427288" cy="419100"/>
        </p:xfrm>
        <a:graphic>
          <a:graphicData uri="http://schemas.openxmlformats.org/presentationml/2006/ole">
            <mc:AlternateContent xmlns:mc="http://schemas.openxmlformats.org/markup-compatibility/2006">
              <mc:Choice xmlns:v="urn:schemas-microsoft-com:vml" Requires="v">
                <p:oleObj name="公式" r:id="rId9" imgW="1244060" imgH="215806" progId="Equation.3">
                  <p:embed/>
                </p:oleObj>
              </mc:Choice>
              <mc:Fallback>
                <p:oleObj name="公式" r:id="rId9" imgW="1244060" imgH="215806"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59450" y="4989513"/>
                        <a:ext cx="24272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5" name="Object 11">
            <a:extLst>
              <a:ext uri="{FF2B5EF4-FFF2-40B4-BE49-F238E27FC236}">
                <a16:creationId xmlns:a16="http://schemas.microsoft.com/office/drawing/2014/main" id="{983A13A7-3472-7550-019D-5E290810EE89}"/>
              </a:ext>
            </a:extLst>
          </p:cNvPr>
          <p:cNvGraphicFramePr>
            <a:graphicFrameLocks noChangeAspect="1"/>
          </p:cNvGraphicFramePr>
          <p:nvPr/>
        </p:nvGraphicFramePr>
        <p:xfrm>
          <a:off x="5759450" y="5543550"/>
          <a:ext cx="2362200" cy="407988"/>
        </p:xfrm>
        <a:graphic>
          <a:graphicData uri="http://schemas.openxmlformats.org/presentationml/2006/ole">
            <mc:AlternateContent xmlns:mc="http://schemas.openxmlformats.org/markup-compatibility/2006">
              <mc:Choice xmlns:v="urn:schemas-microsoft-com:vml" Requires="v">
                <p:oleObj name="公式" r:id="rId11" imgW="1244060" imgH="215806" progId="Equation.3">
                  <p:embed/>
                </p:oleObj>
              </mc:Choice>
              <mc:Fallback>
                <p:oleObj name="公式" r:id="rId11" imgW="1244060" imgH="215806"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59450" y="5543550"/>
                        <a:ext cx="2362200"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checkerboard(across)">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4">
            <a:extLst>
              <a:ext uri="{FF2B5EF4-FFF2-40B4-BE49-F238E27FC236}">
                <a16:creationId xmlns:a16="http://schemas.microsoft.com/office/drawing/2014/main" id="{F42D644E-C41D-574C-02FC-A685575B15B7}"/>
              </a:ext>
            </a:extLst>
          </p:cNvPr>
          <p:cNvSpPr>
            <a:spLocks noGrp="1"/>
          </p:cNvSpPr>
          <p:nvPr>
            <p:ph type="title" idx="4294967295"/>
          </p:nvPr>
        </p:nvSpPr>
        <p:spPr>
          <a:xfrm>
            <a:off x="107950" y="404813"/>
            <a:ext cx="590550" cy="5083175"/>
          </a:xfrm>
        </p:spPr>
        <p:txBody>
          <a:bodyPr/>
          <a:lstStyle/>
          <a:p>
            <a:pPr>
              <a:defRPr/>
            </a:pPr>
            <a:r>
              <a:rPr lang="en-US" altLang="zh-CN" sz="2400" cap="none" dirty="0"/>
              <a:t>2.3  </a:t>
            </a:r>
            <a:r>
              <a:rPr lang="zh-CN" altLang="en-US" sz="2400" cap="none" dirty="0"/>
              <a:t>逻辑代数的公式与规则</a:t>
            </a:r>
          </a:p>
        </p:txBody>
      </p:sp>
      <p:sp>
        <p:nvSpPr>
          <p:cNvPr id="38915" name="Slide Number Placeholder 9">
            <a:extLst>
              <a:ext uri="{FF2B5EF4-FFF2-40B4-BE49-F238E27FC236}">
                <a16:creationId xmlns:a16="http://schemas.microsoft.com/office/drawing/2014/main" id="{07F30399-D971-26EE-B7B4-22443E6CD8E6}"/>
              </a:ext>
            </a:extLst>
          </p:cNvPr>
          <p:cNvSpPr txBox="1">
            <a:spLocks noGrp="1"/>
          </p:cNvSpPr>
          <p:nvPr/>
        </p:nvSpPr>
        <p:spPr bwMode="auto">
          <a:xfrm>
            <a:off x="107950" y="6308725"/>
            <a:ext cx="582613" cy="323850"/>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0"/>
              </a:spcBef>
              <a:buClrTx/>
              <a:buFontTx/>
              <a:buNone/>
            </a:pPr>
            <a:fld id="{A1053020-027B-4B94-9469-5FCC2855A496}" type="slidenum">
              <a:rPr lang="en-US" altLang="zh-CN" sz="1800" b="0">
                <a:solidFill>
                  <a:schemeClr val="bg2"/>
                </a:solidFill>
                <a:latin typeface="Arial" panose="020B0604020202020204" pitchFamily="34" charset="0"/>
                <a:ea typeface="Arial Unicode MS" panose="020B0604020202020204" pitchFamily="34" charset="-122"/>
              </a:rPr>
              <a:pPr algn="ctr" eaLnBrk="1" hangingPunct="1">
                <a:spcBef>
                  <a:spcPct val="0"/>
                </a:spcBef>
                <a:buClrTx/>
                <a:buFontTx/>
                <a:buNone/>
              </a:pPr>
              <a:t>23</a:t>
            </a:fld>
            <a:endParaRPr lang="en-US" altLang="zh-CN" sz="1800" b="0">
              <a:solidFill>
                <a:schemeClr val="bg2"/>
              </a:solidFill>
              <a:latin typeface="Arial" panose="020B0604020202020204" pitchFamily="34" charset="0"/>
              <a:ea typeface="Arial Unicode MS" panose="020B0604020202020204" pitchFamily="34" charset="-122"/>
            </a:endParaRPr>
          </a:p>
        </p:txBody>
      </p:sp>
      <p:sp>
        <p:nvSpPr>
          <p:cNvPr id="38916" name="Rectangle 3">
            <a:extLst>
              <a:ext uri="{FF2B5EF4-FFF2-40B4-BE49-F238E27FC236}">
                <a16:creationId xmlns:a16="http://schemas.microsoft.com/office/drawing/2014/main" id="{66CDC25E-1ED9-20BC-D4EB-A61BFE4FA013}"/>
              </a:ext>
            </a:extLst>
          </p:cNvPr>
          <p:cNvSpPr txBox="1">
            <a:spLocks noChangeArrowheads="1"/>
          </p:cNvSpPr>
          <p:nvPr/>
        </p:nvSpPr>
        <p:spPr bwMode="auto">
          <a:xfrm>
            <a:off x="690563" y="225425"/>
            <a:ext cx="82645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20725" indent="-35560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992188" indent="-352425">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262063" indent="-347663">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1430338" indent="-333375">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18875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3447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28019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2591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buFont typeface="Wingdings" panose="05000000000000000000" pitchFamily="2" charset="2"/>
              <a:buNone/>
            </a:pPr>
            <a:r>
              <a:rPr lang="en-US" altLang="zh-CN">
                <a:ea typeface="Arial Unicode MS" panose="020B0604020202020204" pitchFamily="34" charset="-122"/>
              </a:rPr>
              <a:t>2.3.2  </a:t>
            </a:r>
            <a:r>
              <a:rPr lang="zh-CN" altLang="en-US">
                <a:ea typeface="Arial Unicode MS" panose="020B0604020202020204" pitchFamily="34" charset="-122"/>
              </a:rPr>
              <a:t>常用公式</a:t>
            </a:r>
          </a:p>
        </p:txBody>
      </p:sp>
      <p:pic>
        <p:nvPicPr>
          <p:cNvPr id="38917" name="Picture 5">
            <a:extLst>
              <a:ext uri="{FF2B5EF4-FFF2-40B4-BE49-F238E27FC236}">
                <a16:creationId xmlns:a16="http://schemas.microsoft.com/office/drawing/2014/main" id="{A9BAAB67-CEAE-C07C-1481-E517E337CF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75" y="1395413"/>
            <a:ext cx="8902700" cy="451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9">
            <a:extLst>
              <a:ext uri="{FF2B5EF4-FFF2-40B4-BE49-F238E27FC236}">
                <a16:creationId xmlns:a16="http://schemas.microsoft.com/office/drawing/2014/main" id="{7D48B767-CDCE-52A4-5C93-C244D83360D5}"/>
              </a:ext>
            </a:extLst>
          </p:cNvPr>
          <p:cNvSpPr>
            <a:spLocks noGrp="1"/>
          </p:cNvSpPr>
          <p:nvPr>
            <p:ph type="sldNum" sz="quarter" idx="10"/>
          </p:nvPr>
        </p:nvSpPr>
        <p:spPr>
          <a:noFill/>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spcBef>
                <a:spcPct val="0"/>
              </a:spcBef>
              <a:buClrTx/>
              <a:buFontTx/>
              <a:buNone/>
            </a:pPr>
            <a:fld id="{B2384EB1-E1C3-43F3-A0AB-DD5CA9C3AE9E}" type="slidenum">
              <a:rPr lang="en-US" altLang="zh-CN" sz="1800">
                <a:solidFill>
                  <a:schemeClr val="bg2"/>
                </a:solidFill>
                <a:latin typeface="Arial" panose="020B0604020202020204" pitchFamily="34" charset="0"/>
                <a:ea typeface="Arial Unicode MS" panose="020B0604020202020204" pitchFamily="34" charset="-122"/>
              </a:rPr>
              <a:pPr>
                <a:spcBef>
                  <a:spcPct val="0"/>
                </a:spcBef>
                <a:buClrTx/>
                <a:buFontTx/>
                <a:buNone/>
              </a:pPr>
              <a:t>24</a:t>
            </a:fld>
            <a:endParaRPr lang="en-US" altLang="zh-CN" sz="1800">
              <a:solidFill>
                <a:schemeClr val="bg2"/>
              </a:solidFill>
              <a:latin typeface="Arial" panose="020B0604020202020204" pitchFamily="34" charset="0"/>
              <a:ea typeface="Arial Unicode MS" panose="020B0604020202020204" pitchFamily="34" charset="-122"/>
            </a:endParaRPr>
          </a:p>
        </p:txBody>
      </p:sp>
      <p:sp>
        <p:nvSpPr>
          <p:cNvPr id="40963" name="Text Box 9">
            <a:extLst>
              <a:ext uri="{FF2B5EF4-FFF2-40B4-BE49-F238E27FC236}">
                <a16:creationId xmlns:a16="http://schemas.microsoft.com/office/drawing/2014/main" id="{1C68799D-ED1E-933B-815D-ADA497FD85BA}"/>
              </a:ext>
            </a:extLst>
          </p:cNvPr>
          <p:cNvSpPr txBox="1">
            <a:spLocks noChangeArrowheads="1"/>
          </p:cNvSpPr>
          <p:nvPr/>
        </p:nvSpPr>
        <p:spPr bwMode="auto">
          <a:xfrm>
            <a:off x="827088" y="333375"/>
            <a:ext cx="8316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sz="2400">
                <a:latin typeface="Arial" panose="020B0604020202020204" pitchFamily="34" charset="0"/>
                <a:ea typeface="Arial Unicode MS" panose="020B0604020202020204" pitchFamily="34" charset="-122"/>
              </a:rPr>
              <a:t>2.3.3  </a:t>
            </a:r>
            <a:r>
              <a:rPr lang="zh-CN" altLang="en-US" sz="2400">
                <a:latin typeface="Arial" panose="020B0604020202020204" pitchFamily="34" charset="0"/>
                <a:ea typeface="Arial Unicode MS" panose="020B0604020202020204" pitchFamily="34" charset="-122"/>
              </a:rPr>
              <a:t>逻辑代数的</a:t>
            </a:r>
            <a:r>
              <a:rPr lang="en-US" altLang="zh-CN" sz="2400">
                <a:latin typeface="Arial" panose="020B0604020202020204" pitchFamily="34" charset="0"/>
                <a:ea typeface="Arial Unicode MS" panose="020B0604020202020204" pitchFamily="34" charset="-122"/>
              </a:rPr>
              <a:t>3</a:t>
            </a:r>
            <a:r>
              <a:rPr lang="zh-CN" altLang="en-US" sz="2400">
                <a:latin typeface="Arial" panose="020B0604020202020204" pitchFamily="34" charset="0"/>
                <a:ea typeface="Arial Unicode MS" panose="020B0604020202020204" pitchFamily="34" charset="-122"/>
              </a:rPr>
              <a:t>个重要规则</a:t>
            </a:r>
          </a:p>
        </p:txBody>
      </p:sp>
      <p:sp>
        <p:nvSpPr>
          <p:cNvPr id="10" name="Text Box 12">
            <a:extLst>
              <a:ext uri="{FF2B5EF4-FFF2-40B4-BE49-F238E27FC236}">
                <a16:creationId xmlns:a16="http://schemas.microsoft.com/office/drawing/2014/main" id="{65FE6A41-063D-0009-CC3E-3E5F81CC3147}"/>
              </a:ext>
            </a:extLst>
          </p:cNvPr>
          <p:cNvSpPr txBox="1">
            <a:spLocks noChangeArrowheads="1"/>
          </p:cNvSpPr>
          <p:nvPr/>
        </p:nvSpPr>
        <p:spPr bwMode="auto">
          <a:xfrm>
            <a:off x="827088" y="1168400"/>
            <a:ext cx="1700212" cy="396875"/>
          </a:xfrm>
          <a:prstGeom prst="rect">
            <a:avLst/>
          </a:prstGeom>
          <a:solidFill>
            <a:schemeClr val="tx2">
              <a:lumMod val="20000"/>
              <a:lumOff val="80000"/>
            </a:schemeClr>
          </a:solidFill>
          <a:ln>
            <a:solidFill>
              <a:schemeClr val="tx1"/>
            </a:solidFill>
          </a:ln>
        </p:spPr>
        <p:txBody>
          <a:bodyPr>
            <a:spAutoFit/>
          </a:bodyPr>
          <a:lstStyle>
            <a:lvl1pPr marL="457200" indent="-4572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defRPr/>
            </a:pPr>
            <a:r>
              <a:rPr lang="en-US" altLang="zh-CN" sz="2000">
                <a:latin typeface="Arial" panose="020B0604020202020204" pitchFamily="34" charset="0"/>
                <a:ea typeface="Arial Unicode MS" panose="020B0604020202020204" pitchFamily="34" charset="-122"/>
              </a:rPr>
              <a:t>1.  </a:t>
            </a:r>
            <a:r>
              <a:rPr lang="zh-CN" altLang="en-US" sz="2000">
                <a:latin typeface="Arial" panose="020B0604020202020204" pitchFamily="34" charset="0"/>
                <a:ea typeface="Arial Unicode MS" panose="020B0604020202020204" pitchFamily="34" charset="-122"/>
              </a:rPr>
              <a:t>代入规则：</a:t>
            </a:r>
          </a:p>
        </p:txBody>
      </p:sp>
      <p:sp>
        <p:nvSpPr>
          <p:cNvPr id="18" name="Text Box 12">
            <a:extLst>
              <a:ext uri="{FF2B5EF4-FFF2-40B4-BE49-F238E27FC236}">
                <a16:creationId xmlns:a16="http://schemas.microsoft.com/office/drawing/2014/main" id="{3A4F34BB-1285-AD89-1AEC-188EB4A7210E}"/>
              </a:ext>
            </a:extLst>
          </p:cNvPr>
          <p:cNvSpPr txBox="1">
            <a:spLocks noChangeArrowheads="1"/>
          </p:cNvSpPr>
          <p:nvPr/>
        </p:nvSpPr>
        <p:spPr bwMode="auto">
          <a:xfrm>
            <a:off x="2527300" y="1157288"/>
            <a:ext cx="66167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000" b="0">
                <a:latin typeface="Arial" panose="020B0604020202020204" pitchFamily="34" charset="0"/>
                <a:ea typeface="Arial Unicode MS" panose="020B0604020202020204" pitchFamily="34" charset="-122"/>
              </a:rPr>
              <a:t>将逻辑等式中某个逻辑变量全部用同一逻辑函数代替，</a:t>
            </a:r>
            <a:endParaRPr lang="en-US" altLang="zh-CN" sz="2000" b="0">
              <a:latin typeface="Arial" panose="020B0604020202020204" pitchFamily="34" charset="0"/>
              <a:ea typeface="Arial Unicode MS" panose="020B0604020202020204" pitchFamily="34" charset="-122"/>
            </a:endParaRPr>
          </a:p>
          <a:p>
            <a:pPr eaLnBrk="1" hangingPunct="1">
              <a:spcBef>
                <a:spcPct val="0"/>
              </a:spcBef>
              <a:buClrTx/>
              <a:buFontTx/>
              <a:buNone/>
            </a:pPr>
            <a:r>
              <a:rPr lang="zh-CN" altLang="en-US" sz="2000" b="0">
                <a:latin typeface="Arial" panose="020B0604020202020204" pitchFamily="34" charset="0"/>
                <a:ea typeface="Arial Unicode MS" panose="020B0604020202020204" pitchFamily="34" charset="-122"/>
              </a:rPr>
              <a:t>则逻辑等式仍成立</a:t>
            </a:r>
          </a:p>
        </p:txBody>
      </p:sp>
      <p:sp>
        <p:nvSpPr>
          <p:cNvPr id="54288" name="矩形 16">
            <a:extLst>
              <a:ext uri="{FF2B5EF4-FFF2-40B4-BE49-F238E27FC236}">
                <a16:creationId xmlns:a16="http://schemas.microsoft.com/office/drawing/2014/main" id="{56507602-DBD1-99A8-D31B-3651C99469AB}"/>
              </a:ext>
            </a:extLst>
          </p:cNvPr>
          <p:cNvSpPr>
            <a:spLocks noGrp="1"/>
          </p:cNvSpPr>
          <p:nvPr>
            <p:ph type="title" idx="4294967295"/>
          </p:nvPr>
        </p:nvSpPr>
        <p:spPr/>
        <p:txBody>
          <a:bodyPr/>
          <a:lstStyle/>
          <a:p>
            <a:pPr>
              <a:defRPr/>
            </a:pPr>
            <a:r>
              <a:rPr lang="zh-CN" altLang="en-US" sz="2400" cap="none"/>
              <a:t>代入规则</a:t>
            </a:r>
            <a:endParaRPr lang="en-US" altLang="zh-CN" sz="2400" cap="none"/>
          </a:p>
        </p:txBody>
      </p:sp>
      <p:sp>
        <p:nvSpPr>
          <p:cNvPr id="61459" name="Text Box 12">
            <a:extLst>
              <a:ext uri="{FF2B5EF4-FFF2-40B4-BE49-F238E27FC236}">
                <a16:creationId xmlns:a16="http://schemas.microsoft.com/office/drawing/2014/main" id="{484D2332-2C41-B668-841D-EE942E519F65}"/>
              </a:ext>
            </a:extLst>
          </p:cNvPr>
          <p:cNvSpPr txBox="1">
            <a:spLocks noChangeArrowheads="1"/>
          </p:cNvSpPr>
          <p:nvPr/>
        </p:nvSpPr>
        <p:spPr bwMode="auto">
          <a:xfrm>
            <a:off x="827088" y="1881188"/>
            <a:ext cx="8316912" cy="711200"/>
          </a:xfrm>
          <a:prstGeom prst="rect">
            <a:avLst/>
          </a:prstGeom>
          <a:solidFill>
            <a:srgbClr val="FFFF00"/>
          </a:solidFill>
          <a:ln w="9525">
            <a:solidFill>
              <a:schemeClr val="tx1"/>
            </a:solidFill>
            <a:miter lim="800000"/>
            <a:headEnd/>
            <a:tailEnd/>
          </a:ln>
        </p:spPr>
        <p:txBody>
          <a:bodyPr>
            <a:spAutoFit/>
          </a:bodyPr>
          <a:lstStyle>
            <a:lvl1pPr marL="342900" indent="-3429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000">
                <a:latin typeface="Arial" panose="020B0604020202020204" pitchFamily="34" charset="0"/>
                <a:ea typeface="Arial Unicode MS" panose="020B0604020202020204" pitchFamily="34" charset="-122"/>
              </a:rPr>
              <a:t>例</a:t>
            </a:r>
            <a:r>
              <a:rPr lang="zh-CN" altLang="en-US" sz="2000" b="0">
                <a:latin typeface="Arial" panose="020B0604020202020204" pitchFamily="34" charset="0"/>
                <a:ea typeface="Arial Unicode MS" panose="020B0604020202020204" pitchFamily="34" charset="-122"/>
              </a:rPr>
              <a:t> 已知等式</a:t>
            </a:r>
            <a:r>
              <a:rPr lang="en-US" altLang="zh-CN" sz="2000" b="0">
                <a:latin typeface="Arial" panose="020B0604020202020204" pitchFamily="34" charset="0"/>
                <a:ea typeface="Arial Unicode MS" panose="020B0604020202020204" pitchFamily="34" charset="-122"/>
              </a:rPr>
              <a:t>A(B+C)=AB+AC</a:t>
            </a:r>
            <a:r>
              <a:rPr lang="zh-CN" altLang="en-US" sz="2000" b="0">
                <a:latin typeface="Arial" panose="020B0604020202020204" pitchFamily="34" charset="0"/>
                <a:ea typeface="Arial Unicode MS" panose="020B0604020202020204" pitchFamily="34" charset="-122"/>
              </a:rPr>
              <a:t>，证明：用逻辑函数</a:t>
            </a:r>
            <a:r>
              <a:rPr lang="en-US" altLang="zh-CN" sz="2000" b="0">
                <a:latin typeface="Arial" panose="020B0604020202020204" pitchFamily="34" charset="0"/>
                <a:ea typeface="Arial Unicode MS" panose="020B0604020202020204" pitchFamily="34" charset="-122"/>
              </a:rPr>
              <a:t>F=D+E</a:t>
            </a:r>
            <a:r>
              <a:rPr lang="zh-CN" altLang="en-US" sz="2000" b="0">
                <a:latin typeface="Arial" panose="020B0604020202020204" pitchFamily="34" charset="0"/>
                <a:ea typeface="Arial Unicode MS" panose="020B0604020202020204" pitchFamily="34" charset="-122"/>
              </a:rPr>
              <a:t>代入等式中的</a:t>
            </a:r>
            <a:r>
              <a:rPr lang="en-US" altLang="zh-CN" sz="2000" b="0">
                <a:latin typeface="Arial" panose="020B0604020202020204" pitchFamily="34" charset="0"/>
                <a:ea typeface="Arial Unicode MS" panose="020B0604020202020204" pitchFamily="34" charset="-122"/>
              </a:rPr>
              <a:t>B</a:t>
            </a:r>
            <a:r>
              <a:rPr lang="zh-CN" altLang="en-US" sz="2000" b="0">
                <a:latin typeface="Arial" panose="020B0604020202020204" pitchFamily="34" charset="0"/>
                <a:ea typeface="Arial Unicode MS" panose="020B0604020202020204" pitchFamily="34" charset="-122"/>
              </a:rPr>
              <a:t>后，等式仍成立</a:t>
            </a:r>
          </a:p>
        </p:txBody>
      </p:sp>
      <p:sp>
        <p:nvSpPr>
          <p:cNvPr id="85" name="Text Box 12">
            <a:extLst>
              <a:ext uri="{FF2B5EF4-FFF2-40B4-BE49-F238E27FC236}">
                <a16:creationId xmlns:a16="http://schemas.microsoft.com/office/drawing/2014/main" id="{6BA47AC6-93E6-77FF-F3D4-14836F058FC0}"/>
              </a:ext>
            </a:extLst>
          </p:cNvPr>
          <p:cNvSpPr txBox="1">
            <a:spLocks noChangeArrowheads="1"/>
          </p:cNvSpPr>
          <p:nvPr/>
        </p:nvSpPr>
        <p:spPr bwMode="auto">
          <a:xfrm>
            <a:off x="1103313" y="2606675"/>
            <a:ext cx="27479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000" b="0">
                <a:latin typeface="Arial" panose="020B0604020202020204" pitchFamily="34" charset="0"/>
                <a:ea typeface="Arial Unicode MS" panose="020B0604020202020204" pitchFamily="34" charset="-122"/>
              </a:rPr>
              <a:t>用</a:t>
            </a:r>
            <a:r>
              <a:rPr lang="en-US" altLang="zh-CN" sz="2000" b="0">
                <a:latin typeface="Arial" panose="020B0604020202020204" pitchFamily="34" charset="0"/>
                <a:ea typeface="Arial Unicode MS" panose="020B0604020202020204" pitchFamily="34" charset="-122"/>
              </a:rPr>
              <a:t>F=D+E</a:t>
            </a:r>
            <a:r>
              <a:rPr lang="zh-CN" altLang="en-US" sz="2000" b="0">
                <a:latin typeface="Arial" panose="020B0604020202020204" pitchFamily="34" charset="0"/>
                <a:ea typeface="Arial Unicode MS" panose="020B0604020202020204" pitchFamily="34" charset="-122"/>
              </a:rPr>
              <a:t>代入后，</a:t>
            </a:r>
          </a:p>
        </p:txBody>
      </p:sp>
      <p:sp>
        <p:nvSpPr>
          <p:cNvPr id="61461" name="Text Box 12">
            <a:extLst>
              <a:ext uri="{FF2B5EF4-FFF2-40B4-BE49-F238E27FC236}">
                <a16:creationId xmlns:a16="http://schemas.microsoft.com/office/drawing/2014/main" id="{D60813F9-59D0-5174-C0FE-69B70A2DAD9E}"/>
              </a:ext>
            </a:extLst>
          </p:cNvPr>
          <p:cNvSpPr txBox="1">
            <a:spLocks noChangeArrowheads="1"/>
          </p:cNvSpPr>
          <p:nvPr/>
        </p:nvSpPr>
        <p:spPr bwMode="auto">
          <a:xfrm>
            <a:off x="827088" y="4221163"/>
            <a:ext cx="8316912" cy="406400"/>
          </a:xfrm>
          <a:prstGeom prst="rect">
            <a:avLst/>
          </a:prstGeom>
          <a:solidFill>
            <a:srgbClr val="FFFF00"/>
          </a:solidFill>
          <a:ln w="9525">
            <a:solidFill>
              <a:schemeClr val="tx1"/>
            </a:solidFill>
            <a:miter lim="800000"/>
            <a:headEnd/>
            <a:tailEnd/>
          </a:ln>
        </p:spPr>
        <p:txBody>
          <a:bodyPr>
            <a:spAutoFit/>
          </a:bodyPr>
          <a:lstStyle>
            <a:lvl1pPr marL="342900" indent="-3429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000">
                <a:latin typeface="Arial" panose="020B0604020202020204" pitchFamily="34" charset="0"/>
                <a:ea typeface="Arial Unicode MS" panose="020B0604020202020204" pitchFamily="34" charset="-122"/>
              </a:rPr>
              <a:t>例</a:t>
            </a:r>
            <a:r>
              <a:rPr lang="zh-CN" altLang="en-US" sz="2000" b="0">
                <a:latin typeface="Arial" panose="020B0604020202020204" pitchFamily="34" charset="0"/>
                <a:ea typeface="Arial Unicode MS" panose="020B0604020202020204" pitchFamily="34" charset="-122"/>
              </a:rPr>
              <a:t> 用代入法证明反演律也适用</a:t>
            </a:r>
            <a:r>
              <a:rPr lang="en-US" altLang="zh-CN" sz="2000" b="0">
                <a:latin typeface="Arial" panose="020B0604020202020204" pitchFamily="34" charset="0"/>
                <a:ea typeface="Arial Unicode MS" panose="020B0604020202020204" pitchFamily="34" charset="-122"/>
              </a:rPr>
              <a:t>3</a:t>
            </a:r>
            <a:r>
              <a:rPr lang="zh-CN" altLang="en-US" sz="2000" b="0">
                <a:latin typeface="Arial" panose="020B0604020202020204" pitchFamily="34" charset="0"/>
                <a:ea typeface="Arial Unicode MS" panose="020B0604020202020204" pitchFamily="34" charset="-122"/>
              </a:rPr>
              <a:t>变量的情况</a:t>
            </a:r>
          </a:p>
        </p:txBody>
      </p:sp>
      <p:sp>
        <p:nvSpPr>
          <p:cNvPr id="89" name="Text Box 12">
            <a:extLst>
              <a:ext uri="{FF2B5EF4-FFF2-40B4-BE49-F238E27FC236}">
                <a16:creationId xmlns:a16="http://schemas.microsoft.com/office/drawing/2014/main" id="{9B423FAD-FB21-91DA-916D-C350827AF4CE}"/>
              </a:ext>
            </a:extLst>
          </p:cNvPr>
          <p:cNvSpPr txBox="1">
            <a:spLocks noChangeArrowheads="1"/>
          </p:cNvSpPr>
          <p:nvPr/>
        </p:nvSpPr>
        <p:spPr bwMode="auto">
          <a:xfrm>
            <a:off x="827088" y="5624513"/>
            <a:ext cx="6900862" cy="406400"/>
          </a:xfrm>
          <a:prstGeom prst="rect">
            <a:avLst/>
          </a:prstGeom>
          <a:solidFill>
            <a:srgbClr val="FFFF00"/>
          </a:solidFill>
          <a:ln w="9525">
            <a:solidFill>
              <a:schemeClr val="tx1"/>
            </a:solidFill>
            <a:miter lim="800000"/>
            <a:headEnd/>
            <a:tailEnd/>
          </a:ln>
        </p:spPr>
        <p:txBody>
          <a:bodyPr>
            <a:spAutoFit/>
          </a:bodyPr>
          <a:lstStyle>
            <a:lvl1pPr marL="342900" indent="-3429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000">
                <a:latin typeface="Times New Roman" panose="02020603050405020304" pitchFamily="18" charset="0"/>
                <a:cs typeface="Times New Roman" panose="02020603050405020304" pitchFamily="18" charset="0"/>
              </a:rPr>
              <a:t>进一步可推广到多变量的反演律，</a:t>
            </a:r>
            <a:r>
              <a:rPr lang="zh-CN" altLang="en-US" sz="2000">
                <a:solidFill>
                  <a:schemeClr val="hlink"/>
                </a:solidFill>
                <a:latin typeface="Times New Roman" panose="02020603050405020304" pitchFamily="18" charset="0"/>
                <a:cs typeface="Times New Roman" panose="02020603050405020304" pitchFamily="18" charset="0"/>
              </a:rPr>
              <a:t>反演律又称德</a:t>
            </a:r>
            <a:r>
              <a:rPr lang="en-US" altLang="zh-CN" sz="2000">
                <a:solidFill>
                  <a:schemeClr val="hlink"/>
                </a:solidFill>
                <a:latin typeface="Times New Roman" panose="02020603050405020304" pitchFamily="18" charset="0"/>
                <a:cs typeface="Times New Roman" panose="02020603050405020304" pitchFamily="18" charset="0"/>
              </a:rPr>
              <a:t>·</a:t>
            </a:r>
            <a:r>
              <a:rPr lang="zh-CN" altLang="en-US" sz="2000">
                <a:solidFill>
                  <a:schemeClr val="hlink"/>
                </a:solidFill>
                <a:latin typeface="Times New Roman" panose="02020603050405020304" pitchFamily="18" charset="0"/>
                <a:cs typeface="Times New Roman" panose="02020603050405020304" pitchFamily="18" charset="0"/>
              </a:rPr>
              <a:t>摩根定理</a:t>
            </a:r>
          </a:p>
        </p:txBody>
      </p:sp>
      <p:sp>
        <p:nvSpPr>
          <p:cNvPr id="15" name="Text Box 12">
            <a:extLst>
              <a:ext uri="{FF2B5EF4-FFF2-40B4-BE49-F238E27FC236}">
                <a16:creationId xmlns:a16="http://schemas.microsoft.com/office/drawing/2014/main" id="{94904AEE-68E9-9DA4-9F5F-72EE8633665D}"/>
              </a:ext>
            </a:extLst>
          </p:cNvPr>
          <p:cNvSpPr txBox="1">
            <a:spLocks noChangeArrowheads="1"/>
          </p:cNvSpPr>
          <p:nvPr/>
        </p:nvSpPr>
        <p:spPr bwMode="auto">
          <a:xfrm>
            <a:off x="1103313" y="3065463"/>
            <a:ext cx="9493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000" b="0">
                <a:latin typeface="Arial" panose="020B0604020202020204" pitchFamily="34" charset="0"/>
                <a:ea typeface="Arial Unicode MS" panose="020B0604020202020204" pitchFamily="34" charset="-122"/>
              </a:rPr>
              <a:t>左端</a:t>
            </a:r>
            <a:r>
              <a:rPr lang="en-US" altLang="zh-CN" sz="2000" b="0">
                <a:latin typeface="Arial" panose="020B0604020202020204" pitchFamily="34" charset="0"/>
                <a:ea typeface="Arial Unicode MS" panose="020B0604020202020204" pitchFamily="34" charset="-122"/>
              </a:rPr>
              <a:t>=</a:t>
            </a:r>
          </a:p>
          <a:p>
            <a:pPr eaLnBrk="1" hangingPunct="1">
              <a:spcBef>
                <a:spcPct val="0"/>
              </a:spcBef>
              <a:buClrTx/>
              <a:buFontTx/>
              <a:buNone/>
            </a:pPr>
            <a:r>
              <a:rPr lang="zh-CN" altLang="en-US" sz="2000" b="0">
                <a:latin typeface="Arial" panose="020B0604020202020204" pitchFamily="34" charset="0"/>
                <a:ea typeface="Arial Unicode MS" panose="020B0604020202020204" pitchFamily="34" charset="-122"/>
              </a:rPr>
              <a:t>右端</a:t>
            </a:r>
            <a:r>
              <a:rPr lang="en-US" altLang="zh-CN" sz="2000" b="0">
                <a:latin typeface="Arial" panose="020B0604020202020204" pitchFamily="34" charset="0"/>
                <a:ea typeface="Arial Unicode MS" panose="020B0604020202020204" pitchFamily="34" charset="-122"/>
              </a:rPr>
              <a:t>=</a:t>
            </a:r>
            <a:endParaRPr lang="zh-CN" altLang="en-US" sz="2000" b="0">
              <a:latin typeface="Arial" panose="020B0604020202020204" pitchFamily="34" charset="0"/>
              <a:ea typeface="Arial Unicode MS" panose="020B0604020202020204" pitchFamily="34" charset="-122"/>
            </a:endParaRPr>
          </a:p>
        </p:txBody>
      </p:sp>
      <p:sp>
        <p:nvSpPr>
          <p:cNvPr id="16" name="Text Box 12">
            <a:extLst>
              <a:ext uri="{FF2B5EF4-FFF2-40B4-BE49-F238E27FC236}">
                <a16:creationId xmlns:a16="http://schemas.microsoft.com/office/drawing/2014/main" id="{2D030BF0-AE7A-FEB1-C50C-C71DF846827E}"/>
              </a:ext>
            </a:extLst>
          </p:cNvPr>
          <p:cNvSpPr txBox="1">
            <a:spLocks noChangeArrowheads="1"/>
          </p:cNvSpPr>
          <p:nvPr/>
        </p:nvSpPr>
        <p:spPr bwMode="auto">
          <a:xfrm>
            <a:off x="1979613" y="3065463"/>
            <a:ext cx="59229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sz="2000" b="0">
                <a:latin typeface="Arial" panose="020B0604020202020204" pitchFamily="34" charset="0"/>
                <a:ea typeface="Arial Unicode MS" panose="020B0604020202020204" pitchFamily="34" charset="-122"/>
              </a:rPr>
              <a:t>A(F+C)=A(D+E+C)=AD+AE+AC</a:t>
            </a:r>
          </a:p>
          <a:p>
            <a:pPr eaLnBrk="1" hangingPunct="1">
              <a:spcBef>
                <a:spcPct val="0"/>
              </a:spcBef>
              <a:buClrTx/>
              <a:buFontTx/>
              <a:buNone/>
            </a:pPr>
            <a:r>
              <a:rPr lang="en-US" altLang="zh-CN" sz="2000" b="0">
                <a:latin typeface="Arial" panose="020B0604020202020204" pitchFamily="34" charset="0"/>
                <a:ea typeface="Arial Unicode MS" panose="020B0604020202020204" pitchFamily="34" charset="-122"/>
              </a:rPr>
              <a:t>A(D+E)+AC=AD+AE+AC</a:t>
            </a:r>
            <a:endParaRPr lang="zh-CN" altLang="en-US" sz="2000" b="0">
              <a:latin typeface="Arial" panose="020B0604020202020204" pitchFamily="34" charset="0"/>
              <a:ea typeface="Arial Unicode MS" panose="020B0604020202020204" pitchFamily="34" charset="-122"/>
            </a:endParaRPr>
          </a:p>
        </p:txBody>
      </p:sp>
      <p:sp>
        <p:nvSpPr>
          <p:cNvPr id="17" name="Text Box 12">
            <a:extLst>
              <a:ext uri="{FF2B5EF4-FFF2-40B4-BE49-F238E27FC236}">
                <a16:creationId xmlns:a16="http://schemas.microsoft.com/office/drawing/2014/main" id="{34A7F71D-EC1D-EE00-4E48-7BF7519A85FA}"/>
              </a:ext>
            </a:extLst>
          </p:cNvPr>
          <p:cNvSpPr txBox="1">
            <a:spLocks noChangeArrowheads="1"/>
          </p:cNvSpPr>
          <p:nvPr/>
        </p:nvSpPr>
        <p:spPr bwMode="auto">
          <a:xfrm>
            <a:off x="1103313" y="3759200"/>
            <a:ext cx="2994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000" b="0">
                <a:latin typeface="Arial" panose="020B0604020202020204" pitchFamily="34" charset="0"/>
                <a:ea typeface="Arial Unicode MS" panose="020B0604020202020204" pitchFamily="34" charset="-122"/>
              </a:rPr>
              <a:t>所以，等式成立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1+#ppt_w/2"/>
                                          </p:val>
                                        </p:tav>
                                        <p:tav tm="100000">
                                          <p:val>
                                            <p:strVal val="#ppt_x"/>
                                          </p:val>
                                        </p:tav>
                                      </p:tavLst>
                                    </p:anim>
                                    <p:anim calcmode="lin" valueType="num">
                                      <p:cBhvr additive="base">
                                        <p:cTn id="14"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61459"/>
                                        </p:tgtEl>
                                        <p:attrNameLst>
                                          <p:attrName>style.visibility</p:attrName>
                                        </p:attrNameLst>
                                      </p:cBhvr>
                                      <p:to>
                                        <p:strVal val="visible"/>
                                      </p:to>
                                    </p:set>
                                    <p:animEffect transition="in" filter="checkerboard(across)">
                                      <p:cBhvr>
                                        <p:cTn id="19" dur="500"/>
                                        <p:tgtEl>
                                          <p:spTgt spid="6145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85"/>
                                        </p:tgtEl>
                                        <p:attrNameLst>
                                          <p:attrName>style.visibility</p:attrName>
                                        </p:attrNameLst>
                                      </p:cBhvr>
                                      <p:to>
                                        <p:strVal val="visible"/>
                                      </p:to>
                                    </p:set>
                                    <p:animEffect transition="in" filter="blinds(horizontal)">
                                      <p:cBhvr>
                                        <p:cTn id="24" dur="500"/>
                                        <p:tgtEl>
                                          <p:spTgt spid="85"/>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blinds(horizontal)">
                                      <p:cBhvr>
                                        <p:cTn id="35" dur="500"/>
                                        <p:tgtEl>
                                          <p:spTgt spid="1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61461"/>
                                        </p:tgtEl>
                                        <p:attrNameLst>
                                          <p:attrName>style.visibility</p:attrName>
                                        </p:attrNameLst>
                                      </p:cBhvr>
                                      <p:to>
                                        <p:strVal val="visible"/>
                                      </p:to>
                                    </p:set>
                                    <p:animEffect transition="in" filter="checkerboard(across)">
                                      <p:cBhvr>
                                        <p:cTn id="40" dur="500"/>
                                        <p:tgtEl>
                                          <p:spTgt spid="6146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89"/>
                                        </p:tgtEl>
                                        <p:attrNameLst>
                                          <p:attrName>style.visibility</p:attrName>
                                        </p:attrNameLst>
                                      </p:cBhvr>
                                      <p:to>
                                        <p:strVal val="visible"/>
                                      </p:to>
                                    </p:set>
                                    <p:anim calcmode="lin" valueType="num">
                                      <p:cBhvr additive="base">
                                        <p:cTn id="45" dur="500" fill="hold"/>
                                        <p:tgtEl>
                                          <p:spTgt spid="89"/>
                                        </p:tgtEl>
                                        <p:attrNameLst>
                                          <p:attrName>ppt_x</p:attrName>
                                        </p:attrNameLst>
                                      </p:cBhvr>
                                      <p:tavLst>
                                        <p:tav tm="0">
                                          <p:val>
                                            <p:strVal val="#ppt_x"/>
                                          </p:val>
                                        </p:tav>
                                        <p:tav tm="100000">
                                          <p:val>
                                            <p:strVal val="#ppt_x"/>
                                          </p:val>
                                        </p:tav>
                                      </p:tavLst>
                                    </p:anim>
                                    <p:anim calcmode="lin" valueType="num">
                                      <p:cBhvr additive="base">
                                        <p:cTn id="46"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8" grpId="0"/>
      <p:bldP spid="61459" grpId="0" animBg="1"/>
      <p:bldP spid="85" grpId="0"/>
      <p:bldP spid="61461" grpId="0" animBg="1"/>
      <p:bldP spid="89" grpId="0" animBg="1"/>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9">
            <a:extLst>
              <a:ext uri="{FF2B5EF4-FFF2-40B4-BE49-F238E27FC236}">
                <a16:creationId xmlns:a16="http://schemas.microsoft.com/office/drawing/2014/main" id="{06EC3233-F8E1-DCE2-9E5E-EFC9D04EB9DF}"/>
              </a:ext>
            </a:extLst>
          </p:cNvPr>
          <p:cNvSpPr txBox="1">
            <a:spLocks noGrp="1"/>
          </p:cNvSpPr>
          <p:nvPr/>
        </p:nvSpPr>
        <p:spPr bwMode="auto">
          <a:xfrm>
            <a:off x="107950" y="6308725"/>
            <a:ext cx="582613" cy="323850"/>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0"/>
              </a:spcBef>
              <a:buClrTx/>
              <a:buFontTx/>
              <a:buNone/>
            </a:pPr>
            <a:fld id="{5F95BD1A-6944-488F-8578-43FC77C397FA}" type="slidenum">
              <a:rPr lang="en-US" altLang="zh-CN" sz="1800" b="0">
                <a:solidFill>
                  <a:schemeClr val="bg2"/>
                </a:solidFill>
                <a:latin typeface="Arial" panose="020B0604020202020204" pitchFamily="34" charset="0"/>
                <a:ea typeface="Arial Unicode MS" panose="020B0604020202020204" pitchFamily="34" charset="-122"/>
              </a:rPr>
              <a:pPr algn="ctr" eaLnBrk="1" hangingPunct="1">
                <a:spcBef>
                  <a:spcPct val="0"/>
                </a:spcBef>
                <a:buClrTx/>
                <a:buFontTx/>
                <a:buNone/>
              </a:pPr>
              <a:t>25</a:t>
            </a:fld>
            <a:endParaRPr lang="en-US" altLang="zh-CN" sz="1800" b="0">
              <a:solidFill>
                <a:schemeClr val="bg2"/>
              </a:solidFill>
              <a:latin typeface="Arial" panose="020B0604020202020204" pitchFamily="34" charset="0"/>
              <a:ea typeface="Arial Unicode MS" panose="020B0604020202020204" pitchFamily="34" charset="-122"/>
            </a:endParaRPr>
          </a:p>
        </p:txBody>
      </p:sp>
      <p:sp>
        <p:nvSpPr>
          <p:cNvPr id="12" name="Text Box 12">
            <a:extLst>
              <a:ext uri="{FF2B5EF4-FFF2-40B4-BE49-F238E27FC236}">
                <a16:creationId xmlns:a16="http://schemas.microsoft.com/office/drawing/2014/main" id="{787FD705-A87C-8BB8-0359-70A3E329AEF0}"/>
              </a:ext>
            </a:extLst>
          </p:cNvPr>
          <p:cNvSpPr txBox="1">
            <a:spLocks noChangeArrowheads="1"/>
          </p:cNvSpPr>
          <p:nvPr/>
        </p:nvSpPr>
        <p:spPr bwMode="auto">
          <a:xfrm>
            <a:off x="827088" y="984250"/>
            <a:ext cx="1809750" cy="396875"/>
          </a:xfrm>
          <a:prstGeom prst="rect">
            <a:avLst/>
          </a:prstGeom>
          <a:solidFill>
            <a:schemeClr val="tx2">
              <a:lumMod val="20000"/>
              <a:lumOff val="80000"/>
            </a:schemeClr>
          </a:solidFill>
          <a:ln>
            <a:solidFill>
              <a:schemeClr val="tx1"/>
            </a:solidFill>
          </a:ln>
        </p:spPr>
        <p:txBody>
          <a:bodyPr>
            <a:spAutoFit/>
          </a:bodyPr>
          <a:lstStyle>
            <a:lvl1pPr marL="457200" indent="-4572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defRPr/>
            </a:pPr>
            <a:r>
              <a:rPr lang="en-US" altLang="zh-CN" sz="2000">
                <a:latin typeface="Arial" panose="020B0604020202020204" pitchFamily="34" charset="0"/>
                <a:ea typeface="Arial Unicode MS" panose="020B0604020202020204" pitchFamily="34" charset="-122"/>
              </a:rPr>
              <a:t>2.  </a:t>
            </a:r>
            <a:r>
              <a:rPr lang="zh-CN" altLang="en-US" sz="2000">
                <a:latin typeface="Arial" panose="020B0604020202020204" pitchFamily="34" charset="0"/>
                <a:ea typeface="Arial Unicode MS" panose="020B0604020202020204" pitchFamily="34" charset="-122"/>
              </a:rPr>
              <a:t>反演规则：</a:t>
            </a:r>
            <a:endParaRPr lang="zh-CN" altLang="en-US" sz="2000" b="0">
              <a:latin typeface="Arial" panose="020B0604020202020204" pitchFamily="34" charset="0"/>
              <a:ea typeface="Arial Unicode MS" panose="020B0604020202020204" pitchFamily="34" charset="-122"/>
            </a:endParaRPr>
          </a:p>
        </p:txBody>
      </p:sp>
      <p:sp>
        <p:nvSpPr>
          <p:cNvPr id="19" name="Text Box 12">
            <a:extLst>
              <a:ext uri="{FF2B5EF4-FFF2-40B4-BE49-F238E27FC236}">
                <a16:creationId xmlns:a16="http://schemas.microsoft.com/office/drawing/2014/main" id="{56A37B5C-7DC1-CE1F-4C45-133012776A55}"/>
              </a:ext>
            </a:extLst>
          </p:cNvPr>
          <p:cNvSpPr txBox="1">
            <a:spLocks noChangeArrowheads="1"/>
          </p:cNvSpPr>
          <p:nvPr/>
        </p:nvSpPr>
        <p:spPr bwMode="auto">
          <a:xfrm>
            <a:off x="2636838" y="981075"/>
            <a:ext cx="6507162"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000" b="0">
                <a:latin typeface="Arial" panose="020B0604020202020204" pitchFamily="34" charset="0"/>
                <a:ea typeface="Arial Unicode MS" panose="020B0604020202020204" pitchFamily="34" charset="-122"/>
              </a:rPr>
              <a:t>将</a:t>
            </a:r>
            <a:r>
              <a:rPr lang="en-US" altLang="zh-CN" sz="2000" b="0">
                <a:latin typeface="Arial" panose="020B0604020202020204" pitchFamily="34" charset="0"/>
                <a:ea typeface="Arial Unicode MS" panose="020B0604020202020204" pitchFamily="34" charset="-122"/>
              </a:rPr>
              <a:t>F</a:t>
            </a:r>
            <a:r>
              <a:rPr lang="zh-CN" altLang="en-US" sz="2000" b="0">
                <a:latin typeface="Arial" panose="020B0604020202020204" pitchFamily="34" charset="0"/>
                <a:ea typeface="Arial Unicode MS" panose="020B0604020202020204" pitchFamily="34" charset="-122"/>
              </a:rPr>
              <a:t>中所有“</a:t>
            </a:r>
            <a:r>
              <a:rPr lang="zh-CN" altLang="en-US" sz="2000" b="0">
                <a:latin typeface="Arial" panose="020B0604020202020204" pitchFamily="34" charset="0"/>
                <a:ea typeface="Arial Unicode MS" panose="020B0604020202020204" pitchFamily="34" charset="-122"/>
                <a:sym typeface="Symbol" panose="05050102010706020507" pitchFamily="18" charset="2"/>
              </a:rPr>
              <a:t></a:t>
            </a:r>
            <a:r>
              <a:rPr lang="zh-CN" altLang="en-US" sz="2000" b="0">
                <a:latin typeface="Arial" panose="020B0604020202020204" pitchFamily="34" charset="0"/>
                <a:ea typeface="Arial Unicode MS" panose="020B0604020202020204" pitchFamily="34" charset="-122"/>
              </a:rPr>
              <a:t>”换成“</a:t>
            </a:r>
            <a:r>
              <a:rPr lang="en-US" altLang="zh-CN" sz="2000" b="0">
                <a:latin typeface="Arial" panose="020B0604020202020204" pitchFamily="34" charset="0"/>
                <a:ea typeface="Arial Unicode MS" panose="020B0604020202020204" pitchFamily="34" charset="-122"/>
                <a:sym typeface="Symbol" panose="05050102010706020507" pitchFamily="18" charset="2"/>
              </a:rPr>
              <a:t>+</a:t>
            </a:r>
            <a:r>
              <a:rPr lang="zh-CN" altLang="en-US" sz="2000" b="0">
                <a:latin typeface="Arial" panose="020B0604020202020204" pitchFamily="34" charset="0"/>
                <a:ea typeface="Arial Unicode MS" panose="020B0604020202020204" pitchFamily="34" charset="-122"/>
              </a:rPr>
              <a:t>”， “</a:t>
            </a:r>
            <a:r>
              <a:rPr lang="en-US" altLang="zh-CN" sz="2000" b="0">
                <a:latin typeface="Arial" panose="020B0604020202020204" pitchFamily="34" charset="0"/>
                <a:ea typeface="Arial Unicode MS" panose="020B0604020202020204" pitchFamily="34" charset="-122"/>
                <a:sym typeface="Symbol" panose="05050102010706020507" pitchFamily="18" charset="2"/>
              </a:rPr>
              <a:t>+</a:t>
            </a:r>
            <a:r>
              <a:rPr lang="zh-CN" altLang="en-US" sz="2000" b="0">
                <a:latin typeface="Arial" panose="020B0604020202020204" pitchFamily="34" charset="0"/>
                <a:ea typeface="Arial Unicode MS" panose="020B0604020202020204" pitchFamily="34" charset="-122"/>
              </a:rPr>
              <a:t>”换成“</a:t>
            </a:r>
            <a:r>
              <a:rPr lang="zh-CN" altLang="en-US" sz="2000" b="0">
                <a:latin typeface="Arial" panose="020B0604020202020204" pitchFamily="34" charset="0"/>
                <a:ea typeface="Arial Unicode MS" panose="020B0604020202020204" pitchFamily="34" charset="-122"/>
                <a:sym typeface="Symbol" panose="05050102010706020507" pitchFamily="18" charset="2"/>
              </a:rPr>
              <a:t></a:t>
            </a:r>
            <a:r>
              <a:rPr lang="zh-CN" altLang="en-US" sz="2000" b="0">
                <a:latin typeface="Arial" panose="020B0604020202020204" pitchFamily="34" charset="0"/>
                <a:ea typeface="Arial Unicode MS" panose="020B0604020202020204" pitchFamily="34" charset="-122"/>
              </a:rPr>
              <a:t>”，</a:t>
            </a:r>
            <a:endParaRPr lang="en-US" altLang="zh-CN" sz="2000" b="0">
              <a:latin typeface="Arial" panose="020B0604020202020204" pitchFamily="34" charset="0"/>
              <a:ea typeface="Arial Unicode MS" panose="020B0604020202020204" pitchFamily="34" charset="-122"/>
            </a:endParaRPr>
          </a:p>
          <a:p>
            <a:pPr eaLnBrk="1" hangingPunct="1">
              <a:spcBef>
                <a:spcPct val="0"/>
              </a:spcBef>
              <a:buClrTx/>
              <a:buFontTx/>
              <a:buNone/>
            </a:pPr>
            <a:r>
              <a:rPr lang="zh-CN" altLang="en-US" sz="2000" b="0">
                <a:latin typeface="Arial" panose="020B0604020202020204" pitchFamily="34" charset="0"/>
                <a:ea typeface="Arial Unicode MS" panose="020B0604020202020204" pitchFamily="34" charset="-122"/>
              </a:rPr>
              <a:t>“</a:t>
            </a:r>
            <a:r>
              <a:rPr lang="en-US" altLang="zh-CN" sz="2000" b="0">
                <a:latin typeface="Arial" panose="020B0604020202020204" pitchFamily="34" charset="0"/>
                <a:ea typeface="Arial Unicode MS" panose="020B0604020202020204" pitchFamily="34" charset="-122"/>
                <a:sym typeface="Symbol" panose="05050102010706020507" pitchFamily="18" charset="2"/>
              </a:rPr>
              <a:t>1</a:t>
            </a:r>
            <a:r>
              <a:rPr lang="zh-CN" altLang="en-US" sz="2000" b="0">
                <a:latin typeface="Arial" panose="020B0604020202020204" pitchFamily="34" charset="0"/>
                <a:ea typeface="Arial Unicode MS" panose="020B0604020202020204" pitchFamily="34" charset="-122"/>
              </a:rPr>
              <a:t>”换成“</a:t>
            </a:r>
            <a:r>
              <a:rPr lang="en-US" altLang="zh-CN" sz="2000" b="0">
                <a:latin typeface="Arial" panose="020B0604020202020204" pitchFamily="34" charset="0"/>
                <a:ea typeface="Arial Unicode MS" panose="020B0604020202020204" pitchFamily="34" charset="-122"/>
                <a:sym typeface="Symbol" panose="05050102010706020507" pitchFamily="18" charset="2"/>
              </a:rPr>
              <a:t>0</a:t>
            </a:r>
            <a:r>
              <a:rPr lang="zh-CN" altLang="en-US" sz="2000" b="0">
                <a:latin typeface="Arial" panose="020B0604020202020204" pitchFamily="34" charset="0"/>
                <a:ea typeface="Arial Unicode MS" panose="020B0604020202020204" pitchFamily="34" charset="-122"/>
              </a:rPr>
              <a:t>”，“</a:t>
            </a:r>
            <a:r>
              <a:rPr lang="en-US" altLang="zh-CN" sz="2000" b="0">
                <a:latin typeface="Arial" panose="020B0604020202020204" pitchFamily="34" charset="0"/>
                <a:ea typeface="Arial Unicode MS" panose="020B0604020202020204" pitchFamily="34" charset="-122"/>
                <a:sym typeface="Symbol" panose="05050102010706020507" pitchFamily="18" charset="2"/>
              </a:rPr>
              <a:t>0</a:t>
            </a:r>
            <a:r>
              <a:rPr lang="zh-CN" altLang="en-US" sz="2000" b="0">
                <a:latin typeface="Arial" panose="020B0604020202020204" pitchFamily="34" charset="0"/>
                <a:ea typeface="Arial Unicode MS" panose="020B0604020202020204" pitchFamily="34" charset="-122"/>
              </a:rPr>
              <a:t>”换成“</a:t>
            </a:r>
            <a:r>
              <a:rPr lang="en-US" altLang="zh-CN" sz="2000" b="0">
                <a:latin typeface="Arial" panose="020B0604020202020204" pitchFamily="34" charset="0"/>
                <a:ea typeface="Arial Unicode MS" panose="020B0604020202020204" pitchFamily="34" charset="-122"/>
                <a:sym typeface="Symbol" panose="05050102010706020507" pitchFamily="18" charset="2"/>
              </a:rPr>
              <a:t>1</a:t>
            </a:r>
            <a:r>
              <a:rPr lang="zh-CN" altLang="en-US" sz="2000" b="0">
                <a:latin typeface="Arial" panose="020B0604020202020204" pitchFamily="34" charset="0"/>
                <a:ea typeface="Arial Unicode MS" panose="020B0604020202020204" pitchFamily="34" charset="-122"/>
              </a:rPr>
              <a:t>”，</a:t>
            </a:r>
            <a:endParaRPr lang="en-US" altLang="zh-CN" sz="2000" b="0">
              <a:latin typeface="Arial" panose="020B0604020202020204" pitchFamily="34" charset="0"/>
              <a:ea typeface="Arial Unicode MS" panose="020B0604020202020204" pitchFamily="34" charset="-122"/>
            </a:endParaRPr>
          </a:p>
          <a:p>
            <a:pPr eaLnBrk="1" hangingPunct="1">
              <a:spcBef>
                <a:spcPct val="0"/>
              </a:spcBef>
              <a:buClrTx/>
              <a:buFontTx/>
              <a:buNone/>
            </a:pPr>
            <a:r>
              <a:rPr lang="zh-CN" altLang="en-US" sz="2000" b="0">
                <a:solidFill>
                  <a:srgbClr val="0000FF"/>
                </a:solidFill>
                <a:latin typeface="Arial" panose="020B0604020202020204" pitchFamily="34" charset="0"/>
                <a:ea typeface="Arial Unicode MS" panose="020B0604020202020204" pitchFamily="34" charset="-122"/>
              </a:rPr>
              <a:t>原变量换成反变量</a:t>
            </a:r>
            <a:r>
              <a:rPr lang="zh-CN" altLang="en-US" sz="2000" b="0">
                <a:latin typeface="Arial" panose="020B0604020202020204" pitchFamily="34" charset="0"/>
                <a:ea typeface="Arial Unicode MS" panose="020B0604020202020204" pitchFamily="34" charset="-122"/>
              </a:rPr>
              <a:t>，</a:t>
            </a:r>
            <a:r>
              <a:rPr lang="zh-CN" altLang="en-US" sz="2000" b="0">
                <a:solidFill>
                  <a:srgbClr val="0000FF"/>
                </a:solidFill>
                <a:latin typeface="Arial" panose="020B0604020202020204" pitchFamily="34" charset="0"/>
                <a:ea typeface="Arial Unicode MS" panose="020B0604020202020204" pitchFamily="34" charset="-122"/>
              </a:rPr>
              <a:t>反变量换成原变量</a:t>
            </a:r>
            <a:r>
              <a:rPr lang="zh-CN" altLang="en-US" sz="2000" b="0">
                <a:latin typeface="Arial" panose="020B0604020202020204" pitchFamily="34" charset="0"/>
                <a:ea typeface="Arial Unicode MS" panose="020B0604020202020204" pitchFamily="34" charset="-122"/>
              </a:rPr>
              <a:t>，</a:t>
            </a:r>
            <a:endParaRPr lang="en-US" altLang="zh-CN" sz="2000" b="0">
              <a:latin typeface="Arial" panose="020B0604020202020204" pitchFamily="34" charset="0"/>
              <a:ea typeface="Arial Unicode MS" panose="020B0604020202020204" pitchFamily="34" charset="-122"/>
            </a:endParaRPr>
          </a:p>
          <a:p>
            <a:pPr eaLnBrk="1" hangingPunct="1">
              <a:spcBef>
                <a:spcPct val="0"/>
              </a:spcBef>
              <a:buClrTx/>
              <a:buFontTx/>
              <a:buNone/>
            </a:pPr>
            <a:r>
              <a:rPr lang="zh-CN" altLang="en-US" sz="2000" b="0">
                <a:latin typeface="Arial" panose="020B0604020202020204" pitchFamily="34" charset="0"/>
                <a:ea typeface="Arial Unicode MS" panose="020B0604020202020204" pitchFamily="34" charset="-122"/>
              </a:rPr>
              <a:t>得到的函数是</a:t>
            </a:r>
            <a:r>
              <a:rPr lang="en-US" altLang="zh-CN" sz="2000" b="0">
                <a:solidFill>
                  <a:srgbClr val="0000FF"/>
                </a:solidFill>
                <a:latin typeface="Arial" panose="020B0604020202020204" pitchFamily="34" charset="0"/>
                <a:ea typeface="Arial Unicode MS" panose="020B0604020202020204" pitchFamily="34" charset="-122"/>
              </a:rPr>
              <a:t>F</a:t>
            </a:r>
            <a:r>
              <a:rPr lang="zh-CN" altLang="en-US" sz="2000" b="0">
                <a:solidFill>
                  <a:srgbClr val="0000FF"/>
                </a:solidFill>
                <a:latin typeface="Arial" panose="020B0604020202020204" pitchFamily="34" charset="0"/>
                <a:ea typeface="Arial Unicode MS" panose="020B0604020202020204" pitchFamily="34" charset="-122"/>
              </a:rPr>
              <a:t>的非</a:t>
            </a:r>
            <a:r>
              <a:rPr lang="en-US" altLang="zh-CN" sz="2000" b="0">
                <a:solidFill>
                  <a:srgbClr val="0000FF"/>
                </a:solidFill>
                <a:latin typeface="Arial" panose="020B0604020202020204" pitchFamily="34" charset="0"/>
                <a:ea typeface="Arial Unicode MS" panose="020B0604020202020204" pitchFamily="34" charset="-122"/>
              </a:rPr>
              <a:t>(</a:t>
            </a:r>
            <a:r>
              <a:rPr lang="zh-CN" altLang="en-US" sz="2000" b="0">
                <a:solidFill>
                  <a:srgbClr val="0000FF"/>
                </a:solidFill>
                <a:latin typeface="Arial" panose="020B0604020202020204" pitchFamily="34" charset="0"/>
                <a:ea typeface="Arial Unicode MS" panose="020B0604020202020204" pitchFamily="34" charset="-122"/>
              </a:rPr>
              <a:t>称反函数或补函数</a:t>
            </a:r>
            <a:r>
              <a:rPr lang="en-US" altLang="zh-CN" sz="2000" b="0">
                <a:solidFill>
                  <a:srgbClr val="0000FF"/>
                </a:solidFill>
                <a:latin typeface="Arial" panose="020B0604020202020204" pitchFamily="34" charset="0"/>
                <a:ea typeface="Arial Unicode MS" panose="020B0604020202020204" pitchFamily="34" charset="-122"/>
              </a:rPr>
              <a:t>)</a:t>
            </a:r>
            <a:r>
              <a:rPr lang="zh-CN" altLang="en-US" sz="2000" b="0">
                <a:solidFill>
                  <a:srgbClr val="0000FF"/>
                </a:solidFill>
                <a:latin typeface="Arial" panose="020B0604020202020204" pitchFamily="34" charset="0"/>
                <a:ea typeface="Arial Unicode MS" panose="020B0604020202020204" pitchFamily="34" charset="-122"/>
              </a:rPr>
              <a:t>。</a:t>
            </a:r>
          </a:p>
        </p:txBody>
      </p:sp>
      <p:sp>
        <p:nvSpPr>
          <p:cNvPr id="54288" name="矩形 16">
            <a:extLst>
              <a:ext uri="{FF2B5EF4-FFF2-40B4-BE49-F238E27FC236}">
                <a16:creationId xmlns:a16="http://schemas.microsoft.com/office/drawing/2014/main" id="{4E94E053-59B2-A995-1BCE-D01BADFC1A6A}"/>
              </a:ext>
            </a:extLst>
          </p:cNvPr>
          <p:cNvSpPr>
            <a:spLocks noGrp="1"/>
          </p:cNvSpPr>
          <p:nvPr>
            <p:ph type="title" idx="4294967295"/>
          </p:nvPr>
        </p:nvSpPr>
        <p:spPr/>
        <p:txBody>
          <a:bodyPr/>
          <a:lstStyle/>
          <a:p>
            <a:pPr>
              <a:defRPr/>
            </a:pPr>
            <a:r>
              <a:rPr lang="zh-CN" altLang="en-US" sz="2400" cap="none"/>
              <a:t>反演规则</a:t>
            </a:r>
            <a:endParaRPr lang="en-US" altLang="zh-CN" sz="2400" cap="none"/>
          </a:p>
        </p:txBody>
      </p:sp>
      <p:sp>
        <p:nvSpPr>
          <p:cNvPr id="41990" name="Text Box 9">
            <a:extLst>
              <a:ext uri="{FF2B5EF4-FFF2-40B4-BE49-F238E27FC236}">
                <a16:creationId xmlns:a16="http://schemas.microsoft.com/office/drawing/2014/main" id="{D04DAEA6-372E-CC76-E02B-7637B7484B5E}"/>
              </a:ext>
            </a:extLst>
          </p:cNvPr>
          <p:cNvSpPr txBox="1">
            <a:spLocks noChangeArrowheads="1"/>
          </p:cNvSpPr>
          <p:nvPr/>
        </p:nvSpPr>
        <p:spPr bwMode="auto">
          <a:xfrm>
            <a:off x="827088" y="333375"/>
            <a:ext cx="8316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sz="2400">
                <a:latin typeface="Arial" panose="020B0604020202020204" pitchFamily="34" charset="0"/>
                <a:ea typeface="Arial Unicode MS" panose="020B0604020202020204" pitchFamily="34" charset="-122"/>
              </a:rPr>
              <a:t>2.3.3  </a:t>
            </a:r>
            <a:r>
              <a:rPr lang="zh-CN" altLang="en-US" sz="2400">
                <a:latin typeface="Arial" panose="020B0604020202020204" pitchFamily="34" charset="0"/>
                <a:ea typeface="Arial Unicode MS" panose="020B0604020202020204" pitchFamily="34" charset="-122"/>
              </a:rPr>
              <a:t>逻辑代数的</a:t>
            </a:r>
            <a:r>
              <a:rPr lang="en-US" altLang="zh-CN" sz="2400">
                <a:latin typeface="Arial" panose="020B0604020202020204" pitchFamily="34" charset="0"/>
                <a:ea typeface="Arial Unicode MS" panose="020B0604020202020204" pitchFamily="34" charset="-122"/>
              </a:rPr>
              <a:t>3</a:t>
            </a:r>
            <a:r>
              <a:rPr lang="zh-CN" altLang="en-US" sz="2400">
                <a:latin typeface="Arial" panose="020B0604020202020204" pitchFamily="34" charset="0"/>
                <a:ea typeface="Arial Unicode MS" panose="020B0604020202020204" pitchFamily="34" charset="-122"/>
              </a:rPr>
              <a:t>个重要规则</a:t>
            </a:r>
          </a:p>
        </p:txBody>
      </p:sp>
      <p:graphicFrame>
        <p:nvGraphicFramePr>
          <p:cNvPr id="27655" name="Object 4">
            <a:extLst>
              <a:ext uri="{FF2B5EF4-FFF2-40B4-BE49-F238E27FC236}">
                <a16:creationId xmlns:a16="http://schemas.microsoft.com/office/drawing/2014/main" id="{D15977EF-E1A2-2733-B301-172C9DED4AF6}"/>
              </a:ext>
            </a:extLst>
          </p:cNvPr>
          <p:cNvGraphicFramePr>
            <a:graphicFrameLocks noChangeAspect="1"/>
          </p:cNvGraphicFramePr>
          <p:nvPr/>
        </p:nvGraphicFramePr>
        <p:xfrm>
          <a:off x="1577975" y="4184650"/>
          <a:ext cx="2738438" cy="471488"/>
        </p:xfrm>
        <a:graphic>
          <a:graphicData uri="http://schemas.openxmlformats.org/presentationml/2006/ole">
            <mc:AlternateContent xmlns:mc="http://schemas.openxmlformats.org/markup-compatibility/2006">
              <mc:Choice xmlns:v="urn:schemas-microsoft-com:vml" Requires="v">
                <p:oleObj name="公式" r:id="rId2" imgW="1346200" imgH="241300" progId="Equation.3">
                  <p:embed/>
                </p:oleObj>
              </mc:Choice>
              <mc:Fallback>
                <p:oleObj name="公式" r:id="rId2" imgW="1346200" imgH="2413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7975" y="4184650"/>
                        <a:ext cx="2738438"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7" name="Object 6">
            <a:extLst>
              <a:ext uri="{FF2B5EF4-FFF2-40B4-BE49-F238E27FC236}">
                <a16:creationId xmlns:a16="http://schemas.microsoft.com/office/drawing/2014/main" id="{871E6467-CE8D-9803-63A0-1A7B7FDE3933}"/>
              </a:ext>
            </a:extLst>
          </p:cNvPr>
          <p:cNvGraphicFramePr>
            <a:graphicFrameLocks noChangeAspect="1"/>
          </p:cNvGraphicFramePr>
          <p:nvPr/>
        </p:nvGraphicFramePr>
        <p:xfrm>
          <a:off x="5292725" y="4175125"/>
          <a:ext cx="1830388" cy="549275"/>
        </p:xfrm>
        <a:graphic>
          <a:graphicData uri="http://schemas.openxmlformats.org/presentationml/2006/ole">
            <mc:AlternateContent xmlns:mc="http://schemas.openxmlformats.org/markup-compatibility/2006">
              <mc:Choice xmlns:v="urn:schemas-microsoft-com:vml" Requires="v">
                <p:oleObj name="公式" r:id="rId4" imgW="875920" imgH="266584" progId="Equation.3">
                  <p:embed/>
                </p:oleObj>
              </mc:Choice>
              <mc:Fallback>
                <p:oleObj name="公式" r:id="rId4" imgW="875920" imgH="266584"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725" y="4175125"/>
                        <a:ext cx="18303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8" name="Rectangle 8">
            <a:extLst>
              <a:ext uri="{FF2B5EF4-FFF2-40B4-BE49-F238E27FC236}">
                <a16:creationId xmlns:a16="http://schemas.microsoft.com/office/drawing/2014/main" id="{5FDEAA63-1F6A-E206-078B-9A66863A7177}"/>
              </a:ext>
            </a:extLst>
          </p:cNvPr>
          <p:cNvSpPr>
            <a:spLocks noChangeArrowheads="1"/>
          </p:cNvSpPr>
          <p:nvPr/>
        </p:nvSpPr>
        <p:spPr bwMode="auto">
          <a:xfrm>
            <a:off x="852488" y="4800600"/>
            <a:ext cx="4367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400">
                <a:latin typeface="宋体" panose="02010600030101010101" pitchFamily="2" charset="-122"/>
                <a:ea typeface="Arial Unicode MS" panose="020B0604020202020204" pitchFamily="34" charset="-122"/>
              </a:rPr>
              <a:t>解：由反演规则可逐步写出：</a:t>
            </a:r>
          </a:p>
        </p:txBody>
      </p:sp>
      <p:graphicFrame>
        <p:nvGraphicFramePr>
          <p:cNvPr id="27660" name="Object 9">
            <a:extLst>
              <a:ext uri="{FF2B5EF4-FFF2-40B4-BE49-F238E27FC236}">
                <a16:creationId xmlns:a16="http://schemas.microsoft.com/office/drawing/2014/main" id="{7DC2591E-95FC-EA67-15C3-FF61C68B3D80}"/>
              </a:ext>
            </a:extLst>
          </p:cNvPr>
          <p:cNvGraphicFramePr>
            <a:graphicFrameLocks noChangeAspect="1"/>
          </p:cNvGraphicFramePr>
          <p:nvPr/>
        </p:nvGraphicFramePr>
        <p:xfrm>
          <a:off x="896938" y="5457825"/>
          <a:ext cx="7331075" cy="466725"/>
        </p:xfrm>
        <a:graphic>
          <a:graphicData uri="http://schemas.openxmlformats.org/presentationml/2006/ole">
            <mc:AlternateContent xmlns:mc="http://schemas.openxmlformats.org/markup-compatibility/2006">
              <mc:Choice xmlns:v="urn:schemas-microsoft-com:vml" Requires="v">
                <p:oleObj name="公式" r:id="rId6" imgW="4165600" imgH="266700" progId="Equation.3">
                  <p:embed/>
                </p:oleObj>
              </mc:Choice>
              <mc:Fallback>
                <p:oleObj name="公式" r:id="rId6" imgW="4165600" imgH="2667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6938" y="5457825"/>
                        <a:ext cx="73310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62" name="Object 11">
            <a:extLst>
              <a:ext uri="{FF2B5EF4-FFF2-40B4-BE49-F238E27FC236}">
                <a16:creationId xmlns:a16="http://schemas.microsoft.com/office/drawing/2014/main" id="{99DEEE00-57FE-B8B1-6F3F-83E13B2A62B8}"/>
              </a:ext>
            </a:extLst>
          </p:cNvPr>
          <p:cNvGraphicFramePr>
            <a:graphicFrameLocks noChangeAspect="1"/>
          </p:cNvGraphicFramePr>
          <p:nvPr/>
        </p:nvGraphicFramePr>
        <p:xfrm>
          <a:off x="963613" y="6127750"/>
          <a:ext cx="5029200" cy="504825"/>
        </p:xfrm>
        <a:graphic>
          <a:graphicData uri="http://schemas.openxmlformats.org/presentationml/2006/ole">
            <mc:AlternateContent xmlns:mc="http://schemas.openxmlformats.org/markup-compatibility/2006">
              <mc:Choice xmlns:v="urn:schemas-microsoft-com:vml" Requires="v">
                <p:oleObj name="公式" r:id="rId8" imgW="2984500" imgH="292100" progId="Equation.3">
                  <p:embed/>
                </p:oleObj>
              </mc:Choice>
              <mc:Fallback>
                <p:oleObj name="公式" r:id="rId8" imgW="2984500" imgH="29210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3613" y="6127750"/>
                        <a:ext cx="50292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 name="Rectangle 3">
            <a:extLst>
              <a:ext uri="{FF2B5EF4-FFF2-40B4-BE49-F238E27FC236}">
                <a16:creationId xmlns:a16="http://schemas.microsoft.com/office/drawing/2014/main" id="{84E7CDE6-24B6-6A22-95D7-659D0D276E29}"/>
              </a:ext>
            </a:extLst>
          </p:cNvPr>
          <p:cNvSpPr txBox="1">
            <a:spLocks noChangeArrowheads="1"/>
          </p:cNvSpPr>
          <p:nvPr/>
        </p:nvSpPr>
        <p:spPr bwMode="auto">
          <a:xfrm>
            <a:off x="993775" y="3644900"/>
            <a:ext cx="7983538"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20725" indent="-35560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992188" indent="-352425">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262063" indent="-347663">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1430338" indent="-333375">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18875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3447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28019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2591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just" eaLnBrk="1" hangingPunct="1">
              <a:buFont typeface="Wingdings" panose="05000000000000000000" pitchFamily="2" charset="2"/>
              <a:buNone/>
            </a:pPr>
            <a:r>
              <a:rPr lang="en-US" altLang="zh-CN" sz="2400">
                <a:ea typeface="Arial Unicode MS" panose="020B0604020202020204" pitchFamily="34" charset="-122"/>
              </a:rPr>
              <a:t>[</a:t>
            </a:r>
            <a:r>
              <a:rPr lang="zh-CN" altLang="en-US" sz="2400">
                <a:ea typeface="Arial Unicode MS" panose="020B0604020202020204" pitchFamily="34" charset="-122"/>
              </a:rPr>
              <a:t>例</a:t>
            </a:r>
            <a:r>
              <a:rPr lang="en-US" altLang="zh-CN" sz="2400">
                <a:ea typeface="Arial Unicode MS" panose="020B0604020202020204" pitchFamily="34" charset="-122"/>
              </a:rPr>
              <a:t>2-1]  </a:t>
            </a:r>
            <a:r>
              <a:rPr lang="zh-CN" altLang="en-US" sz="2400">
                <a:ea typeface="Arial Unicode MS" panose="020B0604020202020204" pitchFamily="34" charset="-122"/>
              </a:rPr>
              <a:t>求下列函数的反函数</a:t>
            </a:r>
          </a:p>
          <a:p>
            <a:pPr algn="just" eaLnBrk="1" hangingPunct="1"/>
            <a:endParaRPr lang="en-US" altLang="zh-CN" sz="2400">
              <a:ea typeface="Arial Unicode MS" panose="020B0604020202020204" pitchFamily="34" charset="-122"/>
            </a:endParaRPr>
          </a:p>
        </p:txBody>
      </p:sp>
      <p:sp>
        <p:nvSpPr>
          <p:cNvPr id="16" name="Text Box 12">
            <a:extLst>
              <a:ext uri="{FF2B5EF4-FFF2-40B4-BE49-F238E27FC236}">
                <a16:creationId xmlns:a16="http://schemas.microsoft.com/office/drawing/2014/main" id="{89F24F62-DFAE-4B3C-CB77-29D6BF72B6FB}"/>
              </a:ext>
            </a:extLst>
          </p:cNvPr>
          <p:cNvSpPr txBox="1">
            <a:spLocks noChangeArrowheads="1"/>
          </p:cNvSpPr>
          <p:nvPr/>
        </p:nvSpPr>
        <p:spPr bwMode="auto">
          <a:xfrm>
            <a:off x="1176338" y="2781300"/>
            <a:ext cx="5951537" cy="701675"/>
          </a:xfrm>
          <a:prstGeom prst="rect">
            <a:avLst/>
          </a:prstGeom>
          <a:solidFill>
            <a:srgbClr val="FFFF00"/>
          </a:solidFill>
          <a:ln w="9525">
            <a:solidFill>
              <a:schemeClr val="tx1"/>
            </a:solidFill>
            <a:miter lim="800000"/>
            <a:headEnd/>
            <a:tailEnd/>
          </a:ln>
        </p:spPr>
        <p:txBody>
          <a:bodyPr>
            <a:spAutoFit/>
          </a:bodyPr>
          <a:lstStyle>
            <a:lvl1pPr marL="457200" indent="-4572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000" b="0">
                <a:latin typeface="Arial" panose="020B0604020202020204" pitchFamily="34" charset="0"/>
                <a:ea typeface="Arial Unicode MS" panose="020B0604020202020204" pitchFamily="34" charset="-122"/>
              </a:rPr>
              <a:t>① 不能破坏原表达式的运算顺序；</a:t>
            </a:r>
            <a:endParaRPr lang="en-US" altLang="zh-CN" sz="2000" b="0">
              <a:latin typeface="Arial" panose="020B0604020202020204" pitchFamily="34" charset="0"/>
              <a:ea typeface="Arial Unicode MS" panose="020B0604020202020204" pitchFamily="34" charset="-122"/>
            </a:endParaRPr>
          </a:p>
          <a:p>
            <a:pPr eaLnBrk="1" hangingPunct="1">
              <a:spcBef>
                <a:spcPct val="0"/>
              </a:spcBef>
              <a:buClrTx/>
              <a:buFontTx/>
              <a:buNone/>
            </a:pPr>
            <a:r>
              <a:rPr lang="zh-CN" altLang="en-US" sz="2000" b="0">
                <a:latin typeface="Arial" panose="020B0604020202020204" pitchFamily="34" charset="0"/>
                <a:ea typeface="Arial Unicode MS" panose="020B0604020202020204" pitchFamily="34" charset="-122"/>
              </a:rPr>
              <a:t>② 不属于单变量的非运算符应保持不变</a:t>
            </a:r>
          </a:p>
        </p:txBody>
      </p:sp>
      <p:sp>
        <p:nvSpPr>
          <p:cNvPr id="17" name="Text Box 12">
            <a:extLst>
              <a:ext uri="{FF2B5EF4-FFF2-40B4-BE49-F238E27FC236}">
                <a16:creationId xmlns:a16="http://schemas.microsoft.com/office/drawing/2014/main" id="{DECF08D3-C19E-CADB-0C9F-EB2FC6313DE5}"/>
              </a:ext>
            </a:extLst>
          </p:cNvPr>
          <p:cNvSpPr txBox="1">
            <a:spLocks noChangeArrowheads="1"/>
          </p:cNvSpPr>
          <p:nvPr/>
        </p:nvSpPr>
        <p:spPr bwMode="auto">
          <a:xfrm>
            <a:off x="852488" y="2312988"/>
            <a:ext cx="59515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000" b="0">
                <a:latin typeface="Arial" panose="020B0604020202020204" pitchFamily="34" charset="0"/>
                <a:ea typeface="Arial Unicode MS" panose="020B0604020202020204" pitchFamily="34" charset="-122"/>
              </a:rPr>
              <a:t>反演规则是反演律的推广，使用时的</a:t>
            </a:r>
            <a:r>
              <a:rPr lang="zh-CN" altLang="en-US" sz="2000">
                <a:latin typeface="Arial" panose="020B0604020202020204" pitchFamily="34" charset="0"/>
                <a:ea typeface="Arial Unicode MS" panose="020B0604020202020204" pitchFamily="34" charset="-122"/>
              </a:rPr>
              <a:t>注意事项：</a:t>
            </a:r>
            <a:endParaRPr lang="zh-CN" altLang="en-US" sz="2000" b="0">
              <a:latin typeface="Arial" panose="020B0604020202020204" pitchFamily="34" charset="0"/>
              <a:ea typeface="Arial Unicode MS" panose="020B0604020202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checkerboard(across)">
                                      <p:cBhvr>
                                        <p:cTn id="13" dur="500"/>
                                        <p:tgtEl>
                                          <p:spTgt spid="1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arn(inVertical)">
                                      <p:cBhvr>
                                        <p:cTn id="18" dur="500"/>
                                        <p:tgtEl>
                                          <p:spTgt spid="17"/>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arn(inVertical)">
                                      <p:cBhvr>
                                        <p:cTn id="21" dur="500"/>
                                        <p:tgtEl>
                                          <p:spTgt spid="1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21" fill="hold" nodeType="clickEffect">
                                  <p:stCondLst>
                                    <p:cond delay="0"/>
                                  </p:stCondLst>
                                  <p:childTnLst>
                                    <p:set>
                                      <p:cBhvr>
                                        <p:cTn id="25" dur="1" fill="hold">
                                          <p:stCondLst>
                                            <p:cond delay="0"/>
                                          </p:stCondLst>
                                        </p:cTn>
                                        <p:tgtEl>
                                          <p:spTgt spid="27655"/>
                                        </p:tgtEl>
                                        <p:attrNameLst>
                                          <p:attrName>style.visibility</p:attrName>
                                        </p:attrNameLst>
                                      </p:cBhvr>
                                      <p:to>
                                        <p:strVal val="visible"/>
                                      </p:to>
                                    </p:set>
                                    <p:animEffect transition="in" filter="barn(inVertical)">
                                      <p:cBhvr>
                                        <p:cTn id="26" dur="500"/>
                                        <p:tgtEl>
                                          <p:spTgt spid="27655"/>
                                        </p:tgtEl>
                                      </p:cBhvr>
                                    </p:animEffect>
                                  </p:childTnLst>
                                </p:cTn>
                              </p:par>
                              <p:par>
                                <p:cTn id="27" presetID="16" presetClass="entr" presetSubtype="21" fill="hold" nodeType="withEffect">
                                  <p:stCondLst>
                                    <p:cond delay="0"/>
                                  </p:stCondLst>
                                  <p:childTnLst>
                                    <p:set>
                                      <p:cBhvr>
                                        <p:cTn id="28" dur="1" fill="hold">
                                          <p:stCondLst>
                                            <p:cond delay="0"/>
                                          </p:stCondLst>
                                        </p:cTn>
                                        <p:tgtEl>
                                          <p:spTgt spid="27657"/>
                                        </p:tgtEl>
                                        <p:attrNameLst>
                                          <p:attrName>style.visibility</p:attrName>
                                        </p:attrNameLst>
                                      </p:cBhvr>
                                      <p:to>
                                        <p:strVal val="visible"/>
                                      </p:to>
                                    </p:set>
                                    <p:animEffect transition="in" filter="barn(inVertical)">
                                      <p:cBhvr>
                                        <p:cTn id="29" dur="500"/>
                                        <p:tgtEl>
                                          <p:spTgt spid="27657"/>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barn(inVertical)">
                                      <p:cBhvr>
                                        <p:cTn id="32" dur="500"/>
                                        <p:tgtEl>
                                          <p:spTgt spid="2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7658"/>
                                        </p:tgtEl>
                                        <p:attrNameLst>
                                          <p:attrName>style.visibility</p:attrName>
                                        </p:attrNameLst>
                                      </p:cBhvr>
                                      <p:to>
                                        <p:strVal val="visible"/>
                                      </p:to>
                                    </p:set>
                                    <p:animEffect transition="in" filter="barn(inVertical)">
                                      <p:cBhvr>
                                        <p:cTn id="37" dur="500"/>
                                        <p:tgtEl>
                                          <p:spTgt spid="2765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21" fill="hold" nodeType="clickEffect">
                                  <p:stCondLst>
                                    <p:cond delay="0"/>
                                  </p:stCondLst>
                                  <p:childTnLst>
                                    <p:set>
                                      <p:cBhvr>
                                        <p:cTn id="41" dur="1" fill="hold">
                                          <p:stCondLst>
                                            <p:cond delay="0"/>
                                          </p:stCondLst>
                                        </p:cTn>
                                        <p:tgtEl>
                                          <p:spTgt spid="27660"/>
                                        </p:tgtEl>
                                        <p:attrNameLst>
                                          <p:attrName>style.visibility</p:attrName>
                                        </p:attrNameLst>
                                      </p:cBhvr>
                                      <p:to>
                                        <p:strVal val="visible"/>
                                      </p:to>
                                    </p:set>
                                    <p:animEffect transition="in" filter="barn(inVertical)">
                                      <p:cBhvr>
                                        <p:cTn id="42" dur="500"/>
                                        <p:tgtEl>
                                          <p:spTgt spid="2766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21" fill="hold" nodeType="clickEffect">
                                  <p:stCondLst>
                                    <p:cond delay="0"/>
                                  </p:stCondLst>
                                  <p:childTnLst>
                                    <p:set>
                                      <p:cBhvr>
                                        <p:cTn id="46" dur="1" fill="hold">
                                          <p:stCondLst>
                                            <p:cond delay="0"/>
                                          </p:stCondLst>
                                        </p:cTn>
                                        <p:tgtEl>
                                          <p:spTgt spid="27662"/>
                                        </p:tgtEl>
                                        <p:attrNameLst>
                                          <p:attrName>style.visibility</p:attrName>
                                        </p:attrNameLst>
                                      </p:cBhvr>
                                      <p:to>
                                        <p:strVal val="visible"/>
                                      </p:to>
                                    </p:set>
                                    <p:animEffect transition="in" filter="barn(inVertical)">
                                      <p:cBhvr>
                                        <p:cTn id="47" dur="500"/>
                                        <p:tgtEl>
                                          <p:spTgt spid="27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9" grpId="0"/>
      <p:bldP spid="27658" grpId="0"/>
      <p:bldP spid="26" grpId="0"/>
      <p:bldP spid="16" grpId="0" animBg="1"/>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9">
            <a:extLst>
              <a:ext uri="{FF2B5EF4-FFF2-40B4-BE49-F238E27FC236}">
                <a16:creationId xmlns:a16="http://schemas.microsoft.com/office/drawing/2014/main" id="{017B9310-09AE-30CB-6E5C-778F022365C6}"/>
              </a:ext>
            </a:extLst>
          </p:cNvPr>
          <p:cNvSpPr>
            <a:spLocks noGrp="1"/>
          </p:cNvSpPr>
          <p:nvPr>
            <p:ph type="sldNum" sz="quarter" idx="10"/>
          </p:nvPr>
        </p:nvSpPr>
        <p:spPr>
          <a:noFill/>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spcBef>
                <a:spcPct val="0"/>
              </a:spcBef>
              <a:buClrTx/>
              <a:buFontTx/>
              <a:buNone/>
            </a:pPr>
            <a:fld id="{8E455906-E4ED-46B9-997A-7BBBC64C4AD3}" type="slidenum">
              <a:rPr lang="en-US" altLang="zh-CN" sz="1800">
                <a:solidFill>
                  <a:schemeClr val="bg2"/>
                </a:solidFill>
                <a:latin typeface="Arial" panose="020B0604020202020204" pitchFamily="34" charset="0"/>
                <a:ea typeface="Arial Unicode MS" panose="020B0604020202020204" pitchFamily="34" charset="-122"/>
              </a:rPr>
              <a:pPr>
                <a:spcBef>
                  <a:spcPct val="0"/>
                </a:spcBef>
                <a:buClrTx/>
                <a:buFontTx/>
                <a:buNone/>
              </a:pPr>
              <a:t>26</a:t>
            </a:fld>
            <a:endParaRPr lang="en-US" altLang="zh-CN" sz="1800">
              <a:solidFill>
                <a:schemeClr val="bg2"/>
              </a:solidFill>
              <a:latin typeface="Arial" panose="020B0604020202020204" pitchFamily="34" charset="0"/>
              <a:ea typeface="Arial Unicode MS" panose="020B0604020202020204" pitchFamily="34" charset="-122"/>
            </a:endParaRPr>
          </a:p>
        </p:txBody>
      </p:sp>
      <p:sp>
        <p:nvSpPr>
          <p:cNvPr id="18442" name="Text Box 12">
            <a:extLst>
              <a:ext uri="{FF2B5EF4-FFF2-40B4-BE49-F238E27FC236}">
                <a16:creationId xmlns:a16="http://schemas.microsoft.com/office/drawing/2014/main" id="{23F718CF-8E50-D8ED-188C-44588A3890C8}"/>
              </a:ext>
            </a:extLst>
          </p:cNvPr>
          <p:cNvSpPr txBox="1">
            <a:spLocks noChangeArrowheads="1"/>
          </p:cNvSpPr>
          <p:nvPr/>
        </p:nvSpPr>
        <p:spPr bwMode="auto">
          <a:xfrm>
            <a:off x="827088" y="1160463"/>
            <a:ext cx="1765300" cy="400050"/>
          </a:xfrm>
          <a:prstGeom prst="rect">
            <a:avLst/>
          </a:prstGeom>
          <a:solidFill>
            <a:schemeClr val="tx2">
              <a:lumMod val="20000"/>
              <a:lumOff val="80000"/>
            </a:schemeClr>
          </a:solidFill>
          <a:ln>
            <a:solidFill>
              <a:schemeClr val="tx1"/>
            </a:solidFill>
          </a:ln>
        </p:spPr>
        <p:txBody>
          <a:bodyPr>
            <a:spAutoFit/>
          </a:bodyPr>
          <a:lstStyle>
            <a:lvl1pPr marL="457200" indent="-4572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defRPr/>
            </a:pPr>
            <a:r>
              <a:rPr lang="en-US" altLang="zh-CN" sz="2000">
                <a:latin typeface="Arial" panose="020B0604020202020204" pitchFamily="34" charset="0"/>
                <a:ea typeface="Arial Unicode MS" panose="020B0604020202020204" pitchFamily="34" charset="-122"/>
              </a:rPr>
              <a:t>3.  </a:t>
            </a:r>
            <a:r>
              <a:rPr lang="zh-CN" altLang="en-US" sz="2000">
                <a:latin typeface="Arial" panose="020B0604020202020204" pitchFamily="34" charset="0"/>
                <a:ea typeface="Arial Unicode MS" panose="020B0604020202020204" pitchFamily="34" charset="-122"/>
              </a:rPr>
              <a:t>对偶规则：</a:t>
            </a:r>
          </a:p>
        </p:txBody>
      </p:sp>
      <p:sp>
        <p:nvSpPr>
          <p:cNvPr id="15" name="Text Box 12">
            <a:extLst>
              <a:ext uri="{FF2B5EF4-FFF2-40B4-BE49-F238E27FC236}">
                <a16:creationId xmlns:a16="http://schemas.microsoft.com/office/drawing/2014/main" id="{D3F21055-B181-2DF2-0518-7F226AFBACE3}"/>
              </a:ext>
            </a:extLst>
          </p:cNvPr>
          <p:cNvSpPr txBox="1">
            <a:spLocks noChangeArrowheads="1"/>
          </p:cNvSpPr>
          <p:nvPr/>
        </p:nvSpPr>
        <p:spPr bwMode="auto">
          <a:xfrm>
            <a:off x="1066800" y="2816225"/>
            <a:ext cx="16065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000">
                <a:latin typeface="Arial" panose="020B0604020202020204" pitchFamily="34" charset="0"/>
                <a:ea typeface="Arial Unicode MS" panose="020B0604020202020204" pitchFamily="34" charset="-122"/>
              </a:rPr>
              <a:t>注意事项：</a:t>
            </a:r>
            <a:endParaRPr lang="zh-CN" altLang="en-US" sz="2000" b="0">
              <a:latin typeface="Arial" panose="020B0604020202020204" pitchFamily="34" charset="0"/>
              <a:ea typeface="Arial Unicode MS" panose="020B0604020202020204" pitchFamily="34" charset="-122"/>
            </a:endParaRPr>
          </a:p>
        </p:txBody>
      </p:sp>
      <p:sp>
        <p:nvSpPr>
          <p:cNvPr id="16" name="Text Box 12">
            <a:extLst>
              <a:ext uri="{FF2B5EF4-FFF2-40B4-BE49-F238E27FC236}">
                <a16:creationId xmlns:a16="http://schemas.microsoft.com/office/drawing/2014/main" id="{DB25B363-F80E-3C1C-BAC4-262522308195}"/>
              </a:ext>
            </a:extLst>
          </p:cNvPr>
          <p:cNvSpPr txBox="1">
            <a:spLocks noChangeArrowheads="1"/>
          </p:cNvSpPr>
          <p:nvPr/>
        </p:nvSpPr>
        <p:spPr bwMode="auto">
          <a:xfrm>
            <a:off x="1079500" y="3644900"/>
            <a:ext cx="6207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000">
                <a:latin typeface="Arial" panose="020B0604020202020204" pitchFamily="34" charset="0"/>
                <a:ea typeface="Arial Unicode MS" panose="020B0604020202020204" pitchFamily="34" charset="-122"/>
              </a:rPr>
              <a:t>若某逻辑表达式是正确的，则其对偶式也是正确的</a:t>
            </a:r>
          </a:p>
        </p:txBody>
      </p:sp>
      <p:sp>
        <p:nvSpPr>
          <p:cNvPr id="18" name="Text Box 12">
            <a:extLst>
              <a:ext uri="{FF2B5EF4-FFF2-40B4-BE49-F238E27FC236}">
                <a16:creationId xmlns:a16="http://schemas.microsoft.com/office/drawing/2014/main" id="{F0B26D85-E77A-C3FB-B3F2-5B7C5403A6AE}"/>
              </a:ext>
            </a:extLst>
          </p:cNvPr>
          <p:cNvSpPr txBox="1">
            <a:spLocks noChangeArrowheads="1"/>
          </p:cNvSpPr>
          <p:nvPr/>
        </p:nvSpPr>
        <p:spPr bwMode="auto">
          <a:xfrm>
            <a:off x="2592388" y="2852738"/>
            <a:ext cx="4492625" cy="711200"/>
          </a:xfrm>
          <a:prstGeom prst="rect">
            <a:avLst/>
          </a:prstGeom>
          <a:solidFill>
            <a:srgbClr val="FFFF00"/>
          </a:solidFill>
          <a:ln w="9525">
            <a:solidFill>
              <a:schemeClr val="tx1"/>
            </a:solidFill>
            <a:miter lim="800000"/>
            <a:headEnd/>
            <a:tailEnd/>
          </a:ln>
        </p:spPr>
        <p:txBody>
          <a:bodyPr>
            <a:spAutoFit/>
          </a:bodyPr>
          <a:lstStyle>
            <a:lvl1pPr marL="457200" indent="-4572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000" b="0">
                <a:latin typeface="Arial" panose="020B0604020202020204" pitchFamily="34" charset="0"/>
                <a:ea typeface="Arial Unicode MS" panose="020B0604020202020204" pitchFamily="34" charset="-122"/>
              </a:rPr>
              <a:t>① 不能破坏原表达式的运算顺序；</a:t>
            </a:r>
            <a:endParaRPr lang="en-US" altLang="zh-CN" sz="2000" b="0">
              <a:latin typeface="Arial" panose="020B0604020202020204" pitchFamily="34" charset="0"/>
              <a:ea typeface="Arial Unicode MS" panose="020B0604020202020204" pitchFamily="34" charset="-122"/>
            </a:endParaRPr>
          </a:p>
          <a:p>
            <a:pPr eaLnBrk="1" hangingPunct="1">
              <a:spcBef>
                <a:spcPct val="0"/>
              </a:spcBef>
              <a:buClrTx/>
              <a:buFontTx/>
              <a:buNone/>
            </a:pPr>
            <a:r>
              <a:rPr lang="zh-CN" altLang="en-US" sz="2000" b="0">
                <a:latin typeface="Arial" panose="020B0604020202020204" pitchFamily="34" charset="0"/>
                <a:ea typeface="Arial Unicode MS" panose="020B0604020202020204" pitchFamily="34" charset="-122"/>
              </a:rPr>
              <a:t>② 表达式中的</a:t>
            </a:r>
            <a:r>
              <a:rPr lang="zh-CN" altLang="en-US" sz="2000">
                <a:solidFill>
                  <a:srgbClr val="0000FF"/>
                </a:solidFill>
                <a:latin typeface="Arial" panose="020B0604020202020204" pitchFamily="34" charset="0"/>
                <a:ea typeface="Arial Unicode MS" panose="020B0604020202020204" pitchFamily="34" charset="-122"/>
              </a:rPr>
              <a:t>非运算符不能改变</a:t>
            </a:r>
          </a:p>
        </p:txBody>
      </p:sp>
      <p:sp>
        <p:nvSpPr>
          <p:cNvPr id="55310" name="矩形 14">
            <a:extLst>
              <a:ext uri="{FF2B5EF4-FFF2-40B4-BE49-F238E27FC236}">
                <a16:creationId xmlns:a16="http://schemas.microsoft.com/office/drawing/2014/main" id="{5057220E-DA74-60C6-301A-76E36889B76F}"/>
              </a:ext>
            </a:extLst>
          </p:cNvPr>
          <p:cNvSpPr>
            <a:spLocks noGrp="1"/>
          </p:cNvSpPr>
          <p:nvPr>
            <p:ph type="title" idx="4294967295"/>
          </p:nvPr>
        </p:nvSpPr>
        <p:spPr/>
        <p:txBody>
          <a:bodyPr/>
          <a:lstStyle/>
          <a:p>
            <a:pPr>
              <a:defRPr/>
            </a:pPr>
            <a:r>
              <a:rPr lang="zh-CN" altLang="en-US" sz="2400" cap="none"/>
              <a:t>对偶规则</a:t>
            </a:r>
          </a:p>
        </p:txBody>
      </p:sp>
      <p:sp>
        <p:nvSpPr>
          <p:cNvPr id="62479" name="Text Box 12">
            <a:extLst>
              <a:ext uri="{FF2B5EF4-FFF2-40B4-BE49-F238E27FC236}">
                <a16:creationId xmlns:a16="http://schemas.microsoft.com/office/drawing/2014/main" id="{CF2B8EEC-6A7F-A58F-E026-456A901F2BBD}"/>
              </a:ext>
            </a:extLst>
          </p:cNvPr>
          <p:cNvSpPr txBox="1">
            <a:spLocks noChangeArrowheads="1"/>
          </p:cNvSpPr>
          <p:nvPr/>
        </p:nvSpPr>
        <p:spPr bwMode="auto">
          <a:xfrm>
            <a:off x="1042988" y="4257675"/>
            <a:ext cx="7958137" cy="554038"/>
          </a:xfrm>
          <a:prstGeom prst="rect">
            <a:avLst/>
          </a:prstGeom>
          <a:solidFill>
            <a:srgbClr val="FFFF00"/>
          </a:solidFill>
          <a:ln w="9525">
            <a:solidFill>
              <a:schemeClr val="tx1"/>
            </a:solidFill>
            <a:miter lim="800000"/>
            <a:headEnd/>
            <a:tailEnd/>
          </a:ln>
        </p:spPr>
        <p:txBody>
          <a:bodyPr>
            <a:spAutoFit/>
          </a:bodyPr>
          <a:lstStyle>
            <a:lvl1pPr marL="342900" indent="-3429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150000"/>
              </a:lnSpc>
              <a:spcBef>
                <a:spcPct val="0"/>
              </a:spcBef>
              <a:buClrTx/>
              <a:buFontTx/>
              <a:buNone/>
            </a:pPr>
            <a:r>
              <a:rPr lang="en-US" altLang="zh-CN" sz="2000">
                <a:latin typeface="Arial Unicode MS" panose="020B0604020202020204" pitchFamily="34" charset="-122"/>
                <a:ea typeface="Arial Unicode MS" panose="020B0604020202020204" pitchFamily="34" charset="-122"/>
              </a:rPr>
              <a:t>[</a:t>
            </a:r>
            <a:r>
              <a:rPr lang="zh-CN" altLang="en-US" sz="2000">
                <a:latin typeface="Arial Unicode MS" panose="020B0604020202020204" pitchFamily="34" charset="-122"/>
                <a:ea typeface="Arial Unicode MS" panose="020B0604020202020204" pitchFamily="34" charset="-122"/>
              </a:rPr>
              <a:t>例</a:t>
            </a:r>
            <a:r>
              <a:rPr lang="en-US" altLang="zh-CN" sz="2000">
                <a:latin typeface="Arial Unicode MS" panose="020B0604020202020204" pitchFamily="34" charset="-122"/>
                <a:ea typeface="Arial Unicode MS" panose="020B0604020202020204" pitchFamily="34" charset="-122"/>
              </a:rPr>
              <a:t>] </a:t>
            </a:r>
            <a:r>
              <a:rPr lang="zh-CN" altLang="en-US" sz="2000" b="0">
                <a:latin typeface="Arial Unicode MS" panose="020B0604020202020204" pitchFamily="34" charset="-122"/>
                <a:ea typeface="Arial Unicode MS" panose="020B0604020202020204" pitchFamily="34" charset="-122"/>
              </a:rPr>
              <a:t>用对偶规则证明</a:t>
            </a:r>
          </a:p>
        </p:txBody>
      </p:sp>
      <p:sp>
        <p:nvSpPr>
          <p:cNvPr id="43017" name="Text Box 9">
            <a:extLst>
              <a:ext uri="{FF2B5EF4-FFF2-40B4-BE49-F238E27FC236}">
                <a16:creationId xmlns:a16="http://schemas.microsoft.com/office/drawing/2014/main" id="{71F0390D-BDF7-58D0-79DB-77BE01980016}"/>
              </a:ext>
            </a:extLst>
          </p:cNvPr>
          <p:cNvSpPr txBox="1">
            <a:spLocks noChangeArrowheads="1"/>
          </p:cNvSpPr>
          <p:nvPr/>
        </p:nvSpPr>
        <p:spPr bwMode="auto">
          <a:xfrm>
            <a:off x="827088" y="333375"/>
            <a:ext cx="8316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sz="2400">
                <a:latin typeface="Arial" panose="020B0604020202020204" pitchFamily="34" charset="0"/>
                <a:ea typeface="Arial Unicode MS" panose="020B0604020202020204" pitchFamily="34" charset="-122"/>
              </a:rPr>
              <a:t>2.3.3  </a:t>
            </a:r>
            <a:r>
              <a:rPr lang="zh-CN" altLang="en-US" sz="2400">
                <a:latin typeface="Arial" panose="020B0604020202020204" pitchFamily="34" charset="0"/>
                <a:ea typeface="Arial Unicode MS" panose="020B0604020202020204" pitchFamily="34" charset="-122"/>
              </a:rPr>
              <a:t>逻辑代数的</a:t>
            </a:r>
            <a:r>
              <a:rPr lang="en-US" altLang="zh-CN" sz="2400">
                <a:latin typeface="Arial" panose="020B0604020202020204" pitchFamily="34" charset="0"/>
                <a:ea typeface="Arial Unicode MS" panose="020B0604020202020204" pitchFamily="34" charset="-122"/>
              </a:rPr>
              <a:t>3</a:t>
            </a:r>
            <a:r>
              <a:rPr lang="zh-CN" altLang="en-US" sz="2400">
                <a:latin typeface="Arial" panose="020B0604020202020204" pitchFamily="34" charset="0"/>
                <a:ea typeface="Arial Unicode MS" panose="020B0604020202020204" pitchFamily="34" charset="-122"/>
              </a:rPr>
              <a:t>个重要规则</a:t>
            </a:r>
          </a:p>
        </p:txBody>
      </p:sp>
      <p:graphicFrame>
        <p:nvGraphicFramePr>
          <p:cNvPr id="28683" name="对象 1">
            <a:extLst>
              <a:ext uri="{FF2B5EF4-FFF2-40B4-BE49-F238E27FC236}">
                <a16:creationId xmlns:a16="http://schemas.microsoft.com/office/drawing/2014/main" id="{EC51ACD0-B6E8-4EEB-9F4F-FAEC6E5E33E2}"/>
              </a:ext>
            </a:extLst>
          </p:cNvPr>
          <p:cNvGraphicFramePr>
            <a:graphicFrameLocks noChangeAspect="1"/>
          </p:cNvGraphicFramePr>
          <p:nvPr/>
        </p:nvGraphicFramePr>
        <p:xfrm>
          <a:off x="3575050" y="4311650"/>
          <a:ext cx="5173663" cy="446088"/>
        </p:xfrm>
        <a:graphic>
          <a:graphicData uri="http://schemas.openxmlformats.org/presentationml/2006/ole">
            <mc:AlternateContent xmlns:mc="http://schemas.openxmlformats.org/markup-compatibility/2006">
              <mc:Choice xmlns:v="urn:schemas-microsoft-com:vml" Requires="v">
                <p:oleObj name="公式" r:id="rId2" imgW="2476500" imgH="215900" progId="Equation.3">
                  <p:embed/>
                </p:oleObj>
              </mc:Choice>
              <mc:Fallback>
                <p:oleObj name="公式" r:id="rId2" imgW="2476500" imgH="215900" progId="Equation.3">
                  <p:embed/>
                  <p:pic>
                    <p:nvPicPr>
                      <p:cNvPr id="0"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5050" y="4311650"/>
                        <a:ext cx="5173663"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4" name="Text Box 10">
            <a:hlinkClick r:id="rId4" action="ppaction://hlinksldjump"/>
            <a:extLst>
              <a:ext uri="{FF2B5EF4-FFF2-40B4-BE49-F238E27FC236}">
                <a16:creationId xmlns:a16="http://schemas.microsoft.com/office/drawing/2014/main" id="{B3828905-EAA4-F09F-DB1C-EED9D169A1B2}"/>
              </a:ext>
            </a:extLst>
          </p:cNvPr>
          <p:cNvSpPr txBox="1">
            <a:spLocks noChangeArrowheads="1"/>
          </p:cNvSpPr>
          <p:nvPr/>
        </p:nvSpPr>
        <p:spPr bwMode="auto">
          <a:xfrm>
            <a:off x="4679950" y="5661025"/>
            <a:ext cx="4291013" cy="460375"/>
          </a:xfrm>
          <a:prstGeom prst="rect">
            <a:avLst/>
          </a:prstGeom>
          <a:solidFill>
            <a:srgbClr val="FFC000"/>
          </a:solidFill>
          <a:ln w="9525">
            <a:solidFill>
              <a:schemeClr val="tx1"/>
            </a:solidFill>
            <a:miter lim="800000"/>
            <a:headEnd/>
            <a:tailEnd/>
          </a:ln>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sz="2400">
                <a:latin typeface="Arial" panose="020B0604020202020204" pitchFamily="34" charset="0"/>
                <a:ea typeface="Arial Unicode MS" panose="020B0604020202020204" pitchFamily="34" charset="-122"/>
                <a:sym typeface="Wingdings" panose="05000000000000000000" pitchFamily="2" charset="2"/>
              </a:rPr>
              <a:t>  </a:t>
            </a:r>
            <a:r>
              <a:rPr lang="en-US" altLang="zh-CN" sz="2400">
                <a:latin typeface="Arial" panose="020B0604020202020204" pitchFamily="34" charset="0"/>
                <a:ea typeface="Arial Unicode MS" panose="020B0604020202020204" pitchFamily="34" charset="-122"/>
              </a:rPr>
              <a:t>2.6  </a:t>
            </a:r>
            <a:r>
              <a:rPr lang="zh-CN" altLang="en-US" sz="2400">
                <a:latin typeface="Arial" panose="020B0604020202020204" pitchFamily="34" charset="0"/>
                <a:ea typeface="Arial Unicode MS" panose="020B0604020202020204" pitchFamily="34" charset="-122"/>
              </a:rPr>
              <a:t>逻辑函数的化简方法</a:t>
            </a:r>
          </a:p>
        </p:txBody>
      </p:sp>
      <p:sp>
        <p:nvSpPr>
          <p:cNvPr id="13" name="Text Box 12">
            <a:extLst>
              <a:ext uri="{FF2B5EF4-FFF2-40B4-BE49-F238E27FC236}">
                <a16:creationId xmlns:a16="http://schemas.microsoft.com/office/drawing/2014/main" id="{5BF7FED7-805F-BCF7-053D-F3F19C1DC078}"/>
              </a:ext>
            </a:extLst>
          </p:cNvPr>
          <p:cNvSpPr txBox="1">
            <a:spLocks noChangeArrowheads="1"/>
          </p:cNvSpPr>
          <p:nvPr/>
        </p:nvSpPr>
        <p:spPr bwMode="auto">
          <a:xfrm>
            <a:off x="2673350" y="1160463"/>
            <a:ext cx="650716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000" b="0">
                <a:latin typeface="Arial" panose="020B0604020202020204" pitchFamily="34" charset="0"/>
                <a:ea typeface="Arial Unicode MS" panose="020B0604020202020204" pitchFamily="34" charset="-122"/>
              </a:rPr>
              <a:t>将</a:t>
            </a:r>
            <a:r>
              <a:rPr lang="en-US" altLang="zh-CN" sz="2000" b="0">
                <a:latin typeface="Arial" panose="020B0604020202020204" pitchFamily="34" charset="0"/>
                <a:ea typeface="Arial Unicode MS" panose="020B0604020202020204" pitchFamily="34" charset="-122"/>
              </a:rPr>
              <a:t>F</a:t>
            </a:r>
            <a:r>
              <a:rPr lang="zh-CN" altLang="en-US" sz="2000" b="0">
                <a:latin typeface="Arial" panose="020B0604020202020204" pitchFamily="34" charset="0"/>
                <a:ea typeface="Arial Unicode MS" panose="020B0604020202020204" pitchFamily="34" charset="-122"/>
              </a:rPr>
              <a:t>中所有“</a:t>
            </a:r>
            <a:r>
              <a:rPr lang="zh-CN" altLang="en-US" sz="2000" b="0">
                <a:latin typeface="Arial" panose="020B0604020202020204" pitchFamily="34" charset="0"/>
                <a:ea typeface="Arial Unicode MS" panose="020B0604020202020204" pitchFamily="34" charset="-122"/>
                <a:sym typeface="Symbol" panose="05050102010706020507" pitchFamily="18" charset="2"/>
              </a:rPr>
              <a:t></a:t>
            </a:r>
            <a:r>
              <a:rPr lang="zh-CN" altLang="en-US" sz="2000" b="0">
                <a:latin typeface="Arial" panose="020B0604020202020204" pitchFamily="34" charset="0"/>
                <a:ea typeface="Arial Unicode MS" panose="020B0604020202020204" pitchFamily="34" charset="-122"/>
              </a:rPr>
              <a:t>”换成“</a:t>
            </a:r>
            <a:r>
              <a:rPr lang="en-US" altLang="zh-CN" sz="2000" b="0">
                <a:latin typeface="Arial" panose="020B0604020202020204" pitchFamily="34" charset="0"/>
                <a:ea typeface="Arial Unicode MS" panose="020B0604020202020204" pitchFamily="34" charset="-122"/>
                <a:sym typeface="Symbol" panose="05050102010706020507" pitchFamily="18" charset="2"/>
              </a:rPr>
              <a:t>+</a:t>
            </a:r>
            <a:r>
              <a:rPr lang="zh-CN" altLang="en-US" sz="2000" b="0">
                <a:latin typeface="Arial" panose="020B0604020202020204" pitchFamily="34" charset="0"/>
                <a:ea typeface="Arial Unicode MS" panose="020B0604020202020204" pitchFamily="34" charset="-122"/>
              </a:rPr>
              <a:t>”， “</a:t>
            </a:r>
            <a:r>
              <a:rPr lang="en-US" altLang="zh-CN" sz="2000" b="0">
                <a:latin typeface="Arial" panose="020B0604020202020204" pitchFamily="34" charset="0"/>
                <a:ea typeface="Arial Unicode MS" panose="020B0604020202020204" pitchFamily="34" charset="-122"/>
                <a:sym typeface="Symbol" panose="05050102010706020507" pitchFamily="18" charset="2"/>
              </a:rPr>
              <a:t>+</a:t>
            </a:r>
            <a:r>
              <a:rPr lang="zh-CN" altLang="en-US" sz="2000" b="0">
                <a:latin typeface="Arial" panose="020B0604020202020204" pitchFamily="34" charset="0"/>
                <a:ea typeface="Arial Unicode MS" panose="020B0604020202020204" pitchFamily="34" charset="-122"/>
              </a:rPr>
              <a:t>”换成“</a:t>
            </a:r>
            <a:r>
              <a:rPr lang="zh-CN" altLang="en-US" sz="2000" b="0">
                <a:latin typeface="Arial" panose="020B0604020202020204" pitchFamily="34" charset="0"/>
                <a:ea typeface="Arial Unicode MS" panose="020B0604020202020204" pitchFamily="34" charset="-122"/>
                <a:sym typeface="Symbol" panose="05050102010706020507" pitchFamily="18" charset="2"/>
              </a:rPr>
              <a:t></a:t>
            </a:r>
            <a:r>
              <a:rPr lang="zh-CN" altLang="en-US" sz="2000" b="0">
                <a:latin typeface="Arial" panose="020B0604020202020204" pitchFamily="34" charset="0"/>
                <a:ea typeface="Arial Unicode MS" panose="020B0604020202020204" pitchFamily="34" charset="-122"/>
              </a:rPr>
              <a:t>”，</a:t>
            </a:r>
            <a:endParaRPr lang="en-US" altLang="zh-CN" sz="2000" b="0">
              <a:latin typeface="Arial" panose="020B0604020202020204" pitchFamily="34" charset="0"/>
              <a:ea typeface="Arial Unicode MS" panose="020B0604020202020204" pitchFamily="34" charset="-122"/>
            </a:endParaRPr>
          </a:p>
          <a:p>
            <a:pPr eaLnBrk="1" hangingPunct="1">
              <a:spcBef>
                <a:spcPct val="0"/>
              </a:spcBef>
              <a:buClrTx/>
              <a:buFontTx/>
              <a:buNone/>
            </a:pPr>
            <a:r>
              <a:rPr lang="zh-CN" altLang="en-US" sz="2000" b="0">
                <a:latin typeface="Arial" panose="020B0604020202020204" pitchFamily="34" charset="0"/>
                <a:ea typeface="Arial Unicode MS" panose="020B0604020202020204" pitchFamily="34" charset="-122"/>
              </a:rPr>
              <a:t>“</a:t>
            </a:r>
            <a:r>
              <a:rPr lang="en-US" altLang="zh-CN" sz="2000" b="0">
                <a:latin typeface="Arial" panose="020B0604020202020204" pitchFamily="34" charset="0"/>
                <a:ea typeface="Arial Unicode MS" panose="020B0604020202020204" pitchFamily="34" charset="-122"/>
                <a:sym typeface="Symbol" panose="05050102010706020507" pitchFamily="18" charset="2"/>
              </a:rPr>
              <a:t>1</a:t>
            </a:r>
            <a:r>
              <a:rPr lang="zh-CN" altLang="en-US" sz="2000" b="0">
                <a:latin typeface="Arial" panose="020B0604020202020204" pitchFamily="34" charset="0"/>
                <a:ea typeface="Arial Unicode MS" panose="020B0604020202020204" pitchFamily="34" charset="-122"/>
              </a:rPr>
              <a:t>”换成“</a:t>
            </a:r>
            <a:r>
              <a:rPr lang="en-US" altLang="zh-CN" sz="2000" b="0">
                <a:latin typeface="Arial" panose="020B0604020202020204" pitchFamily="34" charset="0"/>
                <a:ea typeface="Arial Unicode MS" panose="020B0604020202020204" pitchFamily="34" charset="-122"/>
                <a:sym typeface="Symbol" panose="05050102010706020507" pitchFamily="18" charset="2"/>
              </a:rPr>
              <a:t>0</a:t>
            </a:r>
            <a:r>
              <a:rPr lang="zh-CN" altLang="en-US" sz="2000" b="0">
                <a:latin typeface="Arial" panose="020B0604020202020204" pitchFamily="34" charset="0"/>
                <a:ea typeface="Arial Unicode MS" panose="020B0604020202020204" pitchFamily="34" charset="-122"/>
              </a:rPr>
              <a:t>”，“</a:t>
            </a:r>
            <a:r>
              <a:rPr lang="en-US" altLang="zh-CN" sz="2000" b="0">
                <a:latin typeface="Arial" panose="020B0604020202020204" pitchFamily="34" charset="0"/>
                <a:ea typeface="Arial Unicode MS" panose="020B0604020202020204" pitchFamily="34" charset="-122"/>
                <a:sym typeface="Symbol" panose="05050102010706020507" pitchFamily="18" charset="2"/>
              </a:rPr>
              <a:t>0</a:t>
            </a:r>
            <a:r>
              <a:rPr lang="zh-CN" altLang="en-US" sz="2000" b="0">
                <a:latin typeface="Arial" panose="020B0604020202020204" pitchFamily="34" charset="0"/>
                <a:ea typeface="Arial Unicode MS" panose="020B0604020202020204" pitchFamily="34" charset="-122"/>
              </a:rPr>
              <a:t>”换成“</a:t>
            </a:r>
            <a:r>
              <a:rPr lang="en-US" altLang="zh-CN" sz="2000" b="0">
                <a:latin typeface="Arial" panose="020B0604020202020204" pitchFamily="34" charset="0"/>
                <a:ea typeface="Arial Unicode MS" panose="020B0604020202020204" pitchFamily="34" charset="-122"/>
                <a:sym typeface="Symbol" panose="05050102010706020507" pitchFamily="18" charset="2"/>
              </a:rPr>
              <a:t>1</a:t>
            </a:r>
            <a:r>
              <a:rPr lang="zh-CN" altLang="en-US" sz="2000" b="0">
                <a:latin typeface="Arial" panose="020B0604020202020204" pitchFamily="34" charset="0"/>
                <a:ea typeface="Arial Unicode MS" panose="020B0604020202020204" pitchFamily="34" charset="-122"/>
              </a:rPr>
              <a:t>”，</a:t>
            </a:r>
            <a:endParaRPr lang="en-US" altLang="zh-CN" sz="2000" b="0">
              <a:latin typeface="Arial" panose="020B0604020202020204" pitchFamily="34" charset="0"/>
              <a:ea typeface="Arial Unicode MS" panose="020B0604020202020204" pitchFamily="34" charset="-122"/>
            </a:endParaRPr>
          </a:p>
          <a:p>
            <a:pPr eaLnBrk="1" hangingPunct="1">
              <a:spcBef>
                <a:spcPct val="0"/>
              </a:spcBef>
              <a:buClrTx/>
              <a:buFontTx/>
              <a:buNone/>
            </a:pPr>
            <a:r>
              <a:rPr lang="zh-CN" altLang="en-US" sz="2000">
                <a:solidFill>
                  <a:srgbClr val="0000FF"/>
                </a:solidFill>
                <a:latin typeface="Arial" panose="020B0604020202020204" pitchFamily="34" charset="0"/>
                <a:ea typeface="Arial Unicode MS" panose="020B0604020202020204" pitchFamily="34" charset="-122"/>
              </a:rPr>
              <a:t>而变量都保持不变</a:t>
            </a:r>
            <a:r>
              <a:rPr lang="zh-CN" altLang="en-US" sz="2000" b="0">
                <a:latin typeface="Arial" panose="020B0604020202020204" pitchFamily="34" charset="0"/>
                <a:ea typeface="Arial Unicode MS" panose="020B0604020202020204" pitchFamily="34" charset="-122"/>
              </a:rPr>
              <a:t>，</a:t>
            </a:r>
            <a:endParaRPr lang="en-US" altLang="zh-CN" sz="2000" b="0">
              <a:latin typeface="Arial" panose="020B0604020202020204" pitchFamily="34" charset="0"/>
              <a:ea typeface="Arial Unicode MS" panose="020B0604020202020204" pitchFamily="34" charset="-122"/>
            </a:endParaRPr>
          </a:p>
          <a:p>
            <a:pPr eaLnBrk="1" hangingPunct="1">
              <a:spcBef>
                <a:spcPct val="0"/>
              </a:spcBef>
              <a:buClrTx/>
              <a:buFontTx/>
              <a:buNone/>
            </a:pPr>
            <a:r>
              <a:rPr lang="zh-CN" altLang="en-US" sz="2000" b="0">
                <a:latin typeface="Arial" panose="020B0604020202020204" pitchFamily="34" charset="0"/>
                <a:ea typeface="Arial Unicode MS" panose="020B0604020202020204" pitchFamily="34" charset="-122"/>
              </a:rPr>
              <a:t>得到函数是</a:t>
            </a:r>
            <a:r>
              <a:rPr lang="en-US" altLang="zh-CN" sz="2000" b="0">
                <a:latin typeface="Arial" panose="020B0604020202020204" pitchFamily="34" charset="0"/>
                <a:ea typeface="Arial Unicode MS" panose="020B0604020202020204" pitchFamily="34" charset="-122"/>
              </a:rPr>
              <a:t>F</a:t>
            </a:r>
            <a:r>
              <a:rPr lang="zh-CN" altLang="en-US" sz="2000" b="0">
                <a:latin typeface="Arial" panose="020B0604020202020204" pitchFamily="34" charset="0"/>
                <a:ea typeface="Arial Unicode MS" panose="020B0604020202020204" pitchFamily="34" charset="-122"/>
              </a:rPr>
              <a:t>的对偶式，</a:t>
            </a:r>
            <a:r>
              <a:rPr lang="zh-CN" altLang="en-US" sz="2000">
                <a:solidFill>
                  <a:srgbClr val="0000FF"/>
                </a:solidFill>
                <a:latin typeface="Arial" panose="020B0604020202020204" pitchFamily="34" charset="0"/>
                <a:ea typeface="Arial Unicode MS" panose="020B0604020202020204" pitchFamily="34" charset="-122"/>
              </a:rPr>
              <a:t>记作 </a:t>
            </a:r>
            <a:r>
              <a:rPr lang="en-US" altLang="zh-CN" sz="2000">
                <a:solidFill>
                  <a:srgbClr val="0000FF"/>
                </a:solidFill>
                <a:latin typeface="Arial" panose="020B0604020202020204" pitchFamily="34" charset="0"/>
                <a:ea typeface="Arial Unicode MS" panose="020B0604020202020204" pitchFamily="34" charset="-122"/>
              </a:rPr>
              <a:t>F’ </a:t>
            </a:r>
            <a:r>
              <a:rPr lang="zh-CN" altLang="en-US" sz="2000">
                <a:solidFill>
                  <a:srgbClr val="0000FF"/>
                </a:solidFill>
                <a:latin typeface="Arial" panose="020B0604020202020204" pitchFamily="34" charset="0"/>
                <a:ea typeface="Arial Unicode MS" panose="020B0604020202020204" pitchFamily="34" charset="-122"/>
              </a:rPr>
              <a:t>或 </a:t>
            </a:r>
            <a:r>
              <a:rPr lang="en-US" altLang="zh-CN" sz="2000">
                <a:solidFill>
                  <a:srgbClr val="0000FF"/>
                </a:solidFill>
                <a:latin typeface="Arial" panose="020B0604020202020204" pitchFamily="34" charset="0"/>
                <a:ea typeface="Arial Unicode MS" panose="020B0604020202020204" pitchFamily="34" charset="-122"/>
              </a:rPr>
              <a:t>F</a:t>
            </a:r>
            <a:r>
              <a:rPr lang="en-US" altLang="zh-CN" sz="2000" baseline="30000">
                <a:solidFill>
                  <a:srgbClr val="0000FF"/>
                </a:solidFill>
                <a:latin typeface="Arial" panose="020B0604020202020204" pitchFamily="34" charset="0"/>
                <a:ea typeface="Arial Unicode MS" panose="020B0604020202020204" pitchFamily="34" charset="-122"/>
              </a:rPr>
              <a:t>D</a:t>
            </a:r>
            <a:endParaRPr lang="zh-CN" altLang="en-US" sz="2000" b="0">
              <a:latin typeface="Arial" panose="020B0604020202020204" pitchFamily="34" charset="0"/>
              <a:ea typeface="Arial Unicode MS" panose="020B0604020202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42"/>
                                        </p:tgtEl>
                                        <p:attrNameLst>
                                          <p:attrName>style.visibility</p:attrName>
                                        </p:attrNameLst>
                                      </p:cBhvr>
                                      <p:to>
                                        <p:strVal val="visible"/>
                                      </p:to>
                                    </p:set>
                                    <p:anim calcmode="lin" valueType="num">
                                      <p:cBhvr additive="base">
                                        <p:cTn id="7" dur="500" fill="hold"/>
                                        <p:tgtEl>
                                          <p:spTgt spid="18442"/>
                                        </p:tgtEl>
                                        <p:attrNameLst>
                                          <p:attrName>ppt_x</p:attrName>
                                        </p:attrNameLst>
                                      </p:cBhvr>
                                      <p:tavLst>
                                        <p:tav tm="0">
                                          <p:val>
                                            <p:strVal val="0-#ppt_w/2"/>
                                          </p:val>
                                        </p:tav>
                                        <p:tav tm="100000">
                                          <p:val>
                                            <p:strVal val="#ppt_x"/>
                                          </p:val>
                                        </p:tav>
                                      </p:tavLst>
                                    </p:anim>
                                    <p:anim calcmode="lin" valueType="num">
                                      <p:cBhvr additive="base">
                                        <p:cTn id="8" dur="500" fill="hold"/>
                                        <p:tgtEl>
                                          <p:spTgt spid="1844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checkerboard(across)">
                                      <p:cBhvr>
                                        <p:cTn id="13" dur="500"/>
                                        <p:tgtEl>
                                          <p:spTgt spid="1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fill="hold"/>
                                        <p:tgtEl>
                                          <p:spTgt spid="15"/>
                                        </p:tgtEl>
                                        <p:attrNameLst>
                                          <p:attrName>ppt_x</p:attrName>
                                        </p:attrNameLst>
                                      </p:cBhvr>
                                      <p:tavLst>
                                        <p:tav tm="0">
                                          <p:val>
                                            <p:strVal val="0-#ppt_w/2"/>
                                          </p:val>
                                        </p:tav>
                                        <p:tav tm="100000">
                                          <p:val>
                                            <p:strVal val="#ppt_x"/>
                                          </p:val>
                                        </p:tav>
                                      </p:tavLst>
                                    </p:anim>
                                    <p:anim calcmode="lin" valueType="num">
                                      <p:cBhvr additive="base">
                                        <p:cTn id="19"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blinds(horizontal)">
                                      <p:cBhvr>
                                        <p:cTn id="24" dur="500"/>
                                        <p:tgtEl>
                                          <p:spTgt spid="1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62479"/>
                                        </p:tgtEl>
                                        <p:attrNameLst>
                                          <p:attrName>style.visibility</p:attrName>
                                        </p:attrNameLst>
                                      </p:cBhvr>
                                      <p:to>
                                        <p:strVal val="visible"/>
                                      </p:to>
                                    </p:set>
                                    <p:animEffect transition="in" filter="barn(inVertical)">
                                      <p:cBhvr>
                                        <p:cTn id="35" dur="500"/>
                                        <p:tgtEl>
                                          <p:spTgt spid="62479"/>
                                        </p:tgtEl>
                                      </p:cBhvr>
                                    </p:animEffect>
                                  </p:childTnLst>
                                </p:cTn>
                              </p:par>
                              <p:par>
                                <p:cTn id="36" presetID="16" presetClass="entr" presetSubtype="21" fill="hold" nodeType="withEffect">
                                  <p:stCondLst>
                                    <p:cond delay="0"/>
                                  </p:stCondLst>
                                  <p:childTnLst>
                                    <p:set>
                                      <p:cBhvr>
                                        <p:cTn id="37" dur="1" fill="hold">
                                          <p:stCondLst>
                                            <p:cond delay="0"/>
                                          </p:stCondLst>
                                        </p:cTn>
                                        <p:tgtEl>
                                          <p:spTgt spid="28683"/>
                                        </p:tgtEl>
                                        <p:attrNameLst>
                                          <p:attrName>style.visibility</p:attrName>
                                        </p:attrNameLst>
                                      </p:cBhvr>
                                      <p:to>
                                        <p:strVal val="visible"/>
                                      </p:to>
                                    </p:set>
                                    <p:animEffect transition="in" filter="barn(inVertical)">
                                      <p:cBhvr>
                                        <p:cTn id="38" dur="500"/>
                                        <p:tgtEl>
                                          <p:spTgt spid="2868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28684"/>
                                        </p:tgtEl>
                                        <p:attrNameLst>
                                          <p:attrName>style.visibility</p:attrName>
                                        </p:attrNameLst>
                                      </p:cBhvr>
                                      <p:to>
                                        <p:strVal val="visible"/>
                                      </p:to>
                                    </p:set>
                                    <p:animEffect transition="in" filter="barn(inVertical)">
                                      <p:cBhvr>
                                        <p:cTn id="43" dur="500"/>
                                        <p:tgtEl>
                                          <p:spTgt spid="28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2" grpId="0" animBg="1"/>
      <p:bldP spid="15" grpId="0"/>
      <p:bldP spid="16" grpId="0"/>
      <p:bldP spid="18" grpId="0" animBg="1"/>
      <p:bldP spid="62479" grpId="0" animBg="1"/>
      <p:bldP spid="28684" grpId="0" animBg="1"/>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9">
            <a:extLst>
              <a:ext uri="{FF2B5EF4-FFF2-40B4-BE49-F238E27FC236}">
                <a16:creationId xmlns:a16="http://schemas.microsoft.com/office/drawing/2014/main" id="{9F3C72F8-4941-4370-B711-27144204AD8F}"/>
              </a:ext>
            </a:extLst>
          </p:cNvPr>
          <p:cNvSpPr>
            <a:spLocks noGrp="1"/>
          </p:cNvSpPr>
          <p:nvPr>
            <p:ph type="sldNum" sz="quarter" idx="10"/>
          </p:nvPr>
        </p:nvSpPr>
        <p:spPr>
          <a:noFill/>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spcBef>
                <a:spcPct val="0"/>
              </a:spcBef>
              <a:buClrTx/>
              <a:buFontTx/>
              <a:buNone/>
            </a:pPr>
            <a:fld id="{C9530C2F-CCEA-4577-B9F9-67CC03193DAC}" type="slidenum">
              <a:rPr lang="en-US" altLang="zh-CN" sz="1800">
                <a:solidFill>
                  <a:schemeClr val="bg2"/>
                </a:solidFill>
                <a:latin typeface="Arial" panose="020B0604020202020204" pitchFamily="34" charset="0"/>
                <a:ea typeface="Arial Unicode MS" panose="020B0604020202020204" pitchFamily="34" charset="-122"/>
              </a:rPr>
              <a:pPr>
                <a:spcBef>
                  <a:spcPct val="0"/>
                </a:spcBef>
                <a:buClrTx/>
                <a:buFontTx/>
                <a:buNone/>
              </a:pPr>
              <a:t>27</a:t>
            </a:fld>
            <a:endParaRPr lang="en-US" altLang="zh-CN" sz="1800">
              <a:solidFill>
                <a:schemeClr val="bg2"/>
              </a:solidFill>
              <a:latin typeface="Arial" panose="020B0604020202020204" pitchFamily="34" charset="0"/>
              <a:ea typeface="Arial Unicode MS" panose="020B0604020202020204" pitchFamily="34" charset="-122"/>
            </a:endParaRPr>
          </a:p>
        </p:txBody>
      </p:sp>
      <p:sp>
        <p:nvSpPr>
          <p:cNvPr id="19463" name="Text Box 7">
            <a:extLst>
              <a:ext uri="{FF2B5EF4-FFF2-40B4-BE49-F238E27FC236}">
                <a16:creationId xmlns:a16="http://schemas.microsoft.com/office/drawing/2014/main" id="{D71FE2D2-3941-EA59-DFFB-511915AC8EFF}"/>
              </a:ext>
            </a:extLst>
          </p:cNvPr>
          <p:cNvSpPr txBox="1">
            <a:spLocks noChangeArrowheads="1"/>
          </p:cNvSpPr>
          <p:nvPr/>
        </p:nvSpPr>
        <p:spPr bwMode="auto">
          <a:xfrm>
            <a:off x="827088" y="1058863"/>
            <a:ext cx="2232025" cy="400050"/>
          </a:xfrm>
          <a:prstGeom prst="rect">
            <a:avLst/>
          </a:prstGeom>
          <a:solidFill>
            <a:srgbClr val="FFFF00"/>
          </a:solidFill>
          <a:ln w="9525">
            <a:solidFill>
              <a:schemeClr val="tx1"/>
            </a:solidFill>
            <a:miter lim="800000"/>
            <a:headEnd/>
            <a:tailEnd/>
          </a:ln>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000">
                <a:latin typeface="Arial" panose="020B0604020202020204" pitchFamily="34" charset="0"/>
                <a:ea typeface="Arial Unicode MS" panose="020B0604020202020204" pitchFamily="34" charset="-122"/>
              </a:rPr>
              <a:t>以多数表决电路</a:t>
            </a:r>
            <a:endParaRPr lang="zh-CN" altLang="en-US" sz="2400">
              <a:latin typeface="Arial" panose="020B0604020202020204" pitchFamily="34" charset="0"/>
              <a:ea typeface="Arial Unicode MS" panose="020B0604020202020204" pitchFamily="34" charset="-122"/>
            </a:endParaRPr>
          </a:p>
        </p:txBody>
      </p:sp>
      <p:sp>
        <p:nvSpPr>
          <p:cNvPr id="44036" name="Text Box 10">
            <a:extLst>
              <a:ext uri="{FF2B5EF4-FFF2-40B4-BE49-F238E27FC236}">
                <a16:creationId xmlns:a16="http://schemas.microsoft.com/office/drawing/2014/main" id="{DAF48898-A781-C24F-CF32-45C6A76154F9}"/>
              </a:ext>
            </a:extLst>
          </p:cNvPr>
          <p:cNvSpPr txBox="1">
            <a:spLocks noChangeArrowheads="1"/>
          </p:cNvSpPr>
          <p:nvPr/>
        </p:nvSpPr>
        <p:spPr bwMode="auto">
          <a:xfrm>
            <a:off x="827088" y="260350"/>
            <a:ext cx="81137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000">
                <a:latin typeface="Arial" panose="020B0604020202020204" pitchFamily="34" charset="0"/>
                <a:ea typeface="Arial Unicode MS" panose="020B0604020202020204" pitchFamily="34" charset="-122"/>
              </a:rPr>
              <a:t>逻辑函数常用的表示方法</a:t>
            </a:r>
            <a:r>
              <a:rPr lang="zh-CN" altLang="en-US" sz="2000" b="0">
                <a:latin typeface="Arial" panose="020B0604020202020204" pitchFamily="34" charset="0"/>
                <a:ea typeface="Arial Unicode MS" panose="020B0604020202020204" pitchFamily="34" charset="-122"/>
              </a:rPr>
              <a:t>：</a:t>
            </a:r>
          </a:p>
          <a:p>
            <a:pPr eaLnBrk="1" hangingPunct="1">
              <a:spcBef>
                <a:spcPct val="0"/>
              </a:spcBef>
              <a:buClrTx/>
              <a:buFontTx/>
              <a:buNone/>
            </a:pPr>
            <a:r>
              <a:rPr lang="zh-CN" altLang="en-US" sz="2000">
                <a:solidFill>
                  <a:srgbClr val="0000FF"/>
                </a:solidFill>
                <a:latin typeface="Arial" panose="020B0604020202020204" pitchFamily="34" charset="0"/>
                <a:ea typeface="Arial Unicode MS" panose="020B0604020202020204" pitchFamily="34" charset="-122"/>
              </a:rPr>
              <a:t>逻辑真值表、逻辑函数式、逻辑图、波形图、卡诺图和硬件描述语言</a:t>
            </a:r>
            <a:r>
              <a:rPr lang="zh-CN" altLang="en-US" sz="2000" b="0">
                <a:latin typeface="Arial" panose="020B0604020202020204" pitchFamily="34" charset="0"/>
                <a:ea typeface="Arial Unicode MS" panose="020B0604020202020204" pitchFamily="34" charset="-122"/>
              </a:rPr>
              <a:t>等</a:t>
            </a:r>
            <a:endParaRPr lang="zh-CN" altLang="en-US" sz="2000">
              <a:latin typeface="Arial" panose="020B0604020202020204" pitchFamily="34" charset="0"/>
              <a:ea typeface="Arial Unicode MS" panose="020B0604020202020204" pitchFamily="34" charset="-122"/>
            </a:endParaRPr>
          </a:p>
        </p:txBody>
      </p:sp>
      <p:sp>
        <p:nvSpPr>
          <p:cNvPr id="43" name="Text Box 10">
            <a:extLst>
              <a:ext uri="{FF2B5EF4-FFF2-40B4-BE49-F238E27FC236}">
                <a16:creationId xmlns:a16="http://schemas.microsoft.com/office/drawing/2014/main" id="{4FC925E7-96FC-A34F-5098-28D4910A26FE}"/>
              </a:ext>
            </a:extLst>
          </p:cNvPr>
          <p:cNvSpPr txBox="1">
            <a:spLocks noChangeArrowheads="1"/>
          </p:cNvSpPr>
          <p:nvPr/>
        </p:nvSpPr>
        <p:spPr bwMode="auto">
          <a:xfrm>
            <a:off x="1006475" y="1449388"/>
            <a:ext cx="7934325"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90000"/>
              </a:lnSpc>
              <a:spcBef>
                <a:spcPct val="0"/>
              </a:spcBef>
              <a:buClrTx/>
              <a:buFontTx/>
              <a:buNone/>
            </a:pPr>
            <a:r>
              <a:rPr lang="zh-CN" altLang="en-US" sz="1800">
                <a:latin typeface="宋体" panose="02010600030101010101" pitchFamily="2" charset="-122"/>
                <a:ea typeface="Arial Unicode MS" panose="020B0604020202020204" pitchFamily="34" charset="-122"/>
              </a:rPr>
              <a:t>三人就某一项提案进行表决，根据多数同意，表决通过的原则，列出表决结果的真值表。</a:t>
            </a:r>
            <a:endParaRPr lang="en-US" altLang="zh-CN" sz="1800">
              <a:latin typeface="宋体" panose="02010600030101010101" pitchFamily="2" charset="-122"/>
              <a:ea typeface="Arial Unicode MS" panose="020B0604020202020204" pitchFamily="34" charset="-122"/>
            </a:endParaRPr>
          </a:p>
          <a:p>
            <a:pPr eaLnBrk="1" hangingPunct="1">
              <a:lnSpc>
                <a:spcPct val="90000"/>
              </a:lnSpc>
              <a:spcBef>
                <a:spcPct val="0"/>
              </a:spcBef>
              <a:buClrTx/>
              <a:buFontTx/>
              <a:buNone/>
            </a:pPr>
            <a:endParaRPr lang="zh-CN" altLang="en-US" sz="1000">
              <a:latin typeface="宋体" panose="02010600030101010101" pitchFamily="2" charset="-122"/>
              <a:ea typeface="Arial Unicode MS" panose="020B0604020202020204" pitchFamily="34" charset="-122"/>
            </a:endParaRPr>
          </a:p>
          <a:p>
            <a:pPr eaLnBrk="1" hangingPunct="1">
              <a:lnSpc>
                <a:spcPct val="90000"/>
              </a:lnSpc>
              <a:spcBef>
                <a:spcPct val="0"/>
              </a:spcBef>
              <a:buClrTx/>
              <a:buFontTx/>
              <a:buNone/>
            </a:pPr>
            <a:r>
              <a:rPr lang="zh-CN" altLang="en-US" sz="1800">
                <a:latin typeface="宋体" panose="02010600030101010101" pitchFamily="2" charset="-122"/>
                <a:ea typeface="Arial Unicode MS" panose="020B0604020202020204" pitchFamily="34" charset="-122"/>
              </a:rPr>
              <a:t>解：设输入逻辑变量</a:t>
            </a:r>
            <a:r>
              <a:rPr lang="en-US" altLang="zh-CN" sz="1800">
                <a:latin typeface="宋体" panose="02010600030101010101" pitchFamily="2" charset="-122"/>
                <a:ea typeface="Arial Unicode MS" panose="020B0604020202020204" pitchFamily="34" charset="-122"/>
              </a:rPr>
              <a:t>A</a:t>
            </a:r>
            <a:r>
              <a:rPr lang="zh-CN" altLang="en-US" sz="1800">
                <a:latin typeface="宋体" panose="02010600030101010101" pitchFamily="2" charset="-122"/>
                <a:ea typeface="Arial Unicode MS" panose="020B0604020202020204" pitchFamily="34" charset="-122"/>
              </a:rPr>
              <a:t>、</a:t>
            </a:r>
            <a:r>
              <a:rPr lang="en-US" altLang="zh-CN" sz="1800">
                <a:latin typeface="宋体" panose="02010600030101010101" pitchFamily="2" charset="-122"/>
                <a:ea typeface="Arial Unicode MS" panose="020B0604020202020204" pitchFamily="34" charset="-122"/>
              </a:rPr>
              <a:t>B</a:t>
            </a:r>
            <a:r>
              <a:rPr lang="zh-CN" altLang="en-US" sz="1800">
                <a:latin typeface="宋体" panose="02010600030101010101" pitchFamily="2" charset="-122"/>
                <a:ea typeface="Arial Unicode MS" panose="020B0604020202020204" pitchFamily="34" charset="-122"/>
              </a:rPr>
              <a:t>、</a:t>
            </a:r>
            <a:r>
              <a:rPr lang="en-US" altLang="zh-CN" sz="1800">
                <a:latin typeface="宋体" panose="02010600030101010101" pitchFamily="2" charset="-122"/>
                <a:ea typeface="Arial Unicode MS" panose="020B0604020202020204" pitchFamily="34" charset="-122"/>
              </a:rPr>
              <a:t>C</a:t>
            </a:r>
            <a:r>
              <a:rPr lang="zh-CN" altLang="en-US" sz="1800">
                <a:latin typeface="宋体" panose="02010600030101010101" pitchFamily="2" charset="-122"/>
                <a:ea typeface="Arial Unicode MS" panose="020B0604020202020204" pitchFamily="34" charset="-122"/>
              </a:rPr>
              <a:t>分别表示三个人，</a:t>
            </a:r>
            <a:r>
              <a:rPr lang="en-US" altLang="zh-CN" sz="1800">
                <a:latin typeface="宋体" panose="02010600030101010101" pitchFamily="2" charset="-122"/>
                <a:ea typeface="Arial Unicode MS" panose="020B0604020202020204" pitchFamily="34" charset="-122"/>
              </a:rPr>
              <a:t>F</a:t>
            </a:r>
            <a:r>
              <a:rPr lang="zh-CN" altLang="en-US" sz="1800">
                <a:latin typeface="宋体" panose="02010600030101010101" pitchFamily="2" charset="-122"/>
                <a:ea typeface="Arial Unicode MS" panose="020B0604020202020204" pitchFamily="34" charset="-122"/>
              </a:rPr>
              <a:t>代表表决结果，两人以上同意则表示通过，否则为不通过。</a:t>
            </a:r>
            <a:r>
              <a:rPr lang="en-US" altLang="zh-CN" sz="1800">
                <a:latin typeface="宋体" panose="02010600030101010101" pitchFamily="2" charset="-122"/>
                <a:ea typeface="Arial Unicode MS" panose="020B0604020202020204" pitchFamily="34" charset="-122"/>
              </a:rPr>
              <a:t>A</a:t>
            </a:r>
            <a:r>
              <a:rPr lang="zh-CN" altLang="en-US" sz="1800">
                <a:latin typeface="宋体" panose="02010600030101010101" pitchFamily="2" charset="-122"/>
                <a:ea typeface="Arial Unicode MS" panose="020B0604020202020204" pitchFamily="34" charset="-122"/>
              </a:rPr>
              <a:t>、</a:t>
            </a:r>
            <a:r>
              <a:rPr lang="en-US" altLang="zh-CN" sz="1800">
                <a:latin typeface="宋体" panose="02010600030101010101" pitchFamily="2" charset="-122"/>
                <a:ea typeface="Arial Unicode MS" panose="020B0604020202020204" pitchFamily="34" charset="-122"/>
              </a:rPr>
              <a:t>B</a:t>
            </a:r>
            <a:r>
              <a:rPr lang="zh-CN" altLang="en-US" sz="1800">
                <a:latin typeface="宋体" panose="02010600030101010101" pitchFamily="2" charset="-122"/>
                <a:ea typeface="Arial Unicode MS" panose="020B0604020202020204" pitchFamily="34" charset="-122"/>
              </a:rPr>
              <a:t>、</a:t>
            </a:r>
            <a:r>
              <a:rPr lang="en-US" altLang="zh-CN" sz="1800">
                <a:latin typeface="宋体" panose="02010600030101010101" pitchFamily="2" charset="-122"/>
                <a:ea typeface="Arial Unicode MS" panose="020B0604020202020204" pitchFamily="34" charset="-122"/>
              </a:rPr>
              <a:t>C</a:t>
            </a:r>
            <a:r>
              <a:rPr lang="zh-CN" altLang="en-US" sz="1800">
                <a:latin typeface="宋体" panose="02010600030101010101" pitchFamily="2" charset="-122"/>
                <a:ea typeface="Arial Unicode MS" panose="020B0604020202020204" pitchFamily="34" charset="-122"/>
              </a:rPr>
              <a:t>同意为</a:t>
            </a:r>
            <a:r>
              <a:rPr lang="en-US" altLang="zh-CN" sz="1800">
                <a:latin typeface="宋体" panose="02010600030101010101" pitchFamily="2" charset="-122"/>
                <a:ea typeface="Arial Unicode MS" panose="020B0604020202020204" pitchFamily="34" charset="-122"/>
              </a:rPr>
              <a:t>1</a:t>
            </a:r>
            <a:r>
              <a:rPr lang="zh-CN" altLang="en-US" sz="1800">
                <a:latin typeface="宋体" panose="02010600030101010101" pitchFamily="2" charset="-122"/>
                <a:ea typeface="Arial Unicode MS" panose="020B0604020202020204" pitchFamily="34" charset="-122"/>
              </a:rPr>
              <a:t>，不同意为</a:t>
            </a:r>
            <a:r>
              <a:rPr lang="en-US" altLang="zh-CN" sz="1800">
                <a:latin typeface="宋体" panose="02010600030101010101" pitchFamily="2" charset="-122"/>
                <a:ea typeface="Arial Unicode MS" panose="020B0604020202020204" pitchFamily="34" charset="-122"/>
              </a:rPr>
              <a:t>0</a:t>
            </a:r>
            <a:r>
              <a:rPr lang="zh-CN" altLang="en-US" sz="1800">
                <a:latin typeface="宋体" panose="02010600030101010101" pitchFamily="2" charset="-122"/>
                <a:ea typeface="Arial Unicode MS" panose="020B0604020202020204" pitchFamily="34" charset="-122"/>
              </a:rPr>
              <a:t>。</a:t>
            </a:r>
            <a:r>
              <a:rPr lang="en-US" altLang="zh-CN" sz="1800">
                <a:latin typeface="宋体" panose="02010600030101010101" pitchFamily="2" charset="-122"/>
                <a:ea typeface="Arial Unicode MS" panose="020B0604020202020204" pitchFamily="34" charset="-122"/>
              </a:rPr>
              <a:t>F</a:t>
            </a:r>
            <a:r>
              <a:rPr lang="zh-CN" altLang="en-US" sz="1800">
                <a:latin typeface="宋体" panose="02010600030101010101" pitchFamily="2" charset="-122"/>
                <a:ea typeface="Arial Unicode MS" panose="020B0604020202020204" pitchFamily="34" charset="-122"/>
              </a:rPr>
              <a:t>通过为</a:t>
            </a:r>
            <a:r>
              <a:rPr lang="en-US" altLang="zh-CN" sz="1800">
                <a:latin typeface="宋体" panose="02010600030101010101" pitchFamily="2" charset="-122"/>
                <a:ea typeface="Arial Unicode MS" panose="020B0604020202020204" pitchFamily="34" charset="-122"/>
              </a:rPr>
              <a:t>1</a:t>
            </a:r>
            <a:r>
              <a:rPr lang="zh-CN" altLang="en-US" sz="1800">
                <a:latin typeface="宋体" panose="02010600030101010101" pitchFamily="2" charset="-122"/>
                <a:ea typeface="Arial Unicode MS" panose="020B0604020202020204" pitchFamily="34" charset="-122"/>
              </a:rPr>
              <a:t>，不通过为</a:t>
            </a:r>
            <a:r>
              <a:rPr lang="en-US" altLang="zh-CN" sz="1800">
                <a:latin typeface="宋体" panose="02010600030101010101" pitchFamily="2" charset="-122"/>
                <a:ea typeface="Arial Unicode MS" panose="020B0604020202020204" pitchFamily="34" charset="-122"/>
              </a:rPr>
              <a:t>0</a:t>
            </a:r>
            <a:r>
              <a:rPr lang="zh-CN" altLang="en-US" sz="1800">
                <a:latin typeface="宋体" panose="02010600030101010101" pitchFamily="2" charset="-122"/>
                <a:ea typeface="Arial Unicode MS" panose="020B0604020202020204" pitchFamily="34" charset="-122"/>
              </a:rPr>
              <a:t>。</a:t>
            </a:r>
          </a:p>
        </p:txBody>
      </p:sp>
      <p:sp>
        <p:nvSpPr>
          <p:cNvPr id="59435" name="矩形 43">
            <a:extLst>
              <a:ext uri="{FF2B5EF4-FFF2-40B4-BE49-F238E27FC236}">
                <a16:creationId xmlns:a16="http://schemas.microsoft.com/office/drawing/2014/main" id="{81E51E8E-090D-D938-2ACE-62C55276CB5D}"/>
              </a:ext>
            </a:extLst>
          </p:cNvPr>
          <p:cNvSpPr>
            <a:spLocks noGrp="1"/>
          </p:cNvSpPr>
          <p:nvPr>
            <p:ph type="title" idx="4294967295"/>
          </p:nvPr>
        </p:nvSpPr>
        <p:spPr/>
        <p:txBody>
          <a:bodyPr/>
          <a:lstStyle/>
          <a:p>
            <a:pPr>
              <a:defRPr/>
            </a:pPr>
            <a:r>
              <a:rPr lang="en-US" altLang="zh-CN" sz="2400" cap="none" dirty="0"/>
              <a:t>2.4  </a:t>
            </a:r>
            <a:r>
              <a:rPr lang="zh-CN" altLang="en-US" sz="2400" cap="none" dirty="0"/>
              <a:t>逻辑函数的表示方法</a:t>
            </a:r>
          </a:p>
        </p:txBody>
      </p:sp>
      <p:graphicFrame>
        <p:nvGraphicFramePr>
          <p:cNvPr id="66614" name="Group 54">
            <a:extLst>
              <a:ext uri="{FF2B5EF4-FFF2-40B4-BE49-F238E27FC236}">
                <a16:creationId xmlns:a16="http://schemas.microsoft.com/office/drawing/2014/main" id="{73F3764C-F503-F179-1922-E00089255E80}"/>
              </a:ext>
            </a:extLst>
          </p:cNvPr>
          <p:cNvGraphicFramePr>
            <a:graphicFrameLocks noGrp="1"/>
          </p:cNvGraphicFramePr>
          <p:nvPr/>
        </p:nvGraphicFramePr>
        <p:xfrm>
          <a:off x="6804025" y="3068638"/>
          <a:ext cx="2154238" cy="3629025"/>
        </p:xfrm>
        <a:graphic>
          <a:graphicData uri="http://schemas.openxmlformats.org/drawingml/2006/table">
            <a:tbl>
              <a:tblPr/>
              <a:tblGrid>
                <a:gridCol w="1266826">
                  <a:extLst>
                    <a:ext uri="{9D8B030D-6E8A-4147-A177-3AD203B41FA5}">
                      <a16:colId xmlns:a16="http://schemas.microsoft.com/office/drawing/2014/main" val="20000"/>
                    </a:ext>
                  </a:extLst>
                </a:gridCol>
                <a:gridCol w="887412">
                  <a:extLst>
                    <a:ext uri="{9D8B030D-6E8A-4147-A177-3AD203B41FA5}">
                      <a16:colId xmlns:a16="http://schemas.microsoft.com/office/drawing/2014/main" val="20001"/>
                    </a:ext>
                  </a:extLst>
                </a:gridCol>
              </a:tblGrid>
              <a:tr h="701169">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Arial" charset="0"/>
                          <a:ea typeface="宋体" pitchFamily="2" charset="-122"/>
                        </a:rPr>
                        <a:t>多数表决电路</a:t>
                      </a:r>
                      <a:endParaRPr kumimoji="0" lang="en-US" altLang="zh-CN" sz="2000" b="1" i="0" u="none" strike="noStrike" cap="none" normalizeH="0" baseline="0" dirty="0">
                        <a:ln>
                          <a:noFill/>
                        </a:ln>
                        <a:solidFill>
                          <a:schemeClr val="tx1"/>
                        </a:solidFill>
                        <a:effectLst/>
                        <a:latin typeface="Arial" charset="0"/>
                        <a:ea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Arial" charset="0"/>
                          <a:ea typeface="宋体" pitchFamily="2" charset="-122"/>
                        </a:rPr>
                        <a:t>真值表</a:t>
                      </a:r>
                    </a:p>
                  </a:txBody>
                  <a:tcPr marT="45732" marB="4573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hMerge="1">
                  <a:txBody>
                    <a:bodyPr/>
                    <a:lstStyle/>
                    <a:p>
                      <a:endParaRPr lang="zh-CN" altLang="en-US"/>
                    </a:p>
                  </a:txBody>
                  <a:tcPr/>
                </a:tc>
                <a:extLst>
                  <a:ext uri="{0D108BD9-81ED-4DB2-BD59-A6C34878D82A}">
                    <a16:rowId xmlns:a16="http://schemas.microsoft.com/office/drawing/2014/main" val="10000"/>
                  </a:ext>
                </a:extLst>
              </a:tr>
              <a:tr h="39694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pitchFamily="2" charset="-122"/>
                        </a:rPr>
                        <a:t>A  B  C</a:t>
                      </a:r>
                      <a:endParaRPr kumimoji="0" lang="zh-CN" altLang="en-US" sz="2000" b="1" i="0" u="none" strike="noStrike" cap="none" normalizeH="0" baseline="0">
                        <a:ln>
                          <a:noFill/>
                        </a:ln>
                        <a:solidFill>
                          <a:schemeClr val="tx1"/>
                        </a:solidFill>
                        <a:effectLst/>
                        <a:latin typeface="Arial" charset="0"/>
                        <a:ea typeface="宋体" pitchFamily="2" charset="-122"/>
                      </a:endParaRPr>
                    </a:p>
                  </a:txBody>
                  <a:tcPr marT="45732" marB="45732"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pitchFamily="2" charset="-122"/>
                        </a:rPr>
                        <a:t>F</a:t>
                      </a:r>
                      <a:endParaRPr kumimoji="0" lang="zh-CN" altLang="en-US" sz="2000" b="1" i="0" u="none" strike="noStrike" cap="none" normalizeH="0" baseline="0">
                        <a:ln>
                          <a:noFill/>
                        </a:ln>
                        <a:solidFill>
                          <a:schemeClr val="tx1"/>
                        </a:solidFill>
                        <a:effectLst/>
                        <a:latin typeface="Arial" charset="0"/>
                        <a:ea typeface="宋体" pitchFamily="2" charset="-122"/>
                      </a:endParaRPr>
                    </a:p>
                  </a:txBody>
                  <a:tcPr marT="45732" marB="45732"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253091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0  0  0</a:t>
                      </a:r>
                      <a:endParaRPr kumimoji="0" lang="en-US" altLang="zh-CN" sz="2000" b="0" i="0" u="none" strike="noStrike" cap="none" normalizeH="0" baseline="0" dirty="0">
                        <a:ln>
                          <a:noFill/>
                        </a:ln>
                        <a:solidFill>
                          <a:schemeClr val="tx1"/>
                        </a:solidFill>
                        <a:effectLst/>
                        <a:latin typeface="Arial" charset="0"/>
                        <a:ea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0  0  </a:t>
                      </a:r>
                      <a:r>
                        <a:rPr kumimoji="0" lang="en-US" altLang="zh-CN" sz="2000" b="0" i="0" u="none" strike="noStrike" cap="none" normalizeH="0" baseline="0" dirty="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0  1  0</a:t>
                      </a:r>
                      <a:endParaRPr kumimoji="0" lang="en-US" altLang="zh-CN" sz="2000" b="0" i="0" u="none" strike="noStrike" cap="none" normalizeH="0" baseline="0" dirty="0">
                        <a:ln>
                          <a:noFill/>
                        </a:ln>
                        <a:solidFill>
                          <a:schemeClr val="tx1"/>
                        </a:solidFill>
                        <a:effectLst/>
                        <a:latin typeface="Arial" charset="0"/>
                        <a:ea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0  </a:t>
                      </a:r>
                      <a:r>
                        <a:rPr kumimoji="0" lang="en-US" altLang="zh-CN" sz="2000" b="0" i="0" u="none" strike="noStrike" cap="none" normalizeH="0" baseline="0" dirty="0">
                          <a:ln>
                            <a:noFill/>
                          </a:ln>
                          <a:solidFill>
                            <a:schemeClr val="tx1"/>
                          </a:solidFill>
                          <a:effectLst/>
                          <a:latin typeface="Arial" charset="0"/>
                          <a:ea typeface="宋体" pitchFamily="2" charset="-122"/>
                        </a:rPr>
                        <a:t>1  1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1  0  0</a:t>
                      </a:r>
                      <a:endParaRPr kumimoji="0" lang="en-US" altLang="zh-CN" sz="2000" b="0" i="0" u="none" strike="noStrike" cap="none" normalizeH="0" baseline="0" dirty="0">
                        <a:ln>
                          <a:noFill/>
                        </a:ln>
                        <a:solidFill>
                          <a:schemeClr val="tx1"/>
                        </a:solidFill>
                        <a:effectLst/>
                        <a:latin typeface="Arial" charset="0"/>
                        <a:ea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1  0  </a:t>
                      </a:r>
                      <a:r>
                        <a:rPr kumimoji="0" lang="en-US" altLang="zh-CN" sz="2000" b="0" i="0" u="none" strike="noStrike" cap="none" normalizeH="0" baseline="0" dirty="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宋体" pitchFamily="2" charset="-122"/>
                        </a:rPr>
                        <a:t>1  </a:t>
                      </a:r>
                      <a:r>
                        <a:rPr kumimoji="0" lang="en-US" altLang="zh-CN" sz="2000" b="0" i="0" u="none" strike="noStrike" cap="none" normalizeH="0" baseline="0">
                          <a:ln>
                            <a:noFill/>
                          </a:ln>
                          <a:solidFill>
                            <a:schemeClr val="tx1"/>
                          </a:solidFill>
                          <a:effectLst/>
                          <a:latin typeface="Arial" charset="0"/>
                          <a:ea typeface="宋体" pitchFamily="2" charset="-122"/>
                        </a:rPr>
                        <a:t>1  0</a:t>
                      </a:r>
                      <a:endParaRPr kumimoji="0" lang="en-US" altLang="zh-CN" sz="2000" b="0" i="0" u="none" strike="noStrike" cap="none" normalizeH="0" baseline="0" dirty="0">
                        <a:ln>
                          <a:noFill/>
                        </a:ln>
                        <a:solidFill>
                          <a:schemeClr val="tx1"/>
                        </a:solidFill>
                        <a:effectLst/>
                        <a:latin typeface="Arial" charset="0"/>
                        <a:ea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宋体" pitchFamily="2" charset="-122"/>
                        </a:rPr>
                        <a:t>1  1  1</a:t>
                      </a:r>
                    </a:p>
                  </a:txBody>
                  <a:tcPr marT="45732" marB="45732"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宋体" pitchFamily="2" charset="-122"/>
                        </a:rPr>
                        <a:t>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宋体" pitchFamily="2" charset="-122"/>
                        </a:rPr>
                        <a:t>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宋体" pitchFamily="2" charset="-122"/>
                        </a:rPr>
                        <a:t>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宋体" pitchFamily="2" charset="-122"/>
                        </a:rPr>
                        <a:t>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宋体" pitchFamily="2" charset="-122"/>
                        </a:rPr>
                        <a:t>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宋体" pitchFamily="2" charset="-122"/>
                        </a:rPr>
                        <a:t>1</a:t>
                      </a:r>
                      <a:endParaRPr kumimoji="0" lang="zh-CN" altLang="en-US" sz="2000" b="0" i="0" u="none" strike="noStrike" cap="none" normalizeH="0" baseline="0" dirty="0">
                        <a:ln>
                          <a:noFill/>
                        </a:ln>
                        <a:solidFill>
                          <a:schemeClr val="tx1"/>
                        </a:solidFill>
                        <a:effectLst/>
                        <a:latin typeface="Arial" charset="0"/>
                        <a:ea typeface="宋体" pitchFamily="2" charset="-122"/>
                      </a:endParaRPr>
                    </a:p>
                  </a:txBody>
                  <a:tcPr marT="45732" marB="45732"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extLst>
                  <a:ext uri="{0D108BD9-81ED-4DB2-BD59-A6C34878D82A}">
                    <a16:rowId xmlns:a16="http://schemas.microsoft.com/office/drawing/2014/main" val="10002"/>
                  </a:ext>
                </a:extLst>
              </a:tr>
            </a:tbl>
          </a:graphicData>
        </a:graphic>
      </p:graphicFrame>
      <p:sp>
        <p:nvSpPr>
          <p:cNvPr id="29713" name="Text Box 10">
            <a:extLst>
              <a:ext uri="{FF2B5EF4-FFF2-40B4-BE49-F238E27FC236}">
                <a16:creationId xmlns:a16="http://schemas.microsoft.com/office/drawing/2014/main" id="{34688EF4-59FC-D209-5591-41A3DB11088C}"/>
              </a:ext>
            </a:extLst>
          </p:cNvPr>
          <p:cNvSpPr txBox="1">
            <a:spLocks noChangeArrowheads="1"/>
          </p:cNvSpPr>
          <p:nvPr/>
        </p:nvSpPr>
        <p:spPr bwMode="auto">
          <a:xfrm>
            <a:off x="792163" y="2932113"/>
            <a:ext cx="30241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sz="2400">
                <a:latin typeface="Arial" panose="020B0604020202020204" pitchFamily="34" charset="0"/>
                <a:ea typeface="Arial Unicode MS" panose="020B0604020202020204" pitchFamily="34" charset="-122"/>
              </a:rPr>
              <a:t>2.4.1  </a:t>
            </a:r>
            <a:r>
              <a:rPr lang="zh-CN" altLang="en-US" sz="2400">
                <a:latin typeface="Arial" panose="020B0604020202020204" pitchFamily="34" charset="0"/>
                <a:ea typeface="Arial Unicode MS" panose="020B0604020202020204" pitchFamily="34" charset="-122"/>
              </a:rPr>
              <a:t>逻辑真值表</a:t>
            </a:r>
          </a:p>
        </p:txBody>
      </p:sp>
      <p:sp>
        <p:nvSpPr>
          <p:cNvPr id="62" name="Rectangle 3">
            <a:extLst>
              <a:ext uri="{FF2B5EF4-FFF2-40B4-BE49-F238E27FC236}">
                <a16:creationId xmlns:a16="http://schemas.microsoft.com/office/drawing/2014/main" id="{9A471A66-9696-790D-7611-3283F10B62F1}"/>
              </a:ext>
            </a:extLst>
          </p:cNvPr>
          <p:cNvSpPr txBox="1">
            <a:spLocks noChangeArrowheads="1"/>
          </p:cNvSpPr>
          <p:nvPr/>
        </p:nvSpPr>
        <p:spPr bwMode="auto">
          <a:xfrm>
            <a:off x="827088" y="3359150"/>
            <a:ext cx="5976937" cy="287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4013" indent="-354013">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20725" indent="-35560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992188" indent="-352425">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262063" indent="-347663">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1430338" indent="-333375">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18875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3447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28019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2591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120000"/>
              </a:lnSpc>
            </a:pPr>
            <a:r>
              <a:rPr lang="zh-CN" altLang="en-US" sz="1800">
                <a:ea typeface="Arial Unicode MS" panose="020B0604020202020204" pitchFamily="34" charset="-122"/>
              </a:rPr>
              <a:t>将逻辑函数输入变量所有取值组合和输出函数值之间的对应关系列成一张表格形式。通常按</a:t>
            </a:r>
            <a:r>
              <a:rPr lang="en-US" altLang="zh-CN" sz="1800">
                <a:ea typeface="Arial Unicode MS" panose="020B0604020202020204" pitchFamily="34" charset="-122"/>
              </a:rPr>
              <a:t>n</a:t>
            </a:r>
            <a:r>
              <a:rPr lang="zh-CN" altLang="en-US" sz="1800">
                <a:ea typeface="Arial Unicode MS" panose="020B0604020202020204" pitchFamily="34" charset="-122"/>
              </a:rPr>
              <a:t>位二进制数从小到大的顺序依次列出所有取值的组合。</a:t>
            </a:r>
          </a:p>
          <a:p>
            <a:pPr eaLnBrk="1" hangingPunct="1">
              <a:lnSpc>
                <a:spcPct val="120000"/>
              </a:lnSpc>
            </a:pPr>
            <a:r>
              <a:rPr lang="zh-CN" altLang="en-US" sz="1800">
                <a:solidFill>
                  <a:srgbClr val="A50021"/>
                </a:solidFill>
                <a:ea typeface="Arial Unicode MS" panose="020B0604020202020204" pitchFamily="34" charset="-122"/>
              </a:rPr>
              <a:t>优点：</a:t>
            </a:r>
            <a:r>
              <a:rPr lang="zh-CN" altLang="en-US" sz="1800">
                <a:ea typeface="Arial Unicode MS" panose="020B0604020202020204" pitchFamily="34" charset="-122"/>
              </a:rPr>
              <a:t>简单直观，逻辑问题→数学问题。</a:t>
            </a:r>
          </a:p>
          <a:p>
            <a:pPr eaLnBrk="1" hangingPunct="1">
              <a:lnSpc>
                <a:spcPct val="120000"/>
              </a:lnSpc>
            </a:pPr>
            <a:r>
              <a:rPr lang="zh-CN" altLang="en-US" sz="1800">
                <a:solidFill>
                  <a:srgbClr val="A50021"/>
                </a:solidFill>
                <a:ea typeface="Arial Unicode MS" panose="020B0604020202020204" pitchFamily="34" charset="-122"/>
              </a:rPr>
              <a:t>缺点：</a:t>
            </a:r>
            <a:r>
              <a:rPr lang="zh-CN" altLang="en-US" sz="1800">
                <a:ea typeface="Arial Unicode MS" panose="020B0604020202020204" pitchFamily="34" charset="-122"/>
              </a:rPr>
              <a:t>当</a:t>
            </a:r>
            <a:r>
              <a:rPr lang="en-US" altLang="zh-CN" sz="1800">
                <a:ea typeface="Arial Unicode MS" panose="020B0604020202020204" pitchFamily="34" charset="-122"/>
              </a:rPr>
              <a:t>n</a:t>
            </a:r>
            <a:r>
              <a:rPr lang="zh-CN" altLang="en-US" sz="1800">
                <a:ea typeface="Arial Unicode MS" panose="020B0604020202020204" pitchFamily="34" charset="-122"/>
              </a:rPr>
              <a:t>值较大时表格规模也相应变大。</a:t>
            </a:r>
            <a:endParaRPr lang="en-US" altLang="zh-CN" sz="1800">
              <a:ea typeface="Arial Unicode MS" panose="020B0604020202020204" pitchFamily="34" charset="-122"/>
            </a:endParaRPr>
          </a:p>
          <a:p>
            <a:pPr eaLnBrk="1" hangingPunct="1">
              <a:lnSpc>
                <a:spcPct val="120000"/>
              </a:lnSpc>
            </a:pPr>
            <a:r>
              <a:rPr lang="zh-CN" altLang="en-US" sz="1800">
                <a:ea typeface="Arial Unicode MS" panose="020B0604020202020204" pitchFamily="34" charset="-122"/>
              </a:rPr>
              <a:t>为了减小表格规模，可以只列出使函数值为</a:t>
            </a:r>
            <a:r>
              <a:rPr lang="en-US" altLang="zh-CN" sz="1800">
                <a:ea typeface="Arial Unicode MS" panose="020B0604020202020204" pitchFamily="34" charset="-122"/>
              </a:rPr>
              <a:t>1</a:t>
            </a:r>
            <a:r>
              <a:rPr lang="zh-CN" altLang="en-US" sz="1800">
                <a:ea typeface="Arial Unicode MS" panose="020B0604020202020204" pitchFamily="34" charset="-122"/>
              </a:rPr>
              <a:t>的输入逻辑变量取值组合。</a:t>
            </a:r>
          </a:p>
          <a:p>
            <a:pPr eaLnBrk="1" hangingPunct="1">
              <a:lnSpc>
                <a:spcPct val="120000"/>
              </a:lnSpc>
            </a:pPr>
            <a:r>
              <a:rPr lang="zh-CN" altLang="en-US" sz="1800">
                <a:ea typeface="Arial Unicode MS" panose="020B0604020202020204" pitchFamily="34" charset="-122"/>
              </a:rPr>
              <a:t>如果两个逻辑函数的真值表相同，则这两个逻辑函数相等。因此，逻辑函数的真值表具有惟一性。</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box(in)">
                                      <p:cBhvr>
                                        <p:cTn id="7" dur="500"/>
                                        <p:tgtEl>
                                          <p:spTgt spid="194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blinds(horizontal)">
                                      <p:cBhvr>
                                        <p:cTn id="12" dur="500"/>
                                        <p:tgtEl>
                                          <p:spTgt spid="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9713"/>
                                        </p:tgtEl>
                                        <p:attrNameLst>
                                          <p:attrName>style.visibility</p:attrName>
                                        </p:attrNameLst>
                                      </p:cBhvr>
                                      <p:to>
                                        <p:strVal val="visible"/>
                                      </p:to>
                                    </p:set>
                                    <p:animEffect transition="in" filter="barn(inVertical)">
                                      <p:cBhvr>
                                        <p:cTn id="17" dur="500"/>
                                        <p:tgtEl>
                                          <p:spTgt spid="29713"/>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barn(inVertical)">
                                      <p:cBhvr>
                                        <p:cTn id="20" dur="500"/>
                                        <p:tgtEl>
                                          <p:spTgt spid="62"/>
                                        </p:tgtEl>
                                      </p:cBhvr>
                                    </p:animEffect>
                                  </p:childTnLst>
                                </p:cTn>
                              </p:par>
                              <p:par>
                                <p:cTn id="21" presetID="16" presetClass="entr" presetSubtype="21" fill="hold" nodeType="withEffect">
                                  <p:stCondLst>
                                    <p:cond delay="0"/>
                                  </p:stCondLst>
                                  <p:childTnLst>
                                    <p:set>
                                      <p:cBhvr>
                                        <p:cTn id="22" dur="1" fill="hold">
                                          <p:stCondLst>
                                            <p:cond delay="0"/>
                                          </p:stCondLst>
                                        </p:cTn>
                                        <p:tgtEl>
                                          <p:spTgt spid="66614"/>
                                        </p:tgtEl>
                                        <p:attrNameLst>
                                          <p:attrName>style.visibility</p:attrName>
                                        </p:attrNameLst>
                                      </p:cBhvr>
                                      <p:to>
                                        <p:strVal val="visible"/>
                                      </p:to>
                                    </p:set>
                                    <p:animEffect transition="in" filter="barn(inVertical)">
                                      <p:cBhvr>
                                        <p:cTn id="23" dur="500"/>
                                        <p:tgtEl>
                                          <p:spTgt spid="66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animBg="1"/>
      <p:bldP spid="43" grpId="0"/>
      <p:bldP spid="29713" grpId="0"/>
      <p:bldP spid="6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9">
            <a:extLst>
              <a:ext uri="{FF2B5EF4-FFF2-40B4-BE49-F238E27FC236}">
                <a16:creationId xmlns:a16="http://schemas.microsoft.com/office/drawing/2014/main" id="{33885D8A-9080-3591-E282-9DCF104BFCC5}"/>
              </a:ext>
            </a:extLst>
          </p:cNvPr>
          <p:cNvSpPr>
            <a:spLocks noGrp="1"/>
          </p:cNvSpPr>
          <p:nvPr>
            <p:ph type="sldNum" sz="quarter" idx="10"/>
          </p:nvPr>
        </p:nvSpPr>
        <p:spPr>
          <a:noFill/>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spcBef>
                <a:spcPct val="0"/>
              </a:spcBef>
              <a:buClrTx/>
              <a:buFontTx/>
              <a:buNone/>
            </a:pPr>
            <a:fld id="{F6B7A93F-DC7F-4F60-9BB2-039F2B68420F}" type="slidenum">
              <a:rPr lang="en-US" altLang="zh-CN" sz="1800">
                <a:solidFill>
                  <a:schemeClr val="bg2"/>
                </a:solidFill>
                <a:latin typeface="Arial" panose="020B0604020202020204" pitchFamily="34" charset="0"/>
                <a:ea typeface="Arial Unicode MS" panose="020B0604020202020204" pitchFamily="34" charset="-122"/>
              </a:rPr>
              <a:pPr>
                <a:spcBef>
                  <a:spcPct val="0"/>
                </a:spcBef>
                <a:buClrTx/>
                <a:buFontTx/>
                <a:buNone/>
              </a:pPr>
              <a:t>28</a:t>
            </a:fld>
            <a:endParaRPr lang="en-US" altLang="zh-CN" sz="1800">
              <a:solidFill>
                <a:schemeClr val="bg2"/>
              </a:solidFill>
              <a:latin typeface="Arial" panose="020B0604020202020204" pitchFamily="34" charset="0"/>
              <a:ea typeface="Arial Unicode MS" panose="020B0604020202020204" pitchFamily="34" charset="-122"/>
            </a:endParaRPr>
          </a:p>
        </p:txBody>
      </p:sp>
      <p:sp>
        <p:nvSpPr>
          <p:cNvPr id="59435" name="矩形 43">
            <a:extLst>
              <a:ext uri="{FF2B5EF4-FFF2-40B4-BE49-F238E27FC236}">
                <a16:creationId xmlns:a16="http://schemas.microsoft.com/office/drawing/2014/main" id="{AED2E505-A6F8-6C00-AAD5-96BC669E70E3}"/>
              </a:ext>
            </a:extLst>
          </p:cNvPr>
          <p:cNvSpPr>
            <a:spLocks noGrp="1"/>
          </p:cNvSpPr>
          <p:nvPr>
            <p:ph type="title" idx="4294967295"/>
          </p:nvPr>
        </p:nvSpPr>
        <p:spPr/>
        <p:txBody>
          <a:bodyPr/>
          <a:lstStyle/>
          <a:p>
            <a:pPr>
              <a:defRPr/>
            </a:pPr>
            <a:r>
              <a:rPr lang="en-US" altLang="zh-CN" sz="2400" cap="none" dirty="0"/>
              <a:t>2.4  </a:t>
            </a:r>
            <a:r>
              <a:rPr lang="zh-CN" altLang="en-US" sz="2400" cap="none" dirty="0"/>
              <a:t>逻辑函数的表示方法</a:t>
            </a:r>
          </a:p>
        </p:txBody>
      </p:sp>
      <p:sp>
        <p:nvSpPr>
          <p:cNvPr id="45060" name="Text Box 10">
            <a:extLst>
              <a:ext uri="{FF2B5EF4-FFF2-40B4-BE49-F238E27FC236}">
                <a16:creationId xmlns:a16="http://schemas.microsoft.com/office/drawing/2014/main" id="{9A0441A9-AEED-4B68-786F-9B7B78D0154A}"/>
              </a:ext>
            </a:extLst>
          </p:cNvPr>
          <p:cNvSpPr txBox="1">
            <a:spLocks noChangeArrowheads="1"/>
          </p:cNvSpPr>
          <p:nvPr/>
        </p:nvSpPr>
        <p:spPr bwMode="auto">
          <a:xfrm>
            <a:off x="792163" y="225425"/>
            <a:ext cx="37798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sz="2400">
                <a:latin typeface="Arial" panose="020B0604020202020204" pitchFamily="34" charset="0"/>
                <a:ea typeface="Arial Unicode MS" panose="020B0604020202020204" pitchFamily="34" charset="-122"/>
              </a:rPr>
              <a:t>2.4.2  </a:t>
            </a:r>
            <a:r>
              <a:rPr lang="zh-CN" altLang="en-US" sz="2400">
                <a:latin typeface="Arial" panose="020B0604020202020204" pitchFamily="34" charset="0"/>
                <a:ea typeface="Arial Unicode MS" panose="020B0604020202020204" pitchFamily="34" charset="-122"/>
              </a:rPr>
              <a:t>逻辑函数表达式</a:t>
            </a:r>
          </a:p>
        </p:txBody>
      </p:sp>
      <p:sp>
        <p:nvSpPr>
          <p:cNvPr id="10" name="Rectangle 3">
            <a:extLst>
              <a:ext uri="{FF2B5EF4-FFF2-40B4-BE49-F238E27FC236}">
                <a16:creationId xmlns:a16="http://schemas.microsoft.com/office/drawing/2014/main" id="{AF0C496B-BF27-D2E0-230F-D5BA3FB2DAF5}"/>
              </a:ext>
            </a:extLst>
          </p:cNvPr>
          <p:cNvSpPr txBox="1">
            <a:spLocks noChangeArrowheads="1"/>
          </p:cNvSpPr>
          <p:nvPr/>
        </p:nvSpPr>
        <p:spPr bwMode="auto">
          <a:xfrm>
            <a:off x="792163" y="836613"/>
            <a:ext cx="8208962" cy="57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365125">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992188" indent="-352425">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262063" indent="-347663">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1430338" indent="-333375">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18875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3447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28019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2591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110000"/>
              </a:lnSpc>
              <a:buFont typeface="Wingdings" panose="05000000000000000000" pitchFamily="2" charset="2"/>
              <a:buNone/>
            </a:pPr>
            <a:r>
              <a:rPr lang="zh-CN" altLang="en-US" sz="2000">
                <a:latin typeface="宋体" panose="02010600030101010101" pitchFamily="2" charset="-122"/>
                <a:ea typeface="Arial Unicode MS" panose="020B0604020202020204" pitchFamily="34" charset="-122"/>
              </a:rPr>
              <a:t>    用与、或、非等基本逻辑运算表示逻辑函数中输入与输出之间逻辑关系的表达式叫做</a:t>
            </a:r>
            <a:r>
              <a:rPr lang="zh-CN" altLang="en-US" sz="2000">
                <a:solidFill>
                  <a:srgbClr val="0000FF"/>
                </a:solidFill>
                <a:latin typeface="宋体" panose="02010600030101010101" pitchFamily="2" charset="-122"/>
                <a:ea typeface="Arial Unicode MS" panose="020B0604020202020204" pitchFamily="34" charset="-122"/>
              </a:rPr>
              <a:t>逻辑函数表达式</a:t>
            </a:r>
            <a:r>
              <a:rPr lang="zh-CN" altLang="en-US" sz="2000">
                <a:latin typeface="宋体" panose="02010600030101010101" pitchFamily="2" charset="-122"/>
                <a:ea typeface="Arial Unicode MS" panose="020B0604020202020204" pitchFamily="34" charset="-122"/>
              </a:rPr>
              <a:t>。逻辑函数表达式可以根据真值表直接写出，步骤：</a:t>
            </a:r>
          </a:p>
          <a:p>
            <a:pPr lvl="1" eaLnBrk="1" hangingPunct="1">
              <a:lnSpc>
                <a:spcPct val="110000"/>
              </a:lnSpc>
              <a:buFont typeface="Wingdings" panose="05000000000000000000" pitchFamily="2" charset="2"/>
              <a:buNone/>
            </a:pPr>
            <a:r>
              <a:rPr lang="en-US" altLang="zh-CN" sz="1700">
                <a:latin typeface="宋体" panose="02010600030101010101" pitchFamily="2" charset="-122"/>
                <a:ea typeface="Arial Unicode MS" panose="020B0604020202020204" pitchFamily="34" charset="-122"/>
              </a:rPr>
              <a:t>(1) </a:t>
            </a:r>
            <a:r>
              <a:rPr lang="zh-CN" altLang="en-US" sz="1700">
                <a:latin typeface="宋体" panose="02010600030101010101" pitchFamily="2" charset="-122"/>
                <a:ea typeface="Arial Unicode MS" panose="020B0604020202020204" pitchFamily="34" charset="-122"/>
              </a:rPr>
              <a:t>找出所有使逻辑函数值为</a:t>
            </a:r>
            <a:r>
              <a:rPr lang="en-US" altLang="zh-CN" sz="1700">
                <a:latin typeface="宋体" panose="02010600030101010101" pitchFamily="2" charset="-122"/>
                <a:ea typeface="Arial Unicode MS" panose="020B0604020202020204" pitchFamily="34" charset="-122"/>
              </a:rPr>
              <a:t>1</a:t>
            </a:r>
            <a:r>
              <a:rPr lang="zh-CN" altLang="en-US" sz="1700">
                <a:latin typeface="宋体" panose="02010600030101010101" pitchFamily="2" charset="-122"/>
                <a:ea typeface="Arial Unicode MS" panose="020B0604020202020204" pitchFamily="34" charset="-122"/>
              </a:rPr>
              <a:t>的输入变量取值组合；</a:t>
            </a:r>
          </a:p>
          <a:p>
            <a:pPr lvl="1" eaLnBrk="1" hangingPunct="1">
              <a:lnSpc>
                <a:spcPct val="110000"/>
              </a:lnSpc>
              <a:buFont typeface="Wingdings" panose="05000000000000000000" pitchFamily="2" charset="2"/>
              <a:buNone/>
            </a:pPr>
            <a:r>
              <a:rPr lang="en-US" altLang="zh-CN" sz="1700">
                <a:latin typeface="宋体" panose="02010600030101010101" pitchFamily="2" charset="-122"/>
                <a:ea typeface="Arial Unicode MS" panose="020B0604020202020204" pitchFamily="34" charset="-122"/>
              </a:rPr>
              <a:t>(2) </a:t>
            </a:r>
            <a:r>
              <a:rPr lang="zh-CN" altLang="en-US" sz="1700">
                <a:latin typeface="宋体" panose="02010600030101010101" pitchFamily="2" charset="-122"/>
                <a:ea typeface="Arial Unicode MS" panose="020B0604020202020204" pitchFamily="34" charset="-122"/>
              </a:rPr>
              <a:t>变量值为</a:t>
            </a:r>
            <a:r>
              <a:rPr lang="en-US" altLang="zh-CN" sz="1700">
                <a:latin typeface="宋体" panose="02010600030101010101" pitchFamily="2" charset="-122"/>
                <a:ea typeface="Arial Unicode MS" panose="020B0604020202020204" pitchFamily="34" charset="-122"/>
              </a:rPr>
              <a:t>1</a:t>
            </a:r>
            <a:r>
              <a:rPr lang="zh-CN" altLang="en-US" sz="1700">
                <a:latin typeface="宋体" panose="02010600030101010101" pitchFamily="2" charset="-122"/>
                <a:ea typeface="Arial Unicode MS" panose="020B0604020202020204" pitchFamily="34" charset="-122"/>
              </a:rPr>
              <a:t>的写成原变量形式，变量值为</a:t>
            </a:r>
            <a:r>
              <a:rPr lang="en-US" altLang="zh-CN" sz="1700">
                <a:latin typeface="宋体" panose="02010600030101010101" pitchFamily="2" charset="-122"/>
                <a:ea typeface="Arial Unicode MS" panose="020B0604020202020204" pitchFamily="34" charset="-122"/>
              </a:rPr>
              <a:t>0</a:t>
            </a:r>
            <a:r>
              <a:rPr lang="zh-CN" altLang="en-US" sz="1700">
                <a:latin typeface="宋体" panose="02010600030101010101" pitchFamily="2" charset="-122"/>
                <a:ea typeface="Arial Unicode MS" panose="020B0604020202020204" pitchFamily="34" charset="-122"/>
              </a:rPr>
              <a:t>的写成反变量形式，从而形成使逻辑函数值为</a:t>
            </a:r>
            <a:r>
              <a:rPr lang="en-US" altLang="zh-CN" sz="1700">
                <a:latin typeface="宋体" panose="02010600030101010101" pitchFamily="2" charset="-122"/>
                <a:ea typeface="Arial Unicode MS" panose="020B0604020202020204" pitchFamily="34" charset="-122"/>
              </a:rPr>
              <a:t>1</a:t>
            </a:r>
            <a:r>
              <a:rPr lang="zh-CN" altLang="en-US" sz="1700">
                <a:latin typeface="宋体" panose="02010600030101010101" pitchFamily="2" charset="-122"/>
                <a:ea typeface="Arial Unicode MS" panose="020B0604020202020204" pitchFamily="34" charset="-122"/>
              </a:rPr>
              <a:t>的</a:t>
            </a:r>
            <a:r>
              <a:rPr lang="zh-CN" altLang="en-US" sz="1700">
                <a:solidFill>
                  <a:srgbClr val="0000FF"/>
                </a:solidFill>
                <a:latin typeface="宋体" panose="02010600030101010101" pitchFamily="2" charset="-122"/>
                <a:ea typeface="Arial Unicode MS" panose="020B0604020202020204" pitchFamily="34" charset="-122"/>
              </a:rPr>
              <a:t>逻辑与项</a:t>
            </a:r>
            <a:r>
              <a:rPr lang="zh-CN" altLang="en-US" sz="1700">
                <a:latin typeface="宋体" panose="02010600030101010101" pitchFamily="2" charset="-122"/>
                <a:ea typeface="Arial Unicode MS" panose="020B0604020202020204" pitchFamily="34" charset="-122"/>
              </a:rPr>
              <a:t>；</a:t>
            </a:r>
          </a:p>
          <a:p>
            <a:pPr lvl="1" eaLnBrk="1" hangingPunct="1">
              <a:lnSpc>
                <a:spcPct val="110000"/>
              </a:lnSpc>
              <a:buFont typeface="Wingdings" panose="05000000000000000000" pitchFamily="2" charset="2"/>
              <a:buNone/>
            </a:pPr>
            <a:r>
              <a:rPr lang="en-US" altLang="zh-CN" sz="1700">
                <a:latin typeface="宋体" panose="02010600030101010101" pitchFamily="2" charset="-122"/>
                <a:ea typeface="Arial Unicode MS" panose="020B0604020202020204" pitchFamily="34" charset="-122"/>
              </a:rPr>
              <a:t>(3) </a:t>
            </a:r>
            <a:r>
              <a:rPr lang="zh-CN" altLang="en-US" sz="1700">
                <a:latin typeface="宋体" panose="02010600030101010101" pitchFamily="2" charset="-122"/>
                <a:ea typeface="Arial Unicode MS" panose="020B0604020202020204" pitchFamily="34" charset="-122"/>
              </a:rPr>
              <a:t>将所有逻辑函数值为</a:t>
            </a:r>
            <a:r>
              <a:rPr lang="en-US" altLang="zh-CN" sz="1700">
                <a:latin typeface="宋体" panose="02010600030101010101" pitchFamily="2" charset="-122"/>
                <a:ea typeface="Arial Unicode MS" panose="020B0604020202020204" pitchFamily="34" charset="-122"/>
              </a:rPr>
              <a:t>1</a:t>
            </a:r>
            <a:r>
              <a:rPr lang="zh-CN" altLang="en-US" sz="1700">
                <a:latin typeface="宋体" panose="02010600030101010101" pitchFamily="2" charset="-122"/>
                <a:ea typeface="Arial Unicode MS" panose="020B0604020202020204" pitchFamily="34" charset="-122"/>
              </a:rPr>
              <a:t>的逻辑与项做或运算，形成一个</a:t>
            </a:r>
            <a:r>
              <a:rPr lang="zh-CN" altLang="en-US" sz="1700">
                <a:solidFill>
                  <a:srgbClr val="0000FF"/>
                </a:solidFill>
                <a:latin typeface="宋体" panose="02010600030101010101" pitchFamily="2" charset="-122"/>
                <a:ea typeface="Arial Unicode MS" panose="020B0604020202020204" pitchFamily="34" charset="-122"/>
              </a:rPr>
              <a:t>与</a:t>
            </a:r>
            <a:r>
              <a:rPr lang="en-US" altLang="zh-CN" sz="1700">
                <a:solidFill>
                  <a:srgbClr val="0000FF"/>
                </a:solidFill>
                <a:latin typeface="宋体" panose="02010600030101010101" pitchFamily="2" charset="-122"/>
                <a:ea typeface="Arial Unicode MS" panose="020B0604020202020204" pitchFamily="34" charset="-122"/>
              </a:rPr>
              <a:t>-</a:t>
            </a:r>
            <a:r>
              <a:rPr lang="zh-CN" altLang="en-US" sz="1700">
                <a:solidFill>
                  <a:srgbClr val="0000FF"/>
                </a:solidFill>
                <a:latin typeface="宋体" panose="02010600030101010101" pitchFamily="2" charset="-122"/>
                <a:ea typeface="Arial Unicode MS" panose="020B0604020202020204" pitchFamily="34" charset="-122"/>
              </a:rPr>
              <a:t>或表达式</a:t>
            </a:r>
            <a:r>
              <a:rPr lang="zh-CN" altLang="en-US" sz="1700">
                <a:latin typeface="宋体" panose="02010600030101010101" pitchFamily="2" charset="-122"/>
                <a:ea typeface="Arial Unicode MS" panose="020B0604020202020204" pitchFamily="34" charset="-122"/>
              </a:rPr>
              <a:t>。</a:t>
            </a:r>
            <a:endParaRPr lang="en-US" altLang="zh-CN" sz="1700">
              <a:latin typeface="宋体" panose="02010600030101010101" pitchFamily="2" charset="-122"/>
              <a:ea typeface="Arial Unicode MS" panose="020B0604020202020204" pitchFamily="34" charset="-122"/>
            </a:endParaRPr>
          </a:p>
          <a:p>
            <a:pPr lvl="1" eaLnBrk="1" hangingPunct="1">
              <a:lnSpc>
                <a:spcPct val="110000"/>
              </a:lnSpc>
              <a:buFont typeface="Wingdings" panose="05000000000000000000" pitchFamily="2" charset="2"/>
              <a:buNone/>
            </a:pPr>
            <a:endParaRPr lang="zh-CN" altLang="en-US" sz="1700">
              <a:latin typeface="宋体" panose="02010600030101010101" pitchFamily="2" charset="-122"/>
              <a:ea typeface="Arial Unicode MS" panose="020B0604020202020204" pitchFamily="34" charset="-122"/>
            </a:endParaRPr>
          </a:p>
          <a:p>
            <a:pPr eaLnBrk="1" hangingPunct="1">
              <a:lnSpc>
                <a:spcPct val="110000"/>
              </a:lnSpc>
            </a:pPr>
            <a:r>
              <a:rPr lang="zh-CN" altLang="en-US" sz="2000">
                <a:latin typeface="宋体" panose="02010600030101010101" pitchFamily="2" charset="-122"/>
                <a:ea typeface="Arial Unicode MS" panose="020B0604020202020204" pitchFamily="34" charset="-122"/>
              </a:rPr>
              <a:t>根据以上步骤可以写出例</a:t>
            </a:r>
            <a:r>
              <a:rPr lang="en-US" altLang="zh-CN" sz="2000">
                <a:latin typeface="宋体" panose="02010600030101010101" pitchFamily="2" charset="-122"/>
                <a:ea typeface="Arial Unicode MS" panose="020B0604020202020204" pitchFamily="34" charset="-122"/>
              </a:rPr>
              <a:t>2-2</a:t>
            </a:r>
            <a:r>
              <a:rPr lang="zh-CN" altLang="en-US" sz="2000">
                <a:latin typeface="宋体" panose="02010600030101010101" pitchFamily="2" charset="-122"/>
                <a:ea typeface="Arial Unicode MS" panose="020B0604020202020204" pitchFamily="34" charset="-122"/>
              </a:rPr>
              <a:t>三人表决逻辑函数表达式如下：</a:t>
            </a:r>
          </a:p>
          <a:p>
            <a:pPr eaLnBrk="1" hangingPunct="1">
              <a:lnSpc>
                <a:spcPct val="110000"/>
              </a:lnSpc>
            </a:pPr>
            <a:endParaRPr lang="zh-CN" altLang="en-US" sz="2000">
              <a:latin typeface="宋体" panose="02010600030101010101" pitchFamily="2" charset="-122"/>
              <a:ea typeface="Arial Unicode MS" panose="020B0604020202020204" pitchFamily="34" charset="-122"/>
            </a:endParaRPr>
          </a:p>
          <a:p>
            <a:pPr eaLnBrk="1" hangingPunct="1">
              <a:lnSpc>
                <a:spcPct val="110000"/>
              </a:lnSpc>
            </a:pPr>
            <a:endParaRPr lang="zh-CN" altLang="en-US" sz="2000">
              <a:latin typeface="宋体" panose="02010600030101010101" pitchFamily="2" charset="-122"/>
              <a:ea typeface="Arial Unicode MS" panose="020B0604020202020204" pitchFamily="34" charset="-122"/>
            </a:endParaRPr>
          </a:p>
          <a:p>
            <a:pPr eaLnBrk="1" hangingPunct="1">
              <a:lnSpc>
                <a:spcPct val="110000"/>
              </a:lnSpc>
            </a:pPr>
            <a:r>
              <a:rPr lang="zh-CN" altLang="en-US" sz="1700">
                <a:solidFill>
                  <a:srgbClr val="A50021"/>
                </a:solidFill>
                <a:latin typeface="宋体" panose="02010600030101010101" pitchFamily="2" charset="-122"/>
                <a:ea typeface="Arial Unicode MS" panose="020B0604020202020204" pitchFamily="34" charset="-122"/>
              </a:rPr>
              <a:t>优点：</a:t>
            </a:r>
            <a:r>
              <a:rPr lang="zh-CN" altLang="en-US" sz="1700">
                <a:latin typeface="宋体" panose="02010600030101010101" pitchFamily="2" charset="-122"/>
                <a:ea typeface="Arial Unicode MS" panose="020B0604020202020204" pitchFamily="34" charset="-122"/>
              </a:rPr>
              <a:t>便于利用逻辑函数的基本公式和常用公式以及运算规则进行逻辑运算和变换，也便于用基本逻辑门和复合逻辑门来绘制逻辑图。</a:t>
            </a:r>
          </a:p>
          <a:p>
            <a:pPr eaLnBrk="1" hangingPunct="1">
              <a:lnSpc>
                <a:spcPct val="110000"/>
              </a:lnSpc>
            </a:pPr>
            <a:r>
              <a:rPr lang="zh-CN" altLang="en-US" sz="1700">
                <a:solidFill>
                  <a:srgbClr val="A50021"/>
                </a:solidFill>
                <a:latin typeface="宋体" panose="02010600030101010101" pitchFamily="2" charset="-122"/>
                <a:ea typeface="Arial Unicode MS" panose="020B0604020202020204" pitchFamily="34" charset="-122"/>
              </a:rPr>
              <a:t>缺点：</a:t>
            </a:r>
            <a:r>
              <a:rPr lang="zh-CN" altLang="en-US" sz="1700">
                <a:latin typeface="宋体" panose="02010600030101010101" pitchFamily="2" charset="-122"/>
                <a:ea typeface="Arial Unicode MS" panose="020B0604020202020204" pitchFamily="34" charset="-122"/>
              </a:rPr>
              <a:t>难以直接从逻辑变量取值中看出逻辑函数表达式的值，不如真值表直观。</a:t>
            </a:r>
          </a:p>
        </p:txBody>
      </p:sp>
      <p:graphicFrame>
        <p:nvGraphicFramePr>
          <p:cNvPr id="30726" name="Object 4">
            <a:extLst>
              <a:ext uri="{FF2B5EF4-FFF2-40B4-BE49-F238E27FC236}">
                <a16:creationId xmlns:a16="http://schemas.microsoft.com/office/drawing/2014/main" id="{0F60D9B5-0B08-CCD7-38C8-78AE49882E89}"/>
              </a:ext>
            </a:extLst>
          </p:cNvPr>
          <p:cNvGraphicFramePr>
            <a:graphicFrameLocks noChangeAspect="1"/>
          </p:cNvGraphicFramePr>
          <p:nvPr/>
        </p:nvGraphicFramePr>
        <p:xfrm>
          <a:off x="1404938" y="4041775"/>
          <a:ext cx="4386262" cy="493713"/>
        </p:xfrm>
        <a:graphic>
          <a:graphicData uri="http://schemas.openxmlformats.org/presentationml/2006/ole">
            <mc:AlternateContent xmlns:mc="http://schemas.openxmlformats.org/markup-compatibility/2006">
              <mc:Choice xmlns:v="urn:schemas-microsoft-com:vml" Requires="v">
                <p:oleObj name="公式" r:id="rId2" imgW="1916868" imgH="215806" progId="Equation.3">
                  <p:embed/>
                </p:oleObj>
              </mc:Choice>
              <mc:Fallback>
                <p:oleObj name="公式" r:id="rId2" imgW="1916868" imgH="215806"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4938" y="4041775"/>
                        <a:ext cx="43862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0">
                                            <p:txEl>
                                              <p:pRg st="5" end="5"/>
                                            </p:txEl>
                                          </p:spTgt>
                                        </p:tgtEl>
                                        <p:attrNameLst>
                                          <p:attrName>style.visibility</p:attrName>
                                        </p:attrNameLst>
                                      </p:cBhvr>
                                      <p:to>
                                        <p:strVal val="visible"/>
                                      </p:to>
                                    </p:set>
                                    <p:animEffect transition="in" filter="barn(inVertical)">
                                      <p:cBhvr>
                                        <p:cTn id="7" dur="500"/>
                                        <p:tgtEl>
                                          <p:spTgt spid="10">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30726"/>
                                        </p:tgtEl>
                                        <p:attrNameLst>
                                          <p:attrName>style.visibility</p:attrName>
                                        </p:attrNameLst>
                                      </p:cBhvr>
                                      <p:to>
                                        <p:strVal val="visible"/>
                                      </p:to>
                                    </p:set>
                                    <p:animEffect transition="in" filter="barn(inVertical)">
                                      <p:cBhvr>
                                        <p:cTn id="12" dur="500"/>
                                        <p:tgtEl>
                                          <p:spTgt spid="307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0">
                                            <p:txEl>
                                              <p:pRg st="8" end="8"/>
                                            </p:txEl>
                                          </p:spTgt>
                                        </p:tgtEl>
                                        <p:attrNameLst>
                                          <p:attrName>style.visibility</p:attrName>
                                        </p:attrNameLst>
                                      </p:cBhvr>
                                      <p:to>
                                        <p:strVal val="visible"/>
                                      </p:to>
                                    </p:set>
                                    <p:animEffect transition="in" filter="barn(inVertical)">
                                      <p:cBhvr>
                                        <p:cTn id="17" dur="500"/>
                                        <p:tgtEl>
                                          <p:spTgt spid="10">
                                            <p:txEl>
                                              <p:pRg st="8" end="8"/>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10">
                                            <p:txEl>
                                              <p:pRg st="9" end="9"/>
                                            </p:txEl>
                                          </p:spTgt>
                                        </p:tgtEl>
                                        <p:attrNameLst>
                                          <p:attrName>style.visibility</p:attrName>
                                        </p:attrNameLst>
                                      </p:cBhvr>
                                      <p:to>
                                        <p:strVal val="visible"/>
                                      </p:to>
                                    </p:set>
                                    <p:animEffect transition="in" filter="barn(inVertical)">
                                      <p:cBhvr>
                                        <p:cTn id="20" dur="500"/>
                                        <p:tgtEl>
                                          <p:spTgt spid="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9">
            <a:extLst>
              <a:ext uri="{FF2B5EF4-FFF2-40B4-BE49-F238E27FC236}">
                <a16:creationId xmlns:a16="http://schemas.microsoft.com/office/drawing/2014/main" id="{EC7EFC30-4B5F-E1C3-C686-D8F017C98FF9}"/>
              </a:ext>
            </a:extLst>
          </p:cNvPr>
          <p:cNvSpPr>
            <a:spLocks noGrp="1"/>
          </p:cNvSpPr>
          <p:nvPr>
            <p:ph type="sldNum" sz="quarter" idx="10"/>
          </p:nvPr>
        </p:nvSpPr>
        <p:spPr>
          <a:noFill/>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spcBef>
                <a:spcPct val="0"/>
              </a:spcBef>
              <a:buClrTx/>
              <a:buFontTx/>
              <a:buNone/>
            </a:pPr>
            <a:fld id="{A0FA3B61-9C4A-494C-86D2-51484C3D073C}" type="slidenum">
              <a:rPr lang="en-US" altLang="zh-CN" sz="1800">
                <a:solidFill>
                  <a:schemeClr val="bg2"/>
                </a:solidFill>
                <a:latin typeface="Arial" panose="020B0604020202020204" pitchFamily="34" charset="0"/>
                <a:ea typeface="Arial Unicode MS" panose="020B0604020202020204" pitchFamily="34" charset="-122"/>
              </a:rPr>
              <a:pPr>
                <a:spcBef>
                  <a:spcPct val="0"/>
                </a:spcBef>
                <a:buClrTx/>
                <a:buFontTx/>
                <a:buNone/>
              </a:pPr>
              <a:t>29</a:t>
            </a:fld>
            <a:endParaRPr lang="en-US" altLang="zh-CN" sz="1800">
              <a:solidFill>
                <a:schemeClr val="bg2"/>
              </a:solidFill>
              <a:latin typeface="Arial" panose="020B0604020202020204" pitchFamily="34" charset="0"/>
              <a:ea typeface="Arial Unicode MS" panose="020B0604020202020204" pitchFamily="34" charset="-122"/>
            </a:endParaRPr>
          </a:p>
        </p:txBody>
      </p:sp>
      <p:sp>
        <p:nvSpPr>
          <p:cNvPr id="59435" name="矩形 43">
            <a:extLst>
              <a:ext uri="{FF2B5EF4-FFF2-40B4-BE49-F238E27FC236}">
                <a16:creationId xmlns:a16="http://schemas.microsoft.com/office/drawing/2014/main" id="{E3ECAC8E-40F6-7866-34EF-5F0B12705A9A}"/>
              </a:ext>
            </a:extLst>
          </p:cNvPr>
          <p:cNvSpPr>
            <a:spLocks noGrp="1"/>
          </p:cNvSpPr>
          <p:nvPr>
            <p:ph type="title" idx="4294967295"/>
          </p:nvPr>
        </p:nvSpPr>
        <p:spPr/>
        <p:txBody>
          <a:bodyPr/>
          <a:lstStyle/>
          <a:p>
            <a:pPr>
              <a:defRPr/>
            </a:pPr>
            <a:r>
              <a:rPr lang="en-US" altLang="zh-CN" sz="2400" cap="none" dirty="0"/>
              <a:t>2.4  </a:t>
            </a:r>
            <a:r>
              <a:rPr lang="zh-CN" altLang="en-US" sz="2400" cap="none" dirty="0"/>
              <a:t>逻辑函数的表示方法</a:t>
            </a:r>
          </a:p>
        </p:txBody>
      </p:sp>
      <p:sp>
        <p:nvSpPr>
          <p:cNvPr id="46084" name="Text Box 10">
            <a:extLst>
              <a:ext uri="{FF2B5EF4-FFF2-40B4-BE49-F238E27FC236}">
                <a16:creationId xmlns:a16="http://schemas.microsoft.com/office/drawing/2014/main" id="{BC39EEF6-F3F7-0EF5-29DB-43DED87A2FEC}"/>
              </a:ext>
            </a:extLst>
          </p:cNvPr>
          <p:cNvSpPr txBox="1">
            <a:spLocks noChangeArrowheads="1"/>
          </p:cNvSpPr>
          <p:nvPr/>
        </p:nvSpPr>
        <p:spPr bwMode="auto">
          <a:xfrm>
            <a:off x="792163" y="225425"/>
            <a:ext cx="37798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sz="2400">
                <a:latin typeface="Arial" panose="020B0604020202020204" pitchFamily="34" charset="0"/>
                <a:ea typeface="Arial Unicode MS" panose="020B0604020202020204" pitchFamily="34" charset="-122"/>
              </a:rPr>
              <a:t>2.4.3  </a:t>
            </a:r>
            <a:r>
              <a:rPr lang="zh-CN" altLang="en-US" sz="2400">
                <a:latin typeface="Arial" panose="020B0604020202020204" pitchFamily="34" charset="0"/>
                <a:ea typeface="Arial Unicode MS" panose="020B0604020202020204" pitchFamily="34" charset="-122"/>
              </a:rPr>
              <a:t>逻辑图</a:t>
            </a:r>
          </a:p>
        </p:txBody>
      </p:sp>
      <p:sp>
        <p:nvSpPr>
          <p:cNvPr id="46085" name="Rectangle 3">
            <a:extLst>
              <a:ext uri="{FF2B5EF4-FFF2-40B4-BE49-F238E27FC236}">
                <a16:creationId xmlns:a16="http://schemas.microsoft.com/office/drawing/2014/main" id="{8D19631C-AC2E-5056-F06C-1614751A69A5}"/>
              </a:ext>
            </a:extLst>
          </p:cNvPr>
          <p:cNvSpPr txBox="1">
            <a:spLocks noChangeArrowheads="1"/>
          </p:cNvSpPr>
          <p:nvPr/>
        </p:nvSpPr>
        <p:spPr bwMode="auto">
          <a:xfrm>
            <a:off x="792163" y="836613"/>
            <a:ext cx="8351837" cy="387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0850" indent="-45085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20725" indent="-35560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992188" indent="-352425">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262063" indent="-347663">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1430338" indent="-333375">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18875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3447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28019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2591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r>
              <a:rPr lang="zh-CN" altLang="en-US" sz="2000">
                <a:ea typeface="Arial Unicode MS" panose="020B0604020202020204" pitchFamily="34" charset="-122"/>
              </a:rPr>
              <a:t>用基本逻辑门和复合逻辑门组成能完成某一逻辑功能的电路图。</a:t>
            </a:r>
          </a:p>
          <a:p>
            <a:pPr eaLnBrk="1" hangingPunct="1"/>
            <a:r>
              <a:rPr lang="zh-CN" altLang="en-US" sz="2000">
                <a:solidFill>
                  <a:srgbClr val="A50021"/>
                </a:solidFill>
                <a:ea typeface="Arial Unicode MS" panose="020B0604020202020204" pitchFamily="34" charset="-122"/>
              </a:rPr>
              <a:t>绘制逻辑图的依据：</a:t>
            </a:r>
            <a:r>
              <a:rPr lang="zh-CN" altLang="en-US" sz="2000">
                <a:ea typeface="Arial Unicode MS" panose="020B0604020202020204" pitchFamily="34" charset="-122"/>
              </a:rPr>
              <a:t>逻辑函数表达式。</a:t>
            </a:r>
          </a:p>
          <a:p>
            <a:pPr eaLnBrk="1" hangingPunct="1"/>
            <a:r>
              <a:rPr lang="zh-CN" altLang="en-US" sz="2000">
                <a:solidFill>
                  <a:srgbClr val="A50021"/>
                </a:solidFill>
                <a:ea typeface="Arial Unicode MS" panose="020B0604020202020204" pitchFamily="34" charset="-122"/>
              </a:rPr>
              <a:t>绘制方法：</a:t>
            </a:r>
            <a:r>
              <a:rPr lang="zh-CN" altLang="en-US" sz="2000">
                <a:ea typeface="Arial Unicode MS" panose="020B0604020202020204" pitchFamily="34" charset="-122"/>
              </a:rPr>
              <a:t>用与门来实现逻辑与项功能，用或门来实现逻辑或功能，用非门来实现对原变量的取反。</a:t>
            </a:r>
          </a:p>
          <a:p>
            <a:pPr eaLnBrk="1" hangingPunct="1"/>
            <a:r>
              <a:rPr lang="zh-CN" altLang="en-US" sz="2000">
                <a:solidFill>
                  <a:srgbClr val="A50021"/>
                </a:solidFill>
                <a:ea typeface="Arial Unicode MS" panose="020B0604020202020204" pitchFamily="34" charset="-122"/>
              </a:rPr>
              <a:t>优点：</a:t>
            </a:r>
            <a:r>
              <a:rPr lang="zh-CN" altLang="en-US" sz="2000">
                <a:ea typeface="Arial Unicode MS" panose="020B0604020202020204" pitchFamily="34" charset="-122"/>
              </a:rPr>
              <a:t>可以根据逻辑图做出实际电路，也便于在</a:t>
            </a:r>
            <a:r>
              <a:rPr lang="en-US" altLang="zh-CN" sz="2000">
                <a:ea typeface="Arial Unicode MS" panose="020B0604020202020204" pitchFamily="34" charset="-122"/>
              </a:rPr>
              <a:t>Proteus</a:t>
            </a:r>
            <a:r>
              <a:rPr lang="zh-CN" altLang="en-US" sz="2000">
                <a:ea typeface="Arial Unicode MS" panose="020B0604020202020204" pitchFamily="34" charset="-122"/>
              </a:rPr>
              <a:t>中进行仿真实验。</a:t>
            </a:r>
            <a:endParaRPr lang="en-US" altLang="zh-CN" sz="2000">
              <a:ea typeface="Arial Unicode MS" panose="020B0604020202020204" pitchFamily="34" charset="-122"/>
            </a:endParaRPr>
          </a:p>
          <a:p>
            <a:pPr eaLnBrk="1" hangingPunct="1"/>
            <a:endParaRPr lang="zh-CN" altLang="en-US" sz="2000">
              <a:ea typeface="Arial Unicode MS" panose="020B0604020202020204" pitchFamily="34" charset="-122"/>
            </a:endParaRPr>
          </a:p>
          <a:p>
            <a:pPr eaLnBrk="1" hangingPunct="1">
              <a:buFont typeface="Wingdings" panose="05000000000000000000" pitchFamily="2" charset="2"/>
              <a:buNone/>
            </a:pPr>
            <a:r>
              <a:rPr lang="en-US" altLang="zh-CN" sz="2000">
                <a:ea typeface="Arial Unicode MS" panose="020B0604020202020204" pitchFamily="34" charset="-122"/>
              </a:rPr>
              <a:t>[</a:t>
            </a:r>
            <a:r>
              <a:rPr lang="zh-CN" altLang="en-US" sz="2000">
                <a:ea typeface="Arial Unicode MS" panose="020B0604020202020204" pitchFamily="34" charset="-122"/>
              </a:rPr>
              <a:t>例</a:t>
            </a:r>
            <a:r>
              <a:rPr lang="en-US" altLang="zh-CN" sz="2000">
                <a:ea typeface="Arial Unicode MS" panose="020B0604020202020204" pitchFamily="34" charset="-122"/>
              </a:rPr>
              <a:t>2-3] </a:t>
            </a:r>
            <a:r>
              <a:rPr lang="zh-CN" altLang="en-US" sz="2000">
                <a:ea typeface="Arial Unicode MS" panose="020B0604020202020204" pitchFamily="34" charset="-122"/>
              </a:rPr>
              <a:t>根据逻辑函数表达式</a:t>
            </a:r>
            <a:r>
              <a:rPr lang="en-US" altLang="zh-CN" sz="2000">
                <a:ea typeface="Arial Unicode MS" panose="020B0604020202020204" pitchFamily="34" charset="-122"/>
              </a:rPr>
              <a:t>F=AB+BC+AC</a:t>
            </a:r>
            <a:r>
              <a:rPr lang="zh-CN" altLang="en-US" sz="2000">
                <a:ea typeface="Arial Unicode MS" panose="020B0604020202020204" pitchFamily="34" charset="-122"/>
              </a:rPr>
              <a:t>绘制逻辑图</a:t>
            </a:r>
          </a:p>
        </p:txBody>
      </p:sp>
      <p:pic>
        <p:nvPicPr>
          <p:cNvPr id="46086" name="Picture 4">
            <a:extLst>
              <a:ext uri="{FF2B5EF4-FFF2-40B4-BE49-F238E27FC236}">
                <a16:creationId xmlns:a16="http://schemas.microsoft.com/office/drawing/2014/main" id="{2F40149A-0EE2-BA03-D255-F755CA4B05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463" y="4746625"/>
            <a:ext cx="1906587"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Picture 5">
            <a:extLst>
              <a:ext uri="{FF2B5EF4-FFF2-40B4-BE49-F238E27FC236}">
                <a16:creationId xmlns:a16="http://schemas.microsoft.com/office/drawing/2014/main" id="{01959DBE-A7AA-E93C-5743-0E7532B4F0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0213" y="4651375"/>
            <a:ext cx="278765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8" name="Picture 6">
            <a:extLst>
              <a:ext uri="{FF2B5EF4-FFF2-40B4-BE49-F238E27FC236}">
                <a16:creationId xmlns:a16="http://schemas.microsoft.com/office/drawing/2014/main" id="{267BE075-9D96-3904-03CC-5505098015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4413" y="4638675"/>
            <a:ext cx="3014662"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9" name="Rectangle 7">
            <a:extLst>
              <a:ext uri="{FF2B5EF4-FFF2-40B4-BE49-F238E27FC236}">
                <a16:creationId xmlns:a16="http://schemas.microsoft.com/office/drawing/2014/main" id="{0C170F2B-0BDA-F07A-B045-EBAD06320377}"/>
              </a:ext>
            </a:extLst>
          </p:cNvPr>
          <p:cNvSpPr>
            <a:spLocks noChangeArrowheads="1"/>
          </p:cNvSpPr>
          <p:nvPr/>
        </p:nvSpPr>
        <p:spPr bwMode="auto">
          <a:xfrm>
            <a:off x="728663" y="6051550"/>
            <a:ext cx="781685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80000"/>
              </a:lnSpc>
              <a:buClr>
                <a:schemeClr val="folHlink"/>
              </a:buClr>
              <a:buSzPct val="60000"/>
            </a:pPr>
            <a:r>
              <a:rPr lang="en-US" altLang="zh-CN" sz="1400">
                <a:latin typeface="Arial" panose="020B0604020202020204" pitchFamily="34" charset="0"/>
                <a:ea typeface="Arial Unicode MS" panose="020B0604020202020204" pitchFamily="34" charset="-122"/>
              </a:rPr>
              <a:t>(a) </a:t>
            </a:r>
            <a:r>
              <a:rPr lang="zh-CN" altLang="en-US" sz="1400">
                <a:latin typeface="Arial" panose="020B0604020202020204" pitchFamily="34" charset="0"/>
                <a:ea typeface="Arial Unicode MS" panose="020B0604020202020204" pitchFamily="34" charset="-122"/>
              </a:rPr>
              <a:t>逻辑图              </a:t>
            </a:r>
            <a:r>
              <a:rPr lang="en-US" altLang="zh-CN" sz="1400">
                <a:latin typeface="Arial" panose="020B0604020202020204" pitchFamily="34" charset="0"/>
                <a:ea typeface="Arial Unicode MS" panose="020B0604020202020204" pitchFamily="34" charset="-122"/>
              </a:rPr>
              <a:t>(b) </a:t>
            </a:r>
            <a:r>
              <a:rPr lang="zh-CN" altLang="en-US" sz="1400">
                <a:latin typeface="Arial" panose="020B0604020202020204" pitchFamily="34" charset="0"/>
                <a:ea typeface="Arial Unicode MS" panose="020B0604020202020204" pitchFamily="34" charset="-122"/>
              </a:rPr>
              <a:t>输入一个或</a:t>
            </a:r>
            <a:r>
              <a:rPr lang="en-US" altLang="zh-CN" sz="1400">
                <a:latin typeface="Arial" panose="020B0604020202020204" pitchFamily="34" charset="0"/>
                <a:ea typeface="Arial Unicode MS" panose="020B0604020202020204" pitchFamily="34" charset="-122"/>
              </a:rPr>
              <a:t>0</a:t>
            </a:r>
            <a:r>
              <a:rPr lang="zh-CN" altLang="en-US" sz="1400">
                <a:latin typeface="Arial" panose="020B0604020202020204" pitchFamily="34" charset="0"/>
                <a:ea typeface="Arial Unicode MS" panose="020B0604020202020204" pitchFamily="34" charset="-122"/>
              </a:rPr>
              <a:t>个为</a:t>
            </a:r>
            <a:r>
              <a:rPr lang="en-US" altLang="zh-CN" sz="1400">
                <a:latin typeface="Arial" panose="020B0604020202020204" pitchFamily="34" charset="0"/>
                <a:ea typeface="Arial Unicode MS" panose="020B0604020202020204" pitchFamily="34" charset="-122"/>
              </a:rPr>
              <a:t>1</a:t>
            </a:r>
            <a:r>
              <a:rPr lang="zh-CN" altLang="en-US" sz="1400">
                <a:latin typeface="Arial" panose="020B0604020202020204" pitchFamily="34" charset="0"/>
                <a:ea typeface="Arial Unicode MS" panose="020B0604020202020204" pitchFamily="34" charset="-122"/>
              </a:rPr>
              <a:t>时输出为</a:t>
            </a:r>
            <a:r>
              <a:rPr lang="en-US" altLang="zh-CN" sz="1400">
                <a:latin typeface="Arial" panose="020B0604020202020204" pitchFamily="34" charset="0"/>
                <a:ea typeface="Arial Unicode MS" panose="020B0604020202020204" pitchFamily="34" charset="-122"/>
              </a:rPr>
              <a:t>0             (c) </a:t>
            </a:r>
            <a:r>
              <a:rPr lang="zh-CN" altLang="en-US" sz="1400">
                <a:latin typeface="Arial" panose="020B0604020202020204" pitchFamily="34" charset="0"/>
                <a:ea typeface="Arial Unicode MS" panose="020B0604020202020204" pitchFamily="34" charset="-122"/>
              </a:rPr>
              <a:t>输入两个或三个为</a:t>
            </a:r>
            <a:r>
              <a:rPr lang="en-US" altLang="zh-CN" sz="1400">
                <a:latin typeface="Arial" panose="020B0604020202020204" pitchFamily="34" charset="0"/>
                <a:ea typeface="Arial Unicode MS" panose="020B0604020202020204" pitchFamily="34" charset="-122"/>
              </a:rPr>
              <a:t>1</a:t>
            </a:r>
            <a:r>
              <a:rPr lang="zh-CN" altLang="en-US" sz="1400">
                <a:latin typeface="Arial" panose="020B0604020202020204" pitchFamily="34" charset="0"/>
                <a:ea typeface="Arial Unicode MS" panose="020B0604020202020204" pitchFamily="34" charset="-122"/>
              </a:rPr>
              <a:t>时输出为</a:t>
            </a:r>
            <a:r>
              <a:rPr lang="en-US" altLang="zh-CN" sz="1400">
                <a:latin typeface="Arial" panose="020B0604020202020204" pitchFamily="34" charset="0"/>
                <a:ea typeface="Arial Unicode MS" panose="020B0604020202020204" pitchFamily="34" charset="-122"/>
              </a:rPr>
              <a:t>1</a:t>
            </a:r>
          </a:p>
        </p:txBody>
      </p:sp>
      <p:sp>
        <p:nvSpPr>
          <p:cNvPr id="46090" name="Rectangle 8">
            <a:extLst>
              <a:ext uri="{FF2B5EF4-FFF2-40B4-BE49-F238E27FC236}">
                <a16:creationId xmlns:a16="http://schemas.microsoft.com/office/drawing/2014/main" id="{BADC7EFA-2C2B-313D-70E7-4BAC9410B274}"/>
              </a:ext>
            </a:extLst>
          </p:cNvPr>
          <p:cNvSpPr>
            <a:spLocks noChangeArrowheads="1"/>
          </p:cNvSpPr>
          <p:nvPr/>
        </p:nvSpPr>
        <p:spPr bwMode="auto">
          <a:xfrm>
            <a:off x="1890713" y="6394450"/>
            <a:ext cx="517842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80000"/>
              </a:lnSpc>
              <a:buClr>
                <a:schemeClr val="folHlink"/>
              </a:buClr>
              <a:buSzPct val="60000"/>
              <a:buFontTx/>
              <a:buNone/>
            </a:pPr>
            <a:r>
              <a:rPr lang="zh-CN" altLang="en-US" sz="1800">
                <a:latin typeface="Arial" panose="020B0604020202020204" pitchFamily="34" charset="0"/>
                <a:ea typeface="Arial Unicode MS" panose="020B0604020202020204" pitchFamily="34" charset="-122"/>
              </a:rPr>
              <a:t>图</a:t>
            </a:r>
            <a:r>
              <a:rPr lang="en-US" altLang="zh-CN" sz="1800">
                <a:latin typeface="Arial" panose="020B0604020202020204" pitchFamily="34" charset="0"/>
                <a:ea typeface="Arial Unicode MS" panose="020B0604020202020204" pitchFamily="34" charset="-122"/>
              </a:rPr>
              <a:t>2.12 F=AB+BC+AC</a:t>
            </a:r>
            <a:r>
              <a:rPr lang="zh-CN" altLang="en-US" sz="1800">
                <a:latin typeface="Arial" panose="020B0604020202020204" pitchFamily="34" charset="0"/>
                <a:ea typeface="Arial Unicode MS" panose="020B0604020202020204" pitchFamily="34" charset="-122"/>
              </a:rPr>
              <a:t>的逻辑图及其</a:t>
            </a:r>
            <a:r>
              <a:rPr lang="en-US" altLang="zh-CN" sz="1800">
                <a:latin typeface="Arial" panose="020B0604020202020204" pitchFamily="34" charset="0"/>
                <a:ea typeface="Arial Unicode MS" panose="020B0604020202020204" pitchFamily="34" charset="-122"/>
              </a:rPr>
              <a:t>Proteus</a:t>
            </a:r>
            <a:r>
              <a:rPr lang="zh-CN" altLang="en-US" sz="1800">
                <a:latin typeface="Arial" panose="020B0604020202020204" pitchFamily="34" charset="0"/>
                <a:ea typeface="Arial Unicode MS" panose="020B0604020202020204" pitchFamily="34" charset="-122"/>
              </a:rPr>
              <a:t>仿真</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9">
            <a:extLst>
              <a:ext uri="{FF2B5EF4-FFF2-40B4-BE49-F238E27FC236}">
                <a16:creationId xmlns:a16="http://schemas.microsoft.com/office/drawing/2014/main" id="{E7456A5F-2A74-3D6E-69D3-8440A9674003}"/>
              </a:ext>
            </a:extLst>
          </p:cNvPr>
          <p:cNvSpPr txBox="1">
            <a:spLocks noGrp="1"/>
          </p:cNvSpPr>
          <p:nvPr/>
        </p:nvSpPr>
        <p:spPr bwMode="auto">
          <a:xfrm>
            <a:off x="107950" y="6308725"/>
            <a:ext cx="582613" cy="323850"/>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0"/>
              </a:spcBef>
              <a:buClrTx/>
              <a:buFontTx/>
              <a:buNone/>
            </a:pPr>
            <a:fld id="{CCD787C6-2DD3-41AC-9D50-54D11964E27D}" type="slidenum">
              <a:rPr lang="en-US" altLang="zh-CN" sz="1800" b="0">
                <a:solidFill>
                  <a:schemeClr val="bg2"/>
                </a:solidFill>
                <a:latin typeface="Arial" panose="020B0604020202020204" pitchFamily="34" charset="0"/>
                <a:ea typeface="Arial Unicode MS" panose="020B0604020202020204" pitchFamily="34" charset="-122"/>
              </a:rPr>
              <a:pPr algn="ctr" eaLnBrk="1" hangingPunct="1">
                <a:spcBef>
                  <a:spcPct val="0"/>
                </a:spcBef>
                <a:buClrTx/>
                <a:buFontTx/>
                <a:buNone/>
              </a:pPr>
              <a:t>3</a:t>
            </a:fld>
            <a:endParaRPr lang="en-US" altLang="zh-CN" sz="1800" b="0">
              <a:solidFill>
                <a:schemeClr val="bg2"/>
              </a:solidFill>
              <a:latin typeface="Arial" panose="020B0604020202020204" pitchFamily="34" charset="0"/>
              <a:ea typeface="Arial Unicode MS" panose="020B0604020202020204" pitchFamily="34" charset="-122"/>
            </a:endParaRPr>
          </a:p>
        </p:txBody>
      </p:sp>
      <p:sp>
        <p:nvSpPr>
          <p:cNvPr id="8195" name="Rectangle 5">
            <a:extLst>
              <a:ext uri="{FF2B5EF4-FFF2-40B4-BE49-F238E27FC236}">
                <a16:creationId xmlns:a16="http://schemas.microsoft.com/office/drawing/2014/main" id="{EDDA216F-188C-EDF2-1C9F-D5BDBF370405}"/>
              </a:ext>
            </a:extLst>
          </p:cNvPr>
          <p:cNvSpPr>
            <a:spLocks noChangeArrowheads="1"/>
          </p:cNvSpPr>
          <p:nvPr/>
        </p:nvSpPr>
        <p:spPr bwMode="auto">
          <a:xfrm>
            <a:off x="863600" y="182563"/>
            <a:ext cx="82089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sz="3200">
                <a:latin typeface="Arial" panose="020B0604020202020204" pitchFamily="34" charset="0"/>
                <a:ea typeface="楷体_GB2312" pitchFamily="49" charset="-122"/>
              </a:rPr>
              <a:t>2.2  </a:t>
            </a:r>
            <a:r>
              <a:rPr lang="zh-CN" altLang="en-US" sz="3200">
                <a:latin typeface="Arial" panose="020B0604020202020204" pitchFamily="34" charset="0"/>
                <a:ea typeface="楷体_GB2312" pitchFamily="49" charset="-122"/>
              </a:rPr>
              <a:t>基本逻辑运算与基本逻辑门</a:t>
            </a:r>
          </a:p>
        </p:txBody>
      </p:sp>
      <p:sp>
        <p:nvSpPr>
          <p:cNvPr id="29703" name="矩形 7">
            <a:extLst>
              <a:ext uri="{FF2B5EF4-FFF2-40B4-BE49-F238E27FC236}">
                <a16:creationId xmlns:a16="http://schemas.microsoft.com/office/drawing/2014/main" id="{E0556444-567C-432D-012E-8EF04D73481C}"/>
              </a:ext>
            </a:extLst>
          </p:cNvPr>
          <p:cNvSpPr>
            <a:spLocks noGrp="1"/>
          </p:cNvSpPr>
          <p:nvPr>
            <p:ph type="title" idx="4294967295"/>
          </p:nvPr>
        </p:nvSpPr>
        <p:spPr/>
        <p:txBody>
          <a:bodyPr/>
          <a:lstStyle/>
          <a:p>
            <a:pPr>
              <a:defRPr/>
            </a:pPr>
            <a:r>
              <a:rPr lang="en-US" altLang="zh-CN" sz="2400" cap="none" dirty="0"/>
              <a:t>2.2  </a:t>
            </a:r>
            <a:r>
              <a:rPr lang="zh-CN" altLang="en-US" sz="2400" cap="none" dirty="0"/>
              <a:t>基本逻辑运算与基本逻辑门</a:t>
            </a:r>
          </a:p>
        </p:txBody>
      </p:sp>
      <p:sp>
        <p:nvSpPr>
          <p:cNvPr id="8197" name="Rectangle 3">
            <a:extLst>
              <a:ext uri="{FF2B5EF4-FFF2-40B4-BE49-F238E27FC236}">
                <a16:creationId xmlns:a16="http://schemas.microsoft.com/office/drawing/2014/main" id="{46C311C9-45B3-FA35-10E8-0D93B415DCCB}"/>
              </a:ext>
            </a:extLst>
          </p:cNvPr>
          <p:cNvSpPr txBox="1">
            <a:spLocks noChangeArrowheads="1"/>
          </p:cNvSpPr>
          <p:nvPr/>
        </p:nvSpPr>
        <p:spPr bwMode="auto">
          <a:xfrm>
            <a:off x="792163" y="873125"/>
            <a:ext cx="8101012" cy="547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625475">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buFont typeface="Wingdings" panose="05000000000000000000" pitchFamily="2" charset="2"/>
              <a:buNone/>
            </a:pPr>
            <a:r>
              <a:rPr lang="en-US" altLang="zh-CN" sz="2400">
                <a:latin typeface="宋体" panose="02010600030101010101" pitchFamily="2" charset="-122"/>
                <a:ea typeface="Arial Unicode MS" panose="020B0604020202020204" pitchFamily="34" charset="-122"/>
              </a:rPr>
              <a:t>2.2.1	</a:t>
            </a:r>
            <a:r>
              <a:rPr lang="zh-CN" altLang="en-US" sz="2400">
                <a:latin typeface="宋体" panose="02010600030101010101" pitchFamily="2" charset="-122"/>
                <a:ea typeface="Arial Unicode MS" panose="020B0604020202020204" pitchFamily="34" charset="-122"/>
              </a:rPr>
              <a:t>逻辑与运算和与门</a:t>
            </a:r>
          </a:p>
          <a:p>
            <a:pPr>
              <a:buFont typeface="Wingdings" panose="05000000000000000000" pitchFamily="2" charset="2"/>
              <a:buNone/>
            </a:pPr>
            <a:r>
              <a:rPr lang="en-US" altLang="zh-CN" sz="2400">
                <a:latin typeface="宋体" panose="02010600030101010101" pitchFamily="2" charset="-122"/>
                <a:ea typeface="Arial Unicode MS" panose="020B0604020202020204" pitchFamily="34" charset="-122"/>
              </a:rPr>
              <a:t>2.2.2	</a:t>
            </a:r>
            <a:r>
              <a:rPr lang="zh-CN" altLang="en-US" sz="2400">
                <a:latin typeface="宋体" panose="02010600030101010101" pitchFamily="2" charset="-122"/>
                <a:ea typeface="Arial Unicode MS" panose="020B0604020202020204" pitchFamily="34" charset="-122"/>
              </a:rPr>
              <a:t>逻辑或运算和或门</a:t>
            </a:r>
          </a:p>
          <a:p>
            <a:pPr>
              <a:buFont typeface="Wingdings" panose="05000000000000000000" pitchFamily="2" charset="2"/>
              <a:buNone/>
            </a:pPr>
            <a:r>
              <a:rPr lang="en-US" altLang="zh-CN" sz="2400">
                <a:latin typeface="宋体" panose="02010600030101010101" pitchFamily="2" charset="-122"/>
                <a:ea typeface="Arial Unicode MS" panose="020B0604020202020204" pitchFamily="34" charset="-122"/>
              </a:rPr>
              <a:t>2.2.3	</a:t>
            </a:r>
            <a:r>
              <a:rPr lang="zh-CN" altLang="en-US" sz="2400">
                <a:latin typeface="宋体" panose="02010600030101010101" pitchFamily="2" charset="-122"/>
                <a:ea typeface="Arial Unicode MS" panose="020B0604020202020204" pitchFamily="34" charset="-122"/>
              </a:rPr>
              <a:t>逻辑非运算和非门</a:t>
            </a:r>
          </a:p>
          <a:p>
            <a:pPr>
              <a:buFont typeface="Wingdings" panose="05000000000000000000" pitchFamily="2" charset="2"/>
              <a:buNone/>
            </a:pPr>
            <a:r>
              <a:rPr lang="en-US" altLang="zh-CN" sz="2400">
                <a:latin typeface="宋体" panose="02010600030101010101" pitchFamily="2" charset="-122"/>
                <a:ea typeface="Arial Unicode MS" panose="020B0604020202020204" pitchFamily="34" charset="-122"/>
              </a:rPr>
              <a:t>2.2.4	</a:t>
            </a:r>
            <a:r>
              <a:rPr lang="zh-CN" altLang="en-US" sz="2400">
                <a:latin typeface="宋体" panose="02010600030101010101" pitchFamily="2" charset="-122"/>
                <a:ea typeface="Arial Unicode MS" panose="020B0604020202020204" pitchFamily="34" charset="-122"/>
              </a:rPr>
              <a:t>基本逻辑门的其它符号表示</a:t>
            </a:r>
          </a:p>
          <a:p>
            <a:pPr>
              <a:buFont typeface="Wingdings" panose="05000000000000000000" pitchFamily="2" charset="2"/>
              <a:buNone/>
            </a:pPr>
            <a:r>
              <a:rPr lang="en-US" altLang="zh-CN" sz="2400">
                <a:latin typeface="宋体" panose="02010600030101010101" pitchFamily="2" charset="-122"/>
                <a:ea typeface="Arial Unicode MS" panose="020B0604020202020204" pitchFamily="34" charset="-122"/>
              </a:rPr>
              <a:t>2.2.5	</a:t>
            </a:r>
            <a:r>
              <a:rPr lang="zh-CN" altLang="en-US" sz="2400">
                <a:latin typeface="宋体" panose="02010600030101010101" pitchFamily="2" charset="-122"/>
                <a:ea typeface="Arial Unicode MS" panose="020B0604020202020204" pitchFamily="34" charset="-122"/>
              </a:rPr>
              <a:t>由基本逻辑门构成的其它复合门</a:t>
            </a:r>
          </a:p>
          <a:p>
            <a:pPr>
              <a:buFont typeface="Wingdings" panose="05000000000000000000" pitchFamily="2" charset="2"/>
              <a:buNone/>
            </a:pPr>
            <a:r>
              <a:rPr lang="zh-CN" altLang="en-US" sz="2400">
                <a:latin typeface="宋体" panose="02010600030101010101" pitchFamily="2" charset="-122"/>
                <a:ea typeface="Arial Unicode MS" panose="020B0604020202020204" pitchFamily="34" charset="-122"/>
              </a:rPr>
              <a:t>		</a:t>
            </a:r>
            <a:endParaRPr lang="en-US" altLang="zh-CN" sz="2400">
              <a:latin typeface="宋体" panose="02010600030101010101" pitchFamily="2" charset="-122"/>
              <a:ea typeface="Arial Unicode MS" panose="020B0604020202020204" pitchFamily="34" charset="-122"/>
            </a:endParaRPr>
          </a:p>
          <a:p>
            <a:pPr>
              <a:buFont typeface="Wingdings" panose="05000000000000000000" pitchFamily="2" charset="2"/>
              <a:buNone/>
            </a:pPr>
            <a:r>
              <a:rPr lang="zh-CN" altLang="en-US" sz="2400">
                <a:latin typeface="宋体" panose="02010600030101010101" pitchFamily="2" charset="-122"/>
                <a:ea typeface="Arial Unicode MS" panose="020B0604020202020204" pitchFamily="34" charset="-122"/>
              </a:rPr>
              <a:t>逻辑代数中逻辑运算包括基本逻辑运算和复合逻辑运算。基本逻辑运算只有三种：</a:t>
            </a:r>
            <a:r>
              <a:rPr lang="zh-CN" altLang="en-US" sz="2400">
                <a:solidFill>
                  <a:srgbClr val="0000FF"/>
                </a:solidFill>
                <a:latin typeface="宋体" panose="02010600030101010101" pitchFamily="2" charset="-122"/>
                <a:ea typeface="Arial Unicode MS" panose="020B0604020202020204" pitchFamily="34" charset="-122"/>
              </a:rPr>
              <a:t>逻辑与运算</a:t>
            </a:r>
            <a:r>
              <a:rPr lang="zh-CN" altLang="en-US" sz="2400">
                <a:latin typeface="宋体" panose="02010600030101010101" pitchFamily="2" charset="-122"/>
                <a:ea typeface="Arial Unicode MS" panose="020B0604020202020204" pitchFamily="34" charset="-122"/>
              </a:rPr>
              <a:t>、</a:t>
            </a:r>
            <a:r>
              <a:rPr lang="zh-CN" altLang="en-US" sz="2400">
                <a:solidFill>
                  <a:srgbClr val="0000FF"/>
                </a:solidFill>
                <a:latin typeface="宋体" panose="02010600030101010101" pitchFamily="2" charset="-122"/>
                <a:ea typeface="Arial Unicode MS" panose="020B0604020202020204" pitchFamily="34" charset="-122"/>
              </a:rPr>
              <a:t>逻辑或运算</a:t>
            </a:r>
            <a:r>
              <a:rPr lang="zh-CN" altLang="en-US" sz="2400">
                <a:latin typeface="宋体" panose="02010600030101010101" pitchFamily="2" charset="-122"/>
                <a:ea typeface="Arial Unicode MS" panose="020B0604020202020204" pitchFamily="34" charset="-122"/>
              </a:rPr>
              <a:t>和</a:t>
            </a:r>
            <a:r>
              <a:rPr lang="zh-CN" altLang="en-US" sz="2400">
                <a:solidFill>
                  <a:srgbClr val="0000FF"/>
                </a:solidFill>
                <a:latin typeface="宋体" panose="02010600030101010101" pitchFamily="2" charset="-122"/>
                <a:ea typeface="Arial Unicode MS" panose="020B0604020202020204" pitchFamily="34" charset="-122"/>
              </a:rPr>
              <a:t>逻辑非运算</a:t>
            </a:r>
            <a:r>
              <a:rPr lang="zh-CN" altLang="en-US" sz="2400">
                <a:latin typeface="宋体" panose="02010600030101010101" pitchFamily="2" charset="-122"/>
                <a:ea typeface="Arial Unicode MS" panose="020B0604020202020204" pitchFamily="34" charset="-122"/>
              </a:rPr>
              <a:t>。实际数字电路的逻辑运算通常是这三种基本逻辑运算的各种不同组合。</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9">
            <a:extLst>
              <a:ext uri="{FF2B5EF4-FFF2-40B4-BE49-F238E27FC236}">
                <a16:creationId xmlns:a16="http://schemas.microsoft.com/office/drawing/2014/main" id="{B420DD13-B722-1EC6-4186-A13FF99339CE}"/>
              </a:ext>
            </a:extLst>
          </p:cNvPr>
          <p:cNvSpPr>
            <a:spLocks noGrp="1"/>
          </p:cNvSpPr>
          <p:nvPr>
            <p:ph type="sldNum" sz="quarter" idx="10"/>
          </p:nvPr>
        </p:nvSpPr>
        <p:spPr>
          <a:noFill/>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spcBef>
                <a:spcPct val="0"/>
              </a:spcBef>
              <a:buClrTx/>
              <a:buFontTx/>
              <a:buNone/>
            </a:pPr>
            <a:fld id="{0C788414-254C-4938-BA7A-259B5823FD84}" type="slidenum">
              <a:rPr lang="en-US" altLang="zh-CN" sz="1800">
                <a:solidFill>
                  <a:schemeClr val="bg2"/>
                </a:solidFill>
                <a:latin typeface="Arial" panose="020B0604020202020204" pitchFamily="34" charset="0"/>
                <a:ea typeface="Arial Unicode MS" panose="020B0604020202020204" pitchFamily="34" charset="-122"/>
              </a:rPr>
              <a:pPr>
                <a:spcBef>
                  <a:spcPct val="0"/>
                </a:spcBef>
                <a:buClrTx/>
                <a:buFontTx/>
                <a:buNone/>
              </a:pPr>
              <a:t>30</a:t>
            </a:fld>
            <a:endParaRPr lang="en-US" altLang="zh-CN" sz="1800">
              <a:solidFill>
                <a:schemeClr val="bg2"/>
              </a:solidFill>
              <a:latin typeface="Arial" panose="020B0604020202020204" pitchFamily="34" charset="0"/>
              <a:ea typeface="Arial Unicode MS" panose="020B0604020202020204" pitchFamily="34" charset="-122"/>
            </a:endParaRPr>
          </a:p>
        </p:txBody>
      </p:sp>
      <p:sp>
        <p:nvSpPr>
          <p:cNvPr id="59435" name="矩形 43">
            <a:extLst>
              <a:ext uri="{FF2B5EF4-FFF2-40B4-BE49-F238E27FC236}">
                <a16:creationId xmlns:a16="http://schemas.microsoft.com/office/drawing/2014/main" id="{93FAD3FD-806C-562D-A1B7-F0F058C40F78}"/>
              </a:ext>
            </a:extLst>
          </p:cNvPr>
          <p:cNvSpPr>
            <a:spLocks noGrp="1"/>
          </p:cNvSpPr>
          <p:nvPr>
            <p:ph type="title" idx="4294967295"/>
          </p:nvPr>
        </p:nvSpPr>
        <p:spPr/>
        <p:txBody>
          <a:bodyPr/>
          <a:lstStyle/>
          <a:p>
            <a:pPr>
              <a:defRPr/>
            </a:pPr>
            <a:r>
              <a:rPr lang="en-US" altLang="zh-CN" sz="2400" cap="none" dirty="0"/>
              <a:t>2.4  </a:t>
            </a:r>
            <a:r>
              <a:rPr lang="zh-CN" altLang="en-US" sz="2400" cap="none" dirty="0"/>
              <a:t>逻辑函数的表示方法</a:t>
            </a:r>
          </a:p>
        </p:txBody>
      </p:sp>
      <p:sp>
        <p:nvSpPr>
          <p:cNvPr id="47108" name="Text Box 10">
            <a:extLst>
              <a:ext uri="{FF2B5EF4-FFF2-40B4-BE49-F238E27FC236}">
                <a16:creationId xmlns:a16="http://schemas.microsoft.com/office/drawing/2014/main" id="{86D499B9-760E-E206-DB41-9DF0DE9A949D}"/>
              </a:ext>
            </a:extLst>
          </p:cNvPr>
          <p:cNvSpPr txBox="1">
            <a:spLocks noChangeArrowheads="1"/>
          </p:cNvSpPr>
          <p:nvPr/>
        </p:nvSpPr>
        <p:spPr bwMode="auto">
          <a:xfrm>
            <a:off x="792163" y="225425"/>
            <a:ext cx="37798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sz="2400">
                <a:latin typeface="Arial" panose="020B0604020202020204" pitchFamily="34" charset="0"/>
                <a:ea typeface="Arial Unicode MS" panose="020B0604020202020204" pitchFamily="34" charset="-122"/>
              </a:rPr>
              <a:t>2.4.4  </a:t>
            </a:r>
            <a:r>
              <a:rPr lang="zh-CN" altLang="en-US" sz="2400">
                <a:latin typeface="Arial" panose="020B0604020202020204" pitchFamily="34" charset="0"/>
                <a:ea typeface="Arial Unicode MS" panose="020B0604020202020204" pitchFamily="34" charset="-122"/>
              </a:rPr>
              <a:t>卡诺图</a:t>
            </a:r>
          </a:p>
        </p:txBody>
      </p:sp>
      <p:sp>
        <p:nvSpPr>
          <p:cNvPr id="47109" name="Rectangle 3">
            <a:extLst>
              <a:ext uri="{FF2B5EF4-FFF2-40B4-BE49-F238E27FC236}">
                <a16:creationId xmlns:a16="http://schemas.microsoft.com/office/drawing/2014/main" id="{AA761B07-AA9F-981E-AF12-3548B6E43213}"/>
              </a:ext>
            </a:extLst>
          </p:cNvPr>
          <p:cNvSpPr txBox="1">
            <a:spLocks noChangeArrowheads="1"/>
          </p:cNvSpPr>
          <p:nvPr/>
        </p:nvSpPr>
        <p:spPr bwMode="auto">
          <a:xfrm>
            <a:off x="1042988" y="836613"/>
            <a:ext cx="7912100" cy="227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20725" indent="-35560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992188" indent="-352425">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262063" indent="-347663">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1430338" indent="-333375">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18875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3447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28019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2591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400">
                <a:ea typeface="Arial Unicode MS" panose="020B0604020202020204" pitchFamily="34" charset="-122"/>
              </a:rPr>
              <a:t>       卡诺图</a:t>
            </a:r>
            <a:r>
              <a:rPr lang="en-US" altLang="zh-CN" sz="2400">
                <a:ea typeface="Arial Unicode MS" panose="020B0604020202020204" pitchFamily="34" charset="-122"/>
              </a:rPr>
              <a:t>(Karnaugh Map)</a:t>
            </a:r>
            <a:r>
              <a:rPr lang="zh-CN" altLang="en-US" sz="2400">
                <a:ea typeface="Arial Unicode MS" panose="020B0604020202020204" pitchFamily="34" charset="-122"/>
              </a:rPr>
              <a:t>是</a:t>
            </a:r>
            <a:r>
              <a:rPr lang="en-US" altLang="zh-CN" sz="2400">
                <a:ea typeface="Arial Unicode MS" panose="020B0604020202020204" pitchFamily="34" charset="-122"/>
              </a:rPr>
              <a:t>20</a:t>
            </a:r>
            <a:r>
              <a:rPr lang="zh-CN" altLang="en-US" sz="2400">
                <a:ea typeface="Arial Unicode MS" panose="020B0604020202020204" pitchFamily="34" charset="-122"/>
              </a:rPr>
              <a:t>世纪</a:t>
            </a:r>
            <a:r>
              <a:rPr lang="en-US" altLang="zh-CN" sz="2400">
                <a:ea typeface="Arial Unicode MS" panose="020B0604020202020204" pitchFamily="34" charset="-122"/>
              </a:rPr>
              <a:t>50</a:t>
            </a:r>
            <a:r>
              <a:rPr lang="zh-CN" altLang="en-US" sz="2400">
                <a:ea typeface="Arial Unicode MS" panose="020B0604020202020204" pitchFamily="34" charset="-122"/>
              </a:rPr>
              <a:t>年代美国工程师卡诺</a:t>
            </a:r>
            <a:r>
              <a:rPr lang="en-US" altLang="zh-CN" sz="2400">
                <a:ea typeface="Arial Unicode MS" panose="020B0604020202020204" pitchFamily="34" charset="-122"/>
              </a:rPr>
              <a:t>(M. Karnaugh)</a:t>
            </a:r>
            <a:r>
              <a:rPr lang="zh-CN" altLang="en-US" sz="2400">
                <a:ea typeface="Arial Unicode MS" panose="020B0604020202020204" pitchFamily="34" charset="-122"/>
              </a:rPr>
              <a:t>提出的，它是逻辑函数的一种图形表示方法，直观形象，实际上可以看作是真值表的一种变形，与真值表有一一对应的关系。</a:t>
            </a:r>
          </a:p>
        </p:txBody>
      </p:sp>
      <p:pic>
        <p:nvPicPr>
          <p:cNvPr id="47110" name="Picture 4">
            <a:extLst>
              <a:ext uri="{FF2B5EF4-FFF2-40B4-BE49-F238E27FC236}">
                <a16:creationId xmlns:a16="http://schemas.microsoft.com/office/drawing/2014/main" id="{DFC0F2F1-6968-D778-B7F5-938C5ED9DC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2850" y="3182938"/>
            <a:ext cx="3421063" cy="211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1" name="Rectangle 5">
            <a:extLst>
              <a:ext uri="{FF2B5EF4-FFF2-40B4-BE49-F238E27FC236}">
                <a16:creationId xmlns:a16="http://schemas.microsoft.com/office/drawing/2014/main" id="{6A677FDC-1821-A113-848A-44B56011E66C}"/>
              </a:ext>
            </a:extLst>
          </p:cNvPr>
          <p:cNvSpPr>
            <a:spLocks noChangeArrowheads="1"/>
          </p:cNvSpPr>
          <p:nvPr/>
        </p:nvSpPr>
        <p:spPr bwMode="auto">
          <a:xfrm>
            <a:off x="2441575" y="5507038"/>
            <a:ext cx="3752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0"/>
              </a:spcBef>
              <a:buClrTx/>
              <a:buFontTx/>
              <a:buNone/>
            </a:pPr>
            <a:r>
              <a:rPr lang="zh-CN" altLang="en-US" sz="1800">
                <a:latin typeface="Arial" panose="020B0604020202020204" pitchFamily="34" charset="0"/>
                <a:ea typeface="Arial Unicode MS" panose="020B0604020202020204" pitchFamily="34" charset="-122"/>
              </a:rPr>
              <a:t>图</a:t>
            </a:r>
            <a:r>
              <a:rPr lang="en-US" altLang="zh-CN" sz="1800">
                <a:latin typeface="Arial" panose="020B0604020202020204" pitchFamily="34" charset="0"/>
                <a:ea typeface="Arial Unicode MS" panose="020B0604020202020204" pitchFamily="34" charset="-122"/>
              </a:rPr>
              <a:t>2.13 </a:t>
            </a:r>
            <a:r>
              <a:rPr lang="zh-CN" altLang="en-US" sz="1800">
                <a:latin typeface="Arial" panose="020B0604020202020204" pitchFamily="34" charset="0"/>
                <a:ea typeface="Arial Unicode MS" panose="020B0604020202020204" pitchFamily="34" charset="-122"/>
              </a:rPr>
              <a:t>三人表决逻辑函数的卡诺图</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9">
            <a:extLst>
              <a:ext uri="{FF2B5EF4-FFF2-40B4-BE49-F238E27FC236}">
                <a16:creationId xmlns:a16="http://schemas.microsoft.com/office/drawing/2014/main" id="{72EFA395-EFBE-CDB0-D39D-D64EFD398498}"/>
              </a:ext>
            </a:extLst>
          </p:cNvPr>
          <p:cNvSpPr>
            <a:spLocks noGrp="1"/>
          </p:cNvSpPr>
          <p:nvPr>
            <p:ph type="sldNum" sz="quarter" idx="10"/>
          </p:nvPr>
        </p:nvSpPr>
        <p:spPr>
          <a:noFill/>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spcBef>
                <a:spcPct val="0"/>
              </a:spcBef>
              <a:buClrTx/>
              <a:buFontTx/>
              <a:buNone/>
            </a:pPr>
            <a:fld id="{DFDFBEF9-5178-44EF-907B-692276CB42E1}" type="slidenum">
              <a:rPr lang="en-US" altLang="zh-CN" sz="1800">
                <a:solidFill>
                  <a:schemeClr val="bg2"/>
                </a:solidFill>
                <a:latin typeface="Arial" panose="020B0604020202020204" pitchFamily="34" charset="0"/>
                <a:ea typeface="Arial Unicode MS" panose="020B0604020202020204" pitchFamily="34" charset="-122"/>
              </a:rPr>
              <a:pPr>
                <a:spcBef>
                  <a:spcPct val="0"/>
                </a:spcBef>
                <a:buClrTx/>
                <a:buFontTx/>
                <a:buNone/>
              </a:pPr>
              <a:t>31</a:t>
            </a:fld>
            <a:endParaRPr lang="en-US" altLang="zh-CN" sz="1800">
              <a:solidFill>
                <a:schemeClr val="bg2"/>
              </a:solidFill>
              <a:latin typeface="Arial" panose="020B0604020202020204" pitchFamily="34" charset="0"/>
              <a:ea typeface="Arial Unicode MS" panose="020B0604020202020204" pitchFamily="34" charset="-122"/>
            </a:endParaRPr>
          </a:p>
        </p:txBody>
      </p:sp>
      <p:sp>
        <p:nvSpPr>
          <p:cNvPr id="59435" name="矩形 43">
            <a:extLst>
              <a:ext uri="{FF2B5EF4-FFF2-40B4-BE49-F238E27FC236}">
                <a16:creationId xmlns:a16="http://schemas.microsoft.com/office/drawing/2014/main" id="{7FD6FDBD-6C79-B047-BF2A-B491F389DDEB}"/>
              </a:ext>
            </a:extLst>
          </p:cNvPr>
          <p:cNvSpPr>
            <a:spLocks noGrp="1"/>
          </p:cNvSpPr>
          <p:nvPr>
            <p:ph type="title" idx="4294967295"/>
          </p:nvPr>
        </p:nvSpPr>
        <p:spPr/>
        <p:txBody>
          <a:bodyPr/>
          <a:lstStyle/>
          <a:p>
            <a:pPr>
              <a:defRPr/>
            </a:pPr>
            <a:r>
              <a:rPr lang="en-US" altLang="zh-CN" sz="2400" cap="none" dirty="0"/>
              <a:t>2.4  </a:t>
            </a:r>
            <a:r>
              <a:rPr lang="zh-CN" altLang="en-US" sz="2400" cap="none" dirty="0"/>
              <a:t>逻辑函数的表示方法</a:t>
            </a:r>
          </a:p>
        </p:txBody>
      </p:sp>
      <p:sp>
        <p:nvSpPr>
          <p:cNvPr id="48132" name="Text Box 10">
            <a:extLst>
              <a:ext uri="{FF2B5EF4-FFF2-40B4-BE49-F238E27FC236}">
                <a16:creationId xmlns:a16="http://schemas.microsoft.com/office/drawing/2014/main" id="{704D4804-3077-20D8-F0D7-9BD079E45749}"/>
              </a:ext>
            </a:extLst>
          </p:cNvPr>
          <p:cNvSpPr txBox="1">
            <a:spLocks noChangeArrowheads="1"/>
          </p:cNvSpPr>
          <p:nvPr/>
        </p:nvSpPr>
        <p:spPr bwMode="auto">
          <a:xfrm>
            <a:off x="792163" y="225425"/>
            <a:ext cx="37798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sz="2400">
                <a:latin typeface="Arial" panose="020B0604020202020204" pitchFamily="34" charset="0"/>
                <a:ea typeface="Arial Unicode MS" panose="020B0604020202020204" pitchFamily="34" charset="-122"/>
              </a:rPr>
              <a:t>2.4.5  </a:t>
            </a:r>
            <a:r>
              <a:rPr lang="zh-CN" altLang="en-US" sz="2400">
                <a:latin typeface="Arial" panose="020B0604020202020204" pitchFamily="34" charset="0"/>
                <a:ea typeface="Arial Unicode MS" panose="020B0604020202020204" pitchFamily="34" charset="-122"/>
              </a:rPr>
              <a:t>波形图</a:t>
            </a:r>
          </a:p>
        </p:txBody>
      </p:sp>
      <p:sp>
        <p:nvSpPr>
          <p:cNvPr id="48133" name="Rectangle 3">
            <a:extLst>
              <a:ext uri="{FF2B5EF4-FFF2-40B4-BE49-F238E27FC236}">
                <a16:creationId xmlns:a16="http://schemas.microsoft.com/office/drawing/2014/main" id="{AA007F4A-E372-5BC9-55EA-25483F3ACD21}"/>
              </a:ext>
            </a:extLst>
          </p:cNvPr>
          <p:cNvSpPr txBox="1">
            <a:spLocks noChangeArrowheads="1"/>
          </p:cNvSpPr>
          <p:nvPr/>
        </p:nvSpPr>
        <p:spPr bwMode="auto">
          <a:xfrm>
            <a:off x="1042988" y="836613"/>
            <a:ext cx="7912100" cy="227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20725" indent="-35560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992188" indent="-352425">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262063" indent="-347663">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1430338" indent="-333375">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18875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3447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28019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2591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150000"/>
              </a:lnSpc>
              <a:buFont typeface="Wingdings" panose="05000000000000000000" pitchFamily="2" charset="2"/>
              <a:buNone/>
            </a:pPr>
            <a:r>
              <a:rPr lang="zh-CN" altLang="en-US" sz="2400">
                <a:ea typeface="Arial Unicode MS" panose="020B0604020202020204" pitchFamily="34" charset="-122"/>
              </a:rPr>
              <a:t>       将逻辑函数输入变量的每一组可能出现的取值与对应的输出值按时间顺序依次排列起来，就得到了表示该逻辑函数的</a:t>
            </a:r>
            <a:r>
              <a:rPr lang="zh-CN" altLang="en-US" sz="2400">
                <a:solidFill>
                  <a:srgbClr val="0000FF"/>
                </a:solidFill>
                <a:ea typeface="Arial Unicode MS" panose="020B0604020202020204" pitchFamily="34" charset="-122"/>
              </a:rPr>
              <a:t>波形图</a:t>
            </a:r>
            <a:r>
              <a:rPr lang="zh-CN" altLang="en-US" sz="2400">
                <a:ea typeface="Arial Unicode MS" panose="020B0604020202020204" pitchFamily="34" charset="-122"/>
              </a:rPr>
              <a:t>，这种波形图也称为</a:t>
            </a:r>
            <a:r>
              <a:rPr lang="zh-CN" altLang="en-US" sz="2400">
                <a:solidFill>
                  <a:srgbClr val="0000FF"/>
                </a:solidFill>
                <a:ea typeface="Arial Unicode MS" panose="020B0604020202020204" pitchFamily="34" charset="-122"/>
              </a:rPr>
              <a:t>时序图</a:t>
            </a:r>
            <a:r>
              <a:rPr lang="zh-CN" altLang="en-US" sz="2400">
                <a:ea typeface="Arial Unicode MS" panose="020B0604020202020204" pitchFamily="34" charset="-122"/>
              </a:rPr>
              <a:t>。</a:t>
            </a:r>
          </a:p>
        </p:txBody>
      </p:sp>
      <p:pic>
        <p:nvPicPr>
          <p:cNvPr id="48134" name="Picture 4">
            <a:extLst>
              <a:ext uri="{FF2B5EF4-FFF2-40B4-BE49-F238E27FC236}">
                <a16:creationId xmlns:a16="http://schemas.microsoft.com/office/drawing/2014/main" id="{0794C93E-0BAD-7D2A-9639-D312C7C4B8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600" y="3157538"/>
            <a:ext cx="81010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5" name="Rectangle 5">
            <a:extLst>
              <a:ext uri="{FF2B5EF4-FFF2-40B4-BE49-F238E27FC236}">
                <a16:creationId xmlns:a16="http://schemas.microsoft.com/office/drawing/2014/main" id="{3BB8E77F-7D38-084F-9D7E-B676EEF90BED}"/>
              </a:ext>
            </a:extLst>
          </p:cNvPr>
          <p:cNvSpPr>
            <a:spLocks noChangeArrowheads="1"/>
          </p:cNvSpPr>
          <p:nvPr/>
        </p:nvSpPr>
        <p:spPr bwMode="auto">
          <a:xfrm>
            <a:off x="2517775" y="4432300"/>
            <a:ext cx="37909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1800">
                <a:latin typeface="宋体" panose="02010600030101010101" pitchFamily="2" charset="-122"/>
                <a:ea typeface="Arial Unicode MS" panose="020B0604020202020204" pitchFamily="34" charset="-122"/>
              </a:rPr>
              <a:t>图</a:t>
            </a:r>
            <a:r>
              <a:rPr lang="en-US" altLang="zh-CN" sz="1800">
                <a:latin typeface="宋体" panose="02010600030101010101" pitchFamily="2" charset="-122"/>
                <a:ea typeface="Arial Unicode MS" panose="020B0604020202020204" pitchFamily="34" charset="-122"/>
              </a:rPr>
              <a:t>2.14 </a:t>
            </a:r>
            <a:r>
              <a:rPr lang="zh-CN" altLang="en-US" sz="1800">
                <a:latin typeface="宋体" panose="02010600030101010101" pitchFamily="2" charset="-122"/>
                <a:ea typeface="Arial Unicode MS" panose="020B0604020202020204" pitchFamily="34" charset="-122"/>
              </a:rPr>
              <a:t>三人表决逻辑函数的波形图</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9">
            <a:extLst>
              <a:ext uri="{FF2B5EF4-FFF2-40B4-BE49-F238E27FC236}">
                <a16:creationId xmlns:a16="http://schemas.microsoft.com/office/drawing/2014/main" id="{3602909A-2961-B50A-9337-8EAD22DB07F2}"/>
              </a:ext>
            </a:extLst>
          </p:cNvPr>
          <p:cNvSpPr>
            <a:spLocks noGrp="1"/>
          </p:cNvSpPr>
          <p:nvPr>
            <p:ph type="sldNum" sz="quarter" idx="10"/>
          </p:nvPr>
        </p:nvSpPr>
        <p:spPr>
          <a:noFill/>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spcBef>
                <a:spcPct val="0"/>
              </a:spcBef>
              <a:buClrTx/>
              <a:buFontTx/>
              <a:buNone/>
            </a:pPr>
            <a:fld id="{03A7F39C-3429-426D-B895-B7FEE0637887}" type="slidenum">
              <a:rPr lang="en-US" altLang="zh-CN" sz="1800">
                <a:solidFill>
                  <a:schemeClr val="bg2"/>
                </a:solidFill>
                <a:latin typeface="Arial" panose="020B0604020202020204" pitchFamily="34" charset="0"/>
                <a:ea typeface="Arial Unicode MS" panose="020B0604020202020204" pitchFamily="34" charset="-122"/>
              </a:rPr>
              <a:pPr>
                <a:spcBef>
                  <a:spcPct val="0"/>
                </a:spcBef>
                <a:buClrTx/>
                <a:buFontTx/>
                <a:buNone/>
              </a:pPr>
              <a:t>32</a:t>
            </a:fld>
            <a:endParaRPr lang="en-US" altLang="zh-CN" sz="1800">
              <a:solidFill>
                <a:schemeClr val="bg2"/>
              </a:solidFill>
              <a:latin typeface="Arial" panose="020B0604020202020204" pitchFamily="34" charset="0"/>
              <a:ea typeface="Arial Unicode MS" panose="020B0604020202020204" pitchFamily="34" charset="-122"/>
            </a:endParaRPr>
          </a:p>
        </p:txBody>
      </p:sp>
      <p:sp>
        <p:nvSpPr>
          <p:cNvPr id="59435" name="矩形 43">
            <a:extLst>
              <a:ext uri="{FF2B5EF4-FFF2-40B4-BE49-F238E27FC236}">
                <a16:creationId xmlns:a16="http://schemas.microsoft.com/office/drawing/2014/main" id="{708B2A80-7E1F-72E2-FAA2-9FA8285BA39C}"/>
              </a:ext>
            </a:extLst>
          </p:cNvPr>
          <p:cNvSpPr>
            <a:spLocks noGrp="1"/>
          </p:cNvSpPr>
          <p:nvPr>
            <p:ph type="title" idx="4294967295"/>
          </p:nvPr>
        </p:nvSpPr>
        <p:spPr/>
        <p:txBody>
          <a:bodyPr/>
          <a:lstStyle/>
          <a:p>
            <a:pPr>
              <a:defRPr/>
            </a:pPr>
            <a:r>
              <a:rPr lang="en-US" altLang="zh-CN" sz="2400" cap="none" dirty="0"/>
              <a:t>2.5  </a:t>
            </a:r>
            <a:r>
              <a:rPr lang="zh-CN" altLang="en-US" sz="2400" cap="none" dirty="0"/>
              <a:t>逻辑函数的表示方法标准形式</a:t>
            </a:r>
          </a:p>
        </p:txBody>
      </p:sp>
      <p:sp>
        <p:nvSpPr>
          <p:cNvPr id="49156" name="Text Box 10">
            <a:extLst>
              <a:ext uri="{FF2B5EF4-FFF2-40B4-BE49-F238E27FC236}">
                <a16:creationId xmlns:a16="http://schemas.microsoft.com/office/drawing/2014/main" id="{7B56A1C0-3037-39CB-3DAC-B621E8015F52}"/>
              </a:ext>
            </a:extLst>
          </p:cNvPr>
          <p:cNvSpPr txBox="1">
            <a:spLocks noChangeArrowheads="1"/>
          </p:cNvSpPr>
          <p:nvPr/>
        </p:nvSpPr>
        <p:spPr bwMode="auto">
          <a:xfrm>
            <a:off x="792163" y="225425"/>
            <a:ext cx="52197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a:latin typeface="Arial" panose="020B0604020202020204" pitchFamily="34" charset="0"/>
                <a:ea typeface="Arial Unicode MS" panose="020B0604020202020204" pitchFamily="34" charset="-122"/>
              </a:rPr>
              <a:t>2.5	</a:t>
            </a:r>
            <a:r>
              <a:rPr lang="zh-CN" altLang="en-US">
                <a:latin typeface="Arial" panose="020B0604020202020204" pitchFamily="34" charset="0"/>
                <a:ea typeface="Arial Unicode MS" panose="020B0604020202020204" pitchFamily="34" charset="-122"/>
              </a:rPr>
              <a:t>逻辑函数的标准形式</a:t>
            </a:r>
          </a:p>
        </p:txBody>
      </p:sp>
      <p:sp>
        <p:nvSpPr>
          <p:cNvPr id="49157" name="Rectangle 3">
            <a:extLst>
              <a:ext uri="{FF2B5EF4-FFF2-40B4-BE49-F238E27FC236}">
                <a16:creationId xmlns:a16="http://schemas.microsoft.com/office/drawing/2014/main" id="{2E0F2DF5-2A13-1371-7250-28A2F8CD056D}"/>
              </a:ext>
            </a:extLst>
          </p:cNvPr>
          <p:cNvSpPr txBox="1">
            <a:spLocks noChangeArrowheads="1"/>
          </p:cNvSpPr>
          <p:nvPr/>
        </p:nvSpPr>
        <p:spPr bwMode="auto">
          <a:xfrm>
            <a:off x="900113" y="873125"/>
            <a:ext cx="7875587"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0850" indent="-45085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20725" indent="-35560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992188" indent="-352425">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262063" indent="-347663">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1430338" indent="-333375">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18875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3447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28019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2591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r>
              <a:rPr lang="en-US" altLang="zh-CN" sz="2400">
                <a:ea typeface="Arial Unicode MS" panose="020B0604020202020204" pitchFamily="34" charset="-122"/>
              </a:rPr>
              <a:t>2.5.1	</a:t>
            </a:r>
            <a:r>
              <a:rPr lang="zh-CN" altLang="en-US" sz="2400">
                <a:ea typeface="Arial Unicode MS" panose="020B0604020202020204" pitchFamily="34" charset="-122"/>
              </a:rPr>
              <a:t>常用的逻辑函数式</a:t>
            </a:r>
          </a:p>
          <a:p>
            <a:pPr eaLnBrk="1" hangingPunct="1"/>
            <a:r>
              <a:rPr lang="en-US" altLang="zh-CN" sz="2400">
                <a:ea typeface="Arial Unicode MS" panose="020B0604020202020204" pitchFamily="34" charset="-122"/>
              </a:rPr>
              <a:t>2.5.2	</a:t>
            </a:r>
            <a:r>
              <a:rPr lang="zh-CN" altLang="en-US" sz="2400">
                <a:ea typeface="Arial Unicode MS" panose="020B0604020202020204" pitchFamily="34" charset="-122"/>
              </a:rPr>
              <a:t>逻辑函数的与或式和或与式</a:t>
            </a:r>
          </a:p>
          <a:p>
            <a:pPr eaLnBrk="1" hangingPunct="1"/>
            <a:r>
              <a:rPr lang="en-US" altLang="zh-CN" sz="2400">
                <a:ea typeface="Arial Unicode MS" panose="020B0604020202020204" pitchFamily="34" charset="-122"/>
              </a:rPr>
              <a:t>2.5.3	</a:t>
            </a:r>
            <a:r>
              <a:rPr lang="zh-CN" altLang="en-US" sz="2400">
                <a:ea typeface="Arial Unicode MS" panose="020B0604020202020204" pitchFamily="34" charset="-122"/>
              </a:rPr>
              <a:t>最小项和最大项</a:t>
            </a:r>
          </a:p>
          <a:p>
            <a:pPr eaLnBrk="1" hangingPunct="1"/>
            <a:r>
              <a:rPr lang="en-US" altLang="zh-CN" sz="2400">
                <a:ea typeface="Arial Unicode MS" panose="020B0604020202020204" pitchFamily="34" charset="-122"/>
              </a:rPr>
              <a:t>2.5.4	</a:t>
            </a:r>
            <a:r>
              <a:rPr lang="zh-CN" altLang="en-US" sz="2400">
                <a:ea typeface="Arial Unicode MS" panose="020B0604020202020204" pitchFamily="34" charset="-122"/>
              </a:rPr>
              <a:t>逻辑函数的标准与</a:t>
            </a:r>
            <a:r>
              <a:rPr lang="en-US" altLang="zh-CN" sz="2400">
                <a:ea typeface="Arial Unicode MS" panose="020B0604020202020204" pitchFamily="34" charset="-122"/>
              </a:rPr>
              <a:t>-</a:t>
            </a:r>
            <a:r>
              <a:rPr lang="zh-CN" altLang="en-US" sz="2400">
                <a:ea typeface="Arial Unicode MS" panose="020B0604020202020204" pitchFamily="34" charset="-122"/>
              </a:rPr>
              <a:t>或式和标准或</a:t>
            </a:r>
            <a:r>
              <a:rPr lang="en-US" altLang="zh-CN" sz="2400">
                <a:ea typeface="Arial Unicode MS" panose="020B0604020202020204" pitchFamily="34" charset="-122"/>
              </a:rPr>
              <a:t>-</a:t>
            </a:r>
            <a:r>
              <a:rPr lang="zh-CN" altLang="en-US" sz="2400">
                <a:ea typeface="Arial Unicode MS" panose="020B0604020202020204" pitchFamily="34" charset="-122"/>
              </a:rPr>
              <a:t>与式</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9">
            <a:extLst>
              <a:ext uri="{FF2B5EF4-FFF2-40B4-BE49-F238E27FC236}">
                <a16:creationId xmlns:a16="http://schemas.microsoft.com/office/drawing/2014/main" id="{23CFE456-64B2-7BE7-46F8-EA3E4E0FD4D8}"/>
              </a:ext>
            </a:extLst>
          </p:cNvPr>
          <p:cNvSpPr>
            <a:spLocks noGrp="1"/>
          </p:cNvSpPr>
          <p:nvPr>
            <p:ph type="sldNum" sz="quarter" idx="10"/>
          </p:nvPr>
        </p:nvSpPr>
        <p:spPr>
          <a:noFill/>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spcBef>
                <a:spcPct val="0"/>
              </a:spcBef>
              <a:buClrTx/>
              <a:buFontTx/>
              <a:buNone/>
            </a:pPr>
            <a:fld id="{A5401DB3-74C6-4587-8777-D0DAA888854A}" type="slidenum">
              <a:rPr lang="en-US" altLang="zh-CN" sz="1800">
                <a:solidFill>
                  <a:schemeClr val="bg2"/>
                </a:solidFill>
                <a:latin typeface="Arial" panose="020B0604020202020204" pitchFamily="34" charset="0"/>
                <a:ea typeface="Arial Unicode MS" panose="020B0604020202020204" pitchFamily="34" charset="-122"/>
              </a:rPr>
              <a:pPr>
                <a:spcBef>
                  <a:spcPct val="0"/>
                </a:spcBef>
                <a:buClrTx/>
                <a:buFontTx/>
                <a:buNone/>
              </a:pPr>
              <a:t>33</a:t>
            </a:fld>
            <a:endParaRPr lang="en-US" altLang="zh-CN" sz="1800">
              <a:solidFill>
                <a:schemeClr val="bg2"/>
              </a:solidFill>
              <a:latin typeface="Arial" panose="020B0604020202020204" pitchFamily="34" charset="0"/>
              <a:ea typeface="Arial Unicode MS" panose="020B0604020202020204" pitchFamily="34" charset="-122"/>
            </a:endParaRPr>
          </a:p>
        </p:txBody>
      </p:sp>
      <p:sp>
        <p:nvSpPr>
          <p:cNvPr id="59435" name="矩形 43">
            <a:extLst>
              <a:ext uri="{FF2B5EF4-FFF2-40B4-BE49-F238E27FC236}">
                <a16:creationId xmlns:a16="http://schemas.microsoft.com/office/drawing/2014/main" id="{398934BF-8DFD-D14F-0C53-AB18A8547FC2}"/>
              </a:ext>
            </a:extLst>
          </p:cNvPr>
          <p:cNvSpPr>
            <a:spLocks noGrp="1"/>
          </p:cNvSpPr>
          <p:nvPr>
            <p:ph type="title" idx="4294967295"/>
          </p:nvPr>
        </p:nvSpPr>
        <p:spPr/>
        <p:txBody>
          <a:bodyPr/>
          <a:lstStyle/>
          <a:p>
            <a:pPr>
              <a:defRPr/>
            </a:pPr>
            <a:r>
              <a:rPr lang="en-US" altLang="zh-CN" sz="2400" cap="none" dirty="0"/>
              <a:t>2.5.1	 </a:t>
            </a:r>
            <a:r>
              <a:rPr lang="zh-CN" altLang="en-US" sz="2400" cap="none" dirty="0"/>
              <a:t>常用的逻辑函数式</a:t>
            </a:r>
          </a:p>
        </p:txBody>
      </p:sp>
      <p:sp>
        <p:nvSpPr>
          <p:cNvPr id="50180" name="Rectangle 3">
            <a:extLst>
              <a:ext uri="{FF2B5EF4-FFF2-40B4-BE49-F238E27FC236}">
                <a16:creationId xmlns:a16="http://schemas.microsoft.com/office/drawing/2014/main" id="{2738F70D-D3E6-16B3-5A83-D796F9C46C03}"/>
              </a:ext>
            </a:extLst>
          </p:cNvPr>
          <p:cNvSpPr txBox="1">
            <a:spLocks noChangeArrowheads="1"/>
          </p:cNvSpPr>
          <p:nvPr/>
        </p:nvSpPr>
        <p:spPr bwMode="auto">
          <a:xfrm>
            <a:off x="747713" y="512763"/>
            <a:ext cx="8307387"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20725" indent="-35560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992188" indent="-352425">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262063" indent="-347663">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1430338" indent="-333375">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18875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3447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28019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2591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140000"/>
              </a:lnSpc>
              <a:buFont typeface="Wingdings" panose="05000000000000000000" pitchFamily="2" charset="2"/>
              <a:buNone/>
            </a:pPr>
            <a:r>
              <a:rPr lang="zh-CN" altLang="en-US" sz="2000">
                <a:ea typeface="Arial Unicode MS" panose="020B0604020202020204" pitchFamily="34" charset="-122"/>
              </a:rPr>
              <a:t>        一个逻辑函数确定以后，其真值表是惟一的，但其函数表达式的表达形式却有多种。因为不管哪一种表达形式，对同一个逻辑函数来说所表达的函数功能是一致的，各种表达式是可以相互转换的，例如两变量的异或逻辑函数，可以有八种标准形式，分别为：</a:t>
            </a:r>
          </a:p>
        </p:txBody>
      </p:sp>
      <p:pic>
        <p:nvPicPr>
          <p:cNvPr id="50181" name="Picture 4">
            <a:extLst>
              <a:ext uri="{FF2B5EF4-FFF2-40B4-BE49-F238E27FC236}">
                <a16:creationId xmlns:a16="http://schemas.microsoft.com/office/drawing/2014/main" id="{56CD8A12-9F30-E07C-A3FB-B523268D68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175" y="3105150"/>
            <a:ext cx="8307388" cy="34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9">
            <a:extLst>
              <a:ext uri="{FF2B5EF4-FFF2-40B4-BE49-F238E27FC236}">
                <a16:creationId xmlns:a16="http://schemas.microsoft.com/office/drawing/2014/main" id="{30BFF354-EED8-B318-6AFA-B58DDD6BFD8B}"/>
              </a:ext>
            </a:extLst>
          </p:cNvPr>
          <p:cNvSpPr>
            <a:spLocks noGrp="1"/>
          </p:cNvSpPr>
          <p:nvPr>
            <p:ph type="sldNum" sz="quarter" idx="10"/>
          </p:nvPr>
        </p:nvSpPr>
        <p:spPr>
          <a:noFill/>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spcBef>
                <a:spcPct val="0"/>
              </a:spcBef>
              <a:buClrTx/>
              <a:buFontTx/>
              <a:buNone/>
            </a:pPr>
            <a:fld id="{088D2F6E-2BBE-4201-B8BB-A80F7BBCB15A}" type="slidenum">
              <a:rPr lang="en-US" altLang="zh-CN" sz="1800">
                <a:solidFill>
                  <a:schemeClr val="bg2"/>
                </a:solidFill>
                <a:latin typeface="Arial" panose="020B0604020202020204" pitchFamily="34" charset="0"/>
                <a:ea typeface="Arial Unicode MS" panose="020B0604020202020204" pitchFamily="34" charset="-122"/>
              </a:rPr>
              <a:pPr>
                <a:spcBef>
                  <a:spcPct val="0"/>
                </a:spcBef>
                <a:buClrTx/>
                <a:buFontTx/>
                <a:buNone/>
              </a:pPr>
              <a:t>34</a:t>
            </a:fld>
            <a:endParaRPr lang="en-US" altLang="zh-CN" sz="1800">
              <a:solidFill>
                <a:schemeClr val="bg2"/>
              </a:solidFill>
              <a:latin typeface="Arial" panose="020B0604020202020204" pitchFamily="34" charset="0"/>
              <a:ea typeface="Arial Unicode MS" panose="020B0604020202020204" pitchFamily="34" charset="-122"/>
            </a:endParaRPr>
          </a:p>
        </p:txBody>
      </p:sp>
      <p:sp>
        <p:nvSpPr>
          <p:cNvPr id="59435" name="矩形 43">
            <a:extLst>
              <a:ext uri="{FF2B5EF4-FFF2-40B4-BE49-F238E27FC236}">
                <a16:creationId xmlns:a16="http://schemas.microsoft.com/office/drawing/2014/main" id="{2C8BFEF2-13DF-FA0E-0750-A6A5FBF673E9}"/>
              </a:ext>
            </a:extLst>
          </p:cNvPr>
          <p:cNvSpPr>
            <a:spLocks noGrp="1"/>
          </p:cNvSpPr>
          <p:nvPr>
            <p:ph type="title" idx="4294967295"/>
          </p:nvPr>
        </p:nvSpPr>
        <p:spPr/>
        <p:txBody>
          <a:bodyPr/>
          <a:lstStyle/>
          <a:p>
            <a:pPr>
              <a:defRPr/>
            </a:pPr>
            <a:r>
              <a:rPr lang="en-US" altLang="zh-CN" sz="2400" cap="none" dirty="0"/>
              <a:t>2.5.1	 </a:t>
            </a:r>
            <a:r>
              <a:rPr lang="zh-CN" altLang="en-US" sz="2400" cap="none" dirty="0"/>
              <a:t>常用的逻辑函数式</a:t>
            </a:r>
          </a:p>
        </p:txBody>
      </p:sp>
      <p:pic>
        <p:nvPicPr>
          <p:cNvPr id="51204" name="Picture 4">
            <a:extLst>
              <a:ext uri="{FF2B5EF4-FFF2-40B4-BE49-F238E27FC236}">
                <a16:creationId xmlns:a16="http://schemas.microsoft.com/office/drawing/2014/main" id="{F9159128-C130-9EDA-18C1-F8245C55FB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38" y="1390650"/>
            <a:ext cx="8229600" cy="409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9">
            <a:extLst>
              <a:ext uri="{FF2B5EF4-FFF2-40B4-BE49-F238E27FC236}">
                <a16:creationId xmlns:a16="http://schemas.microsoft.com/office/drawing/2014/main" id="{35137E0D-39F7-D8D7-8591-5CDF6403589B}"/>
              </a:ext>
            </a:extLst>
          </p:cNvPr>
          <p:cNvSpPr>
            <a:spLocks noGrp="1"/>
          </p:cNvSpPr>
          <p:nvPr>
            <p:ph type="sldNum" sz="quarter" idx="10"/>
          </p:nvPr>
        </p:nvSpPr>
        <p:spPr>
          <a:noFill/>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spcBef>
                <a:spcPct val="0"/>
              </a:spcBef>
              <a:buClrTx/>
              <a:buFontTx/>
              <a:buNone/>
            </a:pPr>
            <a:fld id="{E82B5F92-BD10-43C9-84B6-1015E79B56E9}" type="slidenum">
              <a:rPr lang="en-US" altLang="zh-CN" sz="1800">
                <a:solidFill>
                  <a:schemeClr val="bg2"/>
                </a:solidFill>
                <a:latin typeface="Arial" panose="020B0604020202020204" pitchFamily="34" charset="0"/>
                <a:ea typeface="Arial Unicode MS" panose="020B0604020202020204" pitchFamily="34" charset="-122"/>
              </a:rPr>
              <a:pPr>
                <a:spcBef>
                  <a:spcPct val="0"/>
                </a:spcBef>
                <a:buClrTx/>
                <a:buFontTx/>
                <a:buNone/>
              </a:pPr>
              <a:t>35</a:t>
            </a:fld>
            <a:endParaRPr lang="en-US" altLang="zh-CN" sz="1800">
              <a:solidFill>
                <a:schemeClr val="bg2"/>
              </a:solidFill>
              <a:latin typeface="Arial" panose="020B0604020202020204" pitchFamily="34" charset="0"/>
              <a:ea typeface="Arial Unicode MS" panose="020B0604020202020204" pitchFamily="34" charset="-122"/>
            </a:endParaRPr>
          </a:p>
        </p:txBody>
      </p:sp>
      <p:sp>
        <p:nvSpPr>
          <p:cNvPr id="59435" name="矩形 43">
            <a:extLst>
              <a:ext uri="{FF2B5EF4-FFF2-40B4-BE49-F238E27FC236}">
                <a16:creationId xmlns:a16="http://schemas.microsoft.com/office/drawing/2014/main" id="{0FFF33B6-C819-D36C-C227-077ABAE888E1}"/>
              </a:ext>
            </a:extLst>
          </p:cNvPr>
          <p:cNvSpPr>
            <a:spLocks noGrp="1"/>
          </p:cNvSpPr>
          <p:nvPr>
            <p:ph type="title" idx="4294967295"/>
          </p:nvPr>
        </p:nvSpPr>
        <p:spPr/>
        <p:txBody>
          <a:bodyPr/>
          <a:lstStyle/>
          <a:p>
            <a:pPr>
              <a:defRPr/>
            </a:pPr>
            <a:r>
              <a:rPr lang="en-US" altLang="zh-CN" sz="2400" cap="none" dirty="0"/>
              <a:t>2.5.2	</a:t>
            </a:r>
            <a:r>
              <a:rPr lang="zh-CN" altLang="en-US" sz="2400" cap="none" dirty="0"/>
              <a:t>逻辑函数的与</a:t>
            </a:r>
            <a:r>
              <a:rPr lang="en-US" altLang="zh-CN" sz="2400" cap="none" dirty="0"/>
              <a:t>-</a:t>
            </a:r>
            <a:r>
              <a:rPr lang="zh-CN" altLang="en-US" sz="2400" cap="none" dirty="0"/>
              <a:t>或式和或</a:t>
            </a:r>
            <a:r>
              <a:rPr lang="en-US" altLang="zh-CN" sz="2400" cap="none" dirty="0"/>
              <a:t>-</a:t>
            </a:r>
            <a:r>
              <a:rPr lang="zh-CN" altLang="en-US" sz="2400" cap="none" dirty="0"/>
              <a:t>与式</a:t>
            </a:r>
          </a:p>
        </p:txBody>
      </p:sp>
      <p:sp>
        <p:nvSpPr>
          <p:cNvPr id="52228" name="Rectangle 3">
            <a:extLst>
              <a:ext uri="{FF2B5EF4-FFF2-40B4-BE49-F238E27FC236}">
                <a16:creationId xmlns:a16="http://schemas.microsoft.com/office/drawing/2014/main" id="{6FD529D2-3955-6F95-1D4B-1E5DB07226DB}"/>
              </a:ext>
            </a:extLst>
          </p:cNvPr>
          <p:cNvSpPr txBox="1">
            <a:spLocks noChangeArrowheads="1"/>
          </p:cNvSpPr>
          <p:nvPr/>
        </p:nvSpPr>
        <p:spPr bwMode="auto">
          <a:xfrm>
            <a:off x="827088" y="836613"/>
            <a:ext cx="8128000"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0850" indent="-45085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20725" indent="-35560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992188" indent="-352425">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262063" indent="-347663">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1430338" indent="-333375">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18875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3447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28019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2591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120000"/>
              </a:lnSpc>
            </a:pPr>
            <a:r>
              <a:rPr lang="zh-CN" altLang="en-US" sz="2400">
                <a:ea typeface="Arial Unicode MS" panose="020B0604020202020204" pitchFamily="34" charset="-122"/>
              </a:rPr>
              <a:t>利用逻辑代数的基本公式，可以把任何一个逻辑函数表达式变换成与</a:t>
            </a:r>
            <a:r>
              <a:rPr lang="en-US" altLang="zh-CN" sz="2400">
                <a:ea typeface="Arial Unicode MS" panose="020B0604020202020204" pitchFamily="34" charset="-122"/>
              </a:rPr>
              <a:t>-</a:t>
            </a:r>
            <a:r>
              <a:rPr lang="zh-CN" altLang="en-US" sz="2400">
                <a:ea typeface="Arial Unicode MS" panose="020B0604020202020204" pitchFamily="34" charset="-122"/>
              </a:rPr>
              <a:t>或式，也可以变换成或</a:t>
            </a:r>
            <a:r>
              <a:rPr lang="en-US" altLang="zh-CN" sz="2400">
                <a:ea typeface="Arial Unicode MS" panose="020B0604020202020204" pitchFamily="34" charset="-122"/>
              </a:rPr>
              <a:t>-</a:t>
            </a:r>
            <a:r>
              <a:rPr lang="zh-CN" altLang="en-US" sz="2400">
                <a:ea typeface="Arial Unicode MS" panose="020B0604020202020204" pitchFamily="34" charset="-122"/>
              </a:rPr>
              <a:t>与式。</a:t>
            </a:r>
          </a:p>
          <a:p>
            <a:pPr eaLnBrk="1" hangingPunct="1">
              <a:lnSpc>
                <a:spcPct val="120000"/>
              </a:lnSpc>
            </a:pPr>
            <a:r>
              <a:rPr lang="zh-CN" altLang="en-US" sz="2400">
                <a:solidFill>
                  <a:srgbClr val="0000FF"/>
                </a:solidFill>
                <a:ea typeface="Arial Unicode MS" panose="020B0604020202020204" pitchFamily="34" charset="-122"/>
              </a:rPr>
              <a:t>与</a:t>
            </a:r>
            <a:r>
              <a:rPr lang="en-US" altLang="zh-CN" sz="2400">
                <a:solidFill>
                  <a:srgbClr val="0000FF"/>
                </a:solidFill>
                <a:ea typeface="Arial Unicode MS" panose="020B0604020202020204" pitchFamily="34" charset="-122"/>
              </a:rPr>
              <a:t>-</a:t>
            </a:r>
            <a:r>
              <a:rPr lang="zh-CN" altLang="en-US" sz="2400">
                <a:solidFill>
                  <a:srgbClr val="0000FF"/>
                </a:solidFill>
                <a:ea typeface="Arial Unicode MS" panose="020B0604020202020204" pitchFamily="34" charset="-122"/>
              </a:rPr>
              <a:t>或式</a:t>
            </a:r>
            <a:r>
              <a:rPr lang="zh-CN" altLang="en-US" sz="2400">
                <a:ea typeface="Arial Unicode MS" panose="020B0604020202020204" pitchFamily="34" charset="-122"/>
              </a:rPr>
              <a:t>是指一个函数表达式中包含有若干个</a:t>
            </a:r>
            <a:r>
              <a:rPr lang="zh-CN" altLang="en-US" sz="2400">
                <a:latin typeface="Arial" panose="020B0604020202020204" pitchFamily="34" charset="0"/>
                <a:ea typeface="Arial Unicode MS" panose="020B0604020202020204" pitchFamily="34" charset="-122"/>
              </a:rPr>
              <a:t>“</a:t>
            </a:r>
            <a:r>
              <a:rPr lang="zh-CN" altLang="en-US" sz="2400">
                <a:ea typeface="Arial Unicode MS" panose="020B0604020202020204" pitchFamily="34" charset="-122"/>
              </a:rPr>
              <a:t>与</a:t>
            </a:r>
            <a:r>
              <a:rPr lang="zh-CN" altLang="en-US" sz="2400">
                <a:latin typeface="Arial" panose="020B0604020202020204" pitchFamily="34" charset="0"/>
                <a:ea typeface="Arial Unicode MS" panose="020B0604020202020204" pitchFamily="34" charset="-122"/>
              </a:rPr>
              <a:t>”</a:t>
            </a:r>
            <a:r>
              <a:rPr lang="zh-CN" altLang="en-US" sz="2400">
                <a:ea typeface="Arial Unicode MS" panose="020B0604020202020204" pitchFamily="34" charset="-122"/>
              </a:rPr>
              <a:t>项，其中每个</a:t>
            </a:r>
            <a:r>
              <a:rPr lang="zh-CN" altLang="en-US" sz="2400">
                <a:latin typeface="Arial" panose="020B0604020202020204" pitchFamily="34" charset="0"/>
                <a:ea typeface="Arial Unicode MS" panose="020B0604020202020204" pitchFamily="34" charset="-122"/>
              </a:rPr>
              <a:t>“</a:t>
            </a:r>
            <a:r>
              <a:rPr lang="zh-CN" altLang="en-US" sz="2400">
                <a:ea typeface="Arial Unicode MS" panose="020B0604020202020204" pitchFamily="34" charset="-122"/>
              </a:rPr>
              <a:t>与</a:t>
            </a:r>
            <a:r>
              <a:rPr lang="zh-CN" altLang="en-US" sz="2400">
                <a:latin typeface="Arial" panose="020B0604020202020204" pitchFamily="34" charset="0"/>
                <a:ea typeface="Arial Unicode MS" panose="020B0604020202020204" pitchFamily="34" charset="-122"/>
              </a:rPr>
              <a:t>”</a:t>
            </a:r>
            <a:r>
              <a:rPr lang="zh-CN" altLang="en-US" sz="2400">
                <a:ea typeface="Arial Unicode MS" panose="020B0604020202020204" pitchFamily="34" charset="-122"/>
              </a:rPr>
              <a:t>项可由一个或多个原变量或反变量组成，由这些</a:t>
            </a:r>
            <a:r>
              <a:rPr lang="zh-CN" altLang="en-US" sz="2400">
                <a:latin typeface="Arial" panose="020B0604020202020204" pitchFamily="34" charset="0"/>
                <a:ea typeface="Arial Unicode MS" panose="020B0604020202020204" pitchFamily="34" charset="-122"/>
              </a:rPr>
              <a:t>“</a:t>
            </a:r>
            <a:r>
              <a:rPr lang="zh-CN" altLang="en-US" sz="2400">
                <a:ea typeface="Arial Unicode MS" panose="020B0604020202020204" pitchFamily="34" charset="-122"/>
              </a:rPr>
              <a:t>与</a:t>
            </a:r>
            <a:r>
              <a:rPr lang="zh-CN" altLang="en-US" sz="2400">
                <a:latin typeface="Arial" panose="020B0604020202020204" pitchFamily="34" charset="0"/>
                <a:ea typeface="Arial Unicode MS" panose="020B0604020202020204" pitchFamily="34" charset="-122"/>
              </a:rPr>
              <a:t>”</a:t>
            </a:r>
            <a:r>
              <a:rPr lang="zh-CN" altLang="en-US" sz="2400">
                <a:ea typeface="Arial Unicode MS" panose="020B0604020202020204" pitchFamily="34" charset="-122"/>
              </a:rPr>
              <a:t>项的</a:t>
            </a:r>
            <a:r>
              <a:rPr lang="zh-CN" altLang="en-US" sz="2400">
                <a:latin typeface="Arial" panose="020B0604020202020204" pitchFamily="34" charset="0"/>
                <a:ea typeface="Arial Unicode MS" panose="020B0604020202020204" pitchFamily="34" charset="-122"/>
              </a:rPr>
              <a:t>“</a:t>
            </a:r>
            <a:r>
              <a:rPr lang="zh-CN" altLang="en-US" sz="2400">
                <a:ea typeface="Arial Unicode MS" panose="020B0604020202020204" pitchFamily="34" charset="-122"/>
              </a:rPr>
              <a:t>或</a:t>
            </a:r>
            <a:r>
              <a:rPr lang="zh-CN" altLang="en-US" sz="2400">
                <a:latin typeface="Arial" panose="020B0604020202020204" pitchFamily="34" charset="0"/>
                <a:ea typeface="Arial Unicode MS" panose="020B0604020202020204" pitchFamily="34" charset="-122"/>
              </a:rPr>
              <a:t>”</a:t>
            </a:r>
            <a:r>
              <a:rPr lang="zh-CN" altLang="en-US" sz="2400">
                <a:ea typeface="Arial Unicode MS" panose="020B0604020202020204" pitchFamily="34" charset="-122"/>
              </a:rPr>
              <a:t>运算构成一个函数。</a:t>
            </a:r>
            <a:endParaRPr lang="en-US" altLang="zh-CN" sz="2400">
              <a:ea typeface="Arial Unicode MS" panose="020B0604020202020204" pitchFamily="34" charset="-122"/>
            </a:endParaRPr>
          </a:p>
          <a:p>
            <a:pPr eaLnBrk="1" hangingPunct="1">
              <a:lnSpc>
                <a:spcPct val="120000"/>
              </a:lnSpc>
            </a:pPr>
            <a:endParaRPr lang="en-US" altLang="zh-CN" sz="2400">
              <a:ea typeface="Arial Unicode MS" panose="020B0604020202020204" pitchFamily="34" charset="-122"/>
            </a:endParaRPr>
          </a:p>
          <a:p>
            <a:pPr eaLnBrk="1" hangingPunct="1">
              <a:lnSpc>
                <a:spcPct val="120000"/>
              </a:lnSpc>
            </a:pPr>
            <a:r>
              <a:rPr lang="zh-CN" altLang="en-US" sz="2400">
                <a:solidFill>
                  <a:srgbClr val="0000FF"/>
                </a:solidFill>
                <a:ea typeface="Arial Unicode MS" panose="020B0604020202020204" pitchFamily="34" charset="-122"/>
              </a:rPr>
              <a:t>或</a:t>
            </a:r>
            <a:r>
              <a:rPr lang="en-US" altLang="zh-CN" sz="2400">
                <a:solidFill>
                  <a:srgbClr val="0000FF"/>
                </a:solidFill>
                <a:ea typeface="Arial Unicode MS" panose="020B0604020202020204" pitchFamily="34" charset="-122"/>
              </a:rPr>
              <a:t>-</a:t>
            </a:r>
            <a:r>
              <a:rPr lang="zh-CN" altLang="en-US" sz="2400">
                <a:solidFill>
                  <a:srgbClr val="0000FF"/>
                </a:solidFill>
                <a:ea typeface="Arial Unicode MS" panose="020B0604020202020204" pitchFamily="34" charset="-122"/>
              </a:rPr>
              <a:t>与式</a:t>
            </a:r>
            <a:r>
              <a:rPr lang="zh-CN" altLang="en-US" sz="2400">
                <a:ea typeface="Arial Unicode MS" panose="020B0604020202020204" pitchFamily="34" charset="-122"/>
              </a:rPr>
              <a:t>是指一个函数表达式中包含有若干个</a:t>
            </a:r>
            <a:r>
              <a:rPr lang="zh-CN" altLang="en-US" sz="2400">
                <a:latin typeface="Arial" panose="020B0604020202020204" pitchFamily="34" charset="0"/>
                <a:ea typeface="Arial Unicode MS" panose="020B0604020202020204" pitchFamily="34" charset="-122"/>
              </a:rPr>
              <a:t>“</a:t>
            </a:r>
            <a:r>
              <a:rPr lang="zh-CN" altLang="en-US" sz="2400">
                <a:ea typeface="Arial Unicode MS" panose="020B0604020202020204" pitchFamily="34" charset="-122"/>
              </a:rPr>
              <a:t>或</a:t>
            </a:r>
            <a:r>
              <a:rPr lang="zh-CN" altLang="en-US" sz="2400">
                <a:latin typeface="Arial" panose="020B0604020202020204" pitchFamily="34" charset="0"/>
                <a:ea typeface="Arial Unicode MS" panose="020B0604020202020204" pitchFamily="34" charset="-122"/>
              </a:rPr>
              <a:t>”</a:t>
            </a:r>
            <a:r>
              <a:rPr lang="zh-CN" altLang="en-US" sz="2400">
                <a:ea typeface="Arial Unicode MS" panose="020B0604020202020204" pitchFamily="34" charset="-122"/>
              </a:rPr>
              <a:t>项，其中每个</a:t>
            </a:r>
            <a:r>
              <a:rPr lang="zh-CN" altLang="en-US" sz="2400">
                <a:latin typeface="Arial" panose="020B0604020202020204" pitchFamily="34" charset="0"/>
                <a:ea typeface="Arial Unicode MS" panose="020B0604020202020204" pitchFamily="34" charset="-122"/>
              </a:rPr>
              <a:t>“</a:t>
            </a:r>
            <a:r>
              <a:rPr lang="zh-CN" altLang="en-US" sz="2400">
                <a:ea typeface="Arial Unicode MS" panose="020B0604020202020204" pitchFamily="34" charset="-122"/>
              </a:rPr>
              <a:t>或</a:t>
            </a:r>
            <a:r>
              <a:rPr lang="zh-CN" altLang="en-US" sz="2400">
                <a:latin typeface="Arial" panose="020B0604020202020204" pitchFamily="34" charset="0"/>
                <a:ea typeface="Arial Unicode MS" panose="020B0604020202020204" pitchFamily="34" charset="-122"/>
              </a:rPr>
              <a:t>”</a:t>
            </a:r>
            <a:r>
              <a:rPr lang="zh-CN" altLang="en-US" sz="2400">
                <a:ea typeface="Arial Unicode MS" panose="020B0604020202020204" pitchFamily="34" charset="-122"/>
              </a:rPr>
              <a:t>项可以由一个或多个原变量或反变量组成，由这些</a:t>
            </a:r>
            <a:r>
              <a:rPr lang="zh-CN" altLang="en-US" sz="2400">
                <a:latin typeface="Arial" panose="020B0604020202020204" pitchFamily="34" charset="0"/>
                <a:ea typeface="Arial Unicode MS" panose="020B0604020202020204" pitchFamily="34" charset="-122"/>
              </a:rPr>
              <a:t>“</a:t>
            </a:r>
            <a:r>
              <a:rPr lang="zh-CN" altLang="en-US" sz="2400">
                <a:ea typeface="Arial Unicode MS" panose="020B0604020202020204" pitchFamily="34" charset="-122"/>
              </a:rPr>
              <a:t>或</a:t>
            </a:r>
            <a:r>
              <a:rPr lang="zh-CN" altLang="en-US" sz="2400">
                <a:latin typeface="Arial" panose="020B0604020202020204" pitchFamily="34" charset="0"/>
                <a:ea typeface="Arial Unicode MS" panose="020B0604020202020204" pitchFamily="34" charset="-122"/>
              </a:rPr>
              <a:t>”</a:t>
            </a:r>
            <a:r>
              <a:rPr lang="zh-CN" altLang="en-US" sz="2400">
                <a:ea typeface="Arial Unicode MS" panose="020B0604020202020204" pitchFamily="34" charset="-122"/>
              </a:rPr>
              <a:t>项的</a:t>
            </a:r>
            <a:r>
              <a:rPr lang="zh-CN" altLang="en-US" sz="2400">
                <a:latin typeface="Arial" panose="020B0604020202020204" pitchFamily="34" charset="0"/>
                <a:ea typeface="Arial Unicode MS" panose="020B0604020202020204" pitchFamily="34" charset="-122"/>
              </a:rPr>
              <a:t>“</a:t>
            </a:r>
            <a:r>
              <a:rPr lang="zh-CN" altLang="en-US" sz="2400">
                <a:ea typeface="Arial Unicode MS" panose="020B0604020202020204" pitchFamily="34" charset="-122"/>
              </a:rPr>
              <a:t>与</a:t>
            </a:r>
            <a:r>
              <a:rPr lang="zh-CN" altLang="en-US" sz="2400">
                <a:latin typeface="Arial" panose="020B0604020202020204" pitchFamily="34" charset="0"/>
                <a:ea typeface="Arial Unicode MS" panose="020B0604020202020204" pitchFamily="34" charset="-122"/>
              </a:rPr>
              <a:t>”</a:t>
            </a:r>
            <a:r>
              <a:rPr lang="zh-CN" altLang="en-US" sz="2400">
                <a:ea typeface="Arial Unicode MS" panose="020B0604020202020204" pitchFamily="34" charset="-122"/>
              </a:rPr>
              <a:t>运算构成一个函数。</a:t>
            </a:r>
            <a:endParaRPr lang="en-US" altLang="zh-CN" sz="2400">
              <a:ea typeface="Arial Unicode MS" panose="020B0604020202020204" pitchFamily="34" charset="-122"/>
            </a:endParaRPr>
          </a:p>
          <a:p>
            <a:pPr eaLnBrk="1" hangingPunct="1">
              <a:lnSpc>
                <a:spcPct val="120000"/>
              </a:lnSpc>
            </a:pPr>
            <a:endParaRPr lang="zh-CN" altLang="en-US" sz="2400">
              <a:ea typeface="Arial Unicode MS" panose="020B0604020202020204" pitchFamily="34" charset="-122"/>
            </a:endParaRPr>
          </a:p>
        </p:txBody>
      </p:sp>
      <p:sp>
        <p:nvSpPr>
          <p:cNvPr id="52229" name="矩形 5">
            <a:extLst>
              <a:ext uri="{FF2B5EF4-FFF2-40B4-BE49-F238E27FC236}">
                <a16:creationId xmlns:a16="http://schemas.microsoft.com/office/drawing/2014/main" id="{5A593117-9A8A-8F23-DB9A-2299730B4299}"/>
              </a:ext>
            </a:extLst>
          </p:cNvPr>
          <p:cNvSpPr>
            <a:spLocks noChangeArrowheads="1"/>
          </p:cNvSpPr>
          <p:nvPr/>
        </p:nvSpPr>
        <p:spPr bwMode="auto">
          <a:xfrm>
            <a:off x="920750" y="333375"/>
            <a:ext cx="80343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a:latin typeface="宋体" panose="02010600030101010101" pitchFamily="2" charset="-122"/>
                <a:ea typeface="Arial Unicode MS" panose="020B0604020202020204" pitchFamily="34" charset="-122"/>
              </a:rPr>
              <a:t>2.5.2	  </a:t>
            </a:r>
            <a:r>
              <a:rPr lang="zh-CN" altLang="en-US">
                <a:latin typeface="宋体" panose="02010600030101010101" pitchFamily="2" charset="-122"/>
                <a:ea typeface="Arial Unicode MS" panose="020B0604020202020204" pitchFamily="34" charset="-122"/>
              </a:rPr>
              <a:t>逻辑函数的与</a:t>
            </a:r>
            <a:r>
              <a:rPr lang="en-US" altLang="zh-CN">
                <a:latin typeface="宋体" panose="02010600030101010101" pitchFamily="2" charset="-122"/>
                <a:ea typeface="Arial Unicode MS" panose="020B0604020202020204" pitchFamily="34" charset="-122"/>
              </a:rPr>
              <a:t>-</a:t>
            </a:r>
            <a:r>
              <a:rPr lang="zh-CN" altLang="en-US">
                <a:latin typeface="宋体" panose="02010600030101010101" pitchFamily="2" charset="-122"/>
                <a:ea typeface="Arial Unicode MS" panose="020B0604020202020204" pitchFamily="34" charset="-122"/>
              </a:rPr>
              <a:t>或式和或</a:t>
            </a:r>
            <a:r>
              <a:rPr lang="en-US" altLang="zh-CN">
                <a:latin typeface="宋体" panose="02010600030101010101" pitchFamily="2" charset="-122"/>
                <a:ea typeface="Arial Unicode MS" panose="020B0604020202020204" pitchFamily="34" charset="-122"/>
              </a:rPr>
              <a:t>-</a:t>
            </a:r>
            <a:r>
              <a:rPr lang="zh-CN" altLang="en-US">
                <a:latin typeface="宋体" panose="02010600030101010101" pitchFamily="2" charset="-122"/>
                <a:ea typeface="Arial Unicode MS" panose="020B0604020202020204" pitchFamily="34" charset="-122"/>
              </a:rPr>
              <a:t>与式</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9">
            <a:extLst>
              <a:ext uri="{FF2B5EF4-FFF2-40B4-BE49-F238E27FC236}">
                <a16:creationId xmlns:a16="http://schemas.microsoft.com/office/drawing/2014/main" id="{45D4AC59-2EE4-072F-A2DC-1DD52AFCBE1F}"/>
              </a:ext>
            </a:extLst>
          </p:cNvPr>
          <p:cNvSpPr>
            <a:spLocks noGrp="1"/>
          </p:cNvSpPr>
          <p:nvPr>
            <p:ph type="sldNum" sz="quarter" idx="10"/>
          </p:nvPr>
        </p:nvSpPr>
        <p:spPr>
          <a:noFill/>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spcBef>
                <a:spcPct val="0"/>
              </a:spcBef>
              <a:buClrTx/>
              <a:buFontTx/>
              <a:buNone/>
            </a:pPr>
            <a:fld id="{3DFB77EB-2FC8-47D1-A669-1A65CD90B159}" type="slidenum">
              <a:rPr lang="en-US" altLang="zh-CN" sz="1800">
                <a:solidFill>
                  <a:schemeClr val="bg2"/>
                </a:solidFill>
                <a:latin typeface="Arial" panose="020B0604020202020204" pitchFamily="34" charset="0"/>
                <a:ea typeface="Arial Unicode MS" panose="020B0604020202020204" pitchFamily="34" charset="-122"/>
              </a:rPr>
              <a:pPr>
                <a:spcBef>
                  <a:spcPct val="0"/>
                </a:spcBef>
                <a:buClrTx/>
                <a:buFontTx/>
                <a:buNone/>
              </a:pPr>
              <a:t>36</a:t>
            </a:fld>
            <a:endParaRPr lang="en-US" altLang="zh-CN" sz="1800">
              <a:solidFill>
                <a:schemeClr val="bg2"/>
              </a:solidFill>
              <a:latin typeface="Arial" panose="020B0604020202020204" pitchFamily="34" charset="0"/>
              <a:ea typeface="Arial Unicode MS" panose="020B0604020202020204" pitchFamily="34" charset="-122"/>
            </a:endParaRPr>
          </a:p>
        </p:txBody>
      </p:sp>
      <p:sp>
        <p:nvSpPr>
          <p:cNvPr id="59435" name="矩形 43">
            <a:extLst>
              <a:ext uri="{FF2B5EF4-FFF2-40B4-BE49-F238E27FC236}">
                <a16:creationId xmlns:a16="http://schemas.microsoft.com/office/drawing/2014/main" id="{16F89D1B-4A6D-E191-3D75-E75BE90BE9C7}"/>
              </a:ext>
            </a:extLst>
          </p:cNvPr>
          <p:cNvSpPr>
            <a:spLocks noGrp="1"/>
          </p:cNvSpPr>
          <p:nvPr>
            <p:ph type="title" idx="4294967295"/>
          </p:nvPr>
        </p:nvSpPr>
        <p:spPr/>
        <p:txBody>
          <a:bodyPr/>
          <a:lstStyle/>
          <a:p>
            <a:pPr>
              <a:defRPr/>
            </a:pPr>
            <a:r>
              <a:rPr lang="en-US" altLang="zh-CN" sz="2400" cap="none" dirty="0"/>
              <a:t>1  </a:t>
            </a:r>
            <a:r>
              <a:rPr lang="zh-CN" altLang="en-US" sz="2400" cap="none" dirty="0"/>
              <a:t>最小项</a:t>
            </a:r>
          </a:p>
        </p:txBody>
      </p:sp>
      <p:sp>
        <p:nvSpPr>
          <p:cNvPr id="53252" name="Rectangle 3">
            <a:extLst>
              <a:ext uri="{FF2B5EF4-FFF2-40B4-BE49-F238E27FC236}">
                <a16:creationId xmlns:a16="http://schemas.microsoft.com/office/drawing/2014/main" id="{DEED0DAE-BA27-A55E-092C-A8E38A0D2837}"/>
              </a:ext>
            </a:extLst>
          </p:cNvPr>
          <p:cNvSpPr txBox="1">
            <a:spLocks noChangeArrowheads="1"/>
          </p:cNvSpPr>
          <p:nvPr/>
        </p:nvSpPr>
        <p:spPr bwMode="auto">
          <a:xfrm>
            <a:off x="757238" y="998538"/>
            <a:ext cx="81883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20725" indent="-35560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992188" indent="-352425">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262063" indent="-347663">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1430338" indent="-333375">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18875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3447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28019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2591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80000"/>
              </a:lnSpc>
              <a:buFont typeface="Wingdings" panose="05000000000000000000" pitchFamily="2" charset="2"/>
              <a:buNone/>
            </a:pPr>
            <a:r>
              <a:rPr lang="en-US" altLang="zh-CN" sz="2400">
                <a:latin typeface="宋体" panose="02010600030101010101" pitchFamily="2" charset="-122"/>
                <a:ea typeface="Arial Unicode MS" panose="020B0604020202020204" pitchFamily="34" charset="-122"/>
              </a:rPr>
              <a:t>1. </a:t>
            </a:r>
            <a:r>
              <a:rPr lang="zh-CN" altLang="en-US" sz="2400">
                <a:latin typeface="宋体" panose="02010600030101010101" pitchFamily="2" charset="-122"/>
                <a:ea typeface="Arial Unicode MS" panose="020B0604020202020204" pitchFamily="34" charset="-122"/>
              </a:rPr>
              <a:t>最小项</a:t>
            </a:r>
            <a:r>
              <a:rPr lang="zh-CN" altLang="en-US" sz="2000">
                <a:latin typeface="宋体" panose="02010600030101010101" pitchFamily="2" charset="-122"/>
                <a:ea typeface="Arial Unicode MS" panose="020B0604020202020204" pitchFamily="34" charset="-122"/>
              </a:rPr>
              <a:t>	</a:t>
            </a:r>
          </a:p>
        </p:txBody>
      </p:sp>
      <p:sp>
        <p:nvSpPr>
          <p:cNvPr id="53253" name="Rectangle 4">
            <a:extLst>
              <a:ext uri="{FF2B5EF4-FFF2-40B4-BE49-F238E27FC236}">
                <a16:creationId xmlns:a16="http://schemas.microsoft.com/office/drawing/2014/main" id="{65EB790A-55C3-6797-CA71-3E357CE0DFA8}"/>
              </a:ext>
            </a:extLst>
          </p:cNvPr>
          <p:cNvSpPr>
            <a:spLocks noChangeArrowheads="1"/>
          </p:cNvSpPr>
          <p:nvPr/>
        </p:nvSpPr>
        <p:spPr bwMode="auto">
          <a:xfrm>
            <a:off x="792163" y="1425575"/>
            <a:ext cx="8351837"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800100" indent="-34290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pPr>
            <a:r>
              <a:rPr lang="zh-CN" altLang="en-US" sz="2400">
                <a:solidFill>
                  <a:srgbClr val="0000FF"/>
                </a:solidFill>
                <a:latin typeface="宋体" panose="02010600030101010101" pitchFamily="2" charset="-122"/>
                <a:ea typeface="Arial Unicode MS" panose="020B0604020202020204" pitchFamily="34" charset="-122"/>
              </a:rPr>
              <a:t>最小项定义</a:t>
            </a:r>
          </a:p>
          <a:p>
            <a:pPr lvl="1" eaLnBrk="1" hangingPunct="1">
              <a:spcBef>
                <a:spcPct val="0"/>
              </a:spcBef>
              <a:buClrTx/>
            </a:pPr>
            <a:r>
              <a:rPr lang="zh-CN" altLang="en-US" sz="2000">
                <a:latin typeface="宋体" panose="02010600030101010101" pitchFamily="2" charset="-122"/>
                <a:ea typeface="Arial Unicode MS" panose="020B0604020202020204" pitchFamily="34" charset="-122"/>
              </a:rPr>
              <a:t>在具有</a:t>
            </a:r>
            <a:r>
              <a:rPr lang="en-US" altLang="zh-CN" sz="2000">
                <a:latin typeface="宋体" panose="02010600030101010101" pitchFamily="2" charset="-122"/>
                <a:ea typeface="Arial Unicode MS" panose="020B0604020202020204" pitchFamily="34" charset="-122"/>
              </a:rPr>
              <a:t>n</a:t>
            </a:r>
            <a:r>
              <a:rPr lang="zh-CN" altLang="en-US" sz="2000">
                <a:latin typeface="宋体" panose="02010600030101010101" pitchFamily="2" charset="-122"/>
                <a:ea typeface="Arial Unicode MS" panose="020B0604020202020204" pitchFamily="34" charset="-122"/>
              </a:rPr>
              <a:t>个逻辑变量的逻辑函数中，如果一个</a:t>
            </a:r>
            <a:r>
              <a:rPr lang="zh-CN" altLang="en-US" sz="2000">
                <a:solidFill>
                  <a:srgbClr val="0000FF"/>
                </a:solidFill>
                <a:latin typeface="宋体" panose="02010600030101010101" pitchFamily="2" charset="-122"/>
                <a:ea typeface="Arial Unicode MS" panose="020B0604020202020204" pitchFamily="34" charset="-122"/>
              </a:rPr>
              <a:t>“与”项</a:t>
            </a:r>
            <a:r>
              <a:rPr lang="zh-CN" altLang="en-US" sz="2000">
                <a:latin typeface="宋体" panose="02010600030101010101" pitchFamily="2" charset="-122"/>
                <a:ea typeface="Arial Unicode MS" panose="020B0604020202020204" pitchFamily="34" charset="-122"/>
              </a:rPr>
              <a:t>包含了该逻辑函数的全部变量，而且每个变量或以原变量或以反变量的形式只出现一次，则该与项被称为</a:t>
            </a:r>
            <a:r>
              <a:rPr lang="zh-CN" altLang="en-US" sz="2000">
                <a:solidFill>
                  <a:srgbClr val="0000FF"/>
                </a:solidFill>
                <a:latin typeface="宋体" panose="02010600030101010101" pitchFamily="2" charset="-122"/>
                <a:ea typeface="Arial Unicode MS" panose="020B0604020202020204" pitchFamily="34" charset="-122"/>
              </a:rPr>
              <a:t>最小项</a:t>
            </a:r>
            <a:r>
              <a:rPr lang="zh-CN" altLang="en-US" sz="2000">
                <a:latin typeface="宋体" panose="02010600030101010101" pitchFamily="2" charset="-122"/>
                <a:ea typeface="Arial Unicode MS" panose="020B0604020202020204" pitchFamily="34" charset="-122"/>
              </a:rPr>
              <a:t>。</a:t>
            </a:r>
          </a:p>
          <a:p>
            <a:pPr lvl="1" eaLnBrk="1" hangingPunct="1">
              <a:spcBef>
                <a:spcPct val="0"/>
              </a:spcBef>
              <a:buClrTx/>
            </a:pPr>
            <a:r>
              <a:rPr lang="zh-CN" altLang="en-US" sz="2000">
                <a:latin typeface="宋体" panose="02010600030101010101" pitchFamily="2" charset="-122"/>
                <a:ea typeface="Arial Unicode MS" panose="020B0604020202020204" pitchFamily="34" charset="-122"/>
              </a:rPr>
              <a:t>因为每一个逻辑变量都有两种状态，即原变量和反变量，所以，对于</a:t>
            </a:r>
            <a:r>
              <a:rPr lang="en-US" altLang="zh-CN" sz="2000">
                <a:latin typeface="宋体" panose="02010600030101010101" pitchFamily="2" charset="-122"/>
                <a:ea typeface="Arial Unicode MS" panose="020B0604020202020204" pitchFamily="34" charset="-122"/>
              </a:rPr>
              <a:t>n</a:t>
            </a:r>
            <a:r>
              <a:rPr lang="zh-CN" altLang="en-US" sz="2000">
                <a:latin typeface="宋体" panose="02010600030101010101" pitchFamily="2" charset="-122"/>
                <a:ea typeface="Arial Unicode MS" panose="020B0604020202020204" pitchFamily="34" charset="-122"/>
              </a:rPr>
              <a:t>个变量的逻辑函数，共有</a:t>
            </a:r>
            <a:r>
              <a:rPr lang="en-US" altLang="zh-CN" sz="2000">
                <a:latin typeface="宋体" panose="02010600030101010101" pitchFamily="2" charset="-122"/>
                <a:ea typeface="Arial Unicode MS" panose="020B0604020202020204" pitchFamily="34" charset="-122"/>
              </a:rPr>
              <a:t>2</a:t>
            </a:r>
            <a:r>
              <a:rPr lang="en-US" altLang="zh-CN" sz="2000" baseline="30000">
                <a:latin typeface="宋体" panose="02010600030101010101" pitchFamily="2" charset="-122"/>
                <a:ea typeface="Arial Unicode MS" panose="020B0604020202020204" pitchFamily="34" charset="-122"/>
              </a:rPr>
              <a:t>n</a:t>
            </a:r>
            <a:r>
              <a:rPr lang="zh-CN" altLang="en-US" sz="2000">
                <a:latin typeface="宋体" panose="02010600030101010101" pitchFamily="2" charset="-122"/>
                <a:ea typeface="Arial Unicode MS" panose="020B0604020202020204" pitchFamily="34" charset="-122"/>
              </a:rPr>
              <a:t>个最小项。以</a:t>
            </a:r>
            <a:r>
              <a:rPr lang="en-US" altLang="zh-CN" sz="2000">
                <a:latin typeface="宋体" panose="02010600030101010101" pitchFamily="2" charset="-122"/>
                <a:ea typeface="Arial Unicode MS" panose="020B0604020202020204" pitchFamily="34" charset="-122"/>
              </a:rPr>
              <a:t>A</a:t>
            </a:r>
            <a:r>
              <a:rPr lang="zh-CN" altLang="en-US" sz="2000">
                <a:latin typeface="宋体" panose="02010600030101010101" pitchFamily="2" charset="-122"/>
                <a:ea typeface="Arial Unicode MS" panose="020B0604020202020204" pitchFamily="34" charset="-122"/>
              </a:rPr>
              <a:t>、</a:t>
            </a:r>
            <a:r>
              <a:rPr lang="en-US" altLang="zh-CN" sz="2000">
                <a:latin typeface="宋体" panose="02010600030101010101" pitchFamily="2" charset="-122"/>
                <a:ea typeface="Arial Unicode MS" panose="020B0604020202020204" pitchFamily="34" charset="-122"/>
              </a:rPr>
              <a:t>B</a:t>
            </a:r>
            <a:r>
              <a:rPr lang="zh-CN" altLang="en-US" sz="2000">
                <a:latin typeface="宋体" panose="02010600030101010101" pitchFamily="2" charset="-122"/>
                <a:ea typeface="Arial Unicode MS" panose="020B0604020202020204" pitchFamily="34" charset="-122"/>
              </a:rPr>
              <a:t>、</a:t>
            </a:r>
            <a:r>
              <a:rPr lang="en-US" altLang="zh-CN" sz="2000">
                <a:latin typeface="宋体" panose="02010600030101010101" pitchFamily="2" charset="-122"/>
                <a:ea typeface="Arial Unicode MS" panose="020B0604020202020204" pitchFamily="34" charset="-122"/>
              </a:rPr>
              <a:t>C</a:t>
            </a:r>
            <a:r>
              <a:rPr lang="zh-CN" altLang="en-US" sz="2000">
                <a:latin typeface="宋体" panose="02010600030101010101" pitchFamily="2" charset="-122"/>
                <a:ea typeface="Arial Unicode MS" panose="020B0604020202020204" pitchFamily="34" charset="-122"/>
              </a:rPr>
              <a:t>　</a:t>
            </a:r>
            <a:r>
              <a:rPr lang="en-US" altLang="zh-CN" sz="2000">
                <a:latin typeface="宋体" panose="02010600030101010101" pitchFamily="2" charset="-122"/>
                <a:ea typeface="Arial Unicode MS" panose="020B0604020202020204" pitchFamily="34" charset="-122"/>
              </a:rPr>
              <a:t>3</a:t>
            </a:r>
            <a:r>
              <a:rPr lang="zh-CN" altLang="en-US" sz="2000">
                <a:latin typeface="宋体" panose="02010600030101010101" pitchFamily="2" charset="-122"/>
                <a:ea typeface="Arial Unicode MS" panose="020B0604020202020204" pitchFamily="34" charset="-122"/>
              </a:rPr>
              <a:t>个变量为例，其</a:t>
            </a:r>
            <a:r>
              <a:rPr lang="en-US" altLang="zh-CN" sz="2000">
                <a:latin typeface="宋体" panose="02010600030101010101" pitchFamily="2" charset="-122"/>
                <a:ea typeface="Arial Unicode MS" panose="020B0604020202020204" pitchFamily="34" charset="-122"/>
              </a:rPr>
              <a:t>8</a:t>
            </a:r>
            <a:r>
              <a:rPr lang="zh-CN" altLang="en-US" sz="2000">
                <a:latin typeface="宋体" panose="02010600030101010101" pitchFamily="2" charset="-122"/>
                <a:ea typeface="Arial Unicode MS" panose="020B0604020202020204" pitchFamily="34" charset="-122"/>
              </a:rPr>
              <a:t>个最小项为：</a:t>
            </a:r>
          </a:p>
          <a:p>
            <a:pPr eaLnBrk="1" hangingPunct="1">
              <a:spcBef>
                <a:spcPct val="0"/>
              </a:spcBef>
              <a:buClrTx/>
            </a:pPr>
            <a:endParaRPr lang="zh-CN" altLang="en-US" sz="2400">
              <a:latin typeface="宋体" panose="02010600030101010101" pitchFamily="2" charset="-122"/>
              <a:ea typeface="Arial Unicode MS" panose="020B0604020202020204" pitchFamily="34" charset="-122"/>
            </a:endParaRPr>
          </a:p>
          <a:p>
            <a:pPr eaLnBrk="1" hangingPunct="1">
              <a:spcBef>
                <a:spcPct val="0"/>
              </a:spcBef>
              <a:buClrTx/>
            </a:pPr>
            <a:endParaRPr lang="en-US" altLang="zh-CN" sz="2400">
              <a:solidFill>
                <a:srgbClr val="0000FF"/>
              </a:solidFill>
              <a:latin typeface="宋体" panose="02010600030101010101" pitchFamily="2" charset="-122"/>
              <a:ea typeface="Arial Unicode MS" panose="020B0604020202020204" pitchFamily="34" charset="-122"/>
            </a:endParaRPr>
          </a:p>
        </p:txBody>
      </p:sp>
      <p:graphicFrame>
        <p:nvGraphicFramePr>
          <p:cNvPr id="53254" name="对象 1">
            <a:extLst>
              <a:ext uri="{FF2B5EF4-FFF2-40B4-BE49-F238E27FC236}">
                <a16:creationId xmlns:a16="http://schemas.microsoft.com/office/drawing/2014/main" id="{FF7DD9D3-DA79-0A1D-FFD6-50004923A7B0}"/>
              </a:ext>
            </a:extLst>
          </p:cNvPr>
          <p:cNvGraphicFramePr>
            <a:graphicFrameLocks noChangeAspect="1"/>
          </p:cNvGraphicFramePr>
          <p:nvPr/>
        </p:nvGraphicFramePr>
        <p:xfrm>
          <a:off x="2286000" y="3797300"/>
          <a:ext cx="657225" cy="398463"/>
        </p:xfrm>
        <a:graphic>
          <a:graphicData uri="http://schemas.openxmlformats.org/presentationml/2006/ole">
            <mc:AlternateContent xmlns:mc="http://schemas.openxmlformats.org/markup-compatibility/2006">
              <mc:Choice xmlns:v="urn:schemas-microsoft-com:vml" Requires="v">
                <p:oleObj name="公式" r:id="rId2" imgW="368300" imgH="215900" progId="Equation.3">
                  <p:embed/>
                </p:oleObj>
              </mc:Choice>
              <mc:Fallback>
                <p:oleObj name="公式" r:id="rId2" imgW="368300" imgH="215900" progId="Equation.3">
                  <p:embed/>
                  <p:pic>
                    <p:nvPicPr>
                      <p:cNvPr id="0"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797300"/>
                        <a:ext cx="6572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5" name="对象 2">
            <a:extLst>
              <a:ext uri="{FF2B5EF4-FFF2-40B4-BE49-F238E27FC236}">
                <a16:creationId xmlns:a16="http://schemas.microsoft.com/office/drawing/2014/main" id="{273E849D-3140-D9DA-4C72-A3B3F3ECA2A6}"/>
              </a:ext>
            </a:extLst>
          </p:cNvPr>
          <p:cNvGraphicFramePr>
            <a:graphicFrameLocks noChangeAspect="1"/>
          </p:cNvGraphicFramePr>
          <p:nvPr/>
        </p:nvGraphicFramePr>
        <p:xfrm>
          <a:off x="3167063" y="3789363"/>
          <a:ext cx="642937" cy="388937"/>
        </p:xfrm>
        <a:graphic>
          <a:graphicData uri="http://schemas.openxmlformats.org/presentationml/2006/ole">
            <mc:AlternateContent xmlns:mc="http://schemas.openxmlformats.org/markup-compatibility/2006">
              <mc:Choice xmlns:v="urn:schemas-microsoft-com:vml" Requires="v">
                <p:oleObj name="公式" r:id="rId4" imgW="355600" imgH="215900" progId="Equation.3">
                  <p:embed/>
                </p:oleObj>
              </mc:Choice>
              <mc:Fallback>
                <p:oleObj name="公式" r:id="rId4" imgW="355600" imgH="215900" progId="Equation.3">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7063" y="3789363"/>
                        <a:ext cx="642937"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6" name="对象 3">
            <a:extLst>
              <a:ext uri="{FF2B5EF4-FFF2-40B4-BE49-F238E27FC236}">
                <a16:creationId xmlns:a16="http://schemas.microsoft.com/office/drawing/2014/main" id="{8938A916-1149-691E-CAAE-78D89AA405CA}"/>
              </a:ext>
            </a:extLst>
          </p:cNvPr>
          <p:cNvGraphicFramePr>
            <a:graphicFrameLocks noChangeAspect="1"/>
          </p:cNvGraphicFramePr>
          <p:nvPr/>
        </p:nvGraphicFramePr>
        <p:xfrm>
          <a:off x="3924300" y="3787775"/>
          <a:ext cx="633413" cy="376238"/>
        </p:xfrm>
        <a:graphic>
          <a:graphicData uri="http://schemas.openxmlformats.org/presentationml/2006/ole">
            <mc:AlternateContent xmlns:mc="http://schemas.openxmlformats.org/markup-compatibility/2006">
              <mc:Choice xmlns:v="urn:schemas-microsoft-com:vml" Requires="v">
                <p:oleObj name="公式" r:id="rId6" imgW="355600" imgH="215900" progId="Equation.3">
                  <p:embed/>
                </p:oleObj>
              </mc:Choice>
              <mc:Fallback>
                <p:oleObj name="公式" r:id="rId6" imgW="355600" imgH="215900" progId="Equation.3">
                  <p:embed/>
                  <p:pic>
                    <p:nvPicPr>
                      <p:cNvPr id="0" name="对象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4300" y="3787775"/>
                        <a:ext cx="633413"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7" name="对象 7">
            <a:extLst>
              <a:ext uri="{FF2B5EF4-FFF2-40B4-BE49-F238E27FC236}">
                <a16:creationId xmlns:a16="http://schemas.microsoft.com/office/drawing/2014/main" id="{02AA148A-CB4F-14CE-CFBA-963B9604223B}"/>
              </a:ext>
            </a:extLst>
          </p:cNvPr>
          <p:cNvGraphicFramePr>
            <a:graphicFrameLocks noChangeAspect="1"/>
          </p:cNvGraphicFramePr>
          <p:nvPr/>
        </p:nvGraphicFramePr>
        <p:xfrm>
          <a:off x="4679950" y="3773488"/>
          <a:ext cx="666750" cy="409575"/>
        </p:xfrm>
        <a:graphic>
          <a:graphicData uri="http://schemas.openxmlformats.org/presentationml/2006/ole">
            <mc:AlternateContent xmlns:mc="http://schemas.openxmlformats.org/markup-compatibility/2006">
              <mc:Choice xmlns:v="urn:schemas-microsoft-com:vml" Requires="v">
                <p:oleObj name="公式" r:id="rId8" imgW="355600" imgH="215900" progId="Equation.3">
                  <p:embed/>
                </p:oleObj>
              </mc:Choice>
              <mc:Fallback>
                <p:oleObj name="公式" r:id="rId8" imgW="355600" imgH="215900" progId="Equation.3">
                  <p:embed/>
                  <p:pic>
                    <p:nvPicPr>
                      <p:cNvPr id="0" name="对象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79950" y="3773488"/>
                        <a:ext cx="6667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8" name="对象 8">
            <a:extLst>
              <a:ext uri="{FF2B5EF4-FFF2-40B4-BE49-F238E27FC236}">
                <a16:creationId xmlns:a16="http://schemas.microsoft.com/office/drawing/2014/main" id="{427B33CC-14D4-312C-0F2C-1CC0609B3B6E}"/>
              </a:ext>
            </a:extLst>
          </p:cNvPr>
          <p:cNvGraphicFramePr>
            <a:graphicFrameLocks noChangeAspect="1"/>
          </p:cNvGraphicFramePr>
          <p:nvPr/>
        </p:nvGraphicFramePr>
        <p:xfrm>
          <a:off x="5580063" y="3787775"/>
          <a:ext cx="714375" cy="411163"/>
        </p:xfrm>
        <a:graphic>
          <a:graphicData uri="http://schemas.openxmlformats.org/presentationml/2006/ole">
            <mc:AlternateContent xmlns:mc="http://schemas.openxmlformats.org/markup-compatibility/2006">
              <mc:Choice xmlns:v="urn:schemas-microsoft-com:vml" Requires="v">
                <p:oleObj name="公式" r:id="rId10" imgW="368300" imgH="215900" progId="Equation.3">
                  <p:embed/>
                </p:oleObj>
              </mc:Choice>
              <mc:Fallback>
                <p:oleObj name="公式" r:id="rId10" imgW="368300" imgH="215900" progId="Equation.3">
                  <p:embed/>
                  <p:pic>
                    <p:nvPicPr>
                      <p:cNvPr id="0" name="对象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80063" y="3787775"/>
                        <a:ext cx="71437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9" name="对象 9">
            <a:extLst>
              <a:ext uri="{FF2B5EF4-FFF2-40B4-BE49-F238E27FC236}">
                <a16:creationId xmlns:a16="http://schemas.microsoft.com/office/drawing/2014/main" id="{E49B5F91-F632-E093-974F-99EA5B40B5B9}"/>
              </a:ext>
            </a:extLst>
          </p:cNvPr>
          <p:cNvGraphicFramePr>
            <a:graphicFrameLocks noChangeAspect="1"/>
          </p:cNvGraphicFramePr>
          <p:nvPr/>
        </p:nvGraphicFramePr>
        <p:xfrm>
          <a:off x="6540500" y="3787775"/>
          <a:ext cx="623888" cy="382588"/>
        </p:xfrm>
        <a:graphic>
          <a:graphicData uri="http://schemas.openxmlformats.org/presentationml/2006/ole">
            <mc:AlternateContent xmlns:mc="http://schemas.openxmlformats.org/markup-compatibility/2006">
              <mc:Choice xmlns:v="urn:schemas-microsoft-com:vml" Requires="v">
                <p:oleObj name="公式" r:id="rId12" imgW="355600" imgH="215900" progId="Equation.3">
                  <p:embed/>
                </p:oleObj>
              </mc:Choice>
              <mc:Fallback>
                <p:oleObj name="公式" r:id="rId12" imgW="355600" imgH="215900" progId="Equation.3">
                  <p:embed/>
                  <p:pic>
                    <p:nvPicPr>
                      <p:cNvPr id="0" name="对象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40500" y="3787775"/>
                        <a:ext cx="623888"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60" name="对象 10">
            <a:extLst>
              <a:ext uri="{FF2B5EF4-FFF2-40B4-BE49-F238E27FC236}">
                <a16:creationId xmlns:a16="http://schemas.microsoft.com/office/drawing/2014/main" id="{086C6CE5-7B68-4A02-83F4-D06D32D0504D}"/>
              </a:ext>
            </a:extLst>
          </p:cNvPr>
          <p:cNvGraphicFramePr>
            <a:graphicFrameLocks noChangeAspect="1"/>
          </p:cNvGraphicFramePr>
          <p:nvPr/>
        </p:nvGraphicFramePr>
        <p:xfrm>
          <a:off x="7380288" y="3824288"/>
          <a:ext cx="614362" cy="315912"/>
        </p:xfrm>
        <a:graphic>
          <a:graphicData uri="http://schemas.openxmlformats.org/presentationml/2006/ole">
            <mc:AlternateContent xmlns:mc="http://schemas.openxmlformats.org/markup-compatibility/2006">
              <mc:Choice xmlns:v="urn:schemas-microsoft-com:vml" Requires="v">
                <p:oleObj name="公式" r:id="rId14" imgW="355138" imgH="177569" progId="Equation.3">
                  <p:embed/>
                </p:oleObj>
              </mc:Choice>
              <mc:Fallback>
                <p:oleObj name="公式" r:id="rId14" imgW="355138" imgH="177569" progId="Equation.3">
                  <p:embed/>
                  <p:pic>
                    <p:nvPicPr>
                      <p:cNvPr id="0" name="对象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380288" y="3824288"/>
                        <a:ext cx="614362"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Text Box 11">
            <a:extLst>
              <a:ext uri="{FF2B5EF4-FFF2-40B4-BE49-F238E27FC236}">
                <a16:creationId xmlns:a16="http://schemas.microsoft.com/office/drawing/2014/main" id="{8A453B29-44DD-AF9A-2F92-80549E46377E}"/>
              </a:ext>
            </a:extLst>
          </p:cNvPr>
          <p:cNvSpPr txBox="1">
            <a:spLocks noChangeArrowheads="1"/>
          </p:cNvSpPr>
          <p:nvPr/>
        </p:nvSpPr>
        <p:spPr bwMode="auto">
          <a:xfrm>
            <a:off x="971550" y="4437063"/>
            <a:ext cx="6535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000" b="0">
                <a:latin typeface="Arial" panose="020B0604020202020204" pitchFamily="34" charset="0"/>
                <a:ea typeface="Arial Unicode MS" panose="020B0604020202020204" pitchFamily="34" charset="-122"/>
              </a:rPr>
              <a:t>最小项用</a:t>
            </a:r>
            <a:r>
              <a:rPr lang="en-US" altLang="zh-CN" sz="2000">
                <a:latin typeface="Arial" panose="020B0604020202020204" pitchFamily="34" charset="0"/>
                <a:ea typeface="Arial Unicode MS" panose="020B0604020202020204" pitchFamily="34" charset="-122"/>
              </a:rPr>
              <a:t>m</a:t>
            </a:r>
            <a:r>
              <a:rPr lang="en-US" altLang="zh-CN" sz="2000" baseline="-25000">
                <a:latin typeface="Arial" panose="020B0604020202020204" pitchFamily="34" charset="0"/>
                <a:ea typeface="Arial Unicode MS" panose="020B0604020202020204" pitchFamily="34" charset="-122"/>
              </a:rPr>
              <a:t>i</a:t>
            </a:r>
            <a:r>
              <a:rPr lang="zh-CN" altLang="en-US" sz="2000" b="0">
                <a:latin typeface="Arial" panose="020B0604020202020204" pitchFamily="34" charset="0"/>
                <a:ea typeface="Arial Unicode MS" panose="020B0604020202020204" pitchFamily="34" charset="-122"/>
              </a:rPr>
              <a:t>表示，</a:t>
            </a:r>
            <a:r>
              <a:rPr lang="en-US" altLang="zh-CN" sz="2000" b="0">
                <a:latin typeface="Arial" panose="020B0604020202020204" pitchFamily="34" charset="0"/>
                <a:ea typeface="Arial Unicode MS" panose="020B0604020202020204" pitchFamily="34" charset="-122"/>
              </a:rPr>
              <a:t>i</a:t>
            </a:r>
            <a:r>
              <a:rPr lang="zh-CN" altLang="en-US" sz="2000" b="0">
                <a:latin typeface="Arial" panose="020B0604020202020204" pitchFamily="34" charset="0"/>
                <a:ea typeface="Arial Unicode MS" panose="020B0604020202020204" pitchFamily="34" charset="-122"/>
              </a:rPr>
              <a:t>是最小项编号；</a:t>
            </a:r>
            <a:endParaRPr lang="zh-CN" altLang="en-US" sz="2000">
              <a:latin typeface="Arial" panose="020B0604020202020204" pitchFamily="34" charset="0"/>
              <a:ea typeface="Arial Unicode MS" panose="020B0604020202020204" pitchFamily="34" charset="-122"/>
            </a:endParaRPr>
          </a:p>
        </p:txBody>
      </p:sp>
      <p:grpSp>
        <p:nvGrpSpPr>
          <p:cNvPr id="16" name="Group 19">
            <a:extLst>
              <a:ext uri="{FF2B5EF4-FFF2-40B4-BE49-F238E27FC236}">
                <a16:creationId xmlns:a16="http://schemas.microsoft.com/office/drawing/2014/main" id="{E3FB7568-D644-EF79-CAA5-5D3A17200C36}"/>
              </a:ext>
            </a:extLst>
          </p:cNvPr>
          <p:cNvGrpSpPr>
            <a:grpSpLocks/>
          </p:cNvGrpSpPr>
          <p:nvPr/>
        </p:nvGrpSpPr>
        <p:grpSpPr bwMode="auto">
          <a:xfrm>
            <a:off x="971550" y="4908550"/>
            <a:ext cx="7934325" cy="1438275"/>
            <a:chOff x="589" y="2818"/>
            <a:chExt cx="4998" cy="906"/>
          </a:xfrm>
        </p:grpSpPr>
        <p:sp>
          <p:nvSpPr>
            <p:cNvPr id="53264" name="Text Box 11">
              <a:extLst>
                <a:ext uri="{FF2B5EF4-FFF2-40B4-BE49-F238E27FC236}">
                  <a16:creationId xmlns:a16="http://schemas.microsoft.com/office/drawing/2014/main" id="{D342A9C1-AC9E-47E9-0A20-C753FE24DC08}"/>
                </a:ext>
              </a:extLst>
            </p:cNvPr>
            <p:cNvSpPr txBox="1">
              <a:spLocks noChangeArrowheads="1"/>
            </p:cNvSpPr>
            <p:nvPr/>
          </p:nvSpPr>
          <p:spPr bwMode="auto">
            <a:xfrm>
              <a:off x="589" y="3090"/>
              <a:ext cx="4998"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000" b="0">
                  <a:latin typeface="Arial" panose="020B0604020202020204" pitchFamily="34" charset="0"/>
                  <a:ea typeface="Arial Unicode MS" panose="020B0604020202020204" pitchFamily="34" charset="-122"/>
                </a:rPr>
                <a:t>        将变量按</a:t>
              </a:r>
              <a:r>
                <a:rPr lang="en-US" altLang="zh-CN" sz="2000" b="0">
                  <a:latin typeface="Arial" panose="020B0604020202020204" pitchFamily="34" charset="0"/>
                  <a:ea typeface="Arial Unicode MS" panose="020B0604020202020204" pitchFamily="34" charset="-122"/>
                </a:rPr>
                <a:t>A</a:t>
              </a:r>
              <a:r>
                <a:rPr lang="zh-CN" altLang="en-US" sz="2000" b="0">
                  <a:latin typeface="Arial" panose="020B0604020202020204" pitchFamily="34" charset="0"/>
                  <a:ea typeface="Arial Unicode MS" panose="020B0604020202020204" pitchFamily="34" charset="-122"/>
                </a:rPr>
                <a:t>、</a:t>
              </a:r>
              <a:r>
                <a:rPr lang="en-US" altLang="zh-CN" sz="2000" b="0">
                  <a:latin typeface="Arial" panose="020B0604020202020204" pitchFamily="34" charset="0"/>
                  <a:ea typeface="Arial Unicode MS" panose="020B0604020202020204" pitchFamily="34" charset="-122"/>
                </a:rPr>
                <a:t>B</a:t>
              </a:r>
              <a:r>
                <a:rPr lang="zh-CN" altLang="en-US" sz="2000" b="0">
                  <a:latin typeface="Arial" panose="020B0604020202020204" pitchFamily="34" charset="0"/>
                  <a:ea typeface="Arial Unicode MS" panose="020B0604020202020204" pitchFamily="34" charset="-122"/>
                </a:rPr>
                <a:t>、</a:t>
              </a:r>
              <a:r>
                <a:rPr lang="en-US" altLang="zh-CN" sz="2000" b="0">
                  <a:latin typeface="Arial" panose="020B0604020202020204" pitchFamily="34" charset="0"/>
                  <a:ea typeface="Arial Unicode MS" panose="020B0604020202020204" pitchFamily="34" charset="-122"/>
                </a:rPr>
                <a:t>C</a:t>
              </a:r>
              <a:r>
                <a:rPr lang="zh-CN" altLang="en-US" sz="2000" b="0">
                  <a:latin typeface="Arial" panose="020B0604020202020204" pitchFamily="34" charset="0"/>
                  <a:ea typeface="Arial Unicode MS" panose="020B0604020202020204" pitchFamily="34" charset="-122"/>
                </a:rPr>
                <a:t>、</a:t>
              </a:r>
              <a:r>
                <a:rPr lang="en-US" altLang="zh-CN" sz="2000" b="0">
                  <a:latin typeface="Arial" panose="020B0604020202020204" pitchFamily="34" charset="0"/>
                  <a:ea typeface="Arial Unicode MS" panose="020B0604020202020204" pitchFamily="34" charset="-122"/>
                </a:rPr>
                <a:t>D…</a:t>
              </a:r>
              <a:r>
                <a:rPr lang="zh-CN" altLang="en-US" sz="2000" b="0">
                  <a:latin typeface="Arial" panose="020B0604020202020204" pitchFamily="34" charset="0"/>
                  <a:ea typeface="Arial Unicode MS" panose="020B0604020202020204" pitchFamily="34" charset="-122"/>
                </a:rPr>
                <a:t>顺序排列，在最小项中，若变量以原变量出现，用</a:t>
              </a:r>
              <a:r>
                <a:rPr lang="en-US" altLang="zh-CN" sz="2000" b="0">
                  <a:latin typeface="Arial" panose="020B0604020202020204" pitchFamily="34" charset="0"/>
                  <a:ea typeface="Arial Unicode MS" panose="020B0604020202020204" pitchFamily="34" charset="-122"/>
                </a:rPr>
                <a:t>1</a:t>
              </a:r>
              <a:r>
                <a:rPr lang="zh-CN" altLang="en-US" sz="2000" b="0">
                  <a:latin typeface="Arial" panose="020B0604020202020204" pitchFamily="34" charset="0"/>
                  <a:ea typeface="Arial Unicode MS" panose="020B0604020202020204" pitchFamily="34" charset="-122"/>
                </a:rPr>
                <a:t>表示；若以反变量出现，用</a:t>
              </a:r>
              <a:r>
                <a:rPr lang="en-US" altLang="zh-CN" sz="2000" b="0">
                  <a:latin typeface="Arial" panose="020B0604020202020204" pitchFamily="34" charset="0"/>
                  <a:ea typeface="Arial Unicode MS" panose="020B0604020202020204" pitchFamily="34" charset="-122"/>
                </a:rPr>
                <a:t>0</a:t>
              </a:r>
              <a:r>
                <a:rPr lang="zh-CN" altLang="en-US" sz="2000" b="0">
                  <a:latin typeface="Arial" panose="020B0604020202020204" pitchFamily="34" charset="0"/>
                  <a:ea typeface="Arial Unicode MS" panose="020B0604020202020204" pitchFamily="34" charset="-122"/>
                </a:rPr>
                <a:t>表示，这时最小项表示的二进制数所对应的十进制数就是该最小项的编号</a:t>
              </a:r>
            </a:p>
          </p:txBody>
        </p:sp>
        <p:sp>
          <p:nvSpPr>
            <p:cNvPr id="53265" name="Rectangle 18">
              <a:extLst>
                <a:ext uri="{FF2B5EF4-FFF2-40B4-BE49-F238E27FC236}">
                  <a16:creationId xmlns:a16="http://schemas.microsoft.com/office/drawing/2014/main" id="{3B5EF694-72A5-A0F0-80BF-682C36D63193}"/>
                </a:ext>
              </a:extLst>
            </p:cNvPr>
            <p:cNvSpPr>
              <a:spLocks noChangeArrowheads="1"/>
            </p:cNvSpPr>
            <p:nvPr/>
          </p:nvSpPr>
          <p:spPr bwMode="auto">
            <a:xfrm>
              <a:off x="635" y="2818"/>
              <a:ext cx="1560" cy="25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000">
                  <a:latin typeface="Arial" panose="020B0604020202020204" pitchFamily="34" charset="0"/>
                  <a:ea typeface="Arial Unicode MS" panose="020B0604020202020204" pitchFamily="34" charset="-122"/>
                </a:rPr>
                <a:t>编号</a:t>
              </a:r>
              <a:r>
                <a:rPr lang="en-US" altLang="zh-CN" sz="2000">
                  <a:latin typeface="Arial" panose="020B0604020202020204" pitchFamily="34" charset="0"/>
                  <a:ea typeface="Arial Unicode MS" panose="020B0604020202020204" pitchFamily="34" charset="-122"/>
                </a:rPr>
                <a:t>(i)</a:t>
              </a:r>
              <a:r>
                <a:rPr lang="zh-CN" altLang="en-US" sz="2000">
                  <a:latin typeface="Arial" panose="020B0604020202020204" pitchFamily="34" charset="0"/>
                  <a:ea typeface="Arial Unicode MS" panose="020B0604020202020204" pitchFamily="34" charset="-122"/>
                </a:rPr>
                <a:t>的确定方法：</a:t>
              </a:r>
            </a:p>
          </p:txBody>
        </p:sp>
      </p:grpSp>
      <p:sp>
        <p:nvSpPr>
          <p:cNvPr id="53263" name="矩形 11">
            <a:extLst>
              <a:ext uri="{FF2B5EF4-FFF2-40B4-BE49-F238E27FC236}">
                <a16:creationId xmlns:a16="http://schemas.microsoft.com/office/drawing/2014/main" id="{3497E494-CECC-8BE1-CB9F-60B29A831F95}"/>
              </a:ext>
            </a:extLst>
          </p:cNvPr>
          <p:cNvSpPr>
            <a:spLocks noChangeArrowheads="1"/>
          </p:cNvSpPr>
          <p:nvPr/>
        </p:nvSpPr>
        <p:spPr bwMode="auto">
          <a:xfrm>
            <a:off x="920750" y="333375"/>
            <a:ext cx="39957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a:latin typeface="宋体" panose="02010600030101010101" pitchFamily="2" charset="-122"/>
                <a:ea typeface="Arial Unicode MS" panose="020B0604020202020204" pitchFamily="34" charset="-122"/>
              </a:rPr>
              <a:t>2.5.3	  </a:t>
            </a:r>
            <a:r>
              <a:rPr lang="zh-CN" altLang="en-US">
                <a:latin typeface="宋体" panose="02010600030101010101" pitchFamily="2" charset="-122"/>
                <a:ea typeface="Arial Unicode MS" panose="020B0604020202020204" pitchFamily="34" charset="-122"/>
              </a:rPr>
              <a:t>最小项和最大项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9">
            <a:extLst>
              <a:ext uri="{FF2B5EF4-FFF2-40B4-BE49-F238E27FC236}">
                <a16:creationId xmlns:a16="http://schemas.microsoft.com/office/drawing/2014/main" id="{791DAE3A-13EB-8D5D-303A-287A989B9CDF}"/>
              </a:ext>
            </a:extLst>
          </p:cNvPr>
          <p:cNvSpPr>
            <a:spLocks noGrp="1"/>
          </p:cNvSpPr>
          <p:nvPr>
            <p:ph type="sldNum" sz="quarter" idx="10"/>
          </p:nvPr>
        </p:nvSpPr>
        <p:spPr>
          <a:noFill/>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spcBef>
                <a:spcPct val="0"/>
              </a:spcBef>
              <a:buClrTx/>
              <a:buFontTx/>
              <a:buNone/>
            </a:pPr>
            <a:fld id="{1CC8E07A-88C4-4895-860B-9B5145A054D3}" type="slidenum">
              <a:rPr lang="en-US" altLang="zh-CN" sz="1800">
                <a:solidFill>
                  <a:schemeClr val="bg2"/>
                </a:solidFill>
                <a:latin typeface="Arial" panose="020B0604020202020204" pitchFamily="34" charset="0"/>
                <a:ea typeface="Arial Unicode MS" panose="020B0604020202020204" pitchFamily="34" charset="-122"/>
              </a:rPr>
              <a:pPr>
                <a:spcBef>
                  <a:spcPct val="0"/>
                </a:spcBef>
                <a:buClrTx/>
                <a:buFontTx/>
                <a:buNone/>
              </a:pPr>
              <a:t>37</a:t>
            </a:fld>
            <a:endParaRPr lang="en-US" altLang="zh-CN" sz="1800">
              <a:solidFill>
                <a:schemeClr val="bg2"/>
              </a:solidFill>
              <a:latin typeface="Arial" panose="020B0604020202020204" pitchFamily="34" charset="0"/>
              <a:ea typeface="Arial Unicode MS" panose="020B0604020202020204" pitchFamily="34" charset="-122"/>
            </a:endParaRPr>
          </a:p>
        </p:txBody>
      </p:sp>
      <p:sp>
        <p:nvSpPr>
          <p:cNvPr id="59435" name="矩形 43">
            <a:extLst>
              <a:ext uri="{FF2B5EF4-FFF2-40B4-BE49-F238E27FC236}">
                <a16:creationId xmlns:a16="http://schemas.microsoft.com/office/drawing/2014/main" id="{376CA715-3320-111E-0B2C-6A77D1BBEE5E}"/>
              </a:ext>
            </a:extLst>
          </p:cNvPr>
          <p:cNvSpPr>
            <a:spLocks noGrp="1"/>
          </p:cNvSpPr>
          <p:nvPr>
            <p:ph type="title" idx="4294967295"/>
          </p:nvPr>
        </p:nvSpPr>
        <p:spPr/>
        <p:txBody>
          <a:bodyPr/>
          <a:lstStyle/>
          <a:p>
            <a:pPr>
              <a:defRPr/>
            </a:pPr>
            <a:r>
              <a:rPr lang="en-US" altLang="zh-CN" sz="2400" cap="none" dirty="0"/>
              <a:t>1  </a:t>
            </a:r>
            <a:r>
              <a:rPr lang="zh-CN" altLang="en-US" sz="2400" cap="none" dirty="0"/>
              <a:t>最小项</a:t>
            </a:r>
          </a:p>
        </p:txBody>
      </p:sp>
      <p:graphicFrame>
        <p:nvGraphicFramePr>
          <p:cNvPr id="2" name="表格 1">
            <a:extLst>
              <a:ext uri="{FF2B5EF4-FFF2-40B4-BE49-F238E27FC236}">
                <a16:creationId xmlns:a16="http://schemas.microsoft.com/office/drawing/2014/main" id="{60425BC0-F437-D8ED-5736-39C49B420A36}"/>
              </a:ext>
            </a:extLst>
          </p:cNvPr>
          <p:cNvGraphicFramePr>
            <a:graphicFrameLocks noGrp="1"/>
          </p:cNvGraphicFramePr>
          <p:nvPr/>
        </p:nvGraphicFramePr>
        <p:xfrm>
          <a:off x="935038" y="2492375"/>
          <a:ext cx="7885112" cy="4213225"/>
        </p:xfrm>
        <a:graphic>
          <a:graphicData uri="http://schemas.openxmlformats.org/drawingml/2006/table">
            <a:tbl>
              <a:tblPr firstRow="1" firstCol="1" lastRow="1" lastCol="1" bandRow="1" bandCol="1">
                <a:tableStyleId>{5C22544A-7EE6-4342-B048-85BDC9FD1C3A}</a:tableStyleId>
              </a:tblPr>
              <a:tblGrid>
                <a:gridCol w="1180778">
                  <a:extLst>
                    <a:ext uri="{9D8B030D-6E8A-4147-A177-3AD203B41FA5}">
                      <a16:colId xmlns:a16="http://schemas.microsoft.com/office/drawing/2014/main" val="20000"/>
                    </a:ext>
                  </a:extLst>
                </a:gridCol>
                <a:gridCol w="834091">
                  <a:extLst>
                    <a:ext uri="{9D8B030D-6E8A-4147-A177-3AD203B41FA5}">
                      <a16:colId xmlns:a16="http://schemas.microsoft.com/office/drawing/2014/main" val="20001"/>
                    </a:ext>
                  </a:extLst>
                </a:gridCol>
                <a:gridCol w="741300">
                  <a:extLst>
                    <a:ext uri="{9D8B030D-6E8A-4147-A177-3AD203B41FA5}">
                      <a16:colId xmlns:a16="http://schemas.microsoft.com/office/drawing/2014/main" val="20002"/>
                    </a:ext>
                  </a:extLst>
                </a:gridCol>
                <a:gridCol w="835110">
                  <a:extLst>
                    <a:ext uri="{9D8B030D-6E8A-4147-A177-3AD203B41FA5}">
                      <a16:colId xmlns:a16="http://schemas.microsoft.com/office/drawing/2014/main" val="20003"/>
                    </a:ext>
                  </a:extLst>
                </a:gridCol>
                <a:gridCol w="878956">
                  <a:extLst>
                    <a:ext uri="{9D8B030D-6E8A-4147-A177-3AD203B41FA5}">
                      <a16:colId xmlns:a16="http://schemas.microsoft.com/office/drawing/2014/main" val="20004"/>
                    </a:ext>
                  </a:extLst>
                </a:gridCol>
                <a:gridCol w="838169">
                  <a:extLst>
                    <a:ext uri="{9D8B030D-6E8A-4147-A177-3AD203B41FA5}">
                      <a16:colId xmlns:a16="http://schemas.microsoft.com/office/drawing/2014/main" val="20005"/>
                    </a:ext>
                  </a:extLst>
                </a:gridCol>
                <a:gridCol w="858563">
                  <a:extLst>
                    <a:ext uri="{9D8B030D-6E8A-4147-A177-3AD203B41FA5}">
                      <a16:colId xmlns:a16="http://schemas.microsoft.com/office/drawing/2014/main" val="20006"/>
                    </a:ext>
                  </a:extLst>
                </a:gridCol>
                <a:gridCol w="858563">
                  <a:extLst>
                    <a:ext uri="{9D8B030D-6E8A-4147-A177-3AD203B41FA5}">
                      <a16:colId xmlns:a16="http://schemas.microsoft.com/office/drawing/2014/main" val="20007"/>
                    </a:ext>
                  </a:extLst>
                </a:gridCol>
                <a:gridCol w="859583">
                  <a:extLst>
                    <a:ext uri="{9D8B030D-6E8A-4147-A177-3AD203B41FA5}">
                      <a16:colId xmlns:a16="http://schemas.microsoft.com/office/drawing/2014/main" val="20008"/>
                    </a:ext>
                  </a:extLst>
                </a:gridCol>
              </a:tblGrid>
              <a:tr h="394427">
                <a:tc>
                  <a:txBody>
                    <a:bodyPr/>
                    <a:lstStyle/>
                    <a:p>
                      <a:pPr algn="ctr">
                        <a:lnSpc>
                          <a:spcPct val="125000"/>
                        </a:lnSpc>
                        <a:spcAft>
                          <a:spcPts val="0"/>
                        </a:spcAft>
                      </a:pPr>
                      <a:r>
                        <a:rPr lang="zh-CN" sz="1800" kern="100" dirty="0">
                          <a:solidFill>
                            <a:schemeClr val="tx1"/>
                          </a:solidFill>
                          <a:effectLst/>
                        </a:rPr>
                        <a:t>变量取值</a:t>
                      </a:r>
                      <a:endParaRPr lang="zh-CN" sz="2400" kern="100" dirty="0">
                        <a:solidFill>
                          <a:schemeClr val="tx1"/>
                        </a:solidFill>
                        <a:effectLst/>
                        <a:latin typeface="Times New Roman"/>
                        <a:ea typeface="宋体"/>
                      </a:endParaRPr>
                    </a:p>
                  </a:txBody>
                  <a:tcPr marL="68582" marR="68582" marT="0" marB="0">
                    <a:solidFill>
                      <a:schemeClr val="accent1">
                        <a:lumMod val="40000"/>
                        <a:lumOff val="60000"/>
                      </a:schemeClr>
                    </a:solidFill>
                  </a:tcPr>
                </a:tc>
                <a:tc gridSpan="8">
                  <a:txBody>
                    <a:bodyPr/>
                    <a:lstStyle/>
                    <a:p>
                      <a:pPr algn="ctr">
                        <a:lnSpc>
                          <a:spcPct val="125000"/>
                        </a:lnSpc>
                        <a:spcAft>
                          <a:spcPts val="0"/>
                        </a:spcAft>
                      </a:pPr>
                      <a:r>
                        <a:rPr lang="zh-CN" sz="1800" kern="100" dirty="0">
                          <a:solidFill>
                            <a:schemeClr val="tx1"/>
                          </a:solidFill>
                          <a:effectLst/>
                        </a:rPr>
                        <a:t>最　小　项　及</a:t>
                      </a:r>
                      <a:r>
                        <a:rPr lang="en-US" sz="1800" kern="100" dirty="0">
                          <a:solidFill>
                            <a:schemeClr val="tx1"/>
                          </a:solidFill>
                          <a:effectLst/>
                        </a:rPr>
                        <a:t>  </a:t>
                      </a:r>
                      <a:r>
                        <a:rPr lang="zh-CN" sz="1800" kern="100" dirty="0">
                          <a:solidFill>
                            <a:schemeClr val="tx1"/>
                          </a:solidFill>
                          <a:effectLst/>
                        </a:rPr>
                        <a:t>其</a:t>
                      </a:r>
                      <a:r>
                        <a:rPr lang="en-US" sz="1800" kern="100" dirty="0">
                          <a:solidFill>
                            <a:schemeClr val="tx1"/>
                          </a:solidFill>
                          <a:effectLst/>
                        </a:rPr>
                        <a:t>  </a:t>
                      </a:r>
                      <a:r>
                        <a:rPr lang="zh-CN" sz="1800" kern="100" dirty="0">
                          <a:solidFill>
                            <a:schemeClr val="tx1"/>
                          </a:solidFill>
                          <a:effectLst/>
                        </a:rPr>
                        <a:t>值</a:t>
                      </a:r>
                      <a:endParaRPr lang="zh-CN" sz="2400" kern="100" dirty="0">
                        <a:solidFill>
                          <a:schemeClr val="tx1"/>
                        </a:solidFill>
                        <a:effectLst/>
                        <a:latin typeface="Times New Roman"/>
                        <a:ea typeface="宋体"/>
                      </a:endParaRPr>
                    </a:p>
                  </a:txBody>
                  <a:tcPr marL="68582" marR="68582" marT="0" marB="0">
                    <a:solidFill>
                      <a:schemeClr val="accent1">
                        <a:lumMod val="40000"/>
                        <a:lumOff val="6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37501">
                <a:tc rowSpan="2">
                  <a:txBody>
                    <a:bodyPr/>
                    <a:lstStyle/>
                    <a:p>
                      <a:pPr algn="ctr">
                        <a:lnSpc>
                          <a:spcPct val="125000"/>
                        </a:lnSpc>
                        <a:spcAft>
                          <a:spcPts val="0"/>
                        </a:spcAft>
                      </a:pPr>
                      <a:r>
                        <a:rPr lang="en-US" sz="1800" kern="100" dirty="0">
                          <a:solidFill>
                            <a:schemeClr val="tx1"/>
                          </a:solidFill>
                          <a:effectLst/>
                        </a:rPr>
                        <a:t>A</a:t>
                      </a:r>
                      <a:r>
                        <a:rPr lang="zh-CN" sz="1800" kern="100" dirty="0">
                          <a:solidFill>
                            <a:schemeClr val="tx1"/>
                          </a:solidFill>
                          <a:effectLst/>
                        </a:rPr>
                        <a:t>　</a:t>
                      </a:r>
                      <a:r>
                        <a:rPr lang="en-US" sz="1800" kern="100" dirty="0">
                          <a:solidFill>
                            <a:schemeClr val="tx1"/>
                          </a:solidFill>
                          <a:effectLst/>
                        </a:rPr>
                        <a:t>B</a:t>
                      </a:r>
                      <a:r>
                        <a:rPr lang="zh-CN" sz="1800" kern="100" dirty="0">
                          <a:solidFill>
                            <a:schemeClr val="tx1"/>
                          </a:solidFill>
                          <a:effectLst/>
                        </a:rPr>
                        <a:t>　</a:t>
                      </a:r>
                      <a:r>
                        <a:rPr lang="en-US" sz="1800" kern="100" dirty="0">
                          <a:solidFill>
                            <a:schemeClr val="tx1"/>
                          </a:solidFill>
                          <a:effectLst/>
                        </a:rPr>
                        <a:t>C</a:t>
                      </a:r>
                      <a:endParaRPr lang="zh-CN" sz="2400" kern="100" dirty="0">
                        <a:solidFill>
                          <a:schemeClr val="tx1"/>
                        </a:solidFill>
                        <a:effectLst/>
                        <a:latin typeface="Times New Roman"/>
                        <a:ea typeface="宋体"/>
                      </a:endParaRPr>
                    </a:p>
                  </a:txBody>
                  <a:tcPr marL="68582" marR="68582" marT="0" marB="0" anchor="ctr">
                    <a:solidFill>
                      <a:srgbClr val="FFFF00"/>
                    </a:solidFill>
                  </a:tcPr>
                </a:tc>
                <a:tc>
                  <a:txBody>
                    <a:bodyPr/>
                    <a:lstStyle/>
                    <a:p>
                      <a:pPr algn="ctr">
                        <a:lnSpc>
                          <a:spcPct val="125000"/>
                        </a:lnSpc>
                        <a:spcAft>
                          <a:spcPts val="0"/>
                        </a:spcAft>
                      </a:pPr>
                      <a:endParaRPr lang="en-US" sz="1800" kern="100" dirty="0">
                        <a:solidFill>
                          <a:schemeClr val="tx1"/>
                        </a:solidFill>
                        <a:effectLst/>
                        <a:latin typeface="Times New Roman"/>
                        <a:ea typeface="仿宋_GB2312"/>
                      </a:endParaRPr>
                    </a:p>
                  </a:txBody>
                  <a:tcPr marL="68582" marR="68582" marT="0" marB="0" anchor="ctr">
                    <a:solidFill>
                      <a:srgbClr val="FFFF00"/>
                    </a:solidFill>
                  </a:tcPr>
                </a:tc>
                <a:tc>
                  <a:txBody>
                    <a:bodyPr/>
                    <a:lstStyle/>
                    <a:p>
                      <a:pPr algn="ctr">
                        <a:lnSpc>
                          <a:spcPct val="125000"/>
                        </a:lnSpc>
                        <a:spcAft>
                          <a:spcPts val="0"/>
                        </a:spcAft>
                      </a:pPr>
                      <a:endParaRPr lang="en-US" sz="1800" kern="100" dirty="0">
                        <a:solidFill>
                          <a:schemeClr val="tx1"/>
                        </a:solidFill>
                        <a:effectLst/>
                        <a:latin typeface="Times New Roman"/>
                        <a:ea typeface="宋体"/>
                      </a:endParaRPr>
                    </a:p>
                  </a:txBody>
                  <a:tcPr marL="68582" marR="68582" marT="0" marB="0" anchor="ctr">
                    <a:solidFill>
                      <a:srgbClr val="FFFF00"/>
                    </a:solidFill>
                  </a:tcPr>
                </a:tc>
                <a:tc>
                  <a:txBody>
                    <a:bodyPr/>
                    <a:lstStyle/>
                    <a:p>
                      <a:pPr algn="ctr">
                        <a:lnSpc>
                          <a:spcPct val="125000"/>
                        </a:lnSpc>
                        <a:spcAft>
                          <a:spcPts val="0"/>
                        </a:spcAft>
                      </a:pPr>
                      <a:endParaRPr lang="en-US" sz="1800" kern="100" dirty="0">
                        <a:solidFill>
                          <a:schemeClr val="tx1"/>
                        </a:solidFill>
                        <a:effectLst/>
                        <a:latin typeface="Times New Roman"/>
                        <a:ea typeface="宋体"/>
                      </a:endParaRPr>
                    </a:p>
                  </a:txBody>
                  <a:tcPr marL="68582" marR="68582" marT="0" marB="0" anchor="ctr">
                    <a:solidFill>
                      <a:srgbClr val="FFFF00"/>
                    </a:solidFill>
                  </a:tcPr>
                </a:tc>
                <a:tc>
                  <a:txBody>
                    <a:bodyPr/>
                    <a:lstStyle/>
                    <a:p>
                      <a:pPr algn="ctr">
                        <a:lnSpc>
                          <a:spcPct val="125000"/>
                        </a:lnSpc>
                        <a:spcAft>
                          <a:spcPts val="0"/>
                        </a:spcAft>
                      </a:pPr>
                      <a:endParaRPr lang="en-US" sz="1800" kern="100" dirty="0">
                        <a:solidFill>
                          <a:schemeClr val="tx1"/>
                        </a:solidFill>
                        <a:effectLst/>
                        <a:latin typeface="Times New Roman"/>
                        <a:ea typeface="宋体"/>
                      </a:endParaRPr>
                    </a:p>
                  </a:txBody>
                  <a:tcPr marL="68582" marR="68582" marT="0" marB="0" anchor="ctr">
                    <a:solidFill>
                      <a:srgbClr val="FFFF00"/>
                    </a:solidFill>
                  </a:tcPr>
                </a:tc>
                <a:tc>
                  <a:txBody>
                    <a:bodyPr/>
                    <a:lstStyle/>
                    <a:p>
                      <a:pPr algn="ctr">
                        <a:lnSpc>
                          <a:spcPct val="125000"/>
                        </a:lnSpc>
                        <a:spcAft>
                          <a:spcPts val="0"/>
                        </a:spcAft>
                      </a:pPr>
                      <a:endParaRPr lang="en-US" sz="1800" kern="100" dirty="0">
                        <a:solidFill>
                          <a:schemeClr val="tx1"/>
                        </a:solidFill>
                        <a:effectLst/>
                        <a:latin typeface="Times New Roman"/>
                        <a:ea typeface="宋体"/>
                      </a:endParaRPr>
                    </a:p>
                  </a:txBody>
                  <a:tcPr marL="68582" marR="68582" marT="0" marB="0" anchor="ctr">
                    <a:solidFill>
                      <a:srgbClr val="FFFF00"/>
                    </a:solidFill>
                  </a:tcPr>
                </a:tc>
                <a:tc>
                  <a:txBody>
                    <a:bodyPr/>
                    <a:lstStyle/>
                    <a:p>
                      <a:pPr algn="ctr">
                        <a:lnSpc>
                          <a:spcPct val="125000"/>
                        </a:lnSpc>
                        <a:spcAft>
                          <a:spcPts val="0"/>
                        </a:spcAft>
                      </a:pPr>
                      <a:endParaRPr lang="en-US" sz="1800" kern="100" dirty="0">
                        <a:solidFill>
                          <a:schemeClr val="tx1"/>
                        </a:solidFill>
                        <a:effectLst/>
                        <a:latin typeface="Times New Roman"/>
                        <a:ea typeface="宋体"/>
                      </a:endParaRPr>
                    </a:p>
                  </a:txBody>
                  <a:tcPr marL="68582" marR="68582" marT="0" marB="0" anchor="ctr">
                    <a:solidFill>
                      <a:srgbClr val="FFFF00"/>
                    </a:solidFill>
                  </a:tcPr>
                </a:tc>
                <a:tc>
                  <a:txBody>
                    <a:bodyPr/>
                    <a:lstStyle/>
                    <a:p>
                      <a:pPr algn="ctr">
                        <a:lnSpc>
                          <a:spcPct val="125000"/>
                        </a:lnSpc>
                        <a:spcAft>
                          <a:spcPts val="0"/>
                        </a:spcAft>
                      </a:pPr>
                      <a:endParaRPr lang="en-US" sz="1800" kern="100" dirty="0">
                        <a:solidFill>
                          <a:schemeClr val="tx1"/>
                        </a:solidFill>
                        <a:effectLst/>
                        <a:latin typeface="Times New Roman"/>
                        <a:ea typeface="宋体"/>
                      </a:endParaRPr>
                    </a:p>
                  </a:txBody>
                  <a:tcPr marL="68582" marR="68582" marT="0" marB="0" anchor="ctr">
                    <a:solidFill>
                      <a:srgbClr val="FFFF00"/>
                    </a:solidFill>
                  </a:tcPr>
                </a:tc>
                <a:tc>
                  <a:txBody>
                    <a:bodyPr/>
                    <a:lstStyle/>
                    <a:p>
                      <a:pPr algn="ctr">
                        <a:lnSpc>
                          <a:spcPct val="125000"/>
                        </a:lnSpc>
                        <a:spcAft>
                          <a:spcPts val="0"/>
                        </a:spcAft>
                      </a:pPr>
                      <a:endParaRPr lang="en-US" sz="1800" kern="100" dirty="0">
                        <a:solidFill>
                          <a:schemeClr val="tx1"/>
                        </a:solidFill>
                        <a:effectLst/>
                        <a:latin typeface="Times New Roman"/>
                        <a:ea typeface="宋体"/>
                      </a:endParaRPr>
                    </a:p>
                  </a:txBody>
                  <a:tcPr marL="68582" marR="68582" marT="0" marB="0" anchor="ctr">
                    <a:solidFill>
                      <a:srgbClr val="FFFF00"/>
                    </a:solidFill>
                  </a:tcPr>
                </a:tc>
                <a:extLst>
                  <a:ext uri="{0D108BD9-81ED-4DB2-BD59-A6C34878D82A}">
                    <a16:rowId xmlns:a16="http://schemas.microsoft.com/office/drawing/2014/main" val="10001"/>
                  </a:ext>
                </a:extLst>
              </a:tr>
              <a:tr h="427504">
                <a:tc vMerge="1">
                  <a:txBody>
                    <a:bodyPr/>
                    <a:lstStyle/>
                    <a:p>
                      <a:pPr algn="ctr">
                        <a:lnSpc>
                          <a:spcPct val="125000"/>
                        </a:lnSpc>
                        <a:spcAft>
                          <a:spcPts val="0"/>
                        </a:spcAft>
                      </a:pPr>
                      <a:endParaRPr lang="zh-CN" sz="2400" kern="100" dirty="0">
                        <a:solidFill>
                          <a:schemeClr val="tx1"/>
                        </a:solidFill>
                        <a:effectLst/>
                        <a:latin typeface="Times New Roman"/>
                        <a:ea typeface="宋体"/>
                      </a:endParaRPr>
                    </a:p>
                  </a:txBody>
                  <a:tcPr marL="68580" marR="68580" marT="0" marB="0" anchor="ctr">
                    <a:solidFill>
                      <a:srgbClr val="FFFF00"/>
                    </a:solidFill>
                  </a:tcPr>
                </a:tc>
                <a:tc>
                  <a:txBody>
                    <a:bodyPr/>
                    <a:lstStyle/>
                    <a:p>
                      <a:pPr algn="ctr">
                        <a:lnSpc>
                          <a:spcPct val="125000"/>
                        </a:lnSpc>
                        <a:spcAft>
                          <a:spcPts val="0"/>
                        </a:spcAft>
                      </a:pPr>
                      <a:r>
                        <a:rPr lang="en-US" altLang="zh-CN" sz="2000" b="1" dirty="0">
                          <a:latin typeface="Franklin Gothic Medium" pitchFamily="34" charset="0"/>
                          <a:ea typeface="宋体" pitchFamily="2" charset="-122"/>
                        </a:rPr>
                        <a:t>m</a:t>
                      </a:r>
                      <a:r>
                        <a:rPr lang="en-US" altLang="zh-CN" sz="2000" b="1" baseline="-25000" dirty="0">
                          <a:latin typeface="Franklin Gothic Medium" pitchFamily="34" charset="0"/>
                          <a:ea typeface="宋体" pitchFamily="2" charset="-122"/>
                        </a:rPr>
                        <a:t>0</a:t>
                      </a:r>
                      <a:endParaRPr lang="en-US" sz="2000" b="1" kern="100" dirty="0">
                        <a:solidFill>
                          <a:schemeClr val="tx1"/>
                        </a:solidFill>
                        <a:effectLst/>
                        <a:latin typeface="Times New Roman"/>
                        <a:ea typeface="仿宋_GB2312"/>
                      </a:endParaRPr>
                    </a:p>
                  </a:txBody>
                  <a:tcPr marL="68582" marR="68582" marT="0" marB="0" anchor="ctr">
                    <a:solidFill>
                      <a:srgbClr val="FFFF00"/>
                    </a:solidFill>
                  </a:tcPr>
                </a:tc>
                <a:tc>
                  <a:txBody>
                    <a:bodyPr/>
                    <a:lstStyle/>
                    <a:p>
                      <a:pPr algn="ctr">
                        <a:lnSpc>
                          <a:spcPct val="125000"/>
                        </a:lnSpc>
                        <a:spcAft>
                          <a:spcPts val="0"/>
                        </a:spcAft>
                      </a:pPr>
                      <a:r>
                        <a:rPr lang="en-US" altLang="zh-CN" sz="2000" b="1" dirty="0">
                          <a:latin typeface="Franklin Gothic Medium" pitchFamily="34" charset="0"/>
                          <a:ea typeface="宋体" pitchFamily="2" charset="-122"/>
                        </a:rPr>
                        <a:t>m</a:t>
                      </a:r>
                      <a:r>
                        <a:rPr lang="en-US" altLang="zh-CN" sz="2000" b="1" baseline="-25000" dirty="0">
                          <a:latin typeface="Franklin Gothic Medium" pitchFamily="34" charset="0"/>
                          <a:ea typeface="宋体" pitchFamily="2" charset="-122"/>
                        </a:rPr>
                        <a:t>1</a:t>
                      </a:r>
                      <a:r>
                        <a:rPr lang="en-US" altLang="zh-CN" sz="2000" b="1" dirty="0">
                          <a:latin typeface="Franklin Gothic Medium" pitchFamily="34" charset="0"/>
                          <a:ea typeface="宋体" pitchFamily="2" charset="-122"/>
                        </a:rPr>
                        <a:t> </a:t>
                      </a:r>
                      <a:endParaRPr lang="en-US" sz="2000" b="1" kern="100" dirty="0">
                        <a:solidFill>
                          <a:schemeClr val="tx1"/>
                        </a:solidFill>
                        <a:effectLst/>
                        <a:latin typeface="Times New Roman"/>
                        <a:ea typeface="宋体"/>
                      </a:endParaRPr>
                    </a:p>
                  </a:txBody>
                  <a:tcPr marL="68582" marR="68582" marT="0" marB="0" anchor="ctr">
                    <a:solidFill>
                      <a:srgbClr val="FFFF00"/>
                    </a:solidFill>
                  </a:tcPr>
                </a:tc>
                <a:tc>
                  <a:txBody>
                    <a:bodyPr/>
                    <a:lstStyle/>
                    <a:p>
                      <a:pPr algn="ctr">
                        <a:lnSpc>
                          <a:spcPct val="125000"/>
                        </a:lnSpc>
                        <a:spcAft>
                          <a:spcPts val="0"/>
                        </a:spcAft>
                      </a:pPr>
                      <a:r>
                        <a:rPr lang="en-US" altLang="zh-CN" sz="2000" b="1" dirty="0">
                          <a:latin typeface="Franklin Gothic Medium" pitchFamily="34" charset="0"/>
                          <a:ea typeface="宋体" pitchFamily="2" charset="-122"/>
                        </a:rPr>
                        <a:t>m</a:t>
                      </a:r>
                      <a:r>
                        <a:rPr lang="en-US" altLang="zh-CN" sz="2000" b="1" baseline="-25000" dirty="0">
                          <a:latin typeface="Franklin Gothic Medium" pitchFamily="34" charset="0"/>
                          <a:ea typeface="宋体" pitchFamily="2" charset="-122"/>
                        </a:rPr>
                        <a:t>2</a:t>
                      </a:r>
                      <a:r>
                        <a:rPr lang="en-US" altLang="zh-CN" sz="2000" b="1" dirty="0">
                          <a:latin typeface="Franklin Gothic Medium" pitchFamily="34" charset="0"/>
                          <a:ea typeface="宋体" pitchFamily="2" charset="-122"/>
                        </a:rPr>
                        <a:t> </a:t>
                      </a:r>
                      <a:endParaRPr lang="en-US" sz="2000" b="1" kern="100" dirty="0">
                        <a:solidFill>
                          <a:schemeClr val="tx1"/>
                        </a:solidFill>
                        <a:effectLst/>
                        <a:latin typeface="Times New Roman"/>
                        <a:ea typeface="宋体"/>
                      </a:endParaRPr>
                    </a:p>
                  </a:txBody>
                  <a:tcPr marL="68582" marR="68582" marT="0" marB="0" anchor="ctr">
                    <a:solidFill>
                      <a:srgbClr val="FFFF00"/>
                    </a:solidFill>
                  </a:tcPr>
                </a:tc>
                <a:tc>
                  <a:txBody>
                    <a:bodyPr/>
                    <a:lstStyle/>
                    <a:p>
                      <a:pPr algn="ctr">
                        <a:lnSpc>
                          <a:spcPct val="125000"/>
                        </a:lnSpc>
                        <a:spcAft>
                          <a:spcPts val="0"/>
                        </a:spcAft>
                      </a:pPr>
                      <a:r>
                        <a:rPr lang="en-US" altLang="zh-CN" sz="2000" b="1" dirty="0">
                          <a:latin typeface="Franklin Gothic Medium" pitchFamily="34" charset="0"/>
                          <a:ea typeface="宋体" pitchFamily="2" charset="-122"/>
                        </a:rPr>
                        <a:t>m</a:t>
                      </a:r>
                      <a:r>
                        <a:rPr lang="en-US" altLang="zh-CN" sz="2000" b="1" baseline="-25000" dirty="0">
                          <a:latin typeface="Franklin Gothic Medium" pitchFamily="34" charset="0"/>
                          <a:ea typeface="宋体" pitchFamily="2" charset="-122"/>
                        </a:rPr>
                        <a:t>3</a:t>
                      </a:r>
                      <a:endParaRPr lang="en-US" sz="2000" b="1" kern="100" dirty="0">
                        <a:solidFill>
                          <a:schemeClr val="tx1"/>
                        </a:solidFill>
                        <a:effectLst/>
                        <a:latin typeface="Times New Roman"/>
                        <a:ea typeface="宋体"/>
                      </a:endParaRPr>
                    </a:p>
                  </a:txBody>
                  <a:tcPr marL="68582" marR="68582" marT="0" marB="0" anchor="ctr">
                    <a:solidFill>
                      <a:srgbClr val="FFFF00"/>
                    </a:solidFill>
                  </a:tcPr>
                </a:tc>
                <a:tc>
                  <a:txBody>
                    <a:bodyPr/>
                    <a:lstStyle/>
                    <a:p>
                      <a:pPr algn="ctr">
                        <a:lnSpc>
                          <a:spcPct val="125000"/>
                        </a:lnSpc>
                        <a:spcAft>
                          <a:spcPts val="0"/>
                        </a:spcAft>
                      </a:pPr>
                      <a:r>
                        <a:rPr lang="en-US" altLang="zh-CN" sz="2000" b="1" dirty="0">
                          <a:latin typeface="Franklin Gothic Medium" pitchFamily="34" charset="0"/>
                          <a:ea typeface="宋体" pitchFamily="2" charset="-122"/>
                        </a:rPr>
                        <a:t>m</a:t>
                      </a:r>
                      <a:r>
                        <a:rPr lang="en-US" altLang="zh-CN" sz="2000" b="1" baseline="-25000" dirty="0">
                          <a:latin typeface="Franklin Gothic Medium" pitchFamily="34" charset="0"/>
                          <a:ea typeface="宋体" pitchFamily="2" charset="-122"/>
                        </a:rPr>
                        <a:t>4</a:t>
                      </a:r>
                      <a:endParaRPr lang="en-US" sz="2000" b="1" kern="100" dirty="0">
                        <a:solidFill>
                          <a:schemeClr val="tx1"/>
                        </a:solidFill>
                        <a:effectLst/>
                        <a:latin typeface="Times New Roman"/>
                        <a:ea typeface="宋体"/>
                      </a:endParaRPr>
                    </a:p>
                  </a:txBody>
                  <a:tcPr marL="68582" marR="68582" marT="0" marB="0" anchor="ctr">
                    <a:solidFill>
                      <a:srgbClr val="FFFF00"/>
                    </a:solidFill>
                  </a:tcPr>
                </a:tc>
                <a:tc>
                  <a:txBody>
                    <a:bodyPr/>
                    <a:lstStyle/>
                    <a:p>
                      <a:pPr algn="ctr">
                        <a:lnSpc>
                          <a:spcPct val="125000"/>
                        </a:lnSpc>
                        <a:spcAft>
                          <a:spcPts val="0"/>
                        </a:spcAft>
                      </a:pPr>
                      <a:r>
                        <a:rPr lang="en-US" altLang="zh-CN" sz="2000" b="1" dirty="0">
                          <a:latin typeface="Franklin Gothic Medium" pitchFamily="34" charset="0"/>
                          <a:ea typeface="宋体" pitchFamily="2" charset="-122"/>
                        </a:rPr>
                        <a:t>m</a:t>
                      </a:r>
                      <a:r>
                        <a:rPr lang="en-US" altLang="zh-CN" sz="2000" b="1" baseline="-25000" dirty="0">
                          <a:latin typeface="Franklin Gothic Medium" pitchFamily="34" charset="0"/>
                          <a:ea typeface="宋体" pitchFamily="2" charset="-122"/>
                        </a:rPr>
                        <a:t>5</a:t>
                      </a:r>
                      <a:r>
                        <a:rPr lang="en-US" altLang="zh-CN" sz="2000" b="1" dirty="0">
                          <a:latin typeface="Franklin Gothic Medium" pitchFamily="34" charset="0"/>
                          <a:ea typeface="宋体" pitchFamily="2" charset="-122"/>
                        </a:rPr>
                        <a:t> </a:t>
                      </a:r>
                      <a:endParaRPr lang="en-US" sz="2000" b="1" kern="100" dirty="0">
                        <a:solidFill>
                          <a:schemeClr val="tx1"/>
                        </a:solidFill>
                        <a:effectLst/>
                        <a:latin typeface="Times New Roman"/>
                        <a:ea typeface="宋体"/>
                      </a:endParaRPr>
                    </a:p>
                  </a:txBody>
                  <a:tcPr marL="68582" marR="68582" marT="0" marB="0" anchor="ctr">
                    <a:solidFill>
                      <a:srgbClr val="FFFF00"/>
                    </a:solidFill>
                  </a:tcPr>
                </a:tc>
                <a:tc>
                  <a:txBody>
                    <a:bodyPr/>
                    <a:lstStyle/>
                    <a:p>
                      <a:pPr algn="ctr">
                        <a:lnSpc>
                          <a:spcPct val="125000"/>
                        </a:lnSpc>
                        <a:spcAft>
                          <a:spcPts val="0"/>
                        </a:spcAft>
                      </a:pPr>
                      <a:r>
                        <a:rPr lang="en-US" altLang="zh-CN" sz="2000" b="1" dirty="0">
                          <a:latin typeface="Franklin Gothic Medium" pitchFamily="34" charset="0"/>
                          <a:ea typeface="宋体" pitchFamily="2" charset="-122"/>
                        </a:rPr>
                        <a:t>m</a:t>
                      </a:r>
                      <a:r>
                        <a:rPr lang="en-US" altLang="zh-CN" sz="2000" b="1" baseline="-25000" dirty="0">
                          <a:latin typeface="Franklin Gothic Medium" pitchFamily="34" charset="0"/>
                          <a:ea typeface="宋体" pitchFamily="2" charset="-122"/>
                        </a:rPr>
                        <a:t>6</a:t>
                      </a:r>
                      <a:r>
                        <a:rPr lang="en-US" altLang="zh-CN" sz="2000" b="1" dirty="0">
                          <a:latin typeface="Franklin Gothic Medium" pitchFamily="34" charset="0"/>
                          <a:ea typeface="宋体" pitchFamily="2" charset="-122"/>
                        </a:rPr>
                        <a:t> </a:t>
                      </a:r>
                      <a:endParaRPr lang="en-US" sz="2000" b="1" kern="100" dirty="0">
                        <a:solidFill>
                          <a:schemeClr val="tx1"/>
                        </a:solidFill>
                        <a:effectLst/>
                        <a:latin typeface="Times New Roman"/>
                        <a:ea typeface="宋体"/>
                      </a:endParaRPr>
                    </a:p>
                  </a:txBody>
                  <a:tcPr marL="68582" marR="68582" marT="0" marB="0" anchor="ctr">
                    <a:solidFill>
                      <a:srgbClr val="FFFF00"/>
                    </a:solidFill>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sz="2000" b="1" dirty="0">
                          <a:solidFill>
                            <a:schemeClr val="tx1"/>
                          </a:solidFill>
                          <a:latin typeface="Franklin Gothic Medium" pitchFamily="34" charset="0"/>
                          <a:ea typeface="宋体" pitchFamily="2" charset="-122"/>
                        </a:rPr>
                        <a:t>m</a:t>
                      </a:r>
                      <a:r>
                        <a:rPr lang="en-US" altLang="zh-CN" sz="2000" b="1" baseline="-25000" dirty="0">
                          <a:solidFill>
                            <a:schemeClr val="tx1"/>
                          </a:solidFill>
                          <a:latin typeface="Franklin Gothic Medium" pitchFamily="34" charset="0"/>
                          <a:ea typeface="宋体" pitchFamily="2" charset="-122"/>
                        </a:rPr>
                        <a:t>7</a:t>
                      </a:r>
                      <a:r>
                        <a:rPr lang="en-US" altLang="zh-CN" sz="2000" b="1" dirty="0">
                          <a:solidFill>
                            <a:schemeClr val="tx1"/>
                          </a:solidFill>
                          <a:latin typeface="Franklin Gothic Medium" pitchFamily="34" charset="0"/>
                          <a:ea typeface="宋体" pitchFamily="2" charset="-122"/>
                        </a:rPr>
                        <a:t> </a:t>
                      </a:r>
                      <a:endParaRPr lang="zh-CN" altLang="en-US" sz="2000" b="1" dirty="0">
                        <a:solidFill>
                          <a:schemeClr val="tx1"/>
                        </a:solidFill>
                        <a:latin typeface="Franklin Gothic Medium" pitchFamily="34" charset="0"/>
                        <a:ea typeface="宋体" pitchFamily="2" charset="-122"/>
                      </a:endParaRPr>
                    </a:p>
                  </a:txBody>
                  <a:tcPr marL="68582" marR="68582" marT="0" marB="0" anchor="ctr">
                    <a:solidFill>
                      <a:srgbClr val="FFFF00"/>
                    </a:solidFill>
                  </a:tcPr>
                </a:tc>
                <a:extLst>
                  <a:ext uri="{0D108BD9-81ED-4DB2-BD59-A6C34878D82A}">
                    <a16:rowId xmlns:a16="http://schemas.microsoft.com/office/drawing/2014/main" val="10002"/>
                  </a:ext>
                </a:extLst>
              </a:tr>
              <a:tr h="2953793">
                <a:tc>
                  <a:txBody>
                    <a:bodyPr/>
                    <a:lstStyle/>
                    <a:p>
                      <a:pPr algn="ctr">
                        <a:lnSpc>
                          <a:spcPct val="125000"/>
                        </a:lnSpc>
                        <a:spcAft>
                          <a:spcPts val="0"/>
                        </a:spcAft>
                      </a:pPr>
                      <a:r>
                        <a:rPr lang="en-US" sz="1800" kern="100" dirty="0">
                          <a:solidFill>
                            <a:schemeClr val="tx1"/>
                          </a:solidFill>
                          <a:effectLst/>
                        </a:rPr>
                        <a:t>0</a:t>
                      </a:r>
                      <a:r>
                        <a:rPr lang="zh-CN" sz="1800" kern="100" dirty="0">
                          <a:solidFill>
                            <a:schemeClr val="tx1"/>
                          </a:solidFill>
                          <a:effectLst/>
                        </a:rPr>
                        <a:t>　</a:t>
                      </a:r>
                      <a:r>
                        <a:rPr lang="en-US" sz="1800" kern="100" dirty="0">
                          <a:solidFill>
                            <a:schemeClr val="tx1"/>
                          </a:solidFill>
                          <a:effectLst/>
                        </a:rPr>
                        <a:t>0</a:t>
                      </a:r>
                      <a:r>
                        <a:rPr lang="zh-CN" sz="1800" kern="100" dirty="0">
                          <a:solidFill>
                            <a:schemeClr val="tx1"/>
                          </a:solidFill>
                          <a:effectLst/>
                        </a:rPr>
                        <a:t>　</a:t>
                      </a: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r>
                        <a:rPr lang="zh-CN" sz="1800" kern="100" dirty="0">
                          <a:solidFill>
                            <a:schemeClr val="tx1"/>
                          </a:solidFill>
                          <a:effectLst/>
                        </a:rPr>
                        <a:t>　</a:t>
                      </a:r>
                      <a:r>
                        <a:rPr lang="en-US" sz="1800" kern="100" dirty="0">
                          <a:solidFill>
                            <a:schemeClr val="tx1"/>
                          </a:solidFill>
                          <a:effectLst/>
                        </a:rPr>
                        <a:t>0</a:t>
                      </a:r>
                      <a:r>
                        <a:rPr lang="zh-CN" sz="1800" kern="100" dirty="0">
                          <a:solidFill>
                            <a:schemeClr val="tx1"/>
                          </a:solidFill>
                          <a:effectLst/>
                        </a:rPr>
                        <a:t>　</a:t>
                      </a:r>
                      <a:r>
                        <a:rPr lang="en-US" sz="1800" kern="100" dirty="0">
                          <a:solidFill>
                            <a:schemeClr val="tx1"/>
                          </a:solidFill>
                          <a:effectLst/>
                        </a:rPr>
                        <a:t>1</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r>
                        <a:rPr lang="zh-CN" sz="1800" kern="100" dirty="0">
                          <a:solidFill>
                            <a:schemeClr val="tx1"/>
                          </a:solidFill>
                          <a:effectLst/>
                        </a:rPr>
                        <a:t>　</a:t>
                      </a:r>
                      <a:r>
                        <a:rPr lang="en-US" sz="1800" kern="100" dirty="0">
                          <a:solidFill>
                            <a:schemeClr val="tx1"/>
                          </a:solidFill>
                          <a:effectLst/>
                        </a:rPr>
                        <a:t>1</a:t>
                      </a:r>
                      <a:r>
                        <a:rPr lang="zh-CN" sz="1800" kern="100" dirty="0">
                          <a:solidFill>
                            <a:schemeClr val="tx1"/>
                          </a:solidFill>
                          <a:effectLst/>
                        </a:rPr>
                        <a:t>　</a:t>
                      </a: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r>
                        <a:rPr lang="zh-CN" sz="1800" kern="100" dirty="0">
                          <a:solidFill>
                            <a:schemeClr val="tx1"/>
                          </a:solidFill>
                          <a:effectLst/>
                        </a:rPr>
                        <a:t>　</a:t>
                      </a:r>
                      <a:r>
                        <a:rPr lang="en-US" sz="1800" kern="100" dirty="0">
                          <a:solidFill>
                            <a:schemeClr val="tx1"/>
                          </a:solidFill>
                          <a:effectLst/>
                        </a:rPr>
                        <a:t>1</a:t>
                      </a:r>
                      <a:r>
                        <a:rPr lang="zh-CN" sz="1800" kern="100" dirty="0">
                          <a:solidFill>
                            <a:schemeClr val="tx1"/>
                          </a:solidFill>
                          <a:effectLst/>
                        </a:rPr>
                        <a:t>　</a:t>
                      </a:r>
                      <a:r>
                        <a:rPr lang="en-US" sz="1800" kern="100" dirty="0">
                          <a:solidFill>
                            <a:schemeClr val="tx1"/>
                          </a:solidFill>
                          <a:effectLst/>
                        </a:rPr>
                        <a:t>1</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1</a:t>
                      </a:r>
                      <a:r>
                        <a:rPr lang="zh-CN" sz="1800" kern="100" dirty="0">
                          <a:solidFill>
                            <a:schemeClr val="tx1"/>
                          </a:solidFill>
                          <a:effectLst/>
                        </a:rPr>
                        <a:t>　</a:t>
                      </a:r>
                      <a:r>
                        <a:rPr lang="en-US" sz="1800" kern="100" dirty="0">
                          <a:solidFill>
                            <a:schemeClr val="tx1"/>
                          </a:solidFill>
                          <a:effectLst/>
                        </a:rPr>
                        <a:t>0</a:t>
                      </a:r>
                      <a:r>
                        <a:rPr lang="zh-CN" sz="1800" kern="100" dirty="0">
                          <a:solidFill>
                            <a:schemeClr val="tx1"/>
                          </a:solidFill>
                          <a:effectLst/>
                        </a:rPr>
                        <a:t>　</a:t>
                      </a: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1</a:t>
                      </a:r>
                      <a:r>
                        <a:rPr lang="zh-CN" sz="1800" kern="100" dirty="0">
                          <a:solidFill>
                            <a:schemeClr val="tx1"/>
                          </a:solidFill>
                          <a:effectLst/>
                        </a:rPr>
                        <a:t>　</a:t>
                      </a:r>
                      <a:r>
                        <a:rPr lang="en-US" sz="1800" kern="100" dirty="0">
                          <a:solidFill>
                            <a:schemeClr val="tx1"/>
                          </a:solidFill>
                          <a:effectLst/>
                        </a:rPr>
                        <a:t>0</a:t>
                      </a:r>
                      <a:r>
                        <a:rPr lang="zh-CN" sz="1800" kern="100" dirty="0">
                          <a:solidFill>
                            <a:schemeClr val="tx1"/>
                          </a:solidFill>
                          <a:effectLst/>
                        </a:rPr>
                        <a:t>　</a:t>
                      </a:r>
                      <a:r>
                        <a:rPr lang="en-US" sz="1800" kern="100" dirty="0">
                          <a:solidFill>
                            <a:schemeClr val="tx1"/>
                          </a:solidFill>
                          <a:effectLst/>
                        </a:rPr>
                        <a:t>1</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1</a:t>
                      </a:r>
                      <a:r>
                        <a:rPr lang="zh-CN" sz="1800" kern="100" dirty="0">
                          <a:solidFill>
                            <a:schemeClr val="tx1"/>
                          </a:solidFill>
                          <a:effectLst/>
                        </a:rPr>
                        <a:t>　</a:t>
                      </a:r>
                      <a:r>
                        <a:rPr lang="en-US" sz="1800" kern="100" dirty="0">
                          <a:solidFill>
                            <a:schemeClr val="tx1"/>
                          </a:solidFill>
                          <a:effectLst/>
                        </a:rPr>
                        <a:t>1</a:t>
                      </a:r>
                      <a:r>
                        <a:rPr lang="zh-CN" sz="1800" kern="100" dirty="0">
                          <a:solidFill>
                            <a:schemeClr val="tx1"/>
                          </a:solidFill>
                          <a:effectLst/>
                        </a:rPr>
                        <a:t>　</a:t>
                      </a: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1</a:t>
                      </a:r>
                      <a:r>
                        <a:rPr lang="zh-CN" sz="1800" kern="100" dirty="0">
                          <a:solidFill>
                            <a:schemeClr val="tx1"/>
                          </a:solidFill>
                          <a:effectLst/>
                        </a:rPr>
                        <a:t>　</a:t>
                      </a:r>
                      <a:r>
                        <a:rPr lang="en-US" sz="1800" kern="100" dirty="0">
                          <a:solidFill>
                            <a:schemeClr val="tx1"/>
                          </a:solidFill>
                          <a:effectLst/>
                        </a:rPr>
                        <a:t>1</a:t>
                      </a:r>
                      <a:r>
                        <a:rPr lang="zh-CN" sz="1800" kern="100" dirty="0">
                          <a:solidFill>
                            <a:schemeClr val="tx1"/>
                          </a:solidFill>
                          <a:effectLst/>
                        </a:rPr>
                        <a:t>　</a:t>
                      </a:r>
                      <a:r>
                        <a:rPr lang="en-US" sz="1800" kern="100" dirty="0">
                          <a:solidFill>
                            <a:schemeClr val="tx1"/>
                          </a:solidFill>
                          <a:effectLst/>
                        </a:rPr>
                        <a:t>1</a:t>
                      </a:r>
                      <a:endParaRPr lang="zh-CN" sz="2400" kern="100" dirty="0">
                        <a:solidFill>
                          <a:schemeClr val="tx1"/>
                        </a:solidFill>
                        <a:effectLst/>
                        <a:latin typeface="Times New Roman"/>
                        <a:ea typeface="宋体"/>
                      </a:endParaRPr>
                    </a:p>
                  </a:txBody>
                  <a:tcPr marL="68582" marR="68582" marT="0" marB="0">
                    <a:solidFill>
                      <a:schemeClr val="accent1">
                        <a:lumMod val="40000"/>
                        <a:lumOff val="60000"/>
                      </a:schemeClr>
                    </a:solidFill>
                  </a:tcPr>
                </a:tc>
                <a:tc>
                  <a:txBody>
                    <a:bodyPr/>
                    <a:lstStyle/>
                    <a:p>
                      <a:pPr algn="ctr">
                        <a:lnSpc>
                          <a:spcPct val="125000"/>
                        </a:lnSpc>
                        <a:spcAft>
                          <a:spcPts val="0"/>
                        </a:spcAft>
                      </a:pPr>
                      <a:r>
                        <a:rPr lang="en-US" sz="1800" kern="100" dirty="0">
                          <a:solidFill>
                            <a:schemeClr val="tx1"/>
                          </a:solidFill>
                          <a:effectLst/>
                        </a:rPr>
                        <a:t>1</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latin typeface="Times New Roman"/>
                        <a:ea typeface="宋体"/>
                      </a:endParaRPr>
                    </a:p>
                  </a:txBody>
                  <a:tcPr marL="68582" marR="68582" marT="0" marB="0">
                    <a:solidFill>
                      <a:schemeClr val="accent1">
                        <a:lumMod val="40000"/>
                        <a:lumOff val="60000"/>
                      </a:schemeClr>
                    </a:solidFill>
                  </a:tcPr>
                </a:tc>
                <a:tc>
                  <a:txBody>
                    <a:bodyPr/>
                    <a:lstStyle/>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1</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latin typeface="Times New Roman"/>
                        <a:ea typeface="宋体"/>
                      </a:endParaRPr>
                    </a:p>
                  </a:txBody>
                  <a:tcPr marL="68582" marR="68582" marT="0" marB="0">
                    <a:solidFill>
                      <a:schemeClr val="accent1">
                        <a:lumMod val="40000"/>
                        <a:lumOff val="60000"/>
                      </a:schemeClr>
                    </a:solidFill>
                  </a:tcPr>
                </a:tc>
                <a:tc>
                  <a:txBody>
                    <a:bodyPr/>
                    <a:lstStyle/>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1</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latin typeface="Times New Roman"/>
                        <a:ea typeface="宋体"/>
                      </a:endParaRPr>
                    </a:p>
                  </a:txBody>
                  <a:tcPr marL="68582" marR="68582" marT="0" marB="0">
                    <a:solidFill>
                      <a:schemeClr val="accent1">
                        <a:lumMod val="40000"/>
                        <a:lumOff val="60000"/>
                      </a:schemeClr>
                    </a:solidFill>
                  </a:tcPr>
                </a:tc>
                <a:tc>
                  <a:txBody>
                    <a:bodyPr/>
                    <a:lstStyle/>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1</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latin typeface="Times New Roman"/>
                        <a:ea typeface="宋体"/>
                      </a:endParaRPr>
                    </a:p>
                  </a:txBody>
                  <a:tcPr marL="68582" marR="68582" marT="0" marB="0">
                    <a:solidFill>
                      <a:schemeClr val="accent1">
                        <a:lumMod val="40000"/>
                        <a:lumOff val="60000"/>
                      </a:schemeClr>
                    </a:solidFill>
                  </a:tcPr>
                </a:tc>
                <a:tc>
                  <a:txBody>
                    <a:bodyPr/>
                    <a:lstStyle/>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1</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latin typeface="Times New Roman"/>
                        <a:ea typeface="宋体"/>
                      </a:endParaRPr>
                    </a:p>
                  </a:txBody>
                  <a:tcPr marL="68582" marR="68582" marT="0" marB="0">
                    <a:solidFill>
                      <a:schemeClr val="accent1">
                        <a:lumMod val="40000"/>
                        <a:lumOff val="60000"/>
                      </a:schemeClr>
                    </a:solidFill>
                  </a:tcPr>
                </a:tc>
                <a:tc>
                  <a:txBody>
                    <a:bodyPr/>
                    <a:lstStyle/>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1</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latin typeface="Times New Roman"/>
                        <a:ea typeface="宋体"/>
                      </a:endParaRPr>
                    </a:p>
                  </a:txBody>
                  <a:tcPr marL="68582" marR="68582" marT="0" marB="0">
                    <a:solidFill>
                      <a:schemeClr val="accent1">
                        <a:lumMod val="40000"/>
                        <a:lumOff val="60000"/>
                      </a:schemeClr>
                    </a:solidFill>
                  </a:tcPr>
                </a:tc>
                <a:tc>
                  <a:txBody>
                    <a:bodyPr/>
                    <a:lstStyle/>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1</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latin typeface="Times New Roman"/>
                        <a:ea typeface="宋体"/>
                      </a:endParaRPr>
                    </a:p>
                  </a:txBody>
                  <a:tcPr marL="68582" marR="68582" marT="0" marB="0">
                    <a:solidFill>
                      <a:schemeClr val="accent1">
                        <a:lumMod val="40000"/>
                        <a:lumOff val="60000"/>
                      </a:schemeClr>
                    </a:solidFill>
                  </a:tcPr>
                </a:tc>
                <a:tc>
                  <a:txBody>
                    <a:bodyPr/>
                    <a:lstStyle/>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0</a:t>
                      </a:r>
                      <a:endParaRPr lang="zh-CN" sz="2400" kern="100" dirty="0">
                        <a:solidFill>
                          <a:schemeClr val="tx1"/>
                        </a:solidFill>
                        <a:effectLst/>
                      </a:endParaRPr>
                    </a:p>
                    <a:p>
                      <a:pPr algn="ctr">
                        <a:lnSpc>
                          <a:spcPct val="125000"/>
                        </a:lnSpc>
                        <a:spcAft>
                          <a:spcPts val="0"/>
                        </a:spcAft>
                      </a:pPr>
                      <a:r>
                        <a:rPr lang="en-US" sz="1800" kern="100" dirty="0">
                          <a:solidFill>
                            <a:schemeClr val="tx1"/>
                          </a:solidFill>
                          <a:effectLst/>
                        </a:rPr>
                        <a:t>1</a:t>
                      </a:r>
                    </a:p>
                  </a:txBody>
                  <a:tcPr marL="68582" marR="68582" marT="0" marB="0">
                    <a:solidFill>
                      <a:schemeClr val="accent1">
                        <a:lumMod val="40000"/>
                        <a:lumOff val="60000"/>
                      </a:schemeClr>
                    </a:solidFill>
                  </a:tcPr>
                </a:tc>
                <a:extLst>
                  <a:ext uri="{0D108BD9-81ED-4DB2-BD59-A6C34878D82A}">
                    <a16:rowId xmlns:a16="http://schemas.microsoft.com/office/drawing/2014/main" val="10003"/>
                  </a:ext>
                </a:extLst>
              </a:tr>
            </a:tbl>
          </a:graphicData>
        </a:graphic>
      </p:graphicFrame>
      <p:graphicFrame>
        <p:nvGraphicFramePr>
          <p:cNvPr id="54320" name="对象 12">
            <a:extLst>
              <a:ext uri="{FF2B5EF4-FFF2-40B4-BE49-F238E27FC236}">
                <a16:creationId xmlns:a16="http://schemas.microsoft.com/office/drawing/2014/main" id="{333C4673-42FA-1400-1782-3B309F43CE0A}"/>
              </a:ext>
            </a:extLst>
          </p:cNvPr>
          <p:cNvGraphicFramePr>
            <a:graphicFrameLocks noChangeAspect="1"/>
          </p:cNvGraphicFramePr>
          <p:nvPr/>
        </p:nvGraphicFramePr>
        <p:xfrm>
          <a:off x="2195513" y="2909888"/>
          <a:ext cx="657225" cy="398462"/>
        </p:xfrm>
        <a:graphic>
          <a:graphicData uri="http://schemas.openxmlformats.org/presentationml/2006/ole">
            <mc:AlternateContent xmlns:mc="http://schemas.openxmlformats.org/markup-compatibility/2006">
              <mc:Choice xmlns:v="urn:schemas-microsoft-com:vml" Requires="v">
                <p:oleObj name="公式" r:id="rId2" imgW="368300" imgH="215900" progId="Equation.3">
                  <p:embed/>
                </p:oleObj>
              </mc:Choice>
              <mc:Fallback>
                <p:oleObj name="公式" r:id="rId2" imgW="368300" imgH="215900" progId="Equation.3">
                  <p:embed/>
                  <p:pic>
                    <p:nvPicPr>
                      <p:cNvPr id="0" name="对象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2909888"/>
                        <a:ext cx="65722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321" name="对象 13">
            <a:extLst>
              <a:ext uri="{FF2B5EF4-FFF2-40B4-BE49-F238E27FC236}">
                <a16:creationId xmlns:a16="http://schemas.microsoft.com/office/drawing/2014/main" id="{80AB6E2A-799B-D9EF-9B91-CE06DBDA094F}"/>
              </a:ext>
            </a:extLst>
          </p:cNvPr>
          <p:cNvGraphicFramePr>
            <a:graphicFrameLocks noChangeAspect="1"/>
          </p:cNvGraphicFramePr>
          <p:nvPr/>
        </p:nvGraphicFramePr>
        <p:xfrm>
          <a:off x="2987675" y="2909888"/>
          <a:ext cx="642938" cy="388937"/>
        </p:xfrm>
        <a:graphic>
          <a:graphicData uri="http://schemas.openxmlformats.org/presentationml/2006/ole">
            <mc:AlternateContent xmlns:mc="http://schemas.openxmlformats.org/markup-compatibility/2006">
              <mc:Choice xmlns:v="urn:schemas-microsoft-com:vml" Requires="v">
                <p:oleObj name="公式" r:id="rId4" imgW="355600" imgH="215900" progId="Equation.3">
                  <p:embed/>
                </p:oleObj>
              </mc:Choice>
              <mc:Fallback>
                <p:oleObj name="公式" r:id="rId4" imgW="355600" imgH="215900" progId="Equation.3">
                  <p:embed/>
                  <p:pic>
                    <p:nvPicPr>
                      <p:cNvPr id="0" name="对象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7675" y="2909888"/>
                        <a:ext cx="642938"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322" name="对象 14">
            <a:extLst>
              <a:ext uri="{FF2B5EF4-FFF2-40B4-BE49-F238E27FC236}">
                <a16:creationId xmlns:a16="http://schemas.microsoft.com/office/drawing/2014/main" id="{997F16CD-FD0F-04CC-56DB-1090C7C1CCD1}"/>
              </a:ext>
            </a:extLst>
          </p:cNvPr>
          <p:cNvGraphicFramePr>
            <a:graphicFrameLocks noChangeAspect="1"/>
          </p:cNvGraphicFramePr>
          <p:nvPr/>
        </p:nvGraphicFramePr>
        <p:xfrm>
          <a:off x="3816350" y="2909888"/>
          <a:ext cx="633413" cy="376237"/>
        </p:xfrm>
        <a:graphic>
          <a:graphicData uri="http://schemas.openxmlformats.org/presentationml/2006/ole">
            <mc:AlternateContent xmlns:mc="http://schemas.openxmlformats.org/markup-compatibility/2006">
              <mc:Choice xmlns:v="urn:schemas-microsoft-com:vml" Requires="v">
                <p:oleObj name="公式" r:id="rId6" imgW="355600" imgH="215900" progId="Equation.3">
                  <p:embed/>
                </p:oleObj>
              </mc:Choice>
              <mc:Fallback>
                <p:oleObj name="公式" r:id="rId6" imgW="355600" imgH="215900" progId="Equation.3">
                  <p:embed/>
                  <p:pic>
                    <p:nvPicPr>
                      <p:cNvPr id="0" name="对象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6350" y="2909888"/>
                        <a:ext cx="633413"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323" name="对象 15">
            <a:extLst>
              <a:ext uri="{FF2B5EF4-FFF2-40B4-BE49-F238E27FC236}">
                <a16:creationId xmlns:a16="http://schemas.microsoft.com/office/drawing/2014/main" id="{444139B0-A104-A931-28A6-1EF2F918F428}"/>
              </a:ext>
            </a:extLst>
          </p:cNvPr>
          <p:cNvGraphicFramePr>
            <a:graphicFrameLocks noChangeAspect="1"/>
          </p:cNvGraphicFramePr>
          <p:nvPr/>
        </p:nvGraphicFramePr>
        <p:xfrm>
          <a:off x="4643438" y="2909888"/>
          <a:ext cx="666750" cy="409575"/>
        </p:xfrm>
        <a:graphic>
          <a:graphicData uri="http://schemas.openxmlformats.org/presentationml/2006/ole">
            <mc:AlternateContent xmlns:mc="http://schemas.openxmlformats.org/markup-compatibility/2006">
              <mc:Choice xmlns:v="urn:schemas-microsoft-com:vml" Requires="v">
                <p:oleObj name="公式" r:id="rId8" imgW="355600" imgH="215900" progId="Equation.3">
                  <p:embed/>
                </p:oleObj>
              </mc:Choice>
              <mc:Fallback>
                <p:oleObj name="公式" r:id="rId8" imgW="355600" imgH="215900" progId="Equation.3">
                  <p:embed/>
                  <p:pic>
                    <p:nvPicPr>
                      <p:cNvPr id="0" name="对象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3438" y="2909888"/>
                        <a:ext cx="6667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324" name="对象 16">
            <a:extLst>
              <a:ext uri="{FF2B5EF4-FFF2-40B4-BE49-F238E27FC236}">
                <a16:creationId xmlns:a16="http://schemas.microsoft.com/office/drawing/2014/main" id="{C9F51BFF-CC05-502C-099F-761A23BF3A84}"/>
              </a:ext>
            </a:extLst>
          </p:cNvPr>
          <p:cNvGraphicFramePr>
            <a:graphicFrameLocks noChangeAspect="1"/>
          </p:cNvGraphicFramePr>
          <p:nvPr/>
        </p:nvGraphicFramePr>
        <p:xfrm>
          <a:off x="5472113" y="2909888"/>
          <a:ext cx="714375" cy="411162"/>
        </p:xfrm>
        <a:graphic>
          <a:graphicData uri="http://schemas.openxmlformats.org/presentationml/2006/ole">
            <mc:AlternateContent xmlns:mc="http://schemas.openxmlformats.org/markup-compatibility/2006">
              <mc:Choice xmlns:v="urn:schemas-microsoft-com:vml" Requires="v">
                <p:oleObj name="公式" r:id="rId10" imgW="368300" imgH="215900" progId="Equation.3">
                  <p:embed/>
                </p:oleObj>
              </mc:Choice>
              <mc:Fallback>
                <p:oleObj name="公式" r:id="rId10" imgW="368300" imgH="215900" progId="Equation.3">
                  <p:embed/>
                  <p:pic>
                    <p:nvPicPr>
                      <p:cNvPr id="0" name="对象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72113" y="2909888"/>
                        <a:ext cx="71437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325" name="对象 17">
            <a:extLst>
              <a:ext uri="{FF2B5EF4-FFF2-40B4-BE49-F238E27FC236}">
                <a16:creationId xmlns:a16="http://schemas.microsoft.com/office/drawing/2014/main" id="{927D7E9A-7E47-CEE0-912C-7DC96B491B41}"/>
              </a:ext>
            </a:extLst>
          </p:cNvPr>
          <p:cNvGraphicFramePr>
            <a:graphicFrameLocks noChangeAspect="1"/>
          </p:cNvGraphicFramePr>
          <p:nvPr/>
        </p:nvGraphicFramePr>
        <p:xfrm>
          <a:off x="6372225" y="2922588"/>
          <a:ext cx="623888" cy="382587"/>
        </p:xfrm>
        <a:graphic>
          <a:graphicData uri="http://schemas.openxmlformats.org/presentationml/2006/ole">
            <mc:AlternateContent xmlns:mc="http://schemas.openxmlformats.org/markup-compatibility/2006">
              <mc:Choice xmlns:v="urn:schemas-microsoft-com:vml" Requires="v">
                <p:oleObj name="公式" r:id="rId12" imgW="355600" imgH="215900" progId="Equation.3">
                  <p:embed/>
                </p:oleObj>
              </mc:Choice>
              <mc:Fallback>
                <p:oleObj name="公式" r:id="rId12" imgW="355600" imgH="215900" progId="Equation.3">
                  <p:embed/>
                  <p:pic>
                    <p:nvPicPr>
                      <p:cNvPr id="0" name="对象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72225" y="2922588"/>
                        <a:ext cx="623888"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326" name="对象 18">
            <a:extLst>
              <a:ext uri="{FF2B5EF4-FFF2-40B4-BE49-F238E27FC236}">
                <a16:creationId xmlns:a16="http://schemas.microsoft.com/office/drawing/2014/main" id="{094BD0B8-8368-692E-E21A-26F40B28D08C}"/>
              </a:ext>
            </a:extLst>
          </p:cNvPr>
          <p:cNvGraphicFramePr>
            <a:graphicFrameLocks noChangeAspect="1"/>
          </p:cNvGraphicFramePr>
          <p:nvPr/>
        </p:nvGraphicFramePr>
        <p:xfrm>
          <a:off x="8064500" y="2981325"/>
          <a:ext cx="614363" cy="315913"/>
        </p:xfrm>
        <a:graphic>
          <a:graphicData uri="http://schemas.openxmlformats.org/presentationml/2006/ole">
            <mc:AlternateContent xmlns:mc="http://schemas.openxmlformats.org/markup-compatibility/2006">
              <mc:Choice xmlns:v="urn:schemas-microsoft-com:vml" Requires="v">
                <p:oleObj name="公式" r:id="rId14" imgW="355138" imgH="177569" progId="Equation.3">
                  <p:embed/>
                </p:oleObj>
              </mc:Choice>
              <mc:Fallback>
                <p:oleObj name="公式" r:id="rId14" imgW="355138" imgH="177569" progId="Equation.3">
                  <p:embed/>
                  <p:pic>
                    <p:nvPicPr>
                      <p:cNvPr id="0" name="对象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064500" y="2981325"/>
                        <a:ext cx="614363"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327" name="对象 19">
            <a:extLst>
              <a:ext uri="{FF2B5EF4-FFF2-40B4-BE49-F238E27FC236}">
                <a16:creationId xmlns:a16="http://schemas.microsoft.com/office/drawing/2014/main" id="{237D6274-940A-784F-7AB3-20871B437649}"/>
              </a:ext>
            </a:extLst>
          </p:cNvPr>
          <p:cNvGraphicFramePr>
            <a:graphicFrameLocks noChangeAspect="1"/>
          </p:cNvGraphicFramePr>
          <p:nvPr/>
        </p:nvGraphicFramePr>
        <p:xfrm>
          <a:off x="7302500" y="2909888"/>
          <a:ext cx="488950" cy="382587"/>
        </p:xfrm>
        <a:graphic>
          <a:graphicData uri="http://schemas.openxmlformats.org/presentationml/2006/ole">
            <mc:AlternateContent xmlns:mc="http://schemas.openxmlformats.org/markup-compatibility/2006">
              <mc:Choice xmlns:v="urn:schemas-microsoft-com:vml" Requires="v">
                <p:oleObj name="Equation" r:id="rId16" imgW="279279" imgH="215806" progId="Equation.DSMT4">
                  <p:embed/>
                </p:oleObj>
              </mc:Choice>
              <mc:Fallback>
                <p:oleObj name="Equation" r:id="rId16" imgW="279279" imgH="215806" progId="Equation.DSMT4">
                  <p:embed/>
                  <p:pic>
                    <p:nvPicPr>
                      <p:cNvPr id="0" name="对象 1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302500" y="2909888"/>
                        <a:ext cx="488950"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328" name="Rectangle 3">
            <a:extLst>
              <a:ext uri="{FF2B5EF4-FFF2-40B4-BE49-F238E27FC236}">
                <a16:creationId xmlns:a16="http://schemas.microsoft.com/office/drawing/2014/main" id="{7BCC6C3F-D2D9-99D7-5C49-F5A701C48143}"/>
              </a:ext>
            </a:extLst>
          </p:cNvPr>
          <p:cNvSpPr txBox="1">
            <a:spLocks noChangeArrowheads="1"/>
          </p:cNvSpPr>
          <p:nvPr/>
        </p:nvSpPr>
        <p:spPr bwMode="auto">
          <a:xfrm>
            <a:off x="762000" y="368300"/>
            <a:ext cx="8264525" cy="1728788"/>
          </a:xfrm>
          <a:prstGeom prst="rect">
            <a:avLst/>
          </a:prstGeom>
          <a:solidFill>
            <a:srgbClr val="FFFF00"/>
          </a:solidFill>
          <a:ln w="9525">
            <a:solidFill>
              <a:schemeClr val="tx1"/>
            </a:solidFill>
            <a:miter lim="800000"/>
            <a:headEnd/>
            <a:tailEnd/>
          </a:ln>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20725" indent="-35560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992188" indent="-352425">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262063" indent="-347663">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1430338" indent="-333375">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18875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3447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28019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2591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90000"/>
              </a:lnSpc>
              <a:buFont typeface="Wingdings" panose="05000000000000000000" pitchFamily="2" charset="2"/>
              <a:buNone/>
            </a:pPr>
            <a:r>
              <a:rPr lang="zh-CN" altLang="en-US" sz="1900">
                <a:solidFill>
                  <a:srgbClr val="A50021"/>
                </a:solidFill>
                <a:ea typeface="Arial Unicode MS" panose="020B0604020202020204" pitchFamily="34" charset="-122"/>
              </a:rPr>
              <a:t>最小项的主要性质：</a:t>
            </a:r>
          </a:p>
          <a:p>
            <a:pPr eaLnBrk="1" hangingPunct="1">
              <a:lnSpc>
                <a:spcPct val="90000"/>
              </a:lnSpc>
              <a:buFont typeface="Wingdings" panose="05000000000000000000" pitchFamily="2" charset="2"/>
              <a:buNone/>
            </a:pPr>
            <a:r>
              <a:rPr lang="zh-CN" altLang="en-US" sz="1900">
                <a:ea typeface="Arial Unicode MS" panose="020B0604020202020204" pitchFamily="34" charset="-122"/>
              </a:rPr>
              <a:t>① 对于任意一个最小项，有且仅有一组变量取值使它的值为</a:t>
            </a:r>
            <a:r>
              <a:rPr lang="en-US" altLang="zh-CN" sz="1900">
                <a:ea typeface="Arial Unicode MS" panose="020B0604020202020204" pitchFamily="34" charset="-122"/>
              </a:rPr>
              <a:t>1</a:t>
            </a:r>
            <a:r>
              <a:rPr lang="zh-CN" altLang="en-US" sz="1900">
                <a:ea typeface="Arial Unicode MS" panose="020B0604020202020204" pitchFamily="34" charset="-122"/>
              </a:rPr>
              <a:t>。</a:t>
            </a:r>
          </a:p>
          <a:p>
            <a:pPr eaLnBrk="1" hangingPunct="1">
              <a:lnSpc>
                <a:spcPct val="90000"/>
              </a:lnSpc>
              <a:buFont typeface="Wingdings" panose="05000000000000000000" pitchFamily="2" charset="2"/>
              <a:buNone/>
            </a:pPr>
            <a:r>
              <a:rPr lang="zh-CN" altLang="en-US" sz="1900">
                <a:ea typeface="Arial Unicode MS" panose="020B0604020202020204" pitchFamily="34" charset="-122"/>
              </a:rPr>
              <a:t>② 对于变量的任一组取值，任意两个最小项的逻辑与运算结果为</a:t>
            </a:r>
            <a:r>
              <a:rPr lang="en-US" altLang="zh-CN" sz="1900">
                <a:ea typeface="Arial Unicode MS" panose="020B0604020202020204" pitchFamily="34" charset="-122"/>
              </a:rPr>
              <a:t>0</a:t>
            </a:r>
            <a:r>
              <a:rPr lang="zh-CN" altLang="en-US" sz="1900">
                <a:ea typeface="Arial Unicode MS" panose="020B0604020202020204" pitchFamily="34" charset="-122"/>
              </a:rPr>
              <a:t>，  </a:t>
            </a:r>
            <a:endParaRPr lang="en-US" altLang="zh-CN" sz="1900">
              <a:ea typeface="Arial Unicode MS" panose="020B0604020202020204" pitchFamily="34" charset="-122"/>
            </a:endParaRPr>
          </a:p>
          <a:p>
            <a:pPr eaLnBrk="1" hangingPunct="1">
              <a:lnSpc>
                <a:spcPct val="90000"/>
              </a:lnSpc>
              <a:buFont typeface="Wingdings" panose="05000000000000000000" pitchFamily="2" charset="2"/>
              <a:buNone/>
            </a:pPr>
            <a:r>
              <a:rPr lang="en-US" altLang="zh-CN" sz="1900">
                <a:ea typeface="Arial Unicode MS" panose="020B0604020202020204" pitchFamily="34" charset="-122"/>
              </a:rPr>
              <a:t>    </a:t>
            </a:r>
            <a:r>
              <a:rPr lang="zh-CN" altLang="en-US" sz="1900">
                <a:ea typeface="Arial Unicode MS" panose="020B0604020202020204" pitchFamily="34" charset="-122"/>
              </a:rPr>
              <a:t>即</a:t>
            </a:r>
            <a:r>
              <a:rPr lang="en-US" altLang="zh-CN" sz="1900">
                <a:ea typeface="Arial Unicode MS" panose="020B0604020202020204" pitchFamily="34" charset="-122"/>
              </a:rPr>
              <a:t>m</a:t>
            </a:r>
            <a:r>
              <a:rPr lang="en-US" altLang="zh-CN" sz="1900" baseline="-25000">
                <a:ea typeface="Arial Unicode MS" panose="020B0604020202020204" pitchFamily="34" charset="-122"/>
              </a:rPr>
              <a:t>i</a:t>
            </a:r>
            <a:r>
              <a:rPr lang="en-US" altLang="zh-CN" sz="1900">
                <a:latin typeface="Arial" panose="020B0604020202020204" pitchFamily="34" charset="0"/>
                <a:ea typeface="Arial Unicode MS" panose="020B0604020202020204" pitchFamily="34" charset="-122"/>
              </a:rPr>
              <a:t>·</a:t>
            </a:r>
            <a:r>
              <a:rPr lang="en-US" altLang="zh-CN" sz="1900">
                <a:ea typeface="Arial Unicode MS" panose="020B0604020202020204" pitchFamily="34" charset="-122"/>
              </a:rPr>
              <a:t>m</a:t>
            </a:r>
            <a:r>
              <a:rPr lang="en-US" altLang="zh-CN" sz="1900" baseline="-25000">
                <a:ea typeface="Arial Unicode MS" panose="020B0604020202020204" pitchFamily="34" charset="-122"/>
              </a:rPr>
              <a:t>j</a:t>
            </a:r>
            <a:r>
              <a:rPr lang="en-US" altLang="zh-CN" sz="1900">
                <a:ea typeface="Arial Unicode MS" panose="020B0604020202020204" pitchFamily="34" charset="-122"/>
              </a:rPr>
              <a:t>=0(i≠j)</a:t>
            </a:r>
            <a:r>
              <a:rPr lang="zh-CN" altLang="en-US" sz="1900">
                <a:ea typeface="Arial Unicode MS" panose="020B0604020202020204" pitchFamily="34" charset="-122"/>
              </a:rPr>
              <a:t>。</a:t>
            </a:r>
            <a:endParaRPr lang="en-US" altLang="zh-CN" sz="1900">
              <a:ea typeface="Arial Unicode MS" panose="020B0604020202020204" pitchFamily="34" charset="-122"/>
            </a:endParaRPr>
          </a:p>
          <a:p>
            <a:pPr eaLnBrk="1" hangingPunct="1">
              <a:lnSpc>
                <a:spcPct val="90000"/>
              </a:lnSpc>
              <a:buFont typeface="Wingdings" panose="05000000000000000000" pitchFamily="2" charset="2"/>
              <a:buNone/>
            </a:pPr>
            <a:r>
              <a:rPr lang="zh-CN" altLang="en-US" sz="1900">
                <a:ea typeface="Arial Unicode MS" panose="020B0604020202020204" pitchFamily="34" charset="-122"/>
              </a:rPr>
              <a:t>③ 全部最小项之和为</a:t>
            </a:r>
            <a:r>
              <a:rPr lang="en-US" altLang="zh-CN" sz="1900">
                <a:ea typeface="Arial Unicode MS" panose="020B0604020202020204" pitchFamily="34" charset="-122"/>
              </a:rPr>
              <a:t>1</a:t>
            </a:r>
            <a:r>
              <a:rPr lang="zh-CN" altLang="en-US" sz="1900">
                <a:ea typeface="Arial Unicode MS" panose="020B0604020202020204" pitchFamily="34" charset="-122"/>
              </a:rPr>
              <a:t>，即</a:t>
            </a:r>
          </a:p>
        </p:txBody>
      </p:sp>
      <p:graphicFrame>
        <p:nvGraphicFramePr>
          <p:cNvPr id="54329" name="对象 2">
            <a:extLst>
              <a:ext uri="{FF2B5EF4-FFF2-40B4-BE49-F238E27FC236}">
                <a16:creationId xmlns:a16="http://schemas.microsoft.com/office/drawing/2014/main" id="{269B7DE8-3CBB-0016-0399-1646B0A18A16}"/>
              </a:ext>
            </a:extLst>
          </p:cNvPr>
          <p:cNvGraphicFramePr>
            <a:graphicFrameLocks noChangeAspect="1"/>
          </p:cNvGraphicFramePr>
          <p:nvPr/>
        </p:nvGraphicFramePr>
        <p:xfrm>
          <a:off x="4246563" y="1458913"/>
          <a:ext cx="1295400" cy="638175"/>
        </p:xfrm>
        <a:graphic>
          <a:graphicData uri="http://schemas.openxmlformats.org/presentationml/2006/ole">
            <mc:AlternateContent xmlns:mc="http://schemas.openxmlformats.org/markup-compatibility/2006">
              <mc:Choice xmlns:v="urn:schemas-microsoft-com:vml" Requires="v">
                <p:oleObj name="公式" r:id="rId18" imgW="583947" imgH="457002" progId="Equation.3">
                  <p:embed/>
                </p:oleObj>
              </mc:Choice>
              <mc:Fallback>
                <p:oleObj name="公式" r:id="rId18" imgW="583947" imgH="457002" progId="Equation.3">
                  <p:embed/>
                  <p:pic>
                    <p:nvPicPr>
                      <p:cNvPr id="0" name="对象 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46563" y="1458913"/>
                        <a:ext cx="12954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矩形 2">
            <a:extLst>
              <a:ext uri="{FF2B5EF4-FFF2-40B4-BE49-F238E27FC236}">
                <a16:creationId xmlns:a16="http://schemas.microsoft.com/office/drawing/2014/main" id="{BF38B788-17D8-EB90-2D73-4925F83ACCE5}"/>
              </a:ext>
            </a:extLst>
          </p:cNvPr>
          <p:cNvSpPr/>
          <p:nvPr/>
        </p:nvSpPr>
        <p:spPr>
          <a:xfrm>
            <a:off x="1150938" y="692150"/>
            <a:ext cx="7742237" cy="323850"/>
          </a:xfrm>
          <a:prstGeom prst="rect">
            <a:avLst/>
          </a:prstGeom>
          <a:solidFill>
            <a:srgbClr val="FF0000">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6" name="矩形 15">
            <a:extLst>
              <a:ext uri="{FF2B5EF4-FFF2-40B4-BE49-F238E27FC236}">
                <a16:creationId xmlns:a16="http://schemas.microsoft.com/office/drawing/2014/main" id="{F032AC7D-156F-DB50-10F6-12D9E3C4D832}"/>
              </a:ext>
            </a:extLst>
          </p:cNvPr>
          <p:cNvSpPr/>
          <p:nvPr/>
        </p:nvSpPr>
        <p:spPr>
          <a:xfrm>
            <a:off x="935038" y="4113213"/>
            <a:ext cx="7850187" cy="323850"/>
          </a:xfrm>
          <a:prstGeom prst="rect">
            <a:avLst/>
          </a:prstGeom>
          <a:solidFill>
            <a:srgbClr val="00B050">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7" name="矩形 16">
            <a:extLst>
              <a:ext uri="{FF2B5EF4-FFF2-40B4-BE49-F238E27FC236}">
                <a16:creationId xmlns:a16="http://schemas.microsoft.com/office/drawing/2014/main" id="{5EBED9DD-E006-5FF4-E084-0E235B68EA5C}"/>
              </a:ext>
            </a:extLst>
          </p:cNvPr>
          <p:cNvSpPr/>
          <p:nvPr/>
        </p:nvSpPr>
        <p:spPr>
          <a:xfrm>
            <a:off x="1150938" y="1016000"/>
            <a:ext cx="7742237" cy="649288"/>
          </a:xfrm>
          <a:prstGeom prst="rect">
            <a:avLst/>
          </a:prstGeom>
          <a:solidFill>
            <a:srgbClr val="00B050">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8" name="矩形 17">
            <a:extLst>
              <a:ext uri="{FF2B5EF4-FFF2-40B4-BE49-F238E27FC236}">
                <a16:creationId xmlns:a16="http://schemas.microsoft.com/office/drawing/2014/main" id="{CCC404EC-2D86-DCF1-E1A7-8914A06C6B71}"/>
              </a:ext>
            </a:extLst>
          </p:cNvPr>
          <p:cNvSpPr/>
          <p:nvPr/>
        </p:nvSpPr>
        <p:spPr>
          <a:xfrm>
            <a:off x="3024188" y="2889250"/>
            <a:ext cx="611187" cy="3779838"/>
          </a:xfrm>
          <a:prstGeom prst="rect">
            <a:avLst/>
          </a:prstGeom>
          <a:solidFill>
            <a:srgbClr val="FF0000">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9" name="矩形 18">
            <a:extLst>
              <a:ext uri="{FF2B5EF4-FFF2-40B4-BE49-F238E27FC236}">
                <a16:creationId xmlns:a16="http://schemas.microsoft.com/office/drawing/2014/main" id="{785D11B2-DE64-774D-34F3-D1815597DFD8}"/>
              </a:ext>
            </a:extLst>
          </p:cNvPr>
          <p:cNvSpPr/>
          <p:nvPr/>
        </p:nvSpPr>
        <p:spPr>
          <a:xfrm>
            <a:off x="1150938" y="1665288"/>
            <a:ext cx="7740650" cy="323850"/>
          </a:xfrm>
          <a:prstGeom prst="rect">
            <a:avLst/>
          </a:prstGeom>
          <a:solidFill>
            <a:srgbClr val="0000F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0" name="矩形 19">
            <a:extLst>
              <a:ext uri="{FF2B5EF4-FFF2-40B4-BE49-F238E27FC236}">
                <a16:creationId xmlns:a16="http://schemas.microsoft.com/office/drawing/2014/main" id="{3F96D6A4-E7DC-9EB9-ADCF-2681FCEBFB3C}"/>
              </a:ext>
            </a:extLst>
          </p:cNvPr>
          <p:cNvSpPr/>
          <p:nvPr/>
        </p:nvSpPr>
        <p:spPr>
          <a:xfrm>
            <a:off x="2159000" y="3357563"/>
            <a:ext cx="6626225" cy="395287"/>
          </a:xfrm>
          <a:prstGeom prst="rect">
            <a:avLst/>
          </a:prstGeom>
          <a:solidFill>
            <a:srgbClr val="0000F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arn(inVertical)">
                                      <p:cBhvr>
                                        <p:cTn id="10" dur="500"/>
                                        <p:tgtEl>
                                          <p:spTgt spid="1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arn(inVertical)">
                                      <p:cBhvr>
                                        <p:cTn id="15" dur="500"/>
                                        <p:tgtEl>
                                          <p:spTgt spid="17"/>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arn(inVertical)">
                                      <p:cBhvr>
                                        <p:cTn id="18" dur="500"/>
                                        <p:tgtEl>
                                          <p:spTgt spid="1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arn(inVertical)">
                                      <p:cBhvr>
                                        <p:cTn id="23" dur="500"/>
                                        <p:tgtEl>
                                          <p:spTgt spid="19"/>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barn(inVertical)">
                                      <p:cBhvr>
                                        <p:cTn id="2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9">
            <a:extLst>
              <a:ext uri="{FF2B5EF4-FFF2-40B4-BE49-F238E27FC236}">
                <a16:creationId xmlns:a16="http://schemas.microsoft.com/office/drawing/2014/main" id="{A80BB4CF-E5C2-3948-CB81-19F3CEF0A0D6}"/>
              </a:ext>
            </a:extLst>
          </p:cNvPr>
          <p:cNvSpPr>
            <a:spLocks noGrp="1"/>
          </p:cNvSpPr>
          <p:nvPr>
            <p:ph type="sldNum" sz="quarter" idx="10"/>
          </p:nvPr>
        </p:nvSpPr>
        <p:spPr>
          <a:noFill/>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spcBef>
                <a:spcPct val="0"/>
              </a:spcBef>
              <a:buClrTx/>
              <a:buFontTx/>
              <a:buNone/>
            </a:pPr>
            <a:fld id="{AF57A1CB-DFD8-4828-A4E0-FBB1ECCF1155}" type="slidenum">
              <a:rPr lang="en-US" altLang="zh-CN" sz="1800">
                <a:solidFill>
                  <a:schemeClr val="bg2"/>
                </a:solidFill>
                <a:latin typeface="Arial" panose="020B0604020202020204" pitchFamily="34" charset="0"/>
                <a:ea typeface="Arial Unicode MS" panose="020B0604020202020204" pitchFamily="34" charset="-122"/>
              </a:rPr>
              <a:pPr>
                <a:spcBef>
                  <a:spcPct val="0"/>
                </a:spcBef>
                <a:buClrTx/>
                <a:buFontTx/>
                <a:buNone/>
              </a:pPr>
              <a:t>38</a:t>
            </a:fld>
            <a:endParaRPr lang="en-US" altLang="zh-CN" sz="1800">
              <a:solidFill>
                <a:schemeClr val="bg2"/>
              </a:solidFill>
              <a:latin typeface="Arial" panose="020B0604020202020204" pitchFamily="34" charset="0"/>
              <a:ea typeface="Arial Unicode MS" panose="020B0604020202020204" pitchFamily="34" charset="-122"/>
            </a:endParaRPr>
          </a:p>
        </p:txBody>
      </p:sp>
      <p:sp>
        <p:nvSpPr>
          <p:cNvPr id="59435" name="矩形 43">
            <a:extLst>
              <a:ext uri="{FF2B5EF4-FFF2-40B4-BE49-F238E27FC236}">
                <a16:creationId xmlns:a16="http://schemas.microsoft.com/office/drawing/2014/main" id="{2655204E-BCF2-0F37-8102-6D0568729CC3}"/>
              </a:ext>
            </a:extLst>
          </p:cNvPr>
          <p:cNvSpPr>
            <a:spLocks noGrp="1"/>
          </p:cNvSpPr>
          <p:nvPr>
            <p:ph type="title" idx="4294967295"/>
          </p:nvPr>
        </p:nvSpPr>
        <p:spPr/>
        <p:txBody>
          <a:bodyPr/>
          <a:lstStyle/>
          <a:p>
            <a:pPr>
              <a:defRPr/>
            </a:pPr>
            <a:r>
              <a:rPr lang="en-US" altLang="zh-CN" sz="2400" cap="none" dirty="0"/>
              <a:t>1  </a:t>
            </a:r>
            <a:r>
              <a:rPr lang="zh-CN" altLang="en-US" sz="2400" cap="none" dirty="0"/>
              <a:t>最小项</a:t>
            </a:r>
          </a:p>
        </p:txBody>
      </p:sp>
      <p:sp>
        <p:nvSpPr>
          <p:cNvPr id="55300" name="Rectangle 3">
            <a:extLst>
              <a:ext uri="{FF2B5EF4-FFF2-40B4-BE49-F238E27FC236}">
                <a16:creationId xmlns:a16="http://schemas.microsoft.com/office/drawing/2014/main" id="{4C46F974-5569-1482-BFE2-4FAFC6500138}"/>
              </a:ext>
            </a:extLst>
          </p:cNvPr>
          <p:cNvSpPr txBox="1">
            <a:spLocks noChangeArrowheads="1"/>
          </p:cNvSpPr>
          <p:nvPr/>
        </p:nvSpPr>
        <p:spPr bwMode="auto">
          <a:xfrm>
            <a:off x="766763" y="836613"/>
            <a:ext cx="8264525" cy="557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20725" indent="-35560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992188" indent="-352425">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262063" indent="-347663">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1430338" indent="-333375">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18875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3447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28019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2591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150000"/>
              </a:lnSpc>
              <a:buFont typeface="Wingdings" panose="05000000000000000000" pitchFamily="2" charset="2"/>
              <a:buNone/>
            </a:pPr>
            <a:r>
              <a:rPr lang="zh-CN" altLang="en-US" sz="2400">
                <a:solidFill>
                  <a:srgbClr val="A50021"/>
                </a:solidFill>
                <a:ea typeface="Arial Unicode MS" panose="020B0604020202020204" pitchFamily="34" charset="-122"/>
              </a:rPr>
              <a:t>最小项表达式</a:t>
            </a:r>
            <a:endParaRPr lang="en-US" altLang="zh-CN" sz="2400">
              <a:solidFill>
                <a:srgbClr val="A50021"/>
              </a:solidFill>
              <a:ea typeface="Arial Unicode MS" panose="020B0604020202020204" pitchFamily="34" charset="-122"/>
            </a:endParaRPr>
          </a:p>
          <a:p>
            <a:pPr eaLnBrk="1" hangingPunct="1">
              <a:lnSpc>
                <a:spcPct val="150000"/>
              </a:lnSpc>
              <a:buFont typeface="Wingdings" panose="05000000000000000000" pitchFamily="2" charset="2"/>
              <a:buNone/>
            </a:pPr>
            <a:endParaRPr lang="zh-CN" altLang="en-US" sz="2000">
              <a:solidFill>
                <a:srgbClr val="A50021"/>
              </a:solidFill>
              <a:ea typeface="Arial Unicode MS" panose="020B0604020202020204" pitchFamily="34" charset="-122"/>
            </a:endParaRPr>
          </a:p>
          <a:p>
            <a:pPr eaLnBrk="1" hangingPunct="1">
              <a:lnSpc>
                <a:spcPct val="150000"/>
              </a:lnSpc>
              <a:buFont typeface="Wingdings" panose="05000000000000000000" pitchFamily="2" charset="2"/>
              <a:buNone/>
            </a:pPr>
            <a:r>
              <a:rPr lang="zh-CN" altLang="en-US" sz="2000">
                <a:ea typeface="Arial Unicode MS" panose="020B0604020202020204" pitchFamily="34" charset="-122"/>
              </a:rPr>
              <a:t>       任何逻辑函数都可以表示为最小项之和的与或标准形式，即</a:t>
            </a:r>
          </a:p>
          <a:p>
            <a:pPr eaLnBrk="1" hangingPunct="1">
              <a:lnSpc>
                <a:spcPct val="150000"/>
              </a:lnSpc>
              <a:buFont typeface="Wingdings" panose="05000000000000000000" pitchFamily="2" charset="2"/>
              <a:buNone/>
            </a:pPr>
            <a:endParaRPr lang="zh-CN" altLang="en-US" sz="2000">
              <a:ea typeface="Arial Unicode MS" panose="020B0604020202020204" pitchFamily="34" charset="-122"/>
            </a:endParaRPr>
          </a:p>
          <a:p>
            <a:pPr eaLnBrk="1" hangingPunct="1">
              <a:lnSpc>
                <a:spcPct val="150000"/>
              </a:lnSpc>
              <a:buFont typeface="Wingdings" panose="05000000000000000000" pitchFamily="2" charset="2"/>
              <a:buNone/>
            </a:pPr>
            <a:endParaRPr lang="zh-CN" altLang="en-US" sz="2000">
              <a:ea typeface="Arial Unicode MS" panose="020B0604020202020204" pitchFamily="34" charset="-122"/>
            </a:endParaRPr>
          </a:p>
          <a:p>
            <a:pPr eaLnBrk="1" hangingPunct="1">
              <a:lnSpc>
                <a:spcPct val="150000"/>
              </a:lnSpc>
              <a:buFont typeface="Wingdings" panose="05000000000000000000" pitchFamily="2" charset="2"/>
              <a:buNone/>
            </a:pPr>
            <a:endParaRPr lang="en-US" altLang="zh-CN" sz="2000">
              <a:ea typeface="Arial Unicode MS" panose="020B0604020202020204" pitchFamily="34" charset="-122"/>
            </a:endParaRPr>
          </a:p>
          <a:p>
            <a:pPr eaLnBrk="1" hangingPunct="1">
              <a:lnSpc>
                <a:spcPct val="150000"/>
              </a:lnSpc>
            </a:pPr>
            <a:r>
              <a:rPr lang="zh-CN" altLang="en-US" sz="2000">
                <a:ea typeface="Arial Unicode MS" panose="020B0604020202020204" pitchFamily="34" charset="-122"/>
              </a:rPr>
              <a:t>由真值表可以直接写出逻辑函数的标准与或表达式。</a:t>
            </a:r>
            <a:endParaRPr lang="en-US" altLang="zh-CN" sz="2000">
              <a:ea typeface="Arial Unicode MS" panose="020B0604020202020204" pitchFamily="34" charset="-122"/>
            </a:endParaRPr>
          </a:p>
          <a:p>
            <a:pPr eaLnBrk="1" hangingPunct="1">
              <a:lnSpc>
                <a:spcPct val="150000"/>
              </a:lnSpc>
            </a:pPr>
            <a:r>
              <a:rPr lang="zh-CN" altLang="en-US" sz="2000">
                <a:ea typeface="Arial Unicode MS" panose="020B0604020202020204" pitchFamily="34" charset="-122"/>
              </a:rPr>
              <a:t>对于表达式中的与项不是最小项的逻辑函数表达式，可以利用基本公式和定律将其变换成最小项表达式。 </a:t>
            </a:r>
          </a:p>
        </p:txBody>
      </p:sp>
      <p:graphicFrame>
        <p:nvGraphicFramePr>
          <p:cNvPr id="55301" name="对象 3">
            <a:extLst>
              <a:ext uri="{FF2B5EF4-FFF2-40B4-BE49-F238E27FC236}">
                <a16:creationId xmlns:a16="http://schemas.microsoft.com/office/drawing/2014/main" id="{DB600BA5-1866-F8E1-E811-B0EC22792EE2}"/>
              </a:ext>
            </a:extLst>
          </p:cNvPr>
          <p:cNvGraphicFramePr>
            <a:graphicFrameLocks noChangeAspect="1"/>
          </p:cNvGraphicFramePr>
          <p:nvPr/>
        </p:nvGraphicFramePr>
        <p:xfrm>
          <a:off x="3635375" y="2665413"/>
          <a:ext cx="1406525" cy="971550"/>
        </p:xfrm>
        <a:graphic>
          <a:graphicData uri="http://schemas.openxmlformats.org/presentationml/2006/ole">
            <mc:AlternateContent xmlns:mc="http://schemas.openxmlformats.org/markup-compatibility/2006">
              <mc:Choice xmlns:v="urn:schemas-microsoft-com:vml" Requires="v">
                <p:oleObj name="公式" r:id="rId2" imgW="647419" imgH="444307" progId="Equation.3">
                  <p:embed/>
                </p:oleObj>
              </mc:Choice>
              <mc:Fallback>
                <p:oleObj name="公式" r:id="rId2" imgW="647419" imgH="444307" progId="Equation.3">
                  <p:embed/>
                  <p:pic>
                    <p:nvPicPr>
                      <p:cNvPr id="0" name="对象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75" y="2665413"/>
                        <a:ext cx="1406525"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9">
            <a:extLst>
              <a:ext uri="{FF2B5EF4-FFF2-40B4-BE49-F238E27FC236}">
                <a16:creationId xmlns:a16="http://schemas.microsoft.com/office/drawing/2014/main" id="{4226E581-3CFA-81F2-CCA2-E91AAE6CE7FD}"/>
              </a:ext>
            </a:extLst>
          </p:cNvPr>
          <p:cNvSpPr>
            <a:spLocks noGrp="1"/>
          </p:cNvSpPr>
          <p:nvPr>
            <p:ph type="sldNum" sz="quarter" idx="10"/>
          </p:nvPr>
        </p:nvSpPr>
        <p:spPr>
          <a:noFill/>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spcBef>
                <a:spcPct val="0"/>
              </a:spcBef>
              <a:buClrTx/>
              <a:buFontTx/>
              <a:buNone/>
            </a:pPr>
            <a:fld id="{131F4911-6E80-44C0-AED3-47A697435536}" type="slidenum">
              <a:rPr lang="en-US" altLang="zh-CN" sz="1800">
                <a:solidFill>
                  <a:schemeClr val="bg2"/>
                </a:solidFill>
                <a:latin typeface="Arial" panose="020B0604020202020204" pitchFamily="34" charset="0"/>
                <a:ea typeface="Arial Unicode MS" panose="020B0604020202020204" pitchFamily="34" charset="-122"/>
              </a:rPr>
              <a:pPr>
                <a:spcBef>
                  <a:spcPct val="0"/>
                </a:spcBef>
                <a:buClrTx/>
                <a:buFontTx/>
                <a:buNone/>
              </a:pPr>
              <a:t>39</a:t>
            </a:fld>
            <a:endParaRPr lang="en-US" altLang="zh-CN" sz="1800">
              <a:solidFill>
                <a:schemeClr val="bg2"/>
              </a:solidFill>
              <a:latin typeface="Arial" panose="020B0604020202020204" pitchFamily="34" charset="0"/>
              <a:ea typeface="Arial Unicode MS" panose="020B0604020202020204" pitchFamily="34" charset="-122"/>
            </a:endParaRPr>
          </a:p>
        </p:txBody>
      </p:sp>
      <p:sp>
        <p:nvSpPr>
          <p:cNvPr id="59435" name="矩形 43">
            <a:extLst>
              <a:ext uri="{FF2B5EF4-FFF2-40B4-BE49-F238E27FC236}">
                <a16:creationId xmlns:a16="http://schemas.microsoft.com/office/drawing/2014/main" id="{55742214-D6E7-DC9C-BF65-8C09BFB86B95}"/>
              </a:ext>
            </a:extLst>
          </p:cNvPr>
          <p:cNvSpPr>
            <a:spLocks noGrp="1"/>
          </p:cNvSpPr>
          <p:nvPr>
            <p:ph type="title" idx="4294967295"/>
          </p:nvPr>
        </p:nvSpPr>
        <p:spPr/>
        <p:txBody>
          <a:bodyPr/>
          <a:lstStyle/>
          <a:p>
            <a:pPr>
              <a:defRPr/>
            </a:pPr>
            <a:r>
              <a:rPr lang="en-US" altLang="zh-CN" sz="2400" cap="none" dirty="0"/>
              <a:t>2  </a:t>
            </a:r>
            <a:r>
              <a:rPr lang="zh-CN" altLang="en-US" sz="2400" cap="none" dirty="0"/>
              <a:t>最大项</a:t>
            </a:r>
          </a:p>
        </p:txBody>
      </p:sp>
      <p:sp>
        <p:nvSpPr>
          <p:cNvPr id="56324" name="Rectangle 3">
            <a:extLst>
              <a:ext uri="{FF2B5EF4-FFF2-40B4-BE49-F238E27FC236}">
                <a16:creationId xmlns:a16="http://schemas.microsoft.com/office/drawing/2014/main" id="{18262076-E7E0-835B-2486-926FD5F7CFEE}"/>
              </a:ext>
            </a:extLst>
          </p:cNvPr>
          <p:cNvSpPr txBox="1">
            <a:spLocks noChangeArrowheads="1"/>
          </p:cNvSpPr>
          <p:nvPr/>
        </p:nvSpPr>
        <p:spPr bwMode="auto">
          <a:xfrm>
            <a:off x="766763" y="296863"/>
            <a:ext cx="81883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20725" indent="-35560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992188" indent="-352425">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262063" indent="-347663">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1430338" indent="-333375">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18875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3447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28019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2591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80000"/>
              </a:lnSpc>
              <a:buFont typeface="Wingdings" panose="05000000000000000000" pitchFamily="2" charset="2"/>
              <a:buNone/>
            </a:pPr>
            <a:r>
              <a:rPr lang="en-US" altLang="zh-CN" sz="2400">
                <a:latin typeface="宋体" panose="02010600030101010101" pitchFamily="2" charset="-122"/>
                <a:ea typeface="Arial Unicode MS" panose="020B0604020202020204" pitchFamily="34" charset="-122"/>
              </a:rPr>
              <a:t>2. </a:t>
            </a:r>
            <a:r>
              <a:rPr lang="zh-CN" altLang="en-US" sz="2400">
                <a:latin typeface="宋体" panose="02010600030101010101" pitchFamily="2" charset="-122"/>
                <a:ea typeface="Arial Unicode MS" panose="020B0604020202020204" pitchFamily="34" charset="-122"/>
              </a:rPr>
              <a:t>最大项</a:t>
            </a:r>
            <a:r>
              <a:rPr lang="zh-CN" altLang="en-US" sz="2000">
                <a:latin typeface="宋体" panose="02010600030101010101" pitchFamily="2" charset="-122"/>
                <a:ea typeface="Arial Unicode MS" panose="020B0604020202020204" pitchFamily="34" charset="-122"/>
              </a:rPr>
              <a:t>	</a:t>
            </a:r>
          </a:p>
        </p:txBody>
      </p:sp>
      <p:sp>
        <p:nvSpPr>
          <p:cNvPr id="56325" name="Rectangle 4">
            <a:extLst>
              <a:ext uri="{FF2B5EF4-FFF2-40B4-BE49-F238E27FC236}">
                <a16:creationId xmlns:a16="http://schemas.microsoft.com/office/drawing/2014/main" id="{5B8FFE0C-FDC2-2751-0A09-6C29B1609DD6}"/>
              </a:ext>
            </a:extLst>
          </p:cNvPr>
          <p:cNvSpPr>
            <a:spLocks noChangeArrowheads="1"/>
          </p:cNvSpPr>
          <p:nvPr/>
        </p:nvSpPr>
        <p:spPr bwMode="auto">
          <a:xfrm>
            <a:off x="766763" y="815975"/>
            <a:ext cx="8377237"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2400">
                <a:solidFill>
                  <a:srgbClr val="A50021"/>
                </a:solidFill>
                <a:latin typeface="宋体" panose="02010600030101010101" pitchFamily="2" charset="-122"/>
                <a:ea typeface="Arial Unicode MS" panose="020B0604020202020204" pitchFamily="34" charset="-122"/>
              </a:rPr>
              <a:t>最大项定义</a:t>
            </a:r>
          </a:p>
          <a:p>
            <a:pPr eaLnBrk="1" hangingPunct="1">
              <a:lnSpc>
                <a:spcPct val="120000"/>
              </a:lnSpc>
              <a:spcBef>
                <a:spcPct val="0"/>
              </a:spcBef>
              <a:buClrTx/>
              <a:buFontTx/>
              <a:buNone/>
            </a:pPr>
            <a:r>
              <a:rPr lang="zh-CN" altLang="en-US" sz="2400">
                <a:latin typeface="宋体" panose="02010600030101010101" pitchFamily="2" charset="-122"/>
                <a:ea typeface="Arial Unicode MS" panose="020B0604020202020204" pitchFamily="34" charset="-122"/>
              </a:rPr>
              <a:t>    在具有</a:t>
            </a:r>
            <a:r>
              <a:rPr lang="en-US" altLang="zh-CN" sz="2400">
                <a:latin typeface="宋体" panose="02010600030101010101" pitchFamily="2" charset="-122"/>
                <a:ea typeface="Arial Unicode MS" panose="020B0604020202020204" pitchFamily="34" charset="-122"/>
              </a:rPr>
              <a:t>n</a:t>
            </a:r>
            <a:r>
              <a:rPr lang="zh-CN" altLang="en-US" sz="2400">
                <a:latin typeface="宋体" panose="02010600030101010101" pitchFamily="2" charset="-122"/>
                <a:ea typeface="Arial Unicode MS" panose="020B0604020202020204" pitchFamily="34" charset="-122"/>
              </a:rPr>
              <a:t>个逻辑变量的逻辑函数中，如果一个</a:t>
            </a:r>
            <a:r>
              <a:rPr lang="zh-CN" altLang="en-US" sz="2400">
                <a:solidFill>
                  <a:srgbClr val="0000FF"/>
                </a:solidFill>
                <a:latin typeface="宋体" panose="02010600030101010101" pitchFamily="2" charset="-122"/>
                <a:ea typeface="Arial Unicode MS" panose="020B0604020202020204" pitchFamily="34" charset="-122"/>
              </a:rPr>
              <a:t>“或”项</a:t>
            </a:r>
            <a:r>
              <a:rPr lang="zh-CN" altLang="en-US" sz="2400">
                <a:latin typeface="宋体" panose="02010600030101010101" pitchFamily="2" charset="-122"/>
                <a:ea typeface="Arial Unicode MS" panose="020B0604020202020204" pitchFamily="34" charset="-122"/>
              </a:rPr>
              <a:t>包含了该逻辑函数的全部变量，而且每个变量或以原变量或以反变量的形式只出现一次，则该或项被称为</a:t>
            </a:r>
            <a:r>
              <a:rPr lang="zh-CN" altLang="en-US" sz="2400">
                <a:solidFill>
                  <a:srgbClr val="0000FF"/>
                </a:solidFill>
                <a:latin typeface="宋体" panose="02010600030101010101" pitchFamily="2" charset="-122"/>
                <a:ea typeface="Arial Unicode MS" panose="020B0604020202020204" pitchFamily="34" charset="-122"/>
              </a:rPr>
              <a:t>最大项</a:t>
            </a:r>
            <a:r>
              <a:rPr lang="zh-CN" altLang="en-US" sz="2400">
                <a:latin typeface="宋体" panose="02010600030101010101" pitchFamily="2" charset="-122"/>
                <a:ea typeface="Arial Unicode MS" panose="020B0604020202020204" pitchFamily="34" charset="-122"/>
              </a:rPr>
              <a:t>。</a:t>
            </a:r>
            <a:endParaRPr lang="en-US" altLang="zh-CN" sz="2400">
              <a:latin typeface="宋体" panose="02010600030101010101" pitchFamily="2" charset="-122"/>
              <a:ea typeface="Arial Unicode MS" panose="020B0604020202020204" pitchFamily="34" charset="-122"/>
            </a:endParaRPr>
          </a:p>
          <a:p>
            <a:pPr eaLnBrk="1" hangingPunct="1">
              <a:lnSpc>
                <a:spcPct val="120000"/>
              </a:lnSpc>
              <a:spcBef>
                <a:spcPct val="0"/>
              </a:spcBef>
              <a:buClrTx/>
              <a:buFontTx/>
              <a:buNone/>
            </a:pPr>
            <a:r>
              <a:rPr lang="en-US" altLang="zh-CN" sz="2400">
                <a:latin typeface="宋体" panose="02010600030101010101" pitchFamily="2" charset="-122"/>
                <a:ea typeface="Arial Unicode MS" panose="020B0604020202020204" pitchFamily="34" charset="-122"/>
              </a:rPr>
              <a:t>    </a:t>
            </a:r>
            <a:r>
              <a:rPr lang="zh-CN" altLang="en-US" sz="2400">
                <a:latin typeface="宋体" panose="02010600030101010101" pitchFamily="2" charset="-122"/>
                <a:ea typeface="Arial Unicode MS" panose="020B0604020202020204" pitchFamily="34" charset="-122"/>
              </a:rPr>
              <a:t>对于</a:t>
            </a:r>
            <a:r>
              <a:rPr lang="en-US" altLang="zh-CN" sz="2400">
                <a:latin typeface="宋体" panose="02010600030101010101" pitchFamily="2" charset="-122"/>
                <a:ea typeface="Arial Unicode MS" panose="020B0604020202020204" pitchFamily="34" charset="-122"/>
              </a:rPr>
              <a:t>n</a:t>
            </a:r>
            <a:r>
              <a:rPr lang="zh-CN" altLang="en-US" sz="2400">
                <a:latin typeface="宋体" panose="02010600030101010101" pitchFamily="2" charset="-122"/>
                <a:ea typeface="Arial Unicode MS" panose="020B0604020202020204" pitchFamily="34" charset="-122"/>
              </a:rPr>
              <a:t>个变量的逻辑函数，共有</a:t>
            </a:r>
            <a:r>
              <a:rPr lang="en-US" altLang="zh-CN" sz="2400">
                <a:latin typeface="宋体" panose="02010600030101010101" pitchFamily="2" charset="-122"/>
                <a:ea typeface="Arial Unicode MS" panose="020B0604020202020204" pitchFamily="34" charset="-122"/>
              </a:rPr>
              <a:t>2</a:t>
            </a:r>
            <a:r>
              <a:rPr lang="en-US" altLang="zh-CN" sz="2400" baseline="30000">
                <a:latin typeface="宋体" panose="02010600030101010101" pitchFamily="2" charset="-122"/>
                <a:ea typeface="Arial Unicode MS" panose="020B0604020202020204" pitchFamily="34" charset="-122"/>
              </a:rPr>
              <a:t>n</a:t>
            </a:r>
            <a:r>
              <a:rPr lang="zh-CN" altLang="en-US" sz="2400">
                <a:latin typeface="宋体" panose="02010600030101010101" pitchFamily="2" charset="-122"/>
                <a:ea typeface="Arial Unicode MS" panose="020B0604020202020204" pitchFamily="34" charset="-122"/>
              </a:rPr>
              <a:t>个最大项。以</a:t>
            </a:r>
            <a:r>
              <a:rPr lang="en-US" altLang="zh-CN" sz="2400">
                <a:latin typeface="宋体" panose="02010600030101010101" pitchFamily="2" charset="-122"/>
                <a:ea typeface="Arial Unicode MS" panose="020B0604020202020204" pitchFamily="34" charset="-122"/>
              </a:rPr>
              <a:t>A</a:t>
            </a:r>
            <a:r>
              <a:rPr lang="zh-CN" altLang="en-US" sz="2400">
                <a:latin typeface="宋体" panose="02010600030101010101" pitchFamily="2" charset="-122"/>
                <a:ea typeface="Arial Unicode MS" panose="020B0604020202020204" pitchFamily="34" charset="-122"/>
              </a:rPr>
              <a:t>、</a:t>
            </a:r>
            <a:r>
              <a:rPr lang="en-US" altLang="zh-CN" sz="2400">
                <a:latin typeface="宋体" panose="02010600030101010101" pitchFamily="2" charset="-122"/>
                <a:ea typeface="Arial Unicode MS" panose="020B0604020202020204" pitchFamily="34" charset="-122"/>
              </a:rPr>
              <a:t>B</a:t>
            </a:r>
            <a:r>
              <a:rPr lang="zh-CN" altLang="en-US" sz="2400">
                <a:latin typeface="宋体" panose="02010600030101010101" pitchFamily="2" charset="-122"/>
                <a:ea typeface="Arial Unicode MS" panose="020B0604020202020204" pitchFamily="34" charset="-122"/>
              </a:rPr>
              <a:t>、</a:t>
            </a:r>
            <a:r>
              <a:rPr lang="en-US" altLang="zh-CN" sz="2400">
                <a:latin typeface="宋体" panose="02010600030101010101" pitchFamily="2" charset="-122"/>
                <a:ea typeface="Arial Unicode MS" panose="020B0604020202020204" pitchFamily="34" charset="-122"/>
              </a:rPr>
              <a:t>C</a:t>
            </a:r>
            <a:r>
              <a:rPr lang="zh-CN" altLang="en-US" sz="2400">
                <a:latin typeface="宋体" panose="02010600030101010101" pitchFamily="2" charset="-122"/>
                <a:ea typeface="Arial Unicode MS" panose="020B0604020202020204" pitchFamily="34" charset="-122"/>
              </a:rPr>
              <a:t>　</a:t>
            </a:r>
            <a:r>
              <a:rPr lang="en-US" altLang="zh-CN" sz="2400">
                <a:latin typeface="宋体" panose="02010600030101010101" pitchFamily="2" charset="-122"/>
                <a:ea typeface="Arial Unicode MS" panose="020B0604020202020204" pitchFamily="34" charset="-122"/>
              </a:rPr>
              <a:t>3</a:t>
            </a:r>
            <a:r>
              <a:rPr lang="zh-CN" altLang="en-US" sz="2400">
                <a:latin typeface="宋体" panose="02010600030101010101" pitchFamily="2" charset="-122"/>
                <a:ea typeface="Arial Unicode MS" panose="020B0604020202020204" pitchFamily="34" charset="-122"/>
              </a:rPr>
              <a:t>个变量为例，其</a:t>
            </a:r>
            <a:r>
              <a:rPr lang="en-US" altLang="zh-CN" sz="2400">
                <a:latin typeface="宋体" panose="02010600030101010101" pitchFamily="2" charset="-122"/>
                <a:ea typeface="Arial Unicode MS" panose="020B0604020202020204" pitchFamily="34" charset="-122"/>
              </a:rPr>
              <a:t>8</a:t>
            </a:r>
            <a:r>
              <a:rPr lang="zh-CN" altLang="en-US" sz="2400">
                <a:latin typeface="宋体" panose="02010600030101010101" pitchFamily="2" charset="-122"/>
                <a:ea typeface="Arial Unicode MS" panose="020B0604020202020204" pitchFamily="34" charset="-122"/>
              </a:rPr>
              <a:t>个最大项为：</a:t>
            </a:r>
          </a:p>
          <a:p>
            <a:pPr eaLnBrk="1" hangingPunct="1">
              <a:lnSpc>
                <a:spcPct val="120000"/>
              </a:lnSpc>
              <a:spcBef>
                <a:spcPct val="0"/>
              </a:spcBef>
              <a:buClrTx/>
              <a:buFontTx/>
              <a:buNone/>
            </a:pPr>
            <a:endParaRPr lang="zh-CN" altLang="en-US" sz="2400">
              <a:latin typeface="宋体" panose="02010600030101010101" pitchFamily="2" charset="-122"/>
              <a:ea typeface="Arial Unicode MS" panose="020B0604020202020204" pitchFamily="34" charset="-122"/>
            </a:endParaRPr>
          </a:p>
          <a:p>
            <a:pPr eaLnBrk="1" hangingPunct="1">
              <a:lnSpc>
                <a:spcPct val="120000"/>
              </a:lnSpc>
              <a:spcBef>
                <a:spcPct val="0"/>
              </a:spcBef>
              <a:buClrTx/>
              <a:buFontTx/>
              <a:buNone/>
            </a:pPr>
            <a:endParaRPr lang="zh-CN" altLang="en-US" sz="2400">
              <a:solidFill>
                <a:srgbClr val="A50021"/>
              </a:solidFill>
              <a:latin typeface="宋体" panose="02010600030101010101" pitchFamily="2" charset="-122"/>
              <a:ea typeface="Arial Unicode MS" panose="020B0604020202020204" pitchFamily="34" charset="-122"/>
            </a:endParaRPr>
          </a:p>
        </p:txBody>
      </p:sp>
      <p:sp>
        <p:nvSpPr>
          <p:cNvPr id="56326" name="Rectangle 15">
            <a:extLst>
              <a:ext uri="{FF2B5EF4-FFF2-40B4-BE49-F238E27FC236}">
                <a16:creationId xmlns:a16="http://schemas.microsoft.com/office/drawing/2014/main" id="{868128D4-5FAD-8DEB-6614-C6BEC42E2B50}"/>
              </a:ext>
            </a:extLst>
          </p:cNvPr>
          <p:cNvSpPr>
            <a:spLocks noChangeArrowheads="1"/>
          </p:cNvSpPr>
          <p:nvPr/>
        </p:nvSpPr>
        <p:spPr bwMode="auto">
          <a:xfrm>
            <a:off x="0" y="200660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endParaRPr lang="zh-CN" altLang="en-US" sz="1800">
              <a:latin typeface="宋体" panose="02010600030101010101" pitchFamily="2" charset="-122"/>
              <a:ea typeface="Arial Unicode MS" panose="020B0604020202020204" pitchFamily="34" charset="-122"/>
            </a:endParaRPr>
          </a:p>
        </p:txBody>
      </p:sp>
      <p:sp>
        <p:nvSpPr>
          <p:cNvPr id="56327" name="Rectangle 21">
            <a:extLst>
              <a:ext uri="{FF2B5EF4-FFF2-40B4-BE49-F238E27FC236}">
                <a16:creationId xmlns:a16="http://schemas.microsoft.com/office/drawing/2014/main" id="{515B72FB-95B2-CB1F-5423-55D2EAFA25CE}"/>
              </a:ext>
            </a:extLst>
          </p:cNvPr>
          <p:cNvSpPr>
            <a:spLocks noChangeArrowheads="1"/>
          </p:cNvSpPr>
          <p:nvPr/>
        </p:nvSpPr>
        <p:spPr bwMode="auto">
          <a:xfrm>
            <a:off x="0" y="4491038"/>
            <a:ext cx="22383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sz="600">
                <a:latin typeface="宋体" panose="02010600030101010101" pitchFamily="2" charset="-122"/>
                <a:ea typeface="Arial Unicode MS" panose="020B0604020202020204" pitchFamily="34" charset="-122"/>
              </a:rPr>
              <a:t> </a:t>
            </a:r>
            <a:endParaRPr lang="en-US" altLang="zh-CN" sz="1800">
              <a:latin typeface="宋体" panose="02010600030101010101" pitchFamily="2" charset="-122"/>
              <a:ea typeface="Arial Unicode MS" panose="020B0604020202020204" pitchFamily="34" charset="-122"/>
            </a:endParaRPr>
          </a:p>
        </p:txBody>
      </p:sp>
      <p:sp>
        <p:nvSpPr>
          <p:cNvPr id="56328" name="Text Box 27">
            <a:extLst>
              <a:ext uri="{FF2B5EF4-FFF2-40B4-BE49-F238E27FC236}">
                <a16:creationId xmlns:a16="http://schemas.microsoft.com/office/drawing/2014/main" id="{BD23DAF7-C6A5-7515-0115-BE4EF6773AF3}"/>
              </a:ext>
            </a:extLst>
          </p:cNvPr>
          <p:cNvSpPr txBox="1">
            <a:spLocks noChangeArrowheads="1"/>
          </p:cNvSpPr>
          <p:nvPr/>
        </p:nvSpPr>
        <p:spPr bwMode="auto">
          <a:xfrm>
            <a:off x="2166938" y="4732338"/>
            <a:ext cx="69770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50000"/>
              </a:spcBef>
              <a:buClrTx/>
              <a:buFontTx/>
              <a:buNone/>
            </a:pPr>
            <a:endParaRPr lang="zh-CN" altLang="zh-CN" sz="1800">
              <a:latin typeface="宋体" panose="02010600030101010101" pitchFamily="2" charset="-122"/>
              <a:ea typeface="Arial Unicode MS" panose="020B0604020202020204" pitchFamily="34" charset="-122"/>
            </a:endParaRPr>
          </a:p>
        </p:txBody>
      </p:sp>
      <p:graphicFrame>
        <p:nvGraphicFramePr>
          <p:cNvPr id="56329" name="Object 28">
            <a:extLst>
              <a:ext uri="{FF2B5EF4-FFF2-40B4-BE49-F238E27FC236}">
                <a16:creationId xmlns:a16="http://schemas.microsoft.com/office/drawing/2014/main" id="{4DD23E54-775A-D0DE-7931-C168854D3EEB}"/>
              </a:ext>
            </a:extLst>
          </p:cNvPr>
          <p:cNvGraphicFramePr>
            <a:graphicFrameLocks noChangeAspect="1"/>
          </p:cNvGraphicFramePr>
          <p:nvPr/>
        </p:nvGraphicFramePr>
        <p:xfrm>
          <a:off x="1714500" y="3589338"/>
          <a:ext cx="1212850" cy="338137"/>
        </p:xfrm>
        <a:graphic>
          <a:graphicData uri="http://schemas.openxmlformats.org/presentationml/2006/ole">
            <mc:AlternateContent xmlns:mc="http://schemas.openxmlformats.org/markup-compatibility/2006">
              <mc:Choice xmlns:v="urn:schemas-microsoft-com:vml" Requires="v">
                <p:oleObj name="公式" r:id="rId2" imgW="634449" imgH="177646" progId="Equation.3">
                  <p:embed/>
                </p:oleObj>
              </mc:Choice>
              <mc:Fallback>
                <p:oleObj name="公式" r:id="rId2" imgW="634449" imgH="177646" progId="Equation.3">
                  <p:embed/>
                  <p:pic>
                    <p:nvPicPr>
                      <p:cNvPr id="0" name="Object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3589338"/>
                        <a:ext cx="12128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30" name="Object 29">
            <a:extLst>
              <a:ext uri="{FF2B5EF4-FFF2-40B4-BE49-F238E27FC236}">
                <a16:creationId xmlns:a16="http://schemas.microsoft.com/office/drawing/2014/main" id="{BBCE8594-0FC0-5F8F-1737-641920EE3538}"/>
              </a:ext>
            </a:extLst>
          </p:cNvPr>
          <p:cNvGraphicFramePr>
            <a:graphicFrameLocks noChangeAspect="1"/>
          </p:cNvGraphicFramePr>
          <p:nvPr/>
        </p:nvGraphicFramePr>
        <p:xfrm>
          <a:off x="7192963" y="4044950"/>
          <a:ext cx="1222375" cy="412750"/>
        </p:xfrm>
        <a:graphic>
          <a:graphicData uri="http://schemas.openxmlformats.org/presentationml/2006/ole">
            <mc:AlternateContent xmlns:mc="http://schemas.openxmlformats.org/markup-compatibility/2006">
              <mc:Choice xmlns:v="urn:schemas-microsoft-com:vml" Requires="v">
                <p:oleObj name="公式" r:id="rId4" imgW="634449" imgH="215713" progId="Equation.3">
                  <p:embed/>
                </p:oleObj>
              </mc:Choice>
              <mc:Fallback>
                <p:oleObj name="公式" r:id="rId4" imgW="634449" imgH="215713" progId="Equation.3">
                  <p:embed/>
                  <p:pic>
                    <p:nvPicPr>
                      <p:cNvPr id="0"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2963" y="4044950"/>
                        <a:ext cx="12223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31" name="Object 30">
            <a:extLst>
              <a:ext uri="{FF2B5EF4-FFF2-40B4-BE49-F238E27FC236}">
                <a16:creationId xmlns:a16="http://schemas.microsoft.com/office/drawing/2014/main" id="{A1B77CF5-FD0D-9E69-D523-17CEC09E95AF}"/>
              </a:ext>
            </a:extLst>
          </p:cNvPr>
          <p:cNvGraphicFramePr>
            <a:graphicFrameLocks noChangeAspect="1"/>
          </p:cNvGraphicFramePr>
          <p:nvPr/>
        </p:nvGraphicFramePr>
        <p:xfrm>
          <a:off x="3703638" y="3533775"/>
          <a:ext cx="1095375" cy="377825"/>
        </p:xfrm>
        <a:graphic>
          <a:graphicData uri="http://schemas.openxmlformats.org/presentationml/2006/ole">
            <mc:AlternateContent xmlns:mc="http://schemas.openxmlformats.org/markup-compatibility/2006">
              <mc:Choice xmlns:v="urn:schemas-microsoft-com:vml" Requires="v">
                <p:oleObj name="公式" r:id="rId6" imgW="634449" imgH="215713" progId="Equation.3">
                  <p:embed/>
                </p:oleObj>
              </mc:Choice>
              <mc:Fallback>
                <p:oleObj name="公式" r:id="rId6" imgW="634449" imgH="215713" progId="Equation.3">
                  <p:embed/>
                  <p:pic>
                    <p:nvPicPr>
                      <p:cNvPr id="0" name="Object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3638" y="3533775"/>
                        <a:ext cx="10953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32" name="Object 31">
            <a:extLst>
              <a:ext uri="{FF2B5EF4-FFF2-40B4-BE49-F238E27FC236}">
                <a16:creationId xmlns:a16="http://schemas.microsoft.com/office/drawing/2014/main" id="{A9CD9AB6-323D-3C57-A717-2FF37DC1C53B}"/>
              </a:ext>
            </a:extLst>
          </p:cNvPr>
          <p:cNvGraphicFramePr>
            <a:graphicFrameLocks noChangeAspect="1"/>
          </p:cNvGraphicFramePr>
          <p:nvPr/>
        </p:nvGraphicFramePr>
        <p:xfrm>
          <a:off x="5640388" y="3552825"/>
          <a:ext cx="1146175" cy="376238"/>
        </p:xfrm>
        <a:graphic>
          <a:graphicData uri="http://schemas.openxmlformats.org/presentationml/2006/ole">
            <mc:AlternateContent xmlns:mc="http://schemas.openxmlformats.org/markup-compatibility/2006">
              <mc:Choice xmlns:v="urn:schemas-microsoft-com:vml" Requires="v">
                <p:oleObj name="公式" r:id="rId8" imgW="634449" imgH="215713" progId="Equation.3">
                  <p:embed/>
                </p:oleObj>
              </mc:Choice>
              <mc:Fallback>
                <p:oleObj name="公式" r:id="rId8" imgW="634449" imgH="215713" progId="Equation.3">
                  <p:embed/>
                  <p:pic>
                    <p:nvPicPr>
                      <p:cNvPr id="0" name="Object 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40388" y="3552825"/>
                        <a:ext cx="11461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33" name="Object 32">
            <a:extLst>
              <a:ext uri="{FF2B5EF4-FFF2-40B4-BE49-F238E27FC236}">
                <a16:creationId xmlns:a16="http://schemas.microsoft.com/office/drawing/2014/main" id="{EA873367-6221-0D2C-F6AB-3633D20CA45E}"/>
              </a:ext>
            </a:extLst>
          </p:cNvPr>
          <p:cNvGraphicFramePr>
            <a:graphicFrameLocks noChangeAspect="1"/>
          </p:cNvGraphicFramePr>
          <p:nvPr/>
        </p:nvGraphicFramePr>
        <p:xfrm>
          <a:off x="5659438" y="4105275"/>
          <a:ext cx="1068387" cy="368300"/>
        </p:xfrm>
        <a:graphic>
          <a:graphicData uri="http://schemas.openxmlformats.org/presentationml/2006/ole">
            <mc:AlternateContent xmlns:mc="http://schemas.openxmlformats.org/markup-compatibility/2006">
              <mc:Choice xmlns:v="urn:schemas-microsoft-com:vml" Requires="v">
                <p:oleObj name="公式" r:id="rId10" imgW="634449" imgH="215713" progId="Equation.3">
                  <p:embed/>
                </p:oleObj>
              </mc:Choice>
              <mc:Fallback>
                <p:oleObj name="公式" r:id="rId10" imgW="634449" imgH="215713" progId="Equation.3">
                  <p:embed/>
                  <p:pic>
                    <p:nvPicPr>
                      <p:cNvPr id="0" name="Object 3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59438" y="4105275"/>
                        <a:ext cx="10683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34" name="Object 34">
            <a:extLst>
              <a:ext uri="{FF2B5EF4-FFF2-40B4-BE49-F238E27FC236}">
                <a16:creationId xmlns:a16="http://schemas.microsoft.com/office/drawing/2014/main" id="{393150B9-7D5F-66CD-E462-0D953CA01D1A}"/>
              </a:ext>
            </a:extLst>
          </p:cNvPr>
          <p:cNvGraphicFramePr>
            <a:graphicFrameLocks noChangeAspect="1"/>
          </p:cNvGraphicFramePr>
          <p:nvPr/>
        </p:nvGraphicFramePr>
        <p:xfrm>
          <a:off x="1771650" y="4037013"/>
          <a:ext cx="1247775" cy="395287"/>
        </p:xfrm>
        <a:graphic>
          <a:graphicData uri="http://schemas.openxmlformats.org/presentationml/2006/ole">
            <mc:AlternateContent xmlns:mc="http://schemas.openxmlformats.org/markup-compatibility/2006">
              <mc:Choice xmlns:v="urn:schemas-microsoft-com:vml" Requires="v">
                <p:oleObj name="公式" r:id="rId12" imgW="660113" imgH="215806" progId="Equation.3">
                  <p:embed/>
                </p:oleObj>
              </mc:Choice>
              <mc:Fallback>
                <p:oleObj name="公式" r:id="rId12" imgW="660113" imgH="215806" progId="Equation.3">
                  <p:embed/>
                  <p:pic>
                    <p:nvPicPr>
                      <p:cNvPr id="0" name="Object 3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71650" y="4037013"/>
                        <a:ext cx="124777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35" name="Object 36">
            <a:extLst>
              <a:ext uri="{FF2B5EF4-FFF2-40B4-BE49-F238E27FC236}">
                <a16:creationId xmlns:a16="http://schemas.microsoft.com/office/drawing/2014/main" id="{A1FD66F3-B613-BE53-41AA-481F2A452D97}"/>
              </a:ext>
            </a:extLst>
          </p:cNvPr>
          <p:cNvGraphicFramePr>
            <a:graphicFrameLocks noChangeAspect="1"/>
          </p:cNvGraphicFramePr>
          <p:nvPr/>
        </p:nvGraphicFramePr>
        <p:xfrm>
          <a:off x="7258050" y="3551238"/>
          <a:ext cx="1162050" cy="393700"/>
        </p:xfrm>
        <a:graphic>
          <a:graphicData uri="http://schemas.openxmlformats.org/presentationml/2006/ole">
            <mc:AlternateContent xmlns:mc="http://schemas.openxmlformats.org/markup-compatibility/2006">
              <mc:Choice xmlns:v="urn:schemas-microsoft-com:vml" Requires="v">
                <p:oleObj name="公式" r:id="rId14" imgW="634725" imgH="215806" progId="Equation.3">
                  <p:embed/>
                </p:oleObj>
              </mc:Choice>
              <mc:Fallback>
                <p:oleObj name="公式" r:id="rId14" imgW="634725" imgH="215806" progId="Equation.3">
                  <p:embed/>
                  <p:pic>
                    <p:nvPicPr>
                      <p:cNvPr id="0" name="Object 3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58050" y="3551238"/>
                        <a:ext cx="11620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36" name="Object 38">
            <a:extLst>
              <a:ext uri="{FF2B5EF4-FFF2-40B4-BE49-F238E27FC236}">
                <a16:creationId xmlns:a16="http://schemas.microsoft.com/office/drawing/2014/main" id="{D3CBEFE5-719B-56FF-B9DB-0E3687C35FD0}"/>
              </a:ext>
            </a:extLst>
          </p:cNvPr>
          <p:cNvGraphicFramePr>
            <a:graphicFrameLocks noChangeAspect="1"/>
          </p:cNvGraphicFramePr>
          <p:nvPr/>
        </p:nvGraphicFramePr>
        <p:xfrm>
          <a:off x="3684588" y="4051300"/>
          <a:ext cx="1163637" cy="381000"/>
        </p:xfrm>
        <a:graphic>
          <a:graphicData uri="http://schemas.openxmlformats.org/presentationml/2006/ole">
            <mc:AlternateContent xmlns:mc="http://schemas.openxmlformats.org/markup-compatibility/2006">
              <mc:Choice xmlns:v="urn:schemas-microsoft-com:vml" Requires="v">
                <p:oleObj name="公式" r:id="rId16" imgW="660113" imgH="215806" progId="Equation.3">
                  <p:embed/>
                </p:oleObj>
              </mc:Choice>
              <mc:Fallback>
                <p:oleObj name="公式" r:id="rId16" imgW="660113" imgH="215806" progId="Equation.3">
                  <p:embed/>
                  <p:pic>
                    <p:nvPicPr>
                      <p:cNvPr id="0" name="Object 3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84588" y="4051300"/>
                        <a:ext cx="11636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Text Box 11">
            <a:extLst>
              <a:ext uri="{FF2B5EF4-FFF2-40B4-BE49-F238E27FC236}">
                <a16:creationId xmlns:a16="http://schemas.microsoft.com/office/drawing/2014/main" id="{601C5270-E723-70EC-98FA-0FA3679505FC}"/>
              </a:ext>
            </a:extLst>
          </p:cNvPr>
          <p:cNvSpPr txBox="1">
            <a:spLocks noChangeArrowheads="1"/>
          </p:cNvSpPr>
          <p:nvPr/>
        </p:nvSpPr>
        <p:spPr bwMode="auto">
          <a:xfrm>
            <a:off x="935038" y="4797425"/>
            <a:ext cx="81502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000">
                <a:latin typeface="Arial" panose="020B0604020202020204" pitchFamily="34" charset="0"/>
                <a:ea typeface="Arial Unicode MS" panose="020B0604020202020204" pitchFamily="34" charset="-122"/>
              </a:rPr>
              <a:t>最大项用</a:t>
            </a:r>
            <a:r>
              <a:rPr lang="en-US" altLang="zh-CN" sz="2000">
                <a:latin typeface="Arial" panose="020B0604020202020204" pitchFamily="34" charset="0"/>
                <a:ea typeface="Arial Unicode MS" panose="020B0604020202020204" pitchFamily="34" charset="-122"/>
              </a:rPr>
              <a:t>M</a:t>
            </a:r>
            <a:r>
              <a:rPr lang="en-US" altLang="zh-CN" sz="2000" baseline="-25000">
                <a:latin typeface="Arial" panose="020B0604020202020204" pitchFamily="34" charset="0"/>
                <a:ea typeface="Arial Unicode MS" panose="020B0604020202020204" pitchFamily="34" charset="-122"/>
              </a:rPr>
              <a:t>i</a:t>
            </a:r>
            <a:r>
              <a:rPr lang="zh-CN" altLang="en-US" sz="2000">
                <a:latin typeface="Arial" panose="020B0604020202020204" pitchFamily="34" charset="0"/>
                <a:ea typeface="Arial Unicode MS" panose="020B0604020202020204" pitchFamily="34" charset="-122"/>
              </a:rPr>
              <a:t>表示，</a:t>
            </a:r>
            <a:r>
              <a:rPr lang="en-US" altLang="zh-CN" sz="2000">
                <a:latin typeface="Arial" panose="020B0604020202020204" pitchFamily="34" charset="0"/>
                <a:ea typeface="Arial Unicode MS" panose="020B0604020202020204" pitchFamily="34" charset="-122"/>
              </a:rPr>
              <a:t>i</a:t>
            </a:r>
            <a:r>
              <a:rPr lang="zh-CN" altLang="en-US" sz="2000">
                <a:latin typeface="Arial" panose="020B0604020202020204" pitchFamily="34" charset="0"/>
                <a:ea typeface="Arial Unicode MS" panose="020B0604020202020204" pitchFamily="34" charset="-122"/>
              </a:rPr>
              <a:t>是最大项编号；</a:t>
            </a:r>
          </a:p>
          <a:p>
            <a:pPr eaLnBrk="1" hangingPunct="1">
              <a:spcBef>
                <a:spcPct val="0"/>
              </a:spcBef>
              <a:buClrTx/>
              <a:buFontTx/>
              <a:buNone/>
            </a:pPr>
            <a:r>
              <a:rPr lang="en-US" altLang="zh-CN" sz="2000">
                <a:latin typeface="Arial" panose="020B0604020202020204" pitchFamily="34" charset="0"/>
                <a:ea typeface="Arial Unicode MS" panose="020B0604020202020204" pitchFamily="34" charset="-122"/>
              </a:rPr>
              <a:t>i</a:t>
            </a:r>
            <a:r>
              <a:rPr lang="zh-CN" altLang="en-US" sz="2000">
                <a:latin typeface="Arial" panose="020B0604020202020204" pitchFamily="34" charset="0"/>
                <a:ea typeface="Arial Unicode MS" panose="020B0604020202020204" pitchFamily="34" charset="-122"/>
              </a:rPr>
              <a:t>的确定方法与最小项的编号类似，</a:t>
            </a:r>
            <a:endParaRPr lang="en-US" altLang="zh-CN" sz="2000">
              <a:latin typeface="Arial" panose="020B0604020202020204" pitchFamily="34" charset="0"/>
              <a:ea typeface="Arial Unicode MS" panose="020B0604020202020204" pitchFamily="34" charset="-122"/>
            </a:endParaRPr>
          </a:p>
        </p:txBody>
      </p:sp>
      <p:sp>
        <p:nvSpPr>
          <p:cNvPr id="22" name="Text Box 11">
            <a:extLst>
              <a:ext uri="{FF2B5EF4-FFF2-40B4-BE49-F238E27FC236}">
                <a16:creationId xmlns:a16="http://schemas.microsoft.com/office/drawing/2014/main" id="{3E22A9DD-FF7B-18B8-3D4D-223F5B5C3B4C}"/>
              </a:ext>
            </a:extLst>
          </p:cNvPr>
          <p:cNvSpPr txBox="1">
            <a:spLocks noChangeArrowheads="1"/>
          </p:cNvSpPr>
          <p:nvPr/>
        </p:nvSpPr>
        <p:spPr bwMode="auto">
          <a:xfrm>
            <a:off x="863600" y="5551488"/>
            <a:ext cx="8280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000">
                <a:solidFill>
                  <a:schemeClr val="hlink"/>
                </a:solidFill>
                <a:latin typeface="Arial" panose="020B0604020202020204" pitchFamily="34" charset="0"/>
                <a:ea typeface="Arial Unicode MS" panose="020B0604020202020204" pitchFamily="34" charset="-122"/>
              </a:rPr>
              <a:t>区别是：</a:t>
            </a:r>
            <a:r>
              <a:rPr lang="zh-CN" altLang="en-US" sz="2000">
                <a:latin typeface="Arial" panose="020B0604020202020204" pitchFamily="34" charset="0"/>
                <a:ea typeface="Arial Unicode MS" panose="020B0604020202020204" pitchFamily="34" charset="-122"/>
              </a:rPr>
              <a:t>要将最大项表示的二进制数取反后所对应的十进制数作为编号</a:t>
            </a:r>
          </a:p>
        </p:txBody>
      </p:sp>
      <p:sp>
        <p:nvSpPr>
          <p:cNvPr id="23" name="Text Box 11">
            <a:extLst>
              <a:ext uri="{FF2B5EF4-FFF2-40B4-BE49-F238E27FC236}">
                <a16:creationId xmlns:a16="http://schemas.microsoft.com/office/drawing/2014/main" id="{66BCC996-EF33-EE73-0C22-27C9985CECF7}"/>
              </a:ext>
            </a:extLst>
          </p:cNvPr>
          <p:cNvSpPr txBox="1">
            <a:spLocks noChangeArrowheads="1"/>
          </p:cNvSpPr>
          <p:nvPr/>
        </p:nvSpPr>
        <p:spPr bwMode="auto">
          <a:xfrm>
            <a:off x="974725" y="6127750"/>
            <a:ext cx="4352925" cy="396875"/>
          </a:xfrm>
          <a:prstGeom prst="rect">
            <a:avLst/>
          </a:prstGeom>
          <a:solidFill>
            <a:srgbClr val="FFFF00"/>
          </a:solidFill>
          <a:ln w="9525">
            <a:solidFill>
              <a:schemeClr val="tx1"/>
            </a:solidFill>
            <a:miter lim="800000"/>
            <a:headEnd/>
            <a:tailEnd/>
          </a:ln>
        </p:spPr>
        <p:txBody>
          <a:bodyPr>
            <a:spAutoFit/>
          </a:bodyPr>
          <a:lstStyle>
            <a:lvl1pPr marL="342900" indent="-3429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000">
                <a:ea typeface="Arial Unicode MS" panose="020B0604020202020204" pitchFamily="34" charset="-122"/>
              </a:rPr>
              <a:t>例：</a:t>
            </a:r>
            <a:r>
              <a:rPr lang="en-US" altLang="zh-CN" sz="2000">
                <a:ea typeface="Arial Unicode MS" panose="020B0604020202020204" pitchFamily="34" charset="-122"/>
              </a:rPr>
              <a:t>M</a:t>
            </a:r>
            <a:r>
              <a:rPr lang="en-US" altLang="zh-CN" sz="2000" baseline="-25000">
                <a:ea typeface="Arial Unicode MS" panose="020B0604020202020204" pitchFamily="34" charset="-122"/>
              </a:rPr>
              <a:t>0</a:t>
            </a:r>
            <a:r>
              <a:rPr lang="en-US" altLang="zh-CN" sz="2000">
                <a:ea typeface="Arial Unicode MS" panose="020B0604020202020204" pitchFamily="34" charset="-122"/>
              </a:rPr>
              <a:t>=A+B+C</a:t>
            </a:r>
            <a:r>
              <a:rPr lang="zh-CN" altLang="en-US" sz="2000">
                <a:ea typeface="Arial Unicode MS" panose="020B0604020202020204" pitchFamily="34" charset="-122"/>
              </a:rPr>
              <a:t>；</a:t>
            </a:r>
            <a:r>
              <a:rPr lang="en-US" altLang="zh-CN" sz="2000">
                <a:ea typeface="Arial Unicode MS" panose="020B0604020202020204" pitchFamily="34" charset="-122"/>
              </a:rPr>
              <a:t> M</a:t>
            </a:r>
            <a:r>
              <a:rPr lang="en-US" altLang="zh-CN" sz="2000" baseline="-25000">
                <a:ea typeface="Arial Unicode MS" panose="020B0604020202020204" pitchFamily="34" charset="-122"/>
              </a:rPr>
              <a:t>6</a:t>
            </a:r>
            <a:r>
              <a:rPr lang="en-US" altLang="zh-CN" sz="2000">
                <a:ea typeface="Arial Unicode MS" panose="020B0604020202020204" pitchFamily="34" charset="-122"/>
              </a:rPr>
              <a:t>=</a:t>
            </a:r>
            <a:endParaRPr lang="zh-CN" altLang="en-US" sz="2000">
              <a:latin typeface="Arial" panose="020B0604020202020204" pitchFamily="34" charset="0"/>
              <a:ea typeface="Arial Unicode MS" panose="020B0604020202020204" pitchFamily="34" charset="-122"/>
            </a:endParaRPr>
          </a:p>
        </p:txBody>
      </p:sp>
      <p:graphicFrame>
        <p:nvGraphicFramePr>
          <p:cNvPr id="42004" name="对象 1">
            <a:extLst>
              <a:ext uri="{FF2B5EF4-FFF2-40B4-BE49-F238E27FC236}">
                <a16:creationId xmlns:a16="http://schemas.microsoft.com/office/drawing/2014/main" id="{F0167881-7BAF-FCD2-EC94-D78631305B4E}"/>
              </a:ext>
            </a:extLst>
          </p:cNvPr>
          <p:cNvGraphicFramePr>
            <a:graphicFrameLocks noChangeAspect="1"/>
          </p:cNvGraphicFramePr>
          <p:nvPr/>
        </p:nvGraphicFramePr>
        <p:xfrm>
          <a:off x="3789363" y="6127750"/>
          <a:ext cx="1150937" cy="396875"/>
        </p:xfrm>
        <a:graphic>
          <a:graphicData uri="http://schemas.openxmlformats.org/presentationml/2006/ole">
            <mc:AlternateContent xmlns:mc="http://schemas.openxmlformats.org/markup-compatibility/2006">
              <mc:Choice xmlns:v="urn:schemas-microsoft-com:vml" Requires="v">
                <p:oleObj name="公式" r:id="rId18" imgW="634449" imgH="215713" progId="Equation.3">
                  <p:embed/>
                </p:oleObj>
              </mc:Choice>
              <mc:Fallback>
                <p:oleObj name="公式" r:id="rId18" imgW="634449" imgH="215713" progId="Equation.3">
                  <p:embed/>
                  <p:pic>
                    <p:nvPicPr>
                      <p:cNvPr id="0" name="对象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89363" y="6127750"/>
                        <a:ext cx="11509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fill="hold"/>
                                        <p:tgtEl>
                                          <p:spTgt spid="22"/>
                                        </p:tgtEl>
                                        <p:attrNameLst>
                                          <p:attrName>ppt_x</p:attrName>
                                        </p:attrNameLst>
                                      </p:cBhvr>
                                      <p:tavLst>
                                        <p:tav tm="0">
                                          <p:val>
                                            <p:strVal val="1+#ppt_w/2"/>
                                          </p:val>
                                        </p:tav>
                                        <p:tav tm="100000">
                                          <p:val>
                                            <p:strVal val="#ppt_x"/>
                                          </p:val>
                                        </p:tav>
                                      </p:tavLst>
                                    </p:anim>
                                    <p:anim calcmode="lin" valueType="num">
                                      <p:cBhvr additive="base">
                                        <p:cTn id="13"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barn(inVertical)">
                                      <p:cBhvr>
                                        <p:cTn id="18" dur="500"/>
                                        <p:tgtEl>
                                          <p:spTgt spid="23"/>
                                        </p:tgtEl>
                                      </p:cBhvr>
                                    </p:animEffect>
                                  </p:childTnLst>
                                </p:cTn>
                              </p:par>
                              <p:par>
                                <p:cTn id="19" presetID="16" presetClass="entr" presetSubtype="21" fill="hold" nodeType="withEffect">
                                  <p:stCondLst>
                                    <p:cond delay="0"/>
                                  </p:stCondLst>
                                  <p:childTnLst>
                                    <p:set>
                                      <p:cBhvr>
                                        <p:cTn id="20" dur="1" fill="hold">
                                          <p:stCondLst>
                                            <p:cond delay="0"/>
                                          </p:stCondLst>
                                        </p:cTn>
                                        <p:tgtEl>
                                          <p:spTgt spid="42004"/>
                                        </p:tgtEl>
                                        <p:attrNameLst>
                                          <p:attrName>style.visibility</p:attrName>
                                        </p:attrNameLst>
                                      </p:cBhvr>
                                      <p:to>
                                        <p:strVal val="visible"/>
                                      </p:to>
                                    </p:set>
                                    <p:animEffect transition="in" filter="barn(inVertical)">
                                      <p:cBhvr>
                                        <p:cTn id="21" dur="500"/>
                                        <p:tgtEl>
                                          <p:spTgt spid="42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9">
            <a:extLst>
              <a:ext uri="{FF2B5EF4-FFF2-40B4-BE49-F238E27FC236}">
                <a16:creationId xmlns:a16="http://schemas.microsoft.com/office/drawing/2014/main" id="{DBC25A50-40C1-974C-9AF1-BEB6BA96D706}"/>
              </a:ext>
            </a:extLst>
          </p:cNvPr>
          <p:cNvSpPr txBox="1">
            <a:spLocks noGrp="1"/>
          </p:cNvSpPr>
          <p:nvPr/>
        </p:nvSpPr>
        <p:spPr bwMode="auto">
          <a:xfrm>
            <a:off x="107950" y="6308725"/>
            <a:ext cx="582613" cy="323850"/>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0"/>
              </a:spcBef>
              <a:buClrTx/>
              <a:buFontTx/>
              <a:buNone/>
            </a:pPr>
            <a:fld id="{C9818880-1E6F-4403-96BF-B8C2E873BFFA}" type="slidenum">
              <a:rPr lang="en-US" altLang="zh-CN" sz="1800" b="0">
                <a:solidFill>
                  <a:schemeClr val="bg2"/>
                </a:solidFill>
                <a:latin typeface="Arial" panose="020B0604020202020204" pitchFamily="34" charset="0"/>
                <a:ea typeface="Arial Unicode MS" panose="020B0604020202020204" pitchFamily="34" charset="-122"/>
              </a:rPr>
              <a:pPr algn="ctr" eaLnBrk="1" hangingPunct="1">
                <a:spcBef>
                  <a:spcPct val="0"/>
                </a:spcBef>
                <a:buClrTx/>
                <a:buFontTx/>
                <a:buNone/>
              </a:pPr>
              <a:t>4</a:t>
            </a:fld>
            <a:endParaRPr lang="en-US" altLang="zh-CN" sz="1800" b="0">
              <a:solidFill>
                <a:schemeClr val="bg2"/>
              </a:solidFill>
              <a:latin typeface="Arial" panose="020B0604020202020204" pitchFamily="34" charset="0"/>
              <a:ea typeface="Arial Unicode MS" panose="020B0604020202020204" pitchFamily="34" charset="-122"/>
            </a:endParaRPr>
          </a:p>
        </p:txBody>
      </p:sp>
      <p:sp>
        <p:nvSpPr>
          <p:cNvPr id="9219" name="Rectangle 5">
            <a:extLst>
              <a:ext uri="{FF2B5EF4-FFF2-40B4-BE49-F238E27FC236}">
                <a16:creationId xmlns:a16="http://schemas.microsoft.com/office/drawing/2014/main" id="{239F5FD4-B122-78BE-E5CD-B591AABC5C56}"/>
              </a:ext>
            </a:extLst>
          </p:cNvPr>
          <p:cNvSpPr>
            <a:spLocks noChangeArrowheads="1"/>
          </p:cNvSpPr>
          <p:nvPr/>
        </p:nvSpPr>
        <p:spPr bwMode="auto">
          <a:xfrm>
            <a:off x="755650" y="212725"/>
            <a:ext cx="82089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a:latin typeface="宋体" panose="02010600030101010101" pitchFamily="2" charset="-122"/>
                <a:ea typeface="Arial Unicode MS" panose="020B0604020202020204" pitchFamily="34" charset="-122"/>
              </a:rPr>
              <a:t>2.2.1  </a:t>
            </a:r>
            <a:r>
              <a:rPr lang="zh-CN" altLang="en-US">
                <a:latin typeface="宋体" panose="02010600030101010101" pitchFamily="2" charset="-122"/>
                <a:ea typeface="Arial Unicode MS" panose="020B0604020202020204" pitchFamily="34" charset="-122"/>
              </a:rPr>
              <a:t>逻辑与运算和与门</a:t>
            </a:r>
          </a:p>
        </p:txBody>
      </p:sp>
      <p:sp>
        <p:nvSpPr>
          <p:cNvPr id="29703" name="矩形 7">
            <a:extLst>
              <a:ext uri="{FF2B5EF4-FFF2-40B4-BE49-F238E27FC236}">
                <a16:creationId xmlns:a16="http://schemas.microsoft.com/office/drawing/2014/main" id="{C60C880F-9CE1-9CB2-DFF9-9370CECE105F}"/>
              </a:ext>
            </a:extLst>
          </p:cNvPr>
          <p:cNvSpPr>
            <a:spLocks noGrp="1"/>
          </p:cNvSpPr>
          <p:nvPr>
            <p:ph type="title" idx="4294967295"/>
          </p:nvPr>
        </p:nvSpPr>
        <p:spPr/>
        <p:txBody>
          <a:bodyPr/>
          <a:lstStyle/>
          <a:p>
            <a:pPr>
              <a:defRPr/>
            </a:pPr>
            <a:r>
              <a:rPr lang="en-US" altLang="zh-CN" sz="2400" cap="none" dirty="0"/>
              <a:t>2.2  </a:t>
            </a:r>
            <a:r>
              <a:rPr lang="zh-CN" altLang="en-US" sz="2400" cap="none" dirty="0"/>
              <a:t>基本逻辑运算与基本逻辑门</a:t>
            </a:r>
          </a:p>
        </p:txBody>
      </p:sp>
      <p:sp>
        <p:nvSpPr>
          <p:cNvPr id="9221" name="Rectangle 3">
            <a:extLst>
              <a:ext uri="{FF2B5EF4-FFF2-40B4-BE49-F238E27FC236}">
                <a16:creationId xmlns:a16="http://schemas.microsoft.com/office/drawing/2014/main" id="{5255478A-F318-4179-FCA2-D85F065157D7}"/>
              </a:ext>
            </a:extLst>
          </p:cNvPr>
          <p:cNvSpPr txBox="1">
            <a:spLocks noChangeArrowheads="1"/>
          </p:cNvSpPr>
          <p:nvPr/>
        </p:nvSpPr>
        <p:spPr bwMode="auto">
          <a:xfrm>
            <a:off x="755650" y="728663"/>
            <a:ext cx="820896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0850" indent="-45085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20725" indent="-35560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992188" indent="-352425">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262063" indent="-347663">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1430338" indent="-333375">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18875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3447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28019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2591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r>
              <a:rPr lang="zh-CN" altLang="en-US" sz="2000">
                <a:latin typeface="宋体" panose="02010600030101010101" pitchFamily="2" charset="-122"/>
                <a:ea typeface="Arial Unicode MS" panose="020B0604020202020204" pitchFamily="34" charset="-122"/>
              </a:rPr>
              <a:t>如果只有当所有条件均具备，结果才能发生，则称这种逻辑关系为逻辑</a:t>
            </a:r>
            <a:r>
              <a:rPr lang="zh-CN" altLang="en-US" sz="2000">
                <a:solidFill>
                  <a:srgbClr val="0000FF"/>
                </a:solidFill>
                <a:latin typeface="宋体" panose="02010600030101010101" pitchFamily="2" charset="-122"/>
                <a:ea typeface="Arial Unicode MS" panose="020B0604020202020204" pitchFamily="34" charset="-122"/>
              </a:rPr>
              <a:t>与运算</a:t>
            </a:r>
            <a:r>
              <a:rPr lang="zh-CN" altLang="en-US" sz="2000">
                <a:latin typeface="宋体" panose="02010600030101010101" pitchFamily="2" charset="-122"/>
                <a:ea typeface="Arial Unicode MS" panose="020B0604020202020204" pitchFamily="34" charset="-122"/>
              </a:rPr>
              <a:t>。</a:t>
            </a:r>
          </a:p>
        </p:txBody>
      </p:sp>
      <p:sp>
        <p:nvSpPr>
          <p:cNvPr id="7" name="Rectangle 4">
            <a:extLst>
              <a:ext uri="{FF2B5EF4-FFF2-40B4-BE49-F238E27FC236}">
                <a16:creationId xmlns:a16="http://schemas.microsoft.com/office/drawing/2014/main" id="{8DEE394C-4E23-881E-C5C4-CEAC71172E9D}"/>
              </a:ext>
            </a:extLst>
          </p:cNvPr>
          <p:cNvSpPr>
            <a:spLocks noChangeArrowheads="1"/>
          </p:cNvSpPr>
          <p:nvPr/>
        </p:nvSpPr>
        <p:spPr bwMode="auto">
          <a:xfrm>
            <a:off x="863600" y="1449388"/>
            <a:ext cx="5437188"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just" eaLnBrk="1" hangingPunct="1">
              <a:spcBef>
                <a:spcPct val="0"/>
              </a:spcBef>
              <a:buClrTx/>
              <a:buFontTx/>
              <a:buNone/>
            </a:pPr>
            <a:r>
              <a:rPr lang="zh-CN" altLang="en-US" sz="2000">
                <a:latin typeface="宋体" panose="02010600030101010101" pitchFamily="2" charset="-122"/>
                <a:ea typeface="Arial Unicode MS" panose="020B0604020202020204" pitchFamily="34" charset="-122"/>
              </a:rPr>
              <a:t>　　只有当开关</a:t>
            </a:r>
            <a:r>
              <a:rPr lang="en-US" altLang="zh-CN" sz="2000">
                <a:latin typeface="宋体" panose="02010600030101010101" pitchFamily="2" charset="-122"/>
                <a:ea typeface="Arial Unicode MS" panose="020B0604020202020204" pitchFamily="34" charset="-122"/>
              </a:rPr>
              <a:t>A</a:t>
            </a:r>
            <a:r>
              <a:rPr lang="zh-CN" altLang="en-US" sz="2000">
                <a:latin typeface="宋体" panose="02010600030101010101" pitchFamily="2" charset="-122"/>
                <a:ea typeface="Arial Unicode MS" panose="020B0604020202020204" pitchFamily="34" charset="-122"/>
              </a:rPr>
              <a:t>、</a:t>
            </a:r>
            <a:r>
              <a:rPr lang="en-US" altLang="zh-CN" sz="2000">
                <a:latin typeface="宋体" panose="02010600030101010101" pitchFamily="2" charset="-122"/>
                <a:ea typeface="Arial Unicode MS" panose="020B0604020202020204" pitchFamily="34" charset="-122"/>
              </a:rPr>
              <a:t>B</a:t>
            </a:r>
            <a:r>
              <a:rPr lang="zh-CN" altLang="en-US" sz="2000">
                <a:latin typeface="宋体" panose="02010600030101010101" pitchFamily="2" charset="-122"/>
                <a:ea typeface="Arial Unicode MS" panose="020B0604020202020204" pitchFamily="34" charset="-122"/>
              </a:rPr>
              <a:t>都闭合时，灯</a:t>
            </a:r>
            <a:r>
              <a:rPr lang="en-US" altLang="zh-CN" sz="2000">
                <a:latin typeface="宋体" panose="02010600030101010101" pitchFamily="2" charset="-122"/>
                <a:ea typeface="Arial Unicode MS" panose="020B0604020202020204" pitchFamily="34" charset="-122"/>
              </a:rPr>
              <a:t>F</a:t>
            </a:r>
            <a:r>
              <a:rPr lang="zh-CN" altLang="en-US" sz="2000">
                <a:latin typeface="宋体" panose="02010600030101010101" pitchFamily="2" charset="-122"/>
                <a:ea typeface="Arial Unicode MS" panose="020B0604020202020204" pitchFamily="34" charset="-122"/>
              </a:rPr>
              <a:t>才亮。把电路中开关的状态作为自变量，而把灯的状态作为因变量。</a:t>
            </a:r>
          </a:p>
          <a:p>
            <a:pPr algn="just" eaLnBrk="1" hangingPunct="1">
              <a:spcBef>
                <a:spcPct val="0"/>
              </a:spcBef>
              <a:buClrTx/>
              <a:buFontTx/>
              <a:buNone/>
            </a:pPr>
            <a:endParaRPr lang="en-US" altLang="zh-CN" sz="2000">
              <a:latin typeface="宋体" panose="02010600030101010101" pitchFamily="2" charset="-122"/>
              <a:ea typeface="Arial Unicode MS" panose="020B0604020202020204" pitchFamily="34" charset="-122"/>
            </a:endParaRPr>
          </a:p>
          <a:p>
            <a:pPr algn="just" eaLnBrk="1" hangingPunct="1">
              <a:spcBef>
                <a:spcPct val="0"/>
              </a:spcBef>
              <a:buClrTx/>
              <a:buFontTx/>
              <a:buNone/>
            </a:pPr>
            <a:endParaRPr lang="zh-CN" altLang="en-US" sz="2000">
              <a:latin typeface="宋体" panose="02010600030101010101" pitchFamily="2" charset="-122"/>
              <a:ea typeface="Arial Unicode MS" panose="020B0604020202020204" pitchFamily="34" charset="-122"/>
            </a:endParaRPr>
          </a:p>
          <a:p>
            <a:pPr algn="just" eaLnBrk="1" hangingPunct="1">
              <a:spcBef>
                <a:spcPct val="0"/>
              </a:spcBef>
              <a:buClrTx/>
              <a:buFontTx/>
              <a:buNone/>
            </a:pPr>
            <a:endParaRPr lang="zh-CN" altLang="en-US" sz="2000">
              <a:latin typeface="宋体" panose="02010600030101010101" pitchFamily="2" charset="-122"/>
              <a:ea typeface="Arial Unicode MS" panose="020B0604020202020204" pitchFamily="34" charset="-122"/>
            </a:endParaRPr>
          </a:p>
          <a:p>
            <a:pPr algn="just" eaLnBrk="1" hangingPunct="1">
              <a:spcBef>
                <a:spcPct val="0"/>
              </a:spcBef>
              <a:buClrTx/>
              <a:buFontTx/>
              <a:buNone/>
            </a:pPr>
            <a:endParaRPr lang="zh-CN" altLang="en-US" sz="2000">
              <a:latin typeface="宋体" panose="02010600030101010101" pitchFamily="2" charset="-122"/>
              <a:ea typeface="Arial Unicode MS" panose="020B0604020202020204" pitchFamily="34" charset="-122"/>
            </a:endParaRPr>
          </a:p>
          <a:p>
            <a:pPr algn="just" eaLnBrk="1" hangingPunct="1">
              <a:spcBef>
                <a:spcPct val="0"/>
              </a:spcBef>
              <a:buClrTx/>
              <a:buFontTx/>
              <a:buNone/>
            </a:pPr>
            <a:endParaRPr lang="zh-CN" altLang="en-US" sz="2000">
              <a:latin typeface="宋体" panose="02010600030101010101" pitchFamily="2" charset="-122"/>
              <a:ea typeface="Arial Unicode MS" panose="020B0604020202020204" pitchFamily="34" charset="-122"/>
            </a:endParaRPr>
          </a:p>
          <a:p>
            <a:pPr algn="just" eaLnBrk="1" hangingPunct="1">
              <a:spcBef>
                <a:spcPct val="0"/>
              </a:spcBef>
              <a:buClrTx/>
              <a:buFontTx/>
              <a:buNone/>
            </a:pPr>
            <a:endParaRPr lang="zh-CN" altLang="en-US" sz="2000">
              <a:latin typeface="宋体" panose="02010600030101010101" pitchFamily="2" charset="-122"/>
              <a:ea typeface="Arial Unicode MS" panose="020B0604020202020204" pitchFamily="34" charset="-122"/>
            </a:endParaRPr>
          </a:p>
          <a:p>
            <a:pPr algn="just" eaLnBrk="1" hangingPunct="1">
              <a:spcBef>
                <a:spcPct val="0"/>
              </a:spcBef>
              <a:buClrTx/>
              <a:buFontTx/>
              <a:buNone/>
            </a:pPr>
            <a:endParaRPr lang="zh-CN" altLang="en-US" sz="2000">
              <a:latin typeface="宋体" panose="02010600030101010101" pitchFamily="2" charset="-122"/>
              <a:ea typeface="Arial Unicode MS" panose="020B0604020202020204" pitchFamily="34" charset="-122"/>
            </a:endParaRPr>
          </a:p>
          <a:p>
            <a:pPr algn="just" eaLnBrk="1" hangingPunct="1">
              <a:spcBef>
                <a:spcPct val="0"/>
              </a:spcBef>
              <a:buClrTx/>
              <a:buFontTx/>
              <a:buNone/>
            </a:pPr>
            <a:r>
              <a:rPr lang="zh-CN" altLang="en-US" sz="2000">
                <a:latin typeface="宋体" panose="02010600030101010101" pitchFamily="2" charset="-122"/>
                <a:ea typeface="Arial Unicode MS" panose="020B0604020202020204" pitchFamily="34" charset="-122"/>
              </a:rPr>
              <a:t>　　逻辑代数中将符合图</a:t>
            </a:r>
            <a:r>
              <a:rPr lang="en-US" altLang="zh-CN" sz="2000">
                <a:latin typeface="宋体" panose="02010600030101010101" pitchFamily="2" charset="-122"/>
                <a:ea typeface="Arial Unicode MS" panose="020B0604020202020204" pitchFamily="34" charset="-122"/>
              </a:rPr>
              <a:t>2.2</a:t>
            </a:r>
            <a:r>
              <a:rPr lang="zh-CN" altLang="en-US" sz="2000">
                <a:latin typeface="宋体" panose="02010600030101010101" pitchFamily="2" charset="-122"/>
                <a:ea typeface="Arial Unicode MS" panose="020B0604020202020204" pitchFamily="34" charset="-122"/>
              </a:rPr>
              <a:t>的函数关系定义为</a:t>
            </a:r>
            <a:r>
              <a:rPr lang="zh-CN" altLang="en-US" sz="2000">
                <a:solidFill>
                  <a:srgbClr val="0000FF"/>
                </a:solidFill>
                <a:latin typeface="宋体" panose="02010600030101010101" pitchFamily="2" charset="-122"/>
                <a:ea typeface="Arial Unicode MS" panose="020B0604020202020204" pitchFamily="34" charset="-122"/>
              </a:rPr>
              <a:t>逻辑与</a:t>
            </a:r>
            <a:r>
              <a:rPr lang="zh-CN" altLang="en-US" sz="2000">
                <a:latin typeface="宋体" panose="02010600030101010101" pitchFamily="2" charset="-122"/>
                <a:ea typeface="Arial Unicode MS" panose="020B0604020202020204" pitchFamily="34" charset="-122"/>
              </a:rPr>
              <a:t>，又叫</a:t>
            </a:r>
            <a:r>
              <a:rPr lang="zh-CN" altLang="en-US" sz="2000">
                <a:solidFill>
                  <a:srgbClr val="0000FF"/>
                </a:solidFill>
                <a:latin typeface="宋体" panose="02010600030101010101" pitchFamily="2" charset="-122"/>
                <a:ea typeface="Arial Unicode MS" panose="020B0604020202020204" pitchFamily="34" charset="-122"/>
              </a:rPr>
              <a:t>逻辑乘</a:t>
            </a:r>
            <a:r>
              <a:rPr lang="zh-CN" altLang="en-US" sz="2000">
                <a:latin typeface="宋体" panose="02010600030101010101" pitchFamily="2" charset="-122"/>
                <a:ea typeface="Arial Unicode MS" panose="020B0604020202020204" pitchFamily="34" charset="-122"/>
              </a:rPr>
              <a:t>，所以逻辑函数表达式中的与项也叫乘积项，运算符号为“</a:t>
            </a:r>
            <a:r>
              <a:rPr lang="en-US" altLang="zh-CN" sz="2000">
                <a:latin typeface="宋体" panose="02010600030101010101" pitchFamily="2" charset="-122"/>
                <a:ea typeface="Arial Unicode MS" panose="020B0604020202020204" pitchFamily="34" charset="-122"/>
              </a:rPr>
              <a:t>·”</a:t>
            </a:r>
            <a:r>
              <a:rPr lang="zh-CN" altLang="en-US" sz="2000">
                <a:latin typeface="宋体" panose="02010600030101010101" pitchFamily="2" charset="-122"/>
                <a:ea typeface="Arial Unicode MS" panose="020B0604020202020204" pitchFamily="34" charset="-122"/>
              </a:rPr>
              <a:t>，</a:t>
            </a:r>
            <a:r>
              <a:rPr lang="en-US" altLang="zh-CN" sz="2000">
                <a:latin typeface="宋体" panose="02010600030101010101" pitchFamily="2" charset="-122"/>
                <a:ea typeface="Arial Unicode MS" panose="020B0604020202020204" pitchFamily="34" charset="-122"/>
              </a:rPr>
              <a:t>2</a:t>
            </a:r>
            <a:r>
              <a:rPr lang="zh-CN" altLang="en-US" sz="2000">
                <a:latin typeface="宋体" panose="02010600030101010101" pitchFamily="2" charset="-122"/>
                <a:ea typeface="Arial Unicode MS" panose="020B0604020202020204" pitchFamily="34" charset="-122"/>
              </a:rPr>
              <a:t>变量的逻辑与运算表达式为：    </a:t>
            </a:r>
            <a:r>
              <a:rPr lang="en-US" altLang="zh-CN" sz="2000">
                <a:latin typeface="宋体" panose="02010600030101010101" pitchFamily="2" charset="-122"/>
                <a:ea typeface="Arial Unicode MS" panose="020B0604020202020204" pitchFamily="34" charset="-122"/>
              </a:rPr>
              <a:t>F = A·B     </a:t>
            </a:r>
          </a:p>
        </p:txBody>
      </p:sp>
      <p:pic>
        <p:nvPicPr>
          <p:cNvPr id="9223" name="Picture 5">
            <a:extLst>
              <a:ext uri="{FF2B5EF4-FFF2-40B4-BE49-F238E27FC236}">
                <a16:creationId xmlns:a16="http://schemas.microsoft.com/office/drawing/2014/main" id="{D10413C1-918F-E1CE-39E2-3F828C496B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2708275"/>
            <a:ext cx="2501900" cy="136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6">
            <a:extLst>
              <a:ext uri="{FF2B5EF4-FFF2-40B4-BE49-F238E27FC236}">
                <a16:creationId xmlns:a16="http://schemas.microsoft.com/office/drawing/2014/main" id="{CDAFE1A8-EA4C-4646-3FED-730D19EBD1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4413" y="2708275"/>
            <a:ext cx="2500312" cy="135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3" name="Rectangle 11">
            <a:extLst>
              <a:ext uri="{FF2B5EF4-FFF2-40B4-BE49-F238E27FC236}">
                <a16:creationId xmlns:a16="http://schemas.microsoft.com/office/drawing/2014/main" id="{A6136206-F1B3-E8D9-1022-954271355279}"/>
              </a:ext>
            </a:extLst>
          </p:cNvPr>
          <p:cNvSpPr>
            <a:spLocks noChangeArrowheads="1"/>
          </p:cNvSpPr>
          <p:nvPr/>
        </p:nvSpPr>
        <p:spPr bwMode="auto">
          <a:xfrm>
            <a:off x="1008063" y="6092825"/>
            <a:ext cx="46085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000">
                <a:latin typeface="宋体" panose="02010600030101010101" pitchFamily="2" charset="-122"/>
                <a:ea typeface="Arial Unicode MS" panose="020B0604020202020204" pitchFamily="34" charset="-122"/>
              </a:rPr>
              <a:t>实现逻辑与运算的逻辑电路称为</a:t>
            </a:r>
            <a:r>
              <a:rPr lang="zh-CN" altLang="en-US" sz="2000">
                <a:solidFill>
                  <a:srgbClr val="0000FF"/>
                </a:solidFill>
                <a:latin typeface="宋体" panose="02010600030101010101" pitchFamily="2" charset="-122"/>
                <a:ea typeface="Arial Unicode MS" panose="020B0604020202020204" pitchFamily="34" charset="-122"/>
              </a:rPr>
              <a:t>与门</a:t>
            </a:r>
          </a:p>
        </p:txBody>
      </p:sp>
      <p:pic>
        <p:nvPicPr>
          <p:cNvPr id="6155" name="Picture 8">
            <a:extLst>
              <a:ext uri="{FF2B5EF4-FFF2-40B4-BE49-F238E27FC236}">
                <a16:creationId xmlns:a16="http://schemas.microsoft.com/office/drawing/2014/main" id="{348F6389-EAB7-7BC9-7568-9404155499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6088" y="5189538"/>
            <a:ext cx="1584325"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6" name="Rectangle 10">
            <a:extLst>
              <a:ext uri="{FF2B5EF4-FFF2-40B4-BE49-F238E27FC236}">
                <a16:creationId xmlns:a16="http://schemas.microsoft.com/office/drawing/2014/main" id="{9C366503-1C00-0D31-B474-29E1E96AD55D}"/>
              </a:ext>
            </a:extLst>
          </p:cNvPr>
          <p:cNvSpPr>
            <a:spLocks noChangeArrowheads="1"/>
          </p:cNvSpPr>
          <p:nvPr/>
        </p:nvSpPr>
        <p:spPr bwMode="auto">
          <a:xfrm>
            <a:off x="6148388" y="6124575"/>
            <a:ext cx="2606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0"/>
              </a:spcBef>
              <a:buClrTx/>
              <a:buFontTx/>
              <a:buNone/>
            </a:pPr>
            <a:r>
              <a:rPr lang="zh-CN" altLang="en-US" sz="1800">
                <a:latin typeface="宋体" panose="02010600030101010101" pitchFamily="2" charset="-122"/>
                <a:ea typeface="Arial Unicode MS" panose="020B0604020202020204" pitchFamily="34" charset="-122"/>
              </a:rPr>
              <a:t>图</a:t>
            </a:r>
            <a:r>
              <a:rPr lang="en-US" altLang="zh-CN" sz="1800">
                <a:latin typeface="宋体" panose="02010600030101010101" pitchFamily="2" charset="-122"/>
                <a:ea typeface="Arial Unicode MS" panose="020B0604020202020204" pitchFamily="34" charset="-122"/>
              </a:rPr>
              <a:t>2.3</a:t>
            </a:r>
            <a:r>
              <a:rPr lang="zh-CN" altLang="en-US" sz="1800">
                <a:latin typeface="宋体" panose="02010600030101010101" pitchFamily="2" charset="-122"/>
                <a:ea typeface="Arial Unicode MS" panose="020B0604020202020204" pitchFamily="34" charset="-122"/>
              </a:rPr>
              <a:t>　</a:t>
            </a:r>
            <a:r>
              <a:rPr lang="en-US" altLang="zh-CN" sz="1800">
                <a:latin typeface="宋体" panose="02010600030101010101" pitchFamily="2" charset="-122"/>
                <a:ea typeface="Arial Unicode MS" panose="020B0604020202020204" pitchFamily="34" charset="-122"/>
              </a:rPr>
              <a:t>2</a:t>
            </a:r>
            <a:r>
              <a:rPr lang="zh-CN" altLang="en-US" sz="1800">
                <a:latin typeface="宋体" panose="02010600030101010101" pitchFamily="2" charset="-122"/>
                <a:ea typeface="Arial Unicode MS" panose="020B0604020202020204" pitchFamily="34" charset="-122"/>
              </a:rPr>
              <a:t>输入与门符号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8" end="8"/>
                                            </p:txEl>
                                          </p:spTgt>
                                        </p:tgtEl>
                                        <p:attrNameLst>
                                          <p:attrName>style.visibility</p:attrName>
                                        </p:attrNameLst>
                                      </p:cBhvr>
                                      <p:to>
                                        <p:strVal val="visible"/>
                                      </p:to>
                                    </p:set>
                                    <p:animEffect transition="in" filter="box(in)">
                                      <p:cBhvr>
                                        <p:cTn id="7" dur="500"/>
                                        <p:tgtEl>
                                          <p:spTgt spid="7">
                                            <p:txEl>
                                              <p:pRg st="8" end="8"/>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153"/>
                                        </p:tgtEl>
                                        <p:attrNameLst>
                                          <p:attrName>style.visibility</p:attrName>
                                        </p:attrNameLst>
                                      </p:cBhvr>
                                      <p:to>
                                        <p:strVal val="visible"/>
                                      </p:to>
                                    </p:set>
                                    <p:animEffect transition="in" filter="box(in)">
                                      <p:cBhvr>
                                        <p:cTn id="12" dur="500"/>
                                        <p:tgtEl>
                                          <p:spTgt spid="61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6155"/>
                                        </p:tgtEl>
                                        <p:attrNameLst>
                                          <p:attrName>style.visibility</p:attrName>
                                        </p:attrNameLst>
                                      </p:cBhvr>
                                      <p:to>
                                        <p:strVal val="visible"/>
                                      </p:to>
                                    </p:set>
                                    <p:animEffect transition="in" filter="box(in)">
                                      <p:cBhvr>
                                        <p:cTn id="17" dur="500"/>
                                        <p:tgtEl>
                                          <p:spTgt spid="6155"/>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6156"/>
                                        </p:tgtEl>
                                        <p:attrNameLst>
                                          <p:attrName>style.visibility</p:attrName>
                                        </p:attrNameLst>
                                      </p:cBhvr>
                                      <p:to>
                                        <p:strVal val="visible"/>
                                      </p:to>
                                    </p:set>
                                    <p:animEffect transition="in" filter="box(in)">
                                      <p:cBhvr>
                                        <p:cTn id="20" dur="500"/>
                                        <p:tgtEl>
                                          <p:spTgt spid="6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 grpId="0"/>
      <p:bldP spid="615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9">
            <a:extLst>
              <a:ext uri="{FF2B5EF4-FFF2-40B4-BE49-F238E27FC236}">
                <a16:creationId xmlns:a16="http://schemas.microsoft.com/office/drawing/2014/main" id="{0EE72267-08E2-0171-F41D-546E2B293D31}"/>
              </a:ext>
            </a:extLst>
          </p:cNvPr>
          <p:cNvSpPr>
            <a:spLocks noGrp="1"/>
          </p:cNvSpPr>
          <p:nvPr>
            <p:ph type="sldNum" sz="quarter" idx="10"/>
          </p:nvPr>
        </p:nvSpPr>
        <p:spPr>
          <a:noFill/>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spcBef>
                <a:spcPct val="0"/>
              </a:spcBef>
              <a:buClrTx/>
              <a:buFontTx/>
              <a:buNone/>
            </a:pPr>
            <a:fld id="{8F6CF78F-E305-44F6-8D2A-FAAC5550EBB9}" type="slidenum">
              <a:rPr lang="en-US" altLang="zh-CN" sz="1800">
                <a:solidFill>
                  <a:schemeClr val="bg2"/>
                </a:solidFill>
                <a:latin typeface="Arial" panose="020B0604020202020204" pitchFamily="34" charset="0"/>
                <a:ea typeface="Arial Unicode MS" panose="020B0604020202020204" pitchFamily="34" charset="-122"/>
              </a:rPr>
              <a:pPr>
                <a:spcBef>
                  <a:spcPct val="0"/>
                </a:spcBef>
                <a:buClrTx/>
                <a:buFontTx/>
                <a:buNone/>
              </a:pPr>
              <a:t>40</a:t>
            </a:fld>
            <a:endParaRPr lang="en-US" altLang="zh-CN" sz="1800">
              <a:solidFill>
                <a:schemeClr val="bg2"/>
              </a:solidFill>
              <a:latin typeface="Arial" panose="020B0604020202020204" pitchFamily="34" charset="0"/>
              <a:ea typeface="Arial Unicode MS" panose="020B0604020202020204" pitchFamily="34" charset="-122"/>
            </a:endParaRPr>
          </a:p>
        </p:txBody>
      </p:sp>
      <p:sp>
        <p:nvSpPr>
          <p:cNvPr id="59435" name="矩形 43">
            <a:extLst>
              <a:ext uri="{FF2B5EF4-FFF2-40B4-BE49-F238E27FC236}">
                <a16:creationId xmlns:a16="http://schemas.microsoft.com/office/drawing/2014/main" id="{F1C32161-3D10-897B-78DA-111612D2ACD7}"/>
              </a:ext>
            </a:extLst>
          </p:cNvPr>
          <p:cNvSpPr>
            <a:spLocks noGrp="1"/>
          </p:cNvSpPr>
          <p:nvPr>
            <p:ph type="title" idx="4294967295"/>
          </p:nvPr>
        </p:nvSpPr>
        <p:spPr/>
        <p:txBody>
          <a:bodyPr/>
          <a:lstStyle/>
          <a:p>
            <a:pPr>
              <a:defRPr/>
            </a:pPr>
            <a:r>
              <a:rPr lang="en-US" altLang="zh-CN" sz="2400" cap="none" dirty="0"/>
              <a:t>2  </a:t>
            </a:r>
            <a:r>
              <a:rPr lang="zh-CN" altLang="en-US" sz="2400" cap="none" dirty="0"/>
              <a:t>最大项</a:t>
            </a:r>
          </a:p>
        </p:txBody>
      </p:sp>
      <p:sp>
        <p:nvSpPr>
          <p:cNvPr id="57348" name="矩形 1">
            <a:extLst>
              <a:ext uri="{FF2B5EF4-FFF2-40B4-BE49-F238E27FC236}">
                <a16:creationId xmlns:a16="http://schemas.microsoft.com/office/drawing/2014/main" id="{3B5CA2EA-2231-8016-E7CF-DD7955A2BC4C}"/>
              </a:ext>
            </a:extLst>
          </p:cNvPr>
          <p:cNvSpPr>
            <a:spLocks noChangeArrowheads="1"/>
          </p:cNvSpPr>
          <p:nvPr/>
        </p:nvSpPr>
        <p:spPr bwMode="auto">
          <a:xfrm>
            <a:off x="827088" y="188913"/>
            <a:ext cx="8066087" cy="1824037"/>
          </a:xfrm>
          <a:prstGeom prst="rect">
            <a:avLst/>
          </a:prstGeom>
          <a:solidFill>
            <a:srgbClr val="FFFF00"/>
          </a:solidFill>
          <a:ln w="9525">
            <a:solidFill>
              <a:schemeClr val="tx1"/>
            </a:solidFill>
            <a:miter lim="800000"/>
            <a:headEnd/>
            <a:tailEnd/>
          </a:ln>
        </p:spPr>
        <p:txBody>
          <a:bodyPr>
            <a:spAutoFit/>
          </a:bodyPr>
          <a:lstStyle>
            <a:lvl1pPr marL="609600" indent="-6096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125000"/>
              </a:lnSpc>
              <a:spcBef>
                <a:spcPct val="0"/>
              </a:spcBef>
              <a:buClrTx/>
              <a:buFont typeface="Wingdings" panose="05000000000000000000" pitchFamily="2" charset="2"/>
              <a:buNone/>
            </a:pPr>
            <a:r>
              <a:rPr lang="zh-CN" altLang="en-US" sz="1800">
                <a:solidFill>
                  <a:srgbClr val="A50021"/>
                </a:solidFill>
                <a:latin typeface="宋体" panose="02010600030101010101" pitchFamily="2" charset="-122"/>
                <a:ea typeface="Arial Unicode MS" panose="020B0604020202020204" pitchFamily="34" charset="-122"/>
              </a:rPr>
              <a:t>最大项的性质</a:t>
            </a:r>
          </a:p>
          <a:p>
            <a:pPr eaLnBrk="1" hangingPunct="1">
              <a:lnSpc>
                <a:spcPct val="125000"/>
              </a:lnSpc>
              <a:spcBef>
                <a:spcPct val="0"/>
              </a:spcBef>
              <a:buClrTx/>
              <a:buFont typeface="Wingdings" panose="05000000000000000000" pitchFamily="2" charset="2"/>
              <a:buNone/>
            </a:pPr>
            <a:r>
              <a:rPr lang="zh-CN" altLang="en-US" sz="1800">
                <a:latin typeface="宋体" panose="02010600030101010101" pitchFamily="2" charset="-122"/>
                <a:ea typeface="Arial Unicode MS" panose="020B0604020202020204" pitchFamily="34" charset="-122"/>
              </a:rPr>
              <a:t>① 对于任意一个最大项，有且仅有一组变量取值使它的值为</a:t>
            </a:r>
            <a:r>
              <a:rPr lang="en-US" altLang="zh-CN" sz="1800">
                <a:latin typeface="宋体" panose="02010600030101010101" pitchFamily="2" charset="-122"/>
                <a:ea typeface="Arial Unicode MS" panose="020B0604020202020204" pitchFamily="34" charset="-122"/>
              </a:rPr>
              <a:t>0</a:t>
            </a:r>
            <a:r>
              <a:rPr lang="zh-CN" altLang="en-US" sz="1800">
                <a:latin typeface="宋体" panose="02010600030101010101" pitchFamily="2" charset="-122"/>
                <a:ea typeface="Arial Unicode MS" panose="020B0604020202020204" pitchFamily="34" charset="-122"/>
              </a:rPr>
              <a:t>。</a:t>
            </a:r>
            <a:endParaRPr lang="en-US" altLang="zh-CN" sz="1800">
              <a:latin typeface="宋体" panose="02010600030101010101" pitchFamily="2" charset="-122"/>
              <a:ea typeface="Arial Unicode MS" panose="020B0604020202020204" pitchFamily="34" charset="-122"/>
            </a:endParaRPr>
          </a:p>
          <a:p>
            <a:pPr eaLnBrk="1" hangingPunct="1">
              <a:lnSpc>
                <a:spcPct val="125000"/>
              </a:lnSpc>
              <a:spcBef>
                <a:spcPct val="0"/>
              </a:spcBef>
              <a:buClrTx/>
              <a:buFont typeface="Wingdings" panose="05000000000000000000" pitchFamily="2" charset="2"/>
              <a:buNone/>
            </a:pPr>
            <a:r>
              <a:rPr lang="zh-CN" altLang="en-US" sz="1800">
                <a:latin typeface="宋体" panose="02010600030101010101" pitchFamily="2" charset="-122"/>
                <a:ea typeface="Arial Unicode MS" panose="020B0604020202020204" pitchFamily="34" charset="-122"/>
              </a:rPr>
              <a:t>② 对于变量的任一组取值，任意两个最大项的逻辑或运算结果为</a:t>
            </a:r>
            <a:r>
              <a:rPr lang="en-US" altLang="zh-CN" sz="1800">
                <a:latin typeface="宋体" panose="02010600030101010101" pitchFamily="2" charset="-122"/>
                <a:ea typeface="Arial Unicode MS" panose="020B0604020202020204" pitchFamily="34" charset="-122"/>
              </a:rPr>
              <a:t>1</a:t>
            </a:r>
            <a:r>
              <a:rPr lang="zh-CN" altLang="en-US" sz="1800">
                <a:latin typeface="宋体" panose="02010600030101010101" pitchFamily="2" charset="-122"/>
                <a:ea typeface="Arial Unicode MS" panose="020B0604020202020204" pitchFamily="34" charset="-122"/>
              </a:rPr>
              <a:t>，即</a:t>
            </a:r>
            <a:endParaRPr lang="en-US" altLang="zh-CN" sz="1800">
              <a:latin typeface="宋体" panose="02010600030101010101" pitchFamily="2" charset="-122"/>
              <a:ea typeface="Arial Unicode MS" panose="020B0604020202020204" pitchFamily="34" charset="-122"/>
            </a:endParaRPr>
          </a:p>
          <a:p>
            <a:pPr eaLnBrk="1" hangingPunct="1">
              <a:lnSpc>
                <a:spcPct val="125000"/>
              </a:lnSpc>
              <a:spcBef>
                <a:spcPct val="0"/>
              </a:spcBef>
              <a:buClrTx/>
              <a:buFont typeface="Wingdings" panose="05000000000000000000" pitchFamily="2" charset="2"/>
              <a:buNone/>
            </a:pPr>
            <a:r>
              <a:rPr lang="en-US" altLang="zh-CN" sz="1800">
                <a:latin typeface="宋体" panose="02010600030101010101" pitchFamily="2" charset="-122"/>
                <a:ea typeface="Arial Unicode MS" panose="020B0604020202020204" pitchFamily="34" charset="-122"/>
              </a:rPr>
              <a:t>    M</a:t>
            </a:r>
            <a:r>
              <a:rPr lang="en-US" altLang="zh-CN" sz="1800" baseline="-25000">
                <a:latin typeface="宋体" panose="02010600030101010101" pitchFamily="2" charset="-122"/>
                <a:ea typeface="Arial Unicode MS" panose="020B0604020202020204" pitchFamily="34" charset="-122"/>
              </a:rPr>
              <a:t>i</a:t>
            </a:r>
            <a:r>
              <a:rPr lang="en-US" altLang="zh-CN" sz="1800">
                <a:latin typeface="宋体" panose="02010600030101010101" pitchFamily="2" charset="-122"/>
                <a:ea typeface="Arial Unicode MS" panose="020B0604020202020204" pitchFamily="34" charset="-122"/>
              </a:rPr>
              <a:t>+M</a:t>
            </a:r>
            <a:r>
              <a:rPr lang="en-US" altLang="zh-CN" sz="1800" baseline="-25000">
                <a:latin typeface="宋体" panose="02010600030101010101" pitchFamily="2" charset="-122"/>
                <a:ea typeface="Arial Unicode MS" panose="020B0604020202020204" pitchFamily="34" charset="-122"/>
              </a:rPr>
              <a:t>j</a:t>
            </a:r>
            <a:r>
              <a:rPr lang="en-US" altLang="zh-CN" sz="1800">
                <a:latin typeface="宋体" panose="02010600030101010101" pitchFamily="2" charset="-122"/>
                <a:ea typeface="Arial Unicode MS" panose="020B0604020202020204" pitchFamily="34" charset="-122"/>
              </a:rPr>
              <a:t> = 1(i≠j)</a:t>
            </a:r>
            <a:r>
              <a:rPr lang="zh-CN" altLang="en-US" sz="1800">
                <a:latin typeface="宋体" panose="02010600030101010101" pitchFamily="2" charset="-122"/>
                <a:ea typeface="Arial Unicode MS" panose="020B0604020202020204" pitchFamily="34" charset="-122"/>
              </a:rPr>
              <a:t>。</a:t>
            </a:r>
          </a:p>
          <a:p>
            <a:pPr eaLnBrk="1" hangingPunct="1">
              <a:lnSpc>
                <a:spcPct val="125000"/>
              </a:lnSpc>
              <a:spcBef>
                <a:spcPct val="0"/>
              </a:spcBef>
              <a:buClrTx/>
              <a:buFont typeface="Wingdings" panose="05000000000000000000" pitchFamily="2" charset="2"/>
              <a:buNone/>
            </a:pPr>
            <a:r>
              <a:rPr lang="zh-CN" altLang="en-US" sz="1800">
                <a:latin typeface="宋体" panose="02010600030101010101" pitchFamily="2" charset="-122"/>
                <a:ea typeface="Arial Unicode MS" panose="020B0604020202020204" pitchFamily="34" charset="-122"/>
              </a:rPr>
              <a:t>③ 全部最大项之积为</a:t>
            </a:r>
            <a:r>
              <a:rPr lang="en-US" altLang="zh-CN" sz="1800">
                <a:latin typeface="宋体" panose="02010600030101010101" pitchFamily="2" charset="-122"/>
                <a:ea typeface="Arial Unicode MS" panose="020B0604020202020204" pitchFamily="34" charset="-122"/>
              </a:rPr>
              <a:t>0</a:t>
            </a:r>
            <a:r>
              <a:rPr lang="zh-CN" altLang="en-US" sz="1800">
                <a:latin typeface="宋体" panose="02010600030101010101" pitchFamily="2" charset="-122"/>
                <a:ea typeface="Arial Unicode MS" panose="020B0604020202020204" pitchFamily="34" charset="-122"/>
              </a:rPr>
              <a:t>，即</a:t>
            </a:r>
          </a:p>
        </p:txBody>
      </p:sp>
      <p:graphicFrame>
        <p:nvGraphicFramePr>
          <p:cNvPr id="57349" name="对象 2">
            <a:extLst>
              <a:ext uri="{FF2B5EF4-FFF2-40B4-BE49-F238E27FC236}">
                <a16:creationId xmlns:a16="http://schemas.microsoft.com/office/drawing/2014/main" id="{6D3881F3-C8A3-9898-B7F0-5295836BCDA9}"/>
              </a:ext>
            </a:extLst>
          </p:cNvPr>
          <p:cNvGraphicFramePr>
            <a:graphicFrameLocks noChangeAspect="1"/>
          </p:cNvGraphicFramePr>
          <p:nvPr/>
        </p:nvGraphicFramePr>
        <p:xfrm>
          <a:off x="3889375" y="1304925"/>
          <a:ext cx="1077913" cy="719138"/>
        </p:xfrm>
        <a:graphic>
          <a:graphicData uri="http://schemas.openxmlformats.org/presentationml/2006/ole">
            <mc:AlternateContent xmlns:mc="http://schemas.openxmlformats.org/markup-compatibility/2006">
              <mc:Choice xmlns:v="urn:schemas-microsoft-com:vml" Requires="v">
                <p:oleObj name="公式" r:id="rId2" imgW="685800" imgH="457200" progId="Equation.3">
                  <p:embed/>
                </p:oleObj>
              </mc:Choice>
              <mc:Fallback>
                <p:oleObj name="公式" r:id="rId2" imgW="685800" imgH="457200" progId="Equation.3">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9375" y="1304925"/>
                        <a:ext cx="1077913"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7350" name="Picture 7">
            <a:extLst>
              <a:ext uri="{FF2B5EF4-FFF2-40B4-BE49-F238E27FC236}">
                <a16:creationId xmlns:a16="http://schemas.microsoft.com/office/drawing/2014/main" id="{3552DB5D-5C04-3E64-A903-6586C090BD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63" y="2420938"/>
            <a:ext cx="9124950"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a:extLst>
              <a:ext uri="{FF2B5EF4-FFF2-40B4-BE49-F238E27FC236}">
                <a16:creationId xmlns:a16="http://schemas.microsoft.com/office/drawing/2014/main" id="{4BD3B39C-C995-B845-456B-E323AB66FBEE}"/>
              </a:ext>
            </a:extLst>
          </p:cNvPr>
          <p:cNvSpPr/>
          <p:nvPr/>
        </p:nvSpPr>
        <p:spPr>
          <a:xfrm>
            <a:off x="1150938" y="620713"/>
            <a:ext cx="7742237" cy="323850"/>
          </a:xfrm>
          <a:prstGeom prst="rect">
            <a:avLst/>
          </a:prstGeom>
          <a:solidFill>
            <a:srgbClr val="FF0000">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9" name="矩形 8">
            <a:extLst>
              <a:ext uri="{FF2B5EF4-FFF2-40B4-BE49-F238E27FC236}">
                <a16:creationId xmlns:a16="http://schemas.microsoft.com/office/drawing/2014/main" id="{25490140-C1C9-4F22-4D43-9ED92CF56A1D}"/>
              </a:ext>
            </a:extLst>
          </p:cNvPr>
          <p:cNvSpPr/>
          <p:nvPr/>
        </p:nvSpPr>
        <p:spPr>
          <a:xfrm>
            <a:off x="30163" y="4041775"/>
            <a:ext cx="9113837" cy="323850"/>
          </a:xfrm>
          <a:prstGeom prst="rect">
            <a:avLst/>
          </a:prstGeom>
          <a:solidFill>
            <a:srgbClr val="00B050">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矩形 9">
            <a:extLst>
              <a:ext uri="{FF2B5EF4-FFF2-40B4-BE49-F238E27FC236}">
                <a16:creationId xmlns:a16="http://schemas.microsoft.com/office/drawing/2014/main" id="{C676D752-47B1-6AF6-9C75-F3AE94BA70D6}"/>
              </a:ext>
            </a:extLst>
          </p:cNvPr>
          <p:cNvSpPr/>
          <p:nvPr/>
        </p:nvSpPr>
        <p:spPr>
          <a:xfrm>
            <a:off x="1150938" y="944563"/>
            <a:ext cx="7742237" cy="647700"/>
          </a:xfrm>
          <a:prstGeom prst="rect">
            <a:avLst/>
          </a:prstGeom>
          <a:solidFill>
            <a:srgbClr val="00B050">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1" name="矩形 10">
            <a:extLst>
              <a:ext uri="{FF2B5EF4-FFF2-40B4-BE49-F238E27FC236}">
                <a16:creationId xmlns:a16="http://schemas.microsoft.com/office/drawing/2014/main" id="{3991A33A-1BDA-6694-0B03-7AD0B17A0CBF}"/>
              </a:ext>
            </a:extLst>
          </p:cNvPr>
          <p:cNvSpPr/>
          <p:nvPr/>
        </p:nvSpPr>
        <p:spPr>
          <a:xfrm>
            <a:off x="3132138" y="2852738"/>
            <a:ext cx="935037" cy="3816350"/>
          </a:xfrm>
          <a:prstGeom prst="rect">
            <a:avLst/>
          </a:prstGeom>
          <a:solidFill>
            <a:srgbClr val="FF0000">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2" name="矩形 11">
            <a:extLst>
              <a:ext uri="{FF2B5EF4-FFF2-40B4-BE49-F238E27FC236}">
                <a16:creationId xmlns:a16="http://schemas.microsoft.com/office/drawing/2014/main" id="{EB6199D3-3C61-E4E9-0E7C-CAC50130B10A}"/>
              </a:ext>
            </a:extLst>
          </p:cNvPr>
          <p:cNvSpPr/>
          <p:nvPr/>
        </p:nvSpPr>
        <p:spPr>
          <a:xfrm>
            <a:off x="1152525" y="1592263"/>
            <a:ext cx="7740650" cy="323850"/>
          </a:xfrm>
          <a:prstGeom prst="rect">
            <a:avLst/>
          </a:prstGeom>
          <a:solidFill>
            <a:srgbClr val="0000F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3" name="矩形 12">
            <a:extLst>
              <a:ext uri="{FF2B5EF4-FFF2-40B4-BE49-F238E27FC236}">
                <a16:creationId xmlns:a16="http://schemas.microsoft.com/office/drawing/2014/main" id="{BBB7E36A-B6AD-4E93-AC9C-FCDD8DFD4EAA}"/>
              </a:ext>
            </a:extLst>
          </p:cNvPr>
          <p:cNvSpPr/>
          <p:nvPr/>
        </p:nvSpPr>
        <p:spPr>
          <a:xfrm>
            <a:off x="2159000" y="3249613"/>
            <a:ext cx="6985000" cy="395287"/>
          </a:xfrm>
          <a:prstGeom prst="rect">
            <a:avLst/>
          </a:prstGeom>
          <a:solidFill>
            <a:srgbClr val="0000F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arn(inVertical)">
                                      <p:cBhvr>
                                        <p:cTn id="23" dur="500"/>
                                        <p:tgtEl>
                                          <p:spTgt spid="12"/>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arn(inVertical)">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9">
            <a:extLst>
              <a:ext uri="{FF2B5EF4-FFF2-40B4-BE49-F238E27FC236}">
                <a16:creationId xmlns:a16="http://schemas.microsoft.com/office/drawing/2014/main" id="{174E37B0-B157-44D3-80A8-E9698B2626BF}"/>
              </a:ext>
            </a:extLst>
          </p:cNvPr>
          <p:cNvSpPr>
            <a:spLocks noGrp="1"/>
          </p:cNvSpPr>
          <p:nvPr>
            <p:ph type="sldNum" sz="quarter" idx="10"/>
          </p:nvPr>
        </p:nvSpPr>
        <p:spPr>
          <a:noFill/>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spcBef>
                <a:spcPct val="0"/>
              </a:spcBef>
              <a:buClrTx/>
              <a:buFontTx/>
              <a:buNone/>
            </a:pPr>
            <a:fld id="{3AAFFC01-5353-49FD-AE23-A4BD624A236C}" type="slidenum">
              <a:rPr lang="en-US" altLang="zh-CN" sz="1800">
                <a:solidFill>
                  <a:schemeClr val="bg2"/>
                </a:solidFill>
                <a:latin typeface="Arial" panose="020B0604020202020204" pitchFamily="34" charset="0"/>
                <a:ea typeface="Arial Unicode MS" panose="020B0604020202020204" pitchFamily="34" charset="-122"/>
              </a:rPr>
              <a:pPr>
                <a:spcBef>
                  <a:spcPct val="0"/>
                </a:spcBef>
                <a:buClrTx/>
                <a:buFontTx/>
                <a:buNone/>
              </a:pPr>
              <a:t>41</a:t>
            </a:fld>
            <a:endParaRPr lang="en-US" altLang="zh-CN" sz="1800">
              <a:solidFill>
                <a:schemeClr val="bg2"/>
              </a:solidFill>
              <a:latin typeface="Arial" panose="020B0604020202020204" pitchFamily="34" charset="0"/>
              <a:ea typeface="Arial Unicode MS" panose="020B0604020202020204" pitchFamily="34" charset="-122"/>
            </a:endParaRPr>
          </a:p>
        </p:txBody>
      </p:sp>
      <p:sp>
        <p:nvSpPr>
          <p:cNvPr id="59435" name="矩形 43">
            <a:extLst>
              <a:ext uri="{FF2B5EF4-FFF2-40B4-BE49-F238E27FC236}">
                <a16:creationId xmlns:a16="http://schemas.microsoft.com/office/drawing/2014/main" id="{B438C09C-2484-2D2A-E430-53CD5692DA28}"/>
              </a:ext>
            </a:extLst>
          </p:cNvPr>
          <p:cNvSpPr>
            <a:spLocks noGrp="1"/>
          </p:cNvSpPr>
          <p:nvPr>
            <p:ph type="title" idx="4294967295"/>
          </p:nvPr>
        </p:nvSpPr>
        <p:spPr/>
        <p:txBody>
          <a:bodyPr/>
          <a:lstStyle/>
          <a:p>
            <a:pPr>
              <a:defRPr/>
            </a:pPr>
            <a:r>
              <a:rPr lang="en-US" altLang="zh-CN" sz="2400" cap="none" dirty="0"/>
              <a:t>2  </a:t>
            </a:r>
            <a:r>
              <a:rPr lang="zh-CN" altLang="en-US" sz="2400" cap="none" dirty="0"/>
              <a:t>最大项</a:t>
            </a:r>
          </a:p>
        </p:txBody>
      </p:sp>
      <p:sp>
        <p:nvSpPr>
          <p:cNvPr id="58372" name="Rectangle 3">
            <a:extLst>
              <a:ext uri="{FF2B5EF4-FFF2-40B4-BE49-F238E27FC236}">
                <a16:creationId xmlns:a16="http://schemas.microsoft.com/office/drawing/2014/main" id="{35FA7479-B0A1-D994-E4DE-02F91098358D}"/>
              </a:ext>
            </a:extLst>
          </p:cNvPr>
          <p:cNvSpPr txBox="1">
            <a:spLocks noChangeArrowheads="1"/>
          </p:cNvSpPr>
          <p:nvPr/>
        </p:nvSpPr>
        <p:spPr bwMode="auto">
          <a:xfrm>
            <a:off x="766763" y="446088"/>
            <a:ext cx="81883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20725" indent="-35560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992188" indent="-352425">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262063" indent="-347663">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1430338" indent="-333375">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18875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3447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28019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2591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80000"/>
              </a:lnSpc>
              <a:buFont typeface="Wingdings" panose="05000000000000000000" pitchFamily="2" charset="2"/>
              <a:buNone/>
            </a:pPr>
            <a:r>
              <a:rPr lang="en-US" altLang="zh-CN" sz="2400">
                <a:latin typeface="宋体" panose="02010600030101010101" pitchFamily="2" charset="-122"/>
                <a:ea typeface="Arial Unicode MS" panose="020B0604020202020204" pitchFamily="34" charset="-122"/>
              </a:rPr>
              <a:t>2. </a:t>
            </a:r>
            <a:r>
              <a:rPr lang="zh-CN" altLang="en-US" sz="2400">
                <a:latin typeface="宋体" panose="02010600030101010101" pitchFamily="2" charset="-122"/>
                <a:ea typeface="Arial Unicode MS" panose="020B0604020202020204" pitchFamily="34" charset="-122"/>
              </a:rPr>
              <a:t>最大项</a:t>
            </a:r>
            <a:r>
              <a:rPr lang="zh-CN" altLang="en-US" sz="2000">
                <a:latin typeface="宋体" panose="02010600030101010101" pitchFamily="2" charset="-122"/>
                <a:ea typeface="Arial Unicode MS" panose="020B0604020202020204" pitchFamily="34" charset="-122"/>
              </a:rPr>
              <a:t>	</a:t>
            </a:r>
          </a:p>
        </p:txBody>
      </p:sp>
      <p:sp>
        <p:nvSpPr>
          <p:cNvPr id="58373" name="Rectangle 3">
            <a:extLst>
              <a:ext uri="{FF2B5EF4-FFF2-40B4-BE49-F238E27FC236}">
                <a16:creationId xmlns:a16="http://schemas.microsoft.com/office/drawing/2014/main" id="{AA6E1936-F625-0DFA-63A9-71A0D4480D8C}"/>
              </a:ext>
            </a:extLst>
          </p:cNvPr>
          <p:cNvSpPr txBox="1">
            <a:spLocks noChangeArrowheads="1"/>
          </p:cNvSpPr>
          <p:nvPr/>
        </p:nvSpPr>
        <p:spPr bwMode="auto">
          <a:xfrm>
            <a:off x="766763" y="836613"/>
            <a:ext cx="8261350" cy="437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20725" indent="-35560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992188" indent="-352425">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262063" indent="-347663">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1430338" indent="-333375">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18875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3447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28019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2591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125000"/>
              </a:lnSpc>
              <a:buFont typeface="Wingdings" panose="05000000000000000000" pitchFamily="2" charset="2"/>
              <a:buNone/>
            </a:pPr>
            <a:endParaRPr lang="en-US" altLang="zh-CN" sz="2400">
              <a:solidFill>
                <a:srgbClr val="A50021"/>
              </a:solidFill>
              <a:ea typeface="Arial Unicode MS" panose="020B0604020202020204" pitchFamily="34" charset="-122"/>
            </a:endParaRPr>
          </a:p>
          <a:p>
            <a:pPr eaLnBrk="1" hangingPunct="1">
              <a:lnSpc>
                <a:spcPct val="125000"/>
              </a:lnSpc>
              <a:buFont typeface="Wingdings" panose="05000000000000000000" pitchFamily="2" charset="2"/>
              <a:buNone/>
            </a:pPr>
            <a:r>
              <a:rPr lang="zh-CN" altLang="en-US" sz="2400">
                <a:solidFill>
                  <a:srgbClr val="A50021"/>
                </a:solidFill>
                <a:ea typeface="Arial Unicode MS" panose="020B0604020202020204" pitchFamily="34" charset="-122"/>
              </a:rPr>
              <a:t>最大项表达式</a:t>
            </a:r>
          </a:p>
          <a:p>
            <a:pPr eaLnBrk="1" hangingPunct="1">
              <a:lnSpc>
                <a:spcPct val="125000"/>
              </a:lnSpc>
              <a:buFont typeface="Wingdings" panose="05000000000000000000" pitchFamily="2" charset="2"/>
              <a:buNone/>
            </a:pPr>
            <a:r>
              <a:rPr lang="zh-CN" altLang="en-US" sz="2400">
                <a:ea typeface="Arial Unicode MS" panose="020B0604020202020204" pitchFamily="34" charset="-122"/>
              </a:rPr>
              <a:t>     </a:t>
            </a:r>
            <a:r>
              <a:rPr lang="zh-CN" altLang="en-US" sz="2000">
                <a:ea typeface="Arial Unicode MS" panose="020B0604020202020204" pitchFamily="34" charset="-122"/>
              </a:rPr>
              <a:t>任何逻辑函数都可以表示为最大项之积的或与标准形式，即</a:t>
            </a:r>
            <a:endParaRPr lang="zh-CN" altLang="en-US" sz="2400">
              <a:ea typeface="Arial Unicode MS" panose="020B0604020202020204" pitchFamily="34" charset="-122"/>
            </a:endParaRPr>
          </a:p>
        </p:txBody>
      </p:sp>
      <p:sp>
        <p:nvSpPr>
          <p:cNvPr id="58374" name="Rectangle 13">
            <a:extLst>
              <a:ext uri="{FF2B5EF4-FFF2-40B4-BE49-F238E27FC236}">
                <a16:creationId xmlns:a16="http://schemas.microsoft.com/office/drawing/2014/main" id="{531C725E-1A4D-352D-39E7-5CD718587BDE}"/>
              </a:ext>
            </a:extLst>
          </p:cNvPr>
          <p:cNvSpPr>
            <a:spLocks noChangeArrowheads="1"/>
          </p:cNvSpPr>
          <p:nvPr/>
        </p:nvSpPr>
        <p:spPr bwMode="auto">
          <a:xfrm>
            <a:off x="73025" y="3271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endParaRPr lang="zh-CN" altLang="en-US" sz="1800">
              <a:latin typeface="Arial" panose="020B0604020202020204" pitchFamily="34" charset="0"/>
              <a:ea typeface="Arial Unicode MS" panose="020B0604020202020204" pitchFamily="34" charset="-122"/>
            </a:endParaRPr>
          </a:p>
        </p:txBody>
      </p:sp>
      <p:graphicFrame>
        <p:nvGraphicFramePr>
          <p:cNvPr id="58375" name="Object 12">
            <a:extLst>
              <a:ext uri="{FF2B5EF4-FFF2-40B4-BE49-F238E27FC236}">
                <a16:creationId xmlns:a16="http://schemas.microsoft.com/office/drawing/2014/main" id="{AFE27401-41FE-BE0F-CE3E-B9FBDBE6A366}"/>
              </a:ext>
            </a:extLst>
          </p:cNvPr>
          <p:cNvGraphicFramePr>
            <a:graphicFrameLocks noChangeAspect="1"/>
          </p:cNvGraphicFramePr>
          <p:nvPr/>
        </p:nvGraphicFramePr>
        <p:xfrm>
          <a:off x="1908175" y="2708275"/>
          <a:ext cx="1746250" cy="847725"/>
        </p:xfrm>
        <a:graphic>
          <a:graphicData uri="http://schemas.openxmlformats.org/presentationml/2006/ole">
            <mc:AlternateContent xmlns:mc="http://schemas.openxmlformats.org/markup-compatibility/2006">
              <mc:Choice xmlns:v="urn:schemas-microsoft-com:vml" Requires="v">
                <p:oleObj name="公式" r:id="rId2" imgW="710891" imgH="342751" progId="Equation.3">
                  <p:embed/>
                </p:oleObj>
              </mc:Choice>
              <mc:Fallback>
                <p:oleObj name="公式" r:id="rId2" imgW="710891" imgH="342751" progId="Equation.3">
                  <p:embed/>
                  <p:pic>
                    <p:nvPicPr>
                      <p:cNvPr id="0"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2708275"/>
                        <a:ext cx="17462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9">
            <a:extLst>
              <a:ext uri="{FF2B5EF4-FFF2-40B4-BE49-F238E27FC236}">
                <a16:creationId xmlns:a16="http://schemas.microsoft.com/office/drawing/2014/main" id="{8D56F40C-0B7B-6DC9-9ADB-E92DEB7DBEDE}"/>
              </a:ext>
            </a:extLst>
          </p:cNvPr>
          <p:cNvSpPr>
            <a:spLocks noGrp="1"/>
          </p:cNvSpPr>
          <p:nvPr>
            <p:ph type="sldNum" sz="quarter" idx="10"/>
          </p:nvPr>
        </p:nvSpPr>
        <p:spPr>
          <a:noFill/>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spcBef>
                <a:spcPct val="0"/>
              </a:spcBef>
              <a:buClrTx/>
              <a:buFontTx/>
              <a:buNone/>
            </a:pPr>
            <a:fld id="{45539FF5-2D4B-4546-BF5C-FD8ED6D538AA}" type="slidenum">
              <a:rPr lang="en-US" altLang="zh-CN" sz="1800">
                <a:solidFill>
                  <a:schemeClr val="bg2"/>
                </a:solidFill>
                <a:latin typeface="Arial" panose="020B0604020202020204" pitchFamily="34" charset="0"/>
                <a:ea typeface="Arial Unicode MS" panose="020B0604020202020204" pitchFamily="34" charset="-122"/>
              </a:rPr>
              <a:pPr>
                <a:spcBef>
                  <a:spcPct val="0"/>
                </a:spcBef>
                <a:buClrTx/>
                <a:buFontTx/>
                <a:buNone/>
              </a:pPr>
              <a:t>42</a:t>
            </a:fld>
            <a:endParaRPr lang="en-US" altLang="zh-CN" sz="1800">
              <a:solidFill>
                <a:schemeClr val="bg2"/>
              </a:solidFill>
              <a:latin typeface="Arial" panose="020B0604020202020204" pitchFamily="34" charset="0"/>
              <a:ea typeface="Arial Unicode MS" panose="020B0604020202020204" pitchFamily="34" charset="-122"/>
            </a:endParaRPr>
          </a:p>
        </p:txBody>
      </p:sp>
      <p:sp>
        <p:nvSpPr>
          <p:cNvPr id="59435" name="矩形 43">
            <a:extLst>
              <a:ext uri="{FF2B5EF4-FFF2-40B4-BE49-F238E27FC236}">
                <a16:creationId xmlns:a16="http://schemas.microsoft.com/office/drawing/2014/main" id="{C736E04A-D5BD-91CF-88DB-B182469290F6}"/>
              </a:ext>
            </a:extLst>
          </p:cNvPr>
          <p:cNvSpPr>
            <a:spLocks noGrp="1"/>
          </p:cNvSpPr>
          <p:nvPr>
            <p:ph type="title" idx="4294967295"/>
          </p:nvPr>
        </p:nvSpPr>
        <p:spPr/>
        <p:txBody>
          <a:bodyPr/>
          <a:lstStyle/>
          <a:p>
            <a:pPr>
              <a:defRPr/>
            </a:pPr>
            <a:r>
              <a:rPr lang="en-US" altLang="zh-CN" sz="2400" cap="none" dirty="0"/>
              <a:t>3  </a:t>
            </a:r>
            <a:r>
              <a:rPr lang="zh-CN" altLang="en-US" sz="2400" cap="none" dirty="0"/>
              <a:t>最大项与最小项的关系</a:t>
            </a:r>
          </a:p>
        </p:txBody>
      </p:sp>
      <p:sp>
        <p:nvSpPr>
          <p:cNvPr id="59396" name="Rectangle 13">
            <a:extLst>
              <a:ext uri="{FF2B5EF4-FFF2-40B4-BE49-F238E27FC236}">
                <a16:creationId xmlns:a16="http://schemas.microsoft.com/office/drawing/2014/main" id="{E6EC46B5-4320-BC52-9751-DCEDA5518F7D}"/>
              </a:ext>
            </a:extLst>
          </p:cNvPr>
          <p:cNvSpPr>
            <a:spLocks noChangeArrowheads="1"/>
          </p:cNvSpPr>
          <p:nvPr/>
        </p:nvSpPr>
        <p:spPr bwMode="auto">
          <a:xfrm>
            <a:off x="73025" y="3271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endParaRPr lang="zh-CN" altLang="en-US" sz="1800">
              <a:latin typeface="Arial" panose="020B0604020202020204" pitchFamily="34" charset="0"/>
              <a:ea typeface="Arial Unicode MS" panose="020B0604020202020204" pitchFamily="34" charset="-122"/>
            </a:endParaRPr>
          </a:p>
        </p:txBody>
      </p:sp>
      <p:sp>
        <p:nvSpPr>
          <p:cNvPr id="59397" name="Rectangle 3">
            <a:extLst>
              <a:ext uri="{FF2B5EF4-FFF2-40B4-BE49-F238E27FC236}">
                <a16:creationId xmlns:a16="http://schemas.microsoft.com/office/drawing/2014/main" id="{DC2CD296-3411-7428-C23C-4A92B576C1BB}"/>
              </a:ext>
            </a:extLst>
          </p:cNvPr>
          <p:cNvSpPr txBox="1">
            <a:spLocks noChangeArrowheads="1"/>
          </p:cNvSpPr>
          <p:nvPr/>
        </p:nvSpPr>
        <p:spPr bwMode="auto">
          <a:xfrm>
            <a:off x="784225" y="1160463"/>
            <a:ext cx="8188325"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20725" indent="-35560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992188" indent="-352425">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262063" indent="-347663">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1430338" indent="-333375">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18875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3447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28019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2591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90000"/>
              </a:lnSpc>
            </a:pPr>
            <a:r>
              <a:rPr lang="zh-CN" altLang="en-US" sz="2400">
                <a:ea typeface="Arial Unicode MS" panose="020B0604020202020204" pitchFamily="34" charset="-122"/>
              </a:rPr>
              <a:t>在同一逻辑问题中，下标相同的最大项与最小项之间存在着互补的关系，即</a:t>
            </a:r>
          </a:p>
          <a:p>
            <a:pPr eaLnBrk="1" hangingPunct="1">
              <a:lnSpc>
                <a:spcPct val="90000"/>
              </a:lnSpc>
              <a:buFont typeface="Wingdings" panose="05000000000000000000" pitchFamily="2" charset="2"/>
              <a:buNone/>
            </a:pPr>
            <a:r>
              <a:rPr lang="zh-CN" altLang="en-US" sz="2400">
                <a:ea typeface="Arial Unicode MS" panose="020B0604020202020204" pitchFamily="34" charset="-122"/>
              </a:rPr>
              <a:t>	           </a:t>
            </a:r>
            <a:endParaRPr lang="en-US" altLang="zh-CN" sz="2400">
              <a:ea typeface="Arial Unicode MS" panose="020B0604020202020204" pitchFamily="34" charset="-122"/>
            </a:endParaRPr>
          </a:p>
          <a:p>
            <a:pPr eaLnBrk="1" hangingPunct="1">
              <a:lnSpc>
                <a:spcPct val="90000"/>
              </a:lnSpc>
            </a:pPr>
            <a:endParaRPr lang="en-US" altLang="zh-CN" sz="2400">
              <a:ea typeface="Arial Unicode MS" panose="020B0604020202020204" pitchFamily="34" charset="-122"/>
            </a:endParaRPr>
          </a:p>
          <a:p>
            <a:pPr eaLnBrk="1" hangingPunct="1">
              <a:lnSpc>
                <a:spcPct val="90000"/>
              </a:lnSpc>
            </a:pPr>
            <a:r>
              <a:rPr lang="zh-CN" altLang="en-US" sz="2400">
                <a:ea typeface="Arial Unicode MS" panose="020B0604020202020204" pitchFamily="34" charset="-122"/>
              </a:rPr>
              <a:t>例如三变量中的最小项</a:t>
            </a:r>
          </a:p>
          <a:p>
            <a:pPr eaLnBrk="1" hangingPunct="1">
              <a:lnSpc>
                <a:spcPct val="90000"/>
              </a:lnSpc>
            </a:pPr>
            <a:endParaRPr lang="zh-CN" altLang="en-US" sz="2400">
              <a:ea typeface="Arial Unicode MS" panose="020B0604020202020204" pitchFamily="34" charset="-122"/>
            </a:endParaRPr>
          </a:p>
          <a:p>
            <a:pPr eaLnBrk="1" hangingPunct="1">
              <a:lnSpc>
                <a:spcPct val="90000"/>
              </a:lnSpc>
              <a:buFont typeface="Wingdings" panose="05000000000000000000" pitchFamily="2" charset="2"/>
              <a:buNone/>
            </a:pPr>
            <a:r>
              <a:rPr lang="en-US" altLang="zh-CN" sz="2400">
                <a:ea typeface="Arial Unicode MS" panose="020B0604020202020204" pitchFamily="34" charset="-122"/>
              </a:rPr>
              <a:t>	m</a:t>
            </a:r>
            <a:r>
              <a:rPr lang="en-US" altLang="zh-CN" sz="2400" baseline="-25000">
                <a:ea typeface="Arial Unicode MS" panose="020B0604020202020204" pitchFamily="34" charset="-122"/>
              </a:rPr>
              <a:t>0</a:t>
            </a:r>
            <a:r>
              <a:rPr lang="en-US" altLang="zh-CN" sz="2400">
                <a:ea typeface="Arial Unicode MS" panose="020B0604020202020204" pitchFamily="34" charset="-122"/>
              </a:rPr>
              <a:t>  =</a:t>
            </a:r>
          </a:p>
          <a:p>
            <a:pPr eaLnBrk="1" hangingPunct="1">
              <a:lnSpc>
                <a:spcPct val="90000"/>
              </a:lnSpc>
            </a:pPr>
            <a:endParaRPr lang="en-US" altLang="zh-CN" sz="2400">
              <a:ea typeface="Arial Unicode MS" panose="020B0604020202020204" pitchFamily="34" charset="-122"/>
            </a:endParaRPr>
          </a:p>
          <a:p>
            <a:pPr eaLnBrk="1" hangingPunct="1">
              <a:lnSpc>
                <a:spcPct val="90000"/>
              </a:lnSpc>
              <a:buFont typeface="Wingdings" panose="05000000000000000000" pitchFamily="2" charset="2"/>
              <a:buNone/>
            </a:pPr>
            <a:r>
              <a:rPr lang="en-US" altLang="zh-CN" sz="2400">
                <a:ea typeface="Arial Unicode MS" panose="020B0604020202020204" pitchFamily="34" charset="-122"/>
              </a:rPr>
              <a:t>      	       = </a:t>
            </a:r>
          </a:p>
          <a:p>
            <a:pPr eaLnBrk="1" hangingPunct="1">
              <a:lnSpc>
                <a:spcPct val="90000"/>
              </a:lnSpc>
            </a:pPr>
            <a:endParaRPr lang="en-US" altLang="zh-CN" sz="2400">
              <a:ea typeface="Arial Unicode MS" panose="020B0604020202020204" pitchFamily="34" charset="-122"/>
            </a:endParaRPr>
          </a:p>
          <a:p>
            <a:pPr eaLnBrk="1" hangingPunct="1">
              <a:lnSpc>
                <a:spcPct val="90000"/>
              </a:lnSpc>
              <a:buFont typeface="Wingdings" panose="05000000000000000000" pitchFamily="2" charset="2"/>
              <a:buNone/>
            </a:pPr>
            <a:r>
              <a:rPr lang="en-US" altLang="zh-CN" sz="2400">
                <a:ea typeface="Arial Unicode MS" panose="020B0604020202020204" pitchFamily="34" charset="-122"/>
              </a:rPr>
              <a:t> 	       = </a:t>
            </a:r>
          </a:p>
        </p:txBody>
      </p:sp>
      <p:graphicFrame>
        <p:nvGraphicFramePr>
          <p:cNvPr id="59398" name="Object 4">
            <a:extLst>
              <a:ext uri="{FF2B5EF4-FFF2-40B4-BE49-F238E27FC236}">
                <a16:creationId xmlns:a16="http://schemas.microsoft.com/office/drawing/2014/main" id="{4EBB67A1-3F01-BCBB-F505-6B11792186A4}"/>
              </a:ext>
            </a:extLst>
          </p:cNvPr>
          <p:cNvGraphicFramePr>
            <a:graphicFrameLocks noChangeAspect="1"/>
          </p:cNvGraphicFramePr>
          <p:nvPr/>
        </p:nvGraphicFramePr>
        <p:xfrm>
          <a:off x="1871663" y="1952625"/>
          <a:ext cx="1196975" cy="568325"/>
        </p:xfrm>
        <a:graphic>
          <a:graphicData uri="http://schemas.openxmlformats.org/presentationml/2006/ole">
            <mc:AlternateContent xmlns:mc="http://schemas.openxmlformats.org/markup-compatibility/2006">
              <mc:Choice xmlns:v="urn:schemas-microsoft-com:vml" Requires="v">
                <p:oleObj name="公式" r:id="rId2" imgW="545863" imgH="241195" progId="Equation.3">
                  <p:embed/>
                </p:oleObj>
              </mc:Choice>
              <mc:Fallback>
                <p:oleObj name="公式" r:id="rId2" imgW="545863" imgH="241195"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1663" y="1952625"/>
                        <a:ext cx="119697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399" name="Rectangle 7">
            <a:extLst>
              <a:ext uri="{FF2B5EF4-FFF2-40B4-BE49-F238E27FC236}">
                <a16:creationId xmlns:a16="http://schemas.microsoft.com/office/drawing/2014/main" id="{E980BCA2-97FA-07F0-A2C8-C7EB052C073D}"/>
              </a:ext>
            </a:extLst>
          </p:cNvPr>
          <p:cNvSpPr>
            <a:spLocks noChangeArrowheads="1"/>
          </p:cNvSpPr>
          <p:nvPr/>
        </p:nvSpPr>
        <p:spPr bwMode="auto">
          <a:xfrm>
            <a:off x="612775" y="3319463"/>
            <a:ext cx="85312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endParaRPr lang="zh-CN" altLang="en-US" sz="1800">
              <a:latin typeface="Arial" panose="020B0604020202020204" pitchFamily="34" charset="0"/>
              <a:ea typeface="Arial Unicode MS" panose="020B0604020202020204" pitchFamily="34" charset="-122"/>
            </a:endParaRPr>
          </a:p>
        </p:txBody>
      </p:sp>
      <p:graphicFrame>
        <p:nvGraphicFramePr>
          <p:cNvPr id="59400" name="Object 6">
            <a:extLst>
              <a:ext uri="{FF2B5EF4-FFF2-40B4-BE49-F238E27FC236}">
                <a16:creationId xmlns:a16="http://schemas.microsoft.com/office/drawing/2014/main" id="{7653932E-8AA1-6057-1260-ADC792D18527}"/>
              </a:ext>
            </a:extLst>
          </p:cNvPr>
          <p:cNvGraphicFramePr>
            <a:graphicFrameLocks noChangeAspect="1"/>
          </p:cNvGraphicFramePr>
          <p:nvPr/>
        </p:nvGraphicFramePr>
        <p:xfrm>
          <a:off x="3708400" y="1952625"/>
          <a:ext cx="1314450" cy="600075"/>
        </p:xfrm>
        <a:graphic>
          <a:graphicData uri="http://schemas.openxmlformats.org/presentationml/2006/ole">
            <mc:AlternateContent xmlns:mc="http://schemas.openxmlformats.org/markup-compatibility/2006">
              <mc:Choice xmlns:v="urn:schemas-microsoft-com:vml" Requires="v">
                <p:oleObj name="公式" r:id="rId4" imgW="545863" imgH="241195" progId="Equation.3">
                  <p:embed/>
                </p:oleObj>
              </mc:Choice>
              <mc:Fallback>
                <p:oleObj name="公式" r:id="rId4" imgW="545863" imgH="241195"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8400" y="1952625"/>
                        <a:ext cx="131445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401" name="Object 8">
            <a:extLst>
              <a:ext uri="{FF2B5EF4-FFF2-40B4-BE49-F238E27FC236}">
                <a16:creationId xmlns:a16="http://schemas.microsoft.com/office/drawing/2014/main" id="{D9F3BBD8-4E44-9E47-7F7C-47AB1F41A466}"/>
              </a:ext>
            </a:extLst>
          </p:cNvPr>
          <p:cNvGraphicFramePr>
            <a:graphicFrameLocks noChangeAspect="1"/>
          </p:cNvGraphicFramePr>
          <p:nvPr/>
        </p:nvGraphicFramePr>
        <p:xfrm>
          <a:off x="2338388" y="3487738"/>
          <a:ext cx="720725" cy="473075"/>
        </p:xfrm>
        <a:graphic>
          <a:graphicData uri="http://schemas.openxmlformats.org/presentationml/2006/ole">
            <mc:AlternateContent xmlns:mc="http://schemas.openxmlformats.org/markup-compatibility/2006">
              <mc:Choice xmlns:v="urn:schemas-microsoft-com:vml" Requires="v">
                <p:oleObj name="公式" r:id="rId6" imgW="368140" imgH="215806" progId="Equation.3">
                  <p:embed/>
                </p:oleObj>
              </mc:Choice>
              <mc:Fallback>
                <p:oleObj name="公式" r:id="rId6" imgW="368140" imgH="215806"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8388" y="3487738"/>
                        <a:ext cx="7207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402" name="Object 10">
            <a:extLst>
              <a:ext uri="{FF2B5EF4-FFF2-40B4-BE49-F238E27FC236}">
                <a16:creationId xmlns:a16="http://schemas.microsoft.com/office/drawing/2014/main" id="{37F9A116-D13B-3147-AB4F-13601FBC11C1}"/>
              </a:ext>
            </a:extLst>
          </p:cNvPr>
          <p:cNvGraphicFramePr>
            <a:graphicFrameLocks noChangeAspect="1"/>
          </p:cNvGraphicFramePr>
          <p:nvPr/>
        </p:nvGraphicFramePr>
        <p:xfrm>
          <a:off x="2333625" y="4329113"/>
          <a:ext cx="1409700" cy="512762"/>
        </p:xfrm>
        <a:graphic>
          <a:graphicData uri="http://schemas.openxmlformats.org/presentationml/2006/ole">
            <mc:AlternateContent xmlns:mc="http://schemas.openxmlformats.org/markup-compatibility/2006">
              <mc:Choice xmlns:v="urn:schemas-microsoft-com:vml" Requires="v">
                <p:oleObj name="公式" r:id="rId8" imgW="634449" imgH="215713" progId="Equation.3">
                  <p:embed/>
                </p:oleObj>
              </mc:Choice>
              <mc:Fallback>
                <p:oleObj name="公式" r:id="rId8" imgW="634449" imgH="215713"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33625" y="4329113"/>
                        <a:ext cx="14097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403" name="Object 12">
            <a:extLst>
              <a:ext uri="{FF2B5EF4-FFF2-40B4-BE49-F238E27FC236}">
                <a16:creationId xmlns:a16="http://schemas.microsoft.com/office/drawing/2014/main" id="{15E4BD5C-1A4F-D629-F77F-FC78FB14BC62}"/>
              </a:ext>
            </a:extLst>
          </p:cNvPr>
          <p:cNvGraphicFramePr>
            <a:graphicFrameLocks noChangeAspect="1"/>
          </p:cNvGraphicFramePr>
          <p:nvPr/>
        </p:nvGraphicFramePr>
        <p:xfrm>
          <a:off x="2371725" y="5084763"/>
          <a:ext cx="471488" cy="504825"/>
        </p:xfrm>
        <a:graphic>
          <a:graphicData uri="http://schemas.openxmlformats.org/presentationml/2006/ole">
            <mc:AlternateContent xmlns:mc="http://schemas.openxmlformats.org/markup-compatibility/2006">
              <mc:Choice xmlns:v="urn:schemas-microsoft-com:vml" Requires="v">
                <p:oleObj name="公式" r:id="rId10" imgW="253780" imgH="253780" progId="Equation.3">
                  <p:embed/>
                </p:oleObj>
              </mc:Choice>
              <mc:Fallback>
                <p:oleObj name="公式" r:id="rId10" imgW="253780" imgH="253780"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71725" y="5084763"/>
                        <a:ext cx="47148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9">
            <a:extLst>
              <a:ext uri="{FF2B5EF4-FFF2-40B4-BE49-F238E27FC236}">
                <a16:creationId xmlns:a16="http://schemas.microsoft.com/office/drawing/2014/main" id="{9069D54C-C0A0-FC2F-DAF2-9E1AE8D81969}"/>
              </a:ext>
            </a:extLst>
          </p:cNvPr>
          <p:cNvSpPr>
            <a:spLocks noGrp="1"/>
          </p:cNvSpPr>
          <p:nvPr>
            <p:ph type="sldNum" sz="quarter" idx="10"/>
          </p:nvPr>
        </p:nvSpPr>
        <p:spPr>
          <a:noFill/>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spcBef>
                <a:spcPct val="0"/>
              </a:spcBef>
              <a:buClrTx/>
              <a:buFontTx/>
              <a:buNone/>
            </a:pPr>
            <a:fld id="{0B9D579D-5290-4577-891A-D19E7EF51376}" type="slidenum">
              <a:rPr lang="en-US" altLang="zh-CN" sz="1800">
                <a:solidFill>
                  <a:schemeClr val="bg2"/>
                </a:solidFill>
                <a:latin typeface="Arial" panose="020B0604020202020204" pitchFamily="34" charset="0"/>
                <a:ea typeface="Arial Unicode MS" panose="020B0604020202020204" pitchFamily="34" charset="-122"/>
              </a:rPr>
              <a:pPr>
                <a:spcBef>
                  <a:spcPct val="0"/>
                </a:spcBef>
                <a:buClrTx/>
                <a:buFontTx/>
                <a:buNone/>
              </a:pPr>
              <a:t>43</a:t>
            </a:fld>
            <a:endParaRPr lang="en-US" altLang="zh-CN" sz="1800">
              <a:solidFill>
                <a:schemeClr val="bg2"/>
              </a:solidFill>
              <a:latin typeface="Arial" panose="020B0604020202020204" pitchFamily="34" charset="0"/>
              <a:ea typeface="Arial Unicode MS" panose="020B0604020202020204" pitchFamily="34" charset="-122"/>
            </a:endParaRPr>
          </a:p>
        </p:txBody>
      </p:sp>
      <p:sp>
        <p:nvSpPr>
          <p:cNvPr id="59435" name="矩形 43">
            <a:extLst>
              <a:ext uri="{FF2B5EF4-FFF2-40B4-BE49-F238E27FC236}">
                <a16:creationId xmlns:a16="http://schemas.microsoft.com/office/drawing/2014/main" id="{2B586AC5-FA66-6BA7-4E5C-C82751527BE2}"/>
              </a:ext>
            </a:extLst>
          </p:cNvPr>
          <p:cNvSpPr>
            <a:spLocks noGrp="1"/>
          </p:cNvSpPr>
          <p:nvPr>
            <p:ph type="title" idx="4294967295"/>
          </p:nvPr>
        </p:nvSpPr>
        <p:spPr/>
        <p:txBody>
          <a:bodyPr/>
          <a:lstStyle/>
          <a:p>
            <a:pPr>
              <a:defRPr/>
            </a:pPr>
            <a:r>
              <a:rPr lang="en-US" altLang="zh-CN" sz="2400" cap="none" dirty="0"/>
              <a:t>1.  </a:t>
            </a:r>
            <a:r>
              <a:rPr lang="zh-CN" altLang="en-US" sz="2400" cap="none" dirty="0"/>
              <a:t>标准与</a:t>
            </a:r>
            <a:r>
              <a:rPr lang="en-US" altLang="zh-CN" sz="2400" cap="none" dirty="0"/>
              <a:t>-</a:t>
            </a:r>
            <a:r>
              <a:rPr lang="zh-CN" altLang="en-US" sz="2400" cap="none" dirty="0"/>
              <a:t>或式</a:t>
            </a:r>
          </a:p>
        </p:txBody>
      </p:sp>
      <p:sp>
        <p:nvSpPr>
          <p:cNvPr id="60420" name="Rectangle 3">
            <a:extLst>
              <a:ext uri="{FF2B5EF4-FFF2-40B4-BE49-F238E27FC236}">
                <a16:creationId xmlns:a16="http://schemas.microsoft.com/office/drawing/2014/main" id="{7FAE57DC-031F-E10B-C07F-4DC226CB0712}"/>
              </a:ext>
            </a:extLst>
          </p:cNvPr>
          <p:cNvSpPr txBox="1">
            <a:spLocks noChangeArrowheads="1"/>
          </p:cNvSpPr>
          <p:nvPr/>
        </p:nvSpPr>
        <p:spPr bwMode="auto">
          <a:xfrm>
            <a:off x="766763" y="368300"/>
            <a:ext cx="81883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20725" indent="-35560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992188" indent="-352425">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262063" indent="-347663">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1430338" indent="-333375">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18875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3447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28019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2591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80000"/>
              </a:lnSpc>
              <a:buFont typeface="Wingdings" panose="05000000000000000000" pitchFamily="2" charset="2"/>
              <a:buNone/>
            </a:pPr>
            <a:r>
              <a:rPr lang="en-US" altLang="zh-CN">
                <a:latin typeface="宋体" panose="02010600030101010101" pitchFamily="2" charset="-122"/>
                <a:ea typeface="Arial Unicode MS" panose="020B0604020202020204" pitchFamily="34" charset="-122"/>
              </a:rPr>
              <a:t>4.</a:t>
            </a:r>
            <a:r>
              <a:rPr lang="zh-CN" altLang="en-US">
                <a:latin typeface="宋体" panose="02010600030101010101" pitchFamily="2" charset="-122"/>
                <a:ea typeface="Arial Unicode MS" panose="020B0604020202020204" pitchFamily="34" charset="-122"/>
              </a:rPr>
              <a:t>逻辑函数的标准与</a:t>
            </a:r>
            <a:r>
              <a:rPr lang="en-US" altLang="zh-CN">
                <a:latin typeface="宋体" panose="02010600030101010101" pitchFamily="2" charset="-122"/>
                <a:ea typeface="Arial Unicode MS" panose="020B0604020202020204" pitchFamily="34" charset="-122"/>
              </a:rPr>
              <a:t>-</a:t>
            </a:r>
            <a:r>
              <a:rPr lang="zh-CN" altLang="en-US">
                <a:latin typeface="宋体" panose="02010600030101010101" pitchFamily="2" charset="-122"/>
                <a:ea typeface="Arial Unicode MS" panose="020B0604020202020204" pitchFamily="34" charset="-122"/>
              </a:rPr>
              <a:t>或式和标准或</a:t>
            </a:r>
            <a:r>
              <a:rPr lang="en-US" altLang="zh-CN">
                <a:latin typeface="宋体" panose="02010600030101010101" pitchFamily="2" charset="-122"/>
                <a:ea typeface="Arial Unicode MS" panose="020B0604020202020204" pitchFamily="34" charset="-122"/>
              </a:rPr>
              <a:t>-</a:t>
            </a:r>
            <a:r>
              <a:rPr lang="zh-CN" altLang="en-US">
                <a:latin typeface="宋体" panose="02010600030101010101" pitchFamily="2" charset="-122"/>
                <a:ea typeface="Arial Unicode MS" panose="020B0604020202020204" pitchFamily="34" charset="-122"/>
              </a:rPr>
              <a:t>与式</a:t>
            </a:r>
            <a:r>
              <a:rPr lang="zh-CN" altLang="en-US" sz="2400">
                <a:latin typeface="宋体" panose="02010600030101010101" pitchFamily="2" charset="-122"/>
                <a:ea typeface="Arial Unicode MS" panose="020B0604020202020204" pitchFamily="34" charset="-122"/>
              </a:rPr>
              <a:t>	</a:t>
            </a:r>
          </a:p>
        </p:txBody>
      </p:sp>
      <p:sp>
        <p:nvSpPr>
          <p:cNvPr id="60421" name="Rectangle 13">
            <a:extLst>
              <a:ext uri="{FF2B5EF4-FFF2-40B4-BE49-F238E27FC236}">
                <a16:creationId xmlns:a16="http://schemas.microsoft.com/office/drawing/2014/main" id="{31571CB0-43C3-9854-D1AE-437D0363B067}"/>
              </a:ext>
            </a:extLst>
          </p:cNvPr>
          <p:cNvSpPr>
            <a:spLocks noChangeArrowheads="1"/>
          </p:cNvSpPr>
          <p:nvPr/>
        </p:nvSpPr>
        <p:spPr bwMode="auto">
          <a:xfrm>
            <a:off x="73025" y="3271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endParaRPr lang="zh-CN" altLang="en-US" sz="1800">
              <a:latin typeface="Arial" panose="020B0604020202020204" pitchFamily="34" charset="0"/>
              <a:ea typeface="Arial Unicode MS" panose="020B0604020202020204" pitchFamily="34" charset="-122"/>
            </a:endParaRPr>
          </a:p>
        </p:txBody>
      </p:sp>
      <p:sp>
        <p:nvSpPr>
          <p:cNvPr id="60422" name="Rectangle 7">
            <a:extLst>
              <a:ext uri="{FF2B5EF4-FFF2-40B4-BE49-F238E27FC236}">
                <a16:creationId xmlns:a16="http://schemas.microsoft.com/office/drawing/2014/main" id="{AD7EED74-0C50-BE0E-E381-9402FE78D0D6}"/>
              </a:ext>
            </a:extLst>
          </p:cNvPr>
          <p:cNvSpPr>
            <a:spLocks noChangeArrowheads="1"/>
          </p:cNvSpPr>
          <p:nvPr/>
        </p:nvSpPr>
        <p:spPr bwMode="auto">
          <a:xfrm>
            <a:off x="612775" y="3319463"/>
            <a:ext cx="85312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endParaRPr lang="zh-CN" altLang="en-US" sz="1800">
              <a:latin typeface="Arial" panose="020B0604020202020204" pitchFamily="34" charset="0"/>
              <a:ea typeface="Arial Unicode MS" panose="020B0604020202020204" pitchFamily="34" charset="-122"/>
            </a:endParaRPr>
          </a:p>
        </p:txBody>
      </p:sp>
      <p:sp>
        <p:nvSpPr>
          <p:cNvPr id="60423" name="Rectangle 3">
            <a:extLst>
              <a:ext uri="{FF2B5EF4-FFF2-40B4-BE49-F238E27FC236}">
                <a16:creationId xmlns:a16="http://schemas.microsoft.com/office/drawing/2014/main" id="{EFF69F3F-E09A-68F8-BD0E-F6B8A224A385}"/>
              </a:ext>
            </a:extLst>
          </p:cNvPr>
          <p:cNvSpPr txBox="1">
            <a:spLocks noChangeArrowheads="1"/>
          </p:cNvSpPr>
          <p:nvPr/>
        </p:nvSpPr>
        <p:spPr bwMode="auto">
          <a:xfrm>
            <a:off x="766763" y="836613"/>
            <a:ext cx="8188325" cy="582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20725" indent="-35560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992188" indent="-352425">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262063" indent="-347663">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1430338" indent="-333375">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18875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3447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28019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2591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buFont typeface="Wingdings" panose="05000000000000000000" pitchFamily="2" charset="2"/>
              <a:buNone/>
            </a:pPr>
            <a:r>
              <a:rPr lang="en-US" altLang="zh-CN" sz="3000">
                <a:solidFill>
                  <a:srgbClr val="A50021"/>
                </a:solidFill>
                <a:ea typeface="Arial Unicode MS" panose="020B0604020202020204" pitchFamily="34" charset="-122"/>
              </a:rPr>
              <a:t>1. </a:t>
            </a:r>
            <a:r>
              <a:rPr lang="zh-CN" altLang="en-US" sz="3000">
                <a:solidFill>
                  <a:srgbClr val="A50021"/>
                </a:solidFill>
                <a:ea typeface="Arial Unicode MS" panose="020B0604020202020204" pitchFamily="34" charset="-122"/>
              </a:rPr>
              <a:t>标准与</a:t>
            </a:r>
            <a:r>
              <a:rPr lang="en-US" altLang="zh-CN" sz="3000">
                <a:solidFill>
                  <a:srgbClr val="A50021"/>
                </a:solidFill>
                <a:ea typeface="Arial Unicode MS" panose="020B0604020202020204" pitchFamily="34" charset="-122"/>
              </a:rPr>
              <a:t>-</a:t>
            </a:r>
            <a:r>
              <a:rPr lang="zh-CN" altLang="en-US" sz="3000">
                <a:solidFill>
                  <a:srgbClr val="A50021"/>
                </a:solidFill>
                <a:ea typeface="Arial Unicode MS" panose="020B0604020202020204" pitchFamily="34" charset="-122"/>
              </a:rPr>
              <a:t>或式</a:t>
            </a:r>
          </a:p>
          <a:p>
            <a:pPr eaLnBrk="1" hangingPunct="1">
              <a:buFont typeface="Wingdings" panose="05000000000000000000" pitchFamily="2" charset="2"/>
              <a:buNone/>
            </a:pPr>
            <a:r>
              <a:rPr lang="zh-CN" altLang="en-US" sz="2000">
                <a:ea typeface="Arial Unicode MS" panose="020B0604020202020204" pitchFamily="34" charset="-122"/>
              </a:rPr>
              <a:t>       如果构成逻辑函数表达式是一个与</a:t>
            </a:r>
            <a:r>
              <a:rPr lang="en-US" altLang="zh-CN" sz="2000">
                <a:ea typeface="Arial Unicode MS" panose="020B0604020202020204" pitchFamily="34" charset="-122"/>
              </a:rPr>
              <a:t>-</a:t>
            </a:r>
            <a:r>
              <a:rPr lang="zh-CN" altLang="en-US" sz="2000">
                <a:ea typeface="Arial Unicode MS" panose="020B0604020202020204" pitchFamily="34" charset="-122"/>
              </a:rPr>
              <a:t>或式，而且其中的每一个与项都是最小项，则这种与</a:t>
            </a:r>
            <a:r>
              <a:rPr lang="en-US" altLang="zh-CN" sz="2000">
                <a:ea typeface="Arial Unicode MS" panose="020B0604020202020204" pitchFamily="34" charset="-122"/>
              </a:rPr>
              <a:t>-</a:t>
            </a:r>
            <a:r>
              <a:rPr lang="zh-CN" altLang="en-US" sz="2000">
                <a:ea typeface="Arial Unicode MS" panose="020B0604020202020204" pitchFamily="34" charset="-122"/>
              </a:rPr>
              <a:t>或式被称为</a:t>
            </a:r>
            <a:r>
              <a:rPr lang="zh-CN" altLang="en-US" sz="2000">
                <a:solidFill>
                  <a:srgbClr val="0000FF"/>
                </a:solidFill>
                <a:ea typeface="Arial Unicode MS" panose="020B0604020202020204" pitchFamily="34" charset="-122"/>
              </a:rPr>
              <a:t>标准与</a:t>
            </a:r>
            <a:r>
              <a:rPr lang="en-US" altLang="zh-CN" sz="2000">
                <a:solidFill>
                  <a:srgbClr val="0000FF"/>
                </a:solidFill>
                <a:ea typeface="Arial Unicode MS" panose="020B0604020202020204" pitchFamily="34" charset="-122"/>
              </a:rPr>
              <a:t>-</a:t>
            </a:r>
            <a:r>
              <a:rPr lang="zh-CN" altLang="en-US" sz="2000">
                <a:solidFill>
                  <a:srgbClr val="0000FF"/>
                </a:solidFill>
                <a:ea typeface="Arial Unicode MS" panose="020B0604020202020204" pitchFamily="34" charset="-122"/>
              </a:rPr>
              <a:t>或式</a:t>
            </a:r>
            <a:r>
              <a:rPr lang="zh-CN" altLang="en-US" sz="2000">
                <a:ea typeface="Arial Unicode MS" panose="020B0604020202020204" pitchFamily="34" charset="-122"/>
              </a:rPr>
              <a:t>。</a:t>
            </a:r>
            <a:endParaRPr lang="en-US" altLang="zh-CN" sz="2000">
              <a:ea typeface="Arial Unicode MS" panose="020B0604020202020204" pitchFamily="34" charset="-122"/>
            </a:endParaRPr>
          </a:p>
          <a:p>
            <a:pPr eaLnBrk="1" hangingPunct="1">
              <a:buFont typeface="Wingdings" panose="05000000000000000000" pitchFamily="2" charset="2"/>
              <a:buNone/>
            </a:pPr>
            <a:r>
              <a:rPr lang="en-US" altLang="zh-CN" sz="2000">
                <a:ea typeface="Arial Unicode MS" panose="020B0604020202020204" pitchFamily="34" charset="-122"/>
              </a:rPr>
              <a:t>       </a:t>
            </a:r>
            <a:r>
              <a:rPr lang="zh-CN" altLang="en-US" sz="2000">
                <a:ea typeface="Arial Unicode MS" panose="020B0604020202020204" pitchFamily="34" charset="-122"/>
              </a:rPr>
              <a:t>例如三人表决逻辑表达式就是一个标准与</a:t>
            </a:r>
            <a:r>
              <a:rPr lang="en-US" altLang="zh-CN" sz="2000">
                <a:ea typeface="Arial Unicode MS" panose="020B0604020202020204" pitchFamily="34" charset="-122"/>
              </a:rPr>
              <a:t>-</a:t>
            </a:r>
            <a:r>
              <a:rPr lang="zh-CN" altLang="en-US" sz="2000">
                <a:ea typeface="Arial Unicode MS" panose="020B0604020202020204" pitchFamily="34" charset="-122"/>
              </a:rPr>
              <a:t>或式，其中每一个与项都是一个最小项。为了简明起见，该式还可以写成：</a:t>
            </a:r>
          </a:p>
          <a:p>
            <a:pPr eaLnBrk="1" hangingPunct="1">
              <a:buFont typeface="Wingdings" panose="05000000000000000000" pitchFamily="2" charset="2"/>
              <a:buNone/>
            </a:pPr>
            <a:r>
              <a:rPr lang="en-US" altLang="zh-CN" sz="2000">
                <a:ea typeface="Arial Unicode MS" panose="020B0604020202020204" pitchFamily="34" charset="-122"/>
              </a:rPr>
              <a:t>F(A,B,C) = m</a:t>
            </a:r>
            <a:r>
              <a:rPr lang="en-US" altLang="zh-CN" sz="2000" baseline="-25000">
                <a:ea typeface="Arial Unicode MS" panose="020B0604020202020204" pitchFamily="34" charset="-122"/>
              </a:rPr>
              <a:t>3</a:t>
            </a:r>
            <a:r>
              <a:rPr lang="en-US" altLang="zh-CN" sz="2000">
                <a:ea typeface="Arial Unicode MS" panose="020B0604020202020204" pitchFamily="34" charset="-122"/>
              </a:rPr>
              <a:t>+m</a:t>
            </a:r>
            <a:r>
              <a:rPr lang="en-US" altLang="zh-CN" sz="2000" baseline="-25000">
                <a:ea typeface="Arial Unicode MS" panose="020B0604020202020204" pitchFamily="34" charset="-122"/>
              </a:rPr>
              <a:t>5</a:t>
            </a:r>
            <a:r>
              <a:rPr lang="en-US" altLang="zh-CN" sz="2000">
                <a:ea typeface="Arial Unicode MS" panose="020B0604020202020204" pitchFamily="34" charset="-122"/>
              </a:rPr>
              <a:t>+m</a:t>
            </a:r>
            <a:r>
              <a:rPr lang="en-US" altLang="zh-CN" sz="2000" baseline="-25000">
                <a:ea typeface="Arial Unicode MS" panose="020B0604020202020204" pitchFamily="34" charset="-122"/>
              </a:rPr>
              <a:t>6</a:t>
            </a:r>
            <a:r>
              <a:rPr lang="en-US" altLang="zh-CN" sz="2000">
                <a:ea typeface="Arial Unicode MS" panose="020B0604020202020204" pitchFamily="34" charset="-122"/>
              </a:rPr>
              <a:t>+m</a:t>
            </a:r>
            <a:r>
              <a:rPr lang="en-US" altLang="zh-CN" sz="2000" baseline="-25000">
                <a:ea typeface="Arial Unicode MS" panose="020B0604020202020204" pitchFamily="34" charset="-122"/>
              </a:rPr>
              <a:t>7</a:t>
            </a:r>
          </a:p>
          <a:p>
            <a:pPr eaLnBrk="1" hangingPunct="1">
              <a:buFont typeface="Wingdings" panose="05000000000000000000" pitchFamily="2" charset="2"/>
              <a:buNone/>
            </a:pPr>
            <a:r>
              <a:rPr lang="en-US" altLang="zh-CN" sz="2000" baseline="-25000">
                <a:ea typeface="Arial Unicode MS" panose="020B0604020202020204" pitchFamily="34" charset="-122"/>
              </a:rPr>
              <a:t>                   </a:t>
            </a:r>
            <a:r>
              <a:rPr lang="en-US" altLang="zh-CN" sz="2000">
                <a:ea typeface="Arial Unicode MS" panose="020B0604020202020204" pitchFamily="34" charset="-122"/>
              </a:rPr>
              <a:t>= ∑(m</a:t>
            </a:r>
            <a:r>
              <a:rPr lang="en-US" altLang="zh-CN" sz="2000" baseline="-25000">
                <a:ea typeface="Arial Unicode MS" panose="020B0604020202020204" pitchFamily="34" charset="-122"/>
              </a:rPr>
              <a:t>3</a:t>
            </a:r>
            <a:r>
              <a:rPr lang="en-US" altLang="zh-CN" sz="2000">
                <a:ea typeface="Arial Unicode MS" panose="020B0604020202020204" pitchFamily="34" charset="-122"/>
              </a:rPr>
              <a:t>,m</a:t>
            </a:r>
            <a:r>
              <a:rPr lang="en-US" altLang="zh-CN" sz="2000" baseline="-25000">
                <a:ea typeface="Arial Unicode MS" panose="020B0604020202020204" pitchFamily="34" charset="-122"/>
              </a:rPr>
              <a:t>5</a:t>
            </a:r>
            <a:r>
              <a:rPr lang="en-US" altLang="zh-CN" sz="2000">
                <a:ea typeface="Arial Unicode MS" panose="020B0604020202020204" pitchFamily="34" charset="-122"/>
              </a:rPr>
              <a:t>,m</a:t>
            </a:r>
            <a:r>
              <a:rPr lang="en-US" altLang="zh-CN" sz="2000" baseline="-25000">
                <a:ea typeface="Arial Unicode MS" panose="020B0604020202020204" pitchFamily="34" charset="-122"/>
              </a:rPr>
              <a:t>6</a:t>
            </a:r>
            <a:r>
              <a:rPr lang="en-US" altLang="zh-CN" sz="2000">
                <a:ea typeface="Arial Unicode MS" panose="020B0604020202020204" pitchFamily="34" charset="-122"/>
              </a:rPr>
              <a:t>,m</a:t>
            </a:r>
            <a:r>
              <a:rPr lang="en-US" altLang="zh-CN" sz="2000" baseline="-25000">
                <a:ea typeface="Arial Unicode MS" panose="020B0604020202020204" pitchFamily="34" charset="-122"/>
              </a:rPr>
              <a:t>7</a:t>
            </a:r>
            <a:r>
              <a:rPr lang="en-US" altLang="zh-CN" sz="2000">
                <a:ea typeface="Arial Unicode MS" panose="020B0604020202020204" pitchFamily="34" charset="-122"/>
              </a:rPr>
              <a:t>)</a:t>
            </a:r>
          </a:p>
          <a:p>
            <a:pPr eaLnBrk="1" hangingPunct="1">
              <a:buFont typeface="Wingdings" panose="05000000000000000000" pitchFamily="2" charset="2"/>
              <a:buNone/>
            </a:pPr>
            <a:r>
              <a:rPr lang="en-US" altLang="zh-CN" sz="2000">
                <a:ea typeface="Arial Unicode MS" panose="020B0604020202020204" pitchFamily="34" charset="-122"/>
              </a:rPr>
              <a:t>             = ∑m(3,5,6,7) </a:t>
            </a:r>
          </a:p>
          <a:p>
            <a:pPr eaLnBrk="1" hangingPunct="1">
              <a:buFont typeface="Wingdings" panose="05000000000000000000" pitchFamily="2" charset="2"/>
              <a:buNone/>
            </a:pPr>
            <a:r>
              <a:rPr lang="en-US" altLang="zh-CN" sz="2000">
                <a:ea typeface="Arial Unicode MS" panose="020B0604020202020204" pitchFamily="34" charset="-122"/>
              </a:rPr>
              <a:t>             = ∑(3,5,6,7)</a:t>
            </a:r>
          </a:p>
          <a:p>
            <a:pPr eaLnBrk="1" hangingPunct="1">
              <a:buFont typeface="Wingdings" panose="05000000000000000000" pitchFamily="2" charset="2"/>
              <a:buNone/>
            </a:pPr>
            <a:r>
              <a:rPr lang="zh-CN" altLang="en-US" sz="2000">
                <a:ea typeface="Arial Unicode MS" panose="020B0604020202020204" pitchFamily="34" charset="-122"/>
              </a:rPr>
              <a:t>任何一种逻辑函数表达式都可变换成标准与</a:t>
            </a:r>
            <a:r>
              <a:rPr lang="en-US" altLang="zh-CN" sz="2000">
                <a:ea typeface="Arial Unicode MS" panose="020B0604020202020204" pitchFamily="34" charset="-122"/>
              </a:rPr>
              <a:t>-</a:t>
            </a:r>
            <a:r>
              <a:rPr lang="zh-CN" altLang="en-US" sz="2000">
                <a:ea typeface="Arial Unicode MS" panose="020B0604020202020204" pitchFamily="34" charset="-122"/>
              </a:rPr>
              <a:t>或式，而且</a:t>
            </a:r>
            <a:r>
              <a:rPr lang="zh-CN" altLang="en-US" sz="2000">
                <a:solidFill>
                  <a:srgbClr val="0000FF"/>
                </a:solidFill>
                <a:ea typeface="Arial Unicode MS" panose="020B0604020202020204" pitchFamily="34" charset="-122"/>
              </a:rPr>
              <a:t>结果是惟一的</a:t>
            </a:r>
            <a:r>
              <a:rPr lang="zh-CN" altLang="en-US" sz="2000">
                <a:ea typeface="Arial Unicode MS" panose="020B0604020202020204" pitchFamily="34" charset="-122"/>
              </a:rPr>
              <a:t>。</a:t>
            </a:r>
          </a:p>
          <a:p>
            <a:pPr eaLnBrk="1" hangingPunct="1">
              <a:buFont typeface="Wingdings" panose="05000000000000000000" pitchFamily="2" charset="2"/>
              <a:buNone/>
            </a:pPr>
            <a:r>
              <a:rPr lang="en-US" altLang="zh-CN" sz="2000">
                <a:ea typeface="Arial Unicode MS" panose="020B0604020202020204" pitchFamily="34" charset="-122"/>
              </a:rPr>
              <a:t>【</a:t>
            </a:r>
            <a:r>
              <a:rPr lang="zh-CN" altLang="en-US" sz="2000">
                <a:ea typeface="Arial Unicode MS" panose="020B0604020202020204" pitchFamily="34" charset="-122"/>
              </a:rPr>
              <a:t>例</a:t>
            </a:r>
            <a:r>
              <a:rPr lang="en-US" altLang="zh-CN" sz="2000">
                <a:ea typeface="Arial Unicode MS" panose="020B0604020202020204" pitchFamily="34" charset="-122"/>
              </a:rPr>
              <a:t>2-4】</a:t>
            </a:r>
            <a:r>
              <a:rPr lang="zh-CN" altLang="en-US" sz="2000">
                <a:ea typeface="Arial Unicode MS" panose="020B0604020202020204" pitchFamily="34" charset="-122"/>
              </a:rPr>
              <a:t>将逻辑函数表达式</a:t>
            </a:r>
            <a:r>
              <a:rPr lang="en-US" altLang="zh-CN" sz="2000">
                <a:ea typeface="Arial Unicode MS" panose="020B0604020202020204" pitchFamily="34" charset="-122"/>
              </a:rPr>
              <a:t>F = AB+BC+AC</a:t>
            </a:r>
            <a:r>
              <a:rPr lang="zh-CN" altLang="en-US" sz="2000">
                <a:ea typeface="Arial Unicode MS" panose="020B0604020202020204" pitchFamily="34" charset="-122"/>
              </a:rPr>
              <a:t>变换成标准与</a:t>
            </a:r>
            <a:r>
              <a:rPr lang="en-US" altLang="zh-CN" sz="2000">
                <a:ea typeface="Arial Unicode MS" panose="020B0604020202020204" pitchFamily="34" charset="-122"/>
              </a:rPr>
              <a:t>-</a:t>
            </a:r>
            <a:r>
              <a:rPr lang="zh-CN" altLang="en-US" sz="2000">
                <a:ea typeface="Arial Unicode MS" panose="020B0604020202020204" pitchFamily="34" charset="-122"/>
              </a:rPr>
              <a:t>或式</a:t>
            </a:r>
          </a:p>
        </p:txBody>
      </p:sp>
      <p:sp>
        <p:nvSpPr>
          <p:cNvPr id="60424" name="Rectangle 5">
            <a:extLst>
              <a:ext uri="{FF2B5EF4-FFF2-40B4-BE49-F238E27FC236}">
                <a16:creationId xmlns:a16="http://schemas.microsoft.com/office/drawing/2014/main" id="{FB9B290A-E097-4E7D-0310-E700C09B0471}"/>
              </a:ext>
            </a:extLst>
          </p:cNvPr>
          <p:cNvSpPr>
            <a:spLocks noChangeArrowheads="1"/>
          </p:cNvSpPr>
          <p:nvPr/>
        </p:nvSpPr>
        <p:spPr bwMode="auto">
          <a:xfrm>
            <a:off x="612775" y="3328988"/>
            <a:ext cx="85312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endParaRPr lang="zh-CN" altLang="en-US" sz="1800">
              <a:latin typeface="Arial" panose="020B0604020202020204" pitchFamily="34" charset="0"/>
              <a:ea typeface="Arial Unicode MS" panose="020B0604020202020204" pitchFamily="34" charset="-122"/>
            </a:endParaRPr>
          </a:p>
        </p:txBody>
      </p:sp>
      <p:sp>
        <p:nvSpPr>
          <p:cNvPr id="60425" name="Rectangle 7">
            <a:extLst>
              <a:ext uri="{FF2B5EF4-FFF2-40B4-BE49-F238E27FC236}">
                <a16:creationId xmlns:a16="http://schemas.microsoft.com/office/drawing/2014/main" id="{322C2D54-6318-343F-C428-820C46EDCAE4}"/>
              </a:ext>
            </a:extLst>
          </p:cNvPr>
          <p:cNvSpPr>
            <a:spLocks noChangeArrowheads="1"/>
          </p:cNvSpPr>
          <p:nvPr/>
        </p:nvSpPr>
        <p:spPr bwMode="auto">
          <a:xfrm>
            <a:off x="612775" y="3338513"/>
            <a:ext cx="85312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endParaRPr lang="zh-CN" altLang="en-US" sz="1800">
              <a:latin typeface="Arial" panose="020B0604020202020204" pitchFamily="34" charset="0"/>
              <a:ea typeface="Arial Unicode MS" panose="020B0604020202020204" pitchFamily="34" charset="-122"/>
            </a:endParaRPr>
          </a:p>
        </p:txBody>
      </p:sp>
      <p:sp>
        <p:nvSpPr>
          <p:cNvPr id="60426" name="Rectangle 9">
            <a:extLst>
              <a:ext uri="{FF2B5EF4-FFF2-40B4-BE49-F238E27FC236}">
                <a16:creationId xmlns:a16="http://schemas.microsoft.com/office/drawing/2014/main" id="{52BB1259-6114-29B8-2F41-781159ABE8B4}"/>
              </a:ext>
            </a:extLst>
          </p:cNvPr>
          <p:cNvSpPr>
            <a:spLocks noChangeArrowheads="1"/>
          </p:cNvSpPr>
          <p:nvPr/>
        </p:nvSpPr>
        <p:spPr bwMode="auto">
          <a:xfrm>
            <a:off x="612775" y="3328988"/>
            <a:ext cx="85312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endParaRPr lang="zh-CN" altLang="en-US" sz="1800">
              <a:latin typeface="Arial" panose="020B0604020202020204" pitchFamily="34" charset="0"/>
              <a:ea typeface="Arial Unicode MS" panose="020B0604020202020204" pitchFamily="34" charset="-122"/>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9">
            <a:extLst>
              <a:ext uri="{FF2B5EF4-FFF2-40B4-BE49-F238E27FC236}">
                <a16:creationId xmlns:a16="http://schemas.microsoft.com/office/drawing/2014/main" id="{7BB77FE4-8B53-EAD5-9013-736246176D48}"/>
              </a:ext>
            </a:extLst>
          </p:cNvPr>
          <p:cNvSpPr>
            <a:spLocks noGrp="1"/>
          </p:cNvSpPr>
          <p:nvPr>
            <p:ph type="sldNum" sz="quarter" idx="10"/>
          </p:nvPr>
        </p:nvSpPr>
        <p:spPr>
          <a:noFill/>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spcBef>
                <a:spcPct val="0"/>
              </a:spcBef>
              <a:buClrTx/>
              <a:buFontTx/>
              <a:buNone/>
            </a:pPr>
            <a:fld id="{519D50A9-0A00-4574-8A61-D9FAEFCE35F1}" type="slidenum">
              <a:rPr lang="en-US" altLang="zh-CN" sz="1800">
                <a:solidFill>
                  <a:schemeClr val="bg2"/>
                </a:solidFill>
                <a:latin typeface="宋体" panose="02010600030101010101" pitchFamily="2" charset="-122"/>
                <a:ea typeface="Arial Unicode MS" panose="020B0604020202020204" pitchFamily="34" charset="-122"/>
              </a:rPr>
              <a:pPr>
                <a:spcBef>
                  <a:spcPct val="0"/>
                </a:spcBef>
                <a:buClrTx/>
                <a:buFontTx/>
                <a:buNone/>
              </a:pPr>
              <a:t>44</a:t>
            </a:fld>
            <a:endParaRPr lang="en-US" altLang="zh-CN" sz="1800">
              <a:solidFill>
                <a:schemeClr val="bg2"/>
              </a:solidFill>
              <a:latin typeface="宋体" panose="02010600030101010101" pitchFamily="2" charset="-122"/>
              <a:ea typeface="Arial Unicode MS" panose="020B0604020202020204" pitchFamily="34" charset="-122"/>
            </a:endParaRPr>
          </a:p>
        </p:txBody>
      </p:sp>
      <p:sp>
        <p:nvSpPr>
          <p:cNvPr id="59435" name="矩形 43">
            <a:extLst>
              <a:ext uri="{FF2B5EF4-FFF2-40B4-BE49-F238E27FC236}">
                <a16:creationId xmlns:a16="http://schemas.microsoft.com/office/drawing/2014/main" id="{1E70EBC2-E15E-77F9-1A2F-5D4DC12EAB2A}"/>
              </a:ext>
            </a:extLst>
          </p:cNvPr>
          <p:cNvSpPr>
            <a:spLocks noGrp="1"/>
          </p:cNvSpPr>
          <p:nvPr>
            <p:ph type="title" idx="4294967295"/>
          </p:nvPr>
        </p:nvSpPr>
        <p:spPr/>
        <p:txBody>
          <a:bodyPr/>
          <a:lstStyle/>
          <a:p>
            <a:pPr>
              <a:defRPr/>
            </a:pPr>
            <a:r>
              <a:rPr lang="en-US" altLang="zh-CN" sz="2400" cap="none" dirty="0">
                <a:latin typeface="宋体" panose="02010600030101010101" pitchFamily="2" charset="-122"/>
                <a:ea typeface="宋体" panose="02010600030101010101" pitchFamily="2" charset="-122"/>
              </a:rPr>
              <a:t>2. </a:t>
            </a:r>
            <a:r>
              <a:rPr lang="zh-CN" altLang="en-US" sz="2400" cap="none" dirty="0">
                <a:latin typeface="宋体" panose="02010600030101010101" pitchFamily="2" charset="-122"/>
                <a:ea typeface="宋体" panose="02010600030101010101" pitchFamily="2" charset="-122"/>
              </a:rPr>
              <a:t>标准或</a:t>
            </a:r>
            <a:r>
              <a:rPr lang="en-US" altLang="zh-CN" sz="2400" cap="none" dirty="0">
                <a:latin typeface="宋体" panose="02010600030101010101" pitchFamily="2" charset="-122"/>
                <a:ea typeface="宋体" panose="02010600030101010101" pitchFamily="2" charset="-122"/>
              </a:rPr>
              <a:t>-</a:t>
            </a:r>
            <a:r>
              <a:rPr lang="zh-CN" altLang="en-US" sz="2400" cap="none" dirty="0">
                <a:latin typeface="宋体" panose="02010600030101010101" pitchFamily="2" charset="-122"/>
                <a:ea typeface="宋体" panose="02010600030101010101" pitchFamily="2" charset="-122"/>
              </a:rPr>
              <a:t>与</a:t>
            </a:r>
          </a:p>
        </p:txBody>
      </p:sp>
      <p:sp>
        <p:nvSpPr>
          <p:cNvPr id="61444" name="Rectangle 13">
            <a:extLst>
              <a:ext uri="{FF2B5EF4-FFF2-40B4-BE49-F238E27FC236}">
                <a16:creationId xmlns:a16="http://schemas.microsoft.com/office/drawing/2014/main" id="{3CD09710-8BF6-526E-78E8-3602D3EBCAB2}"/>
              </a:ext>
            </a:extLst>
          </p:cNvPr>
          <p:cNvSpPr>
            <a:spLocks noChangeArrowheads="1"/>
          </p:cNvSpPr>
          <p:nvPr/>
        </p:nvSpPr>
        <p:spPr bwMode="auto">
          <a:xfrm>
            <a:off x="73025" y="3087688"/>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endParaRPr lang="zh-CN" altLang="en-US" sz="1800">
              <a:latin typeface="宋体" panose="02010600030101010101" pitchFamily="2" charset="-122"/>
              <a:ea typeface="Arial Unicode MS" panose="020B0604020202020204" pitchFamily="34" charset="-122"/>
            </a:endParaRPr>
          </a:p>
        </p:txBody>
      </p:sp>
      <p:sp>
        <p:nvSpPr>
          <p:cNvPr id="61445" name="Rectangle 7">
            <a:extLst>
              <a:ext uri="{FF2B5EF4-FFF2-40B4-BE49-F238E27FC236}">
                <a16:creationId xmlns:a16="http://schemas.microsoft.com/office/drawing/2014/main" id="{201FE0DA-066F-A26E-A7AA-2C5BB985134B}"/>
              </a:ext>
            </a:extLst>
          </p:cNvPr>
          <p:cNvSpPr>
            <a:spLocks noChangeArrowheads="1"/>
          </p:cNvSpPr>
          <p:nvPr/>
        </p:nvSpPr>
        <p:spPr bwMode="auto">
          <a:xfrm>
            <a:off x="612775" y="3135313"/>
            <a:ext cx="853122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endParaRPr lang="zh-CN" altLang="en-US" sz="1800">
              <a:latin typeface="宋体" panose="02010600030101010101" pitchFamily="2" charset="-122"/>
              <a:ea typeface="Arial Unicode MS" panose="020B0604020202020204" pitchFamily="34" charset="-122"/>
            </a:endParaRPr>
          </a:p>
        </p:txBody>
      </p:sp>
      <p:sp>
        <p:nvSpPr>
          <p:cNvPr id="61446" name="Rectangle 3">
            <a:extLst>
              <a:ext uri="{FF2B5EF4-FFF2-40B4-BE49-F238E27FC236}">
                <a16:creationId xmlns:a16="http://schemas.microsoft.com/office/drawing/2014/main" id="{E0FE932B-5653-4459-B5A5-FA17C5B23456}"/>
              </a:ext>
            </a:extLst>
          </p:cNvPr>
          <p:cNvSpPr txBox="1">
            <a:spLocks noChangeArrowheads="1"/>
          </p:cNvSpPr>
          <p:nvPr/>
        </p:nvSpPr>
        <p:spPr bwMode="auto">
          <a:xfrm>
            <a:off x="766763" y="296863"/>
            <a:ext cx="818832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n"/>
              <a:tabLst>
                <a:tab pos="1887538" algn="l"/>
              </a:tabLst>
              <a:defRPr sz="2800">
                <a:solidFill>
                  <a:schemeClr val="tx1"/>
                </a:solidFill>
                <a:latin typeface="Franklin Gothic Medium" panose="020B0603020102020204" pitchFamily="34" charset="0"/>
                <a:ea typeface="宋体" panose="02010600030101010101" pitchFamily="2" charset="-122"/>
              </a:defRPr>
            </a:lvl1pPr>
            <a:lvl2pPr marL="720725" indent="-355600">
              <a:spcBef>
                <a:spcPct val="20000"/>
              </a:spcBef>
              <a:buClr>
                <a:schemeClr val="tx2"/>
              </a:buClr>
              <a:buFont typeface="Wingdings" panose="05000000000000000000" pitchFamily="2" charset="2"/>
              <a:buChar char="n"/>
              <a:tabLst>
                <a:tab pos="1887538" algn="l"/>
              </a:tabLst>
              <a:defRPr sz="2400">
                <a:solidFill>
                  <a:schemeClr val="tx1"/>
                </a:solidFill>
                <a:latin typeface="Franklin Gothic Medium" panose="020B0603020102020204" pitchFamily="34" charset="0"/>
                <a:ea typeface="宋体" panose="02010600030101010101" pitchFamily="2" charset="-122"/>
              </a:defRPr>
            </a:lvl2pPr>
            <a:lvl3pPr marL="992188" indent="-352425">
              <a:spcBef>
                <a:spcPct val="20000"/>
              </a:spcBef>
              <a:buClr>
                <a:schemeClr val="tx2"/>
              </a:buClr>
              <a:buFont typeface="Wingdings" panose="05000000000000000000" pitchFamily="2" charset="2"/>
              <a:buChar char="n"/>
              <a:tabLst>
                <a:tab pos="1887538" algn="l"/>
              </a:tabLst>
              <a:defRPr sz="2000">
                <a:solidFill>
                  <a:schemeClr val="tx1"/>
                </a:solidFill>
                <a:latin typeface="Franklin Gothic Medium" panose="020B0603020102020204" pitchFamily="34" charset="0"/>
                <a:ea typeface="宋体" panose="02010600030101010101" pitchFamily="2" charset="-122"/>
              </a:defRPr>
            </a:lvl3pPr>
            <a:lvl4pPr marL="1262063" indent="-347663">
              <a:spcBef>
                <a:spcPct val="20000"/>
              </a:spcBef>
              <a:buClr>
                <a:schemeClr val="tx2"/>
              </a:buClr>
              <a:buFont typeface="Wingdings" panose="05000000000000000000" pitchFamily="2" charset="2"/>
              <a:buChar char="n"/>
              <a:tabLst>
                <a:tab pos="1887538" algn="l"/>
              </a:tabLst>
              <a:defRPr>
                <a:solidFill>
                  <a:schemeClr val="tx1"/>
                </a:solidFill>
                <a:latin typeface="Franklin Gothic Medium" panose="020B0603020102020204" pitchFamily="34" charset="0"/>
                <a:ea typeface="宋体" panose="02010600030101010101" pitchFamily="2" charset="-122"/>
              </a:defRPr>
            </a:lvl4pPr>
            <a:lvl5pPr marL="1430338" indent="-333375">
              <a:spcBef>
                <a:spcPct val="20000"/>
              </a:spcBef>
              <a:buClr>
                <a:schemeClr val="tx2"/>
              </a:buClr>
              <a:buFont typeface="Wingdings" panose="05000000000000000000" pitchFamily="2" charset="2"/>
              <a:buChar char="n"/>
              <a:tabLst>
                <a:tab pos="1887538" algn="l"/>
              </a:tabLst>
              <a:defRPr sz="1600">
                <a:solidFill>
                  <a:schemeClr val="tx1"/>
                </a:solidFill>
                <a:latin typeface="Franklin Gothic Medium" panose="020B0603020102020204" pitchFamily="34" charset="0"/>
                <a:ea typeface="宋体" panose="02010600030101010101" pitchFamily="2" charset="-122"/>
              </a:defRPr>
            </a:lvl5pPr>
            <a:lvl6pPr marL="1887538" indent="-333375" eaLnBrk="0" fontAlgn="base" hangingPunct="0">
              <a:spcBef>
                <a:spcPct val="20000"/>
              </a:spcBef>
              <a:spcAft>
                <a:spcPct val="0"/>
              </a:spcAft>
              <a:buClr>
                <a:schemeClr val="tx2"/>
              </a:buClr>
              <a:buFont typeface="Wingdings" panose="05000000000000000000" pitchFamily="2" charset="2"/>
              <a:buChar char="n"/>
              <a:tabLst>
                <a:tab pos="1887538" algn="l"/>
              </a:tabLst>
              <a:defRPr sz="1600">
                <a:solidFill>
                  <a:schemeClr val="tx1"/>
                </a:solidFill>
                <a:latin typeface="Franklin Gothic Medium" panose="020B0603020102020204" pitchFamily="34" charset="0"/>
                <a:ea typeface="宋体" panose="02010600030101010101" pitchFamily="2" charset="-122"/>
              </a:defRPr>
            </a:lvl6pPr>
            <a:lvl7pPr marL="2344738" indent="-333375" eaLnBrk="0" fontAlgn="base" hangingPunct="0">
              <a:spcBef>
                <a:spcPct val="20000"/>
              </a:spcBef>
              <a:spcAft>
                <a:spcPct val="0"/>
              </a:spcAft>
              <a:buClr>
                <a:schemeClr val="tx2"/>
              </a:buClr>
              <a:buFont typeface="Wingdings" panose="05000000000000000000" pitchFamily="2" charset="2"/>
              <a:buChar char="n"/>
              <a:tabLst>
                <a:tab pos="1887538" algn="l"/>
              </a:tabLst>
              <a:defRPr sz="1600">
                <a:solidFill>
                  <a:schemeClr val="tx1"/>
                </a:solidFill>
                <a:latin typeface="Franklin Gothic Medium" panose="020B0603020102020204" pitchFamily="34" charset="0"/>
                <a:ea typeface="宋体" panose="02010600030101010101" pitchFamily="2" charset="-122"/>
              </a:defRPr>
            </a:lvl7pPr>
            <a:lvl8pPr marL="2801938" indent="-333375" eaLnBrk="0" fontAlgn="base" hangingPunct="0">
              <a:spcBef>
                <a:spcPct val="20000"/>
              </a:spcBef>
              <a:spcAft>
                <a:spcPct val="0"/>
              </a:spcAft>
              <a:buClr>
                <a:schemeClr val="tx2"/>
              </a:buClr>
              <a:buFont typeface="Wingdings" panose="05000000000000000000" pitchFamily="2" charset="2"/>
              <a:buChar char="n"/>
              <a:tabLst>
                <a:tab pos="1887538" algn="l"/>
              </a:tabLst>
              <a:defRPr sz="1600">
                <a:solidFill>
                  <a:schemeClr val="tx1"/>
                </a:solidFill>
                <a:latin typeface="Franklin Gothic Medium" panose="020B0603020102020204" pitchFamily="34" charset="0"/>
                <a:ea typeface="宋体" panose="02010600030101010101" pitchFamily="2" charset="-122"/>
              </a:defRPr>
            </a:lvl8pPr>
            <a:lvl9pPr marL="3259138" indent="-333375" eaLnBrk="0" fontAlgn="base" hangingPunct="0">
              <a:spcBef>
                <a:spcPct val="20000"/>
              </a:spcBef>
              <a:spcAft>
                <a:spcPct val="0"/>
              </a:spcAft>
              <a:buClr>
                <a:schemeClr val="tx2"/>
              </a:buClr>
              <a:buFont typeface="Wingdings" panose="05000000000000000000" pitchFamily="2" charset="2"/>
              <a:buChar char="n"/>
              <a:tabLst>
                <a:tab pos="1887538" algn="l"/>
              </a:tabLst>
              <a:defRPr sz="1600">
                <a:solidFill>
                  <a:schemeClr val="tx1"/>
                </a:solidFill>
                <a:latin typeface="Franklin Gothic Medium" panose="020B06030201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600">
                <a:solidFill>
                  <a:srgbClr val="A50021"/>
                </a:solidFill>
                <a:latin typeface="宋体" panose="02010600030101010101" pitchFamily="2" charset="-122"/>
                <a:ea typeface="Arial Unicode MS" panose="020B0604020202020204" pitchFamily="34" charset="-122"/>
              </a:rPr>
              <a:t>2. </a:t>
            </a:r>
            <a:r>
              <a:rPr lang="zh-CN" altLang="en-US" sz="2600">
                <a:solidFill>
                  <a:srgbClr val="A50021"/>
                </a:solidFill>
                <a:latin typeface="宋体" panose="02010600030101010101" pitchFamily="2" charset="-122"/>
                <a:ea typeface="Arial Unicode MS" panose="020B0604020202020204" pitchFamily="34" charset="-122"/>
              </a:rPr>
              <a:t>标准或</a:t>
            </a:r>
            <a:r>
              <a:rPr lang="en-US" altLang="zh-CN" sz="2600">
                <a:solidFill>
                  <a:srgbClr val="A50021"/>
                </a:solidFill>
                <a:latin typeface="宋体" panose="02010600030101010101" pitchFamily="2" charset="-122"/>
                <a:ea typeface="Arial Unicode MS" panose="020B0604020202020204" pitchFamily="34" charset="-122"/>
              </a:rPr>
              <a:t>-</a:t>
            </a:r>
            <a:r>
              <a:rPr lang="zh-CN" altLang="en-US" sz="2600">
                <a:solidFill>
                  <a:srgbClr val="A50021"/>
                </a:solidFill>
                <a:latin typeface="宋体" panose="02010600030101010101" pitchFamily="2" charset="-122"/>
                <a:ea typeface="Arial Unicode MS" panose="020B0604020202020204" pitchFamily="34" charset="-122"/>
              </a:rPr>
              <a:t>与式</a:t>
            </a:r>
          </a:p>
        </p:txBody>
      </p:sp>
      <p:sp>
        <p:nvSpPr>
          <p:cNvPr id="61447" name="Rectangle 5">
            <a:extLst>
              <a:ext uri="{FF2B5EF4-FFF2-40B4-BE49-F238E27FC236}">
                <a16:creationId xmlns:a16="http://schemas.microsoft.com/office/drawing/2014/main" id="{5C816296-F0CA-BF4A-67BF-565DB2602644}"/>
              </a:ext>
            </a:extLst>
          </p:cNvPr>
          <p:cNvSpPr>
            <a:spLocks noChangeArrowheads="1"/>
          </p:cNvSpPr>
          <p:nvPr/>
        </p:nvSpPr>
        <p:spPr bwMode="auto">
          <a:xfrm>
            <a:off x="612775" y="3144838"/>
            <a:ext cx="853122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endParaRPr lang="zh-CN" altLang="en-US" sz="1800">
              <a:latin typeface="宋体" panose="02010600030101010101" pitchFamily="2" charset="-122"/>
              <a:ea typeface="Arial Unicode MS" panose="020B0604020202020204" pitchFamily="34" charset="-122"/>
            </a:endParaRPr>
          </a:p>
        </p:txBody>
      </p:sp>
      <p:sp>
        <p:nvSpPr>
          <p:cNvPr id="61448" name="Rectangle 7">
            <a:extLst>
              <a:ext uri="{FF2B5EF4-FFF2-40B4-BE49-F238E27FC236}">
                <a16:creationId xmlns:a16="http://schemas.microsoft.com/office/drawing/2014/main" id="{99A9B0F0-5EC5-4087-4149-376D1F3530D2}"/>
              </a:ext>
            </a:extLst>
          </p:cNvPr>
          <p:cNvSpPr>
            <a:spLocks noChangeArrowheads="1"/>
          </p:cNvSpPr>
          <p:nvPr/>
        </p:nvSpPr>
        <p:spPr bwMode="auto">
          <a:xfrm>
            <a:off x="612775" y="3154363"/>
            <a:ext cx="853122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endParaRPr lang="zh-CN" altLang="en-US" sz="1800">
              <a:latin typeface="宋体" panose="02010600030101010101" pitchFamily="2" charset="-122"/>
              <a:ea typeface="Arial Unicode MS" panose="020B0604020202020204" pitchFamily="34" charset="-122"/>
            </a:endParaRPr>
          </a:p>
        </p:txBody>
      </p:sp>
      <p:sp>
        <p:nvSpPr>
          <p:cNvPr id="61449" name="Rectangle 9">
            <a:extLst>
              <a:ext uri="{FF2B5EF4-FFF2-40B4-BE49-F238E27FC236}">
                <a16:creationId xmlns:a16="http://schemas.microsoft.com/office/drawing/2014/main" id="{96D52B13-CBC0-CFDD-7259-8C19628CD947}"/>
              </a:ext>
            </a:extLst>
          </p:cNvPr>
          <p:cNvSpPr>
            <a:spLocks noChangeArrowheads="1"/>
          </p:cNvSpPr>
          <p:nvPr/>
        </p:nvSpPr>
        <p:spPr bwMode="auto">
          <a:xfrm>
            <a:off x="612775" y="3144838"/>
            <a:ext cx="853122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endParaRPr lang="zh-CN" altLang="en-US" sz="1800">
              <a:latin typeface="宋体" panose="02010600030101010101" pitchFamily="2" charset="-122"/>
              <a:ea typeface="Arial Unicode MS" panose="020B0604020202020204" pitchFamily="34" charset="-122"/>
            </a:endParaRPr>
          </a:p>
        </p:txBody>
      </p:sp>
      <p:sp>
        <p:nvSpPr>
          <p:cNvPr id="61450" name="Rectangle 3">
            <a:extLst>
              <a:ext uri="{FF2B5EF4-FFF2-40B4-BE49-F238E27FC236}">
                <a16:creationId xmlns:a16="http://schemas.microsoft.com/office/drawing/2014/main" id="{BAE8A51F-B40C-5921-9D1A-9EFA42D24BE4}"/>
              </a:ext>
            </a:extLst>
          </p:cNvPr>
          <p:cNvSpPr txBox="1">
            <a:spLocks noChangeArrowheads="1"/>
          </p:cNvSpPr>
          <p:nvPr/>
        </p:nvSpPr>
        <p:spPr bwMode="auto">
          <a:xfrm>
            <a:off x="766763" y="836613"/>
            <a:ext cx="8188325"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0850" indent="-45085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20725" indent="-35560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992188" indent="-352425">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262063" indent="-347663">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1430338" indent="-333375">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18875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3447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28019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2591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115000"/>
              </a:lnSpc>
            </a:pPr>
            <a:r>
              <a:rPr lang="zh-CN" altLang="en-US" sz="2400">
                <a:latin typeface="宋体" panose="02010600030101010101" pitchFamily="2" charset="-122"/>
                <a:ea typeface="Arial Unicode MS" panose="020B0604020202020204" pitchFamily="34" charset="-122"/>
              </a:rPr>
              <a:t>如果构成逻辑函数表达式是一个或</a:t>
            </a:r>
            <a:r>
              <a:rPr lang="en-US" altLang="zh-CN" sz="2400">
                <a:latin typeface="宋体" panose="02010600030101010101" pitchFamily="2" charset="-122"/>
                <a:ea typeface="Arial Unicode MS" panose="020B0604020202020204" pitchFamily="34" charset="-122"/>
              </a:rPr>
              <a:t>-</a:t>
            </a:r>
            <a:r>
              <a:rPr lang="zh-CN" altLang="en-US" sz="2400">
                <a:latin typeface="宋体" panose="02010600030101010101" pitchFamily="2" charset="-122"/>
                <a:ea typeface="Arial Unicode MS" panose="020B0604020202020204" pitchFamily="34" charset="-122"/>
              </a:rPr>
              <a:t>与式，而且其中的每一个或项都是最大项，则这种或</a:t>
            </a:r>
            <a:r>
              <a:rPr lang="en-US" altLang="zh-CN" sz="2400">
                <a:latin typeface="宋体" panose="02010600030101010101" pitchFamily="2" charset="-122"/>
                <a:ea typeface="Arial Unicode MS" panose="020B0604020202020204" pitchFamily="34" charset="-122"/>
              </a:rPr>
              <a:t>-</a:t>
            </a:r>
            <a:r>
              <a:rPr lang="zh-CN" altLang="en-US" sz="2400">
                <a:latin typeface="宋体" panose="02010600030101010101" pitchFamily="2" charset="-122"/>
                <a:ea typeface="Arial Unicode MS" panose="020B0604020202020204" pitchFamily="34" charset="-122"/>
              </a:rPr>
              <a:t>与式被称为</a:t>
            </a:r>
            <a:r>
              <a:rPr lang="zh-CN" altLang="en-US" sz="2400">
                <a:solidFill>
                  <a:srgbClr val="0000FF"/>
                </a:solidFill>
                <a:latin typeface="宋体" panose="02010600030101010101" pitchFamily="2" charset="-122"/>
                <a:ea typeface="Arial Unicode MS" panose="020B0604020202020204" pitchFamily="34" charset="-122"/>
              </a:rPr>
              <a:t>标准或与式</a:t>
            </a:r>
            <a:r>
              <a:rPr lang="zh-CN" altLang="en-US" sz="2400">
                <a:latin typeface="宋体" panose="02010600030101010101" pitchFamily="2" charset="-122"/>
                <a:ea typeface="Arial Unicode MS" panose="020B0604020202020204" pitchFamily="34" charset="-122"/>
              </a:rPr>
              <a:t>。例如：</a:t>
            </a:r>
          </a:p>
          <a:p>
            <a:pPr eaLnBrk="1" hangingPunct="1">
              <a:lnSpc>
                <a:spcPct val="115000"/>
              </a:lnSpc>
            </a:pPr>
            <a:r>
              <a:rPr lang="en-US" altLang="zh-CN" sz="2400">
                <a:latin typeface="宋体" panose="02010600030101010101" pitchFamily="2" charset="-122"/>
                <a:ea typeface="Arial Unicode MS" panose="020B0604020202020204" pitchFamily="34" charset="-122"/>
              </a:rPr>
              <a:t>F(A,B,C)=(        )(        )(        )(        )</a:t>
            </a:r>
          </a:p>
          <a:p>
            <a:pPr eaLnBrk="1" hangingPunct="1">
              <a:lnSpc>
                <a:spcPct val="115000"/>
              </a:lnSpc>
              <a:buFont typeface="Wingdings" panose="05000000000000000000" pitchFamily="2" charset="2"/>
              <a:buNone/>
            </a:pPr>
            <a:r>
              <a:rPr lang="en-US" altLang="zh-CN" sz="2400">
                <a:latin typeface="宋体" panose="02010600030101010101" pitchFamily="2" charset="-122"/>
                <a:ea typeface="Arial Unicode MS" panose="020B0604020202020204" pitchFamily="34" charset="-122"/>
              </a:rPr>
              <a:t>           =</a:t>
            </a:r>
          </a:p>
          <a:p>
            <a:pPr eaLnBrk="1" hangingPunct="1">
              <a:lnSpc>
                <a:spcPct val="115000"/>
              </a:lnSpc>
              <a:buFont typeface="Wingdings" panose="05000000000000000000" pitchFamily="2" charset="2"/>
              <a:buNone/>
            </a:pPr>
            <a:r>
              <a:rPr lang="zh-CN" altLang="en-US" sz="2400">
                <a:latin typeface="宋体" panose="02010600030101010101" pitchFamily="2" charset="-122"/>
                <a:ea typeface="Arial Unicode MS" panose="020B0604020202020204" pitchFamily="34" charset="-122"/>
              </a:rPr>
              <a:t>   就是一个标准或</a:t>
            </a:r>
            <a:r>
              <a:rPr lang="en-US" altLang="zh-CN" sz="2400">
                <a:latin typeface="宋体" panose="02010600030101010101" pitchFamily="2" charset="-122"/>
                <a:ea typeface="Arial Unicode MS" panose="020B0604020202020204" pitchFamily="34" charset="-122"/>
              </a:rPr>
              <a:t>-</a:t>
            </a:r>
            <a:r>
              <a:rPr lang="zh-CN" altLang="en-US" sz="2400">
                <a:latin typeface="宋体" panose="02010600030101010101" pitchFamily="2" charset="-122"/>
                <a:ea typeface="Arial Unicode MS" panose="020B0604020202020204" pitchFamily="34" charset="-122"/>
              </a:rPr>
              <a:t>与式，其中每一个或项都是一个最大项。为了简明起见，该式还可以写成：</a:t>
            </a:r>
          </a:p>
          <a:p>
            <a:pPr eaLnBrk="1" hangingPunct="1">
              <a:lnSpc>
                <a:spcPct val="115000"/>
              </a:lnSpc>
            </a:pPr>
            <a:r>
              <a:rPr lang="en-US" altLang="zh-CN" sz="2400">
                <a:latin typeface="宋体" panose="02010600030101010101" pitchFamily="2" charset="-122"/>
                <a:ea typeface="Arial Unicode MS" panose="020B0604020202020204" pitchFamily="34" charset="-122"/>
              </a:rPr>
              <a:t>F(A,B,C) = M</a:t>
            </a:r>
            <a:r>
              <a:rPr lang="en-US" altLang="zh-CN" sz="2400" baseline="-25000">
                <a:latin typeface="宋体" panose="02010600030101010101" pitchFamily="2" charset="-122"/>
                <a:ea typeface="Arial Unicode MS" panose="020B0604020202020204" pitchFamily="34" charset="-122"/>
              </a:rPr>
              <a:t>0</a:t>
            </a:r>
            <a:r>
              <a:rPr lang="en-US" altLang="zh-CN" sz="2400">
                <a:latin typeface="宋体" panose="02010600030101010101" pitchFamily="2" charset="-122"/>
                <a:ea typeface="Arial Unicode MS" panose="020B0604020202020204" pitchFamily="34" charset="-122"/>
              </a:rPr>
              <a:t>·M</a:t>
            </a:r>
            <a:r>
              <a:rPr lang="en-US" altLang="zh-CN" sz="2400" baseline="-25000">
                <a:latin typeface="宋体" panose="02010600030101010101" pitchFamily="2" charset="-122"/>
                <a:ea typeface="Arial Unicode MS" panose="020B0604020202020204" pitchFamily="34" charset="-122"/>
              </a:rPr>
              <a:t>1</a:t>
            </a:r>
            <a:r>
              <a:rPr lang="en-US" altLang="zh-CN" sz="2400">
                <a:latin typeface="宋体" panose="02010600030101010101" pitchFamily="2" charset="-122"/>
                <a:ea typeface="Arial Unicode MS" panose="020B0604020202020204" pitchFamily="34" charset="-122"/>
              </a:rPr>
              <a:t>·M</a:t>
            </a:r>
            <a:r>
              <a:rPr lang="en-US" altLang="zh-CN" sz="2400" baseline="-25000">
                <a:latin typeface="宋体" panose="02010600030101010101" pitchFamily="2" charset="-122"/>
                <a:ea typeface="Arial Unicode MS" panose="020B0604020202020204" pitchFamily="34" charset="-122"/>
              </a:rPr>
              <a:t>2</a:t>
            </a:r>
            <a:r>
              <a:rPr lang="en-US" altLang="zh-CN" sz="2400">
                <a:latin typeface="宋体" panose="02010600030101010101" pitchFamily="2" charset="-122"/>
                <a:ea typeface="Arial Unicode MS" panose="020B0604020202020204" pitchFamily="34" charset="-122"/>
              </a:rPr>
              <a:t>·M</a:t>
            </a:r>
            <a:r>
              <a:rPr lang="en-US" altLang="zh-CN" sz="2400" baseline="-25000">
                <a:latin typeface="宋体" panose="02010600030101010101" pitchFamily="2" charset="-122"/>
                <a:ea typeface="Arial Unicode MS" panose="020B0604020202020204" pitchFamily="34" charset="-122"/>
              </a:rPr>
              <a:t>4 </a:t>
            </a:r>
            <a:r>
              <a:rPr lang="en-US" altLang="zh-CN" sz="2400">
                <a:latin typeface="宋体" panose="02010600030101010101" pitchFamily="2" charset="-122"/>
                <a:ea typeface="Arial Unicode MS" panose="020B0604020202020204" pitchFamily="34" charset="-122"/>
              </a:rPr>
              <a:t>= ∏(M</a:t>
            </a:r>
            <a:r>
              <a:rPr lang="en-US" altLang="zh-CN" sz="2400" baseline="-25000">
                <a:latin typeface="宋体" panose="02010600030101010101" pitchFamily="2" charset="-122"/>
                <a:ea typeface="Arial Unicode MS" panose="020B0604020202020204" pitchFamily="34" charset="-122"/>
              </a:rPr>
              <a:t>0</a:t>
            </a:r>
            <a:r>
              <a:rPr lang="en-US" altLang="zh-CN" sz="2400">
                <a:latin typeface="宋体" panose="02010600030101010101" pitchFamily="2" charset="-122"/>
                <a:ea typeface="Arial Unicode MS" panose="020B0604020202020204" pitchFamily="34" charset="-122"/>
              </a:rPr>
              <a:t>,M</a:t>
            </a:r>
            <a:r>
              <a:rPr lang="en-US" altLang="zh-CN" sz="2400" baseline="-25000">
                <a:latin typeface="宋体" panose="02010600030101010101" pitchFamily="2" charset="-122"/>
                <a:ea typeface="Arial Unicode MS" panose="020B0604020202020204" pitchFamily="34" charset="-122"/>
              </a:rPr>
              <a:t>1</a:t>
            </a:r>
            <a:r>
              <a:rPr lang="en-US" altLang="zh-CN" sz="2400">
                <a:latin typeface="宋体" panose="02010600030101010101" pitchFamily="2" charset="-122"/>
                <a:ea typeface="Arial Unicode MS" panose="020B0604020202020204" pitchFamily="34" charset="-122"/>
              </a:rPr>
              <a:t>,M</a:t>
            </a:r>
            <a:r>
              <a:rPr lang="en-US" altLang="zh-CN" sz="2400" baseline="-25000">
                <a:latin typeface="宋体" panose="02010600030101010101" pitchFamily="2" charset="-122"/>
                <a:ea typeface="Arial Unicode MS" panose="020B0604020202020204" pitchFamily="34" charset="-122"/>
              </a:rPr>
              <a:t>2</a:t>
            </a:r>
            <a:r>
              <a:rPr lang="en-US" altLang="zh-CN" sz="2400">
                <a:latin typeface="宋体" panose="02010600030101010101" pitchFamily="2" charset="-122"/>
                <a:ea typeface="Arial Unicode MS" panose="020B0604020202020204" pitchFamily="34" charset="-122"/>
              </a:rPr>
              <a:t>,M</a:t>
            </a:r>
            <a:r>
              <a:rPr lang="en-US" altLang="zh-CN" sz="2400" baseline="-25000">
                <a:latin typeface="宋体" panose="02010600030101010101" pitchFamily="2" charset="-122"/>
                <a:ea typeface="Arial Unicode MS" panose="020B0604020202020204" pitchFamily="34" charset="-122"/>
              </a:rPr>
              <a:t>4</a:t>
            </a:r>
            <a:r>
              <a:rPr lang="en-US" altLang="zh-CN" sz="2400">
                <a:latin typeface="宋体" panose="02010600030101010101" pitchFamily="2" charset="-122"/>
                <a:ea typeface="Arial Unicode MS" panose="020B0604020202020204" pitchFamily="34" charset="-122"/>
              </a:rPr>
              <a:t>)</a:t>
            </a:r>
          </a:p>
          <a:p>
            <a:pPr eaLnBrk="1" hangingPunct="1">
              <a:lnSpc>
                <a:spcPct val="115000"/>
              </a:lnSpc>
              <a:buFont typeface="Wingdings" panose="05000000000000000000" pitchFamily="2" charset="2"/>
              <a:buNone/>
            </a:pPr>
            <a:r>
              <a:rPr lang="en-US" altLang="zh-CN" sz="2400">
                <a:latin typeface="宋体" panose="02010600030101010101" pitchFamily="2" charset="-122"/>
                <a:ea typeface="Arial Unicode MS" panose="020B0604020202020204" pitchFamily="34" charset="-122"/>
              </a:rPr>
              <a:t>            = ∏M(0,1,2,4) = ∏(0,1,2,4)</a:t>
            </a:r>
          </a:p>
          <a:p>
            <a:pPr eaLnBrk="1" hangingPunct="1">
              <a:lnSpc>
                <a:spcPct val="115000"/>
              </a:lnSpc>
            </a:pPr>
            <a:r>
              <a:rPr lang="zh-CN" altLang="en-US" sz="2400">
                <a:latin typeface="宋体" panose="02010600030101010101" pitchFamily="2" charset="-122"/>
                <a:ea typeface="Arial Unicode MS" panose="020B0604020202020204" pitchFamily="34" charset="-122"/>
              </a:rPr>
              <a:t>任何一种逻辑函数表达式都可以变换成标准或</a:t>
            </a:r>
            <a:r>
              <a:rPr lang="en-US" altLang="zh-CN" sz="2400">
                <a:latin typeface="宋体" panose="02010600030101010101" pitchFamily="2" charset="-122"/>
                <a:ea typeface="Arial Unicode MS" panose="020B0604020202020204" pitchFamily="34" charset="-122"/>
              </a:rPr>
              <a:t>-</a:t>
            </a:r>
            <a:r>
              <a:rPr lang="zh-CN" altLang="en-US" sz="2400">
                <a:latin typeface="宋体" panose="02010600030101010101" pitchFamily="2" charset="-122"/>
                <a:ea typeface="Arial Unicode MS" panose="020B0604020202020204" pitchFamily="34" charset="-122"/>
              </a:rPr>
              <a:t>与式，而且结果也是惟一的。</a:t>
            </a:r>
          </a:p>
        </p:txBody>
      </p:sp>
      <p:graphicFrame>
        <p:nvGraphicFramePr>
          <p:cNvPr id="61451" name="对象 1">
            <a:extLst>
              <a:ext uri="{FF2B5EF4-FFF2-40B4-BE49-F238E27FC236}">
                <a16:creationId xmlns:a16="http://schemas.microsoft.com/office/drawing/2014/main" id="{AB175328-767D-18DE-FE48-E4BAB16985B6}"/>
              </a:ext>
            </a:extLst>
          </p:cNvPr>
          <p:cNvGraphicFramePr>
            <a:graphicFrameLocks noChangeAspect="1"/>
          </p:cNvGraphicFramePr>
          <p:nvPr/>
        </p:nvGraphicFramePr>
        <p:xfrm>
          <a:off x="4438650" y="2198688"/>
          <a:ext cx="1152525" cy="384175"/>
        </p:xfrm>
        <a:graphic>
          <a:graphicData uri="http://schemas.openxmlformats.org/presentationml/2006/ole">
            <mc:AlternateContent xmlns:mc="http://schemas.openxmlformats.org/markup-compatibility/2006">
              <mc:Choice xmlns:v="urn:schemas-microsoft-com:vml" Requires="v">
                <p:oleObj name="公式" r:id="rId2" imgW="660113" imgH="215806" progId="Equation.3">
                  <p:embed/>
                </p:oleObj>
              </mc:Choice>
              <mc:Fallback>
                <p:oleObj name="公式" r:id="rId2" imgW="660113" imgH="215806" progId="Equation.3">
                  <p:embed/>
                  <p:pic>
                    <p:nvPicPr>
                      <p:cNvPr id="0"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8650" y="2198688"/>
                        <a:ext cx="11525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52" name="对象 2">
            <a:extLst>
              <a:ext uri="{FF2B5EF4-FFF2-40B4-BE49-F238E27FC236}">
                <a16:creationId xmlns:a16="http://schemas.microsoft.com/office/drawing/2014/main" id="{ABA5F019-5C2D-24B6-FDFD-28A0A9E8E741}"/>
              </a:ext>
            </a:extLst>
          </p:cNvPr>
          <p:cNvGraphicFramePr>
            <a:graphicFrameLocks noChangeAspect="1"/>
          </p:cNvGraphicFramePr>
          <p:nvPr/>
        </p:nvGraphicFramePr>
        <p:xfrm>
          <a:off x="2843213" y="2243138"/>
          <a:ext cx="1238250" cy="339725"/>
        </p:xfrm>
        <a:graphic>
          <a:graphicData uri="http://schemas.openxmlformats.org/presentationml/2006/ole">
            <mc:AlternateContent xmlns:mc="http://schemas.openxmlformats.org/markup-compatibility/2006">
              <mc:Choice xmlns:v="urn:schemas-microsoft-com:vml" Requires="v">
                <p:oleObj name="公式" r:id="rId4" imgW="660113" imgH="177723" progId="Equation.3">
                  <p:embed/>
                </p:oleObj>
              </mc:Choice>
              <mc:Fallback>
                <p:oleObj name="公式" r:id="rId4" imgW="660113" imgH="177723" progId="Equation.3">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213" y="2243138"/>
                        <a:ext cx="1238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53" name="对象 3">
            <a:extLst>
              <a:ext uri="{FF2B5EF4-FFF2-40B4-BE49-F238E27FC236}">
                <a16:creationId xmlns:a16="http://schemas.microsoft.com/office/drawing/2014/main" id="{7F5367C1-657C-E2DC-AB8D-A2957EC8F0A9}"/>
              </a:ext>
            </a:extLst>
          </p:cNvPr>
          <p:cNvGraphicFramePr>
            <a:graphicFrameLocks noChangeAspect="1"/>
          </p:cNvGraphicFramePr>
          <p:nvPr/>
        </p:nvGraphicFramePr>
        <p:xfrm>
          <a:off x="5948363" y="2198688"/>
          <a:ext cx="1211262" cy="393700"/>
        </p:xfrm>
        <a:graphic>
          <a:graphicData uri="http://schemas.openxmlformats.org/presentationml/2006/ole">
            <mc:AlternateContent xmlns:mc="http://schemas.openxmlformats.org/markup-compatibility/2006">
              <mc:Choice xmlns:v="urn:schemas-microsoft-com:vml" Requires="v">
                <p:oleObj name="公式" r:id="rId6" imgW="660113" imgH="215806" progId="Equation.3">
                  <p:embed/>
                </p:oleObj>
              </mc:Choice>
              <mc:Fallback>
                <p:oleObj name="公式" r:id="rId6" imgW="660113" imgH="215806" progId="Equation.3">
                  <p:embed/>
                  <p:pic>
                    <p:nvPicPr>
                      <p:cNvPr id="0" name="对象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8363" y="2198688"/>
                        <a:ext cx="1211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54" name="对象 4">
            <a:extLst>
              <a:ext uri="{FF2B5EF4-FFF2-40B4-BE49-F238E27FC236}">
                <a16:creationId xmlns:a16="http://schemas.microsoft.com/office/drawing/2014/main" id="{53F3C578-34FE-E543-D0E1-5787A0B1095A}"/>
              </a:ext>
            </a:extLst>
          </p:cNvPr>
          <p:cNvGraphicFramePr>
            <a:graphicFrameLocks noChangeAspect="1"/>
          </p:cNvGraphicFramePr>
          <p:nvPr/>
        </p:nvGraphicFramePr>
        <p:xfrm>
          <a:off x="7546975" y="2206625"/>
          <a:ext cx="1128713" cy="369888"/>
        </p:xfrm>
        <a:graphic>
          <a:graphicData uri="http://schemas.openxmlformats.org/presentationml/2006/ole">
            <mc:AlternateContent xmlns:mc="http://schemas.openxmlformats.org/markup-compatibility/2006">
              <mc:Choice xmlns:v="urn:schemas-microsoft-com:vml" Requires="v">
                <p:oleObj name="公式" r:id="rId8" imgW="647419" imgH="215806" progId="Equation.3">
                  <p:embed/>
                </p:oleObj>
              </mc:Choice>
              <mc:Fallback>
                <p:oleObj name="公式" r:id="rId8" imgW="647419" imgH="215806" progId="Equation.3">
                  <p:embed/>
                  <p:pic>
                    <p:nvPicPr>
                      <p:cNvPr id="0" name="对象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46975" y="2206625"/>
                        <a:ext cx="112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55" name="对象 6">
            <a:extLst>
              <a:ext uri="{FF2B5EF4-FFF2-40B4-BE49-F238E27FC236}">
                <a16:creationId xmlns:a16="http://schemas.microsoft.com/office/drawing/2014/main" id="{CD544BC4-7A3E-9B5A-7D85-544303FCEEF2}"/>
              </a:ext>
            </a:extLst>
          </p:cNvPr>
          <p:cNvGraphicFramePr>
            <a:graphicFrameLocks noChangeAspect="1"/>
          </p:cNvGraphicFramePr>
          <p:nvPr/>
        </p:nvGraphicFramePr>
        <p:xfrm>
          <a:off x="2843213" y="2724150"/>
          <a:ext cx="2173287" cy="452438"/>
        </p:xfrm>
        <a:graphic>
          <a:graphicData uri="http://schemas.openxmlformats.org/presentationml/2006/ole">
            <mc:AlternateContent xmlns:mc="http://schemas.openxmlformats.org/markup-compatibility/2006">
              <mc:Choice xmlns:v="urn:schemas-microsoft-com:vml" Requires="v">
                <p:oleObj name="公式" r:id="rId10" imgW="1091726" imgH="228501" progId="Equation.3">
                  <p:embed/>
                </p:oleObj>
              </mc:Choice>
              <mc:Fallback>
                <p:oleObj name="公式" r:id="rId10" imgW="1091726" imgH="228501" progId="Equation.3">
                  <p:embed/>
                  <p:pic>
                    <p:nvPicPr>
                      <p:cNvPr id="0" name="对象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43213" y="2724150"/>
                        <a:ext cx="2173287"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9">
            <a:extLst>
              <a:ext uri="{FF2B5EF4-FFF2-40B4-BE49-F238E27FC236}">
                <a16:creationId xmlns:a16="http://schemas.microsoft.com/office/drawing/2014/main" id="{A0CF3FF2-18FF-B81B-5286-2106B8E37F15}"/>
              </a:ext>
            </a:extLst>
          </p:cNvPr>
          <p:cNvSpPr>
            <a:spLocks noGrp="1"/>
          </p:cNvSpPr>
          <p:nvPr>
            <p:ph type="sldNum" sz="quarter" idx="10"/>
          </p:nvPr>
        </p:nvSpPr>
        <p:spPr>
          <a:noFill/>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spcBef>
                <a:spcPct val="0"/>
              </a:spcBef>
              <a:buClrTx/>
              <a:buFontTx/>
              <a:buNone/>
            </a:pPr>
            <a:fld id="{FBDBF1FE-A177-4F57-934C-4948FA388524}" type="slidenum">
              <a:rPr lang="en-US" altLang="zh-CN" sz="1800">
                <a:solidFill>
                  <a:schemeClr val="bg2"/>
                </a:solidFill>
                <a:latin typeface="Arial" panose="020B0604020202020204" pitchFamily="34" charset="0"/>
                <a:ea typeface="Arial Unicode MS" panose="020B0604020202020204" pitchFamily="34" charset="-122"/>
              </a:rPr>
              <a:pPr>
                <a:spcBef>
                  <a:spcPct val="0"/>
                </a:spcBef>
                <a:buClrTx/>
                <a:buFontTx/>
                <a:buNone/>
              </a:pPr>
              <a:t>45</a:t>
            </a:fld>
            <a:endParaRPr lang="en-US" altLang="zh-CN" sz="1800">
              <a:solidFill>
                <a:schemeClr val="bg2"/>
              </a:solidFill>
              <a:latin typeface="Arial" panose="020B0604020202020204" pitchFamily="34" charset="0"/>
              <a:ea typeface="Arial Unicode MS" panose="020B0604020202020204" pitchFamily="34" charset="-122"/>
            </a:endParaRPr>
          </a:p>
        </p:txBody>
      </p:sp>
      <p:sp>
        <p:nvSpPr>
          <p:cNvPr id="59435" name="矩形 43">
            <a:extLst>
              <a:ext uri="{FF2B5EF4-FFF2-40B4-BE49-F238E27FC236}">
                <a16:creationId xmlns:a16="http://schemas.microsoft.com/office/drawing/2014/main" id="{A7B9B30B-39BB-C32D-E31E-15A5B6C6FB57}"/>
              </a:ext>
            </a:extLst>
          </p:cNvPr>
          <p:cNvSpPr>
            <a:spLocks noGrp="1"/>
          </p:cNvSpPr>
          <p:nvPr>
            <p:ph type="title" idx="4294967295"/>
          </p:nvPr>
        </p:nvSpPr>
        <p:spPr/>
        <p:txBody>
          <a:bodyPr/>
          <a:lstStyle/>
          <a:p>
            <a:pPr>
              <a:defRPr/>
            </a:pPr>
            <a:r>
              <a:rPr lang="en-US" altLang="zh-CN" sz="2400" cap="none" dirty="0"/>
              <a:t>3. </a:t>
            </a:r>
            <a:r>
              <a:rPr lang="zh-CN" altLang="en-US" sz="2400" cap="none" dirty="0"/>
              <a:t>标准与</a:t>
            </a:r>
            <a:r>
              <a:rPr lang="en-US" altLang="zh-CN" sz="2400" cap="none" dirty="0"/>
              <a:t>-</a:t>
            </a:r>
            <a:r>
              <a:rPr lang="zh-CN" altLang="en-US" sz="2400" cap="none" dirty="0"/>
              <a:t>或式和标准或</a:t>
            </a:r>
            <a:r>
              <a:rPr lang="en-US" altLang="zh-CN" sz="2400" cap="none" dirty="0"/>
              <a:t>-</a:t>
            </a:r>
            <a:r>
              <a:rPr lang="zh-CN" altLang="en-US" sz="2400" cap="none" dirty="0"/>
              <a:t>与式的关系</a:t>
            </a:r>
          </a:p>
        </p:txBody>
      </p:sp>
      <p:sp>
        <p:nvSpPr>
          <p:cNvPr id="62468" name="Rectangle 3">
            <a:extLst>
              <a:ext uri="{FF2B5EF4-FFF2-40B4-BE49-F238E27FC236}">
                <a16:creationId xmlns:a16="http://schemas.microsoft.com/office/drawing/2014/main" id="{FEDDC616-E0A0-2BA7-A3CD-169CB2276223}"/>
              </a:ext>
            </a:extLst>
          </p:cNvPr>
          <p:cNvSpPr txBox="1">
            <a:spLocks noChangeArrowheads="1"/>
          </p:cNvSpPr>
          <p:nvPr/>
        </p:nvSpPr>
        <p:spPr bwMode="auto">
          <a:xfrm>
            <a:off x="766763" y="263525"/>
            <a:ext cx="818832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n"/>
              <a:tabLst>
                <a:tab pos="1887538" algn="l"/>
              </a:tabLst>
              <a:defRPr sz="2800">
                <a:solidFill>
                  <a:schemeClr val="tx1"/>
                </a:solidFill>
                <a:latin typeface="Franklin Gothic Medium" panose="020B0603020102020204" pitchFamily="34" charset="0"/>
                <a:ea typeface="宋体" panose="02010600030101010101" pitchFamily="2" charset="-122"/>
              </a:defRPr>
            </a:lvl1pPr>
            <a:lvl2pPr marL="720725" indent="-355600">
              <a:spcBef>
                <a:spcPct val="20000"/>
              </a:spcBef>
              <a:buClr>
                <a:schemeClr val="tx2"/>
              </a:buClr>
              <a:buFont typeface="Wingdings" panose="05000000000000000000" pitchFamily="2" charset="2"/>
              <a:buChar char="n"/>
              <a:tabLst>
                <a:tab pos="1887538" algn="l"/>
              </a:tabLst>
              <a:defRPr sz="2400">
                <a:solidFill>
                  <a:schemeClr val="tx1"/>
                </a:solidFill>
                <a:latin typeface="Franklin Gothic Medium" panose="020B0603020102020204" pitchFamily="34" charset="0"/>
                <a:ea typeface="宋体" panose="02010600030101010101" pitchFamily="2" charset="-122"/>
              </a:defRPr>
            </a:lvl2pPr>
            <a:lvl3pPr marL="992188" indent="-352425">
              <a:spcBef>
                <a:spcPct val="20000"/>
              </a:spcBef>
              <a:buClr>
                <a:schemeClr val="tx2"/>
              </a:buClr>
              <a:buFont typeface="Wingdings" panose="05000000000000000000" pitchFamily="2" charset="2"/>
              <a:buChar char="n"/>
              <a:tabLst>
                <a:tab pos="1887538" algn="l"/>
              </a:tabLst>
              <a:defRPr sz="2000">
                <a:solidFill>
                  <a:schemeClr val="tx1"/>
                </a:solidFill>
                <a:latin typeface="Franklin Gothic Medium" panose="020B0603020102020204" pitchFamily="34" charset="0"/>
                <a:ea typeface="宋体" panose="02010600030101010101" pitchFamily="2" charset="-122"/>
              </a:defRPr>
            </a:lvl3pPr>
            <a:lvl4pPr marL="1262063" indent="-347663">
              <a:spcBef>
                <a:spcPct val="20000"/>
              </a:spcBef>
              <a:buClr>
                <a:schemeClr val="tx2"/>
              </a:buClr>
              <a:buFont typeface="Wingdings" panose="05000000000000000000" pitchFamily="2" charset="2"/>
              <a:buChar char="n"/>
              <a:tabLst>
                <a:tab pos="1887538" algn="l"/>
              </a:tabLst>
              <a:defRPr>
                <a:solidFill>
                  <a:schemeClr val="tx1"/>
                </a:solidFill>
                <a:latin typeface="Franklin Gothic Medium" panose="020B0603020102020204" pitchFamily="34" charset="0"/>
                <a:ea typeface="宋体" panose="02010600030101010101" pitchFamily="2" charset="-122"/>
              </a:defRPr>
            </a:lvl4pPr>
            <a:lvl5pPr marL="1430338" indent="-333375">
              <a:spcBef>
                <a:spcPct val="20000"/>
              </a:spcBef>
              <a:buClr>
                <a:schemeClr val="tx2"/>
              </a:buClr>
              <a:buFont typeface="Wingdings" panose="05000000000000000000" pitchFamily="2" charset="2"/>
              <a:buChar char="n"/>
              <a:tabLst>
                <a:tab pos="1887538" algn="l"/>
              </a:tabLst>
              <a:defRPr sz="1600">
                <a:solidFill>
                  <a:schemeClr val="tx1"/>
                </a:solidFill>
                <a:latin typeface="Franklin Gothic Medium" panose="020B0603020102020204" pitchFamily="34" charset="0"/>
                <a:ea typeface="宋体" panose="02010600030101010101" pitchFamily="2" charset="-122"/>
              </a:defRPr>
            </a:lvl5pPr>
            <a:lvl6pPr marL="1887538" indent="-333375" eaLnBrk="0" fontAlgn="base" hangingPunct="0">
              <a:spcBef>
                <a:spcPct val="20000"/>
              </a:spcBef>
              <a:spcAft>
                <a:spcPct val="0"/>
              </a:spcAft>
              <a:buClr>
                <a:schemeClr val="tx2"/>
              </a:buClr>
              <a:buFont typeface="Wingdings" panose="05000000000000000000" pitchFamily="2" charset="2"/>
              <a:buChar char="n"/>
              <a:tabLst>
                <a:tab pos="1887538" algn="l"/>
              </a:tabLst>
              <a:defRPr sz="1600">
                <a:solidFill>
                  <a:schemeClr val="tx1"/>
                </a:solidFill>
                <a:latin typeface="Franklin Gothic Medium" panose="020B0603020102020204" pitchFamily="34" charset="0"/>
                <a:ea typeface="宋体" panose="02010600030101010101" pitchFamily="2" charset="-122"/>
              </a:defRPr>
            </a:lvl6pPr>
            <a:lvl7pPr marL="2344738" indent="-333375" eaLnBrk="0" fontAlgn="base" hangingPunct="0">
              <a:spcBef>
                <a:spcPct val="20000"/>
              </a:spcBef>
              <a:spcAft>
                <a:spcPct val="0"/>
              </a:spcAft>
              <a:buClr>
                <a:schemeClr val="tx2"/>
              </a:buClr>
              <a:buFont typeface="Wingdings" panose="05000000000000000000" pitchFamily="2" charset="2"/>
              <a:buChar char="n"/>
              <a:tabLst>
                <a:tab pos="1887538" algn="l"/>
              </a:tabLst>
              <a:defRPr sz="1600">
                <a:solidFill>
                  <a:schemeClr val="tx1"/>
                </a:solidFill>
                <a:latin typeface="Franklin Gothic Medium" panose="020B0603020102020204" pitchFamily="34" charset="0"/>
                <a:ea typeface="宋体" panose="02010600030101010101" pitchFamily="2" charset="-122"/>
              </a:defRPr>
            </a:lvl7pPr>
            <a:lvl8pPr marL="2801938" indent="-333375" eaLnBrk="0" fontAlgn="base" hangingPunct="0">
              <a:spcBef>
                <a:spcPct val="20000"/>
              </a:spcBef>
              <a:spcAft>
                <a:spcPct val="0"/>
              </a:spcAft>
              <a:buClr>
                <a:schemeClr val="tx2"/>
              </a:buClr>
              <a:buFont typeface="Wingdings" panose="05000000000000000000" pitchFamily="2" charset="2"/>
              <a:buChar char="n"/>
              <a:tabLst>
                <a:tab pos="1887538" algn="l"/>
              </a:tabLst>
              <a:defRPr sz="1600">
                <a:solidFill>
                  <a:schemeClr val="tx1"/>
                </a:solidFill>
                <a:latin typeface="Franklin Gothic Medium" panose="020B0603020102020204" pitchFamily="34" charset="0"/>
                <a:ea typeface="宋体" panose="02010600030101010101" pitchFamily="2" charset="-122"/>
              </a:defRPr>
            </a:lvl8pPr>
            <a:lvl9pPr marL="3259138" indent="-333375" eaLnBrk="0" fontAlgn="base" hangingPunct="0">
              <a:spcBef>
                <a:spcPct val="20000"/>
              </a:spcBef>
              <a:spcAft>
                <a:spcPct val="0"/>
              </a:spcAft>
              <a:buClr>
                <a:schemeClr val="tx2"/>
              </a:buClr>
              <a:buFont typeface="Wingdings" panose="05000000000000000000" pitchFamily="2" charset="2"/>
              <a:buChar char="n"/>
              <a:tabLst>
                <a:tab pos="1887538" algn="l"/>
              </a:tabLst>
              <a:defRPr sz="1600">
                <a:solidFill>
                  <a:schemeClr val="tx1"/>
                </a:solidFill>
                <a:latin typeface="Franklin Gothic Medium" panose="020B06030201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600">
                <a:solidFill>
                  <a:srgbClr val="A50021"/>
                </a:solidFill>
                <a:ea typeface="Arial Unicode MS" panose="020B0604020202020204" pitchFamily="34" charset="-122"/>
              </a:rPr>
              <a:t>3. </a:t>
            </a:r>
            <a:r>
              <a:rPr lang="zh-CN" altLang="en-US" sz="2600">
                <a:solidFill>
                  <a:srgbClr val="A50021"/>
                </a:solidFill>
                <a:ea typeface="Arial Unicode MS" panose="020B0604020202020204" pitchFamily="34" charset="-122"/>
              </a:rPr>
              <a:t>标准与</a:t>
            </a:r>
            <a:r>
              <a:rPr lang="en-US" altLang="zh-CN" sz="2600">
                <a:solidFill>
                  <a:srgbClr val="A50021"/>
                </a:solidFill>
                <a:ea typeface="Arial Unicode MS" panose="020B0604020202020204" pitchFamily="34" charset="-122"/>
              </a:rPr>
              <a:t>-</a:t>
            </a:r>
            <a:r>
              <a:rPr lang="zh-CN" altLang="en-US" sz="2600">
                <a:solidFill>
                  <a:srgbClr val="A50021"/>
                </a:solidFill>
                <a:ea typeface="Arial Unicode MS" panose="020B0604020202020204" pitchFamily="34" charset="-122"/>
              </a:rPr>
              <a:t>或式和标准或</a:t>
            </a:r>
            <a:r>
              <a:rPr lang="en-US" altLang="zh-CN" sz="2600">
                <a:solidFill>
                  <a:srgbClr val="A50021"/>
                </a:solidFill>
                <a:ea typeface="Arial Unicode MS" panose="020B0604020202020204" pitchFamily="34" charset="-122"/>
              </a:rPr>
              <a:t>-</a:t>
            </a:r>
            <a:r>
              <a:rPr lang="zh-CN" altLang="en-US" sz="2600">
                <a:solidFill>
                  <a:srgbClr val="A50021"/>
                </a:solidFill>
                <a:ea typeface="Arial Unicode MS" panose="020B0604020202020204" pitchFamily="34" charset="-122"/>
              </a:rPr>
              <a:t>与式的关系</a:t>
            </a:r>
          </a:p>
        </p:txBody>
      </p:sp>
      <p:graphicFrame>
        <p:nvGraphicFramePr>
          <p:cNvPr id="62469" name="Object 11">
            <a:extLst>
              <a:ext uri="{FF2B5EF4-FFF2-40B4-BE49-F238E27FC236}">
                <a16:creationId xmlns:a16="http://schemas.microsoft.com/office/drawing/2014/main" id="{5E0AB559-DCA8-D0F2-DB3D-FED819F8E51F}"/>
              </a:ext>
            </a:extLst>
          </p:cNvPr>
          <p:cNvGraphicFramePr>
            <a:graphicFrameLocks noChangeAspect="1"/>
          </p:cNvGraphicFramePr>
          <p:nvPr/>
        </p:nvGraphicFramePr>
        <p:xfrm>
          <a:off x="3492500" y="731838"/>
          <a:ext cx="1530350" cy="735012"/>
        </p:xfrm>
        <a:graphic>
          <a:graphicData uri="http://schemas.openxmlformats.org/presentationml/2006/ole">
            <mc:AlternateContent xmlns:mc="http://schemas.openxmlformats.org/markup-compatibility/2006">
              <mc:Choice xmlns:v="urn:schemas-microsoft-com:vml" Requires="v">
                <p:oleObj name="公式" r:id="rId2" imgW="583947" imgH="457002" progId="Equation.3">
                  <p:embed/>
                </p:oleObj>
              </mc:Choice>
              <mc:Fallback>
                <p:oleObj name="公式" r:id="rId2" imgW="583947" imgH="457002" progId="Equation.3">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731838"/>
                        <a:ext cx="1530350"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70" name="Object 10">
            <a:extLst>
              <a:ext uri="{FF2B5EF4-FFF2-40B4-BE49-F238E27FC236}">
                <a16:creationId xmlns:a16="http://schemas.microsoft.com/office/drawing/2014/main" id="{35EEBBAB-F8B2-300F-A310-B92F7F3888C2}"/>
              </a:ext>
            </a:extLst>
          </p:cNvPr>
          <p:cNvGraphicFramePr>
            <a:graphicFrameLocks noChangeAspect="1"/>
          </p:cNvGraphicFramePr>
          <p:nvPr/>
        </p:nvGraphicFramePr>
        <p:xfrm>
          <a:off x="1658938" y="1484313"/>
          <a:ext cx="3768725" cy="377825"/>
        </p:xfrm>
        <a:graphic>
          <a:graphicData uri="http://schemas.openxmlformats.org/presentationml/2006/ole">
            <mc:AlternateContent xmlns:mc="http://schemas.openxmlformats.org/markup-compatibility/2006">
              <mc:Choice xmlns:v="urn:schemas-microsoft-com:vml" Requires="v">
                <p:oleObj name="公式" r:id="rId4" imgW="2374900" imgH="241300" progId="Equation.3">
                  <p:embed/>
                </p:oleObj>
              </mc:Choice>
              <mc:Fallback>
                <p:oleObj name="公式" r:id="rId4" imgW="2374900" imgH="2413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8938" y="1484313"/>
                        <a:ext cx="376872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71" name="Object 9">
            <a:extLst>
              <a:ext uri="{FF2B5EF4-FFF2-40B4-BE49-F238E27FC236}">
                <a16:creationId xmlns:a16="http://schemas.microsoft.com/office/drawing/2014/main" id="{C2BAF1B1-F256-8282-B22D-4C8428B27413}"/>
              </a:ext>
            </a:extLst>
          </p:cNvPr>
          <p:cNvGraphicFramePr>
            <a:graphicFrameLocks noChangeAspect="1"/>
          </p:cNvGraphicFramePr>
          <p:nvPr/>
        </p:nvGraphicFramePr>
        <p:xfrm>
          <a:off x="1962150" y="1852613"/>
          <a:ext cx="3963988" cy="673100"/>
        </p:xfrm>
        <a:graphic>
          <a:graphicData uri="http://schemas.openxmlformats.org/presentationml/2006/ole">
            <mc:AlternateContent xmlns:mc="http://schemas.openxmlformats.org/markup-compatibility/2006">
              <mc:Choice xmlns:v="urn:schemas-microsoft-com:vml" Requires="v">
                <p:oleObj name="公式" r:id="rId6" imgW="2692400" imgH="457200" progId="Equation.3">
                  <p:embed/>
                </p:oleObj>
              </mc:Choice>
              <mc:Fallback>
                <p:oleObj name="公式" r:id="rId6" imgW="2692400" imgH="4572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62150" y="1852613"/>
                        <a:ext cx="3963988"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77" name="Object 7">
            <a:extLst>
              <a:ext uri="{FF2B5EF4-FFF2-40B4-BE49-F238E27FC236}">
                <a16:creationId xmlns:a16="http://schemas.microsoft.com/office/drawing/2014/main" id="{EE8A32B4-6A14-2F50-4B6C-4FEE4C609EA9}"/>
              </a:ext>
            </a:extLst>
          </p:cNvPr>
          <p:cNvGraphicFramePr>
            <a:graphicFrameLocks noChangeAspect="1"/>
          </p:cNvGraphicFramePr>
          <p:nvPr/>
        </p:nvGraphicFramePr>
        <p:xfrm>
          <a:off x="3149600" y="4090988"/>
          <a:ext cx="3230563" cy="441325"/>
        </p:xfrm>
        <a:graphic>
          <a:graphicData uri="http://schemas.openxmlformats.org/presentationml/2006/ole">
            <mc:AlternateContent xmlns:mc="http://schemas.openxmlformats.org/markup-compatibility/2006">
              <mc:Choice xmlns:v="urn:schemas-microsoft-com:vml" Requires="v">
                <p:oleObj name="公式" r:id="rId8" imgW="1993900" imgH="279400" progId="Equation.3">
                  <p:embed/>
                </p:oleObj>
              </mc:Choice>
              <mc:Fallback>
                <p:oleObj name="公式" r:id="rId8" imgW="1993900" imgH="2794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49600" y="4090988"/>
                        <a:ext cx="32305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78" name="Object 6">
            <a:extLst>
              <a:ext uri="{FF2B5EF4-FFF2-40B4-BE49-F238E27FC236}">
                <a16:creationId xmlns:a16="http://schemas.microsoft.com/office/drawing/2014/main" id="{B618C2DF-EFB1-7020-D911-ECCDF03AA721}"/>
              </a:ext>
            </a:extLst>
          </p:cNvPr>
          <p:cNvGraphicFramePr>
            <a:graphicFrameLocks noChangeAspect="1"/>
          </p:cNvGraphicFramePr>
          <p:nvPr/>
        </p:nvGraphicFramePr>
        <p:xfrm>
          <a:off x="6840538" y="4127500"/>
          <a:ext cx="1881187" cy="455613"/>
        </p:xfrm>
        <a:graphic>
          <a:graphicData uri="http://schemas.openxmlformats.org/presentationml/2006/ole">
            <mc:AlternateContent xmlns:mc="http://schemas.openxmlformats.org/markup-compatibility/2006">
              <mc:Choice xmlns:v="urn:schemas-microsoft-com:vml" Requires="v">
                <p:oleObj name="公式" r:id="rId10" imgW="1040948" imgH="253890" progId="Equation.3">
                  <p:embed/>
                </p:oleObj>
              </mc:Choice>
              <mc:Fallback>
                <p:oleObj name="公式" r:id="rId10" imgW="1040948" imgH="253890"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40538" y="4127500"/>
                        <a:ext cx="18811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79" name="Object 5">
            <a:extLst>
              <a:ext uri="{FF2B5EF4-FFF2-40B4-BE49-F238E27FC236}">
                <a16:creationId xmlns:a16="http://schemas.microsoft.com/office/drawing/2014/main" id="{47811FF9-0739-CA10-CECF-9A96BE955B29}"/>
              </a:ext>
            </a:extLst>
          </p:cNvPr>
          <p:cNvGraphicFramePr>
            <a:graphicFrameLocks noChangeAspect="1"/>
          </p:cNvGraphicFramePr>
          <p:nvPr/>
        </p:nvGraphicFramePr>
        <p:xfrm>
          <a:off x="3138488" y="4598988"/>
          <a:ext cx="1800225" cy="374650"/>
        </p:xfrm>
        <a:graphic>
          <a:graphicData uri="http://schemas.openxmlformats.org/presentationml/2006/ole">
            <mc:AlternateContent xmlns:mc="http://schemas.openxmlformats.org/markup-compatibility/2006">
              <mc:Choice xmlns:v="urn:schemas-microsoft-com:vml" Requires="v">
                <p:oleObj name="公式" r:id="rId12" imgW="1091726" imgH="228501" progId="Equation.3">
                  <p:embed/>
                </p:oleObj>
              </mc:Choice>
              <mc:Fallback>
                <p:oleObj name="公式" r:id="rId12" imgW="1091726" imgH="228501" progId="Equation.3">
                  <p:embed/>
                  <p:pic>
                    <p:nvPicPr>
                      <p:cNvPr id="0" name="Object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38488" y="4598988"/>
                        <a:ext cx="180022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75" name="Rectangle 12">
            <a:extLst>
              <a:ext uri="{FF2B5EF4-FFF2-40B4-BE49-F238E27FC236}">
                <a16:creationId xmlns:a16="http://schemas.microsoft.com/office/drawing/2014/main" id="{CD5EA5A3-E723-D1A0-DA5F-019100645229}"/>
              </a:ext>
            </a:extLst>
          </p:cNvPr>
          <p:cNvSpPr>
            <a:spLocks noChangeArrowheads="1"/>
          </p:cNvSpPr>
          <p:nvPr/>
        </p:nvSpPr>
        <p:spPr bwMode="auto">
          <a:xfrm>
            <a:off x="847725" y="908050"/>
            <a:ext cx="40116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000">
                <a:latin typeface="宋体" panose="02010600030101010101" pitchFamily="2" charset="-122"/>
                <a:cs typeface="Times New Roman" panose="02020603050405020304" pitchFamily="18" charset="0"/>
              </a:rPr>
              <a:t>根据最小项的性质：</a:t>
            </a:r>
          </a:p>
        </p:txBody>
      </p:sp>
      <p:sp>
        <p:nvSpPr>
          <p:cNvPr id="62476" name="Rectangle 13">
            <a:extLst>
              <a:ext uri="{FF2B5EF4-FFF2-40B4-BE49-F238E27FC236}">
                <a16:creationId xmlns:a16="http://schemas.microsoft.com/office/drawing/2014/main" id="{5F4BBB68-3FFD-CD5E-13B5-3218592DEB8C}"/>
              </a:ext>
            </a:extLst>
          </p:cNvPr>
          <p:cNvSpPr>
            <a:spLocks noChangeArrowheads="1"/>
          </p:cNvSpPr>
          <p:nvPr/>
        </p:nvSpPr>
        <p:spPr bwMode="auto">
          <a:xfrm>
            <a:off x="928688" y="1444625"/>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400">
                <a:latin typeface="宋体" panose="02010600030101010101" pitchFamily="2" charset="-122"/>
                <a:cs typeface="Times New Roman" panose="02020603050405020304" pitchFamily="18" charset="0"/>
              </a:rPr>
              <a:t>而</a:t>
            </a:r>
          </a:p>
        </p:txBody>
      </p:sp>
      <p:sp>
        <p:nvSpPr>
          <p:cNvPr id="2" name="Rectangle 14">
            <a:extLst>
              <a:ext uri="{FF2B5EF4-FFF2-40B4-BE49-F238E27FC236}">
                <a16:creationId xmlns:a16="http://schemas.microsoft.com/office/drawing/2014/main" id="{F2BB3D2C-63BB-3EF8-F135-7311AA55C3D3}"/>
              </a:ext>
            </a:extLst>
          </p:cNvPr>
          <p:cNvSpPr>
            <a:spLocks noChangeArrowheads="1"/>
          </p:cNvSpPr>
          <p:nvPr/>
        </p:nvSpPr>
        <p:spPr bwMode="auto">
          <a:xfrm>
            <a:off x="885825" y="1917700"/>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400">
                <a:latin typeface="宋体" panose="02010600030101010101" pitchFamily="2" charset="-122"/>
                <a:cs typeface="Times New Roman" panose="02020603050405020304" pitchFamily="18" charset="0"/>
              </a:rPr>
              <a:t>因此	</a:t>
            </a:r>
          </a:p>
        </p:txBody>
      </p:sp>
      <p:sp>
        <p:nvSpPr>
          <p:cNvPr id="62483" name="Rectangle 19">
            <a:extLst>
              <a:ext uri="{FF2B5EF4-FFF2-40B4-BE49-F238E27FC236}">
                <a16:creationId xmlns:a16="http://schemas.microsoft.com/office/drawing/2014/main" id="{E48DEA3F-180C-45E7-0A6F-54D97A6FFCE5}"/>
              </a:ext>
            </a:extLst>
          </p:cNvPr>
          <p:cNvSpPr>
            <a:spLocks noChangeArrowheads="1"/>
          </p:cNvSpPr>
          <p:nvPr/>
        </p:nvSpPr>
        <p:spPr bwMode="auto">
          <a:xfrm>
            <a:off x="774700" y="4078288"/>
            <a:ext cx="2363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spcBef>
                <a:spcPct val="0"/>
              </a:spcBef>
              <a:buClrTx/>
              <a:buFontTx/>
              <a:buNone/>
            </a:pPr>
            <a:r>
              <a:rPr lang="zh-CN" altLang="en-US" sz="2000">
                <a:latin typeface="宋体" panose="02010600030101010101" pitchFamily="2" charset="-122"/>
                <a:ea typeface="Arial Unicode MS" panose="020B0604020202020204" pitchFamily="34" charset="-122"/>
              </a:rPr>
              <a:t>故有	</a:t>
            </a:r>
            <a:r>
              <a:rPr lang="en-US" altLang="zh-CN" sz="2000">
                <a:latin typeface="宋体" panose="02010600030101010101" pitchFamily="2" charset="-122"/>
                <a:ea typeface="Arial Unicode MS" panose="020B0604020202020204" pitchFamily="34" charset="-122"/>
              </a:rPr>
              <a:t>F(A,B,C)=</a:t>
            </a:r>
          </a:p>
        </p:txBody>
      </p:sp>
      <p:sp>
        <p:nvSpPr>
          <p:cNvPr id="62484" name="Rectangle 20">
            <a:extLst>
              <a:ext uri="{FF2B5EF4-FFF2-40B4-BE49-F238E27FC236}">
                <a16:creationId xmlns:a16="http://schemas.microsoft.com/office/drawing/2014/main" id="{2787CE01-867F-259E-2E3A-9224AEBB93B2}"/>
              </a:ext>
            </a:extLst>
          </p:cNvPr>
          <p:cNvSpPr>
            <a:spLocks noChangeArrowheads="1"/>
          </p:cNvSpPr>
          <p:nvPr/>
        </p:nvSpPr>
        <p:spPr bwMode="auto">
          <a:xfrm>
            <a:off x="6443663" y="4117975"/>
            <a:ext cx="3143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sz="2000">
                <a:latin typeface="宋体" panose="02010600030101010101" pitchFamily="2" charset="-122"/>
                <a:ea typeface="Arial Unicode MS" panose="020B0604020202020204" pitchFamily="34" charset="-122"/>
              </a:rPr>
              <a:t>=</a:t>
            </a:r>
          </a:p>
        </p:txBody>
      </p:sp>
      <p:sp>
        <p:nvSpPr>
          <p:cNvPr id="62485" name="Rectangle 21">
            <a:extLst>
              <a:ext uri="{FF2B5EF4-FFF2-40B4-BE49-F238E27FC236}">
                <a16:creationId xmlns:a16="http://schemas.microsoft.com/office/drawing/2014/main" id="{37AB7E9A-C20E-1821-5CB6-2BC316B639CB}"/>
              </a:ext>
            </a:extLst>
          </p:cNvPr>
          <p:cNvSpPr>
            <a:spLocks noChangeArrowheads="1"/>
          </p:cNvSpPr>
          <p:nvPr/>
        </p:nvSpPr>
        <p:spPr bwMode="auto">
          <a:xfrm>
            <a:off x="2751138" y="4579938"/>
            <a:ext cx="3143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sz="2000">
                <a:latin typeface="宋体" panose="02010600030101010101" pitchFamily="2" charset="-122"/>
                <a:ea typeface="Arial Unicode MS" panose="020B0604020202020204" pitchFamily="34" charset="-122"/>
              </a:rPr>
              <a:t>=</a:t>
            </a:r>
          </a:p>
        </p:txBody>
      </p:sp>
      <p:sp>
        <p:nvSpPr>
          <p:cNvPr id="48150" name="Rectangle 22">
            <a:extLst>
              <a:ext uri="{FF2B5EF4-FFF2-40B4-BE49-F238E27FC236}">
                <a16:creationId xmlns:a16="http://schemas.microsoft.com/office/drawing/2014/main" id="{4BEDFE2C-5B6B-36CF-16D1-B9FD1F6B3099}"/>
              </a:ext>
            </a:extLst>
          </p:cNvPr>
          <p:cNvSpPr>
            <a:spLocks noChangeArrowheads="1"/>
          </p:cNvSpPr>
          <p:nvPr/>
        </p:nvSpPr>
        <p:spPr bwMode="auto">
          <a:xfrm>
            <a:off x="692150" y="4929188"/>
            <a:ext cx="8451850" cy="1920875"/>
          </a:xfrm>
          <a:prstGeom prst="rect">
            <a:avLst/>
          </a:prstGeom>
          <a:solidFill>
            <a:srgbClr val="FFFF00"/>
          </a:solidFill>
          <a:ln w="9525">
            <a:solidFill>
              <a:schemeClr val="tx1"/>
            </a:solidFill>
            <a:miter lim="800000"/>
            <a:headEnd/>
            <a:tailEnd/>
          </a:ln>
        </p:spPr>
        <p:txBody>
          <a:bodyPr anchor="ctr">
            <a:spAutoFit/>
          </a:bodyPr>
          <a:lstStyle/>
          <a:p>
            <a:pPr marL="342900" indent="-342900" eaLnBrk="1" hangingPunct="1">
              <a:lnSpc>
                <a:spcPct val="110000"/>
              </a:lnSpc>
              <a:buClr>
                <a:schemeClr val="tx2"/>
              </a:buClr>
              <a:buFont typeface="Wingdings" pitchFamily="2" charset="2"/>
              <a:buChar char="n"/>
              <a:defRPr/>
            </a:pPr>
            <a:r>
              <a:rPr lang="zh-CN" altLang="en-US" dirty="0">
                <a:latin typeface="宋体" charset="-122"/>
                <a:ea typeface="宋体" charset="-122"/>
              </a:rPr>
              <a:t>若已知函数的标准与</a:t>
            </a:r>
            <a:r>
              <a:rPr lang="en-US" altLang="zh-CN" dirty="0">
                <a:latin typeface="宋体" charset="-122"/>
                <a:ea typeface="宋体" charset="-122"/>
              </a:rPr>
              <a:t>-</a:t>
            </a:r>
            <a:r>
              <a:rPr lang="zh-CN" altLang="en-US" dirty="0">
                <a:latin typeface="宋体" charset="-122"/>
                <a:ea typeface="宋体" charset="-122"/>
              </a:rPr>
              <a:t>或式，则可直接写出该函数的标准或</a:t>
            </a:r>
            <a:r>
              <a:rPr lang="en-US" altLang="zh-CN" dirty="0">
                <a:latin typeface="宋体" charset="-122"/>
                <a:ea typeface="宋体" charset="-122"/>
              </a:rPr>
              <a:t>-</a:t>
            </a:r>
            <a:r>
              <a:rPr lang="zh-CN" altLang="en-US" dirty="0">
                <a:latin typeface="宋体" charset="-122"/>
                <a:ea typeface="宋体" charset="-122"/>
              </a:rPr>
              <a:t>与式。</a:t>
            </a:r>
            <a:endParaRPr lang="en-US" altLang="zh-CN" dirty="0">
              <a:latin typeface="宋体" charset="-122"/>
              <a:ea typeface="宋体" charset="-122"/>
            </a:endParaRPr>
          </a:p>
          <a:p>
            <a:pPr eaLnBrk="1" hangingPunct="1">
              <a:lnSpc>
                <a:spcPct val="110000"/>
              </a:lnSpc>
              <a:buClr>
                <a:schemeClr val="tx2"/>
              </a:buClr>
              <a:defRPr/>
            </a:pPr>
            <a:r>
              <a:rPr lang="zh-CN" altLang="en-US" dirty="0">
                <a:latin typeface="宋体" charset="-122"/>
                <a:ea typeface="宋体" charset="-122"/>
              </a:rPr>
              <a:t>       在</a:t>
            </a:r>
            <a:r>
              <a:rPr lang="en-US" altLang="zh-CN" dirty="0">
                <a:latin typeface="宋体" charset="-122"/>
                <a:ea typeface="宋体" charset="-122"/>
              </a:rPr>
              <a:t>0</a:t>
            </a:r>
            <a:r>
              <a:rPr lang="zh-CN" altLang="en-US" dirty="0">
                <a:latin typeface="宋体" charset="-122"/>
                <a:ea typeface="宋体" charset="-122"/>
              </a:rPr>
              <a:t>，</a:t>
            </a:r>
            <a:r>
              <a:rPr lang="en-US" altLang="zh-CN" dirty="0">
                <a:latin typeface="宋体" charset="-122"/>
                <a:ea typeface="宋体" charset="-122"/>
              </a:rPr>
              <a:t>1</a:t>
            </a:r>
            <a:r>
              <a:rPr lang="zh-CN" altLang="en-US" dirty="0">
                <a:latin typeface="宋体" charset="-122"/>
                <a:ea typeface="宋体" charset="-122"/>
              </a:rPr>
              <a:t>，</a:t>
            </a:r>
            <a:r>
              <a:rPr lang="en-US" altLang="zh-CN" dirty="0">
                <a:latin typeface="宋体" charset="-122"/>
                <a:ea typeface="宋体" charset="-122"/>
              </a:rPr>
              <a:t>…</a:t>
            </a:r>
            <a:r>
              <a:rPr lang="zh-CN" altLang="en-US" dirty="0">
                <a:latin typeface="宋体" charset="-122"/>
                <a:ea typeface="宋体" charset="-122"/>
              </a:rPr>
              <a:t>，</a:t>
            </a:r>
            <a:r>
              <a:rPr lang="en-US" altLang="zh-CN" dirty="0">
                <a:latin typeface="宋体" charset="-122"/>
                <a:ea typeface="宋体" charset="-122"/>
              </a:rPr>
              <a:t>(2</a:t>
            </a:r>
            <a:r>
              <a:rPr lang="en-US" altLang="zh-CN" baseline="30000" dirty="0">
                <a:latin typeface="宋体" charset="-122"/>
                <a:ea typeface="宋体" charset="-122"/>
              </a:rPr>
              <a:t>n</a:t>
            </a:r>
            <a:r>
              <a:rPr lang="en-US" altLang="zh-CN" dirty="0">
                <a:latin typeface="宋体" charset="-122"/>
                <a:ea typeface="宋体" charset="-122"/>
              </a:rPr>
              <a:t>-1)</a:t>
            </a:r>
            <a:r>
              <a:rPr lang="zh-CN" altLang="en-US" dirty="0">
                <a:latin typeface="宋体" charset="-122"/>
                <a:ea typeface="宋体" charset="-122"/>
              </a:rPr>
              <a:t>这</a:t>
            </a:r>
            <a:r>
              <a:rPr lang="en-US" altLang="zh-CN" dirty="0">
                <a:latin typeface="宋体" charset="-122"/>
                <a:ea typeface="宋体" charset="-122"/>
              </a:rPr>
              <a:t>2</a:t>
            </a:r>
            <a:r>
              <a:rPr lang="en-US" altLang="zh-CN" baseline="30000" dirty="0">
                <a:latin typeface="宋体" charset="-122"/>
                <a:ea typeface="宋体" charset="-122"/>
              </a:rPr>
              <a:t>n</a:t>
            </a:r>
            <a:r>
              <a:rPr lang="zh-CN" altLang="en-US" dirty="0">
                <a:latin typeface="宋体" charset="-122"/>
                <a:ea typeface="宋体" charset="-122"/>
              </a:rPr>
              <a:t>个编号中，原标准与</a:t>
            </a:r>
            <a:r>
              <a:rPr lang="en-US" altLang="zh-CN" dirty="0">
                <a:latin typeface="宋体" charset="-122"/>
                <a:ea typeface="宋体" charset="-122"/>
              </a:rPr>
              <a:t>-</a:t>
            </a:r>
            <a:r>
              <a:rPr lang="zh-CN" altLang="en-US" dirty="0">
                <a:latin typeface="宋体" charset="-122"/>
                <a:ea typeface="宋体" charset="-122"/>
              </a:rPr>
              <a:t>或式各最小项编号之外的编  </a:t>
            </a:r>
            <a:endParaRPr lang="en-US" altLang="zh-CN" dirty="0">
              <a:latin typeface="宋体" charset="-122"/>
              <a:ea typeface="宋体" charset="-122"/>
            </a:endParaRPr>
          </a:p>
          <a:p>
            <a:pPr eaLnBrk="1" hangingPunct="1">
              <a:lnSpc>
                <a:spcPct val="110000"/>
              </a:lnSpc>
              <a:buClr>
                <a:schemeClr val="tx2"/>
              </a:buClr>
              <a:defRPr/>
            </a:pPr>
            <a:r>
              <a:rPr lang="en-US" altLang="zh-CN" dirty="0">
                <a:latin typeface="宋体" charset="-122"/>
                <a:ea typeface="宋体" charset="-122"/>
              </a:rPr>
              <a:t>   </a:t>
            </a:r>
            <a:r>
              <a:rPr lang="zh-CN" altLang="en-US" dirty="0">
                <a:latin typeface="宋体" charset="-122"/>
                <a:ea typeface="宋体" charset="-122"/>
              </a:rPr>
              <a:t>号，就是标准或</a:t>
            </a:r>
            <a:r>
              <a:rPr lang="en-US" altLang="zh-CN" dirty="0">
                <a:latin typeface="宋体" charset="-122"/>
                <a:ea typeface="宋体" charset="-122"/>
              </a:rPr>
              <a:t>-</a:t>
            </a:r>
            <a:r>
              <a:rPr lang="zh-CN" altLang="en-US" dirty="0">
                <a:latin typeface="宋体" charset="-122"/>
                <a:ea typeface="宋体" charset="-122"/>
              </a:rPr>
              <a:t>与式中最大项的编号；</a:t>
            </a:r>
            <a:endParaRPr lang="en-US" altLang="zh-CN" dirty="0">
              <a:latin typeface="宋体" charset="-122"/>
              <a:ea typeface="宋体" charset="-122"/>
            </a:endParaRPr>
          </a:p>
          <a:p>
            <a:pPr marL="342900" indent="-342900" eaLnBrk="1" hangingPunct="1">
              <a:lnSpc>
                <a:spcPct val="110000"/>
              </a:lnSpc>
              <a:buClr>
                <a:schemeClr val="tx2"/>
              </a:buClr>
              <a:buFont typeface="Wingdings" pitchFamily="2" charset="2"/>
              <a:buChar char="n"/>
              <a:defRPr/>
            </a:pPr>
            <a:r>
              <a:rPr lang="zh-CN" altLang="en-US" dirty="0">
                <a:latin typeface="宋体" charset="-122"/>
                <a:ea typeface="宋体" charset="-122"/>
              </a:rPr>
              <a:t>反之，若已知逻辑函数的标准或</a:t>
            </a:r>
            <a:r>
              <a:rPr lang="en-US" altLang="zh-CN" dirty="0">
                <a:latin typeface="宋体" charset="-122"/>
                <a:ea typeface="宋体" charset="-122"/>
              </a:rPr>
              <a:t>-</a:t>
            </a:r>
            <a:r>
              <a:rPr lang="zh-CN" altLang="en-US" dirty="0">
                <a:latin typeface="宋体" charset="-122"/>
                <a:ea typeface="宋体" charset="-122"/>
              </a:rPr>
              <a:t>与式，也可以直接写出该函数的标准与</a:t>
            </a:r>
            <a:r>
              <a:rPr lang="en-US" altLang="zh-CN" dirty="0">
                <a:latin typeface="宋体" charset="-122"/>
                <a:ea typeface="宋体" charset="-122"/>
              </a:rPr>
              <a:t>-</a:t>
            </a:r>
            <a:r>
              <a:rPr lang="zh-CN" altLang="en-US" dirty="0">
                <a:latin typeface="宋体" charset="-122"/>
                <a:ea typeface="宋体" charset="-122"/>
              </a:rPr>
              <a:t>或式；</a:t>
            </a:r>
            <a:endParaRPr lang="en-US" altLang="zh-CN" dirty="0">
              <a:latin typeface="宋体" charset="-122"/>
              <a:ea typeface="宋体" charset="-122"/>
            </a:endParaRPr>
          </a:p>
          <a:p>
            <a:pPr eaLnBrk="1" hangingPunct="1">
              <a:lnSpc>
                <a:spcPct val="110000"/>
              </a:lnSpc>
              <a:buClr>
                <a:schemeClr val="tx2"/>
              </a:buClr>
              <a:defRPr/>
            </a:pPr>
            <a:r>
              <a:rPr lang="zh-CN" altLang="en-US" dirty="0">
                <a:latin typeface="宋体" charset="-122"/>
                <a:ea typeface="宋体" charset="-122"/>
              </a:rPr>
              <a:t>       在标准与</a:t>
            </a:r>
            <a:r>
              <a:rPr lang="en-US" altLang="zh-CN" dirty="0">
                <a:latin typeface="宋体" charset="-122"/>
                <a:ea typeface="宋体" charset="-122"/>
              </a:rPr>
              <a:t>-</a:t>
            </a:r>
            <a:r>
              <a:rPr lang="zh-CN" altLang="en-US" dirty="0">
                <a:latin typeface="宋体" charset="-122"/>
                <a:ea typeface="宋体" charset="-122"/>
              </a:rPr>
              <a:t>或式中各最小项的编号，也就是标准或</a:t>
            </a:r>
            <a:r>
              <a:rPr lang="en-US" altLang="zh-CN" dirty="0">
                <a:latin typeface="宋体" charset="-122"/>
                <a:ea typeface="宋体" charset="-122"/>
              </a:rPr>
              <a:t>-</a:t>
            </a:r>
            <a:r>
              <a:rPr lang="zh-CN" altLang="en-US" dirty="0">
                <a:latin typeface="宋体" charset="-122"/>
                <a:ea typeface="宋体" charset="-122"/>
              </a:rPr>
              <a:t>与式中最大项的编号之</a:t>
            </a:r>
            <a:endParaRPr lang="en-US" altLang="zh-CN" dirty="0">
              <a:latin typeface="宋体" charset="-122"/>
              <a:ea typeface="宋体" charset="-122"/>
            </a:endParaRPr>
          </a:p>
          <a:p>
            <a:pPr eaLnBrk="1" hangingPunct="1">
              <a:lnSpc>
                <a:spcPct val="110000"/>
              </a:lnSpc>
              <a:buClr>
                <a:schemeClr val="tx2"/>
              </a:buClr>
              <a:defRPr/>
            </a:pPr>
            <a:r>
              <a:rPr lang="en-US" altLang="zh-CN" dirty="0">
                <a:latin typeface="宋体" charset="-122"/>
                <a:ea typeface="宋体" charset="-122"/>
              </a:rPr>
              <a:t>   </a:t>
            </a:r>
            <a:r>
              <a:rPr lang="zh-CN" altLang="en-US" dirty="0">
                <a:latin typeface="宋体" charset="-122"/>
                <a:ea typeface="宋体" charset="-122"/>
              </a:rPr>
              <a:t>外的编号。</a:t>
            </a:r>
          </a:p>
        </p:txBody>
      </p:sp>
      <p:grpSp>
        <p:nvGrpSpPr>
          <p:cNvPr id="62487" name="组合 35">
            <a:extLst>
              <a:ext uri="{FF2B5EF4-FFF2-40B4-BE49-F238E27FC236}">
                <a16:creationId xmlns:a16="http://schemas.microsoft.com/office/drawing/2014/main" id="{5AEE9A43-49A4-08DB-3C15-DB1176E9E13A}"/>
              </a:ext>
            </a:extLst>
          </p:cNvPr>
          <p:cNvGrpSpPr>
            <a:grpSpLocks/>
          </p:cNvGrpSpPr>
          <p:nvPr/>
        </p:nvGrpSpPr>
        <p:grpSpPr bwMode="auto">
          <a:xfrm>
            <a:off x="950913" y="2332038"/>
            <a:ext cx="8172450" cy="1592262"/>
            <a:chOff x="951118" y="1349545"/>
            <a:chExt cx="8172400" cy="1592724"/>
          </a:xfrm>
        </p:grpSpPr>
        <p:graphicFrame>
          <p:nvGraphicFramePr>
            <p:cNvPr id="3" name="Object 8">
              <a:extLst>
                <a:ext uri="{FF2B5EF4-FFF2-40B4-BE49-F238E27FC236}">
                  <a16:creationId xmlns:a16="http://schemas.microsoft.com/office/drawing/2014/main" id="{E8158A54-867E-E966-CB53-5462F41DDD9E}"/>
                </a:ext>
              </a:extLst>
            </p:cNvPr>
            <p:cNvGraphicFramePr>
              <a:graphicFrameLocks noChangeAspect="1"/>
            </p:cNvGraphicFramePr>
            <p:nvPr/>
          </p:nvGraphicFramePr>
          <p:xfrm>
            <a:off x="1511735" y="2451732"/>
            <a:ext cx="1600200" cy="490537"/>
          </p:xfrm>
          <a:graphic>
            <a:graphicData uri="http://schemas.openxmlformats.org/presentationml/2006/ole">
              <mc:AlternateContent xmlns:mc="http://schemas.openxmlformats.org/markup-compatibility/2006">
                <mc:Choice xmlns:v="urn:schemas-microsoft-com:vml" Requires="v">
                  <p:oleObj name="公式" r:id="rId14" imgW="787400" imgH="241300" progId="Equation.3">
                    <p:embed/>
                  </p:oleObj>
                </mc:Choice>
                <mc:Fallback>
                  <p:oleObj name="公式" r:id="rId14" imgW="787400" imgH="241300" progId="Equation.3">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11735" y="2451732"/>
                          <a:ext cx="160020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15">
              <a:extLst>
                <a:ext uri="{FF2B5EF4-FFF2-40B4-BE49-F238E27FC236}">
                  <a16:creationId xmlns:a16="http://schemas.microsoft.com/office/drawing/2014/main" id="{01CA1154-923E-80E0-67D8-ADB0A929B509}"/>
                </a:ext>
              </a:extLst>
            </p:cNvPr>
            <p:cNvSpPr>
              <a:spLocks noChangeArrowheads="1"/>
            </p:cNvSpPr>
            <p:nvPr/>
          </p:nvSpPr>
          <p:spPr bwMode="auto">
            <a:xfrm>
              <a:off x="951118" y="1349545"/>
              <a:ext cx="817240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150000"/>
                </a:lnSpc>
                <a:spcBef>
                  <a:spcPct val="0"/>
                </a:spcBef>
                <a:buClrTx/>
                <a:buFontTx/>
                <a:buNone/>
              </a:pPr>
              <a:r>
                <a:rPr lang="zh-CN" altLang="en-US" sz="2200">
                  <a:latin typeface="宋体" panose="02010600030101010101" pitchFamily="2" charset="-122"/>
                  <a:cs typeface="Times New Roman" panose="02020603050405020304" pitchFamily="18" charset="0"/>
                </a:rPr>
                <a:t>以三变量逻辑函数为例，最多有</a:t>
              </a:r>
              <a:r>
                <a:rPr lang="en-US" altLang="zh-CN" sz="2200">
                  <a:latin typeface="宋体" panose="02010600030101010101" pitchFamily="2" charset="-122"/>
                  <a:cs typeface="Times New Roman" panose="02020603050405020304" pitchFamily="18" charset="0"/>
                </a:rPr>
                <a:t>2</a:t>
              </a:r>
              <a:r>
                <a:rPr lang="en-US" altLang="zh-CN" sz="2200" baseline="30000">
                  <a:latin typeface="宋体" panose="02010600030101010101" pitchFamily="2" charset="-122"/>
                  <a:cs typeface="Times New Roman" panose="02020603050405020304" pitchFamily="18" charset="0"/>
                </a:rPr>
                <a:t>3</a:t>
              </a:r>
              <a:r>
                <a:rPr lang="en-US" altLang="zh-CN" sz="2200">
                  <a:latin typeface="宋体" panose="02010600030101010101" pitchFamily="2" charset="-122"/>
                  <a:cs typeface="Times New Roman" panose="02020603050405020304" pitchFamily="18" charset="0"/>
                </a:rPr>
                <a:t>=8</a:t>
              </a:r>
              <a:r>
                <a:rPr lang="zh-CN" altLang="en-US" sz="2200">
                  <a:latin typeface="宋体" panose="02010600030101010101" pitchFamily="2" charset="-122"/>
                  <a:cs typeface="Times New Roman" panose="02020603050405020304" pitchFamily="18" charset="0"/>
                </a:rPr>
                <a:t>个最小项，即</a:t>
              </a:r>
              <a:r>
                <a:rPr lang="en-US" altLang="zh-CN" sz="2200">
                  <a:latin typeface="宋体" panose="02010600030101010101" pitchFamily="2" charset="-122"/>
                  <a:cs typeface="Times New Roman" panose="02020603050405020304" pitchFamily="18" charset="0"/>
                </a:rPr>
                <a:t>m</a:t>
              </a:r>
              <a:r>
                <a:rPr lang="en-US" altLang="zh-CN" sz="2200" baseline="-30000">
                  <a:latin typeface="宋体" panose="02010600030101010101" pitchFamily="2" charset="-122"/>
                  <a:cs typeface="Times New Roman" panose="02020603050405020304" pitchFamily="18" charset="0"/>
                </a:rPr>
                <a:t>0</a:t>
              </a:r>
              <a:r>
                <a:rPr lang="en-US" altLang="zh-CN" sz="2200">
                  <a:latin typeface="宋体" panose="02010600030101010101" pitchFamily="2" charset="-122"/>
                  <a:cs typeface="Times New Roman" panose="02020603050405020304" pitchFamily="18" charset="0"/>
                </a:rPr>
                <a:t> - m</a:t>
              </a:r>
              <a:r>
                <a:rPr lang="en-US" altLang="zh-CN" sz="2200" baseline="-30000">
                  <a:latin typeface="宋体" panose="02010600030101010101" pitchFamily="2" charset="-122"/>
                  <a:cs typeface="Times New Roman" panose="02020603050405020304" pitchFamily="18" charset="0"/>
                </a:rPr>
                <a:t>7</a:t>
              </a:r>
              <a:r>
                <a:rPr lang="zh-CN" altLang="en-US" sz="2200" baseline="-30000">
                  <a:latin typeface="宋体" panose="02010600030101010101" pitchFamily="2" charset="-122"/>
                  <a:cs typeface="Times New Roman" panose="02020603050405020304" pitchFamily="18" charset="0"/>
                </a:rPr>
                <a:t>　</a:t>
              </a:r>
              <a:r>
                <a:rPr lang="zh-CN" altLang="en-US" sz="2200">
                  <a:latin typeface="宋体" panose="02010600030101010101" pitchFamily="2" charset="-122"/>
                  <a:cs typeface="Times New Roman" panose="02020603050405020304" pitchFamily="18" charset="0"/>
                </a:rPr>
                <a:t>。</a:t>
              </a:r>
            </a:p>
            <a:p>
              <a:pPr>
                <a:lnSpc>
                  <a:spcPct val="150000"/>
                </a:lnSpc>
                <a:spcBef>
                  <a:spcPct val="0"/>
                </a:spcBef>
                <a:buClrTx/>
                <a:buFontTx/>
                <a:buNone/>
              </a:pPr>
              <a:r>
                <a:rPr lang="zh-CN" altLang="en-US" sz="2200">
                  <a:latin typeface="宋体" panose="02010600030101010101" pitchFamily="2" charset="-122"/>
                  <a:cs typeface="Times New Roman" panose="02020603050405020304" pitchFamily="18" charset="0"/>
                </a:rPr>
                <a:t>若已知</a:t>
              </a:r>
              <a:r>
                <a:rPr lang="en-US" altLang="zh-CN" sz="2200">
                  <a:latin typeface="宋体" panose="02010600030101010101" pitchFamily="2" charset="-122"/>
                  <a:cs typeface="Times New Roman" panose="02020603050405020304" pitchFamily="18" charset="0"/>
                </a:rPr>
                <a:t>F(A,B,C)= m</a:t>
              </a:r>
              <a:r>
                <a:rPr lang="en-US" altLang="zh-CN" sz="2200" baseline="-30000">
                  <a:latin typeface="宋体" panose="02010600030101010101" pitchFamily="2" charset="-122"/>
                  <a:cs typeface="Times New Roman" panose="02020603050405020304" pitchFamily="18" charset="0"/>
                </a:rPr>
                <a:t>3</a:t>
              </a:r>
              <a:r>
                <a:rPr lang="en-US" altLang="zh-CN" sz="2200">
                  <a:latin typeface="宋体" panose="02010600030101010101" pitchFamily="2" charset="-122"/>
                  <a:cs typeface="Times New Roman" panose="02020603050405020304" pitchFamily="18" charset="0"/>
                </a:rPr>
                <a:t>+m</a:t>
              </a:r>
              <a:r>
                <a:rPr lang="en-US" altLang="zh-CN" sz="2200" baseline="-30000">
                  <a:latin typeface="宋体" panose="02010600030101010101" pitchFamily="2" charset="-122"/>
                  <a:cs typeface="Times New Roman" panose="02020603050405020304" pitchFamily="18" charset="0"/>
                </a:rPr>
                <a:t>5</a:t>
              </a:r>
              <a:r>
                <a:rPr lang="en-US" altLang="zh-CN" sz="2200">
                  <a:latin typeface="宋体" panose="02010600030101010101" pitchFamily="2" charset="-122"/>
                  <a:cs typeface="Times New Roman" panose="02020603050405020304" pitchFamily="18" charset="0"/>
                </a:rPr>
                <a:t>+m</a:t>
              </a:r>
              <a:r>
                <a:rPr lang="en-US" altLang="zh-CN" sz="2200" baseline="-30000">
                  <a:latin typeface="宋体" panose="02010600030101010101" pitchFamily="2" charset="-122"/>
                  <a:cs typeface="Times New Roman" panose="02020603050405020304" pitchFamily="18" charset="0"/>
                </a:rPr>
                <a:t>6</a:t>
              </a:r>
              <a:r>
                <a:rPr lang="en-US" altLang="zh-CN" sz="2200">
                  <a:latin typeface="宋体" panose="02010600030101010101" pitchFamily="2" charset="-122"/>
                  <a:cs typeface="Times New Roman" panose="02020603050405020304" pitchFamily="18" charset="0"/>
                </a:rPr>
                <a:t>+m</a:t>
              </a:r>
              <a:r>
                <a:rPr lang="en-US" altLang="zh-CN" sz="2200" baseline="-30000">
                  <a:latin typeface="宋体" panose="02010600030101010101" pitchFamily="2" charset="-122"/>
                  <a:cs typeface="Times New Roman" panose="02020603050405020304" pitchFamily="18" charset="0"/>
                </a:rPr>
                <a:t>7</a:t>
              </a:r>
              <a:endParaRPr lang="en-US" altLang="zh-CN" sz="2200">
                <a:latin typeface="宋体" panose="02010600030101010101" pitchFamily="2" charset="-122"/>
                <a:cs typeface="Times New Roman" panose="02020603050405020304" pitchFamily="18" charset="0"/>
              </a:endParaRPr>
            </a:p>
            <a:p>
              <a:pPr>
                <a:spcBef>
                  <a:spcPct val="0"/>
                </a:spcBef>
                <a:buClrTx/>
                <a:buFontTx/>
                <a:buNone/>
              </a:pPr>
              <a:r>
                <a:rPr lang="zh-CN" altLang="en-US" sz="2200">
                  <a:latin typeface="宋体" panose="02010600030101010101" pitchFamily="2" charset="-122"/>
                  <a:cs typeface="Times New Roman" panose="02020603050405020304" pitchFamily="18" charset="0"/>
                </a:rPr>
                <a:t>则</a:t>
              </a:r>
            </a:p>
          </p:txBody>
        </p:sp>
        <p:sp>
          <p:nvSpPr>
            <p:cNvPr id="5" name="Rectangle 16">
              <a:extLst>
                <a:ext uri="{FF2B5EF4-FFF2-40B4-BE49-F238E27FC236}">
                  <a16:creationId xmlns:a16="http://schemas.microsoft.com/office/drawing/2014/main" id="{2EFB592D-22BC-313C-739A-81ECF4640D49}"/>
                </a:ext>
              </a:extLst>
            </p:cNvPr>
            <p:cNvSpPr>
              <a:spLocks noChangeArrowheads="1"/>
            </p:cNvSpPr>
            <p:nvPr/>
          </p:nvSpPr>
          <p:spPr bwMode="auto">
            <a:xfrm>
              <a:off x="3138922" y="2449065"/>
              <a:ext cx="3681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sz="2400">
                  <a:latin typeface="宋体" panose="02010600030101010101" pitchFamily="2" charset="-122"/>
                  <a:cs typeface="Times New Roman" panose="02020603050405020304" pitchFamily="18" charset="0"/>
                </a:rPr>
                <a:t> m</a:t>
              </a:r>
              <a:r>
                <a:rPr lang="en-US" altLang="zh-CN" sz="2400" baseline="-30000">
                  <a:latin typeface="宋体" panose="02010600030101010101" pitchFamily="2" charset="-122"/>
                  <a:cs typeface="Times New Roman" panose="02020603050405020304" pitchFamily="18" charset="0"/>
                </a:rPr>
                <a:t>0</a:t>
              </a:r>
              <a:r>
                <a:rPr lang="en-US" altLang="zh-CN" sz="2400">
                  <a:latin typeface="宋体" panose="02010600030101010101" pitchFamily="2" charset="-122"/>
                  <a:cs typeface="Times New Roman" panose="02020603050405020304" pitchFamily="18" charset="0"/>
                </a:rPr>
                <a:t>+m</a:t>
              </a:r>
              <a:r>
                <a:rPr lang="en-US" altLang="zh-CN" sz="2400" baseline="-30000">
                  <a:latin typeface="宋体" panose="02010600030101010101" pitchFamily="2" charset="-122"/>
                  <a:cs typeface="Times New Roman" panose="02020603050405020304" pitchFamily="18" charset="0"/>
                </a:rPr>
                <a:t>1</a:t>
              </a:r>
              <a:r>
                <a:rPr lang="en-US" altLang="zh-CN" sz="2400">
                  <a:latin typeface="宋体" panose="02010600030101010101" pitchFamily="2" charset="-122"/>
                  <a:cs typeface="Times New Roman" panose="02020603050405020304" pitchFamily="18" charset="0"/>
                </a:rPr>
                <a:t>+m</a:t>
              </a:r>
              <a:r>
                <a:rPr lang="en-US" altLang="zh-CN" sz="2400" baseline="-30000">
                  <a:latin typeface="宋体" panose="02010600030101010101" pitchFamily="2" charset="-122"/>
                  <a:cs typeface="Times New Roman" panose="02020603050405020304" pitchFamily="18" charset="0"/>
                </a:rPr>
                <a:t>2</a:t>
              </a:r>
              <a:r>
                <a:rPr lang="en-US" altLang="zh-CN" sz="2400">
                  <a:latin typeface="宋体" panose="02010600030101010101" pitchFamily="2" charset="-122"/>
                  <a:cs typeface="Times New Roman" panose="02020603050405020304" pitchFamily="18" charset="0"/>
                </a:rPr>
                <a:t>+m</a:t>
              </a:r>
              <a:r>
                <a:rPr lang="en-US" altLang="zh-CN" sz="2400" baseline="-30000">
                  <a:latin typeface="宋体" panose="02010600030101010101" pitchFamily="2" charset="-122"/>
                  <a:cs typeface="Times New Roman" panose="02020603050405020304" pitchFamily="18" charset="0"/>
                </a:rPr>
                <a:t>4</a:t>
              </a:r>
              <a:endParaRPr lang="en-US" altLang="zh-CN" sz="2400">
                <a:latin typeface="宋体" panose="02010600030101010101" pitchFamily="2" charset="-122"/>
                <a:cs typeface="Times New Roman" panose="02020603050405020304"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2487"/>
                                        </p:tgtEl>
                                        <p:attrNameLst>
                                          <p:attrName>style.visibility</p:attrName>
                                        </p:attrNameLst>
                                      </p:cBhvr>
                                      <p:to>
                                        <p:strVal val="visible"/>
                                      </p:to>
                                    </p:set>
                                    <p:animEffect transition="in" filter="barn(inVertical)">
                                      <p:cBhvr>
                                        <p:cTn id="7" dur="500"/>
                                        <p:tgtEl>
                                          <p:spTgt spid="624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62477"/>
                                        </p:tgtEl>
                                        <p:attrNameLst>
                                          <p:attrName>style.visibility</p:attrName>
                                        </p:attrNameLst>
                                      </p:cBhvr>
                                      <p:to>
                                        <p:strVal val="visible"/>
                                      </p:to>
                                    </p:set>
                                    <p:animEffect transition="in" filter="barn(inVertical)">
                                      <p:cBhvr>
                                        <p:cTn id="12" dur="500"/>
                                        <p:tgtEl>
                                          <p:spTgt spid="62477"/>
                                        </p:tgtEl>
                                      </p:cBhvr>
                                    </p:animEffect>
                                  </p:childTnLst>
                                </p:cTn>
                              </p:par>
                              <p:par>
                                <p:cTn id="13" presetID="16" presetClass="entr" presetSubtype="21" fill="hold" nodeType="withEffect">
                                  <p:stCondLst>
                                    <p:cond delay="0"/>
                                  </p:stCondLst>
                                  <p:childTnLst>
                                    <p:set>
                                      <p:cBhvr>
                                        <p:cTn id="14" dur="1" fill="hold">
                                          <p:stCondLst>
                                            <p:cond delay="0"/>
                                          </p:stCondLst>
                                        </p:cTn>
                                        <p:tgtEl>
                                          <p:spTgt spid="62478"/>
                                        </p:tgtEl>
                                        <p:attrNameLst>
                                          <p:attrName>style.visibility</p:attrName>
                                        </p:attrNameLst>
                                      </p:cBhvr>
                                      <p:to>
                                        <p:strVal val="visible"/>
                                      </p:to>
                                    </p:set>
                                    <p:animEffect transition="in" filter="barn(inVertical)">
                                      <p:cBhvr>
                                        <p:cTn id="15" dur="500"/>
                                        <p:tgtEl>
                                          <p:spTgt spid="62478"/>
                                        </p:tgtEl>
                                      </p:cBhvr>
                                    </p:animEffect>
                                  </p:childTnLst>
                                </p:cTn>
                              </p:par>
                              <p:par>
                                <p:cTn id="16" presetID="16" presetClass="entr" presetSubtype="21" fill="hold" nodeType="withEffect">
                                  <p:stCondLst>
                                    <p:cond delay="0"/>
                                  </p:stCondLst>
                                  <p:childTnLst>
                                    <p:set>
                                      <p:cBhvr>
                                        <p:cTn id="17" dur="1" fill="hold">
                                          <p:stCondLst>
                                            <p:cond delay="0"/>
                                          </p:stCondLst>
                                        </p:cTn>
                                        <p:tgtEl>
                                          <p:spTgt spid="62479"/>
                                        </p:tgtEl>
                                        <p:attrNameLst>
                                          <p:attrName>style.visibility</p:attrName>
                                        </p:attrNameLst>
                                      </p:cBhvr>
                                      <p:to>
                                        <p:strVal val="visible"/>
                                      </p:to>
                                    </p:set>
                                    <p:animEffect transition="in" filter="barn(inVertical)">
                                      <p:cBhvr>
                                        <p:cTn id="18" dur="500"/>
                                        <p:tgtEl>
                                          <p:spTgt spid="62479"/>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62483"/>
                                        </p:tgtEl>
                                        <p:attrNameLst>
                                          <p:attrName>style.visibility</p:attrName>
                                        </p:attrNameLst>
                                      </p:cBhvr>
                                      <p:to>
                                        <p:strVal val="visible"/>
                                      </p:to>
                                    </p:set>
                                    <p:animEffect transition="in" filter="barn(inVertical)">
                                      <p:cBhvr>
                                        <p:cTn id="21" dur="500"/>
                                        <p:tgtEl>
                                          <p:spTgt spid="62483"/>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62484"/>
                                        </p:tgtEl>
                                        <p:attrNameLst>
                                          <p:attrName>style.visibility</p:attrName>
                                        </p:attrNameLst>
                                      </p:cBhvr>
                                      <p:to>
                                        <p:strVal val="visible"/>
                                      </p:to>
                                    </p:set>
                                    <p:animEffect transition="in" filter="barn(inVertical)">
                                      <p:cBhvr>
                                        <p:cTn id="24" dur="500"/>
                                        <p:tgtEl>
                                          <p:spTgt spid="62484"/>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62485"/>
                                        </p:tgtEl>
                                        <p:attrNameLst>
                                          <p:attrName>style.visibility</p:attrName>
                                        </p:attrNameLst>
                                      </p:cBhvr>
                                      <p:to>
                                        <p:strVal val="visible"/>
                                      </p:to>
                                    </p:set>
                                    <p:animEffect transition="in" filter="barn(inVertical)">
                                      <p:cBhvr>
                                        <p:cTn id="27" dur="500"/>
                                        <p:tgtEl>
                                          <p:spTgt spid="6248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48150"/>
                                        </p:tgtEl>
                                        <p:attrNameLst>
                                          <p:attrName>style.visibility</p:attrName>
                                        </p:attrNameLst>
                                      </p:cBhvr>
                                      <p:to>
                                        <p:strVal val="visible"/>
                                      </p:to>
                                    </p:set>
                                    <p:animEffect transition="in" filter="barn(inVertical)">
                                      <p:cBhvr>
                                        <p:cTn id="32" dur="500"/>
                                        <p:tgtEl>
                                          <p:spTgt spid="48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83" grpId="0"/>
      <p:bldP spid="62484" grpId="0"/>
      <p:bldP spid="62485" grpId="0"/>
      <p:bldP spid="4815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9">
            <a:extLst>
              <a:ext uri="{FF2B5EF4-FFF2-40B4-BE49-F238E27FC236}">
                <a16:creationId xmlns:a16="http://schemas.microsoft.com/office/drawing/2014/main" id="{ABE5FCD4-DA04-BBA7-0A19-D55E08B0486F}"/>
              </a:ext>
            </a:extLst>
          </p:cNvPr>
          <p:cNvSpPr>
            <a:spLocks noGrp="1"/>
          </p:cNvSpPr>
          <p:nvPr>
            <p:ph type="sldNum" sz="quarter" idx="10"/>
          </p:nvPr>
        </p:nvSpPr>
        <p:spPr>
          <a:noFill/>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spcBef>
                <a:spcPct val="0"/>
              </a:spcBef>
              <a:buClrTx/>
              <a:buFontTx/>
              <a:buNone/>
            </a:pPr>
            <a:fld id="{819B4E42-09D4-4635-A4D3-273C98AB30D8}" type="slidenum">
              <a:rPr lang="en-US" altLang="zh-CN" sz="1800">
                <a:solidFill>
                  <a:schemeClr val="bg2"/>
                </a:solidFill>
                <a:latin typeface="Arial" panose="020B0604020202020204" pitchFamily="34" charset="0"/>
                <a:ea typeface="Arial Unicode MS" panose="020B0604020202020204" pitchFamily="34" charset="-122"/>
              </a:rPr>
              <a:pPr>
                <a:spcBef>
                  <a:spcPct val="0"/>
                </a:spcBef>
                <a:buClrTx/>
                <a:buFontTx/>
                <a:buNone/>
              </a:pPr>
              <a:t>46</a:t>
            </a:fld>
            <a:endParaRPr lang="en-US" altLang="zh-CN" sz="1800">
              <a:solidFill>
                <a:schemeClr val="bg2"/>
              </a:solidFill>
              <a:latin typeface="Arial" panose="020B0604020202020204" pitchFamily="34" charset="0"/>
              <a:ea typeface="Arial Unicode MS" panose="020B0604020202020204" pitchFamily="34" charset="-122"/>
            </a:endParaRPr>
          </a:p>
        </p:txBody>
      </p:sp>
      <p:sp>
        <p:nvSpPr>
          <p:cNvPr id="59435" name="矩形 43">
            <a:extLst>
              <a:ext uri="{FF2B5EF4-FFF2-40B4-BE49-F238E27FC236}">
                <a16:creationId xmlns:a16="http://schemas.microsoft.com/office/drawing/2014/main" id="{31936F39-1CB8-530B-26F7-994A7767E0E0}"/>
              </a:ext>
            </a:extLst>
          </p:cNvPr>
          <p:cNvSpPr>
            <a:spLocks noGrp="1"/>
          </p:cNvSpPr>
          <p:nvPr>
            <p:ph type="title" idx="4294967295"/>
          </p:nvPr>
        </p:nvSpPr>
        <p:spPr/>
        <p:txBody>
          <a:bodyPr/>
          <a:lstStyle/>
          <a:p>
            <a:pPr>
              <a:defRPr/>
            </a:pPr>
            <a:r>
              <a:rPr lang="en-US" altLang="zh-CN" sz="2400" cap="none" dirty="0"/>
              <a:t>2.6  </a:t>
            </a:r>
            <a:r>
              <a:rPr lang="zh-CN" altLang="en-US" sz="2400" cap="none" dirty="0"/>
              <a:t>逻辑函数的化简方法</a:t>
            </a:r>
          </a:p>
        </p:txBody>
      </p:sp>
      <p:sp>
        <p:nvSpPr>
          <p:cNvPr id="63492" name="Rectangle 3">
            <a:extLst>
              <a:ext uri="{FF2B5EF4-FFF2-40B4-BE49-F238E27FC236}">
                <a16:creationId xmlns:a16="http://schemas.microsoft.com/office/drawing/2014/main" id="{2A425BFF-189A-70BB-E7E2-6D52B497AE79}"/>
              </a:ext>
            </a:extLst>
          </p:cNvPr>
          <p:cNvSpPr txBox="1">
            <a:spLocks noChangeArrowheads="1"/>
          </p:cNvSpPr>
          <p:nvPr/>
        </p:nvSpPr>
        <p:spPr bwMode="auto">
          <a:xfrm>
            <a:off x="766763" y="296863"/>
            <a:ext cx="818832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n"/>
              <a:tabLst>
                <a:tab pos="1887538" algn="l"/>
              </a:tabLst>
              <a:defRPr sz="2800">
                <a:solidFill>
                  <a:schemeClr val="tx1"/>
                </a:solidFill>
                <a:latin typeface="Franklin Gothic Medium" panose="020B0603020102020204" pitchFamily="34" charset="0"/>
                <a:ea typeface="宋体" panose="02010600030101010101" pitchFamily="2" charset="-122"/>
              </a:defRPr>
            </a:lvl1pPr>
            <a:lvl2pPr marL="720725" indent="-355600">
              <a:spcBef>
                <a:spcPct val="20000"/>
              </a:spcBef>
              <a:buClr>
                <a:schemeClr val="tx2"/>
              </a:buClr>
              <a:buFont typeface="Wingdings" panose="05000000000000000000" pitchFamily="2" charset="2"/>
              <a:buChar char="n"/>
              <a:tabLst>
                <a:tab pos="1887538" algn="l"/>
              </a:tabLst>
              <a:defRPr sz="2400">
                <a:solidFill>
                  <a:schemeClr val="tx1"/>
                </a:solidFill>
                <a:latin typeface="Franklin Gothic Medium" panose="020B0603020102020204" pitchFamily="34" charset="0"/>
                <a:ea typeface="宋体" panose="02010600030101010101" pitchFamily="2" charset="-122"/>
              </a:defRPr>
            </a:lvl2pPr>
            <a:lvl3pPr marL="992188" indent="-352425">
              <a:spcBef>
                <a:spcPct val="20000"/>
              </a:spcBef>
              <a:buClr>
                <a:schemeClr val="tx2"/>
              </a:buClr>
              <a:buFont typeface="Wingdings" panose="05000000000000000000" pitchFamily="2" charset="2"/>
              <a:buChar char="n"/>
              <a:tabLst>
                <a:tab pos="1887538" algn="l"/>
              </a:tabLst>
              <a:defRPr sz="2000">
                <a:solidFill>
                  <a:schemeClr val="tx1"/>
                </a:solidFill>
                <a:latin typeface="Franklin Gothic Medium" panose="020B0603020102020204" pitchFamily="34" charset="0"/>
                <a:ea typeface="宋体" panose="02010600030101010101" pitchFamily="2" charset="-122"/>
              </a:defRPr>
            </a:lvl3pPr>
            <a:lvl4pPr marL="1262063" indent="-347663">
              <a:spcBef>
                <a:spcPct val="20000"/>
              </a:spcBef>
              <a:buClr>
                <a:schemeClr val="tx2"/>
              </a:buClr>
              <a:buFont typeface="Wingdings" panose="05000000000000000000" pitchFamily="2" charset="2"/>
              <a:buChar char="n"/>
              <a:tabLst>
                <a:tab pos="1887538" algn="l"/>
              </a:tabLst>
              <a:defRPr>
                <a:solidFill>
                  <a:schemeClr val="tx1"/>
                </a:solidFill>
                <a:latin typeface="Franklin Gothic Medium" panose="020B0603020102020204" pitchFamily="34" charset="0"/>
                <a:ea typeface="宋体" panose="02010600030101010101" pitchFamily="2" charset="-122"/>
              </a:defRPr>
            </a:lvl4pPr>
            <a:lvl5pPr marL="1430338" indent="-333375">
              <a:spcBef>
                <a:spcPct val="20000"/>
              </a:spcBef>
              <a:buClr>
                <a:schemeClr val="tx2"/>
              </a:buClr>
              <a:buFont typeface="Wingdings" panose="05000000000000000000" pitchFamily="2" charset="2"/>
              <a:buChar char="n"/>
              <a:tabLst>
                <a:tab pos="1887538" algn="l"/>
              </a:tabLst>
              <a:defRPr sz="1600">
                <a:solidFill>
                  <a:schemeClr val="tx1"/>
                </a:solidFill>
                <a:latin typeface="Franklin Gothic Medium" panose="020B0603020102020204" pitchFamily="34" charset="0"/>
                <a:ea typeface="宋体" panose="02010600030101010101" pitchFamily="2" charset="-122"/>
              </a:defRPr>
            </a:lvl5pPr>
            <a:lvl6pPr marL="1887538" indent="-333375" eaLnBrk="0" fontAlgn="base" hangingPunct="0">
              <a:spcBef>
                <a:spcPct val="20000"/>
              </a:spcBef>
              <a:spcAft>
                <a:spcPct val="0"/>
              </a:spcAft>
              <a:buClr>
                <a:schemeClr val="tx2"/>
              </a:buClr>
              <a:buFont typeface="Wingdings" panose="05000000000000000000" pitchFamily="2" charset="2"/>
              <a:buChar char="n"/>
              <a:tabLst>
                <a:tab pos="1887538" algn="l"/>
              </a:tabLst>
              <a:defRPr sz="1600">
                <a:solidFill>
                  <a:schemeClr val="tx1"/>
                </a:solidFill>
                <a:latin typeface="Franklin Gothic Medium" panose="020B0603020102020204" pitchFamily="34" charset="0"/>
                <a:ea typeface="宋体" panose="02010600030101010101" pitchFamily="2" charset="-122"/>
              </a:defRPr>
            </a:lvl6pPr>
            <a:lvl7pPr marL="2344738" indent="-333375" eaLnBrk="0" fontAlgn="base" hangingPunct="0">
              <a:spcBef>
                <a:spcPct val="20000"/>
              </a:spcBef>
              <a:spcAft>
                <a:spcPct val="0"/>
              </a:spcAft>
              <a:buClr>
                <a:schemeClr val="tx2"/>
              </a:buClr>
              <a:buFont typeface="Wingdings" panose="05000000000000000000" pitchFamily="2" charset="2"/>
              <a:buChar char="n"/>
              <a:tabLst>
                <a:tab pos="1887538" algn="l"/>
              </a:tabLst>
              <a:defRPr sz="1600">
                <a:solidFill>
                  <a:schemeClr val="tx1"/>
                </a:solidFill>
                <a:latin typeface="Franklin Gothic Medium" panose="020B0603020102020204" pitchFamily="34" charset="0"/>
                <a:ea typeface="宋体" panose="02010600030101010101" pitchFamily="2" charset="-122"/>
              </a:defRPr>
            </a:lvl7pPr>
            <a:lvl8pPr marL="2801938" indent="-333375" eaLnBrk="0" fontAlgn="base" hangingPunct="0">
              <a:spcBef>
                <a:spcPct val="20000"/>
              </a:spcBef>
              <a:spcAft>
                <a:spcPct val="0"/>
              </a:spcAft>
              <a:buClr>
                <a:schemeClr val="tx2"/>
              </a:buClr>
              <a:buFont typeface="Wingdings" panose="05000000000000000000" pitchFamily="2" charset="2"/>
              <a:buChar char="n"/>
              <a:tabLst>
                <a:tab pos="1887538" algn="l"/>
              </a:tabLst>
              <a:defRPr sz="1600">
                <a:solidFill>
                  <a:schemeClr val="tx1"/>
                </a:solidFill>
                <a:latin typeface="Franklin Gothic Medium" panose="020B0603020102020204" pitchFamily="34" charset="0"/>
                <a:ea typeface="宋体" panose="02010600030101010101" pitchFamily="2" charset="-122"/>
              </a:defRPr>
            </a:lvl8pPr>
            <a:lvl9pPr marL="3259138" indent="-333375" eaLnBrk="0" fontAlgn="base" hangingPunct="0">
              <a:spcBef>
                <a:spcPct val="20000"/>
              </a:spcBef>
              <a:spcAft>
                <a:spcPct val="0"/>
              </a:spcAft>
              <a:buClr>
                <a:schemeClr val="tx2"/>
              </a:buClr>
              <a:buFont typeface="Wingdings" panose="05000000000000000000" pitchFamily="2" charset="2"/>
              <a:buChar char="n"/>
              <a:tabLst>
                <a:tab pos="1887538" algn="l"/>
              </a:tabLst>
              <a:defRPr sz="1600">
                <a:solidFill>
                  <a:schemeClr val="tx1"/>
                </a:solidFill>
                <a:latin typeface="Franklin Gothic Medium" panose="020B0603020102020204" pitchFamily="34" charset="0"/>
                <a:ea typeface="宋体" panose="02010600030101010101" pitchFamily="2" charset="-122"/>
              </a:defRPr>
            </a:lvl9pPr>
          </a:lstStyle>
          <a:p>
            <a:pPr eaLnBrk="1" hangingPunct="1">
              <a:buFont typeface="Wingdings" panose="05000000000000000000" pitchFamily="2" charset="2"/>
              <a:buNone/>
            </a:pPr>
            <a:r>
              <a:rPr lang="en-US" altLang="zh-CN">
                <a:solidFill>
                  <a:srgbClr val="A50021"/>
                </a:solidFill>
                <a:ea typeface="Arial Unicode MS" panose="020B0604020202020204" pitchFamily="34" charset="-122"/>
              </a:rPr>
              <a:t>2.6  </a:t>
            </a:r>
            <a:r>
              <a:rPr lang="zh-CN" altLang="en-US">
                <a:solidFill>
                  <a:srgbClr val="A50021"/>
                </a:solidFill>
                <a:ea typeface="Arial Unicode MS" panose="020B0604020202020204" pitchFamily="34" charset="-122"/>
              </a:rPr>
              <a:t>逻辑函数的化简方法</a:t>
            </a:r>
          </a:p>
        </p:txBody>
      </p:sp>
      <p:sp>
        <p:nvSpPr>
          <p:cNvPr id="63493" name="Rectangle 3">
            <a:extLst>
              <a:ext uri="{FF2B5EF4-FFF2-40B4-BE49-F238E27FC236}">
                <a16:creationId xmlns:a16="http://schemas.microsoft.com/office/drawing/2014/main" id="{6CFDA2C7-BA24-EF7C-63AC-493B5F5F0E3E}"/>
              </a:ext>
            </a:extLst>
          </p:cNvPr>
          <p:cNvSpPr txBox="1">
            <a:spLocks noChangeArrowheads="1"/>
          </p:cNvSpPr>
          <p:nvPr/>
        </p:nvSpPr>
        <p:spPr bwMode="auto">
          <a:xfrm>
            <a:off x="900113" y="1052513"/>
            <a:ext cx="7551737"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20725" indent="-35560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992188" indent="-352425">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262063" indent="-347663">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1430338" indent="-333375">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18875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3447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28019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2591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90000"/>
              </a:lnSpc>
              <a:buFont typeface="Wingdings" panose="05000000000000000000" pitchFamily="2" charset="2"/>
              <a:buNone/>
            </a:pPr>
            <a:r>
              <a:rPr lang="en-US" altLang="zh-CN">
                <a:latin typeface="宋体" panose="02010600030101010101" pitchFamily="2" charset="-122"/>
                <a:ea typeface="Arial Unicode MS" panose="020B0604020202020204" pitchFamily="34" charset="-122"/>
              </a:rPr>
              <a:t>2.6.1	</a:t>
            </a:r>
            <a:r>
              <a:rPr lang="zh-CN" altLang="en-US">
                <a:latin typeface="宋体" panose="02010600030101010101" pitchFamily="2" charset="-122"/>
                <a:ea typeface="Arial Unicode MS" panose="020B0604020202020204" pitchFamily="34" charset="-122"/>
              </a:rPr>
              <a:t>逻辑函数的公式法化简</a:t>
            </a:r>
          </a:p>
          <a:p>
            <a:pPr eaLnBrk="1" hangingPunct="1">
              <a:lnSpc>
                <a:spcPct val="90000"/>
              </a:lnSpc>
              <a:buFont typeface="Wingdings" panose="05000000000000000000" pitchFamily="2" charset="2"/>
              <a:buNone/>
            </a:pPr>
            <a:r>
              <a:rPr lang="en-US" altLang="zh-CN">
                <a:latin typeface="宋体" panose="02010600030101010101" pitchFamily="2" charset="-122"/>
                <a:ea typeface="Arial Unicode MS" panose="020B0604020202020204" pitchFamily="34" charset="-122"/>
              </a:rPr>
              <a:t>2.6.2	</a:t>
            </a:r>
            <a:r>
              <a:rPr lang="zh-CN" altLang="en-US">
                <a:latin typeface="宋体" panose="02010600030101010101" pitchFamily="2" charset="-122"/>
                <a:ea typeface="Arial Unicode MS" panose="020B0604020202020204" pitchFamily="34" charset="-122"/>
              </a:rPr>
              <a:t>卡诺图法化简</a:t>
            </a:r>
          </a:p>
        </p:txBody>
      </p:sp>
      <p:sp>
        <p:nvSpPr>
          <p:cNvPr id="63494" name="Rectangle 4">
            <a:extLst>
              <a:ext uri="{FF2B5EF4-FFF2-40B4-BE49-F238E27FC236}">
                <a16:creationId xmlns:a16="http://schemas.microsoft.com/office/drawing/2014/main" id="{27FD506B-D5EB-74A0-3266-53EB11881099}"/>
              </a:ext>
            </a:extLst>
          </p:cNvPr>
          <p:cNvSpPr>
            <a:spLocks noChangeArrowheads="1"/>
          </p:cNvSpPr>
          <p:nvPr/>
        </p:nvSpPr>
        <p:spPr bwMode="auto">
          <a:xfrm>
            <a:off x="755650" y="3163888"/>
            <a:ext cx="8243888"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140000"/>
              </a:lnSpc>
              <a:spcBef>
                <a:spcPct val="0"/>
              </a:spcBef>
              <a:buClrTx/>
              <a:buFontTx/>
              <a:buNone/>
            </a:pPr>
            <a:r>
              <a:rPr lang="zh-CN" altLang="en-US" sz="2000">
                <a:solidFill>
                  <a:srgbClr val="A50021"/>
                </a:solidFill>
                <a:latin typeface="宋体" panose="02010600030101010101" pitchFamily="2" charset="-122"/>
                <a:ea typeface="Arial Unicode MS" panose="020B0604020202020204" pitchFamily="34" charset="-122"/>
              </a:rPr>
              <a:t>化简的目的：</a:t>
            </a:r>
            <a:r>
              <a:rPr lang="zh-CN" altLang="en-US" sz="2000">
                <a:latin typeface="宋体" panose="02010600030101010101" pitchFamily="2" charset="-122"/>
                <a:ea typeface="Arial Unicode MS" panose="020B0604020202020204" pitchFamily="34" charset="-122"/>
              </a:rPr>
              <a:t>降低实现电路的复杂性及其制作成本，提高电路的可靠性。</a:t>
            </a:r>
          </a:p>
          <a:p>
            <a:pPr eaLnBrk="1" hangingPunct="1">
              <a:lnSpc>
                <a:spcPct val="140000"/>
              </a:lnSpc>
              <a:spcBef>
                <a:spcPct val="0"/>
              </a:spcBef>
              <a:buClrTx/>
              <a:buFontTx/>
              <a:buNone/>
            </a:pPr>
            <a:r>
              <a:rPr lang="zh-CN" altLang="en-US" sz="2000">
                <a:solidFill>
                  <a:srgbClr val="A50021"/>
                </a:solidFill>
                <a:latin typeface="宋体" panose="02010600030101010101" pitchFamily="2" charset="-122"/>
                <a:ea typeface="Arial Unicode MS" panose="020B0604020202020204" pitchFamily="34" charset="-122"/>
              </a:rPr>
              <a:t>最简与</a:t>
            </a:r>
            <a:r>
              <a:rPr lang="en-US" altLang="zh-CN" sz="2000">
                <a:solidFill>
                  <a:srgbClr val="A50021"/>
                </a:solidFill>
                <a:latin typeface="宋体" panose="02010600030101010101" pitchFamily="2" charset="-122"/>
                <a:ea typeface="Arial Unicode MS" panose="020B0604020202020204" pitchFamily="34" charset="-122"/>
              </a:rPr>
              <a:t>-</a:t>
            </a:r>
            <a:r>
              <a:rPr lang="zh-CN" altLang="en-US" sz="2000">
                <a:solidFill>
                  <a:srgbClr val="A50021"/>
                </a:solidFill>
                <a:latin typeface="宋体" panose="02010600030101010101" pitchFamily="2" charset="-122"/>
                <a:ea typeface="Arial Unicode MS" panose="020B0604020202020204" pitchFamily="34" charset="-122"/>
              </a:rPr>
              <a:t>非式：</a:t>
            </a:r>
            <a:r>
              <a:rPr lang="zh-CN" altLang="en-US" sz="2000">
                <a:latin typeface="宋体" panose="02010600030101010101" pitchFamily="2" charset="-122"/>
                <a:ea typeface="Arial Unicode MS" panose="020B0604020202020204" pitchFamily="34" charset="-122"/>
              </a:rPr>
              <a:t>与运算的因子最少，非运算的次数最少。</a:t>
            </a:r>
          </a:p>
          <a:p>
            <a:pPr eaLnBrk="1" hangingPunct="1">
              <a:lnSpc>
                <a:spcPct val="140000"/>
              </a:lnSpc>
              <a:spcBef>
                <a:spcPct val="0"/>
              </a:spcBef>
              <a:buClrTx/>
              <a:buFontTx/>
              <a:buNone/>
            </a:pPr>
            <a:r>
              <a:rPr lang="zh-CN" altLang="en-US" sz="2000">
                <a:solidFill>
                  <a:srgbClr val="A50021"/>
                </a:solidFill>
                <a:latin typeface="宋体" panose="02010600030101010101" pitchFamily="2" charset="-122"/>
                <a:ea typeface="Arial Unicode MS" panose="020B0604020202020204" pitchFamily="34" charset="-122"/>
              </a:rPr>
              <a:t>最简与</a:t>
            </a:r>
            <a:r>
              <a:rPr lang="en-US" altLang="zh-CN" sz="2000">
                <a:solidFill>
                  <a:srgbClr val="A50021"/>
                </a:solidFill>
                <a:latin typeface="宋体" panose="02010600030101010101" pitchFamily="2" charset="-122"/>
                <a:ea typeface="Arial Unicode MS" panose="020B0604020202020204" pitchFamily="34" charset="-122"/>
              </a:rPr>
              <a:t>-</a:t>
            </a:r>
            <a:r>
              <a:rPr lang="zh-CN" altLang="en-US" sz="2000">
                <a:solidFill>
                  <a:srgbClr val="A50021"/>
                </a:solidFill>
                <a:latin typeface="宋体" panose="02010600030101010101" pitchFamily="2" charset="-122"/>
                <a:ea typeface="Arial Unicode MS" panose="020B0604020202020204" pitchFamily="34" charset="-122"/>
              </a:rPr>
              <a:t>或式：</a:t>
            </a:r>
            <a:r>
              <a:rPr lang="zh-CN" altLang="en-US" sz="2000">
                <a:latin typeface="宋体" panose="02010600030101010101" pitchFamily="2" charset="-122"/>
                <a:ea typeface="Arial Unicode MS" panose="020B0604020202020204" pitchFamily="34" charset="-122"/>
              </a:rPr>
              <a:t>包含的与项最少，每个与项里的因子也最少。</a:t>
            </a:r>
          </a:p>
          <a:p>
            <a:pPr eaLnBrk="1" hangingPunct="1">
              <a:lnSpc>
                <a:spcPct val="140000"/>
              </a:lnSpc>
              <a:spcBef>
                <a:spcPct val="0"/>
              </a:spcBef>
              <a:buClrTx/>
              <a:buFontTx/>
              <a:buNone/>
            </a:pPr>
            <a:r>
              <a:rPr lang="zh-CN" altLang="en-US" sz="2000">
                <a:latin typeface="宋体" panose="02010600030101010101" pitchFamily="2" charset="-122"/>
                <a:ea typeface="Arial Unicode MS" panose="020B0604020202020204" pitchFamily="34" charset="-122"/>
              </a:rPr>
              <a:t>逻辑函数常用的化简方法有：公式法化简和卡诺图法化简。</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9">
            <a:extLst>
              <a:ext uri="{FF2B5EF4-FFF2-40B4-BE49-F238E27FC236}">
                <a16:creationId xmlns:a16="http://schemas.microsoft.com/office/drawing/2014/main" id="{6C71BE1B-7A6F-698F-9748-80D1F3F44341}"/>
              </a:ext>
            </a:extLst>
          </p:cNvPr>
          <p:cNvSpPr>
            <a:spLocks noGrp="1"/>
          </p:cNvSpPr>
          <p:nvPr>
            <p:ph type="sldNum" sz="quarter" idx="10"/>
          </p:nvPr>
        </p:nvSpPr>
        <p:spPr>
          <a:noFill/>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spcBef>
                <a:spcPct val="0"/>
              </a:spcBef>
              <a:buClrTx/>
              <a:buFontTx/>
              <a:buNone/>
            </a:pPr>
            <a:fld id="{D2D4CCD0-1201-40C6-80A6-9DD2894422A8}" type="slidenum">
              <a:rPr lang="en-US" altLang="zh-CN" sz="1800">
                <a:solidFill>
                  <a:schemeClr val="bg2"/>
                </a:solidFill>
                <a:latin typeface="Arial" panose="020B0604020202020204" pitchFamily="34" charset="0"/>
                <a:ea typeface="Arial Unicode MS" panose="020B0604020202020204" pitchFamily="34" charset="-122"/>
              </a:rPr>
              <a:pPr>
                <a:spcBef>
                  <a:spcPct val="0"/>
                </a:spcBef>
                <a:buClrTx/>
                <a:buFontTx/>
                <a:buNone/>
              </a:pPr>
              <a:t>47</a:t>
            </a:fld>
            <a:endParaRPr lang="en-US" altLang="zh-CN" sz="1800">
              <a:solidFill>
                <a:schemeClr val="bg2"/>
              </a:solidFill>
              <a:latin typeface="Arial" panose="020B0604020202020204" pitchFamily="34" charset="0"/>
              <a:ea typeface="Arial Unicode MS" panose="020B0604020202020204" pitchFamily="34" charset="-122"/>
            </a:endParaRPr>
          </a:p>
        </p:txBody>
      </p:sp>
      <p:sp>
        <p:nvSpPr>
          <p:cNvPr id="59435" name="矩形 43">
            <a:extLst>
              <a:ext uri="{FF2B5EF4-FFF2-40B4-BE49-F238E27FC236}">
                <a16:creationId xmlns:a16="http://schemas.microsoft.com/office/drawing/2014/main" id="{9C623180-1076-6C8E-F386-CB841FE380E8}"/>
              </a:ext>
            </a:extLst>
          </p:cNvPr>
          <p:cNvSpPr>
            <a:spLocks noGrp="1"/>
          </p:cNvSpPr>
          <p:nvPr>
            <p:ph type="title" idx="4294967295"/>
          </p:nvPr>
        </p:nvSpPr>
        <p:spPr/>
        <p:txBody>
          <a:bodyPr/>
          <a:lstStyle/>
          <a:p>
            <a:pPr>
              <a:defRPr/>
            </a:pPr>
            <a:r>
              <a:rPr lang="en-US" altLang="zh-CN" sz="2400" cap="none" dirty="0"/>
              <a:t>2.6.1	 </a:t>
            </a:r>
            <a:r>
              <a:rPr lang="zh-CN" altLang="en-US" sz="2400" cap="none" dirty="0"/>
              <a:t>逻辑函数的公式法化简</a:t>
            </a:r>
          </a:p>
        </p:txBody>
      </p:sp>
      <p:sp>
        <p:nvSpPr>
          <p:cNvPr id="64516" name="Rectangle 3">
            <a:extLst>
              <a:ext uri="{FF2B5EF4-FFF2-40B4-BE49-F238E27FC236}">
                <a16:creationId xmlns:a16="http://schemas.microsoft.com/office/drawing/2014/main" id="{423F6DB5-B705-43C5-0619-4F4AE713F672}"/>
              </a:ext>
            </a:extLst>
          </p:cNvPr>
          <p:cNvSpPr txBox="1">
            <a:spLocks noChangeArrowheads="1"/>
          </p:cNvSpPr>
          <p:nvPr/>
        </p:nvSpPr>
        <p:spPr bwMode="auto">
          <a:xfrm>
            <a:off x="766763" y="296863"/>
            <a:ext cx="818832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n"/>
              <a:tabLst>
                <a:tab pos="1887538" algn="l"/>
              </a:tabLst>
              <a:defRPr sz="2800">
                <a:solidFill>
                  <a:schemeClr val="tx1"/>
                </a:solidFill>
                <a:latin typeface="Franklin Gothic Medium" panose="020B0603020102020204" pitchFamily="34" charset="0"/>
                <a:ea typeface="宋体" panose="02010600030101010101" pitchFamily="2" charset="-122"/>
              </a:defRPr>
            </a:lvl1pPr>
            <a:lvl2pPr marL="720725" indent="-355600">
              <a:spcBef>
                <a:spcPct val="20000"/>
              </a:spcBef>
              <a:buClr>
                <a:schemeClr val="tx2"/>
              </a:buClr>
              <a:buFont typeface="Wingdings" panose="05000000000000000000" pitchFamily="2" charset="2"/>
              <a:buChar char="n"/>
              <a:tabLst>
                <a:tab pos="1887538" algn="l"/>
              </a:tabLst>
              <a:defRPr sz="2400">
                <a:solidFill>
                  <a:schemeClr val="tx1"/>
                </a:solidFill>
                <a:latin typeface="Franklin Gothic Medium" panose="020B0603020102020204" pitchFamily="34" charset="0"/>
                <a:ea typeface="宋体" panose="02010600030101010101" pitchFamily="2" charset="-122"/>
              </a:defRPr>
            </a:lvl2pPr>
            <a:lvl3pPr marL="992188" indent="-352425">
              <a:spcBef>
                <a:spcPct val="20000"/>
              </a:spcBef>
              <a:buClr>
                <a:schemeClr val="tx2"/>
              </a:buClr>
              <a:buFont typeface="Wingdings" panose="05000000000000000000" pitchFamily="2" charset="2"/>
              <a:buChar char="n"/>
              <a:tabLst>
                <a:tab pos="1887538" algn="l"/>
              </a:tabLst>
              <a:defRPr sz="2000">
                <a:solidFill>
                  <a:schemeClr val="tx1"/>
                </a:solidFill>
                <a:latin typeface="Franklin Gothic Medium" panose="020B0603020102020204" pitchFamily="34" charset="0"/>
                <a:ea typeface="宋体" panose="02010600030101010101" pitchFamily="2" charset="-122"/>
              </a:defRPr>
            </a:lvl3pPr>
            <a:lvl4pPr marL="1262063" indent="-347663">
              <a:spcBef>
                <a:spcPct val="20000"/>
              </a:spcBef>
              <a:buClr>
                <a:schemeClr val="tx2"/>
              </a:buClr>
              <a:buFont typeface="Wingdings" panose="05000000000000000000" pitchFamily="2" charset="2"/>
              <a:buChar char="n"/>
              <a:tabLst>
                <a:tab pos="1887538" algn="l"/>
              </a:tabLst>
              <a:defRPr>
                <a:solidFill>
                  <a:schemeClr val="tx1"/>
                </a:solidFill>
                <a:latin typeface="Franklin Gothic Medium" panose="020B0603020102020204" pitchFamily="34" charset="0"/>
                <a:ea typeface="宋体" panose="02010600030101010101" pitchFamily="2" charset="-122"/>
              </a:defRPr>
            </a:lvl4pPr>
            <a:lvl5pPr marL="1430338" indent="-333375">
              <a:spcBef>
                <a:spcPct val="20000"/>
              </a:spcBef>
              <a:buClr>
                <a:schemeClr val="tx2"/>
              </a:buClr>
              <a:buFont typeface="Wingdings" panose="05000000000000000000" pitchFamily="2" charset="2"/>
              <a:buChar char="n"/>
              <a:tabLst>
                <a:tab pos="1887538" algn="l"/>
              </a:tabLst>
              <a:defRPr sz="1600">
                <a:solidFill>
                  <a:schemeClr val="tx1"/>
                </a:solidFill>
                <a:latin typeface="Franklin Gothic Medium" panose="020B0603020102020204" pitchFamily="34" charset="0"/>
                <a:ea typeface="宋体" panose="02010600030101010101" pitchFamily="2" charset="-122"/>
              </a:defRPr>
            </a:lvl5pPr>
            <a:lvl6pPr marL="1887538" indent="-333375" eaLnBrk="0" fontAlgn="base" hangingPunct="0">
              <a:spcBef>
                <a:spcPct val="20000"/>
              </a:spcBef>
              <a:spcAft>
                <a:spcPct val="0"/>
              </a:spcAft>
              <a:buClr>
                <a:schemeClr val="tx2"/>
              </a:buClr>
              <a:buFont typeface="Wingdings" panose="05000000000000000000" pitchFamily="2" charset="2"/>
              <a:buChar char="n"/>
              <a:tabLst>
                <a:tab pos="1887538" algn="l"/>
              </a:tabLst>
              <a:defRPr sz="1600">
                <a:solidFill>
                  <a:schemeClr val="tx1"/>
                </a:solidFill>
                <a:latin typeface="Franklin Gothic Medium" panose="020B0603020102020204" pitchFamily="34" charset="0"/>
                <a:ea typeface="宋体" panose="02010600030101010101" pitchFamily="2" charset="-122"/>
              </a:defRPr>
            </a:lvl6pPr>
            <a:lvl7pPr marL="2344738" indent="-333375" eaLnBrk="0" fontAlgn="base" hangingPunct="0">
              <a:spcBef>
                <a:spcPct val="20000"/>
              </a:spcBef>
              <a:spcAft>
                <a:spcPct val="0"/>
              </a:spcAft>
              <a:buClr>
                <a:schemeClr val="tx2"/>
              </a:buClr>
              <a:buFont typeface="Wingdings" panose="05000000000000000000" pitchFamily="2" charset="2"/>
              <a:buChar char="n"/>
              <a:tabLst>
                <a:tab pos="1887538" algn="l"/>
              </a:tabLst>
              <a:defRPr sz="1600">
                <a:solidFill>
                  <a:schemeClr val="tx1"/>
                </a:solidFill>
                <a:latin typeface="Franklin Gothic Medium" panose="020B0603020102020204" pitchFamily="34" charset="0"/>
                <a:ea typeface="宋体" panose="02010600030101010101" pitchFamily="2" charset="-122"/>
              </a:defRPr>
            </a:lvl7pPr>
            <a:lvl8pPr marL="2801938" indent="-333375" eaLnBrk="0" fontAlgn="base" hangingPunct="0">
              <a:spcBef>
                <a:spcPct val="20000"/>
              </a:spcBef>
              <a:spcAft>
                <a:spcPct val="0"/>
              </a:spcAft>
              <a:buClr>
                <a:schemeClr val="tx2"/>
              </a:buClr>
              <a:buFont typeface="Wingdings" panose="05000000000000000000" pitchFamily="2" charset="2"/>
              <a:buChar char="n"/>
              <a:tabLst>
                <a:tab pos="1887538" algn="l"/>
              </a:tabLst>
              <a:defRPr sz="1600">
                <a:solidFill>
                  <a:schemeClr val="tx1"/>
                </a:solidFill>
                <a:latin typeface="Franklin Gothic Medium" panose="020B0603020102020204" pitchFamily="34" charset="0"/>
                <a:ea typeface="宋体" panose="02010600030101010101" pitchFamily="2" charset="-122"/>
              </a:defRPr>
            </a:lvl8pPr>
            <a:lvl9pPr marL="3259138" indent="-333375" eaLnBrk="0" fontAlgn="base" hangingPunct="0">
              <a:spcBef>
                <a:spcPct val="20000"/>
              </a:spcBef>
              <a:spcAft>
                <a:spcPct val="0"/>
              </a:spcAft>
              <a:buClr>
                <a:schemeClr val="tx2"/>
              </a:buClr>
              <a:buFont typeface="Wingdings" panose="05000000000000000000" pitchFamily="2" charset="2"/>
              <a:buChar char="n"/>
              <a:tabLst>
                <a:tab pos="1887538" algn="l"/>
              </a:tabLst>
              <a:defRPr sz="1600">
                <a:solidFill>
                  <a:schemeClr val="tx1"/>
                </a:solidFill>
                <a:latin typeface="Franklin Gothic Medium" panose="020B0603020102020204" pitchFamily="34" charset="0"/>
                <a:ea typeface="宋体" panose="02010600030101010101" pitchFamily="2" charset="-122"/>
              </a:defRPr>
            </a:lvl9pPr>
          </a:lstStyle>
          <a:p>
            <a:pPr eaLnBrk="1" hangingPunct="1">
              <a:buFont typeface="Wingdings" panose="05000000000000000000" pitchFamily="2" charset="2"/>
              <a:buNone/>
            </a:pPr>
            <a:r>
              <a:rPr lang="en-US" altLang="zh-CN">
                <a:ea typeface="Arial Unicode MS" panose="020B0604020202020204" pitchFamily="34" charset="-122"/>
              </a:rPr>
              <a:t>2.6.1  </a:t>
            </a:r>
            <a:r>
              <a:rPr lang="zh-CN" altLang="en-US">
                <a:ea typeface="Arial Unicode MS" panose="020B0604020202020204" pitchFamily="34" charset="-122"/>
              </a:rPr>
              <a:t>逻辑函数的公式法化简</a:t>
            </a:r>
          </a:p>
        </p:txBody>
      </p:sp>
      <p:pic>
        <p:nvPicPr>
          <p:cNvPr id="51205" name="Picture 6">
            <a:extLst>
              <a:ext uri="{FF2B5EF4-FFF2-40B4-BE49-F238E27FC236}">
                <a16:creationId xmlns:a16="http://schemas.microsoft.com/office/drawing/2014/main" id="{E1DA55F3-6DCE-E8F0-4764-A81D6CD97C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3392488"/>
            <a:ext cx="9144001" cy="308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8" name="矩形 1">
            <a:extLst>
              <a:ext uri="{FF2B5EF4-FFF2-40B4-BE49-F238E27FC236}">
                <a16:creationId xmlns:a16="http://schemas.microsoft.com/office/drawing/2014/main" id="{29EFA799-5FF4-7B68-2372-A8F22B7B3396}"/>
              </a:ext>
            </a:extLst>
          </p:cNvPr>
          <p:cNvSpPr>
            <a:spLocks noChangeArrowheads="1"/>
          </p:cNvSpPr>
          <p:nvPr/>
        </p:nvSpPr>
        <p:spPr bwMode="auto">
          <a:xfrm>
            <a:off x="863600" y="1052513"/>
            <a:ext cx="78755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400">
                <a:solidFill>
                  <a:srgbClr val="A50021"/>
                </a:solidFill>
                <a:latin typeface="宋体" panose="02010600030101010101" pitchFamily="2" charset="-122"/>
                <a:ea typeface="Arial Unicode MS" panose="020B0604020202020204" pitchFamily="34" charset="-122"/>
              </a:rPr>
              <a:t>具体操作：</a:t>
            </a:r>
            <a:r>
              <a:rPr lang="zh-CN" altLang="en-US" sz="2400">
                <a:latin typeface="宋体" panose="02010600030101010101" pitchFamily="2" charset="-122"/>
                <a:ea typeface="Arial Unicode MS" panose="020B0604020202020204" pitchFamily="34" charset="-122"/>
              </a:rPr>
              <a:t>对需要化简的逻辑函数反复运用逻辑代数的基本定律和常用公式，消去多余的与项和每一个与项中的多余因子，从而使其符合最简式标准。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1205"/>
                                        </p:tgtEl>
                                        <p:attrNameLst>
                                          <p:attrName>style.visibility</p:attrName>
                                        </p:attrNameLst>
                                      </p:cBhvr>
                                      <p:to>
                                        <p:strVal val="visible"/>
                                      </p:to>
                                    </p:set>
                                    <p:animEffect transition="in" filter="barn(inVertical)">
                                      <p:cBhvr>
                                        <p:cTn id="7" dur="500"/>
                                        <p:tgtEl>
                                          <p:spTgt spid="51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9">
            <a:extLst>
              <a:ext uri="{FF2B5EF4-FFF2-40B4-BE49-F238E27FC236}">
                <a16:creationId xmlns:a16="http://schemas.microsoft.com/office/drawing/2014/main" id="{24628F96-8FB5-7B01-B028-7D458EC7768F}"/>
              </a:ext>
            </a:extLst>
          </p:cNvPr>
          <p:cNvSpPr>
            <a:spLocks noGrp="1"/>
          </p:cNvSpPr>
          <p:nvPr>
            <p:ph type="sldNum" sz="quarter" idx="10"/>
          </p:nvPr>
        </p:nvSpPr>
        <p:spPr>
          <a:noFill/>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spcBef>
                <a:spcPct val="0"/>
              </a:spcBef>
              <a:buClrTx/>
              <a:buFontTx/>
              <a:buNone/>
            </a:pPr>
            <a:fld id="{576E7742-9164-4757-A348-368DC0636109}" type="slidenum">
              <a:rPr lang="en-US" altLang="zh-CN" sz="1800">
                <a:solidFill>
                  <a:schemeClr val="bg2"/>
                </a:solidFill>
                <a:latin typeface="Arial" panose="020B0604020202020204" pitchFamily="34" charset="0"/>
                <a:ea typeface="Arial Unicode MS" panose="020B0604020202020204" pitchFamily="34" charset="-122"/>
              </a:rPr>
              <a:pPr>
                <a:spcBef>
                  <a:spcPct val="0"/>
                </a:spcBef>
                <a:buClrTx/>
                <a:buFontTx/>
                <a:buNone/>
              </a:pPr>
              <a:t>48</a:t>
            </a:fld>
            <a:endParaRPr lang="en-US" altLang="zh-CN" sz="1800">
              <a:solidFill>
                <a:schemeClr val="bg2"/>
              </a:solidFill>
              <a:latin typeface="Arial" panose="020B0604020202020204" pitchFamily="34" charset="0"/>
              <a:ea typeface="Arial Unicode MS" panose="020B0604020202020204" pitchFamily="34" charset="-122"/>
            </a:endParaRPr>
          </a:p>
        </p:txBody>
      </p:sp>
      <p:sp>
        <p:nvSpPr>
          <p:cNvPr id="59435" name="矩形 43">
            <a:extLst>
              <a:ext uri="{FF2B5EF4-FFF2-40B4-BE49-F238E27FC236}">
                <a16:creationId xmlns:a16="http://schemas.microsoft.com/office/drawing/2014/main" id="{F457F0F2-A47C-C079-2107-A36C6E181CF8}"/>
              </a:ext>
            </a:extLst>
          </p:cNvPr>
          <p:cNvSpPr>
            <a:spLocks noGrp="1"/>
          </p:cNvSpPr>
          <p:nvPr>
            <p:ph type="title" idx="4294967295"/>
          </p:nvPr>
        </p:nvSpPr>
        <p:spPr/>
        <p:txBody>
          <a:bodyPr/>
          <a:lstStyle/>
          <a:p>
            <a:pPr>
              <a:defRPr/>
            </a:pPr>
            <a:r>
              <a:rPr lang="en-US" altLang="zh-CN" sz="2400" cap="none" dirty="0"/>
              <a:t>2.6.1	 </a:t>
            </a:r>
            <a:r>
              <a:rPr lang="zh-CN" altLang="en-US" sz="2400" cap="none" dirty="0"/>
              <a:t>逻辑函数的公式法化简</a:t>
            </a:r>
          </a:p>
        </p:txBody>
      </p:sp>
      <p:graphicFrame>
        <p:nvGraphicFramePr>
          <p:cNvPr id="65540" name="Object 100">
            <a:extLst>
              <a:ext uri="{FF2B5EF4-FFF2-40B4-BE49-F238E27FC236}">
                <a16:creationId xmlns:a16="http://schemas.microsoft.com/office/drawing/2014/main" id="{2DD6C447-62E3-8865-E49A-59ECA1E986D9}"/>
              </a:ext>
            </a:extLst>
          </p:cNvPr>
          <p:cNvGraphicFramePr>
            <a:graphicFrameLocks noChangeAspect="1"/>
          </p:cNvGraphicFramePr>
          <p:nvPr/>
        </p:nvGraphicFramePr>
        <p:xfrm>
          <a:off x="1476375" y="333375"/>
          <a:ext cx="6443663" cy="555625"/>
        </p:xfrm>
        <a:graphic>
          <a:graphicData uri="http://schemas.openxmlformats.org/presentationml/2006/ole">
            <mc:AlternateContent xmlns:mc="http://schemas.openxmlformats.org/markup-compatibility/2006">
              <mc:Choice xmlns:v="urn:schemas-microsoft-com:vml" Requires="v">
                <p:oleObj name="公式" r:id="rId2" imgW="2451100" imgH="215900" progId="Equation.3">
                  <p:embed/>
                </p:oleObj>
              </mc:Choice>
              <mc:Fallback>
                <p:oleObj name="公式" r:id="rId2" imgW="2451100" imgH="215900" progId="Equation.3">
                  <p:embed/>
                  <p:pic>
                    <p:nvPicPr>
                      <p:cNvPr id="0" name="Object 1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333375"/>
                        <a:ext cx="6443663"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对象 1">
            <a:extLst>
              <a:ext uri="{FF2B5EF4-FFF2-40B4-BE49-F238E27FC236}">
                <a16:creationId xmlns:a16="http://schemas.microsoft.com/office/drawing/2014/main" id="{F4767494-E26B-CBAF-91D3-71E9F87ED77C}"/>
              </a:ext>
            </a:extLst>
          </p:cNvPr>
          <p:cNvGraphicFramePr>
            <a:graphicFrameLocks noChangeAspect="1"/>
          </p:cNvGraphicFramePr>
          <p:nvPr/>
        </p:nvGraphicFramePr>
        <p:xfrm>
          <a:off x="1511300" y="3500438"/>
          <a:ext cx="6445250" cy="533400"/>
        </p:xfrm>
        <a:graphic>
          <a:graphicData uri="http://schemas.openxmlformats.org/presentationml/2006/ole">
            <mc:AlternateContent xmlns:mc="http://schemas.openxmlformats.org/markup-compatibility/2006">
              <mc:Choice xmlns:v="urn:schemas-microsoft-com:vml" Requires="v">
                <p:oleObj name="公式" r:id="rId4" imgW="2692400" imgH="215900" progId="Equation.3">
                  <p:embed/>
                </p:oleObj>
              </mc:Choice>
              <mc:Fallback>
                <p:oleObj name="公式" r:id="rId4" imgW="2692400" imgH="215900" progId="Equation.3">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1300" y="3500438"/>
                        <a:ext cx="64452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7">
            <a:extLst>
              <a:ext uri="{FF2B5EF4-FFF2-40B4-BE49-F238E27FC236}">
                <a16:creationId xmlns:a16="http://schemas.microsoft.com/office/drawing/2014/main" id="{9ED59A62-1379-6735-9B0A-8E957918BBAB}"/>
              </a:ext>
            </a:extLst>
          </p:cNvPr>
          <p:cNvSpPr>
            <a:spLocks noChangeArrowheads="1"/>
          </p:cNvSpPr>
          <p:nvPr/>
        </p:nvSpPr>
        <p:spPr bwMode="auto">
          <a:xfrm>
            <a:off x="5464175" y="4132263"/>
            <a:ext cx="3571875" cy="2212975"/>
          </a:xfrm>
          <a:prstGeom prst="rect">
            <a:avLst/>
          </a:prstGeom>
          <a:solidFill>
            <a:srgbClr val="CCFFFF"/>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110000"/>
              </a:lnSpc>
              <a:spcBef>
                <a:spcPct val="0"/>
              </a:spcBef>
              <a:buClrTx/>
              <a:buFontTx/>
              <a:buNone/>
            </a:pPr>
            <a:r>
              <a:rPr lang="zh-CN" altLang="en-US" sz="1800">
                <a:latin typeface="宋体" panose="02010600030101010101" pitchFamily="2" charset="-122"/>
                <a:ea typeface="Arial Unicode MS" panose="020B0604020202020204" pitchFamily="34" charset="-122"/>
              </a:rPr>
              <a:t>公式化简法简单方便，对逻辑函数的变量个数没有限制。但这种方法所化简的结果是否达到“最简”不容易判断。只有熟练掌握和灵活运用逻辑代数的基本定律和常用公式，才能能取得比较好的化简结果。</a:t>
            </a:r>
          </a:p>
        </p:txBody>
      </p:sp>
      <p:graphicFrame>
        <p:nvGraphicFramePr>
          <p:cNvPr id="8" name="对象 7">
            <a:extLst>
              <a:ext uri="{FF2B5EF4-FFF2-40B4-BE49-F238E27FC236}">
                <a16:creationId xmlns:a16="http://schemas.microsoft.com/office/drawing/2014/main" id="{D25A7D0B-FF93-913B-E8D8-A67EA5A77CCA}"/>
              </a:ext>
            </a:extLst>
          </p:cNvPr>
          <p:cNvGraphicFramePr>
            <a:graphicFrameLocks noChangeAspect="1"/>
          </p:cNvGraphicFramePr>
          <p:nvPr/>
        </p:nvGraphicFramePr>
        <p:xfrm>
          <a:off x="1476375" y="1484313"/>
          <a:ext cx="5773738" cy="679450"/>
        </p:xfrm>
        <a:graphic>
          <a:graphicData uri="http://schemas.openxmlformats.org/presentationml/2006/ole">
            <mc:AlternateContent xmlns:mc="http://schemas.openxmlformats.org/markup-compatibility/2006">
              <mc:Choice xmlns:v="urn:schemas-microsoft-com:vml" Requires="v">
                <p:oleObj name="公式" r:id="rId6" imgW="1892300" imgH="215900" progId="Equation.3">
                  <p:embed/>
                </p:oleObj>
              </mc:Choice>
              <mc:Fallback>
                <p:oleObj name="公式" r:id="rId6" imgW="1892300" imgH="215900" progId="Equation.3">
                  <p:embed/>
                  <p:pic>
                    <p:nvPicPr>
                      <p:cNvPr id="0" name="对象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6375" y="1484313"/>
                        <a:ext cx="5773738"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a:extLst>
              <a:ext uri="{FF2B5EF4-FFF2-40B4-BE49-F238E27FC236}">
                <a16:creationId xmlns:a16="http://schemas.microsoft.com/office/drawing/2014/main" id="{0523E871-4A50-720B-6B71-5A924C5824C2}"/>
              </a:ext>
            </a:extLst>
          </p:cNvPr>
          <p:cNvGraphicFramePr>
            <a:graphicFrameLocks noChangeAspect="1"/>
          </p:cNvGraphicFramePr>
          <p:nvPr/>
        </p:nvGraphicFramePr>
        <p:xfrm>
          <a:off x="1476375" y="2528888"/>
          <a:ext cx="2735263" cy="631825"/>
        </p:xfrm>
        <a:graphic>
          <a:graphicData uri="http://schemas.openxmlformats.org/presentationml/2006/ole">
            <mc:AlternateContent xmlns:mc="http://schemas.openxmlformats.org/markup-compatibility/2006">
              <mc:Choice xmlns:v="urn:schemas-microsoft-com:vml" Requires="v">
                <p:oleObj name="公式" r:id="rId8" imgW="964781" imgH="215806" progId="Equation.3">
                  <p:embed/>
                </p:oleObj>
              </mc:Choice>
              <mc:Fallback>
                <p:oleObj name="公式" r:id="rId8" imgW="964781" imgH="215806" progId="Equation.3">
                  <p:embed/>
                  <p:pic>
                    <p:nvPicPr>
                      <p:cNvPr id="0" name="对象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6375" y="2528888"/>
                        <a:ext cx="2735263"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 Box 10">
            <a:hlinkClick r:id="rId10" action="ppaction://hlinksldjump"/>
            <a:extLst>
              <a:ext uri="{FF2B5EF4-FFF2-40B4-BE49-F238E27FC236}">
                <a16:creationId xmlns:a16="http://schemas.microsoft.com/office/drawing/2014/main" id="{41B4B4F4-A137-AE47-6037-64621835A49E}"/>
              </a:ext>
            </a:extLst>
          </p:cNvPr>
          <p:cNvSpPr txBox="1">
            <a:spLocks noChangeArrowheads="1"/>
          </p:cNvSpPr>
          <p:nvPr/>
        </p:nvSpPr>
        <p:spPr bwMode="auto">
          <a:xfrm>
            <a:off x="792163" y="6115050"/>
            <a:ext cx="4291012" cy="460375"/>
          </a:xfrm>
          <a:prstGeom prst="rect">
            <a:avLst/>
          </a:prstGeom>
          <a:solidFill>
            <a:srgbClr val="FFC000"/>
          </a:solidFill>
          <a:ln w="9525">
            <a:solidFill>
              <a:schemeClr val="tx1"/>
            </a:solidFill>
            <a:miter lim="800000"/>
            <a:headEnd/>
            <a:tailEnd/>
          </a:ln>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sz="2400">
                <a:latin typeface="Arial" panose="020B0604020202020204" pitchFamily="34" charset="0"/>
                <a:ea typeface="Arial Unicode MS" panose="020B0604020202020204" pitchFamily="34" charset="-122"/>
                <a:sym typeface="Wingdings" panose="05000000000000000000" pitchFamily="2" charset="2"/>
              </a:rPr>
              <a:t>  </a:t>
            </a:r>
            <a:r>
              <a:rPr lang="en-US" altLang="zh-CN" sz="2400">
                <a:latin typeface="Arial" panose="020B0604020202020204" pitchFamily="34" charset="0"/>
                <a:ea typeface="Arial Unicode MS" panose="020B0604020202020204" pitchFamily="34" charset="-122"/>
              </a:rPr>
              <a:t>2.4  </a:t>
            </a:r>
            <a:r>
              <a:rPr lang="zh-CN" altLang="en-US" sz="2400">
                <a:latin typeface="Arial" panose="020B0604020202020204" pitchFamily="34" charset="0"/>
                <a:ea typeface="Arial Unicode MS" panose="020B0604020202020204" pitchFamily="34" charset="-122"/>
              </a:rPr>
              <a:t>逻辑函数的表示方法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Vertic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9">
            <a:extLst>
              <a:ext uri="{FF2B5EF4-FFF2-40B4-BE49-F238E27FC236}">
                <a16:creationId xmlns:a16="http://schemas.microsoft.com/office/drawing/2014/main" id="{A64E39FB-D9DF-BFEF-0009-09648A5252F0}"/>
              </a:ext>
            </a:extLst>
          </p:cNvPr>
          <p:cNvSpPr>
            <a:spLocks noGrp="1"/>
          </p:cNvSpPr>
          <p:nvPr>
            <p:ph type="sldNum" sz="quarter" idx="10"/>
          </p:nvPr>
        </p:nvSpPr>
        <p:spPr>
          <a:noFill/>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spcBef>
                <a:spcPct val="0"/>
              </a:spcBef>
              <a:buClrTx/>
              <a:buFontTx/>
              <a:buNone/>
            </a:pPr>
            <a:fld id="{BD8B5F07-6AFA-4CB4-9C1A-33FB27E17369}" type="slidenum">
              <a:rPr lang="en-US" altLang="zh-CN" sz="1800">
                <a:solidFill>
                  <a:schemeClr val="bg2"/>
                </a:solidFill>
                <a:latin typeface="Arial" panose="020B0604020202020204" pitchFamily="34" charset="0"/>
                <a:ea typeface="Arial Unicode MS" panose="020B0604020202020204" pitchFamily="34" charset="-122"/>
              </a:rPr>
              <a:pPr>
                <a:spcBef>
                  <a:spcPct val="0"/>
                </a:spcBef>
                <a:buClrTx/>
                <a:buFontTx/>
                <a:buNone/>
              </a:pPr>
              <a:t>49</a:t>
            </a:fld>
            <a:endParaRPr lang="en-US" altLang="zh-CN" sz="1800">
              <a:solidFill>
                <a:schemeClr val="bg2"/>
              </a:solidFill>
              <a:latin typeface="Arial" panose="020B0604020202020204" pitchFamily="34" charset="0"/>
              <a:ea typeface="Arial Unicode MS" panose="020B0604020202020204" pitchFamily="34" charset="-122"/>
            </a:endParaRPr>
          </a:p>
        </p:txBody>
      </p:sp>
      <p:sp>
        <p:nvSpPr>
          <p:cNvPr id="59435" name="矩形 43">
            <a:extLst>
              <a:ext uri="{FF2B5EF4-FFF2-40B4-BE49-F238E27FC236}">
                <a16:creationId xmlns:a16="http://schemas.microsoft.com/office/drawing/2014/main" id="{4E0AAFEA-3152-CDDF-7A31-E5A65A4EBF8E}"/>
              </a:ext>
            </a:extLst>
          </p:cNvPr>
          <p:cNvSpPr>
            <a:spLocks noGrp="1"/>
          </p:cNvSpPr>
          <p:nvPr>
            <p:ph type="title" idx="4294967295"/>
          </p:nvPr>
        </p:nvSpPr>
        <p:spPr/>
        <p:txBody>
          <a:bodyPr/>
          <a:lstStyle/>
          <a:p>
            <a:pPr>
              <a:defRPr/>
            </a:pPr>
            <a:r>
              <a:rPr lang="en-US" altLang="zh-CN" sz="2400" cap="none" dirty="0"/>
              <a:t>2.6.2	 </a:t>
            </a:r>
            <a:r>
              <a:rPr lang="zh-CN" altLang="en-US" sz="2400" cap="none" dirty="0"/>
              <a:t>逻辑函数的卡诺图法化简</a:t>
            </a:r>
          </a:p>
        </p:txBody>
      </p:sp>
      <p:sp>
        <p:nvSpPr>
          <p:cNvPr id="66564" name="矩形 4">
            <a:extLst>
              <a:ext uri="{FF2B5EF4-FFF2-40B4-BE49-F238E27FC236}">
                <a16:creationId xmlns:a16="http://schemas.microsoft.com/office/drawing/2014/main" id="{32FE9D5F-60CD-F8A7-F54C-C5304660F076}"/>
              </a:ext>
            </a:extLst>
          </p:cNvPr>
          <p:cNvSpPr>
            <a:spLocks noChangeArrowheads="1"/>
          </p:cNvSpPr>
          <p:nvPr/>
        </p:nvSpPr>
        <p:spPr bwMode="auto">
          <a:xfrm>
            <a:off x="860425" y="188913"/>
            <a:ext cx="76358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a:latin typeface="宋体" panose="02010600030101010101" pitchFamily="2" charset="-122"/>
                <a:ea typeface="Arial Unicode MS" panose="020B0604020202020204" pitchFamily="34" charset="-122"/>
              </a:rPr>
              <a:t>2.6.2	 </a:t>
            </a:r>
            <a:r>
              <a:rPr lang="zh-CN" altLang="en-US">
                <a:latin typeface="宋体" panose="02010600030101010101" pitchFamily="2" charset="-122"/>
                <a:ea typeface="Arial Unicode MS" panose="020B0604020202020204" pitchFamily="34" charset="-122"/>
              </a:rPr>
              <a:t>逻辑函数的卡诺图法化简</a:t>
            </a:r>
          </a:p>
        </p:txBody>
      </p:sp>
      <p:sp>
        <p:nvSpPr>
          <p:cNvPr id="15" name="Rectangle 3">
            <a:extLst>
              <a:ext uri="{FF2B5EF4-FFF2-40B4-BE49-F238E27FC236}">
                <a16:creationId xmlns:a16="http://schemas.microsoft.com/office/drawing/2014/main" id="{F7F04AEA-A545-1C21-1036-5E268C8B3BA2}"/>
              </a:ext>
            </a:extLst>
          </p:cNvPr>
          <p:cNvSpPr txBox="1">
            <a:spLocks noRot="1" noChangeAspect="1" noMove="1" noResize="1" noEditPoints="1" noAdjustHandles="1" noChangeArrowheads="1" noChangeShapeType="1" noTextEdit="1"/>
          </p:cNvSpPr>
          <p:nvPr/>
        </p:nvSpPr>
        <p:spPr>
          <a:xfrm>
            <a:off x="860728" y="836613"/>
            <a:ext cx="8094360" cy="5743575"/>
          </a:xfrm>
          <a:prstGeom prst="rect">
            <a:avLst/>
          </a:prstGeom>
          <a:blipFill rotWithShape="1">
            <a:blip r:embed="rId2"/>
            <a:stretch>
              <a:fillRect l="-1130" t="-637"/>
            </a:stretch>
          </a:blipFill>
        </p:spPr>
        <p:txBody>
          <a:bodyPr/>
          <a:lstStyle/>
          <a:p>
            <a:pPr eaLnBrk="1" hangingPunct="1">
              <a:defRPr/>
            </a:pPr>
            <a:r>
              <a:rPr lang="zh-CN" altLang="en-US">
                <a:noFill/>
              </a:rPr>
              <a:t> </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9">
            <a:extLst>
              <a:ext uri="{FF2B5EF4-FFF2-40B4-BE49-F238E27FC236}">
                <a16:creationId xmlns:a16="http://schemas.microsoft.com/office/drawing/2014/main" id="{33D91479-9288-466A-8732-89FDE997539F}"/>
              </a:ext>
            </a:extLst>
          </p:cNvPr>
          <p:cNvSpPr txBox="1">
            <a:spLocks noGrp="1"/>
          </p:cNvSpPr>
          <p:nvPr/>
        </p:nvSpPr>
        <p:spPr bwMode="auto">
          <a:xfrm>
            <a:off x="107950" y="6308725"/>
            <a:ext cx="582613" cy="323850"/>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0"/>
              </a:spcBef>
              <a:buClrTx/>
              <a:buFontTx/>
              <a:buNone/>
            </a:pPr>
            <a:fld id="{8FFD6C67-EDA4-48A0-BE46-A8C121259199}" type="slidenum">
              <a:rPr lang="en-US" altLang="zh-CN" sz="1800" b="0">
                <a:solidFill>
                  <a:schemeClr val="bg2"/>
                </a:solidFill>
                <a:latin typeface="Arial" panose="020B0604020202020204" pitchFamily="34" charset="0"/>
                <a:ea typeface="Arial Unicode MS" panose="020B0604020202020204" pitchFamily="34" charset="-122"/>
              </a:rPr>
              <a:pPr algn="ctr" eaLnBrk="1" hangingPunct="1">
                <a:spcBef>
                  <a:spcPct val="0"/>
                </a:spcBef>
                <a:buClrTx/>
                <a:buFontTx/>
                <a:buNone/>
              </a:pPr>
              <a:t>5</a:t>
            </a:fld>
            <a:endParaRPr lang="en-US" altLang="zh-CN" sz="1800" b="0">
              <a:solidFill>
                <a:schemeClr val="bg2"/>
              </a:solidFill>
              <a:latin typeface="Arial" panose="020B0604020202020204" pitchFamily="34" charset="0"/>
              <a:ea typeface="Arial Unicode MS" panose="020B0604020202020204" pitchFamily="34" charset="-122"/>
            </a:endParaRPr>
          </a:p>
        </p:txBody>
      </p:sp>
      <p:sp>
        <p:nvSpPr>
          <p:cNvPr id="10243" name="Rectangle 5">
            <a:extLst>
              <a:ext uri="{FF2B5EF4-FFF2-40B4-BE49-F238E27FC236}">
                <a16:creationId xmlns:a16="http://schemas.microsoft.com/office/drawing/2014/main" id="{590DF9D4-31EE-0EDA-2ECF-E6DF90EC9E9D}"/>
              </a:ext>
            </a:extLst>
          </p:cNvPr>
          <p:cNvSpPr>
            <a:spLocks noChangeArrowheads="1"/>
          </p:cNvSpPr>
          <p:nvPr/>
        </p:nvSpPr>
        <p:spPr bwMode="auto">
          <a:xfrm>
            <a:off x="755650" y="212725"/>
            <a:ext cx="82089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a:latin typeface="宋体" panose="02010600030101010101" pitchFamily="2" charset="-122"/>
                <a:ea typeface="Arial Unicode MS" panose="020B0604020202020204" pitchFamily="34" charset="-122"/>
              </a:rPr>
              <a:t>2.2.1  </a:t>
            </a:r>
            <a:r>
              <a:rPr lang="zh-CN" altLang="en-US">
                <a:latin typeface="宋体" panose="02010600030101010101" pitchFamily="2" charset="-122"/>
                <a:ea typeface="Arial Unicode MS" panose="020B0604020202020204" pitchFamily="34" charset="-122"/>
              </a:rPr>
              <a:t>逻辑与运算和与门</a:t>
            </a:r>
          </a:p>
        </p:txBody>
      </p:sp>
      <p:sp>
        <p:nvSpPr>
          <p:cNvPr id="29703" name="矩形 7">
            <a:extLst>
              <a:ext uri="{FF2B5EF4-FFF2-40B4-BE49-F238E27FC236}">
                <a16:creationId xmlns:a16="http://schemas.microsoft.com/office/drawing/2014/main" id="{CF55DE80-5746-5E88-8508-357445318ADE}"/>
              </a:ext>
            </a:extLst>
          </p:cNvPr>
          <p:cNvSpPr>
            <a:spLocks noGrp="1"/>
          </p:cNvSpPr>
          <p:nvPr>
            <p:ph type="title" idx="4294967295"/>
          </p:nvPr>
        </p:nvSpPr>
        <p:spPr/>
        <p:txBody>
          <a:bodyPr/>
          <a:lstStyle/>
          <a:p>
            <a:pPr>
              <a:defRPr/>
            </a:pPr>
            <a:r>
              <a:rPr lang="en-US" altLang="zh-CN" sz="2400" cap="none" dirty="0"/>
              <a:t>2.2  </a:t>
            </a:r>
            <a:r>
              <a:rPr lang="zh-CN" altLang="en-US" sz="2400" cap="none" dirty="0"/>
              <a:t>基本逻辑运算与基本逻辑门</a:t>
            </a:r>
          </a:p>
        </p:txBody>
      </p:sp>
      <p:sp>
        <p:nvSpPr>
          <p:cNvPr id="14" name="Rectangle 3">
            <a:extLst>
              <a:ext uri="{FF2B5EF4-FFF2-40B4-BE49-F238E27FC236}">
                <a16:creationId xmlns:a16="http://schemas.microsoft.com/office/drawing/2014/main" id="{5B46BCCC-B5F3-DA3F-A69D-A6BF50519AB3}"/>
              </a:ext>
            </a:extLst>
          </p:cNvPr>
          <p:cNvSpPr txBox="1">
            <a:spLocks noChangeArrowheads="1"/>
          </p:cNvSpPr>
          <p:nvPr/>
        </p:nvSpPr>
        <p:spPr bwMode="auto">
          <a:xfrm>
            <a:off x="741363" y="852488"/>
            <a:ext cx="5256212"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0850" indent="-45085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20725" indent="-35560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nSpc>
                <a:spcPct val="80000"/>
              </a:lnSpc>
            </a:pPr>
            <a:r>
              <a:rPr lang="zh-CN" altLang="en-US" sz="2000">
                <a:latin typeface="宋体" panose="02010600030101010101" pitchFamily="2" charset="-122"/>
                <a:ea typeface="Arial Unicode MS" panose="020B0604020202020204" pitchFamily="34" charset="-122"/>
              </a:rPr>
              <a:t>在不致混淆的场合下，</a:t>
            </a:r>
            <a:r>
              <a:rPr lang="en-US" altLang="zh-CN" sz="2000">
                <a:latin typeface="宋体" panose="02010600030101010101" pitchFamily="2" charset="-122"/>
                <a:ea typeface="Arial Unicode MS" panose="020B0604020202020204" pitchFamily="34" charset="-122"/>
              </a:rPr>
              <a:t>A</a:t>
            </a:r>
            <a:r>
              <a:rPr lang="zh-CN" altLang="en-US" sz="2000">
                <a:latin typeface="宋体" panose="02010600030101010101" pitchFamily="2" charset="-122"/>
                <a:ea typeface="Arial Unicode MS" panose="020B0604020202020204" pitchFamily="34" charset="-122"/>
              </a:rPr>
              <a:t>和</a:t>
            </a:r>
            <a:r>
              <a:rPr lang="en-US" altLang="zh-CN" sz="2000">
                <a:latin typeface="宋体" panose="02010600030101010101" pitchFamily="2" charset="-122"/>
                <a:ea typeface="Arial Unicode MS" panose="020B0604020202020204" pitchFamily="34" charset="-122"/>
              </a:rPr>
              <a:t>B</a:t>
            </a:r>
            <a:r>
              <a:rPr lang="zh-CN" altLang="en-US" sz="2000">
                <a:latin typeface="宋体" panose="02010600030101010101" pitchFamily="2" charset="-122"/>
                <a:ea typeface="Arial Unicode MS" panose="020B0604020202020204" pitchFamily="34" charset="-122"/>
              </a:rPr>
              <a:t>的逻辑与运算也可以表示为</a:t>
            </a:r>
            <a:r>
              <a:rPr lang="en-US" altLang="zh-CN" sz="2000">
                <a:latin typeface="宋体" panose="02010600030101010101" pitchFamily="2" charset="-122"/>
                <a:ea typeface="Arial Unicode MS" panose="020B0604020202020204" pitchFamily="34" charset="-122"/>
              </a:rPr>
              <a:t>AB</a:t>
            </a:r>
            <a:r>
              <a:rPr lang="zh-CN" altLang="en-US" sz="2000">
                <a:latin typeface="宋体" panose="02010600030101010101" pitchFamily="2" charset="-122"/>
                <a:ea typeface="Arial Unicode MS" panose="020B0604020202020204" pitchFamily="34" charset="-122"/>
              </a:rPr>
              <a:t>。由于每个自变量都只有</a:t>
            </a:r>
            <a:r>
              <a:rPr lang="en-US" altLang="zh-CN" sz="2000">
                <a:latin typeface="宋体" panose="02010600030101010101" pitchFamily="2" charset="-122"/>
                <a:ea typeface="Arial Unicode MS" panose="020B0604020202020204" pitchFamily="34" charset="-122"/>
              </a:rPr>
              <a:t>0</a:t>
            </a:r>
            <a:r>
              <a:rPr lang="zh-CN" altLang="en-US" sz="2000">
                <a:latin typeface="宋体" panose="02010600030101010101" pitchFamily="2" charset="-122"/>
                <a:ea typeface="Arial Unicode MS" panose="020B0604020202020204" pitchFamily="34" charset="-122"/>
              </a:rPr>
              <a:t>、</a:t>
            </a:r>
            <a:r>
              <a:rPr lang="en-US" altLang="zh-CN" sz="2000">
                <a:latin typeface="宋体" panose="02010600030101010101" pitchFamily="2" charset="-122"/>
                <a:ea typeface="Arial Unicode MS" panose="020B0604020202020204" pitchFamily="34" charset="-122"/>
              </a:rPr>
              <a:t>1</a:t>
            </a:r>
            <a:r>
              <a:rPr lang="zh-CN" altLang="en-US" sz="2000">
                <a:latin typeface="宋体" panose="02010600030101010101" pitchFamily="2" charset="-122"/>
                <a:ea typeface="Arial Unicode MS" panose="020B0604020202020204" pitchFamily="34" charset="-122"/>
              </a:rPr>
              <a:t>两种可能的取值，可以将自变量的各种取值和相应的函数值用表格表示，称为逻辑函数的</a:t>
            </a:r>
            <a:r>
              <a:rPr lang="zh-CN" altLang="en-US" sz="2000">
                <a:solidFill>
                  <a:srgbClr val="0000FF"/>
                </a:solidFill>
                <a:latin typeface="宋体" panose="02010600030101010101" pitchFamily="2" charset="-122"/>
                <a:ea typeface="Arial Unicode MS" panose="020B0604020202020204" pitchFamily="34" charset="-122"/>
              </a:rPr>
              <a:t>真值表</a:t>
            </a:r>
            <a:r>
              <a:rPr lang="zh-CN" altLang="en-US" sz="2000">
                <a:latin typeface="宋体" panose="02010600030101010101" pitchFamily="2" charset="-122"/>
                <a:ea typeface="Arial Unicode MS" panose="020B0604020202020204" pitchFamily="34" charset="-122"/>
              </a:rPr>
              <a:t>表示法。</a:t>
            </a:r>
          </a:p>
          <a:p>
            <a:pPr>
              <a:lnSpc>
                <a:spcPct val="80000"/>
              </a:lnSpc>
            </a:pPr>
            <a:r>
              <a:rPr lang="zh-CN" altLang="en-US" sz="2000">
                <a:latin typeface="宋体" panose="02010600030101010101" pitchFamily="2" charset="-122"/>
                <a:ea typeface="Arial Unicode MS" panose="020B0604020202020204" pitchFamily="34" charset="-122"/>
              </a:rPr>
              <a:t>由真值表可以看出，逻辑与运算的运算规则是</a:t>
            </a:r>
          </a:p>
          <a:p>
            <a:pPr lvl="1">
              <a:lnSpc>
                <a:spcPct val="80000"/>
              </a:lnSpc>
            </a:pPr>
            <a:r>
              <a:rPr lang="en-US" altLang="zh-CN" sz="1800">
                <a:latin typeface="宋体" panose="02010600030101010101" pitchFamily="2" charset="-122"/>
                <a:ea typeface="Arial Unicode MS" panose="020B0604020202020204" pitchFamily="34" charset="-122"/>
              </a:rPr>
              <a:t>0 · 0 = 0   </a:t>
            </a:r>
          </a:p>
          <a:p>
            <a:pPr lvl="1">
              <a:lnSpc>
                <a:spcPct val="80000"/>
              </a:lnSpc>
            </a:pPr>
            <a:r>
              <a:rPr lang="en-US" altLang="zh-CN" sz="1800">
                <a:latin typeface="宋体" panose="02010600030101010101" pitchFamily="2" charset="-122"/>
                <a:ea typeface="Arial Unicode MS" panose="020B0604020202020204" pitchFamily="34" charset="-122"/>
              </a:rPr>
              <a:t>0 · 1 = 0    </a:t>
            </a:r>
          </a:p>
          <a:p>
            <a:pPr lvl="1">
              <a:lnSpc>
                <a:spcPct val="80000"/>
              </a:lnSpc>
            </a:pPr>
            <a:r>
              <a:rPr lang="en-US" altLang="zh-CN" sz="1800">
                <a:latin typeface="宋体" panose="02010600030101010101" pitchFamily="2" charset="-122"/>
                <a:ea typeface="Arial Unicode MS" panose="020B0604020202020204" pitchFamily="34" charset="-122"/>
              </a:rPr>
              <a:t>1 · 0 = 0    </a:t>
            </a:r>
          </a:p>
          <a:p>
            <a:pPr lvl="1">
              <a:lnSpc>
                <a:spcPct val="80000"/>
              </a:lnSpc>
            </a:pPr>
            <a:r>
              <a:rPr lang="en-US" altLang="zh-CN" sz="1800">
                <a:latin typeface="宋体" panose="02010600030101010101" pitchFamily="2" charset="-122"/>
                <a:ea typeface="Arial Unicode MS" panose="020B0604020202020204" pitchFamily="34" charset="-122"/>
              </a:rPr>
              <a:t>1 · 1 = 1</a:t>
            </a:r>
          </a:p>
        </p:txBody>
      </p:sp>
      <p:graphicFrame>
        <p:nvGraphicFramePr>
          <p:cNvPr id="7206" name="Group 38">
            <a:extLst>
              <a:ext uri="{FF2B5EF4-FFF2-40B4-BE49-F238E27FC236}">
                <a16:creationId xmlns:a16="http://schemas.microsoft.com/office/drawing/2014/main" id="{8767D5F5-5A79-AC3B-DDDF-C26A92281CDC}"/>
              </a:ext>
            </a:extLst>
          </p:cNvPr>
          <p:cNvGraphicFramePr>
            <a:graphicFrameLocks noGrp="1"/>
          </p:cNvGraphicFramePr>
          <p:nvPr/>
        </p:nvGraphicFramePr>
        <p:xfrm>
          <a:off x="6300788" y="1484313"/>
          <a:ext cx="2546350" cy="1981200"/>
        </p:xfrm>
        <a:graphic>
          <a:graphicData uri="http://schemas.openxmlformats.org/drawingml/2006/table">
            <a:tbl>
              <a:tblPr/>
              <a:tblGrid>
                <a:gridCol w="849312">
                  <a:extLst>
                    <a:ext uri="{9D8B030D-6E8A-4147-A177-3AD203B41FA5}">
                      <a16:colId xmlns:a16="http://schemas.microsoft.com/office/drawing/2014/main" val="20000"/>
                    </a:ext>
                  </a:extLst>
                </a:gridCol>
                <a:gridCol w="847725">
                  <a:extLst>
                    <a:ext uri="{9D8B030D-6E8A-4147-A177-3AD203B41FA5}">
                      <a16:colId xmlns:a16="http://schemas.microsoft.com/office/drawing/2014/main" val="20001"/>
                    </a:ext>
                  </a:extLst>
                </a:gridCol>
                <a:gridCol w="849313">
                  <a:extLst>
                    <a:ext uri="{9D8B030D-6E8A-4147-A177-3AD203B41FA5}">
                      <a16:colId xmlns:a16="http://schemas.microsoft.com/office/drawing/2014/main" val="20002"/>
                    </a:ext>
                  </a:extLst>
                </a:gridCol>
              </a:tblGrid>
              <a:tr h="3603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ahoma" pitchFamily="34" charset="0"/>
                          <a:ea typeface="宋体" pitchFamily="2" charset="-122"/>
                        </a:rPr>
                        <a:t>A</a:t>
                      </a:r>
                    </a:p>
                  </a:txBody>
                  <a:tcPr marL="91398" marR="91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ahoma" pitchFamily="34" charset="0"/>
                          <a:ea typeface="宋体" pitchFamily="2" charset="-122"/>
                        </a:rPr>
                        <a:t>B</a:t>
                      </a:r>
                    </a:p>
                  </a:txBody>
                  <a:tcPr marL="91398" marR="91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ahoma" pitchFamily="34" charset="0"/>
                          <a:ea typeface="宋体" pitchFamily="2" charset="-122"/>
                        </a:rPr>
                        <a:t>F</a:t>
                      </a:r>
                    </a:p>
                  </a:txBody>
                  <a:tcPr marL="91398" marR="91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21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ahoma" pitchFamily="34" charset="0"/>
                          <a:ea typeface="宋体" pitchFamily="2" charset="-122"/>
                        </a:rPr>
                        <a:t>0</a:t>
                      </a:r>
                    </a:p>
                  </a:txBody>
                  <a:tcPr marL="91398" marR="91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ahoma" pitchFamily="34" charset="0"/>
                          <a:ea typeface="宋体" pitchFamily="2" charset="-122"/>
                        </a:rPr>
                        <a:t>0</a:t>
                      </a:r>
                    </a:p>
                  </a:txBody>
                  <a:tcPr marL="91398" marR="91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ahoma" pitchFamily="34" charset="0"/>
                          <a:ea typeface="宋体" pitchFamily="2" charset="-122"/>
                        </a:rPr>
                        <a:t>0</a:t>
                      </a:r>
                    </a:p>
                  </a:txBody>
                  <a:tcPr marL="91398" marR="91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21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ahoma" pitchFamily="34" charset="0"/>
                          <a:ea typeface="宋体" pitchFamily="2" charset="-122"/>
                        </a:rPr>
                        <a:t>0</a:t>
                      </a:r>
                    </a:p>
                  </a:txBody>
                  <a:tcPr marL="91398" marR="91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ahoma" pitchFamily="34" charset="0"/>
                          <a:ea typeface="宋体" pitchFamily="2" charset="-122"/>
                        </a:rPr>
                        <a:t>1</a:t>
                      </a:r>
                    </a:p>
                  </a:txBody>
                  <a:tcPr marL="91398" marR="91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ahoma" pitchFamily="34" charset="0"/>
                          <a:ea typeface="宋体" pitchFamily="2" charset="-122"/>
                        </a:rPr>
                        <a:t>0</a:t>
                      </a:r>
                    </a:p>
                  </a:txBody>
                  <a:tcPr marL="91398" marR="91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21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ahoma" pitchFamily="34" charset="0"/>
                          <a:ea typeface="宋体" pitchFamily="2" charset="-122"/>
                        </a:rPr>
                        <a:t>1</a:t>
                      </a:r>
                    </a:p>
                  </a:txBody>
                  <a:tcPr marL="91398" marR="91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ahoma" pitchFamily="34" charset="0"/>
                          <a:ea typeface="宋体" pitchFamily="2" charset="-122"/>
                        </a:rPr>
                        <a:t>0</a:t>
                      </a:r>
                    </a:p>
                  </a:txBody>
                  <a:tcPr marL="91398" marR="91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ahoma" pitchFamily="34" charset="0"/>
                          <a:ea typeface="宋体" pitchFamily="2" charset="-122"/>
                        </a:rPr>
                        <a:t>0</a:t>
                      </a:r>
                    </a:p>
                  </a:txBody>
                  <a:tcPr marL="91398" marR="91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21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ahoma" pitchFamily="34" charset="0"/>
                          <a:ea typeface="宋体" pitchFamily="2" charset="-122"/>
                        </a:rPr>
                        <a:t>1</a:t>
                      </a:r>
                    </a:p>
                  </a:txBody>
                  <a:tcPr marL="91398" marR="91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ahoma" pitchFamily="34" charset="0"/>
                          <a:ea typeface="宋体" pitchFamily="2" charset="-122"/>
                        </a:rPr>
                        <a:t>1</a:t>
                      </a:r>
                    </a:p>
                  </a:txBody>
                  <a:tcPr marL="91398" marR="91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ahoma" pitchFamily="34" charset="0"/>
                          <a:ea typeface="宋体" pitchFamily="2" charset="-122"/>
                        </a:rPr>
                        <a:t>1</a:t>
                      </a:r>
                    </a:p>
                  </a:txBody>
                  <a:tcPr marL="91398" marR="91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pic>
        <p:nvPicPr>
          <p:cNvPr id="7200" name="Picture 40">
            <a:extLst>
              <a:ext uri="{FF2B5EF4-FFF2-40B4-BE49-F238E27FC236}">
                <a16:creationId xmlns:a16="http://schemas.microsoft.com/office/drawing/2014/main" id="{1D4725E1-B5D8-AE6E-22DD-8FD0158695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0263" y="3752850"/>
            <a:ext cx="5635625"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3" name="Text Box 50">
            <a:extLst>
              <a:ext uri="{FF2B5EF4-FFF2-40B4-BE49-F238E27FC236}">
                <a16:creationId xmlns:a16="http://schemas.microsoft.com/office/drawing/2014/main" id="{6B865355-4111-A9A1-B7DF-599DB2F35DC6}"/>
              </a:ext>
            </a:extLst>
          </p:cNvPr>
          <p:cNvSpPr txBox="1">
            <a:spLocks noChangeArrowheads="1"/>
          </p:cNvSpPr>
          <p:nvPr/>
        </p:nvSpPr>
        <p:spPr bwMode="auto">
          <a:xfrm>
            <a:off x="3417888" y="2819400"/>
            <a:ext cx="2667000"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endParaRPr lang="zh-CN" altLang="en-US" sz="1800">
              <a:latin typeface="宋体" panose="02010600030101010101" pitchFamily="2" charset="-122"/>
              <a:ea typeface="Arial Unicode MS" panose="020B0604020202020204" pitchFamily="34" charset="-122"/>
            </a:endParaRPr>
          </a:p>
        </p:txBody>
      </p:sp>
      <p:sp>
        <p:nvSpPr>
          <p:cNvPr id="10274" name="Rectangle 51">
            <a:extLst>
              <a:ext uri="{FF2B5EF4-FFF2-40B4-BE49-F238E27FC236}">
                <a16:creationId xmlns:a16="http://schemas.microsoft.com/office/drawing/2014/main" id="{236D35B7-D609-7C32-EF7C-363BAFE85801}"/>
              </a:ext>
            </a:extLst>
          </p:cNvPr>
          <p:cNvSpPr>
            <a:spLocks noChangeArrowheads="1"/>
          </p:cNvSpPr>
          <p:nvPr/>
        </p:nvSpPr>
        <p:spPr bwMode="auto">
          <a:xfrm>
            <a:off x="107950" y="2536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endParaRPr lang="zh-CN" altLang="en-US" sz="1800">
              <a:latin typeface="Arial" panose="020B0604020202020204" pitchFamily="34" charset="0"/>
              <a:ea typeface="Arial Unicode MS" panose="020B0604020202020204" pitchFamily="34" charset="-122"/>
            </a:endParaRPr>
          </a:p>
        </p:txBody>
      </p:sp>
      <p:sp>
        <p:nvSpPr>
          <p:cNvPr id="7203" name="Rectangle 52">
            <a:extLst>
              <a:ext uri="{FF2B5EF4-FFF2-40B4-BE49-F238E27FC236}">
                <a16:creationId xmlns:a16="http://schemas.microsoft.com/office/drawing/2014/main" id="{02BBB0B9-3B9C-2655-9C10-802D7C5D3FC2}"/>
              </a:ext>
            </a:extLst>
          </p:cNvPr>
          <p:cNvSpPr>
            <a:spLocks noChangeArrowheads="1"/>
          </p:cNvSpPr>
          <p:nvPr/>
        </p:nvSpPr>
        <p:spPr bwMode="auto">
          <a:xfrm>
            <a:off x="3867150" y="6265863"/>
            <a:ext cx="4260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1800">
                <a:latin typeface="宋体" panose="02010600030101010101" pitchFamily="2" charset="-122"/>
                <a:cs typeface="Times New Roman" panose="02020603050405020304" pitchFamily="18" charset="0"/>
              </a:rPr>
              <a:t>图</a:t>
            </a:r>
            <a:r>
              <a:rPr lang="en-US" altLang="zh-CN" sz="1800">
                <a:latin typeface="宋体" panose="02010600030101010101" pitchFamily="2" charset="-122"/>
                <a:cs typeface="Times New Roman" panose="02020603050405020304" pitchFamily="18" charset="0"/>
              </a:rPr>
              <a:t>2.4  2</a:t>
            </a:r>
            <a:r>
              <a:rPr lang="zh-CN" altLang="en-US" sz="1800">
                <a:latin typeface="宋体" panose="02010600030101010101" pitchFamily="2" charset="-122"/>
                <a:cs typeface="Times New Roman" panose="02020603050405020304" pitchFamily="18" charset="0"/>
              </a:rPr>
              <a:t>输入与运算的</a:t>
            </a:r>
            <a:r>
              <a:rPr lang="en-US" altLang="zh-CN" sz="1800">
                <a:latin typeface="宋体" panose="02010600030101010101" pitchFamily="2" charset="-122"/>
                <a:cs typeface="Times New Roman" panose="02020603050405020304" pitchFamily="18" charset="0"/>
              </a:rPr>
              <a:t>Proteus</a:t>
            </a:r>
            <a:r>
              <a:rPr lang="zh-CN" altLang="en-US" sz="1800">
                <a:latin typeface="宋体" panose="02010600030101010101" pitchFamily="2" charset="-122"/>
                <a:cs typeface="Times New Roman" panose="02020603050405020304" pitchFamily="18" charset="0"/>
              </a:rPr>
              <a:t>仿真结果</a:t>
            </a:r>
          </a:p>
        </p:txBody>
      </p:sp>
      <p:sp>
        <p:nvSpPr>
          <p:cNvPr id="7204" name="Rectangle 53">
            <a:extLst>
              <a:ext uri="{FF2B5EF4-FFF2-40B4-BE49-F238E27FC236}">
                <a16:creationId xmlns:a16="http://schemas.microsoft.com/office/drawing/2014/main" id="{60CC1DF4-AFB7-4F8E-C691-306A3A2B604D}"/>
              </a:ext>
            </a:extLst>
          </p:cNvPr>
          <p:cNvSpPr>
            <a:spLocks noChangeArrowheads="1"/>
          </p:cNvSpPr>
          <p:nvPr/>
        </p:nvSpPr>
        <p:spPr bwMode="auto">
          <a:xfrm>
            <a:off x="6337300" y="1052513"/>
            <a:ext cx="23749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1800">
                <a:latin typeface="宋体" panose="02010600030101010101" pitchFamily="2" charset="-122"/>
                <a:ea typeface="Arial Unicode MS" panose="020B0604020202020204" pitchFamily="34" charset="-122"/>
              </a:rPr>
              <a:t>表</a:t>
            </a:r>
            <a:r>
              <a:rPr lang="en-US" altLang="zh-CN" sz="1800">
                <a:latin typeface="宋体" panose="02010600030101010101" pitchFamily="2" charset="-122"/>
                <a:ea typeface="Arial Unicode MS" panose="020B0604020202020204" pitchFamily="34" charset="-122"/>
              </a:rPr>
              <a:t>2.1  </a:t>
            </a:r>
            <a:r>
              <a:rPr lang="zh-CN" altLang="en-US" sz="1800">
                <a:latin typeface="宋体" panose="02010600030101010101" pitchFamily="2" charset="-122"/>
                <a:ea typeface="Arial Unicode MS" panose="020B0604020202020204" pitchFamily="34" charset="-122"/>
              </a:rPr>
              <a:t>与运算真值表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206"/>
                                        </p:tgtEl>
                                        <p:attrNameLst>
                                          <p:attrName>style.visibility</p:attrName>
                                        </p:attrNameLst>
                                      </p:cBhvr>
                                      <p:to>
                                        <p:strVal val="visible"/>
                                      </p:to>
                                    </p:set>
                                    <p:animEffect transition="in" filter="box(in)">
                                      <p:cBhvr>
                                        <p:cTn id="7" dur="500"/>
                                        <p:tgtEl>
                                          <p:spTgt spid="720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204"/>
                                        </p:tgtEl>
                                        <p:attrNameLst>
                                          <p:attrName>style.visibility</p:attrName>
                                        </p:attrNameLst>
                                      </p:cBhvr>
                                      <p:to>
                                        <p:strVal val="visible"/>
                                      </p:to>
                                    </p:set>
                                    <p:animEffect transition="in" filter="box(in)">
                                      <p:cBhvr>
                                        <p:cTn id="10" dur="500"/>
                                        <p:tgtEl>
                                          <p:spTgt spid="720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animEffect transition="in" filter="box(in)">
                                      <p:cBhvr>
                                        <p:cTn id="15" dur="500"/>
                                        <p:tgtEl>
                                          <p:spTgt spid="14">
                                            <p:txEl>
                                              <p:pRg st="1" end="1"/>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4">
                                            <p:txEl>
                                              <p:pRg st="2" end="2"/>
                                            </p:txEl>
                                          </p:spTgt>
                                        </p:tgtEl>
                                        <p:attrNameLst>
                                          <p:attrName>style.visibility</p:attrName>
                                        </p:attrNameLst>
                                      </p:cBhvr>
                                      <p:to>
                                        <p:strVal val="visible"/>
                                      </p:to>
                                    </p:set>
                                    <p:animEffect transition="in" filter="box(in)">
                                      <p:cBhvr>
                                        <p:cTn id="18" dur="500"/>
                                        <p:tgtEl>
                                          <p:spTgt spid="14">
                                            <p:txEl>
                                              <p:pRg st="2" end="2"/>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14">
                                            <p:txEl>
                                              <p:pRg st="3" end="3"/>
                                            </p:txEl>
                                          </p:spTgt>
                                        </p:tgtEl>
                                        <p:attrNameLst>
                                          <p:attrName>style.visibility</p:attrName>
                                        </p:attrNameLst>
                                      </p:cBhvr>
                                      <p:to>
                                        <p:strVal val="visible"/>
                                      </p:to>
                                    </p:set>
                                    <p:animEffect transition="in" filter="box(in)">
                                      <p:cBhvr>
                                        <p:cTn id="21" dur="500"/>
                                        <p:tgtEl>
                                          <p:spTgt spid="14">
                                            <p:txEl>
                                              <p:pRg st="3" end="3"/>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14">
                                            <p:txEl>
                                              <p:pRg st="4" end="4"/>
                                            </p:txEl>
                                          </p:spTgt>
                                        </p:tgtEl>
                                        <p:attrNameLst>
                                          <p:attrName>style.visibility</p:attrName>
                                        </p:attrNameLst>
                                      </p:cBhvr>
                                      <p:to>
                                        <p:strVal val="visible"/>
                                      </p:to>
                                    </p:set>
                                    <p:animEffect transition="in" filter="box(in)">
                                      <p:cBhvr>
                                        <p:cTn id="24" dur="500"/>
                                        <p:tgtEl>
                                          <p:spTgt spid="14">
                                            <p:txEl>
                                              <p:pRg st="4" end="4"/>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animEffect transition="in" filter="box(in)">
                                      <p:cBhvr>
                                        <p:cTn id="27" dur="500"/>
                                        <p:tgtEl>
                                          <p:spTgt spid="14">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7200"/>
                                        </p:tgtEl>
                                        <p:attrNameLst>
                                          <p:attrName>style.visibility</p:attrName>
                                        </p:attrNameLst>
                                      </p:cBhvr>
                                      <p:to>
                                        <p:strVal val="visible"/>
                                      </p:to>
                                    </p:set>
                                    <p:animEffect transition="in" filter="box(in)">
                                      <p:cBhvr>
                                        <p:cTn id="32" dur="500"/>
                                        <p:tgtEl>
                                          <p:spTgt spid="7200"/>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7203"/>
                                        </p:tgtEl>
                                        <p:attrNameLst>
                                          <p:attrName>style.visibility</p:attrName>
                                        </p:attrNameLst>
                                      </p:cBhvr>
                                      <p:to>
                                        <p:strVal val="visible"/>
                                      </p:to>
                                    </p:set>
                                    <p:animEffect transition="in" filter="box(in)">
                                      <p:cBhvr>
                                        <p:cTn id="35" dur="500"/>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3" grpId="0"/>
      <p:bldP spid="720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9">
            <a:extLst>
              <a:ext uri="{FF2B5EF4-FFF2-40B4-BE49-F238E27FC236}">
                <a16:creationId xmlns:a16="http://schemas.microsoft.com/office/drawing/2014/main" id="{D1E3F927-D1CA-9CCB-BF9B-EAA344D74674}"/>
              </a:ext>
            </a:extLst>
          </p:cNvPr>
          <p:cNvSpPr>
            <a:spLocks noGrp="1"/>
          </p:cNvSpPr>
          <p:nvPr>
            <p:ph type="sldNum" sz="quarter" idx="10"/>
          </p:nvPr>
        </p:nvSpPr>
        <p:spPr>
          <a:noFill/>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spcBef>
                <a:spcPct val="0"/>
              </a:spcBef>
              <a:buClrTx/>
              <a:buFontTx/>
              <a:buNone/>
            </a:pPr>
            <a:fld id="{EE661061-2502-41A4-8499-CA4AF1BBD9DE}" type="slidenum">
              <a:rPr lang="en-US" altLang="zh-CN" sz="1800">
                <a:solidFill>
                  <a:schemeClr val="bg2"/>
                </a:solidFill>
                <a:latin typeface="Arial" panose="020B0604020202020204" pitchFamily="34" charset="0"/>
                <a:ea typeface="Arial Unicode MS" panose="020B0604020202020204" pitchFamily="34" charset="-122"/>
              </a:rPr>
              <a:pPr>
                <a:spcBef>
                  <a:spcPct val="0"/>
                </a:spcBef>
                <a:buClrTx/>
                <a:buFontTx/>
                <a:buNone/>
              </a:pPr>
              <a:t>50</a:t>
            </a:fld>
            <a:endParaRPr lang="en-US" altLang="zh-CN" sz="1800">
              <a:solidFill>
                <a:schemeClr val="bg2"/>
              </a:solidFill>
              <a:latin typeface="Arial" panose="020B0604020202020204" pitchFamily="34" charset="0"/>
              <a:ea typeface="Arial Unicode MS" panose="020B0604020202020204" pitchFamily="34" charset="-122"/>
            </a:endParaRPr>
          </a:p>
        </p:txBody>
      </p:sp>
      <p:sp>
        <p:nvSpPr>
          <p:cNvPr id="59435" name="矩形 43">
            <a:extLst>
              <a:ext uri="{FF2B5EF4-FFF2-40B4-BE49-F238E27FC236}">
                <a16:creationId xmlns:a16="http://schemas.microsoft.com/office/drawing/2014/main" id="{03C1AA0D-1427-1635-E88D-EBF62DA761C3}"/>
              </a:ext>
            </a:extLst>
          </p:cNvPr>
          <p:cNvSpPr>
            <a:spLocks noGrp="1"/>
          </p:cNvSpPr>
          <p:nvPr>
            <p:ph type="title" idx="4294967295"/>
          </p:nvPr>
        </p:nvSpPr>
        <p:spPr>
          <a:xfrm>
            <a:off x="71438" y="404813"/>
            <a:ext cx="590550" cy="6145212"/>
          </a:xfrm>
        </p:spPr>
        <p:txBody>
          <a:bodyPr/>
          <a:lstStyle/>
          <a:p>
            <a:pPr>
              <a:defRPr/>
            </a:pPr>
            <a:r>
              <a:rPr lang="en-US" altLang="zh-CN" sz="2400" cap="none" dirty="0"/>
              <a:t>1</a:t>
            </a:r>
            <a:r>
              <a:rPr lang="zh-CN" altLang="en-US" sz="2400" cap="none" dirty="0"/>
              <a:t>） 二变量卡诺图</a:t>
            </a:r>
          </a:p>
        </p:txBody>
      </p:sp>
      <p:sp>
        <p:nvSpPr>
          <p:cNvPr id="67588" name="Text Box 10">
            <a:extLst>
              <a:ext uri="{FF2B5EF4-FFF2-40B4-BE49-F238E27FC236}">
                <a16:creationId xmlns:a16="http://schemas.microsoft.com/office/drawing/2014/main" id="{0C16D07F-B49E-1993-7AE7-FE69AA446CD0}"/>
              </a:ext>
            </a:extLst>
          </p:cNvPr>
          <p:cNvSpPr txBox="1">
            <a:spLocks noChangeArrowheads="1"/>
          </p:cNvSpPr>
          <p:nvPr/>
        </p:nvSpPr>
        <p:spPr bwMode="auto">
          <a:xfrm>
            <a:off x="962025" y="152400"/>
            <a:ext cx="8186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sz="2000">
                <a:latin typeface="Arial" panose="020B0604020202020204" pitchFamily="34" charset="0"/>
                <a:ea typeface="Arial Unicode MS" panose="020B0604020202020204" pitchFamily="34" charset="-122"/>
              </a:rPr>
              <a:t>n</a:t>
            </a:r>
            <a:r>
              <a:rPr lang="zh-CN" altLang="en-US" sz="2000">
                <a:latin typeface="Arial" panose="020B0604020202020204" pitchFamily="34" charset="0"/>
                <a:ea typeface="Arial Unicode MS" panose="020B0604020202020204" pitchFamily="34" charset="-122"/>
              </a:rPr>
              <a:t>个变量的逻辑函数有</a:t>
            </a:r>
            <a:r>
              <a:rPr lang="en-US" altLang="zh-CN" sz="2000">
                <a:latin typeface="Arial" panose="020B0604020202020204" pitchFamily="34" charset="0"/>
                <a:ea typeface="Arial Unicode MS" panose="020B0604020202020204" pitchFamily="34" charset="-122"/>
              </a:rPr>
              <a:t>2</a:t>
            </a:r>
            <a:r>
              <a:rPr lang="en-US" altLang="zh-CN" sz="2000" baseline="30000">
                <a:latin typeface="Arial" panose="020B0604020202020204" pitchFamily="34" charset="0"/>
                <a:ea typeface="Arial Unicode MS" panose="020B0604020202020204" pitchFamily="34" charset="-122"/>
              </a:rPr>
              <a:t>n</a:t>
            </a:r>
            <a:r>
              <a:rPr lang="zh-CN" altLang="en-US" sz="2000">
                <a:latin typeface="Arial" panose="020B0604020202020204" pitchFamily="34" charset="0"/>
                <a:ea typeface="Arial Unicode MS" panose="020B0604020202020204" pitchFamily="34" charset="-122"/>
              </a:rPr>
              <a:t>个最小项</a:t>
            </a:r>
            <a:r>
              <a:rPr lang="en-US" altLang="zh-CN" sz="2000">
                <a:latin typeface="Arial" panose="020B0604020202020204" pitchFamily="34" charset="0"/>
                <a:ea typeface="Arial Unicode MS" panose="020B0604020202020204" pitchFamily="34" charset="-122"/>
              </a:rPr>
              <a:t>——n</a:t>
            </a:r>
            <a:r>
              <a:rPr lang="zh-CN" altLang="en-US" sz="2000">
                <a:latin typeface="Arial" panose="020B0604020202020204" pitchFamily="34" charset="0"/>
                <a:ea typeface="Arial Unicode MS" panose="020B0604020202020204" pitchFamily="34" charset="-122"/>
              </a:rPr>
              <a:t>个变量的卡诺图有</a:t>
            </a:r>
            <a:r>
              <a:rPr lang="en-US" altLang="zh-CN" sz="2000">
                <a:latin typeface="Arial" panose="020B0604020202020204" pitchFamily="34" charset="0"/>
                <a:ea typeface="Arial Unicode MS" panose="020B0604020202020204" pitchFamily="34" charset="-122"/>
              </a:rPr>
              <a:t>2</a:t>
            </a:r>
            <a:r>
              <a:rPr lang="en-US" altLang="zh-CN" sz="2000" baseline="30000">
                <a:latin typeface="Arial" panose="020B0604020202020204" pitchFamily="34" charset="0"/>
                <a:ea typeface="Arial Unicode MS" panose="020B0604020202020204" pitchFamily="34" charset="-122"/>
              </a:rPr>
              <a:t>n</a:t>
            </a:r>
            <a:r>
              <a:rPr lang="zh-CN" altLang="en-US" sz="2000">
                <a:latin typeface="Arial" panose="020B0604020202020204" pitchFamily="34" charset="0"/>
                <a:ea typeface="Arial Unicode MS" panose="020B0604020202020204" pitchFamily="34" charset="-122"/>
              </a:rPr>
              <a:t>个小方格</a:t>
            </a:r>
          </a:p>
        </p:txBody>
      </p:sp>
      <p:pic>
        <p:nvPicPr>
          <p:cNvPr id="53254" name="Picture 13">
            <a:extLst>
              <a:ext uri="{FF2B5EF4-FFF2-40B4-BE49-F238E27FC236}">
                <a16:creationId xmlns:a16="http://schemas.microsoft.com/office/drawing/2014/main" id="{1A2FD80B-10CC-9B12-0BAC-03499AB413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039813"/>
            <a:ext cx="8313738" cy="257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10">
            <a:extLst>
              <a:ext uri="{FF2B5EF4-FFF2-40B4-BE49-F238E27FC236}">
                <a16:creationId xmlns:a16="http://schemas.microsoft.com/office/drawing/2014/main" id="{87F403FF-E2ED-05C9-C28F-E1EC3A2DEA8C}"/>
              </a:ext>
            </a:extLst>
          </p:cNvPr>
          <p:cNvSpPr txBox="1">
            <a:spLocks noChangeArrowheads="1"/>
          </p:cNvSpPr>
          <p:nvPr/>
        </p:nvSpPr>
        <p:spPr bwMode="auto">
          <a:xfrm>
            <a:off x="962025" y="657225"/>
            <a:ext cx="3946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sz="2000">
                <a:solidFill>
                  <a:srgbClr val="0000FF"/>
                </a:solidFill>
                <a:latin typeface="Arial" panose="020B0604020202020204" pitchFamily="34" charset="0"/>
                <a:ea typeface="Arial Unicode MS" panose="020B0604020202020204" pitchFamily="34" charset="-122"/>
              </a:rPr>
              <a:t>1</a:t>
            </a:r>
            <a:r>
              <a:rPr lang="zh-CN" altLang="en-US" sz="2000">
                <a:solidFill>
                  <a:srgbClr val="0000FF"/>
                </a:solidFill>
                <a:latin typeface="Arial" panose="020B0604020202020204" pitchFamily="34" charset="0"/>
                <a:ea typeface="Arial Unicode MS" panose="020B0604020202020204" pitchFamily="34" charset="-122"/>
              </a:rPr>
              <a:t>） 二变量卡诺图</a:t>
            </a:r>
          </a:p>
        </p:txBody>
      </p:sp>
      <p:sp>
        <p:nvSpPr>
          <p:cNvPr id="8" name="Text Box 10">
            <a:extLst>
              <a:ext uri="{FF2B5EF4-FFF2-40B4-BE49-F238E27FC236}">
                <a16:creationId xmlns:a16="http://schemas.microsoft.com/office/drawing/2014/main" id="{3E63EDE4-9286-37C4-B8E1-B9BB7E67C1A0}"/>
              </a:ext>
            </a:extLst>
          </p:cNvPr>
          <p:cNvSpPr txBox="1">
            <a:spLocks noChangeArrowheads="1"/>
          </p:cNvSpPr>
          <p:nvPr/>
        </p:nvSpPr>
        <p:spPr bwMode="auto">
          <a:xfrm>
            <a:off x="935038" y="3651250"/>
            <a:ext cx="3946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sz="2000">
                <a:solidFill>
                  <a:srgbClr val="0000FF"/>
                </a:solidFill>
                <a:latin typeface="Arial" panose="020B0604020202020204" pitchFamily="34" charset="0"/>
                <a:ea typeface="Arial Unicode MS" panose="020B0604020202020204" pitchFamily="34" charset="-122"/>
              </a:rPr>
              <a:t>2</a:t>
            </a:r>
            <a:r>
              <a:rPr lang="zh-CN" altLang="en-US" sz="2000">
                <a:solidFill>
                  <a:srgbClr val="0000FF"/>
                </a:solidFill>
                <a:latin typeface="Arial" panose="020B0604020202020204" pitchFamily="34" charset="0"/>
                <a:ea typeface="Arial Unicode MS" panose="020B0604020202020204" pitchFamily="34" charset="-122"/>
              </a:rPr>
              <a:t>） 三变量卡诺图</a:t>
            </a:r>
          </a:p>
        </p:txBody>
      </p:sp>
      <p:pic>
        <p:nvPicPr>
          <p:cNvPr id="9" name="Picture 4">
            <a:extLst>
              <a:ext uri="{FF2B5EF4-FFF2-40B4-BE49-F238E27FC236}">
                <a16:creationId xmlns:a16="http://schemas.microsoft.com/office/drawing/2014/main" id="{7F34ECC7-0832-7319-ACEA-5E43A05AED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963" y="4149725"/>
            <a:ext cx="6911975"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53254"/>
                                        </p:tgtEl>
                                        <p:attrNameLst>
                                          <p:attrName>style.visibility</p:attrName>
                                        </p:attrNameLst>
                                      </p:cBhvr>
                                      <p:to>
                                        <p:strVal val="visible"/>
                                      </p:to>
                                    </p:set>
                                    <p:animEffect transition="in" filter="barn(inVertical)">
                                      <p:cBhvr>
                                        <p:cTn id="12" dur="500"/>
                                        <p:tgtEl>
                                          <p:spTgt spid="532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9">
            <a:extLst>
              <a:ext uri="{FF2B5EF4-FFF2-40B4-BE49-F238E27FC236}">
                <a16:creationId xmlns:a16="http://schemas.microsoft.com/office/drawing/2014/main" id="{B37644CE-9DDA-7D49-E850-0847A51FB0DA}"/>
              </a:ext>
            </a:extLst>
          </p:cNvPr>
          <p:cNvSpPr>
            <a:spLocks noGrp="1"/>
          </p:cNvSpPr>
          <p:nvPr>
            <p:ph type="sldNum" sz="quarter" idx="10"/>
          </p:nvPr>
        </p:nvSpPr>
        <p:spPr>
          <a:noFill/>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spcBef>
                <a:spcPct val="0"/>
              </a:spcBef>
              <a:buClrTx/>
              <a:buFontTx/>
              <a:buNone/>
            </a:pPr>
            <a:fld id="{7A2363AB-9DAB-4B25-8D18-2209F9F980E2}" type="slidenum">
              <a:rPr lang="en-US" altLang="zh-CN" sz="1800">
                <a:solidFill>
                  <a:schemeClr val="bg2"/>
                </a:solidFill>
                <a:latin typeface="Arial" panose="020B0604020202020204" pitchFamily="34" charset="0"/>
                <a:ea typeface="Arial Unicode MS" panose="020B0604020202020204" pitchFamily="34" charset="-122"/>
              </a:rPr>
              <a:pPr>
                <a:spcBef>
                  <a:spcPct val="0"/>
                </a:spcBef>
                <a:buClrTx/>
                <a:buFontTx/>
                <a:buNone/>
              </a:pPr>
              <a:t>51</a:t>
            </a:fld>
            <a:endParaRPr lang="en-US" altLang="zh-CN" sz="1800">
              <a:solidFill>
                <a:schemeClr val="bg2"/>
              </a:solidFill>
              <a:latin typeface="Arial" panose="020B0604020202020204" pitchFamily="34" charset="0"/>
              <a:ea typeface="Arial Unicode MS" panose="020B0604020202020204" pitchFamily="34" charset="-122"/>
            </a:endParaRPr>
          </a:p>
        </p:txBody>
      </p:sp>
      <p:sp>
        <p:nvSpPr>
          <p:cNvPr id="59435" name="矩形 43">
            <a:extLst>
              <a:ext uri="{FF2B5EF4-FFF2-40B4-BE49-F238E27FC236}">
                <a16:creationId xmlns:a16="http://schemas.microsoft.com/office/drawing/2014/main" id="{8059560E-F5CF-F314-7AF7-6A7807465126}"/>
              </a:ext>
            </a:extLst>
          </p:cNvPr>
          <p:cNvSpPr>
            <a:spLocks noGrp="1"/>
          </p:cNvSpPr>
          <p:nvPr>
            <p:ph type="title" idx="4294967295"/>
          </p:nvPr>
        </p:nvSpPr>
        <p:spPr>
          <a:xfrm>
            <a:off x="71438" y="404813"/>
            <a:ext cx="590550" cy="6145212"/>
          </a:xfrm>
        </p:spPr>
        <p:txBody>
          <a:bodyPr/>
          <a:lstStyle/>
          <a:p>
            <a:pPr>
              <a:defRPr/>
            </a:pPr>
            <a:r>
              <a:rPr lang="en-US" altLang="zh-CN" sz="2400" cap="none" dirty="0"/>
              <a:t>2</a:t>
            </a:r>
            <a:r>
              <a:rPr lang="zh-CN" altLang="en-US" sz="2400" cap="none" dirty="0"/>
              <a:t>） 三变量卡诺图</a:t>
            </a:r>
          </a:p>
        </p:txBody>
      </p:sp>
      <p:sp>
        <p:nvSpPr>
          <p:cNvPr id="68612" name="Text Box 10">
            <a:extLst>
              <a:ext uri="{FF2B5EF4-FFF2-40B4-BE49-F238E27FC236}">
                <a16:creationId xmlns:a16="http://schemas.microsoft.com/office/drawing/2014/main" id="{DB527D29-ABBE-E4FB-4B98-900748B9C77D}"/>
              </a:ext>
            </a:extLst>
          </p:cNvPr>
          <p:cNvSpPr txBox="1">
            <a:spLocks noChangeArrowheads="1"/>
          </p:cNvSpPr>
          <p:nvPr/>
        </p:nvSpPr>
        <p:spPr bwMode="auto">
          <a:xfrm>
            <a:off x="827088" y="152400"/>
            <a:ext cx="3946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sz="2000">
                <a:solidFill>
                  <a:srgbClr val="0000FF"/>
                </a:solidFill>
                <a:latin typeface="Arial" panose="020B0604020202020204" pitchFamily="34" charset="0"/>
                <a:ea typeface="Arial Unicode MS" panose="020B0604020202020204" pitchFamily="34" charset="-122"/>
              </a:rPr>
              <a:t>3</a:t>
            </a:r>
            <a:r>
              <a:rPr lang="zh-CN" altLang="en-US" sz="2000">
                <a:solidFill>
                  <a:srgbClr val="0000FF"/>
                </a:solidFill>
                <a:latin typeface="Arial" panose="020B0604020202020204" pitchFamily="34" charset="0"/>
                <a:ea typeface="Arial Unicode MS" panose="020B0604020202020204" pitchFamily="34" charset="-122"/>
              </a:rPr>
              <a:t>） 四变量卡诺图</a:t>
            </a:r>
          </a:p>
        </p:txBody>
      </p:sp>
      <p:pic>
        <p:nvPicPr>
          <p:cNvPr id="54281" name="Picture 9">
            <a:extLst>
              <a:ext uri="{FF2B5EF4-FFF2-40B4-BE49-F238E27FC236}">
                <a16:creationId xmlns:a16="http://schemas.microsoft.com/office/drawing/2014/main" id="{8C6ACC59-27F4-984D-C5B2-F0BACB3996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1275" y="836613"/>
            <a:ext cx="3455988" cy="294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2" name="Picture 10">
            <a:extLst>
              <a:ext uri="{FF2B5EF4-FFF2-40B4-BE49-F238E27FC236}">
                <a16:creationId xmlns:a16="http://schemas.microsoft.com/office/drawing/2014/main" id="{A634D880-14A8-C586-9444-9CBF972080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6575" y="1233488"/>
            <a:ext cx="2990850"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4282"/>
                                        </p:tgtEl>
                                        <p:attrNameLst>
                                          <p:attrName>style.visibility</p:attrName>
                                        </p:attrNameLst>
                                      </p:cBhvr>
                                      <p:to>
                                        <p:strVal val="visible"/>
                                      </p:to>
                                    </p:set>
                                    <p:animEffect transition="in" filter="barn(inVertical)">
                                      <p:cBhvr>
                                        <p:cTn id="7" dur="500"/>
                                        <p:tgtEl>
                                          <p:spTgt spid="542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54281"/>
                                        </p:tgtEl>
                                        <p:attrNameLst>
                                          <p:attrName>style.visibility</p:attrName>
                                        </p:attrNameLst>
                                      </p:cBhvr>
                                      <p:to>
                                        <p:strVal val="visible"/>
                                      </p:to>
                                    </p:set>
                                    <p:animEffect transition="in" filter="barn(inVertical)">
                                      <p:cBhvr>
                                        <p:cTn id="12" dur="500"/>
                                        <p:tgtEl>
                                          <p:spTgt spid="54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9">
            <a:extLst>
              <a:ext uri="{FF2B5EF4-FFF2-40B4-BE49-F238E27FC236}">
                <a16:creationId xmlns:a16="http://schemas.microsoft.com/office/drawing/2014/main" id="{363D8B7D-66D1-DA10-6FD1-D86E941428A4}"/>
              </a:ext>
            </a:extLst>
          </p:cNvPr>
          <p:cNvSpPr>
            <a:spLocks noGrp="1"/>
          </p:cNvSpPr>
          <p:nvPr>
            <p:ph type="sldNum" sz="quarter" idx="10"/>
          </p:nvPr>
        </p:nvSpPr>
        <p:spPr>
          <a:noFill/>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spcBef>
                <a:spcPct val="0"/>
              </a:spcBef>
              <a:buClrTx/>
              <a:buFontTx/>
              <a:buNone/>
            </a:pPr>
            <a:fld id="{ABB1AA71-E726-4D48-B5ED-232E210D82B5}" type="slidenum">
              <a:rPr lang="en-US" altLang="zh-CN" sz="1800">
                <a:solidFill>
                  <a:schemeClr val="bg2"/>
                </a:solidFill>
                <a:latin typeface="Arial" panose="020B0604020202020204" pitchFamily="34" charset="0"/>
                <a:ea typeface="Arial Unicode MS" panose="020B0604020202020204" pitchFamily="34" charset="-122"/>
              </a:rPr>
              <a:pPr>
                <a:spcBef>
                  <a:spcPct val="0"/>
                </a:spcBef>
                <a:buClrTx/>
                <a:buFontTx/>
                <a:buNone/>
              </a:pPr>
              <a:t>52</a:t>
            </a:fld>
            <a:endParaRPr lang="en-US" altLang="zh-CN" sz="1800">
              <a:solidFill>
                <a:schemeClr val="bg2"/>
              </a:solidFill>
              <a:latin typeface="Arial" panose="020B0604020202020204" pitchFamily="34" charset="0"/>
              <a:ea typeface="Arial Unicode MS" panose="020B0604020202020204" pitchFamily="34" charset="-122"/>
            </a:endParaRPr>
          </a:p>
        </p:txBody>
      </p:sp>
      <p:sp>
        <p:nvSpPr>
          <p:cNvPr id="59435" name="矩形 43">
            <a:extLst>
              <a:ext uri="{FF2B5EF4-FFF2-40B4-BE49-F238E27FC236}">
                <a16:creationId xmlns:a16="http://schemas.microsoft.com/office/drawing/2014/main" id="{41A5D374-B9D6-DB95-7EF4-8F2DB2EB3C1C}"/>
              </a:ext>
            </a:extLst>
          </p:cNvPr>
          <p:cNvSpPr>
            <a:spLocks noGrp="1"/>
          </p:cNvSpPr>
          <p:nvPr>
            <p:ph type="title" idx="4294967295"/>
          </p:nvPr>
        </p:nvSpPr>
        <p:spPr>
          <a:xfrm>
            <a:off x="71438" y="404813"/>
            <a:ext cx="590550" cy="6145212"/>
          </a:xfrm>
        </p:spPr>
        <p:txBody>
          <a:bodyPr/>
          <a:lstStyle/>
          <a:p>
            <a:pPr>
              <a:defRPr/>
            </a:pPr>
            <a:r>
              <a:rPr lang="en-US" altLang="zh-CN" sz="2400" cap="none" dirty="0"/>
              <a:t>4</a:t>
            </a:r>
            <a:r>
              <a:rPr lang="zh-CN" altLang="en-US" sz="2400" cap="none" dirty="0"/>
              <a:t>） 五变量卡诺图</a:t>
            </a:r>
          </a:p>
        </p:txBody>
      </p:sp>
      <p:sp>
        <p:nvSpPr>
          <p:cNvPr id="69636" name="Text Box 10">
            <a:extLst>
              <a:ext uri="{FF2B5EF4-FFF2-40B4-BE49-F238E27FC236}">
                <a16:creationId xmlns:a16="http://schemas.microsoft.com/office/drawing/2014/main" id="{B7C090AD-83A7-AAEF-7433-70EB1C39D0EB}"/>
              </a:ext>
            </a:extLst>
          </p:cNvPr>
          <p:cNvSpPr txBox="1">
            <a:spLocks noChangeArrowheads="1"/>
          </p:cNvSpPr>
          <p:nvPr/>
        </p:nvSpPr>
        <p:spPr bwMode="auto">
          <a:xfrm>
            <a:off x="827088" y="152400"/>
            <a:ext cx="3946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sz="2000">
                <a:solidFill>
                  <a:srgbClr val="0000FF"/>
                </a:solidFill>
                <a:latin typeface="Arial" panose="020B0604020202020204" pitchFamily="34" charset="0"/>
                <a:ea typeface="Arial Unicode MS" panose="020B0604020202020204" pitchFamily="34" charset="-122"/>
              </a:rPr>
              <a:t>4</a:t>
            </a:r>
            <a:r>
              <a:rPr lang="zh-CN" altLang="en-US" sz="2000">
                <a:solidFill>
                  <a:srgbClr val="0000FF"/>
                </a:solidFill>
                <a:latin typeface="Arial" panose="020B0604020202020204" pitchFamily="34" charset="0"/>
                <a:ea typeface="Arial Unicode MS" panose="020B0604020202020204" pitchFamily="34" charset="-122"/>
              </a:rPr>
              <a:t>） 五变量卡诺图</a:t>
            </a:r>
          </a:p>
        </p:txBody>
      </p:sp>
      <p:pic>
        <p:nvPicPr>
          <p:cNvPr id="55301" name="Picture 4">
            <a:extLst>
              <a:ext uri="{FF2B5EF4-FFF2-40B4-BE49-F238E27FC236}">
                <a16:creationId xmlns:a16="http://schemas.microsoft.com/office/drawing/2014/main" id="{9CFFFC32-550D-FB1F-30F3-EBA99F8178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763" y="3213100"/>
            <a:ext cx="6237287" cy="268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3">
            <a:extLst>
              <a:ext uri="{FF2B5EF4-FFF2-40B4-BE49-F238E27FC236}">
                <a16:creationId xmlns:a16="http://schemas.microsoft.com/office/drawing/2014/main" id="{EB6797D2-021D-11A2-7B86-AF1D14F67186}"/>
              </a:ext>
            </a:extLst>
          </p:cNvPr>
          <p:cNvSpPr txBox="1">
            <a:spLocks noChangeArrowheads="1"/>
          </p:cNvSpPr>
          <p:nvPr/>
        </p:nvSpPr>
        <p:spPr bwMode="auto">
          <a:xfrm>
            <a:off x="863600" y="657225"/>
            <a:ext cx="8172450"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0850" indent="-45085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20725" indent="-35560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992188" indent="-352425">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262063" indent="-347663">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1430338" indent="-333375">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18875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3447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28019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2591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80000"/>
              </a:lnSpc>
            </a:pPr>
            <a:r>
              <a:rPr lang="zh-CN" altLang="en-US" sz="1900">
                <a:latin typeface="宋体" panose="02010600030101010101" pitchFamily="2" charset="-122"/>
                <a:ea typeface="Arial Unicode MS" panose="020B0604020202020204" pitchFamily="34" charset="-122"/>
              </a:rPr>
              <a:t>设五个变量为</a:t>
            </a:r>
            <a:r>
              <a:rPr lang="en-US" altLang="zh-CN" sz="1900">
                <a:latin typeface="宋体" panose="02010600030101010101" pitchFamily="2" charset="-122"/>
                <a:ea typeface="Arial Unicode MS" panose="020B0604020202020204" pitchFamily="34" charset="-122"/>
              </a:rPr>
              <a:t>A</a:t>
            </a:r>
            <a:r>
              <a:rPr lang="zh-CN" altLang="en-US" sz="1900">
                <a:latin typeface="宋体" panose="02010600030101010101" pitchFamily="2" charset="-122"/>
                <a:ea typeface="Arial Unicode MS" panose="020B0604020202020204" pitchFamily="34" charset="-122"/>
              </a:rPr>
              <a:t>、</a:t>
            </a:r>
            <a:r>
              <a:rPr lang="en-US" altLang="zh-CN" sz="1900">
                <a:latin typeface="宋体" panose="02010600030101010101" pitchFamily="2" charset="-122"/>
                <a:ea typeface="Arial Unicode MS" panose="020B0604020202020204" pitchFamily="34" charset="-122"/>
              </a:rPr>
              <a:t>B</a:t>
            </a:r>
            <a:r>
              <a:rPr lang="zh-CN" altLang="en-US" sz="1900">
                <a:latin typeface="宋体" panose="02010600030101010101" pitchFamily="2" charset="-122"/>
                <a:ea typeface="Arial Unicode MS" panose="020B0604020202020204" pitchFamily="34" charset="-122"/>
              </a:rPr>
              <a:t>、</a:t>
            </a:r>
            <a:r>
              <a:rPr lang="en-US" altLang="zh-CN" sz="1900">
                <a:latin typeface="宋体" panose="02010600030101010101" pitchFamily="2" charset="-122"/>
                <a:ea typeface="Arial Unicode MS" panose="020B0604020202020204" pitchFamily="34" charset="-122"/>
              </a:rPr>
              <a:t>C</a:t>
            </a:r>
            <a:r>
              <a:rPr lang="zh-CN" altLang="en-US" sz="1900">
                <a:latin typeface="宋体" panose="02010600030101010101" pitchFamily="2" charset="-122"/>
                <a:ea typeface="Arial Unicode MS" panose="020B0604020202020204" pitchFamily="34" charset="-122"/>
              </a:rPr>
              <a:t>、</a:t>
            </a:r>
            <a:r>
              <a:rPr lang="en-US" altLang="zh-CN" sz="1900">
                <a:latin typeface="宋体" panose="02010600030101010101" pitchFamily="2" charset="-122"/>
                <a:ea typeface="Arial Unicode MS" panose="020B0604020202020204" pitchFamily="34" charset="-122"/>
              </a:rPr>
              <a:t>D</a:t>
            </a:r>
            <a:r>
              <a:rPr lang="zh-CN" altLang="en-US" sz="1900">
                <a:latin typeface="宋体" panose="02010600030101010101" pitchFamily="2" charset="-122"/>
                <a:ea typeface="Arial Unicode MS" panose="020B0604020202020204" pitchFamily="34" charset="-122"/>
              </a:rPr>
              <a:t>、Ｅ ，全部最小项有个，分别记作、，将输入变量分成两组，</a:t>
            </a:r>
            <a:r>
              <a:rPr lang="en-US" altLang="zh-CN" sz="1900">
                <a:latin typeface="宋体" panose="02010600030101010101" pitchFamily="2" charset="-122"/>
                <a:ea typeface="Arial Unicode MS" panose="020B0604020202020204" pitchFamily="34" charset="-122"/>
              </a:rPr>
              <a:t>AB</a:t>
            </a:r>
            <a:r>
              <a:rPr lang="zh-CN" altLang="en-US" sz="1900">
                <a:latin typeface="宋体" panose="02010600030101010101" pitchFamily="2" charset="-122"/>
                <a:ea typeface="Arial Unicode MS" panose="020B0604020202020204" pitchFamily="34" charset="-122"/>
              </a:rPr>
              <a:t>为一组，</a:t>
            </a:r>
            <a:r>
              <a:rPr lang="en-US" altLang="zh-CN" sz="1900">
                <a:latin typeface="宋体" panose="02010600030101010101" pitchFamily="2" charset="-122"/>
                <a:ea typeface="Arial Unicode MS" panose="020B0604020202020204" pitchFamily="34" charset="-122"/>
              </a:rPr>
              <a:t>CDE</a:t>
            </a:r>
            <a:r>
              <a:rPr lang="zh-CN" altLang="en-US" sz="1900">
                <a:latin typeface="宋体" panose="02010600030101010101" pitchFamily="2" charset="-122"/>
                <a:ea typeface="Arial Unicode MS" panose="020B0604020202020204" pitchFamily="34" charset="-122"/>
              </a:rPr>
              <a:t>为另一组，分别表示卡诺图的行和列。卡诺图由</a:t>
            </a:r>
            <a:r>
              <a:rPr lang="en-US" altLang="zh-CN" sz="1900">
                <a:latin typeface="宋体" panose="02010600030101010101" pitchFamily="2" charset="-122"/>
                <a:ea typeface="Arial Unicode MS" panose="020B0604020202020204" pitchFamily="34" charset="-122"/>
              </a:rPr>
              <a:t>32</a:t>
            </a:r>
            <a:r>
              <a:rPr lang="zh-CN" altLang="en-US" sz="1900">
                <a:latin typeface="宋体" panose="02010600030101010101" pitchFamily="2" charset="-122"/>
                <a:ea typeface="Arial Unicode MS" panose="020B0604020202020204" pitchFamily="34" charset="-122"/>
              </a:rPr>
              <a:t>个方格组成，按相邻性画出五变量卡诺图，如图</a:t>
            </a:r>
            <a:r>
              <a:rPr lang="en-US" altLang="zh-CN" sz="1900">
                <a:latin typeface="宋体" panose="02010600030101010101" pitchFamily="2" charset="-122"/>
                <a:ea typeface="Arial Unicode MS" panose="020B0604020202020204" pitchFamily="34" charset="-122"/>
              </a:rPr>
              <a:t>2.18</a:t>
            </a:r>
            <a:r>
              <a:rPr lang="zh-CN" altLang="en-US" sz="1900">
                <a:latin typeface="宋体" panose="02010600030101010101" pitchFamily="2" charset="-122"/>
                <a:ea typeface="Arial Unicode MS" panose="020B0604020202020204" pitchFamily="34" charset="-122"/>
              </a:rPr>
              <a:t>所示。</a:t>
            </a:r>
          </a:p>
          <a:p>
            <a:pPr eaLnBrk="1" hangingPunct="1">
              <a:lnSpc>
                <a:spcPct val="80000"/>
              </a:lnSpc>
            </a:pPr>
            <a:r>
              <a:rPr lang="zh-CN" altLang="en-US" sz="1900">
                <a:solidFill>
                  <a:schemeClr val="hlink"/>
                </a:solidFill>
                <a:latin typeface="宋体" panose="02010600030101010101" pitchFamily="2" charset="-122"/>
                <a:ea typeface="Arial Unicode MS" panose="020B0604020202020204" pitchFamily="34" charset="-122"/>
              </a:rPr>
              <a:t>注意：</a:t>
            </a:r>
            <a:r>
              <a:rPr lang="zh-CN" altLang="en-US" sz="1900">
                <a:latin typeface="宋体" panose="02010600030101010101" pitchFamily="2" charset="-122"/>
                <a:ea typeface="Arial Unicode MS" panose="020B0604020202020204" pitchFamily="34" charset="-122"/>
              </a:rPr>
              <a:t>图中的横向变量</a:t>
            </a:r>
            <a:r>
              <a:rPr lang="en-US" altLang="zh-CN" sz="1900">
                <a:latin typeface="宋体" panose="02010600030101010101" pitchFamily="2" charset="-122"/>
                <a:ea typeface="Arial Unicode MS" panose="020B0604020202020204" pitchFamily="34" charset="-122"/>
              </a:rPr>
              <a:t>AB</a:t>
            </a:r>
            <a:r>
              <a:rPr lang="zh-CN" altLang="en-US" sz="1900">
                <a:latin typeface="宋体" panose="02010600030101010101" pitchFamily="2" charset="-122"/>
                <a:ea typeface="Arial Unicode MS" panose="020B0604020202020204" pitchFamily="34" charset="-122"/>
              </a:rPr>
              <a:t>按格雷码（</a:t>
            </a:r>
            <a:r>
              <a:rPr lang="en-US" altLang="zh-CN" sz="1900">
                <a:latin typeface="宋体" panose="02010600030101010101" pitchFamily="2" charset="-122"/>
                <a:ea typeface="Arial Unicode MS" panose="020B0604020202020204" pitchFamily="34" charset="-122"/>
              </a:rPr>
              <a:t>00</a:t>
            </a:r>
            <a:r>
              <a:rPr lang="zh-CN" altLang="en-US" sz="1900">
                <a:latin typeface="宋体" panose="02010600030101010101" pitchFamily="2" charset="-122"/>
                <a:ea typeface="Arial Unicode MS" panose="020B0604020202020204" pitchFamily="34" charset="-122"/>
              </a:rPr>
              <a:t>、</a:t>
            </a:r>
            <a:r>
              <a:rPr lang="en-US" altLang="zh-CN" sz="1900">
                <a:latin typeface="宋体" panose="02010600030101010101" pitchFamily="2" charset="-122"/>
                <a:ea typeface="Arial Unicode MS" panose="020B0604020202020204" pitchFamily="34" charset="-122"/>
              </a:rPr>
              <a:t>01</a:t>
            </a:r>
            <a:r>
              <a:rPr lang="zh-CN" altLang="en-US" sz="1900">
                <a:latin typeface="宋体" panose="02010600030101010101" pitchFamily="2" charset="-122"/>
                <a:ea typeface="Arial Unicode MS" panose="020B0604020202020204" pitchFamily="34" charset="-122"/>
              </a:rPr>
              <a:t>、</a:t>
            </a:r>
            <a:r>
              <a:rPr lang="en-US" altLang="zh-CN" sz="1900">
                <a:latin typeface="宋体" panose="02010600030101010101" pitchFamily="2" charset="-122"/>
                <a:ea typeface="Arial Unicode MS" panose="020B0604020202020204" pitchFamily="34" charset="-122"/>
              </a:rPr>
              <a:t>11</a:t>
            </a:r>
            <a:r>
              <a:rPr lang="zh-CN" altLang="en-US" sz="1900">
                <a:latin typeface="宋体" panose="02010600030101010101" pitchFamily="2" charset="-122"/>
                <a:ea typeface="Arial Unicode MS" panose="020B0604020202020204" pitchFamily="34" charset="-122"/>
              </a:rPr>
              <a:t>、</a:t>
            </a:r>
            <a:r>
              <a:rPr lang="en-US" altLang="zh-CN" sz="1900">
                <a:latin typeface="宋体" panose="02010600030101010101" pitchFamily="2" charset="-122"/>
                <a:ea typeface="Arial Unicode MS" panose="020B0604020202020204" pitchFamily="34" charset="-122"/>
              </a:rPr>
              <a:t>10</a:t>
            </a:r>
            <a:r>
              <a:rPr lang="zh-CN" altLang="en-US" sz="1900">
                <a:latin typeface="宋体" panose="02010600030101010101" pitchFamily="2" charset="-122"/>
                <a:ea typeface="Arial Unicode MS" panose="020B0604020202020204" pitchFamily="34" charset="-122"/>
              </a:rPr>
              <a:t>）的顺序</a:t>
            </a:r>
            <a:r>
              <a:rPr lang="en-US" altLang="zh-CN" sz="1900">
                <a:latin typeface="宋体" panose="02010600030101010101" pitchFamily="2" charset="-122"/>
                <a:ea typeface="Arial Unicode MS" panose="020B0604020202020204" pitchFamily="34" charset="-122"/>
              </a:rPr>
              <a:t>,</a:t>
            </a:r>
            <a:r>
              <a:rPr lang="zh-CN" altLang="en-US" sz="1900">
                <a:latin typeface="宋体" panose="02010600030101010101" pitchFamily="2" charset="-122"/>
                <a:ea typeface="Arial Unicode MS" panose="020B0604020202020204" pitchFamily="34" charset="-122"/>
              </a:rPr>
              <a:t>纵向变量</a:t>
            </a:r>
            <a:r>
              <a:rPr lang="en-US" altLang="zh-CN" sz="1900">
                <a:latin typeface="宋体" panose="02010600030101010101" pitchFamily="2" charset="-122"/>
                <a:ea typeface="Arial Unicode MS" panose="020B0604020202020204" pitchFamily="34" charset="-122"/>
              </a:rPr>
              <a:t>CDE</a:t>
            </a:r>
            <a:r>
              <a:rPr lang="zh-CN" altLang="en-US" sz="1900">
                <a:latin typeface="宋体" panose="02010600030101010101" pitchFamily="2" charset="-122"/>
                <a:ea typeface="Arial Unicode MS" panose="020B0604020202020204" pitchFamily="34" charset="-122"/>
              </a:rPr>
              <a:t>也按格雷码（</a:t>
            </a:r>
            <a:r>
              <a:rPr lang="en-US" altLang="zh-CN" sz="1900">
                <a:latin typeface="宋体" panose="02010600030101010101" pitchFamily="2" charset="-122"/>
                <a:ea typeface="Arial Unicode MS" panose="020B0604020202020204" pitchFamily="34" charset="-122"/>
              </a:rPr>
              <a:t>000</a:t>
            </a:r>
            <a:r>
              <a:rPr lang="zh-CN" altLang="en-US" sz="1900">
                <a:latin typeface="宋体" panose="02010600030101010101" pitchFamily="2" charset="-122"/>
                <a:ea typeface="Arial Unicode MS" panose="020B0604020202020204" pitchFamily="34" charset="-122"/>
              </a:rPr>
              <a:t>、</a:t>
            </a:r>
            <a:r>
              <a:rPr lang="en-US" altLang="zh-CN" sz="1900">
                <a:latin typeface="宋体" panose="02010600030101010101" pitchFamily="2" charset="-122"/>
                <a:ea typeface="Arial Unicode MS" panose="020B0604020202020204" pitchFamily="34" charset="-122"/>
              </a:rPr>
              <a:t>001</a:t>
            </a:r>
            <a:r>
              <a:rPr lang="zh-CN" altLang="en-US" sz="1900">
                <a:latin typeface="宋体" panose="02010600030101010101" pitchFamily="2" charset="-122"/>
                <a:ea typeface="Arial Unicode MS" panose="020B0604020202020204" pitchFamily="34" charset="-122"/>
              </a:rPr>
              <a:t>、</a:t>
            </a:r>
            <a:r>
              <a:rPr lang="en-US" altLang="zh-CN" sz="1900">
                <a:latin typeface="宋体" panose="02010600030101010101" pitchFamily="2" charset="-122"/>
                <a:ea typeface="Arial Unicode MS" panose="020B0604020202020204" pitchFamily="34" charset="-122"/>
              </a:rPr>
              <a:t>011</a:t>
            </a:r>
            <a:r>
              <a:rPr lang="zh-CN" altLang="en-US" sz="1900">
                <a:latin typeface="宋体" panose="02010600030101010101" pitchFamily="2" charset="-122"/>
                <a:ea typeface="Arial Unicode MS" panose="020B0604020202020204" pitchFamily="34" charset="-122"/>
              </a:rPr>
              <a:t>、</a:t>
            </a:r>
            <a:r>
              <a:rPr lang="en-US" altLang="zh-CN" sz="1900">
                <a:latin typeface="宋体" panose="02010600030101010101" pitchFamily="2" charset="-122"/>
                <a:ea typeface="Arial Unicode MS" panose="020B0604020202020204" pitchFamily="34" charset="-122"/>
              </a:rPr>
              <a:t>010</a:t>
            </a:r>
            <a:r>
              <a:rPr lang="zh-CN" altLang="en-US" sz="1900">
                <a:latin typeface="宋体" panose="02010600030101010101" pitchFamily="2" charset="-122"/>
                <a:ea typeface="Arial Unicode MS" panose="020B0604020202020204" pitchFamily="34" charset="-122"/>
              </a:rPr>
              <a:t>、</a:t>
            </a:r>
            <a:r>
              <a:rPr lang="en-US" altLang="zh-CN" sz="1900">
                <a:latin typeface="宋体" panose="02010600030101010101" pitchFamily="2" charset="-122"/>
                <a:ea typeface="Arial Unicode MS" panose="020B0604020202020204" pitchFamily="34" charset="-122"/>
              </a:rPr>
              <a:t>110</a:t>
            </a:r>
            <a:r>
              <a:rPr lang="zh-CN" altLang="en-US" sz="1900">
                <a:latin typeface="宋体" panose="02010600030101010101" pitchFamily="2" charset="-122"/>
                <a:ea typeface="Arial Unicode MS" panose="020B0604020202020204" pitchFamily="34" charset="-122"/>
              </a:rPr>
              <a:t>、</a:t>
            </a:r>
            <a:r>
              <a:rPr lang="en-US" altLang="zh-CN" sz="1900">
                <a:latin typeface="宋体" panose="02010600030101010101" pitchFamily="2" charset="-122"/>
                <a:ea typeface="Arial Unicode MS" panose="020B0604020202020204" pitchFamily="34" charset="-122"/>
              </a:rPr>
              <a:t>111</a:t>
            </a:r>
            <a:r>
              <a:rPr lang="zh-CN" altLang="en-US" sz="1900">
                <a:latin typeface="宋体" panose="02010600030101010101" pitchFamily="2" charset="-122"/>
                <a:ea typeface="Arial Unicode MS" panose="020B0604020202020204" pitchFamily="34" charset="-122"/>
              </a:rPr>
              <a:t>、</a:t>
            </a:r>
            <a:r>
              <a:rPr lang="en-US" altLang="zh-CN" sz="1900">
                <a:latin typeface="宋体" panose="02010600030101010101" pitchFamily="2" charset="-122"/>
                <a:ea typeface="Arial Unicode MS" panose="020B0604020202020204" pitchFamily="34" charset="-122"/>
              </a:rPr>
              <a:t>101</a:t>
            </a:r>
            <a:r>
              <a:rPr lang="zh-CN" altLang="en-US" sz="1900">
                <a:latin typeface="宋体" panose="02010600030101010101" pitchFamily="2" charset="-122"/>
                <a:ea typeface="Arial Unicode MS" panose="020B0604020202020204" pitchFamily="34" charset="-122"/>
              </a:rPr>
              <a:t>、</a:t>
            </a:r>
            <a:r>
              <a:rPr lang="en-US" altLang="zh-CN" sz="1900">
                <a:latin typeface="宋体" panose="02010600030101010101" pitchFamily="2" charset="-122"/>
                <a:ea typeface="Arial Unicode MS" panose="020B0604020202020204" pitchFamily="34" charset="-122"/>
              </a:rPr>
              <a:t>100</a:t>
            </a:r>
            <a:r>
              <a:rPr lang="zh-CN" altLang="en-US" sz="1900">
                <a:latin typeface="宋体" panose="02010600030101010101" pitchFamily="2" charset="-122"/>
                <a:ea typeface="Arial Unicode MS" panose="020B0604020202020204" pitchFamily="34" charset="-122"/>
              </a:rPr>
              <a:t>）的顺序排列，从而保证了卡诺图中最小项的相邻性的要求。</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5301"/>
                                        </p:tgtEl>
                                        <p:attrNameLst>
                                          <p:attrName>style.visibility</p:attrName>
                                        </p:attrNameLst>
                                      </p:cBhvr>
                                      <p:to>
                                        <p:strVal val="visible"/>
                                      </p:to>
                                    </p:set>
                                    <p:animEffect transition="in" filter="barn(inVertical)">
                                      <p:cBhvr>
                                        <p:cTn id="7" dur="500"/>
                                        <p:tgtEl>
                                          <p:spTgt spid="553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barn(inVertical)">
                                      <p:cBhvr>
                                        <p:cTn id="12"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7A22A73C-B99F-6F4F-0055-F181BCDCD568}"/>
              </a:ext>
            </a:extLst>
          </p:cNvPr>
          <p:cNvSpPr>
            <a:spLocks noGrp="1"/>
          </p:cNvSpPr>
          <p:nvPr>
            <p:ph type="title"/>
          </p:nvPr>
        </p:nvSpPr>
        <p:spPr/>
        <p:txBody>
          <a:bodyPr/>
          <a:lstStyle/>
          <a:p>
            <a:pPr>
              <a:defRPr/>
            </a:pPr>
            <a:r>
              <a:rPr lang="zh-CN" altLang="en-US" sz="2400" cap="none" dirty="0"/>
              <a:t>卡诺图的画法小结</a:t>
            </a:r>
          </a:p>
        </p:txBody>
      </p:sp>
      <p:graphicFrame>
        <p:nvGraphicFramePr>
          <p:cNvPr id="141472" name="Group 160">
            <a:extLst>
              <a:ext uri="{FF2B5EF4-FFF2-40B4-BE49-F238E27FC236}">
                <a16:creationId xmlns:a16="http://schemas.microsoft.com/office/drawing/2014/main" id="{33679D9E-34A3-6B1D-F1DD-5F2B5B6C6F5F}"/>
              </a:ext>
            </a:extLst>
          </p:cNvPr>
          <p:cNvGraphicFramePr>
            <a:graphicFrameLocks noGrp="1"/>
          </p:cNvGraphicFramePr>
          <p:nvPr>
            <p:ph sz="half" idx="1"/>
          </p:nvPr>
        </p:nvGraphicFramePr>
        <p:xfrm>
          <a:off x="3276600" y="4292600"/>
          <a:ext cx="5459413" cy="2255838"/>
        </p:xfrm>
        <a:graphic>
          <a:graphicData uri="http://schemas.openxmlformats.org/drawingml/2006/table">
            <a:tbl>
              <a:tblPr/>
              <a:tblGrid>
                <a:gridCol w="893763">
                  <a:extLst>
                    <a:ext uri="{9D8B030D-6E8A-4147-A177-3AD203B41FA5}">
                      <a16:colId xmlns:a16="http://schemas.microsoft.com/office/drawing/2014/main" val="20000"/>
                    </a:ext>
                  </a:extLst>
                </a:gridCol>
                <a:gridCol w="573087">
                  <a:extLst>
                    <a:ext uri="{9D8B030D-6E8A-4147-A177-3AD203B41FA5}">
                      <a16:colId xmlns:a16="http://schemas.microsoft.com/office/drawing/2014/main" val="20001"/>
                    </a:ext>
                  </a:extLst>
                </a:gridCol>
                <a:gridCol w="577850">
                  <a:extLst>
                    <a:ext uri="{9D8B030D-6E8A-4147-A177-3AD203B41FA5}">
                      <a16:colId xmlns:a16="http://schemas.microsoft.com/office/drawing/2014/main" val="20002"/>
                    </a:ext>
                  </a:extLst>
                </a:gridCol>
                <a:gridCol w="566738">
                  <a:extLst>
                    <a:ext uri="{9D8B030D-6E8A-4147-A177-3AD203B41FA5}">
                      <a16:colId xmlns:a16="http://schemas.microsoft.com/office/drawing/2014/main" val="20003"/>
                    </a:ext>
                  </a:extLst>
                </a:gridCol>
                <a:gridCol w="576262">
                  <a:extLst>
                    <a:ext uri="{9D8B030D-6E8A-4147-A177-3AD203B41FA5}">
                      <a16:colId xmlns:a16="http://schemas.microsoft.com/office/drawing/2014/main" val="20004"/>
                    </a:ext>
                  </a:extLst>
                </a:gridCol>
                <a:gridCol w="568325">
                  <a:extLst>
                    <a:ext uri="{9D8B030D-6E8A-4147-A177-3AD203B41FA5}">
                      <a16:colId xmlns:a16="http://schemas.microsoft.com/office/drawing/2014/main" val="20005"/>
                    </a:ext>
                  </a:extLst>
                </a:gridCol>
                <a:gridCol w="550863">
                  <a:extLst>
                    <a:ext uri="{9D8B030D-6E8A-4147-A177-3AD203B41FA5}">
                      <a16:colId xmlns:a16="http://schemas.microsoft.com/office/drawing/2014/main" val="20006"/>
                    </a:ext>
                  </a:extLst>
                </a:gridCol>
                <a:gridCol w="576262">
                  <a:extLst>
                    <a:ext uri="{9D8B030D-6E8A-4147-A177-3AD203B41FA5}">
                      <a16:colId xmlns:a16="http://schemas.microsoft.com/office/drawing/2014/main" val="20007"/>
                    </a:ext>
                  </a:extLst>
                </a:gridCol>
                <a:gridCol w="576263">
                  <a:extLst>
                    <a:ext uri="{9D8B030D-6E8A-4147-A177-3AD203B41FA5}">
                      <a16:colId xmlns:a16="http://schemas.microsoft.com/office/drawing/2014/main" val="20008"/>
                    </a:ext>
                  </a:extLst>
                </a:gridCol>
              </a:tblGrid>
              <a:tr h="579219">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Franklin Gothic Medium" pitchFamily="34" charset="0"/>
                          <a:ea typeface="宋体" pitchFamily="2" charset="-122"/>
                        </a:rPr>
                        <a:t>    CDE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Franklin Gothic Medium" pitchFamily="34" charset="0"/>
                          <a:ea typeface="宋体" pitchFamily="2" charset="-122"/>
                        </a:rPr>
                        <a:t>AB</a:t>
                      </a:r>
                      <a:endParaRPr kumimoji="0" lang="zh-CN" altLang="en-US" sz="1600" b="1"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4" marB="45714" anchor="ctr" anchorCtr="1" horzOverflow="overflow">
                    <a:lnL>
                      <a:noFill/>
                    </a:lnL>
                    <a:lnR>
                      <a:noFill/>
                    </a:lnR>
                    <a:lnT>
                      <a:noFill/>
                    </a:lnT>
                    <a:lnB>
                      <a:noFill/>
                    </a:lnB>
                    <a:lnTlToBr w="12700" cap="flat" cmpd="sng" algn="ctr">
                      <a:solidFill>
                        <a:schemeClr val="tx1"/>
                      </a:solidFill>
                      <a:prstDash val="solid"/>
                      <a:round/>
                      <a:headEnd type="none" w="med" len="med"/>
                      <a:tailEnd type="none" w="med" len="med"/>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Franklin Gothic Medium" pitchFamily="34" charset="0"/>
                          <a:ea typeface="宋体" pitchFamily="2" charset="-122"/>
                        </a:rPr>
                        <a:t>000</a:t>
                      </a:r>
                      <a:endParaRPr kumimoji="0" lang="zh-CN" altLang="en-US" sz="1600" b="1"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4" marB="45714"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Franklin Gothic Medium" pitchFamily="34" charset="0"/>
                          <a:ea typeface="宋体" pitchFamily="2" charset="-122"/>
                        </a:rPr>
                        <a:t>001</a:t>
                      </a:r>
                      <a:endParaRPr kumimoji="0" lang="zh-CN" altLang="en-US" sz="1600" b="1"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4" marB="45714"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Franklin Gothic Medium" pitchFamily="34" charset="0"/>
                          <a:ea typeface="宋体" pitchFamily="2" charset="-122"/>
                        </a:rPr>
                        <a:t>011</a:t>
                      </a:r>
                      <a:endParaRPr kumimoji="0" lang="zh-CN" altLang="en-US" sz="1600" b="1"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4" marB="45714"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Franklin Gothic Medium" pitchFamily="34" charset="0"/>
                          <a:ea typeface="宋体" pitchFamily="2" charset="-122"/>
                        </a:rPr>
                        <a:t>010</a:t>
                      </a:r>
                      <a:endParaRPr kumimoji="0" lang="zh-CN" altLang="en-US" sz="1600" b="1"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4" marB="45714"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Franklin Gothic Medium" pitchFamily="34" charset="0"/>
                          <a:ea typeface="宋体" pitchFamily="2" charset="-122"/>
                        </a:rPr>
                        <a:t>110</a:t>
                      </a:r>
                      <a:endParaRPr kumimoji="0" lang="zh-CN" altLang="en-US" sz="1600" b="1"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4" marB="45714"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Franklin Gothic Medium" pitchFamily="34" charset="0"/>
                          <a:ea typeface="宋体" pitchFamily="2" charset="-122"/>
                        </a:rPr>
                        <a:t>111</a:t>
                      </a:r>
                      <a:endParaRPr kumimoji="0" lang="zh-CN" altLang="en-US" sz="1600" b="1"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4" marB="45714"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Franklin Gothic Medium" pitchFamily="34" charset="0"/>
                          <a:ea typeface="宋体" pitchFamily="2" charset="-122"/>
                        </a:rPr>
                        <a:t>101</a:t>
                      </a:r>
                      <a:endParaRPr kumimoji="0" lang="zh-CN" altLang="en-US" sz="1600" b="1"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4" marB="45714"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Franklin Gothic Medium" pitchFamily="34" charset="0"/>
                          <a:ea typeface="宋体" pitchFamily="2" charset="-122"/>
                        </a:rPr>
                        <a:t>100</a:t>
                      </a:r>
                      <a:endParaRPr kumimoji="0" lang="zh-CN" altLang="en-US" sz="1600" b="1"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4" marB="45714"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extLst>
                  <a:ext uri="{0D108BD9-81ED-4DB2-BD59-A6C34878D82A}">
                    <a16:rowId xmlns:a16="http://schemas.microsoft.com/office/drawing/2014/main" val="10000"/>
                  </a:ext>
                </a:extLst>
              </a:tr>
              <a:tr h="335324">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Franklin Gothic Medium" pitchFamily="34" charset="0"/>
                          <a:ea typeface="宋体" pitchFamily="2" charset="-122"/>
                        </a:rPr>
                        <a:t>00</a:t>
                      </a:r>
                      <a:endParaRPr kumimoji="0" lang="zh-CN" altLang="en-US" sz="1600" b="1"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4" marB="45714"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Franklin Gothic Medium" pitchFamily="34" charset="0"/>
                          <a:ea typeface="宋体" pitchFamily="2" charset="-122"/>
                        </a:rPr>
                        <a:t>0</a:t>
                      </a:r>
                      <a:endParaRPr kumimoji="0" lang="zh-CN" altLang="en-US" sz="1600" b="0" i="0" u="none" strike="noStrike" cap="none" normalizeH="0" baseline="-25000">
                        <a:ln>
                          <a:noFill/>
                        </a:ln>
                        <a:solidFill>
                          <a:schemeClr val="tx1"/>
                        </a:solidFill>
                        <a:effectLst/>
                        <a:latin typeface="Franklin Gothic Medium" pitchFamily="34" charset="0"/>
                        <a:ea typeface="宋体" pitchFamily="2" charset="-122"/>
                      </a:endParaRPr>
                    </a:p>
                  </a:txBody>
                  <a:tcPr marL="91427" marR="91427"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Franklin Gothic Medium" pitchFamily="34" charset="0"/>
                          <a:ea typeface="宋体" pitchFamily="2" charset="-122"/>
                        </a:rPr>
                        <a:t>1</a:t>
                      </a:r>
                      <a:endParaRPr kumimoji="0" lang="zh-CN" altLang="en-US" sz="1600" b="0" i="0" u="none" strike="noStrike" cap="none" normalizeH="0" baseline="-25000">
                        <a:ln>
                          <a:noFill/>
                        </a:ln>
                        <a:solidFill>
                          <a:schemeClr val="tx1"/>
                        </a:solidFill>
                        <a:effectLst/>
                        <a:latin typeface="Franklin Gothic Medium" pitchFamily="34" charset="0"/>
                        <a:ea typeface="宋体" pitchFamily="2" charset="-122"/>
                      </a:endParaRPr>
                    </a:p>
                  </a:txBody>
                  <a:tcPr marL="91427" marR="91427"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Franklin Gothic Medium" pitchFamily="34" charset="0"/>
                          <a:ea typeface="宋体" pitchFamily="2" charset="-122"/>
                        </a:rPr>
                        <a:t>3</a:t>
                      </a:r>
                      <a:endParaRPr kumimoji="0" lang="zh-CN" altLang="en-US" sz="1600" b="0" i="0" u="none" strike="noStrike" cap="none" normalizeH="0" baseline="-25000">
                        <a:ln>
                          <a:noFill/>
                        </a:ln>
                        <a:solidFill>
                          <a:schemeClr val="tx1"/>
                        </a:solidFill>
                        <a:effectLst/>
                        <a:latin typeface="Franklin Gothic Medium" pitchFamily="34" charset="0"/>
                        <a:ea typeface="宋体" pitchFamily="2" charset="-122"/>
                      </a:endParaRPr>
                    </a:p>
                  </a:txBody>
                  <a:tcPr marL="91427" marR="91427"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Franklin Gothic Medium" pitchFamily="34" charset="0"/>
                          <a:ea typeface="宋体" pitchFamily="2" charset="-122"/>
                        </a:rPr>
                        <a:t>2</a:t>
                      </a:r>
                      <a:endParaRPr kumimoji="0" lang="zh-CN" altLang="en-US" sz="1600" b="0" i="0" u="none" strike="noStrike" cap="none" normalizeH="0" baseline="-25000">
                        <a:ln>
                          <a:noFill/>
                        </a:ln>
                        <a:solidFill>
                          <a:schemeClr val="tx1"/>
                        </a:solidFill>
                        <a:effectLst/>
                        <a:latin typeface="Franklin Gothic Medium" pitchFamily="34" charset="0"/>
                        <a:ea typeface="宋体" pitchFamily="2" charset="-122"/>
                      </a:endParaRPr>
                    </a:p>
                  </a:txBody>
                  <a:tcPr marL="91427" marR="91427"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Franklin Gothic Medium" pitchFamily="34" charset="0"/>
                          <a:ea typeface="宋体" pitchFamily="2" charset="-122"/>
                        </a:rPr>
                        <a:t>6</a:t>
                      </a: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Franklin Gothic Medium" pitchFamily="34" charset="0"/>
                          <a:ea typeface="宋体" pitchFamily="2" charset="-122"/>
                        </a:rPr>
                        <a:t>7</a:t>
                      </a: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Franklin Gothic Medium" pitchFamily="34" charset="0"/>
                          <a:ea typeface="宋体" pitchFamily="2" charset="-122"/>
                        </a:rPr>
                        <a:t>5</a:t>
                      </a: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Franklin Gothic Medium" pitchFamily="34" charset="0"/>
                          <a:ea typeface="宋体" pitchFamily="2" charset="-122"/>
                        </a:rPr>
                        <a:t>4</a:t>
                      </a: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extLst>
                  <a:ext uri="{0D108BD9-81ED-4DB2-BD59-A6C34878D82A}">
                    <a16:rowId xmlns:a16="http://schemas.microsoft.com/office/drawing/2014/main" val="10001"/>
                  </a:ext>
                </a:extLst>
              </a:tr>
              <a:tr h="33532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Franklin Gothic Medium" pitchFamily="34" charset="0"/>
                          <a:ea typeface="宋体" pitchFamily="2" charset="-122"/>
                        </a:rPr>
                        <a:t>01</a:t>
                      </a:r>
                      <a:endParaRPr kumimoji="0" lang="zh-CN" altLang="en-US" sz="1600" b="1"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4" marB="45714"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Franklin Gothic Medium" pitchFamily="34" charset="0"/>
                          <a:ea typeface="宋体" pitchFamily="2" charset="-122"/>
                        </a:rPr>
                        <a:t>8</a:t>
                      </a: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Franklin Gothic Medium" pitchFamily="34" charset="0"/>
                          <a:ea typeface="宋体" pitchFamily="2" charset="-122"/>
                        </a:rPr>
                        <a:t>9</a:t>
                      </a: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Franklin Gothic Medium" pitchFamily="34" charset="0"/>
                          <a:ea typeface="宋体" pitchFamily="2" charset="-122"/>
                        </a:rPr>
                        <a:t>11</a:t>
                      </a: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Franklin Gothic Medium" pitchFamily="34" charset="0"/>
                          <a:ea typeface="宋体" pitchFamily="2" charset="-122"/>
                        </a:rPr>
                        <a:t>10</a:t>
                      </a: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Franklin Gothic Medium" pitchFamily="34" charset="0"/>
                          <a:ea typeface="宋体" pitchFamily="2" charset="-122"/>
                        </a:rPr>
                        <a:t>14</a:t>
                      </a: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Franklin Gothic Medium" pitchFamily="34" charset="0"/>
                          <a:ea typeface="宋体" pitchFamily="2" charset="-122"/>
                        </a:rPr>
                        <a:t>15</a:t>
                      </a: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Franklin Gothic Medium" pitchFamily="34" charset="0"/>
                          <a:ea typeface="宋体" pitchFamily="2" charset="-122"/>
                        </a:rPr>
                        <a:t>13</a:t>
                      </a: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Franklin Gothic Medium" pitchFamily="34" charset="0"/>
                          <a:ea typeface="宋体" pitchFamily="2" charset="-122"/>
                        </a:rPr>
                        <a:t>12</a:t>
                      </a: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extLst>
                  <a:ext uri="{0D108BD9-81ED-4DB2-BD59-A6C34878D82A}">
                    <a16:rowId xmlns:a16="http://schemas.microsoft.com/office/drawing/2014/main" val="10002"/>
                  </a:ext>
                </a:extLst>
              </a:tr>
              <a:tr h="33532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Franklin Gothic Medium" pitchFamily="34" charset="0"/>
                          <a:ea typeface="宋体" pitchFamily="2" charset="-122"/>
                        </a:rPr>
                        <a:t>11</a:t>
                      </a:r>
                      <a:endParaRPr kumimoji="0" lang="zh-CN" altLang="en-US" sz="1600" b="1"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4" marB="45714"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Franklin Gothic Medium" pitchFamily="34" charset="0"/>
                          <a:ea typeface="宋体" pitchFamily="2" charset="-122"/>
                        </a:rPr>
                        <a:t>24</a:t>
                      </a: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Franklin Gothic Medium" pitchFamily="34" charset="0"/>
                          <a:ea typeface="宋体" pitchFamily="2" charset="-122"/>
                        </a:rPr>
                        <a:t>25</a:t>
                      </a: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Franklin Gothic Medium" pitchFamily="34" charset="0"/>
                          <a:ea typeface="宋体" pitchFamily="2" charset="-122"/>
                        </a:rPr>
                        <a:t>27</a:t>
                      </a: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Franklin Gothic Medium" pitchFamily="34" charset="0"/>
                          <a:ea typeface="宋体" pitchFamily="2" charset="-122"/>
                        </a:rPr>
                        <a:t>26</a:t>
                      </a: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Franklin Gothic Medium" pitchFamily="34" charset="0"/>
                          <a:ea typeface="宋体" pitchFamily="2" charset="-122"/>
                        </a:rPr>
                        <a:t>30</a:t>
                      </a: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Franklin Gothic Medium" pitchFamily="34" charset="0"/>
                          <a:ea typeface="宋体" pitchFamily="2" charset="-122"/>
                        </a:rPr>
                        <a:t>31</a:t>
                      </a: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Franklin Gothic Medium" pitchFamily="34" charset="0"/>
                          <a:ea typeface="宋体" pitchFamily="2" charset="-122"/>
                        </a:rPr>
                        <a:t>29</a:t>
                      </a: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Franklin Gothic Medium" pitchFamily="34" charset="0"/>
                          <a:ea typeface="宋体" pitchFamily="2" charset="-122"/>
                        </a:rPr>
                        <a:t>28</a:t>
                      </a: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extLst>
                  <a:ext uri="{0D108BD9-81ED-4DB2-BD59-A6C34878D82A}">
                    <a16:rowId xmlns:a16="http://schemas.microsoft.com/office/drawing/2014/main" val="10003"/>
                  </a:ext>
                </a:extLst>
              </a:tr>
              <a:tr h="33532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Franklin Gothic Medium" pitchFamily="34" charset="0"/>
                          <a:ea typeface="宋体" pitchFamily="2" charset="-122"/>
                        </a:rPr>
                        <a:t>10</a:t>
                      </a:r>
                      <a:endParaRPr kumimoji="0" lang="zh-CN" altLang="en-US" sz="1600" b="1"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4" marB="45714"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Franklin Gothic Medium" pitchFamily="34" charset="0"/>
                          <a:ea typeface="宋体" pitchFamily="2" charset="-122"/>
                        </a:rPr>
                        <a:t>16</a:t>
                      </a: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Franklin Gothic Medium" pitchFamily="34" charset="0"/>
                          <a:ea typeface="宋体" pitchFamily="2" charset="-122"/>
                        </a:rPr>
                        <a:t>17</a:t>
                      </a: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Franklin Gothic Medium" pitchFamily="34" charset="0"/>
                          <a:ea typeface="宋体" pitchFamily="2" charset="-122"/>
                        </a:rPr>
                        <a:t>19</a:t>
                      </a: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Franklin Gothic Medium" pitchFamily="34" charset="0"/>
                          <a:ea typeface="宋体" pitchFamily="2" charset="-122"/>
                        </a:rPr>
                        <a:t>18</a:t>
                      </a: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Franklin Gothic Medium" pitchFamily="34" charset="0"/>
                          <a:ea typeface="宋体" pitchFamily="2" charset="-122"/>
                        </a:rPr>
                        <a:t>22</a:t>
                      </a: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Franklin Gothic Medium" pitchFamily="34" charset="0"/>
                          <a:ea typeface="宋体" pitchFamily="2" charset="-122"/>
                        </a:rPr>
                        <a:t>23</a:t>
                      </a: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Franklin Gothic Medium" pitchFamily="34" charset="0"/>
                          <a:ea typeface="宋体" pitchFamily="2" charset="-122"/>
                        </a:rPr>
                        <a:t>21</a:t>
                      </a: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Franklin Gothic Medium" pitchFamily="34" charset="0"/>
                          <a:ea typeface="宋体" pitchFamily="2" charset="-122"/>
                        </a:rPr>
                        <a:t>20</a:t>
                      </a: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extLst>
                  <a:ext uri="{0D108BD9-81ED-4DB2-BD59-A6C34878D82A}">
                    <a16:rowId xmlns:a16="http://schemas.microsoft.com/office/drawing/2014/main" val="10004"/>
                  </a:ext>
                </a:extLst>
              </a:tr>
              <a:tr h="33532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4" marB="45714" anchor="ctr" anchorCtr="1" horzOverflow="overflow">
                    <a:lnL>
                      <a:noFill/>
                    </a:lnL>
                    <a:lnR>
                      <a:noFill/>
                    </a:lnR>
                    <a:lnT>
                      <a:noFill/>
                    </a:lnT>
                    <a:lnB>
                      <a:noFill/>
                    </a:lnB>
                    <a:lnTlToBr>
                      <a:noFill/>
                    </a:lnTlToBr>
                    <a:lnBlToTr>
                      <a:noFill/>
                    </a:lnBlToTr>
                    <a:solidFill>
                      <a:srgbClr val="B9CDE5"/>
                    </a:solidFill>
                  </a:tcPr>
                </a:tc>
                <a:tc gridSpan="8">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Franklin Gothic Medium" pitchFamily="34" charset="0"/>
                          <a:ea typeface="宋体" pitchFamily="2" charset="-122"/>
                        </a:rPr>
                        <a:t>5</a:t>
                      </a:r>
                      <a:r>
                        <a:rPr kumimoji="0" lang="zh-CN" altLang="en-US" sz="1600" b="1" i="0" u="none" strike="noStrike" cap="none" normalizeH="0" baseline="0">
                          <a:ln>
                            <a:noFill/>
                          </a:ln>
                          <a:solidFill>
                            <a:schemeClr val="tx1"/>
                          </a:solidFill>
                          <a:effectLst/>
                          <a:latin typeface="Franklin Gothic Medium" pitchFamily="34" charset="0"/>
                          <a:ea typeface="宋体" pitchFamily="2" charset="-122"/>
                        </a:rPr>
                        <a:t>变量卡诺图</a:t>
                      </a:r>
                    </a:p>
                  </a:txBody>
                  <a:tcPr marL="91427" marR="91427" marT="45714" marB="45714"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B9CDE5"/>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sp>
        <p:nvSpPr>
          <p:cNvPr id="70722" name="Rectangle 4">
            <a:extLst>
              <a:ext uri="{FF2B5EF4-FFF2-40B4-BE49-F238E27FC236}">
                <a16:creationId xmlns:a16="http://schemas.microsoft.com/office/drawing/2014/main" id="{B31E05C9-F43B-AC41-FD75-0102948D0269}"/>
              </a:ext>
            </a:extLst>
          </p:cNvPr>
          <p:cNvSpPr>
            <a:spLocks noChangeArrowheads="1"/>
          </p:cNvSpPr>
          <p:nvPr/>
        </p:nvSpPr>
        <p:spPr bwMode="auto">
          <a:xfrm>
            <a:off x="827088" y="188913"/>
            <a:ext cx="774065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spcBef>
                <a:spcPct val="0"/>
              </a:spcBef>
              <a:buClrTx/>
              <a:buFontTx/>
              <a:buNone/>
            </a:pPr>
            <a:r>
              <a:rPr lang="zh-CN" altLang="en-US" sz="2400" b="0">
                <a:ea typeface="微软雅黑" panose="020B0503020204020204" pitchFamily="34" charset="-122"/>
              </a:rPr>
              <a:t>综合二变量到五变量卡诺图的构成方法，可以看出：</a:t>
            </a:r>
          </a:p>
        </p:txBody>
      </p:sp>
      <p:sp>
        <p:nvSpPr>
          <p:cNvPr id="70723" name="Rectangle 5">
            <a:extLst>
              <a:ext uri="{FF2B5EF4-FFF2-40B4-BE49-F238E27FC236}">
                <a16:creationId xmlns:a16="http://schemas.microsoft.com/office/drawing/2014/main" id="{C84A52E0-329F-061C-F732-28FC0B6FF2D5}"/>
              </a:ext>
            </a:extLst>
          </p:cNvPr>
          <p:cNvSpPr>
            <a:spLocks noChangeArrowheads="1"/>
          </p:cNvSpPr>
          <p:nvPr/>
        </p:nvSpPr>
        <p:spPr bwMode="auto">
          <a:xfrm>
            <a:off x="827088" y="1052513"/>
            <a:ext cx="8128000" cy="284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286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nSpc>
                <a:spcPct val="125000"/>
              </a:lnSpc>
              <a:buClr>
                <a:schemeClr val="accent1"/>
              </a:buClr>
              <a:buFont typeface="Wingdings 2" panose="05020102010507070707" pitchFamily="18" charset="2"/>
              <a:buChar char=""/>
            </a:pPr>
            <a:r>
              <a:rPr lang="zh-CN" altLang="en-US" sz="2400" b="0">
                <a:ea typeface="Arial Unicode MS" panose="020B0604020202020204" pitchFamily="34" charset="-122"/>
              </a:rPr>
              <a:t>变量每增加一个，小方格就增加一倍，当变量增多时，卡诺图迅速变大、变复杂，相邻项也变得不很直观，所以卡诺图一般仅用于</a:t>
            </a:r>
            <a:r>
              <a:rPr lang="zh-CN" altLang="en-US" sz="2400">
                <a:solidFill>
                  <a:srgbClr val="0000FF"/>
                </a:solidFill>
                <a:ea typeface="Arial Unicode MS" panose="020B0604020202020204" pitchFamily="34" charset="-122"/>
              </a:rPr>
              <a:t>五个变量以下</a:t>
            </a:r>
            <a:r>
              <a:rPr lang="zh-CN" altLang="en-US" sz="2400" b="0">
                <a:ea typeface="Arial Unicode MS" panose="020B0604020202020204" pitchFamily="34" charset="-122"/>
              </a:rPr>
              <a:t>的逻辑函数化简。</a:t>
            </a:r>
          </a:p>
          <a:p>
            <a:pPr>
              <a:lnSpc>
                <a:spcPct val="125000"/>
              </a:lnSpc>
              <a:buClr>
                <a:schemeClr val="accent1"/>
              </a:buClr>
              <a:buFont typeface="Wingdings 2" panose="05020102010507070707" pitchFamily="18" charset="2"/>
              <a:buChar char=""/>
            </a:pPr>
            <a:r>
              <a:rPr lang="zh-CN" altLang="en-US" sz="2400" b="0">
                <a:ea typeface="Arial Unicode MS" panose="020B0604020202020204" pitchFamily="34" charset="-122"/>
              </a:rPr>
              <a:t>处在任何一行或一列两端的最小项也仅有一个变量不同，所以它们也具有逻辑</a:t>
            </a:r>
            <a:r>
              <a:rPr lang="zh-CN" altLang="en-US" sz="2400">
                <a:solidFill>
                  <a:srgbClr val="0000FF"/>
                </a:solidFill>
                <a:ea typeface="Arial Unicode MS" panose="020B0604020202020204" pitchFamily="34" charset="-122"/>
              </a:rPr>
              <a:t>相邻性</a:t>
            </a:r>
            <a:r>
              <a:rPr lang="zh-CN" altLang="en-US" sz="2400" b="0">
                <a:ea typeface="Arial Unicode MS" panose="020B0604020202020204" pitchFamily="34" charset="-122"/>
              </a:rPr>
              <a:t>。因此，从几何位置上应当将卡诺图看成是</a:t>
            </a:r>
            <a:r>
              <a:rPr lang="zh-CN" altLang="en-US" sz="2400">
                <a:solidFill>
                  <a:srgbClr val="0000FF"/>
                </a:solidFill>
                <a:ea typeface="Arial Unicode MS" panose="020B0604020202020204" pitchFamily="34" charset="-122"/>
              </a:rPr>
              <a:t>上下、左右闭合</a:t>
            </a:r>
            <a:r>
              <a:rPr lang="zh-CN" altLang="en-US" sz="2400" b="0">
                <a:ea typeface="Arial Unicode MS" panose="020B0604020202020204" pitchFamily="34" charset="-122"/>
              </a:rPr>
              <a:t>的图形。</a:t>
            </a:r>
          </a:p>
        </p:txBody>
      </p:sp>
      <p:sp>
        <p:nvSpPr>
          <p:cNvPr id="70724" name="Slide Number Placeholder 9">
            <a:extLst>
              <a:ext uri="{FF2B5EF4-FFF2-40B4-BE49-F238E27FC236}">
                <a16:creationId xmlns:a16="http://schemas.microsoft.com/office/drawing/2014/main" id="{3A0F7D5C-C98A-9B00-C355-5E37A02460EC}"/>
              </a:ext>
            </a:extLst>
          </p:cNvPr>
          <p:cNvSpPr txBox="1">
            <a:spLocks noGrp="1"/>
          </p:cNvSpPr>
          <p:nvPr/>
        </p:nvSpPr>
        <p:spPr bwMode="auto">
          <a:xfrm>
            <a:off x="107950" y="6308725"/>
            <a:ext cx="582613" cy="323850"/>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0"/>
              </a:spcBef>
              <a:buClrTx/>
              <a:buFontTx/>
              <a:buNone/>
            </a:pPr>
            <a:fld id="{6F7E8A3A-5F84-4C81-9C27-B6CB642E6DF1}" type="slidenum">
              <a:rPr lang="en-US" altLang="zh-CN" sz="1800" b="0">
                <a:solidFill>
                  <a:schemeClr val="bg2"/>
                </a:solidFill>
                <a:latin typeface="Arial" panose="020B0604020202020204" pitchFamily="34" charset="0"/>
                <a:ea typeface="Arial Unicode MS" panose="020B0604020202020204" pitchFamily="34" charset="-122"/>
              </a:rPr>
              <a:pPr algn="ctr" eaLnBrk="1" hangingPunct="1">
                <a:spcBef>
                  <a:spcPct val="0"/>
                </a:spcBef>
                <a:buClrTx/>
                <a:buFontTx/>
                <a:buNone/>
              </a:pPr>
              <a:t>53</a:t>
            </a:fld>
            <a:endParaRPr lang="en-US" altLang="zh-CN" sz="1800" b="0">
              <a:solidFill>
                <a:schemeClr val="bg2"/>
              </a:solidFill>
              <a:latin typeface="Arial" panose="020B0604020202020204" pitchFamily="34" charset="0"/>
              <a:ea typeface="Arial Unicode MS" panose="020B0604020202020204" pitchFamily="34" charset="-122"/>
            </a:endParaRPr>
          </a:p>
        </p:txBody>
      </p:sp>
      <p:graphicFrame>
        <p:nvGraphicFramePr>
          <p:cNvPr id="141473" name="Group 161">
            <a:extLst>
              <a:ext uri="{FF2B5EF4-FFF2-40B4-BE49-F238E27FC236}">
                <a16:creationId xmlns:a16="http://schemas.microsoft.com/office/drawing/2014/main" id="{F28C84E5-C88E-9F9A-EF70-8C2E60A880F0}"/>
              </a:ext>
            </a:extLst>
          </p:cNvPr>
          <p:cNvGraphicFramePr>
            <a:graphicFrameLocks noGrp="1"/>
          </p:cNvGraphicFramePr>
          <p:nvPr>
            <p:ph sz="half" idx="2"/>
          </p:nvPr>
        </p:nvGraphicFramePr>
        <p:xfrm>
          <a:off x="1042988" y="4365625"/>
          <a:ext cx="1998662" cy="1377950"/>
        </p:xfrm>
        <a:graphic>
          <a:graphicData uri="http://schemas.openxmlformats.org/drawingml/2006/table">
            <a:tbl>
              <a:tblPr/>
              <a:tblGrid>
                <a:gridCol w="701675">
                  <a:extLst>
                    <a:ext uri="{9D8B030D-6E8A-4147-A177-3AD203B41FA5}">
                      <a16:colId xmlns:a16="http://schemas.microsoft.com/office/drawing/2014/main" val="20000"/>
                    </a:ext>
                  </a:extLst>
                </a:gridCol>
                <a:gridCol w="671512">
                  <a:extLst>
                    <a:ext uri="{9D8B030D-6E8A-4147-A177-3AD203B41FA5}">
                      <a16:colId xmlns:a16="http://schemas.microsoft.com/office/drawing/2014/main" val="20001"/>
                    </a:ext>
                  </a:extLst>
                </a:gridCol>
                <a:gridCol w="625475">
                  <a:extLst>
                    <a:ext uri="{9D8B030D-6E8A-4147-A177-3AD203B41FA5}">
                      <a16:colId xmlns:a16="http://schemas.microsoft.com/office/drawing/2014/main" val="20002"/>
                    </a:ext>
                  </a:extLst>
                </a:gridCol>
              </a:tblGrid>
              <a:tr h="5826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Franklin Gothic Medium" pitchFamily="34" charset="0"/>
                          <a:ea typeface="宋体" pitchFamily="2" charset="-122"/>
                        </a:rPr>
                        <a:t>    B</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Franklin Gothic Medium" pitchFamily="34" charset="0"/>
                          <a:ea typeface="宋体" pitchFamily="2" charset="-122"/>
                        </a:rPr>
                        <a:t>A</a:t>
                      </a:r>
                      <a:endParaRPr kumimoji="0" lang="zh-CN" altLang="en-US" sz="1600" b="1" i="0" u="none" strike="noStrike" cap="none" normalizeH="0" baseline="0">
                        <a:ln>
                          <a:noFill/>
                        </a:ln>
                        <a:solidFill>
                          <a:schemeClr val="tx1"/>
                        </a:solidFill>
                        <a:effectLst/>
                        <a:latin typeface="Franklin Gothic Medium" pitchFamily="34" charset="0"/>
                        <a:ea typeface="宋体" pitchFamily="2" charset="-122"/>
                      </a:endParaRPr>
                    </a:p>
                  </a:txBody>
                  <a:tcPr marL="91473" marR="91473" marT="45737" marB="45737" anchor="ctr" anchorCtr="1" horzOverflow="overflow">
                    <a:lnL>
                      <a:noFill/>
                    </a:lnL>
                    <a:lnR>
                      <a:noFill/>
                    </a:lnR>
                    <a:lnT>
                      <a:noFill/>
                    </a:lnT>
                    <a:lnB>
                      <a:noFill/>
                    </a:lnB>
                    <a:lnTlToBr w="12700" cap="flat" cmpd="sng" algn="ctr">
                      <a:solidFill>
                        <a:schemeClr val="tx1"/>
                      </a:solidFill>
                      <a:prstDash val="solid"/>
                      <a:round/>
                      <a:headEnd type="none" w="med" len="med"/>
                      <a:tailEnd type="none" w="med" len="med"/>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Franklin Gothic Medium" pitchFamily="34" charset="0"/>
                          <a:ea typeface="宋体" pitchFamily="2" charset="-122"/>
                        </a:rPr>
                        <a:t>0</a:t>
                      </a:r>
                      <a:endParaRPr kumimoji="0" lang="zh-CN" altLang="en-US" sz="1600" b="1" i="0" u="none" strike="noStrike" cap="none" normalizeH="0" baseline="0">
                        <a:ln>
                          <a:noFill/>
                        </a:ln>
                        <a:solidFill>
                          <a:schemeClr val="tx1"/>
                        </a:solidFill>
                        <a:effectLst/>
                        <a:latin typeface="Franklin Gothic Medium" pitchFamily="34" charset="0"/>
                        <a:ea typeface="宋体" pitchFamily="2" charset="-122"/>
                      </a:endParaRPr>
                    </a:p>
                  </a:txBody>
                  <a:tcPr marL="91473" marR="91473" marT="45737" marB="45737" anchor="b"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Franklin Gothic Medium" pitchFamily="34" charset="0"/>
                          <a:ea typeface="宋体" pitchFamily="2" charset="-122"/>
                        </a:rPr>
                        <a:t>1</a:t>
                      </a:r>
                      <a:endParaRPr kumimoji="0" lang="zh-CN" altLang="en-US" sz="1600" b="1" i="0" u="none" strike="noStrike" cap="none" normalizeH="0" baseline="0">
                        <a:ln>
                          <a:noFill/>
                        </a:ln>
                        <a:solidFill>
                          <a:schemeClr val="tx1"/>
                        </a:solidFill>
                        <a:effectLst/>
                        <a:latin typeface="Franklin Gothic Medium" pitchFamily="34" charset="0"/>
                        <a:ea typeface="宋体" pitchFamily="2" charset="-122"/>
                      </a:endParaRPr>
                    </a:p>
                  </a:txBody>
                  <a:tcPr marL="91473" marR="91473" marT="45737" marB="45737" anchor="b"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extLst>
                  <a:ext uri="{0D108BD9-81ED-4DB2-BD59-A6C34878D82A}">
                    <a16:rowId xmlns:a16="http://schemas.microsoft.com/office/drawing/2014/main" val="10000"/>
                  </a:ext>
                </a:extLst>
              </a:tr>
              <a:tr h="39846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Franklin Gothic Medium" pitchFamily="34" charset="0"/>
                          <a:ea typeface="宋体" pitchFamily="2" charset="-122"/>
                        </a:rPr>
                        <a:t>0</a:t>
                      </a:r>
                      <a:endParaRPr kumimoji="0" lang="zh-CN" altLang="en-US" sz="1600" b="1" i="0" u="none" strike="noStrike" cap="none" normalizeH="0" baseline="0">
                        <a:ln>
                          <a:noFill/>
                        </a:ln>
                        <a:solidFill>
                          <a:schemeClr val="tx1"/>
                        </a:solidFill>
                        <a:effectLst/>
                        <a:latin typeface="Franklin Gothic Medium" pitchFamily="34" charset="0"/>
                        <a:ea typeface="宋体" pitchFamily="2" charset="-122"/>
                      </a:endParaRPr>
                    </a:p>
                  </a:txBody>
                  <a:tcPr marL="91473" marR="91473" marT="45737" marB="45737"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Franklin Gothic Medium" pitchFamily="34" charset="0"/>
                          <a:ea typeface="宋体" pitchFamily="2" charset="-122"/>
                        </a:rPr>
                        <a:t>0</a:t>
                      </a: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73" marR="91473" marT="45737" marB="4573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Franklin Gothic Medium" pitchFamily="34" charset="0"/>
                          <a:ea typeface="宋体" pitchFamily="2" charset="-122"/>
                        </a:rPr>
                        <a:t>1</a:t>
                      </a: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73" marR="91473" marT="45737" marB="4573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extLst>
                  <a:ext uri="{0D108BD9-81ED-4DB2-BD59-A6C34878D82A}">
                    <a16:rowId xmlns:a16="http://schemas.microsoft.com/office/drawing/2014/main" val="10001"/>
                  </a:ext>
                </a:extLst>
              </a:tr>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Franklin Gothic Medium" pitchFamily="34" charset="0"/>
                          <a:ea typeface="宋体" pitchFamily="2" charset="-122"/>
                        </a:rPr>
                        <a:t>1</a:t>
                      </a:r>
                      <a:endParaRPr kumimoji="0" lang="zh-CN" altLang="en-US" sz="1600" b="1" i="0" u="none" strike="noStrike" cap="none" normalizeH="0" baseline="0">
                        <a:ln>
                          <a:noFill/>
                        </a:ln>
                        <a:solidFill>
                          <a:schemeClr val="tx1"/>
                        </a:solidFill>
                        <a:effectLst/>
                        <a:latin typeface="Franklin Gothic Medium" pitchFamily="34" charset="0"/>
                        <a:ea typeface="宋体" pitchFamily="2" charset="-122"/>
                      </a:endParaRPr>
                    </a:p>
                  </a:txBody>
                  <a:tcPr marL="91473" marR="91473" marT="45737" marB="45737"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Franklin Gothic Medium" pitchFamily="34" charset="0"/>
                          <a:ea typeface="宋体" pitchFamily="2" charset="-122"/>
                        </a:rPr>
                        <a:t>2</a:t>
                      </a: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73" marR="91473" marT="45737" marB="4573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Franklin Gothic Medium" pitchFamily="34" charset="0"/>
                          <a:ea typeface="宋体" pitchFamily="2" charset="-122"/>
                        </a:rPr>
                        <a:t>3</a:t>
                      </a: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73" marR="91473" marT="45737" marB="4573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B9CDE5"/>
                    </a:solidFill>
                  </a:tcPr>
                </a:tc>
                <a:extLst>
                  <a:ext uri="{0D108BD9-81ED-4DB2-BD59-A6C34878D82A}">
                    <a16:rowId xmlns:a16="http://schemas.microsoft.com/office/drawing/2014/main" val="10002"/>
                  </a:ext>
                </a:extLst>
              </a:tr>
            </a:tbl>
          </a:graphicData>
        </a:graphic>
      </p:graphicFrame>
      <p:sp>
        <p:nvSpPr>
          <p:cNvPr id="8" name="Rectangle 7">
            <a:extLst>
              <a:ext uri="{FF2B5EF4-FFF2-40B4-BE49-F238E27FC236}">
                <a16:creationId xmlns:a16="http://schemas.microsoft.com/office/drawing/2014/main" id="{E0EC0549-C052-A7F3-F814-CD79828A50D9}"/>
              </a:ext>
            </a:extLst>
          </p:cNvPr>
          <p:cNvSpPr>
            <a:spLocks noChangeArrowheads="1"/>
          </p:cNvSpPr>
          <p:nvPr/>
        </p:nvSpPr>
        <p:spPr bwMode="auto">
          <a:xfrm>
            <a:off x="1843088" y="1458913"/>
            <a:ext cx="7078662" cy="1016000"/>
          </a:xfrm>
          <a:prstGeom prst="rect">
            <a:avLst/>
          </a:prstGeom>
          <a:solidFill>
            <a:srgbClr val="FFFF00"/>
          </a:solidFill>
          <a:ln w="9525">
            <a:solidFill>
              <a:schemeClr val="tx1"/>
            </a:solidFill>
            <a:miter lim="800000"/>
            <a:headEnd/>
            <a:tailEnd/>
          </a:ln>
        </p:spPr>
        <p:txBody>
          <a:bodyPr>
            <a:spAutoFit/>
          </a:bodyPr>
          <a:lstStyle>
            <a:lvl1pPr marL="273050" indent="-27305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pPr>
            <a:r>
              <a:rPr lang="zh-CN" altLang="en-US" sz="2000">
                <a:solidFill>
                  <a:srgbClr val="0000FF"/>
                </a:solidFill>
                <a:latin typeface="宋体" panose="02010600030101010101" pitchFamily="2" charset="-122"/>
                <a:ea typeface="Arial Unicode MS" panose="020B0604020202020204" pitchFamily="34" charset="-122"/>
              </a:rPr>
              <a:t>相接：</a:t>
            </a:r>
            <a:r>
              <a:rPr lang="zh-CN" altLang="en-US" sz="2000">
                <a:latin typeface="宋体" panose="02010600030101010101" pitchFamily="2" charset="-122"/>
                <a:ea typeface="Arial Unicode MS" panose="020B0604020202020204" pitchFamily="34" charset="-122"/>
              </a:rPr>
              <a:t>在卡诺图上紧挨着的小方格称相接</a:t>
            </a:r>
          </a:p>
          <a:p>
            <a:pPr eaLnBrk="1" hangingPunct="1">
              <a:spcBef>
                <a:spcPct val="0"/>
              </a:spcBef>
            </a:pPr>
            <a:r>
              <a:rPr lang="zh-CN" altLang="en-US" sz="2000">
                <a:solidFill>
                  <a:srgbClr val="0000FF"/>
                </a:solidFill>
                <a:latin typeface="宋体" panose="02010600030101010101" pitchFamily="2" charset="-122"/>
                <a:ea typeface="Arial Unicode MS" panose="020B0604020202020204" pitchFamily="34" charset="-122"/>
              </a:rPr>
              <a:t>相对：</a:t>
            </a:r>
            <a:r>
              <a:rPr lang="zh-CN" altLang="en-US" sz="2000">
                <a:latin typeface="宋体" panose="02010600030101010101" pitchFamily="2" charset="-122"/>
                <a:ea typeface="Arial Unicode MS" panose="020B0604020202020204" pitchFamily="34" charset="-122"/>
              </a:rPr>
              <a:t>在卡诺图上一行或一列的两头的小方格称相对</a:t>
            </a:r>
          </a:p>
          <a:p>
            <a:pPr eaLnBrk="1" hangingPunct="1">
              <a:spcBef>
                <a:spcPct val="0"/>
              </a:spcBef>
            </a:pPr>
            <a:r>
              <a:rPr lang="zh-CN" altLang="en-US" sz="2000">
                <a:solidFill>
                  <a:srgbClr val="0000FF"/>
                </a:solidFill>
                <a:latin typeface="宋体" panose="02010600030101010101" pitchFamily="2" charset="-122"/>
                <a:ea typeface="Arial Unicode MS" panose="020B0604020202020204" pitchFamily="34" charset="-122"/>
              </a:rPr>
              <a:t>相重：</a:t>
            </a:r>
            <a:r>
              <a:rPr lang="zh-CN" altLang="en-US" sz="2000">
                <a:latin typeface="宋体" panose="02010600030101010101" pitchFamily="2" charset="-122"/>
                <a:ea typeface="Arial Unicode MS" panose="020B0604020202020204" pitchFamily="34" charset="-122"/>
              </a:rPr>
              <a:t>以对称轴折叠时，重合的小方格称相重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9">
            <a:extLst>
              <a:ext uri="{FF2B5EF4-FFF2-40B4-BE49-F238E27FC236}">
                <a16:creationId xmlns:a16="http://schemas.microsoft.com/office/drawing/2014/main" id="{029CA80D-3F9E-FD6F-209C-920727E32422}"/>
              </a:ext>
            </a:extLst>
          </p:cNvPr>
          <p:cNvSpPr>
            <a:spLocks noGrp="1"/>
          </p:cNvSpPr>
          <p:nvPr>
            <p:ph type="sldNum" sz="quarter" idx="10"/>
          </p:nvPr>
        </p:nvSpPr>
        <p:spPr>
          <a:noFill/>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spcBef>
                <a:spcPct val="0"/>
              </a:spcBef>
              <a:buClrTx/>
              <a:buFontTx/>
              <a:buNone/>
            </a:pPr>
            <a:fld id="{0B3E37E1-4892-4AC3-8088-C5B43EAB8ABA}" type="slidenum">
              <a:rPr lang="en-US" altLang="zh-CN" sz="1800">
                <a:solidFill>
                  <a:schemeClr val="bg2"/>
                </a:solidFill>
                <a:latin typeface="Arial" panose="020B0604020202020204" pitchFamily="34" charset="0"/>
                <a:ea typeface="Arial Unicode MS" panose="020B0604020202020204" pitchFamily="34" charset="-122"/>
              </a:rPr>
              <a:pPr>
                <a:spcBef>
                  <a:spcPct val="0"/>
                </a:spcBef>
                <a:buClrTx/>
                <a:buFontTx/>
                <a:buNone/>
              </a:pPr>
              <a:t>54</a:t>
            </a:fld>
            <a:endParaRPr lang="en-US" altLang="zh-CN" sz="1800">
              <a:solidFill>
                <a:schemeClr val="bg2"/>
              </a:solidFill>
              <a:latin typeface="Arial" panose="020B0604020202020204" pitchFamily="34" charset="0"/>
              <a:ea typeface="Arial Unicode MS" panose="020B0604020202020204" pitchFamily="34" charset="-122"/>
            </a:endParaRPr>
          </a:p>
        </p:txBody>
      </p:sp>
      <p:sp>
        <p:nvSpPr>
          <p:cNvPr id="22540" name="Text Box 10">
            <a:extLst>
              <a:ext uri="{FF2B5EF4-FFF2-40B4-BE49-F238E27FC236}">
                <a16:creationId xmlns:a16="http://schemas.microsoft.com/office/drawing/2014/main" id="{4B6835A2-7DC1-B005-2BD9-028AE0807E34}"/>
              </a:ext>
            </a:extLst>
          </p:cNvPr>
          <p:cNvSpPr txBox="1">
            <a:spLocks noChangeArrowheads="1"/>
          </p:cNvSpPr>
          <p:nvPr/>
        </p:nvSpPr>
        <p:spPr bwMode="auto">
          <a:xfrm>
            <a:off x="827088" y="947738"/>
            <a:ext cx="414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 typeface="宋体" panose="02010600030101010101" pitchFamily="2" charset="-122"/>
              <a:buAutoNum type="circleNumDbPlain"/>
            </a:pPr>
            <a:r>
              <a:rPr lang="zh-CN" altLang="en-US" sz="2000">
                <a:latin typeface="Arial" panose="020B0604020202020204" pitchFamily="34" charset="0"/>
                <a:ea typeface="Arial Unicode MS" panose="020B0604020202020204" pitchFamily="34" charset="-122"/>
              </a:rPr>
              <a:t>利用最小项表达式画卡诺图</a:t>
            </a:r>
          </a:p>
        </p:txBody>
      </p:sp>
      <p:sp>
        <p:nvSpPr>
          <p:cNvPr id="17" name="Text Box 10">
            <a:extLst>
              <a:ext uri="{FF2B5EF4-FFF2-40B4-BE49-F238E27FC236}">
                <a16:creationId xmlns:a16="http://schemas.microsoft.com/office/drawing/2014/main" id="{8D9242FD-88C9-4D08-7D85-FD4578F11CE1}"/>
              </a:ext>
            </a:extLst>
          </p:cNvPr>
          <p:cNvSpPr txBox="1">
            <a:spLocks noChangeArrowheads="1"/>
          </p:cNvSpPr>
          <p:nvPr/>
        </p:nvSpPr>
        <p:spPr bwMode="auto">
          <a:xfrm>
            <a:off x="957263" y="1495425"/>
            <a:ext cx="66817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000" b="0">
                <a:latin typeface="Arial" panose="020B0604020202020204" pitchFamily="34" charset="0"/>
                <a:ea typeface="Arial Unicode MS" panose="020B0604020202020204" pitchFamily="34" charset="-122"/>
              </a:rPr>
              <a:t>直接将卡诺图中最小项对应的小方格填</a:t>
            </a:r>
            <a:r>
              <a:rPr lang="en-US" altLang="zh-CN" sz="2000" b="0">
                <a:latin typeface="Arial" panose="020B0604020202020204" pitchFamily="34" charset="0"/>
                <a:ea typeface="Arial Unicode MS" panose="020B0604020202020204" pitchFamily="34" charset="-122"/>
              </a:rPr>
              <a:t>1</a:t>
            </a:r>
            <a:r>
              <a:rPr lang="zh-CN" altLang="en-US" sz="2000" b="0">
                <a:latin typeface="Arial" panose="020B0604020202020204" pitchFamily="34" charset="0"/>
                <a:ea typeface="Arial Unicode MS" panose="020B0604020202020204" pitchFamily="34" charset="-122"/>
              </a:rPr>
              <a:t>，其余填</a:t>
            </a:r>
            <a:r>
              <a:rPr lang="en-US" altLang="zh-CN" sz="2000" b="0">
                <a:latin typeface="Arial" panose="020B0604020202020204" pitchFamily="34" charset="0"/>
                <a:ea typeface="Arial Unicode MS" panose="020B0604020202020204" pitchFamily="34" charset="-122"/>
              </a:rPr>
              <a:t>0</a:t>
            </a:r>
            <a:r>
              <a:rPr lang="zh-CN" altLang="en-US" sz="2000" b="0">
                <a:latin typeface="Arial" panose="020B0604020202020204" pitchFamily="34" charset="0"/>
                <a:ea typeface="Arial Unicode MS" panose="020B0604020202020204" pitchFamily="34" charset="-122"/>
              </a:rPr>
              <a:t>或不填</a:t>
            </a:r>
            <a:endParaRPr lang="en-US" altLang="zh-CN" sz="2000" b="0">
              <a:latin typeface="Arial" panose="020B0604020202020204" pitchFamily="34" charset="0"/>
              <a:ea typeface="Arial Unicode MS" panose="020B0604020202020204" pitchFamily="34" charset="-122"/>
            </a:endParaRPr>
          </a:p>
          <a:p>
            <a:pPr eaLnBrk="1" hangingPunct="1">
              <a:spcBef>
                <a:spcPct val="0"/>
              </a:spcBef>
              <a:buClrTx/>
              <a:buFontTx/>
              <a:buNone/>
            </a:pPr>
            <a:r>
              <a:rPr lang="en-US" altLang="zh-CN" sz="2000" b="0">
                <a:latin typeface="Arial" panose="020B0604020202020204" pitchFamily="34" charset="0"/>
                <a:ea typeface="Arial Unicode MS" panose="020B0604020202020204" pitchFamily="34" charset="-122"/>
              </a:rPr>
              <a:t>——</a:t>
            </a:r>
            <a:r>
              <a:rPr lang="zh-CN" altLang="en-US" sz="2000" b="0">
                <a:latin typeface="Arial" panose="020B0604020202020204" pitchFamily="34" charset="0"/>
                <a:ea typeface="Arial Unicode MS" panose="020B0604020202020204" pitchFamily="34" charset="-122"/>
              </a:rPr>
              <a:t>任何一个逻辑函数等于其卡诺图上填</a:t>
            </a:r>
            <a:r>
              <a:rPr lang="en-US" altLang="zh-CN" sz="2000" b="0">
                <a:latin typeface="Arial" panose="020B0604020202020204" pitchFamily="34" charset="0"/>
                <a:ea typeface="Arial Unicode MS" panose="020B0604020202020204" pitchFamily="34" charset="-122"/>
              </a:rPr>
              <a:t>1</a:t>
            </a:r>
            <a:r>
              <a:rPr lang="zh-CN" altLang="en-US" sz="2000" b="0">
                <a:latin typeface="Arial" panose="020B0604020202020204" pitchFamily="34" charset="0"/>
                <a:ea typeface="Arial Unicode MS" panose="020B0604020202020204" pitchFamily="34" charset="-122"/>
              </a:rPr>
              <a:t>的最小项之和</a:t>
            </a:r>
          </a:p>
        </p:txBody>
      </p:sp>
      <p:sp>
        <p:nvSpPr>
          <p:cNvPr id="18" name="Text Box 10">
            <a:extLst>
              <a:ext uri="{FF2B5EF4-FFF2-40B4-BE49-F238E27FC236}">
                <a16:creationId xmlns:a16="http://schemas.microsoft.com/office/drawing/2014/main" id="{7E41BFCF-5CD5-05E0-9343-59DD2071BCE4}"/>
              </a:ext>
            </a:extLst>
          </p:cNvPr>
          <p:cNvSpPr txBox="1">
            <a:spLocks noChangeArrowheads="1"/>
          </p:cNvSpPr>
          <p:nvPr/>
        </p:nvSpPr>
        <p:spPr bwMode="auto">
          <a:xfrm>
            <a:off x="971550" y="2287588"/>
            <a:ext cx="7010400" cy="711200"/>
          </a:xfrm>
          <a:prstGeom prst="rect">
            <a:avLst/>
          </a:prstGeom>
          <a:solidFill>
            <a:srgbClr val="FFFF00"/>
          </a:solidFill>
          <a:ln w="9525">
            <a:solidFill>
              <a:schemeClr val="tx1"/>
            </a:solidFill>
            <a:miter lim="800000"/>
            <a:headEnd/>
            <a:tailEnd/>
          </a:ln>
        </p:spPr>
        <p:txBody>
          <a:bodyPr>
            <a:spAutoFit/>
          </a:bodyPr>
          <a:lstStyle>
            <a:lvl1pPr marL="457200" indent="-4572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000">
                <a:latin typeface="Arial" panose="020B0604020202020204" pitchFamily="34" charset="0"/>
                <a:ea typeface="Arial Unicode MS" panose="020B0604020202020204" pitchFamily="34" charset="-122"/>
              </a:rPr>
              <a:t>例</a:t>
            </a:r>
            <a:r>
              <a:rPr lang="zh-CN" altLang="en-US" sz="2000" b="0">
                <a:latin typeface="Arial" panose="020B0604020202020204" pitchFamily="34" charset="0"/>
                <a:ea typeface="Arial Unicode MS" panose="020B0604020202020204" pitchFamily="34" charset="-122"/>
              </a:rPr>
              <a:t> 已知</a:t>
            </a:r>
            <a:r>
              <a:rPr lang="en-US" altLang="zh-CN" sz="2000" b="0">
                <a:latin typeface="Arial" panose="020B0604020202020204" pitchFamily="34" charset="0"/>
                <a:ea typeface="Arial Unicode MS" panose="020B0604020202020204" pitchFamily="34" charset="-122"/>
              </a:rPr>
              <a:t>4</a:t>
            </a:r>
            <a:r>
              <a:rPr lang="zh-CN" altLang="en-US" sz="2000" b="0">
                <a:latin typeface="Arial" panose="020B0604020202020204" pitchFamily="34" charset="0"/>
                <a:ea typeface="Arial Unicode MS" panose="020B0604020202020204" pitchFamily="34" charset="-122"/>
              </a:rPr>
              <a:t>变量的逻辑函数</a:t>
            </a:r>
            <a:r>
              <a:rPr lang="en-US" altLang="zh-CN" sz="2000" b="0">
                <a:latin typeface="Arial" panose="020B0604020202020204" pitchFamily="34" charset="0"/>
                <a:ea typeface="Arial Unicode MS" panose="020B0604020202020204" pitchFamily="34" charset="-122"/>
              </a:rPr>
              <a:t>F(A,B,C,D)=</a:t>
            </a:r>
            <a:r>
              <a:rPr lang="en-US" altLang="zh-CN" sz="2000" b="0">
                <a:latin typeface="Arial" panose="020B0604020202020204" pitchFamily="34" charset="0"/>
                <a:ea typeface="Arial Unicode MS" panose="020B0604020202020204" pitchFamily="34" charset="-122"/>
                <a:sym typeface="Symbol" panose="05050102010706020507" pitchFamily="18" charset="2"/>
              </a:rPr>
              <a:t>m(0,4,6,11,13,15)</a:t>
            </a:r>
            <a:r>
              <a:rPr lang="zh-CN" altLang="en-US" sz="2000" b="0">
                <a:latin typeface="Arial" panose="020B0604020202020204" pitchFamily="34" charset="0"/>
                <a:ea typeface="Arial Unicode MS" panose="020B0604020202020204" pitchFamily="34" charset="-122"/>
                <a:sym typeface="Symbol" panose="05050102010706020507" pitchFamily="18" charset="2"/>
              </a:rPr>
              <a:t>，画其卡诺图</a:t>
            </a:r>
            <a:endParaRPr lang="zh-CN" altLang="en-US" sz="2000" b="0">
              <a:latin typeface="Arial" panose="020B0604020202020204" pitchFamily="34" charset="0"/>
              <a:ea typeface="Arial Unicode MS" panose="020B0604020202020204" pitchFamily="34" charset="-122"/>
            </a:endParaRPr>
          </a:p>
        </p:txBody>
      </p:sp>
      <p:sp>
        <p:nvSpPr>
          <p:cNvPr id="89103" name="矩形 15">
            <a:extLst>
              <a:ext uri="{FF2B5EF4-FFF2-40B4-BE49-F238E27FC236}">
                <a16:creationId xmlns:a16="http://schemas.microsoft.com/office/drawing/2014/main" id="{B0FC38BD-F5F5-6EE7-E8DC-8833019B5F86}"/>
              </a:ext>
            </a:extLst>
          </p:cNvPr>
          <p:cNvSpPr>
            <a:spLocks noGrp="1"/>
          </p:cNvSpPr>
          <p:nvPr>
            <p:ph type="title" idx="4294967295"/>
          </p:nvPr>
        </p:nvSpPr>
        <p:spPr/>
        <p:txBody>
          <a:bodyPr/>
          <a:lstStyle/>
          <a:p>
            <a:pPr>
              <a:defRPr/>
            </a:pPr>
            <a:r>
              <a:rPr lang="zh-CN" altLang="en-US" sz="2400" cap="none"/>
              <a:t>利用最小项画卡诺图</a:t>
            </a:r>
          </a:p>
        </p:txBody>
      </p:sp>
      <p:graphicFrame>
        <p:nvGraphicFramePr>
          <p:cNvPr id="8" name="表格 7">
            <a:extLst>
              <a:ext uri="{FF2B5EF4-FFF2-40B4-BE49-F238E27FC236}">
                <a16:creationId xmlns:a16="http://schemas.microsoft.com/office/drawing/2014/main" id="{FB3C07EA-BD16-F2D5-3536-A5D36D9C3338}"/>
              </a:ext>
            </a:extLst>
          </p:cNvPr>
          <p:cNvGraphicFramePr>
            <a:graphicFrameLocks noGrp="1"/>
          </p:cNvGraphicFramePr>
          <p:nvPr/>
        </p:nvGraphicFramePr>
        <p:xfrm>
          <a:off x="2808288" y="3465513"/>
          <a:ext cx="3708400" cy="2989262"/>
        </p:xfrm>
        <a:graphic>
          <a:graphicData uri="http://schemas.openxmlformats.org/drawingml/2006/table">
            <a:tbl>
              <a:tblPr/>
              <a:tblGrid>
                <a:gridCol w="1581428">
                  <a:extLst>
                    <a:ext uri="{9D8B030D-6E8A-4147-A177-3AD203B41FA5}">
                      <a16:colId xmlns:a16="http://schemas.microsoft.com/office/drawing/2014/main" val="20000"/>
                    </a:ext>
                  </a:extLst>
                </a:gridCol>
                <a:gridCol w="534917">
                  <a:extLst>
                    <a:ext uri="{9D8B030D-6E8A-4147-A177-3AD203B41FA5}">
                      <a16:colId xmlns:a16="http://schemas.microsoft.com/office/drawing/2014/main" val="20001"/>
                    </a:ext>
                  </a:extLst>
                </a:gridCol>
                <a:gridCol w="534918">
                  <a:extLst>
                    <a:ext uri="{9D8B030D-6E8A-4147-A177-3AD203B41FA5}">
                      <a16:colId xmlns:a16="http://schemas.microsoft.com/office/drawing/2014/main" val="20002"/>
                    </a:ext>
                  </a:extLst>
                </a:gridCol>
                <a:gridCol w="522219">
                  <a:extLst>
                    <a:ext uri="{9D8B030D-6E8A-4147-A177-3AD203B41FA5}">
                      <a16:colId xmlns:a16="http://schemas.microsoft.com/office/drawing/2014/main" val="20003"/>
                    </a:ext>
                  </a:extLst>
                </a:gridCol>
                <a:gridCol w="534918">
                  <a:extLst>
                    <a:ext uri="{9D8B030D-6E8A-4147-A177-3AD203B41FA5}">
                      <a16:colId xmlns:a16="http://schemas.microsoft.com/office/drawing/2014/main" val="20004"/>
                    </a:ext>
                  </a:extLst>
                </a:gridCol>
              </a:tblGrid>
              <a:tr h="70138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Franklin Gothic Medium" pitchFamily="34" charset="0"/>
                          <a:ea typeface="宋体" pitchFamily="2" charset="-122"/>
                        </a:rPr>
                        <a:t>    CD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Franklin Gothic Medium" pitchFamily="34" charset="0"/>
                          <a:ea typeface="宋体" pitchFamily="2" charset="-122"/>
                        </a:rPr>
                        <a:t>AB</a:t>
                      </a:r>
                      <a:endParaRPr kumimoji="0" lang="zh-CN" altLang="en-US" sz="2000" b="1" i="0" u="none" strike="noStrike" cap="none" normalizeH="0" baseline="0" dirty="0">
                        <a:ln>
                          <a:noFill/>
                        </a:ln>
                        <a:solidFill>
                          <a:schemeClr val="tx1"/>
                        </a:solidFill>
                        <a:effectLst/>
                        <a:latin typeface="Franklin Gothic Medium" pitchFamily="34" charset="0"/>
                        <a:ea typeface="宋体" pitchFamily="2" charset="-122"/>
                      </a:endParaRPr>
                    </a:p>
                  </a:txBody>
                  <a:tcPr marL="91427" marR="91427" marT="45712" marB="45712" anchor="ctr" anchorCtr="1" horzOverflow="overflow">
                    <a:lnL>
                      <a:noFill/>
                    </a:lnL>
                    <a:lnR>
                      <a:noFill/>
                    </a:lnR>
                    <a:lnT>
                      <a:noFill/>
                    </a:lnT>
                    <a:lnB>
                      <a:noFill/>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00</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2" marB="45712"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01</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2" marB="45712"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11</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2" marB="45712"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10</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2" marB="45712"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7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00</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2" marB="45712"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dirty="0">
                        <a:ln>
                          <a:noFill/>
                        </a:ln>
                        <a:solidFill>
                          <a:schemeClr val="tx1"/>
                        </a:solidFill>
                        <a:effectLst/>
                        <a:latin typeface="Franklin Gothic Medium" pitchFamily="34" charset="0"/>
                        <a:ea typeface="宋体" pitchFamily="2" charset="-122"/>
                      </a:endParaRPr>
                    </a:p>
                  </a:txBody>
                  <a:tcPr marL="91427" marR="91427" marT="45712" marB="4571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2" marB="4571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2" marB="4571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2" marB="4571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01</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2" marB="45712"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2" marB="4571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2" marB="4571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2" marB="4571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2" marB="4571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11</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2" marB="45712"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2" marB="4571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2" marB="4571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2" marB="4571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2" marB="4571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10</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2" marB="45712"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2" marB="4571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2" marB="4571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712" marB="4571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dirty="0">
                        <a:ln>
                          <a:noFill/>
                        </a:ln>
                        <a:solidFill>
                          <a:schemeClr val="tx1"/>
                        </a:solidFill>
                        <a:effectLst/>
                        <a:latin typeface="Franklin Gothic Medium" pitchFamily="34" charset="0"/>
                        <a:ea typeface="宋体" pitchFamily="2" charset="-122"/>
                      </a:endParaRPr>
                    </a:p>
                  </a:txBody>
                  <a:tcPr marL="91427" marR="91427" marT="45712" marB="4571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01022">
                <a:tc gridSpan="5">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000" b="1" i="0" u="none" strike="noStrike" cap="none" normalizeH="0" baseline="0" dirty="0">
                        <a:ln>
                          <a:noFill/>
                        </a:ln>
                        <a:solidFill>
                          <a:srgbClr val="000000"/>
                        </a:solidFill>
                        <a:effectLst/>
                        <a:latin typeface="Franklin Gothic Medium" pitchFamily="34" charset="0"/>
                        <a:ea typeface="宋体" pitchFamily="2" charset="-122"/>
                      </a:endParaRPr>
                    </a:p>
                  </a:txBody>
                  <a:tcPr marL="91427" marR="91427" marT="45712" marB="45712" anchor="ctr" anchorCtr="1" horzOverflow="overflow">
                    <a:lnL>
                      <a:noFill/>
                    </a:lnL>
                    <a:lnR>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sp>
        <p:nvSpPr>
          <p:cNvPr id="71725" name="Text Box 10">
            <a:extLst>
              <a:ext uri="{FF2B5EF4-FFF2-40B4-BE49-F238E27FC236}">
                <a16:creationId xmlns:a16="http://schemas.microsoft.com/office/drawing/2014/main" id="{8936B2A2-72A9-BF89-4FA5-603C054B0E26}"/>
              </a:ext>
            </a:extLst>
          </p:cNvPr>
          <p:cNvSpPr txBox="1">
            <a:spLocks noChangeArrowheads="1"/>
          </p:cNvSpPr>
          <p:nvPr/>
        </p:nvSpPr>
        <p:spPr bwMode="auto">
          <a:xfrm>
            <a:off x="827088" y="152400"/>
            <a:ext cx="3946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sz="2400">
                <a:latin typeface="Arial" panose="020B0604020202020204" pitchFamily="34" charset="0"/>
                <a:ea typeface="Arial Unicode MS" panose="020B0604020202020204" pitchFamily="34" charset="-122"/>
              </a:rPr>
              <a:t>2.  </a:t>
            </a:r>
            <a:r>
              <a:rPr lang="zh-CN" altLang="en-US" sz="2400">
                <a:latin typeface="Arial" panose="020B0604020202020204" pitchFamily="34" charset="0"/>
                <a:ea typeface="Arial Unicode MS" panose="020B0604020202020204" pitchFamily="34" charset="-122"/>
              </a:rPr>
              <a:t>用卡诺图表示逻辑函数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540"/>
                                        </p:tgtEl>
                                        <p:attrNameLst>
                                          <p:attrName>style.visibility</p:attrName>
                                        </p:attrNameLst>
                                      </p:cBhvr>
                                      <p:to>
                                        <p:strVal val="visible"/>
                                      </p:to>
                                    </p:set>
                                    <p:animEffect transition="in" filter="box(in)">
                                      <p:cBhvr>
                                        <p:cTn id="7" dur="500"/>
                                        <p:tgtEl>
                                          <p:spTgt spid="225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0-#ppt_w/2"/>
                                          </p:val>
                                        </p:tav>
                                        <p:tav tm="100000">
                                          <p:val>
                                            <p:strVal val="#ppt_x"/>
                                          </p:val>
                                        </p:tav>
                                      </p:tavLst>
                                    </p:anim>
                                    <p:anim calcmode="lin" valueType="num">
                                      <p:cBhvr additive="base">
                                        <p:cTn id="1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ox(in)">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0" grpId="0"/>
      <p:bldP spid="17" grpId="0"/>
      <p:bldP spid="1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9">
            <a:extLst>
              <a:ext uri="{FF2B5EF4-FFF2-40B4-BE49-F238E27FC236}">
                <a16:creationId xmlns:a16="http://schemas.microsoft.com/office/drawing/2014/main" id="{8325FEC3-82A3-998E-AA80-CAE95148FC4A}"/>
              </a:ext>
            </a:extLst>
          </p:cNvPr>
          <p:cNvSpPr txBox="1">
            <a:spLocks noGrp="1"/>
          </p:cNvSpPr>
          <p:nvPr/>
        </p:nvSpPr>
        <p:spPr bwMode="auto">
          <a:xfrm>
            <a:off x="107950" y="6308725"/>
            <a:ext cx="582613" cy="323850"/>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0"/>
              </a:spcBef>
              <a:buClrTx/>
              <a:buFontTx/>
              <a:buNone/>
            </a:pPr>
            <a:fld id="{B42AB7BC-B6D0-42EE-A901-42804990B80B}" type="slidenum">
              <a:rPr lang="en-US" altLang="zh-CN" sz="1800" b="0">
                <a:solidFill>
                  <a:schemeClr val="bg2"/>
                </a:solidFill>
                <a:latin typeface="Arial" panose="020B0604020202020204" pitchFamily="34" charset="0"/>
                <a:ea typeface="Arial Unicode MS" panose="020B0604020202020204" pitchFamily="34" charset="-122"/>
              </a:rPr>
              <a:pPr algn="ctr" eaLnBrk="1" hangingPunct="1">
                <a:spcBef>
                  <a:spcPct val="0"/>
                </a:spcBef>
                <a:buClrTx/>
                <a:buFontTx/>
                <a:buNone/>
              </a:pPr>
              <a:t>55</a:t>
            </a:fld>
            <a:endParaRPr lang="en-US" altLang="zh-CN" sz="1800" b="0">
              <a:solidFill>
                <a:schemeClr val="bg2"/>
              </a:solidFill>
              <a:latin typeface="Arial" panose="020B0604020202020204" pitchFamily="34" charset="0"/>
              <a:ea typeface="Arial Unicode MS" panose="020B0604020202020204" pitchFamily="34" charset="-122"/>
            </a:endParaRPr>
          </a:p>
        </p:txBody>
      </p:sp>
      <p:sp>
        <p:nvSpPr>
          <p:cNvPr id="72707" name="Text Box 8">
            <a:extLst>
              <a:ext uri="{FF2B5EF4-FFF2-40B4-BE49-F238E27FC236}">
                <a16:creationId xmlns:a16="http://schemas.microsoft.com/office/drawing/2014/main" id="{6FFF1DFF-771A-AEE7-219D-30529B203D7C}"/>
              </a:ext>
            </a:extLst>
          </p:cNvPr>
          <p:cNvSpPr txBox="1">
            <a:spLocks noChangeArrowheads="1"/>
          </p:cNvSpPr>
          <p:nvPr/>
        </p:nvSpPr>
        <p:spPr bwMode="auto">
          <a:xfrm>
            <a:off x="827088" y="404813"/>
            <a:ext cx="4438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sz="2400">
                <a:latin typeface="Arial" panose="020B0604020202020204" pitchFamily="34" charset="0"/>
                <a:ea typeface="Arial Unicode MS" panose="020B0604020202020204" pitchFamily="34" charset="-122"/>
              </a:rPr>
              <a:t>2.  </a:t>
            </a:r>
            <a:r>
              <a:rPr lang="zh-CN" altLang="en-US" sz="2400">
                <a:latin typeface="Arial" panose="020B0604020202020204" pitchFamily="34" charset="0"/>
                <a:ea typeface="Arial Unicode MS" panose="020B0604020202020204" pitchFamily="34" charset="-122"/>
              </a:rPr>
              <a:t>用卡诺图表示逻辑函数</a:t>
            </a:r>
          </a:p>
        </p:txBody>
      </p:sp>
      <p:sp>
        <p:nvSpPr>
          <p:cNvPr id="22541" name="Text Box 10">
            <a:extLst>
              <a:ext uri="{FF2B5EF4-FFF2-40B4-BE49-F238E27FC236}">
                <a16:creationId xmlns:a16="http://schemas.microsoft.com/office/drawing/2014/main" id="{B51CD134-F797-E45E-5ED3-978B0A05DB2A}"/>
              </a:ext>
            </a:extLst>
          </p:cNvPr>
          <p:cNvSpPr txBox="1">
            <a:spLocks noChangeArrowheads="1"/>
          </p:cNvSpPr>
          <p:nvPr/>
        </p:nvSpPr>
        <p:spPr bwMode="auto">
          <a:xfrm>
            <a:off x="841375" y="1455738"/>
            <a:ext cx="41100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 typeface="宋体" panose="02010600030101010101" pitchFamily="2" charset="-122"/>
              <a:buAutoNum type="circleNumDbPlain" startAt="2"/>
            </a:pPr>
            <a:r>
              <a:rPr lang="zh-CN" altLang="en-US" sz="2000">
                <a:latin typeface="Arial" panose="020B0604020202020204" pitchFamily="34" charset="0"/>
                <a:ea typeface="Arial Unicode MS" panose="020B0604020202020204" pitchFamily="34" charset="-122"/>
              </a:rPr>
              <a:t>利用最大项表达式画卡诺图</a:t>
            </a:r>
          </a:p>
        </p:txBody>
      </p:sp>
      <p:sp>
        <p:nvSpPr>
          <p:cNvPr id="20" name="Text Box 10">
            <a:extLst>
              <a:ext uri="{FF2B5EF4-FFF2-40B4-BE49-F238E27FC236}">
                <a16:creationId xmlns:a16="http://schemas.microsoft.com/office/drawing/2014/main" id="{F9071582-7873-63E8-4236-5DA0C0866D1A}"/>
              </a:ext>
            </a:extLst>
          </p:cNvPr>
          <p:cNvSpPr txBox="1">
            <a:spLocks noChangeArrowheads="1"/>
          </p:cNvSpPr>
          <p:nvPr/>
        </p:nvSpPr>
        <p:spPr bwMode="auto">
          <a:xfrm>
            <a:off x="957263" y="2005013"/>
            <a:ext cx="66817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000" b="0">
                <a:latin typeface="Arial" panose="020B0604020202020204" pitchFamily="34" charset="0"/>
                <a:ea typeface="Arial Unicode MS" panose="020B0604020202020204" pitchFamily="34" charset="-122"/>
              </a:rPr>
              <a:t>直接将卡诺图中最大项对应的小方格填</a:t>
            </a:r>
            <a:r>
              <a:rPr lang="en-US" altLang="zh-CN" sz="2000" b="0">
                <a:latin typeface="Arial" panose="020B0604020202020204" pitchFamily="34" charset="0"/>
                <a:ea typeface="Arial Unicode MS" panose="020B0604020202020204" pitchFamily="34" charset="-122"/>
              </a:rPr>
              <a:t>0</a:t>
            </a:r>
            <a:r>
              <a:rPr lang="zh-CN" altLang="en-US" sz="2000" b="0">
                <a:latin typeface="Arial" panose="020B0604020202020204" pitchFamily="34" charset="0"/>
                <a:ea typeface="Arial Unicode MS" panose="020B0604020202020204" pitchFamily="34" charset="-122"/>
              </a:rPr>
              <a:t>，其余填</a:t>
            </a:r>
            <a:r>
              <a:rPr lang="en-US" altLang="zh-CN" sz="2000" b="0">
                <a:latin typeface="Arial" panose="020B0604020202020204" pitchFamily="34" charset="0"/>
                <a:ea typeface="Arial Unicode MS" panose="020B0604020202020204" pitchFamily="34" charset="-122"/>
              </a:rPr>
              <a:t>1</a:t>
            </a:r>
          </a:p>
          <a:p>
            <a:pPr eaLnBrk="1" hangingPunct="1">
              <a:spcBef>
                <a:spcPct val="0"/>
              </a:spcBef>
              <a:buClrTx/>
              <a:buFontTx/>
              <a:buNone/>
            </a:pPr>
            <a:r>
              <a:rPr lang="en-US" altLang="zh-CN" sz="2000" b="0">
                <a:latin typeface="Arial" panose="020B0604020202020204" pitchFamily="34" charset="0"/>
                <a:ea typeface="Arial Unicode MS" panose="020B0604020202020204" pitchFamily="34" charset="-122"/>
              </a:rPr>
              <a:t>——</a:t>
            </a:r>
            <a:r>
              <a:rPr lang="zh-CN" altLang="en-US" sz="2000" b="0">
                <a:latin typeface="Arial" panose="020B0604020202020204" pitchFamily="34" charset="0"/>
                <a:ea typeface="Arial Unicode MS" panose="020B0604020202020204" pitchFamily="34" charset="-122"/>
              </a:rPr>
              <a:t>任何一个逻辑函数等于其卡诺图上填</a:t>
            </a:r>
            <a:r>
              <a:rPr lang="en-US" altLang="zh-CN" sz="2000" b="0">
                <a:latin typeface="Arial" panose="020B0604020202020204" pitchFamily="34" charset="0"/>
                <a:ea typeface="Arial Unicode MS" panose="020B0604020202020204" pitchFamily="34" charset="-122"/>
              </a:rPr>
              <a:t>0</a:t>
            </a:r>
            <a:r>
              <a:rPr lang="zh-CN" altLang="en-US" sz="2000" b="0">
                <a:latin typeface="Arial" panose="020B0604020202020204" pitchFamily="34" charset="0"/>
                <a:ea typeface="Arial Unicode MS" panose="020B0604020202020204" pitchFamily="34" charset="-122"/>
              </a:rPr>
              <a:t>的最大项之积</a:t>
            </a:r>
          </a:p>
        </p:txBody>
      </p:sp>
      <p:sp>
        <p:nvSpPr>
          <p:cNvPr id="21" name="Text Box 10">
            <a:extLst>
              <a:ext uri="{FF2B5EF4-FFF2-40B4-BE49-F238E27FC236}">
                <a16:creationId xmlns:a16="http://schemas.microsoft.com/office/drawing/2014/main" id="{5819106C-7329-75BC-96CB-A232610A7E74}"/>
              </a:ext>
            </a:extLst>
          </p:cNvPr>
          <p:cNvSpPr txBox="1">
            <a:spLocks noChangeArrowheads="1"/>
          </p:cNvSpPr>
          <p:nvPr/>
        </p:nvSpPr>
        <p:spPr bwMode="auto">
          <a:xfrm>
            <a:off x="971550" y="2816225"/>
            <a:ext cx="7083425" cy="406400"/>
          </a:xfrm>
          <a:prstGeom prst="rect">
            <a:avLst/>
          </a:prstGeom>
          <a:solidFill>
            <a:srgbClr val="FFFF00"/>
          </a:solidFill>
          <a:ln w="9525">
            <a:solidFill>
              <a:schemeClr val="tx1"/>
            </a:solidFill>
            <a:miter lim="800000"/>
            <a:headEnd/>
            <a:tailEnd/>
          </a:ln>
        </p:spPr>
        <p:txBody>
          <a:bodyPr>
            <a:spAutoFit/>
          </a:bodyPr>
          <a:lstStyle>
            <a:lvl1pPr marL="457200" indent="-4572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000">
                <a:latin typeface="Arial" panose="020B0604020202020204" pitchFamily="34" charset="0"/>
                <a:ea typeface="Arial Unicode MS" panose="020B0604020202020204" pitchFamily="34" charset="-122"/>
              </a:rPr>
              <a:t>例</a:t>
            </a:r>
            <a:r>
              <a:rPr lang="zh-CN" altLang="en-US" sz="2000" b="0">
                <a:latin typeface="Arial" panose="020B0604020202020204" pitchFamily="34" charset="0"/>
                <a:ea typeface="Arial Unicode MS" panose="020B0604020202020204" pitchFamily="34" charset="-122"/>
              </a:rPr>
              <a:t> 已知</a:t>
            </a:r>
            <a:r>
              <a:rPr lang="en-US" altLang="zh-CN" sz="2000" b="0">
                <a:latin typeface="Arial" panose="020B0604020202020204" pitchFamily="34" charset="0"/>
                <a:ea typeface="Arial Unicode MS" panose="020B0604020202020204" pitchFamily="34" charset="-122"/>
              </a:rPr>
              <a:t>3</a:t>
            </a:r>
            <a:r>
              <a:rPr lang="zh-CN" altLang="en-US" sz="2000" b="0">
                <a:latin typeface="Arial" panose="020B0604020202020204" pitchFamily="34" charset="0"/>
                <a:ea typeface="Arial Unicode MS" panose="020B0604020202020204" pitchFamily="34" charset="-122"/>
              </a:rPr>
              <a:t>变量的逻辑函数</a:t>
            </a:r>
            <a:r>
              <a:rPr lang="en-US" altLang="zh-CN" sz="2000" b="0">
                <a:latin typeface="Arial" panose="020B0604020202020204" pitchFamily="34" charset="0"/>
                <a:ea typeface="Arial Unicode MS" panose="020B0604020202020204" pitchFamily="34" charset="-122"/>
              </a:rPr>
              <a:t>F(A,B,C)=</a:t>
            </a:r>
            <a:r>
              <a:rPr lang="en-US" altLang="zh-CN" sz="2000" b="0">
                <a:latin typeface="Arial" panose="020B0604020202020204" pitchFamily="34" charset="0"/>
                <a:ea typeface="Arial Unicode MS" panose="020B0604020202020204" pitchFamily="34" charset="-122"/>
                <a:sym typeface="Symbol" panose="05050102010706020507" pitchFamily="18" charset="2"/>
              </a:rPr>
              <a:t>M</a:t>
            </a:r>
            <a:r>
              <a:rPr lang="en-US" altLang="zh-CN" sz="2000" b="0">
                <a:latin typeface="Arial" panose="020B0604020202020204" pitchFamily="34" charset="0"/>
                <a:ea typeface="Arial Unicode MS" panose="020B0604020202020204" pitchFamily="34" charset="-122"/>
              </a:rPr>
              <a:t>(0,1,3,7)</a:t>
            </a:r>
            <a:r>
              <a:rPr lang="zh-CN" altLang="en-US" sz="2000" b="0">
                <a:latin typeface="Arial" panose="020B0604020202020204" pitchFamily="34" charset="0"/>
                <a:ea typeface="Arial Unicode MS" panose="020B0604020202020204" pitchFamily="34" charset="-122"/>
                <a:sym typeface="Symbol" panose="05050102010706020507" pitchFamily="18" charset="2"/>
              </a:rPr>
              <a:t>，画其卡诺图</a:t>
            </a:r>
            <a:endParaRPr lang="zh-CN" altLang="en-US" sz="2000" b="0">
              <a:latin typeface="Arial" panose="020B0604020202020204" pitchFamily="34" charset="0"/>
              <a:ea typeface="Arial Unicode MS" panose="020B0604020202020204" pitchFamily="34" charset="-122"/>
            </a:endParaRPr>
          </a:p>
        </p:txBody>
      </p:sp>
      <p:sp>
        <p:nvSpPr>
          <p:cNvPr id="89103" name="矩形 15">
            <a:extLst>
              <a:ext uri="{FF2B5EF4-FFF2-40B4-BE49-F238E27FC236}">
                <a16:creationId xmlns:a16="http://schemas.microsoft.com/office/drawing/2014/main" id="{99EB8264-DD16-3DEB-39F5-AC5D29C514B4}"/>
              </a:ext>
            </a:extLst>
          </p:cNvPr>
          <p:cNvSpPr>
            <a:spLocks noGrp="1"/>
          </p:cNvSpPr>
          <p:nvPr>
            <p:ph type="title" idx="4294967295"/>
          </p:nvPr>
        </p:nvSpPr>
        <p:spPr/>
        <p:txBody>
          <a:bodyPr/>
          <a:lstStyle/>
          <a:p>
            <a:pPr>
              <a:defRPr/>
            </a:pPr>
            <a:r>
              <a:rPr lang="zh-CN" altLang="en-US" sz="2400" cap="none"/>
              <a:t>利用最大项画卡诺图</a:t>
            </a:r>
          </a:p>
        </p:txBody>
      </p:sp>
      <p:graphicFrame>
        <p:nvGraphicFramePr>
          <p:cNvPr id="9" name="表格 8">
            <a:extLst>
              <a:ext uri="{FF2B5EF4-FFF2-40B4-BE49-F238E27FC236}">
                <a16:creationId xmlns:a16="http://schemas.microsoft.com/office/drawing/2014/main" id="{11617E59-8926-AA9E-AC2E-B98EBBC8AEDE}"/>
              </a:ext>
            </a:extLst>
          </p:cNvPr>
          <p:cNvGraphicFramePr>
            <a:graphicFrameLocks noGrp="1"/>
          </p:cNvGraphicFramePr>
          <p:nvPr/>
        </p:nvGraphicFramePr>
        <p:xfrm>
          <a:off x="2627313" y="3752850"/>
          <a:ext cx="3619500" cy="1892300"/>
        </p:xfrm>
        <a:graphic>
          <a:graphicData uri="http://schemas.openxmlformats.org/drawingml/2006/table">
            <a:tbl>
              <a:tblPr/>
              <a:tblGrid>
                <a:gridCol w="1492250">
                  <a:extLst>
                    <a:ext uri="{9D8B030D-6E8A-4147-A177-3AD203B41FA5}">
                      <a16:colId xmlns:a16="http://schemas.microsoft.com/office/drawing/2014/main" val="20000"/>
                    </a:ext>
                  </a:extLst>
                </a:gridCol>
                <a:gridCol w="534987">
                  <a:extLst>
                    <a:ext uri="{9D8B030D-6E8A-4147-A177-3AD203B41FA5}">
                      <a16:colId xmlns:a16="http://schemas.microsoft.com/office/drawing/2014/main" val="20001"/>
                    </a:ext>
                  </a:extLst>
                </a:gridCol>
                <a:gridCol w="534988">
                  <a:extLst>
                    <a:ext uri="{9D8B030D-6E8A-4147-A177-3AD203B41FA5}">
                      <a16:colId xmlns:a16="http://schemas.microsoft.com/office/drawing/2014/main" val="20002"/>
                    </a:ext>
                  </a:extLst>
                </a:gridCol>
                <a:gridCol w="522287">
                  <a:extLst>
                    <a:ext uri="{9D8B030D-6E8A-4147-A177-3AD203B41FA5}">
                      <a16:colId xmlns:a16="http://schemas.microsoft.com/office/drawing/2014/main" val="20003"/>
                    </a:ext>
                  </a:extLst>
                </a:gridCol>
                <a:gridCol w="534988">
                  <a:extLst>
                    <a:ext uri="{9D8B030D-6E8A-4147-A177-3AD203B41FA5}">
                      <a16:colId xmlns:a16="http://schemas.microsoft.com/office/drawing/2014/main" val="20004"/>
                    </a:ext>
                  </a:extLst>
                </a:gridCol>
              </a:tblGrid>
              <a:tr h="7016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Franklin Gothic Medium" pitchFamily="34" charset="0"/>
                          <a:ea typeface="宋体" pitchFamily="2" charset="-122"/>
                        </a:rPr>
                        <a:t>    BC</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Franklin Gothic Medium" pitchFamily="34" charset="0"/>
                          <a:ea typeface="宋体" pitchFamily="2" charset="-122"/>
                        </a:rPr>
                        <a:t>A</a:t>
                      </a:r>
                      <a:endParaRPr kumimoji="0" lang="zh-CN" altLang="en-US" sz="2000" b="1" i="0" u="none" strike="noStrike" cap="none" normalizeH="0" baseline="0" dirty="0">
                        <a:ln>
                          <a:noFill/>
                        </a:ln>
                        <a:solidFill>
                          <a:schemeClr val="tx1"/>
                        </a:solidFill>
                        <a:effectLst/>
                        <a:latin typeface="Franklin Gothic Medium" pitchFamily="34" charset="0"/>
                        <a:ea typeface="宋体" pitchFamily="2" charset="-122"/>
                      </a:endParaRPr>
                    </a:p>
                  </a:txBody>
                  <a:tcPr marL="91445" marR="91445" marT="45693" marB="45693" anchor="ctr" anchorCtr="1" horzOverflow="overflow">
                    <a:lnL>
                      <a:noFill/>
                    </a:lnL>
                    <a:lnR>
                      <a:noFill/>
                    </a:lnR>
                    <a:lnT>
                      <a:noFill/>
                    </a:lnT>
                    <a:lnB>
                      <a:noFill/>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00</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45" marR="91445" marT="45693" marB="45693"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01</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45" marR="91445" marT="45693" marB="45693"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11</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45" marR="91445" marT="45693" marB="45693"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10</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45" marR="91445" marT="45693" marB="45693"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0</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45" marR="91445" marT="45693" marB="45693"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25000" dirty="0">
                        <a:ln>
                          <a:noFill/>
                        </a:ln>
                        <a:solidFill>
                          <a:schemeClr val="tx1"/>
                        </a:solidFill>
                        <a:effectLst/>
                        <a:latin typeface="Franklin Gothic Medium" pitchFamily="34" charset="0"/>
                        <a:ea typeface="宋体" pitchFamily="2" charset="-122"/>
                      </a:endParaRPr>
                    </a:p>
                  </a:txBody>
                  <a:tcPr marL="91445" marR="91445" marT="45693" marB="456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25000">
                        <a:ln>
                          <a:noFill/>
                        </a:ln>
                        <a:solidFill>
                          <a:schemeClr val="tx1"/>
                        </a:solidFill>
                        <a:effectLst/>
                        <a:latin typeface="Franklin Gothic Medium" pitchFamily="34" charset="0"/>
                        <a:ea typeface="宋体" pitchFamily="2" charset="-122"/>
                      </a:endParaRPr>
                    </a:p>
                  </a:txBody>
                  <a:tcPr marL="91445" marR="91445" marT="45693" marB="456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25000">
                        <a:ln>
                          <a:noFill/>
                        </a:ln>
                        <a:solidFill>
                          <a:schemeClr val="tx1"/>
                        </a:solidFill>
                        <a:effectLst/>
                        <a:latin typeface="Franklin Gothic Medium" pitchFamily="34" charset="0"/>
                        <a:ea typeface="宋体" pitchFamily="2" charset="-122"/>
                      </a:endParaRPr>
                    </a:p>
                  </a:txBody>
                  <a:tcPr marL="91445" marR="91445" marT="45693" marB="456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25000">
                        <a:ln>
                          <a:noFill/>
                        </a:ln>
                        <a:solidFill>
                          <a:schemeClr val="tx1"/>
                        </a:solidFill>
                        <a:effectLst/>
                        <a:latin typeface="Franklin Gothic Medium" pitchFamily="34" charset="0"/>
                        <a:ea typeface="宋体" pitchFamily="2" charset="-122"/>
                      </a:endParaRPr>
                    </a:p>
                  </a:txBody>
                  <a:tcPr marL="91445" marR="91445" marT="45693" marB="456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1</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45" marR="91445" marT="45693" marB="45693"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25000">
                        <a:ln>
                          <a:noFill/>
                        </a:ln>
                        <a:solidFill>
                          <a:schemeClr val="tx1"/>
                        </a:solidFill>
                        <a:effectLst/>
                        <a:latin typeface="Franklin Gothic Medium" pitchFamily="34" charset="0"/>
                        <a:ea typeface="宋体" pitchFamily="2" charset="-122"/>
                      </a:endParaRPr>
                    </a:p>
                  </a:txBody>
                  <a:tcPr marL="91445" marR="91445" marT="45693" marB="456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25000">
                        <a:ln>
                          <a:noFill/>
                        </a:ln>
                        <a:solidFill>
                          <a:schemeClr val="tx1"/>
                        </a:solidFill>
                        <a:effectLst/>
                        <a:latin typeface="Franklin Gothic Medium" pitchFamily="34" charset="0"/>
                        <a:ea typeface="宋体" pitchFamily="2" charset="-122"/>
                      </a:endParaRPr>
                    </a:p>
                  </a:txBody>
                  <a:tcPr marL="91445" marR="91445" marT="45693" marB="456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25000">
                        <a:ln>
                          <a:noFill/>
                        </a:ln>
                        <a:solidFill>
                          <a:schemeClr val="tx1"/>
                        </a:solidFill>
                        <a:effectLst/>
                        <a:latin typeface="Franklin Gothic Medium" pitchFamily="34" charset="0"/>
                        <a:ea typeface="宋体" pitchFamily="2" charset="-122"/>
                      </a:endParaRPr>
                    </a:p>
                  </a:txBody>
                  <a:tcPr marL="91445" marR="91445" marT="45693" marB="456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0" i="0" u="none" strike="noStrike" cap="none" normalizeH="0" baseline="-25000" dirty="0">
                        <a:ln>
                          <a:noFill/>
                        </a:ln>
                        <a:solidFill>
                          <a:schemeClr val="tx1"/>
                        </a:solidFill>
                        <a:effectLst/>
                        <a:latin typeface="Franklin Gothic Medium" pitchFamily="34" charset="0"/>
                        <a:ea typeface="宋体" pitchFamily="2" charset="-122"/>
                      </a:endParaRPr>
                    </a:p>
                  </a:txBody>
                  <a:tcPr marL="91445" marR="91445" marT="45693" marB="456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875">
                <a:tc gridSpan="5">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dirty="0">
                        <a:ln>
                          <a:noFill/>
                        </a:ln>
                        <a:solidFill>
                          <a:schemeClr val="tx1"/>
                        </a:solidFill>
                        <a:effectLst/>
                        <a:latin typeface="Franklin Gothic Medium" pitchFamily="34" charset="0"/>
                        <a:ea typeface="宋体" pitchFamily="2" charset="-122"/>
                      </a:endParaRPr>
                    </a:p>
                  </a:txBody>
                  <a:tcPr marL="91445" marR="91445" marT="45693" marB="45693" anchor="ctr" anchorCtr="1" horzOverflow="overflow">
                    <a:lnL>
                      <a:noFill/>
                    </a:lnL>
                    <a:lnR>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541"/>
                                        </p:tgtEl>
                                        <p:attrNameLst>
                                          <p:attrName>style.visibility</p:attrName>
                                        </p:attrNameLst>
                                      </p:cBhvr>
                                      <p:to>
                                        <p:strVal val="visible"/>
                                      </p:to>
                                    </p:set>
                                    <p:animEffect transition="in" filter="box(in)">
                                      <p:cBhvr>
                                        <p:cTn id="7" dur="500"/>
                                        <p:tgtEl>
                                          <p:spTgt spid="225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checkerboard(across)">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1" grpId="0"/>
      <p:bldP spid="20" grpId="0"/>
      <p:bldP spid="2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9">
            <a:extLst>
              <a:ext uri="{FF2B5EF4-FFF2-40B4-BE49-F238E27FC236}">
                <a16:creationId xmlns:a16="http://schemas.microsoft.com/office/drawing/2014/main" id="{9705F7A5-E45D-31AE-1D3C-501A19770055}"/>
              </a:ext>
            </a:extLst>
          </p:cNvPr>
          <p:cNvSpPr txBox="1">
            <a:spLocks noGrp="1"/>
          </p:cNvSpPr>
          <p:nvPr/>
        </p:nvSpPr>
        <p:spPr bwMode="auto">
          <a:xfrm>
            <a:off x="107950" y="6308725"/>
            <a:ext cx="582613" cy="323850"/>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0"/>
              </a:spcBef>
              <a:buClrTx/>
              <a:buFontTx/>
              <a:buNone/>
            </a:pPr>
            <a:fld id="{4B7859F5-2133-4E6F-B2D6-29FF25CB0C6F}" type="slidenum">
              <a:rPr lang="en-US" altLang="zh-CN" sz="1800" b="0">
                <a:solidFill>
                  <a:schemeClr val="bg2"/>
                </a:solidFill>
                <a:latin typeface="Arial" panose="020B0604020202020204" pitchFamily="34" charset="0"/>
                <a:ea typeface="Arial Unicode MS" panose="020B0604020202020204" pitchFamily="34" charset="-122"/>
              </a:rPr>
              <a:pPr algn="ctr" eaLnBrk="1" hangingPunct="1">
                <a:spcBef>
                  <a:spcPct val="0"/>
                </a:spcBef>
                <a:buClrTx/>
                <a:buFontTx/>
                <a:buNone/>
              </a:pPr>
              <a:t>56</a:t>
            </a:fld>
            <a:endParaRPr lang="en-US" altLang="zh-CN" sz="1800" b="0">
              <a:solidFill>
                <a:schemeClr val="bg2"/>
              </a:solidFill>
              <a:latin typeface="Arial" panose="020B0604020202020204" pitchFamily="34" charset="0"/>
              <a:ea typeface="Arial Unicode MS" panose="020B0604020202020204" pitchFamily="34" charset="-122"/>
            </a:endParaRPr>
          </a:p>
        </p:txBody>
      </p:sp>
      <p:sp>
        <p:nvSpPr>
          <p:cNvPr id="73731" name="Text Box 8">
            <a:extLst>
              <a:ext uri="{FF2B5EF4-FFF2-40B4-BE49-F238E27FC236}">
                <a16:creationId xmlns:a16="http://schemas.microsoft.com/office/drawing/2014/main" id="{09ED8F6D-D84C-A85C-256C-7B451508D81C}"/>
              </a:ext>
            </a:extLst>
          </p:cNvPr>
          <p:cNvSpPr txBox="1">
            <a:spLocks noChangeArrowheads="1"/>
          </p:cNvSpPr>
          <p:nvPr/>
        </p:nvSpPr>
        <p:spPr bwMode="auto">
          <a:xfrm>
            <a:off x="827088" y="188913"/>
            <a:ext cx="50053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sz="2400">
                <a:latin typeface="Arial" panose="020B0604020202020204" pitchFamily="34" charset="0"/>
                <a:ea typeface="Arial Unicode MS" panose="020B0604020202020204" pitchFamily="34" charset="-122"/>
              </a:rPr>
              <a:t>2.  </a:t>
            </a:r>
            <a:r>
              <a:rPr lang="zh-CN" altLang="en-US" sz="2400">
                <a:latin typeface="Arial" panose="020B0604020202020204" pitchFamily="34" charset="0"/>
                <a:ea typeface="Arial Unicode MS" panose="020B0604020202020204" pitchFamily="34" charset="-122"/>
              </a:rPr>
              <a:t>用卡诺图表示逻辑函数</a:t>
            </a:r>
          </a:p>
        </p:txBody>
      </p:sp>
      <p:sp>
        <p:nvSpPr>
          <p:cNvPr id="73732" name="Text Box 10">
            <a:extLst>
              <a:ext uri="{FF2B5EF4-FFF2-40B4-BE49-F238E27FC236}">
                <a16:creationId xmlns:a16="http://schemas.microsoft.com/office/drawing/2014/main" id="{C8A3885E-37A6-A033-50C5-FA0CB0C45FB4}"/>
              </a:ext>
            </a:extLst>
          </p:cNvPr>
          <p:cNvSpPr txBox="1">
            <a:spLocks noChangeArrowheads="1"/>
          </p:cNvSpPr>
          <p:nvPr/>
        </p:nvSpPr>
        <p:spPr bwMode="auto">
          <a:xfrm>
            <a:off x="1768475" y="873125"/>
            <a:ext cx="3416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 typeface="宋体" panose="02010600030101010101" pitchFamily="2" charset="-122"/>
              <a:buNone/>
            </a:pPr>
            <a:r>
              <a:rPr lang="zh-CN" altLang="en-US" sz="2000">
                <a:latin typeface="Arial" panose="020B0604020202020204" pitchFamily="34" charset="0"/>
                <a:ea typeface="Arial Unicode MS" panose="020B0604020202020204" pitchFamily="34" charset="-122"/>
              </a:rPr>
              <a:t>其他情况下画卡诺图</a:t>
            </a:r>
            <a:endParaRPr lang="zh-CN" altLang="en-US" sz="2000" b="0">
              <a:latin typeface="Arial" panose="020B0604020202020204" pitchFamily="34" charset="0"/>
              <a:ea typeface="Arial Unicode MS" panose="020B0604020202020204" pitchFamily="34" charset="-122"/>
            </a:endParaRPr>
          </a:p>
        </p:txBody>
      </p:sp>
      <p:sp>
        <p:nvSpPr>
          <p:cNvPr id="91147" name="矩形 11">
            <a:extLst>
              <a:ext uri="{FF2B5EF4-FFF2-40B4-BE49-F238E27FC236}">
                <a16:creationId xmlns:a16="http://schemas.microsoft.com/office/drawing/2014/main" id="{E62DBF46-C6AC-2EF3-A230-C857862502B7}"/>
              </a:ext>
            </a:extLst>
          </p:cNvPr>
          <p:cNvSpPr>
            <a:spLocks noGrp="1"/>
          </p:cNvSpPr>
          <p:nvPr>
            <p:ph type="title" idx="4294967295"/>
          </p:nvPr>
        </p:nvSpPr>
        <p:spPr/>
        <p:txBody>
          <a:bodyPr/>
          <a:lstStyle/>
          <a:p>
            <a:pPr>
              <a:defRPr/>
            </a:pPr>
            <a:r>
              <a:rPr lang="zh-CN" altLang="en-US" sz="2400" cap="none"/>
              <a:t>其他情况下画卡诺图</a:t>
            </a:r>
          </a:p>
        </p:txBody>
      </p:sp>
      <p:sp>
        <p:nvSpPr>
          <p:cNvPr id="167944" name="Rectangle 8">
            <a:extLst>
              <a:ext uri="{FF2B5EF4-FFF2-40B4-BE49-F238E27FC236}">
                <a16:creationId xmlns:a16="http://schemas.microsoft.com/office/drawing/2014/main" id="{0749A5E3-88CC-B71C-20FF-A608008D28C5}"/>
              </a:ext>
            </a:extLst>
          </p:cNvPr>
          <p:cNvSpPr>
            <a:spLocks noChangeArrowheads="1"/>
          </p:cNvSpPr>
          <p:nvPr/>
        </p:nvSpPr>
        <p:spPr bwMode="auto">
          <a:xfrm>
            <a:off x="900113" y="1449388"/>
            <a:ext cx="8135937"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286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nSpc>
                <a:spcPct val="120000"/>
              </a:lnSpc>
              <a:buClr>
                <a:schemeClr val="accent1"/>
              </a:buClr>
              <a:buFont typeface="Wingdings 2" panose="05020102010507070707" pitchFamily="18" charset="2"/>
              <a:buChar char=""/>
            </a:pPr>
            <a:r>
              <a:rPr lang="zh-CN" altLang="en-US" sz="2200" b="0">
                <a:ea typeface="Arial Unicode MS" panose="020B0604020202020204" pitchFamily="34" charset="-122"/>
              </a:rPr>
              <a:t>当逻辑函数是以真值表或波形图给出时，可以根据真值表或波形图得到其最小项的表达式，然后画卡诺图。</a:t>
            </a:r>
          </a:p>
          <a:p>
            <a:pPr>
              <a:lnSpc>
                <a:spcPct val="120000"/>
              </a:lnSpc>
              <a:buClr>
                <a:schemeClr val="accent1"/>
              </a:buClr>
              <a:buFont typeface="Wingdings 2" panose="05020102010507070707" pitchFamily="18" charset="2"/>
              <a:buChar char=""/>
            </a:pPr>
            <a:r>
              <a:rPr lang="zh-CN" altLang="en-US" sz="2200" b="0">
                <a:ea typeface="Arial Unicode MS" panose="020B0604020202020204" pitchFamily="34" charset="-122"/>
              </a:rPr>
              <a:t>当逻辑函数是以一般</a:t>
            </a:r>
            <a:r>
              <a:rPr lang="zh-CN" altLang="en-US" sz="2200">
                <a:solidFill>
                  <a:srgbClr val="0000FF"/>
                </a:solidFill>
                <a:ea typeface="Arial Unicode MS" panose="020B0604020202020204" pitchFamily="34" charset="-122"/>
              </a:rPr>
              <a:t>与或式</a:t>
            </a:r>
            <a:r>
              <a:rPr lang="zh-CN" altLang="en-US" sz="2200" b="0">
                <a:ea typeface="Arial Unicode MS" panose="020B0604020202020204" pitchFamily="34" charset="-122"/>
              </a:rPr>
              <a:t>给出时，可以将每个与项覆盖的小方格填</a:t>
            </a:r>
            <a:r>
              <a:rPr lang="en-US" altLang="zh-CN" sz="2200" b="0">
                <a:ea typeface="Arial Unicode MS" panose="020B0604020202020204" pitchFamily="34" charset="-122"/>
              </a:rPr>
              <a:t>1</a:t>
            </a:r>
            <a:r>
              <a:rPr lang="zh-CN" altLang="en-US" sz="2200" b="0">
                <a:ea typeface="Arial Unicode MS" panose="020B0604020202020204" pitchFamily="34" charset="-122"/>
              </a:rPr>
              <a:t>，</a:t>
            </a:r>
            <a:r>
              <a:rPr lang="zh-CN" altLang="en-US" sz="2200">
                <a:solidFill>
                  <a:srgbClr val="0000FF"/>
                </a:solidFill>
                <a:ea typeface="Arial Unicode MS" panose="020B0604020202020204" pitchFamily="34" charset="-122"/>
              </a:rPr>
              <a:t>重复覆盖时，只填一次。</a:t>
            </a:r>
          </a:p>
          <a:p>
            <a:pPr>
              <a:lnSpc>
                <a:spcPct val="120000"/>
              </a:lnSpc>
              <a:buClr>
                <a:schemeClr val="accent1"/>
              </a:buClr>
              <a:buFont typeface="Wingdings 2" panose="05020102010507070707" pitchFamily="18" charset="2"/>
              <a:buChar char=""/>
            </a:pPr>
            <a:r>
              <a:rPr lang="zh-CN" altLang="en-US" sz="2200" b="0">
                <a:ea typeface="Arial Unicode MS" panose="020B0604020202020204" pitchFamily="34" charset="-122"/>
              </a:rPr>
              <a:t>当逻辑函数是以一般</a:t>
            </a:r>
            <a:r>
              <a:rPr lang="zh-CN" altLang="en-US" sz="2200">
                <a:solidFill>
                  <a:srgbClr val="0000FF"/>
                </a:solidFill>
                <a:ea typeface="Arial Unicode MS" panose="020B0604020202020204" pitchFamily="34" charset="-122"/>
              </a:rPr>
              <a:t>或与式</a:t>
            </a:r>
            <a:r>
              <a:rPr lang="zh-CN" altLang="en-US" sz="2200" b="0">
                <a:ea typeface="Arial Unicode MS" panose="020B0604020202020204" pitchFamily="34" charset="-122"/>
              </a:rPr>
              <a:t>给出时，可以将每个或项覆盖的最大项对应的小方格填</a:t>
            </a:r>
            <a:r>
              <a:rPr lang="en-US" altLang="zh-CN" sz="2200" b="0">
                <a:ea typeface="Arial Unicode MS" panose="020B0604020202020204" pitchFamily="34" charset="-122"/>
              </a:rPr>
              <a:t>0</a:t>
            </a:r>
            <a:r>
              <a:rPr lang="zh-CN" altLang="en-US" sz="2200" b="0">
                <a:ea typeface="Arial Unicode MS" panose="020B0604020202020204" pitchFamily="34" charset="-122"/>
              </a:rPr>
              <a:t>，</a:t>
            </a:r>
            <a:r>
              <a:rPr lang="zh-CN" altLang="en-US" sz="2200">
                <a:solidFill>
                  <a:srgbClr val="0000FF"/>
                </a:solidFill>
                <a:ea typeface="Arial Unicode MS" panose="020B0604020202020204" pitchFamily="34" charset="-122"/>
              </a:rPr>
              <a:t>重复覆盖时，只填一次。对那些或项没有覆盖的最大项对应的小方格填</a:t>
            </a:r>
            <a:r>
              <a:rPr lang="en-US" altLang="zh-CN" sz="2200">
                <a:solidFill>
                  <a:srgbClr val="0000FF"/>
                </a:solidFill>
                <a:ea typeface="Arial Unicode MS" panose="020B0604020202020204" pitchFamily="34" charset="-122"/>
              </a:rPr>
              <a:t>1</a:t>
            </a:r>
            <a:r>
              <a:rPr lang="zh-CN" altLang="en-US" sz="2200">
                <a:solidFill>
                  <a:srgbClr val="0000FF"/>
                </a:solidFill>
                <a:ea typeface="Arial Unicode MS" panose="020B0604020202020204" pitchFamily="34" charset="-122"/>
              </a:rPr>
              <a:t>。</a:t>
            </a:r>
          </a:p>
          <a:p>
            <a:pPr>
              <a:lnSpc>
                <a:spcPct val="120000"/>
              </a:lnSpc>
              <a:buClr>
                <a:schemeClr val="accent1"/>
              </a:buClr>
              <a:buFont typeface="Wingdings 2" panose="05020102010507070707" pitchFamily="18" charset="2"/>
              <a:buChar char=""/>
            </a:pPr>
            <a:r>
              <a:rPr lang="zh-CN" altLang="en-US" sz="2200" b="0">
                <a:ea typeface="Arial Unicode MS" panose="020B0604020202020204" pitchFamily="34" charset="-122"/>
              </a:rPr>
              <a:t>当逻辑函数以其他表达式形式给出，如与或非、或与非形式，或者是多种形式的混合表达式，这时可将表达式变换成</a:t>
            </a:r>
            <a:r>
              <a:rPr lang="zh-CN" altLang="en-US" sz="2200">
                <a:solidFill>
                  <a:srgbClr val="0000FF"/>
                </a:solidFill>
                <a:ea typeface="Arial Unicode MS" panose="020B0604020202020204" pitchFamily="34" charset="-122"/>
              </a:rPr>
              <a:t>与或式</a:t>
            </a:r>
            <a:r>
              <a:rPr lang="zh-CN" altLang="en-US" sz="2200" b="0">
                <a:ea typeface="Arial Unicode MS" panose="020B0604020202020204" pitchFamily="34" charset="-122"/>
              </a:rPr>
              <a:t>再画卡诺图，也可以写出表达式的真值表，利用真值表再画出卡诺图。</a:t>
            </a:r>
          </a:p>
        </p:txBody>
      </p:sp>
      <p:sp>
        <p:nvSpPr>
          <p:cNvPr id="73735" name="Text Box 9">
            <a:extLst>
              <a:ext uri="{FF2B5EF4-FFF2-40B4-BE49-F238E27FC236}">
                <a16:creationId xmlns:a16="http://schemas.microsoft.com/office/drawing/2014/main" id="{4F8D788B-46FA-99A8-C30B-A029E4037E1C}"/>
              </a:ext>
            </a:extLst>
          </p:cNvPr>
          <p:cNvSpPr txBox="1">
            <a:spLocks noChangeArrowheads="1"/>
          </p:cNvSpPr>
          <p:nvPr/>
        </p:nvSpPr>
        <p:spPr bwMode="auto">
          <a:xfrm>
            <a:off x="755650" y="836613"/>
            <a:ext cx="971550" cy="4064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50000"/>
              </a:spcBef>
              <a:buClrTx/>
              <a:buFontTx/>
              <a:buNone/>
            </a:pPr>
            <a:r>
              <a:rPr lang="zh-CN" altLang="en-US" sz="2000">
                <a:latin typeface="宋体" panose="02010600030101010101" pitchFamily="2" charset="-122"/>
                <a:ea typeface="Arial Unicode MS" panose="020B0604020202020204" pitchFamily="34" charset="-122"/>
              </a:rPr>
              <a:t>注意：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7944">
                                            <p:txEl>
                                              <p:pRg st="0" end="0"/>
                                            </p:txEl>
                                          </p:spTgt>
                                        </p:tgtEl>
                                        <p:attrNameLst>
                                          <p:attrName>style.visibility</p:attrName>
                                        </p:attrNameLst>
                                      </p:cBhvr>
                                      <p:to>
                                        <p:strVal val="visible"/>
                                      </p:to>
                                    </p:set>
                                    <p:animEffect transition="in" filter="box(in)">
                                      <p:cBhvr>
                                        <p:cTn id="7" dur="500"/>
                                        <p:tgtEl>
                                          <p:spTgt spid="1679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67944">
                                            <p:txEl>
                                              <p:pRg st="1" end="1"/>
                                            </p:txEl>
                                          </p:spTgt>
                                        </p:tgtEl>
                                        <p:attrNameLst>
                                          <p:attrName>style.visibility</p:attrName>
                                        </p:attrNameLst>
                                      </p:cBhvr>
                                      <p:to>
                                        <p:strVal val="visible"/>
                                      </p:to>
                                    </p:set>
                                    <p:animEffect transition="in" filter="box(in)">
                                      <p:cBhvr>
                                        <p:cTn id="12" dur="500"/>
                                        <p:tgtEl>
                                          <p:spTgt spid="16794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67944">
                                            <p:txEl>
                                              <p:pRg st="2" end="2"/>
                                            </p:txEl>
                                          </p:spTgt>
                                        </p:tgtEl>
                                        <p:attrNameLst>
                                          <p:attrName>style.visibility</p:attrName>
                                        </p:attrNameLst>
                                      </p:cBhvr>
                                      <p:to>
                                        <p:strVal val="visible"/>
                                      </p:to>
                                    </p:set>
                                    <p:animEffect transition="in" filter="box(in)">
                                      <p:cBhvr>
                                        <p:cTn id="17" dur="500"/>
                                        <p:tgtEl>
                                          <p:spTgt spid="16794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67944">
                                            <p:txEl>
                                              <p:pRg st="3" end="3"/>
                                            </p:txEl>
                                          </p:spTgt>
                                        </p:tgtEl>
                                        <p:attrNameLst>
                                          <p:attrName>style.visibility</p:attrName>
                                        </p:attrNameLst>
                                      </p:cBhvr>
                                      <p:to>
                                        <p:strVal val="visible"/>
                                      </p:to>
                                    </p:set>
                                    <p:animEffect transition="in" filter="box(in)">
                                      <p:cBhvr>
                                        <p:cTn id="22" dur="500"/>
                                        <p:tgtEl>
                                          <p:spTgt spid="16794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9">
            <a:extLst>
              <a:ext uri="{FF2B5EF4-FFF2-40B4-BE49-F238E27FC236}">
                <a16:creationId xmlns:a16="http://schemas.microsoft.com/office/drawing/2014/main" id="{FC60824C-3CCD-2623-541E-54031062FF85}"/>
              </a:ext>
            </a:extLst>
          </p:cNvPr>
          <p:cNvSpPr>
            <a:spLocks noGrp="1"/>
          </p:cNvSpPr>
          <p:nvPr>
            <p:ph type="sldNum" sz="quarter" idx="10"/>
          </p:nvPr>
        </p:nvSpPr>
        <p:spPr>
          <a:noFill/>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spcBef>
                <a:spcPct val="0"/>
              </a:spcBef>
              <a:buClrTx/>
              <a:buFontTx/>
              <a:buNone/>
            </a:pPr>
            <a:fld id="{E90B9271-E0BC-48F6-9C2D-FD9B53B9A625}" type="slidenum">
              <a:rPr lang="en-US" altLang="zh-CN" sz="1800">
                <a:solidFill>
                  <a:schemeClr val="bg2"/>
                </a:solidFill>
                <a:latin typeface="Arial" panose="020B0604020202020204" pitchFamily="34" charset="0"/>
                <a:ea typeface="Arial Unicode MS" panose="020B0604020202020204" pitchFamily="34" charset="-122"/>
              </a:rPr>
              <a:pPr>
                <a:spcBef>
                  <a:spcPct val="0"/>
                </a:spcBef>
                <a:buClrTx/>
                <a:buFontTx/>
                <a:buNone/>
              </a:pPr>
              <a:t>57</a:t>
            </a:fld>
            <a:endParaRPr lang="en-US" altLang="zh-CN" sz="1800">
              <a:solidFill>
                <a:schemeClr val="bg2"/>
              </a:solidFill>
              <a:latin typeface="Arial" panose="020B0604020202020204" pitchFamily="34" charset="0"/>
              <a:ea typeface="Arial Unicode MS" panose="020B0604020202020204" pitchFamily="34" charset="-122"/>
            </a:endParaRPr>
          </a:p>
        </p:txBody>
      </p:sp>
      <p:sp>
        <p:nvSpPr>
          <p:cNvPr id="59435" name="矩形 43">
            <a:extLst>
              <a:ext uri="{FF2B5EF4-FFF2-40B4-BE49-F238E27FC236}">
                <a16:creationId xmlns:a16="http://schemas.microsoft.com/office/drawing/2014/main" id="{1ACB22E0-7B4A-17E0-4B4E-1AD433283350}"/>
              </a:ext>
            </a:extLst>
          </p:cNvPr>
          <p:cNvSpPr>
            <a:spLocks noGrp="1"/>
          </p:cNvSpPr>
          <p:nvPr>
            <p:ph type="title" idx="4294967295"/>
          </p:nvPr>
        </p:nvSpPr>
        <p:spPr>
          <a:xfrm>
            <a:off x="93663" y="404813"/>
            <a:ext cx="590550" cy="6145212"/>
          </a:xfrm>
        </p:spPr>
        <p:txBody>
          <a:bodyPr/>
          <a:lstStyle/>
          <a:p>
            <a:pPr>
              <a:defRPr/>
            </a:pPr>
            <a:r>
              <a:rPr lang="en-US" altLang="zh-CN" sz="2400" cap="none" dirty="0"/>
              <a:t>2.  </a:t>
            </a:r>
            <a:r>
              <a:rPr lang="zh-CN" altLang="en-US" sz="2400" cap="none" dirty="0"/>
              <a:t>用卡诺图表示逻辑函数</a:t>
            </a:r>
          </a:p>
        </p:txBody>
      </p:sp>
      <p:sp>
        <p:nvSpPr>
          <p:cNvPr id="74756" name="Rectangle 8">
            <a:extLst>
              <a:ext uri="{FF2B5EF4-FFF2-40B4-BE49-F238E27FC236}">
                <a16:creationId xmlns:a16="http://schemas.microsoft.com/office/drawing/2014/main" id="{08FB816B-944C-DE10-B59D-6A1775AC0D15}"/>
              </a:ext>
            </a:extLst>
          </p:cNvPr>
          <p:cNvSpPr>
            <a:spLocks noChangeArrowheads="1"/>
          </p:cNvSpPr>
          <p:nvPr/>
        </p:nvSpPr>
        <p:spPr bwMode="auto">
          <a:xfrm>
            <a:off x="1130300" y="1098550"/>
            <a:ext cx="7797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400">
                <a:latin typeface="宋体" panose="02010600030101010101" pitchFamily="2" charset="-122"/>
                <a:ea typeface="Arial Unicode MS" panose="020B0604020202020204" pitchFamily="34" charset="-122"/>
              </a:rPr>
              <a:t>为标准与</a:t>
            </a:r>
            <a:r>
              <a:rPr lang="en-US" altLang="zh-CN" sz="2400">
                <a:latin typeface="宋体" panose="02010600030101010101" pitchFamily="2" charset="-122"/>
                <a:ea typeface="Arial Unicode MS" panose="020B0604020202020204" pitchFamily="34" charset="-122"/>
              </a:rPr>
              <a:t>-</a:t>
            </a:r>
            <a:r>
              <a:rPr lang="zh-CN" altLang="en-US" sz="2400">
                <a:latin typeface="宋体" panose="02010600030101010101" pitchFamily="2" charset="-122"/>
                <a:ea typeface="Arial Unicode MS" panose="020B0604020202020204" pitchFamily="34" charset="-122"/>
              </a:rPr>
              <a:t>或式，然后绘制相应的卡诺图。 </a:t>
            </a:r>
          </a:p>
        </p:txBody>
      </p:sp>
      <p:graphicFrame>
        <p:nvGraphicFramePr>
          <p:cNvPr id="74757" name="Object 6">
            <a:extLst>
              <a:ext uri="{FF2B5EF4-FFF2-40B4-BE49-F238E27FC236}">
                <a16:creationId xmlns:a16="http://schemas.microsoft.com/office/drawing/2014/main" id="{63A43F12-958D-3273-D075-E09569799F98}"/>
              </a:ext>
            </a:extLst>
          </p:cNvPr>
          <p:cNvGraphicFramePr>
            <a:graphicFrameLocks noChangeAspect="1"/>
          </p:cNvGraphicFramePr>
          <p:nvPr/>
        </p:nvGraphicFramePr>
        <p:xfrm>
          <a:off x="4572000" y="441325"/>
          <a:ext cx="2697163" cy="460375"/>
        </p:xfrm>
        <a:graphic>
          <a:graphicData uri="http://schemas.openxmlformats.org/presentationml/2006/ole">
            <mc:AlternateContent xmlns:mc="http://schemas.openxmlformats.org/markup-compatibility/2006">
              <mc:Choice xmlns:v="urn:schemas-microsoft-com:vml" Requires="v">
                <p:oleObj name="公式" r:id="rId2" imgW="1409700" imgH="241300" progId="Equation.3">
                  <p:embed/>
                </p:oleObj>
              </mc:Choice>
              <mc:Fallback>
                <p:oleObj name="公式" r:id="rId2" imgW="1409700" imgH="24130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41325"/>
                        <a:ext cx="2697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58" name="Rectangle 8">
            <a:extLst>
              <a:ext uri="{FF2B5EF4-FFF2-40B4-BE49-F238E27FC236}">
                <a16:creationId xmlns:a16="http://schemas.microsoft.com/office/drawing/2014/main" id="{8C825A54-2D71-F34F-355B-35CF1A41C882}"/>
              </a:ext>
            </a:extLst>
          </p:cNvPr>
          <p:cNvSpPr>
            <a:spLocks noChangeArrowheads="1"/>
          </p:cNvSpPr>
          <p:nvPr/>
        </p:nvSpPr>
        <p:spPr bwMode="auto">
          <a:xfrm>
            <a:off x="847725" y="474663"/>
            <a:ext cx="77978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sz="2400">
                <a:latin typeface="宋体" panose="02010600030101010101" pitchFamily="2" charset="-122"/>
                <a:ea typeface="Arial Unicode MS" panose="020B0604020202020204" pitchFamily="34" charset="-122"/>
              </a:rPr>
              <a:t>【</a:t>
            </a:r>
            <a:r>
              <a:rPr lang="zh-CN" altLang="en-US" sz="2400">
                <a:latin typeface="宋体" panose="02010600030101010101" pitchFamily="2" charset="-122"/>
                <a:ea typeface="Arial Unicode MS" panose="020B0604020202020204" pitchFamily="34" charset="-122"/>
              </a:rPr>
              <a:t>例</a:t>
            </a:r>
            <a:r>
              <a:rPr lang="en-US" altLang="zh-CN" sz="2400">
                <a:latin typeface="宋体" panose="02010600030101010101" pitchFamily="2" charset="-122"/>
                <a:ea typeface="Arial Unicode MS" panose="020B0604020202020204" pitchFamily="34" charset="-122"/>
              </a:rPr>
              <a:t>2-7】</a:t>
            </a:r>
            <a:r>
              <a:rPr lang="zh-CN" altLang="en-US" sz="2400">
                <a:latin typeface="宋体" panose="02010600030101010101" pitchFamily="2" charset="-122"/>
                <a:ea typeface="Arial Unicode MS" panose="020B0604020202020204" pitchFamily="34" charset="-122"/>
              </a:rPr>
              <a:t>化简逻辑函数</a:t>
            </a:r>
          </a:p>
        </p:txBody>
      </p:sp>
      <p:pic>
        <p:nvPicPr>
          <p:cNvPr id="60423" name="Picture 2">
            <a:extLst>
              <a:ext uri="{FF2B5EF4-FFF2-40B4-BE49-F238E27FC236}">
                <a16:creationId xmlns:a16="http://schemas.microsoft.com/office/drawing/2014/main" id="{EA84BBA9-A9CC-8D0E-4813-3C3F1014BD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727200"/>
            <a:ext cx="64452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424" name="矩形 4">
            <a:extLst>
              <a:ext uri="{FF2B5EF4-FFF2-40B4-BE49-F238E27FC236}">
                <a16:creationId xmlns:a16="http://schemas.microsoft.com/office/drawing/2014/main" id="{1E4228DB-ABC3-A446-141E-D6D2D703AB68}"/>
              </a:ext>
            </a:extLst>
          </p:cNvPr>
          <p:cNvSpPr>
            <a:spLocks noChangeArrowheads="1"/>
          </p:cNvSpPr>
          <p:nvPr/>
        </p:nvSpPr>
        <p:spPr bwMode="auto">
          <a:xfrm>
            <a:off x="1079500" y="2409825"/>
            <a:ext cx="7443788"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90000"/>
              </a:lnSpc>
              <a:spcBef>
                <a:spcPct val="0"/>
              </a:spcBef>
              <a:buClrTx/>
              <a:buFontTx/>
              <a:buNone/>
            </a:pPr>
            <a:r>
              <a:rPr lang="zh-CN" altLang="en-US" sz="2400">
                <a:latin typeface="宋体" panose="02010600030101010101" pitchFamily="2" charset="-122"/>
                <a:ea typeface="Arial Unicode MS" panose="020B0604020202020204" pitchFamily="34" charset="-122"/>
              </a:rPr>
              <a:t>该标准与</a:t>
            </a:r>
            <a:r>
              <a:rPr lang="en-US" altLang="zh-CN" sz="2400">
                <a:latin typeface="宋体" panose="02010600030101010101" pitchFamily="2" charset="-122"/>
                <a:ea typeface="Arial Unicode MS" panose="020B0604020202020204" pitchFamily="34" charset="-122"/>
              </a:rPr>
              <a:t>-</a:t>
            </a:r>
            <a:r>
              <a:rPr lang="zh-CN" altLang="en-US" sz="2400">
                <a:latin typeface="宋体" panose="02010600030101010101" pitchFamily="2" charset="-122"/>
                <a:ea typeface="Arial Unicode MS" panose="020B0604020202020204" pitchFamily="34" charset="-122"/>
              </a:rPr>
              <a:t>或式又可简记为</a:t>
            </a:r>
            <a:r>
              <a:rPr lang="en-US" altLang="zh-CN" sz="2400">
                <a:latin typeface="宋体" panose="02010600030101010101" pitchFamily="2" charset="-122"/>
                <a:ea typeface="Arial Unicode MS" panose="020B0604020202020204" pitchFamily="34" charset="-122"/>
              </a:rPr>
              <a:t>= ∑m(0</a:t>
            </a:r>
            <a:r>
              <a:rPr lang="zh-CN" altLang="en-US" sz="2400">
                <a:latin typeface="宋体" panose="02010600030101010101" pitchFamily="2" charset="-122"/>
                <a:ea typeface="Arial Unicode MS" panose="020B0604020202020204" pitchFamily="34" charset="-122"/>
              </a:rPr>
              <a:t>，</a:t>
            </a:r>
            <a:r>
              <a:rPr lang="en-US" altLang="zh-CN" sz="2400">
                <a:latin typeface="宋体" panose="02010600030101010101" pitchFamily="2" charset="-122"/>
                <a:ea typeface="Arial Unicode MS" panose="020B0604020202020204" pitchFamily="34" charset="-122"/>
              </a:rPr>
              <a:t>1</a:t>
            </a:r>
            <a:r>
              <a:rPr lang="zh-CN" altLang="en-US" sz="2400">
                <a:latin typeface="宋体" panose="02010600030101010101" pitchFamily="2" charset="-122"/>
                <a:ea typeface="Arial Unicode MS" panose="020B0604020202020204" pitchFamily="34" charset="-122"/>
              </a:rPr>
              <a:t>，</a:t>
            </a:r>
            <a:r>
              <a:rPr lang="en-US" altLang="zh-CN" sz="2400">
                <a:latin typeface="宋体" panose="02010600030101010101" pitchFamily="2" charset="-122"/>
                <a:ea typeface="Arial Unicode MS" panose="020B0604020202020204" pitchFamily="34" charset="-122"/>
              </a:rPr>
              <a:t>12</a:t>
            </a:r>
            <a:r>
              <a:rPr lang="zh-CN" altLang="en-US" sz="2400">
                <a:latin typeface="宋体" panose="02010600030101010101" pitchFamily="2" charset="-122"/>
                <a:ea typeface="Arial Unicode MS" panose="020B0604020202020204" pitchFamily="34" charset="-122"/>
              </a:rPr>
              <a:t>，</a:t>
            </a:r>
            <a:r>
              <a:rPr lang="en-US" altLang="zh-CN" sz="2400">
                <a:latin typeface="宋体" panose="02010600030101010101" pitchFamily="2" charset="-122"/>
                <a:ea typeface="Arial Unicode MS" panose="020B0604020202020204" pitchFamily="34" charset="-122"/>
              </a:rPr>
              <a:t>13</a:t>
            </a:r>
            <a:r>
              <a:rPr lang="zh-CN" altLang="en-US" sz="2400">
                <a:latin typeface="宋体" panose="02010600030101010101" pitchFamily="2" charset="-122"/>
                <a:ea typeface="Arial Unicode MS" panose="020B0604020202020204" pitchFamily="34" charset="-122"/>
              </a:rPr>
              <a:t>，</a:t>
            </a:r>
            <a:r>
              <a:rPr lang="en-US" altLang="zh-CN" sz="2400">
                <a:latin typeface="宋体" panose="02010600030101010101" pitchFamily="2" charset="-122"/>
                <a:ea typeface="Arial Unicode MS" panose="020B0604020202020204" pitchFamily="34" charset="-122"/>
              </a:rPr>
              <a:t>15)</a:t>
            </a:r>
          </a:p>
        </p:txBody>
      </p:sp>
      <p:sp>
        <p:nvSpPr>
          <p:cNvPr id="60425" name="Rectangle 8">
            <a:extLst>
              <a:ext uri="{FF2B5EF4-FFF2-40B4-BE49-F238E27FC236}">
                <a16:creationId xmlns:a16="http://schemas.microsoft.com/office/drawing/2014/main" id="{38C690A1-6AB5-0FA2-1F33-99FE8464A639}"/>
              </a:ext>
            </a:extLst>
          </p:cNvPr>
          <p:cNvSpPr>
            <a:spLocks noChangeArrowheads="1"/>
          </p:cNvSpPr>
          <p:nvPr/>
        </p:nvSpPr>
        <p:spPr bwMode="auto">
          <a:xfrm>
            <a:off x="901700" y="3759200"/>
            <a:ext cx="7797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sz="2400">
                <a:latin typeface="宋体" panose="02010600030101010101" pitchFamily="2" charset="-122"/>
                <a:ea typeface="Arial Unicode MS" panose="020B0604020202020204" pitchFamily="34" charset="-122"/>
              </a:rPr>
              <a:t>【</a:t>
            </a:r>
            <a:r>
              <a:rPr lang="zh-CN" altLang="en-US" sz="2400">
                <a:latin typeface="宋体" panose="02010600030101010101" pitchFamily="2" charset="-122"/>
                <a:ea typeface="Arial Unicode MS" panose="020B0604020202020204" pitchFamily="34" charset="-122"/>
              </a:rPr>
              <a:t>例</a:t>
            </a:r>
            <a:r>
              <a:rPr lang="en-US" altLang="zh-CN" sz="2400">
                <a:latin typeface="宋体" panose="02010600030101010101" pitchFamily="2" charset="-122"/>
                <a:ea typeface="Arial Unicode MS" panose="020B0604020202020204" pitchFamily="34" charset="-122"/>
              </a:rPr>
              <a:t>2-8】</a:t>
            </a:r>
            <a:r>
              <a:rPr lang="zh-CN" altLang="en-US" sz="2400">
                <a:latin typeface="宋体" panose="02010600030101010101" pitchFamily="2" charset="-122"/>
                <a:ea typeface="Arial Unicode MS" panose="020B0604020202020204" pitchFamily="34" charset="-122"/>
              </a:rPr>
              <a:t>绘制</a:t>
            </a:r>
            <a:r>
              <a:rPr lang="en-US" altLang="zh-CN" sz="2400">
                <a:latin typeface="宋体" panose="02010600030101010101" pitchFamily="2" charset="-122"/>
                <a:ea typeface="Arial Unicode MS" panose="020B0604020202020204" pitchFamily="34" charset="-122"/>
              </a:rPr>
              <a:t>F(A,B,C,D)=</a:t>
            </a:r>
            <a:endParaRPr lang="zh-CN" altLang="en-US" sz="2400">
              <a:latin typeface="宋体" panose="02010600030101010101" pitchFamily="2" charset="-122"/>
              <a:ea typeface="Arial Unicode MS" panose="020B0604020202020204" pitchFamily="34" charset="-122"/>
            </a:endParaRPr>
          </a:p>
        </p:txBody>
      </p:sp>
      <p:sp>
        <p:nvSpPr>
          <p:cNvPr id="60426" name="Rectangle 14">
            <a:extLst>
              <a:ext uri="{FF2B5EF4-FFF2-40B4-BE49-F238E27FC236}">
                <a16:creationId xmlns:a16="http://schemas.microsoft.com/office/drawing/2014/main" id="{168DC3C1-D3DA-DD8A-E08B-0A383A9843A0}"/>
              </a:ext>
            </a:extLst>
          </p:cNvPr>
          <p:cNvSpPr>
            <a:spLocks noChangeArrowheads="1"/>
          </p:cNvSpPr>
          <p:nvPr/>
        </p:nvSpPr>
        <p:spPr bwMode="auto">
          <a:xfrm>
            <a:off x="2322513" y="4267200"/>
            <a:ext cx="1716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buClr>
                <a:schemeClr val="folHlink"/>
              </a:buClr>
              <a:buSzPct val="60000"/>
              <a:buFont typeface="Wingdings" panose="05000000000000000000" pitchFamily="2" charset="2"/>
              <a:buNone/>
            </a:pPr>
            <a:r>
              <a:rPr lang="zh-CN" altLang="en-US" sz="2400">
                <a:latin typeface="宋体" panose="02010600030101010101" pitchFamily="2" charset="-122"/>
                <a:ea typeface="Arial Unicode MS" panose="020B0604020202020204" pitchFamily="34" charset="-122"/>
              </a:rPr>
              <a:t>的卡诺图。</a:t>
            </a:r>
          </a:p>
        </p:txBody>
      </p:sp>
      <p:graphicFrame>
        <p:nvGraphicFramePr>
          <p:cNvPr id="60427" name="对象 5">
            <a:extLst>
              <a:ext uri="{FF2B5EF4-FFF2-40B4-BE49-F238E27FC236}">
                <a16:creationId xmlns:a16="http://schemas.microsoft.com/office/drawing/2014/main" id="{85C73E52-E348-171D-B97F-0B1A252D59F7}"/>
              </a:ext>
            </a:extLst>
          </p:cNvPr>
          <p:cNvGraphicFramePr>
            <a:graphicFrameLocks noChangeAspect="1"/>
          </p:cNvGraphicFramePr>
          <p:nvPr/>
        </p:nvGraphicFramePr>
        <p:xfrm>
          <a:off x="4959350" y="3759200"/>
          <a:ext cx="3214688" cy="447675"/>
        </p:xfrm>
        <a:graphic>
          <a:graphicData uri="http://schemas.openxmlformats.org/presentationml/2006/ole">
            <mc:AlternateContent xmlns:mc="http://schemas.openxmlformats.org/markup-compatibility/2006">
              <mc:Choice xmlns:v="urn:schemas-microsoft-com:vml" Requires="v">
                <p:oleObj name="公式" r:id="rId5" imgW="1562100" imgH="215900" progId="Equation.3">
                  <p:embed/>
                </p:oleObj>
              </mc:Choice>
              <mc:Fallback>
                <p:oleObj name="公式" r:id="rId5" imgW="1562100" imgH="215900" progId="Equation.3">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9350" y="3759200"/>
                        <a:ext cx="3214688"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0423"/>
                                        </p:tgtEl>
                                        <p:attrNameLst>
                                          <p:attrName>style.visibility</p:attrName>
                                        </p:attrNameLst>
                                      </p:cBhvr>
                                      <p:to>
                                        <p:strVal val="visible"/>
                                      </p:to>
                                    </p:set>
                                    <p:animEffect transition="in" filter="barn(inVertical)">
                                      <p:cBhvr>
                                        <p:cTn id="7" dur="500"/>
                                        <p:tgtEl>
                                          <p:spTgt spid="604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0424"/>
                                        </p:tgtEl>
                                        <p:attrNameLst>
                                          <p:attrName>style.visibility</p:attrName>
                                        </p:attrNameLst>
                                      </p:cBhvr>
                                      <p:to>
                                        <p:strVal val="visible"/>
                                      </p:to>
                                    </p:set>
                                    <p:animEffect transition="in" filter="barn(inVertical)">
                                      <p:cBhvr>
                                        <p:cTn id="12" dur="500"/>
                                        <p:tgtEl>
                                          <p:spTgt spid="604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0425"/>
                                        </p:tgtEl>
                                        <p:attrNameLst>
                                          <p:attrName>style.visibility</p:attrName>
                                        </p:attrNameLst>
                                      </p:cBhvr>
                                      <p:to>
                                        <p:strVal val="visible"/>
                                      </p:to>
                                    </p:set>
                                    <p:animEffect transition="in" filter="barn(inVertical)">
                                      <p:cBhvr>
                                        <p:cTn id="17" dur="500"/>
                                        <p:tgtEl>
                                          <p:spTgt spid="60425"/>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60426"/>
                                        </p:tgtEl>
                                        <p:attrNameLst>
                                          <p:attrName>style.visibility</p:attrName>
                                        </p:attrNameLst>
                                      </p:cBhvr>
                                      <p:to>
                                        <p:strVal val="visible"/>
                                      </p:to>
                                    </p:set>
                                    <p:animEffect transition="in" filter="barn(inVertical)">
                                      <p:cBhvr>
                                        <p:cTn id="20" dur="500"/>
                                        <p:tgtEl>
                                          <p:spTgt spid="60426"/>
                                        </p:tgtEl>
                                      </p:cBhvr>
                                    </p:animEffect>
                                  </p:childTnLst>
                                </p:cTn>
                              </p:par>
                              <p:par>
                                <p:cTn id="21" presetID="16" presetClass="entr" presetSubtype="21" fill="hold" nodeType="withEffect">
                                  <p:stCondLst>
                                    <p:cond delay="0"/>
                                  </p:stCondLst>
                                  <p:childTnLst>
                                    <p:set>
                                      <p:cBhvr>
                                        <p:cTn id="22" dur="1" fill="hold">
                                          <p:stCondLst>
                                            <p:cond delay="0"/>
                                          </p:stCondLst>
                                        </p:cTn>
                                        <p:tgtEl>
                                          <p:spTgt spid="60427"/>
                                        </p:tgtEl>
                                        <p:attrNameLst>
                                          <p:attrName>style.visibility</p:attrName>
                                        </p:attrNameLst>
                                      </p:cBhvr>
                                      <p:to>
                                        <p:strVal val="visible"/>
                                      </p:to>
                                    </p:set>
                                    <p:animEffect transition="in" filter="barn(inVertical)">
                                      <p:cBhvr>
                                        <p:cTn id="23" dur="500"/>
                                        <p:tgtEl>
                                          <p:spTgt spid="60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4" grpId="0"/>
      <p:bldP spid="60425" grpId="0"/>
      <p:bldP spid="6042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9">
            <a:extLst>
              <a:ext uri="{FF2B5EF4-FFF2-40B4-BE49-F238E27FC236}">
                <a16:creationId xmlns:a16="http://schemas.microsoft.com/office/drawing/2014/main" id="{AAFB259C-ABA7-1A96-E32C-1436F69C96A8}"/>
              </a:ext>
            </a:extLst>
          </p:cNvPr>
          <p:cNvSpPr>
            <a:spLocks noGrp="1"/>
          </p:cNvSpPr>
          <p:nvPr>
            <p:ph type="sldNum" sz="quarter" idx="10"/>
          </p:nvPr>
        </p:nvSpPr>
        <p:spPr>
          <a:noFill/>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spcBef>
                <a:spcPct val="0"/>
              </a:spcBef>
              <a:buClrTx/>
              <a:buFontTx/>
              <a:buNone/>
            </a:pPr>
            <a:fld id="{436C5A90-5449-4491-8838-DE991F56E588}" type="slidenum">
              <a:rPr lang="en-US" altLang="zh-CN" sz="1800">
                <a:solidFill>
                  <a:schemeClr val="bg2"/>
                </a:solidFill>
                <a:latin typeface="Arial" panose="020B0604020202020204" pitchFamily="34" charset="0"/>
                <a:ea typeface="Arial Unicode MS" panose="020B0604020202020204" pitchFamily="34" charset="-122"/>
              </a:rPr>
              <a:pPr>
                <a:spcBef>
                  <a:spcPct val="0"/>
                </a:spcBef>
                <a:buClrTx/>
                <a:buFontTx/>
                <a:buNone/>
              </a:pPr>
              <a:t>58</a:t>
            </a:fld>
            <a:endParaRPr lang="en-US" altLang="zh-CN" sz="1800">
              <a:solidFill>
                <a:schemeClr val="bg2"/>
              </a:solidFill>
              <a:latin typeface="Arial" panose="020B0604020202020204" pitchFamily="34" charset="0"/>
              <a:ea typeface="Arial Unicode MS" panose="020B0604020202020204" pitchFamily="34" charset="-122"/>
            </a:endParaRPr>
          </a:p>
        </p:txBody>
      </p:sp>
      <p:sp>
        <p:nvSpPr>
          <p:cNvPr id="59435" name="矩形 43">
            <a:extLst>
              <a:ext uri="{FF2B5EF4-FFF2-40B4-BE49-F238E27FC236}">
                <a16:creationId xmlns:a16="http://schemas.microsoft.com/office/drawing/2014/main" id="{2D27C5CE-058D-E58D-E4A2-D1DFAE5DE332}"/>
              </a:ext>
            </a:extLst>
          </p:cNvPr>
          <p:cNvSpPr>
            <a:spLocks noGrp="1"/>
          </p:cNvSpPr>
          <p:nvPr>
            <p:ph type="title" idx="4294967295"/>
          </p:nvPr>
        </p:nvSpPr>
        <p:spPr>
          <a:xfrm>
            <a:off x="71438" y="404813"/>
            <a:ext cx="590550" cy="6145212"/>
          </a:xfrm>
        </p:spPr>
        <p:txBody>
          <a:bodyPr/>
          <a:lstStyle/>
          <a:p>
            <a:pPr>
              <a:defRPr/>
            </a:pPr>
            <a:r>
              <a:rPr lang="en-US" altLang="zh-CN" sz="2400" cap="none" dirty="0"/>
              <a:t>3. </a:t>
            </a:r>
            <a:r>
              <a:rPr lang="zh-CN" altLang="en-US" sz="2400" cap="none" dirty="0"/>
              <a:t>在卡诺图上合并最小项的规则 </a:t>
            </a:r>
          </a:p>
        </p:txBody>
      </p:sp>
      <p:sp>
        <p:nvSpPr>
          <p:cNvPr id="75780" name="Text Box 10">
            <a:extLst>
              <a:ext uri="{FF2B5EF4-FFF2-40B4-BE49-F238E27FC236}">
                <a16:creationId xmlns:a16="http://schemas.microsoft.com/office/drawing/2014/main" id="{235CFB6A-F8B1-9385-36B5-33B83E3E3743}"/>
              </a:ext>
            </a:extLst>
          </p:cNvPr>
          <p:cNvSpPr txBox="1">
            <a:spLocks noChangeArrowheads="1"/>
          </p:cNvSpPr>
          <p:nvPr/>
        </p:nvSpPr>
        <p:spPr bwMode="auto">
          <a:xfrm>
            <a:off x="827088" y="115888"/>
            <a:ext cx="7561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sz="2400">
                <a:latin typeface="Arial" panose="020B0604020202020204" pitchFamily="34" charset="0"/>
                <a:ea typeface="Arial Unicode MS" panose="020B0604020202020204" pitchFamily="34" charset="-122"/>
              </a:rPr>
              <a:t>3. </a:t>
            </a:r>
            <a:r>
              <a:rPr lang="zh-CN" altLang="en-US" sz="2400">
                <a:latin typeface="Arial" panose="020B0604020202020204" pitchFamily="34" charset="0"/>
                <a:ea typeface="Arial Unicode MS" panose="020B0604020202020204" pitchFamily="34" charset="-122"/>
              </a:rPr>
              <a:t>在卡诺图上合并最小项的规则 </a:t>
            </a:r>
          </a:p>
        </p:txBody>
      </p:sp>
      <p:sp>
        <p:nvSpPr>
          <p:cNvPr id="75781" name="Rectangle 3">
            <a:extLst>
              <a:ext uri="{FF2B5EF4-FFF2-40B4-BE49-F238E27FC236}">
                <a16:creationId xmlns:a16="http://schemas.microsoft.com/office/drawing/2014/main" id="{4F1DF27B-A565-68A3-8F52-942BD4DCF73B}"/>
              </a:ext>
            </a:extLst>
          </p:cNvPr>
          <p:cNvSpPr txBox="1">
            <a:spLocks noChangeArrowheads="1"/>
          </p:cNvSpPr>
          <p:nvPr/>
        </p:nvSpPr>
        <p:spPr bwMode="auto">
          <a:xfrm>
            <a:off x="827088" y="647700"/>
            <a:ext cx="813752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20725" indent="-35560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992188" indent="-352425">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262063" indent="-347663">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1430338" indent="-333375">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18875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3447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28019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2591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000">
                <a:solidFill>
                  <a:srgbClr val="0000FF"/>
                </a:solidFill>
                <a:ea typeface="Arial Unicode MS" panose="020B0604020202020204" pitchFamily="34" charset="-122"/>
              </a:rPr>
              <a:t>1) </a:t>
            </a:r>
            <a:r>
              <a:rPr lang="zh-CN" altLang="en-US" sz="2000">
                <a:solidFill>
                  <a:srgbClr val="0000FF"/>
                </a:solidFill>
                <a:ea typeface="Arial Unicode MS" panose="020B0604020202020204" pitchFamily="34" charset="-122"/>
              </a:rPr>
              <a:t>卡诺图上任何两个标</a:t>
            </a:r>
            <a:r>
              <a:rPr lang="en-US" altLang="zh-CN" sz="2000">
                <a:solidFill>
                  <a:srgbClr val="0000FF"/>
                </a:solidFill>
                <a:ea typeface="Arial Unicode MS" panose="020B0604020202020204" pitchFamily="34" charset="-122"/>
              </a:rPr>
              <a:t>1</a:t>
            </a:r>
            <a:r>
              <a:rPr lang="zh-CN" altLang="en-US" sz="2000">
                <a:solidFill>
                  <a:srgbClr val="0000FF"/>
                </a:solidFill>
                <a:ea typeface="Arial Unicode MS" panose="020B0604020202020204" pitchFamily="34" charset="-122"/>
              </a:rPr>
              <a:t>的方格相邻，可合并为一项，并消去一个变量。</a:t>
            </a:r>
            <a:endParaRPr lang="en-US" altLang="zh-CN" sz="2000">
              <a:ea typeface="Arial Unicode MS" panose="020B0604020202020204" pitchFamily="34" charset="-122"/>
            </a:endParaRPr>
          </a:p>
        </p:txBody>
      </p:sp>
      <p:sp>
        <p:nvSpPr>
          <p:cNvPr id="13" name="Rectangle 3">
            <a:extLst>
              <a:ext uri="{FF2B5EF4-FFF2-40B4-BE49-F238E27FC236}">
                <a16:creationId xmlns:a16="http://schemas.microsoft.com/office/drawing/2014/main" id="{DC699EFB-18E1-5E6C-8804-4F02254CAFB9}"/>
              </a:ext>
            </a:extLst>
          </p:cNvPr>
          <p:cNvSpPr txBox="1">
            <a:spLocks noChangeArrowheads="1"/>
          </p:cNvSpPr>
          <p:nvPr/>
        </p:nvSpPr>
        <p:spPr bwMode="auto">
          <a:xfrm>
            <a:off x="755650" y="3498850"/>
            <a:ext cx="8216900"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20725" indent="-35560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992188" indent="-352425">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262063" indent="-347663">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1430338" indent="-333375">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18875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3447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28019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2591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105000"/>
              </a:lnSpc>
              <a:spcBef>
                <a:spcPct val="0"/>
              </a:spcBef>
              <a:buFont typeface="Wingdings" panose="05000000000000000000" pitchFamily="2" charset="2"/>
              <a:buNone/>
            </a:pPr>
            <a:r>
              <a:rPr lang="en-US" altLang="zh-CN" sz="2000">
                <a:solidFill>
                  <a:srgbClr val="0000FF"/>
                </a:solidFill>
                <a:ea typeface="Arial Unicode MS" panose="020B0604020202020204" pitchFamily="34" charset="-122"/>
              </a:rPr>
              <a:t>2) </a:t>
            </a:r>
            <a:r>
              <a:rPr lang="zh-CN" altLang="en-US" sz="2000">
                <a:solidFill>
                  <a:srgbClr val="0000FF"/>
                </a:solidFill>
                <a:ea typeface="Arial Unicode MS" panose="020B0604020202020204" pitchFamily="34" charset="-122"/>
              </a:rPr>
              <a:t>卡诺图上任何四个标</a:t>
            </a:r>
            <a:r>
              <a:rPr lang="en-US" altLang="zh-CN" sz="2000">
                <a:solidFill>
                  <a:srgbClr val="0000FF"/>
                </a:solidFill>
                <a:ea typeface="Arial Unicode MS" panose="020B0604020202020204" pitchFamily="34" charset="-122"/>
              </a:rPr>
              <a:t>1</a:t>
            </a:r>
            <a:r>
              <a:rPr lang="zh-CN" altLang="en-US" sz="2000">
                <a:solidFill>
                  <a:srgbClr val="0000FF"/>
                </a:solidFill>
                <a:ea typeface="Arial Unicode MS" panose="020B0604020202020204" pitchFamily="34" charset="-122"/>
              </a:rPr>
              <a:t>的方格相邻，可以合并为一项，并消去两个变量。</a:t>
            </a:r>
          </a:p>
        </p:txBody>
      </p:sp>
      <p:pic>
        <p:nvPicPr>
          <p:cNvPr id="61449" name="Picture 9">
            <a:extLst>
              <a:ext uri="{FF2B5EF4-FFF2-40B4-BE49-F238E27FC236}">
                <a16:creationId xmlns:a16="http://schemas.microsoft.com/office/drawing/2014/main" id="{38029339-E00F-3FE9-256B-446F22120E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376363"/>
            <a:ext cx="7896225"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48" name="Picture 10">
            <a:extLst>
              <a:ext uri="{FF2B5EF4-FFF2-40B4-BE49-F238E27FC236}">
                <a16:creationId xmlns:a16="http://schemas.microsoft.com/office/drawing/2014/main" id="{E74DC8C6-D0EE-B8F1-DCD3-F9F36EB3F8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263" y="4410075"/>
            <a:ext cx="813435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1449"/>
                                        </p:tgtEl>
                                        <p:attrNameLst>
                                          <p:attrName>style.visibility</p:attrName>
                                        </p:attrNameLst>
                                      </p:cBhvr>
                                      <p:to>
                                        <p:strVal val="visible"/>
                                      </p:to>
                                    </p:set>
                                    <p:animEffect transition="in" filter="barn(inVertical)">
                                      <p:cBhvr>
                                        <p:cTn id="7" dur="500"/>
                                        <p:tgtEl>
                                          <p:spTgt spid="614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61448"/>
                                        </p:tgtEl>
                                        <p:attrNameLst>
                                          <p:attrName>style.visibility</p:attrName>
                                        </p:attrNameLst>
                                      </p:cBhvr>
                                      <p:to>
                                        <p:strVal val="visible"/>
                                      </p:to>
                                    </p:set>
                                    <p:animEffect transition="in" filter="barn(inVertical)">
                                      <p:cBhvr>
                                        <p:cTn id="17" dur="500"/>
                                        <p:tgtEl>
                                          <p:spTgt spid="61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9">
            <a:extLst>
              <a:ext uri="{FF2B5EF4-FFF2-40B4-BE49-F238E27FC236}">
                <a16:creationId xmlns:a16="http://schemas.microsoft.com/office/drawing/2014/main" id="{A321FD77-9DAE-B12B-A55C-865A0BAE8353}"/>
              </a:ext>
            </a:extLst>
          </p:cNvPr>
          <p:cNvSpPr>
            <a:spLocks noGrp="1"/>
          </p:cNvSpPr>
          <p:nvPr>
            <p:ph type="sldNum" sz="quarter" idx="10"/>
          </p:nvPr>
        </p:nvSpPr>
        <p:spPr>
          <a:noFill/>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spcBef>
                <a:spcPct val="0"/>
              </a:spcBef>
              <a:buClrTx/>
              <a:buFontTx/>
              <a:buNone/>
            </a:pPr>
            <a:fld id="{E560B838-989E-493B-BDE8-CA16705E98EC}" type="slidenum">
              <a:rPr lang="en-US" altLang="zh-CN" sz="1800">
                <a:solidFill>
                  <a:schemeClr val="bg2"/>
                </a:solidFill>
                <a:latin typeface="Arial" panose="020B0604020202020204" pitchFamily="34" charset="0"/>
                <a:ea typeface="Arial Unicode MS" panose="020B0604020202020204" pitchFamily="34" charset="-122"/>
              </a:rPr>
              <a:pPr>
                <a:spcBef>
                  <a:spcPct val="0"/>
                </a:spcBef>
                <a:buClrTx/>
                <a:buFontTx/>
                <a:buNone/>
              </a:pPr>
              <a:t>59</a:t>
            </a:fld>
            <a:endParaRPr lang="en-US" altLang="zh-CN" sz="1800">
              <a:solidFill>
                <a:schemeClr val="bg2"/>
              </a:solidFill>
              <a:latin typeface="Arial" panose="020B0604020202020204" pitchFamily="34" charset="0"/>
              <a:ea typeface="Arial Unicode MS" panose="020B0604020202020204" pitchFamily="34" charset="-122"/>
            </a:endParaRPr>
          </a:p>
        </p:txBody>
      </p:sp>
      <p:sp>
        <p:nvSpPr>
          <p:cNvPr id="59435" name="矩形 43">
            <a:extLst>
              <a:ext uri="{FF2B5EF4-FFF2-40B4-BE49-F238E27FC236}">
                <a16:creationId xmlns:a16="http://schemas.microsoft.com/office/drawing/2014/main" id="{5BE75B33-D593-A3BF-5273-0C2FC509CECD}"/>
              </a:ext>
            </a:extLst>
          </p:cNvPr>
          <p:cNvSpPr>
            <a:spLocks noGrp="1"/>
          </p:cNvSpPr>
          <p:nvPr>
            <p:ph type="title" idx="4294967295"/>
          </p:nvPr>
        </p:nvSpPr>
        <p:spPr>
          <a:xfrm>
            <a:off x="71438" y="404813"/>
            <a:ext cx="590550" cy="6145212"/>
          </a:xfrm>
        </p:spPr>
        <p:txBody>
          <a:bodyPr/>
          <a:lstStyle/>
          <a:p>
            <a:pPr>
              <a:defRPr/>
            </a:pPr>
            <a:r>
              <a:rPr lang="en-US" altLang="zh-CN" sz="2400" cap="none" dirty="0"/>
              <a:t>3. </a:t>
            </a:r>
            <a:r>
              <a:rPr lang="zh-CN" altLang="en-US" sz="2400" cap="none" dirty="0"/>
              <a:t>在卡诺图上合并最小项的规则 </a:t>
            </a:r>
          </a:p>
        </p:txBody>
      </p:sp>
      <p:sp>
        <p:nvSpPr>
          <p:cNvPr id="76804" name="Text Box 10">
            <a:extLst>
              <a:ext uri="{FF2B5EF4-FFF2-40B4-BE49-F238E27FC236}">
                <a16:creationId xmlns:a16="http://schemas.microsoft.com/office/drawing/2014/main" id="{FD299997-DE59-384C-11C3-2696C521A77E}"/>
              </a:ext>
            </a:extLst>
          </p:cNvPr>
          <p:cNvSpPr txBox="1">
            <a:spLocks noChangeArrowheads="1"/>
          </p:cNvSpPr>
          <p:nvPr/>
        </p:nvSpPr>
        <p:spPr bwMode="auto">
          <a:xfrm>
            <a:off x="827088" y="115888"/>
            <a:ext cx="7561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sz="2400">
                <a:latin typeface="Arial" panose="020B0604020202020204" pitchFamily="34" charset="0"/>
                <a:ea typeface="Arial Unicode MS" panose="020B0604020202020204" pitchFamily="34" charset="-122"/>
              </a:rPr>
              <a:t>3. </a:t>
            </a:r>
            <a:r>
              <a:rPr lang="zh-CN" altLang="en-US" sz="2400">
                <a:latin typeface="Arial" panose="020B0604020202020204" pitchFamily="34" charset="0"/>
                <a:ea typeface="Arial Unicode MS" panose="020B0604020202020204" pitchFamily="34" charset="-122"/>
              </a:rPr>
              <a:t>在卡诺图上合并最小项的规则 </a:t>
            </a:r>
          </a:p>
        </p:txBody>
      </p:sp>
      <p:sp>
        <p:nvSpPr>
          <p:cNvPr id="76805" name="Rectangle 3">
            <a:extLst>
              <a:ext uri="{FF2B5EF4-FFF2-40B4-BE49-F238E27FC236}">
                <a16:creationId xmlns:a16="http://schemas.microsoft.com/office/drawing/2014/main" id="{ED0C7DEC-5CDD-B239-C178-66D43DD9EA49}"/>
              </a:ext>
            </a:extLst>
          </p:cNvPr>
          <p:cNvSpPr txBox="1">
            <a:spLocks noChangeArrowheads="1"/>
          </p:cNvSpPr>
          <p:nvPr/>
        </p:nvSpPr>
        <p:spPr bwMode="auto">
          <a:xfrm>
            <a:off x="755650" y="620713"/>
            <a:ext cx="8216900" cy="7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20725" indent="-35560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992188" indent="-352425">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262063" indent="-347663">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1430338" indent="-333375">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18875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3447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28019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2591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105000"/>
              </a:lnSpc>
              <a:spcBef>
                <a:spcPct val="0"/>
              </a:spcBef>
              <a:buFont typeface="Wingdings" panose="05000000000000000000" pitchFamily="2" charset="2"/>
              <a:buNone/>
            </a:pPr>
            <a:r>
              <a:rPr lang="en-US" altLang="zh-CN" sz="2000">
                <a:solidFill>
                  <a:srgbClr val="0000FF"/>
                </a:solidFill>
                <a:ea typeface="Arial Unicode MS" panose="020B0604020202020204" pitchFamily="34" charset="-122"/>
              </a:rPr>
              <a:t>3)  </a:t>
            </a:r>
            <a:r>
              <a:rPr lang="zh-CN" altLang="en-US" sz="2000">
                <a:solidFill>
                  <a:srgbClr val="0000FF"/>
                </a:solidFill>
                <a:ea typeface="Arial Unicode MS" panose="020B0604020202020204" pitchFamily="34" charset="-122"/>
              </a:rPr>
              <a:t>卡诺图上任何</a:t>
            </a:r>
            <a:r>
              <a:rPr lang="en-US" altLang="zh-CN" sz="2000">
                <a:solidFill>
                  <a:srgbClr val="0000FF"/>
                </a:solidFill>
                <a:ea typeface="Arial Unicode MS" panose="020B0604020202020204" pitchFamily="34" charset="-122"/>
              </a:rPr>
              <a:t>8</a:t>
            </a:r>
            <a:r>
              <a:rPr lang="zh-CN" altLang="en-US" sz="2000">
                <a:solidFill>
                  <a:srgbClr val="0000FF"/>
                </a:solidFill>
                <a:ea typeface="Arial Unicode MS" panose="020B0604020202020204" pitchFamily="34" charset="-122"/>
              </a:rPr>
              <a:t>个标</a:t>
            </a:r>
            <a:r>
              <a:rPr lang="en-US" altLang="zh-CN" sz="2000">
                <a:solidFill>
                  <a:srgbClr val="0000FF"/>
                </a:solidFill>
                <a:ea typeface="Arial Unicode MS" panose="020B0604020202020204" pitchFamily="34" charset="-122"/>
              </a:rPr>
              <a:t>1</a:t>
            </a:r>
            <a:r>
              <a:rPr lang="zh-CN" altLang="en-US" sz="2000">
                <a:solidFill>
                  <a:srgbClr val="0000FF"/>
                </a:solidFill>
                <a:ea typeface="Arial Unicode MS" panose="020B0604020202020204" pitchFamily="34" charset="-122"/>
              </a:rPr>
              <a:t>的方格相邻，可以合并为一项，并消去三个变量。</a:t>
            </a:r>
            <a:endParaRPr lang="zh-CN" altLang="en-US" sz="2000">
              <a:ea typeface="Arial Unicode MS" panose="020B0604020202020204" pitchFamily="34" charset="-122"/>
            </a:endParaRPr>
          </a:p>
        </p:txBody>
      </p:sp>
      <p:pic>
        <p:nvPicPr>
          <p:cNvPr id="62471" name="Picture 7">
            <a:extLst>
              <a:ext uri="{FF2B5EF4-FFF2-40B4-BE49-F238E27FC236}">
                <a16:creationId xmlns:a16="http://schemas.microsoft.com/office/drawing/2014/main" id="{BBC98E43-862A-474B-CB84-B5AA67F115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592263"/>
            <a:ext cx="819150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2471"/>
                                        </p:tgtEl>
                                        <p:attrNameLst>
                                          <p:attrName>style.visibility</p:attrName>
                                        </p:attrNameLst>
                                      </p:cBhvr>
                                      <p:to>
                                        <p:strVal val="visible"/>
                                      </p:to>
                                    </p:set>
                                    <p:animEffect transition="in" filter="barn(inVertical)">
                                      <p:cBhvr>
                                        <p:cTn id="7" dur="500"/>
                                        <p:tgtEl>
                                          <p:spTgt spid="62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9">
            <a:extLst>
              <a:ext uri="{FF2B5EF4-FFF2-40B4-BE49-F238E27FC236}">
                <a16:creationId xmlns:a16="http://schemas.microsoft.com/office/drawing/2014/main" id="{AFEEEB83-820E-890C-5158-4366BD728F9C}"/>
              </a:ext>
            </a:extLst>
          </p:cNvPr>
          <p:cNvSpPr txBox="1">
            <a:spLocks noGrp="1"/>
          </p:cNvSpPr>
          <p:nvPr/>
        </p:nvSpPr>
        <p:spPr bwMode="auto">
          <a:xfrm>
            <a:off x="107950" y="6308725"/>
            <a:ext cx="582613" cy="323850"/>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0"/>
              </a:spcBef>
              <a:buClrTx/>
              <a:buFontTx/>
              <a:buNone/>
            </a:pPr>
            <a:fld id="{74AA00F5-9E15-49FB-986C-8ED16952009E}" type="slidenum">
              <a:rPr lang="en-US" altLang="zh-CN" sz="1800" b="0">
                <a:solidFill>
                  <a:schemeClr val="bg2"/>
                </a:solidFill>
                <a:latin typeface="Arial" panose="020B0604020202020204" pitchFamily="34" charset="0"/>
                <a:ea typeface="Arial Unicode MS" panose="020B0604020202020204" pitchFamily="34" charset="-122"/>
              </a:rPr>
              <a:pPr algn="ctr" eaLnBrk="1" hangingPunct="1">
                <a:spcBef>
                  <a:spcPct val="0"/>
                </a:spcBef>
                <a:buClrTx/>
                <a:buFontTx/>
                <a:buNone/>
              </a:pPr>
              <a:t>6</a:t>
            </a:fld>
            <a:endParaRPr lang="en-US" altLang="zh-CN" sz="1800" b="0">
              <a:solidFill>
                <a:schemeClr val="bg2"/>
              </a:solidFill>
              <a:latin typeface="Arial" panose="020B0604020202020204" pitchFamily="34" charset="0"/>
              <a:ea typeface="Arial Unicode MS" panose="020B0604020202020204" pitchFamily="34" charset="-122"/>
            </a:endParaRPr>
          </a:p>
        </p:txBody>
      </p:sp>
      <p:sp>
        <p:nvSpPr>
          <p:cNvPr id="11267" name="Rectangle 5">
            <a:extLst>
              <a:ext uri="{FF2B5EF4-FFF2-40B4-BE49-F238E27FC236}">
                <a16:creationId xmlns:a16="http://schemas.microsoft.com/office/drawing/2014/main" id="{01BF2828-3578-70DC-23DA-108938726963}"/>
              </a:ext>
            </a:extLst>
          </p:cNvPr>
          <p:cNvSpPr>
            <a:spLocks noChangeArrowheads="1"/>
          </p:cNvSpPr>
          <p:nvPr/>
        </p:nvSpPr>
        <p:spPr bwMode="auto">
          <a:xfrm>
            <a:off x="755650" y="212725"/>
            <a:ext cx="82089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a:latin typeface="宋体" panose="02010600030101010101" pitchFamily="2" charset="-122"/>
                <a:ea typeface="Arial Unicode MS" panose="020B0604020202020204" pitchFamily="34" charset="-122"/>
              </a:rPr>
              <a:t>2.2.2  </a:t>
            </a:r>
            <a:r>
              <a:rPr lang="zh-CN" altLang="en-US">
                <a:latin typeface="宋体" panose="02010600030101010101" pitchFamily="2" charset="-122"/>
                <a:ea typeface="Arial Unicode MS" panose="020B0604020202020204" pitchFamily="34" charset="-122"/>
              </a:rPr>
              <a:t>逻辑或运算和或门</a:t>
            </a:r>
          </a:p>
        </p:txBody>
      </p:sp>
      <p:sp>
        <p:nvSpPr>
          <p:cNvPr id="29703" name="矩形 7">
            <a:extLst>
              <a:ext uri="{FF2B5EF4-FFF2-40B4-BE49-F238E27FC236}">
                <a16:creationId xmlns:a16="http://schemas.microsoft.com/office/drawing/2014/main" id="{218538FD-B650-65D7-8A75-BDC8F8B50D90}"/>
              </a:ext>
            </a:extLst>
          </p:cNvPr>
          <p:cNvSpPr>
            <a:spLocks noGrp="1"/>
          </p:cNvSpPr>
          <p:nvPr>
            <p:ph type="title" idx="4294967295"/>
          </p:nvPr>
        </p:nvSpPr>
        <p:spPr/>
        <p:txBody>
          <a:bodyPr/>
          <a:lstStyle/>
          <a:p>
            <a:pPr>
              <a:defRPr/>
            </a:pPr>
            <a:r>
              <a:rPr lang="en-US" altLang="zh-CN" sz="2400" cap="none" dirty="0"/>
              <a:t>2.2  </a:t>
            </a:r>
            <a:r>
              <a:rPr lang="zh-CN" altLang="en-US" sz="2400" cap="none" dirty="0"/>
              <a:t>基本逻辑运算与基本逻辑门</a:t>
            </a:r>
          </a:p>
        </p:txBody>
      </p:sp>
      <p:sp>
        <p:nvSpPr>
          <p:cNvPr id="11269" name="Rectangle 3">
            <a:extLst>
              <a:ext uri="{FF2B5EF4-FFF2-40B4-BE49-F238E27FC236}">
                <a16:creationId xmlns:a16="http://schemas.microsoft.com/office/drawing/2014/main" id="{619E3AFF-168A-43ED-30F6-E5AB17787161}"/>
              </a:ext>
            </a:extLst>
          </p:cNvPr>
          <p:cNvSpPr txBox="1">
            <a:spLocks noChangeArrowheads="1"/>
          </p:cNvSpPr>
          <p:nvPr/>
        </p:nvSpPr>
        <p:spPr bwMode="auto">
          <a:xfrm>
            <a:off x="719138" y="836613"/>
            <a:ext cx="838835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0850" indent="-45085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r>
              <a:rPr lang="zh-CN" altLang="en-US" sz="2000">
                <a:latin typeface="宋体" panose="02010600030101010101" pitchFamily="2" charset="-122"/>
                <a:ea typeface="Arial Unicode MS" panose="020B0604020202020204" pitchFamily="34" charset="-122"/>
              </a:rPr>
              <a:t>如果条件之一具备，结果就发生，则称这种逻辑关系为逻辑</a:t>
            </a:r>
            <a:r>
              <a:rPr lang="zh-CN" altLang="en-US" sz="2000">
                <a:solidFill>
                  <a:srgbClr val="0000FF"/>
                </a:solidFill>
                <a:latin typeface="宋体" panose="02010600030101010101" pitchFamily="2" charset="-122"/>
                <a:ea typeface="Arial Unicode MS" panose="020B0604020202020204" pitchFamily="34" charset="-122"/>
              </a:rPr>
              <a:t>或运算</a:t>
            </a:r>
            <a:r>
              <a:rPr lang="zh-CN" altLang="en-US" sz="2000">
                <a:latin typeface="宋体" panose="02010600030101010101" pitchFamily="2" charset="-122"/>
                <a:ea typeface="Arial Unicode MS" panose="020B0604020202020204" pitchFamily="34" charset="-122"/>
              </a:rPr>
              <a:t>。</a:t>
            </a:r>
          </a:p>
        </p:txBody>
      </p:sp>
      <p:sp>
        <p:nvSpPr>
          <p:cNvPr id="8198" name="Rectangle 4">
            <a:extLst>
              <a:ext uri="{FF2B5EF4-FFF2-40B4-BE49-F238E27FC236}">
                <a16:creationId xmlns:a16="http://schemas.microsoft.com/office/drawing/2014/main" id="{361A1100-4867-BE0D-6DB0-DF7A038F4B84}"/>
              </a:ext>
            </a:extLst>
          </p:cNvPr>
          <p:cNvSpPr>
            <a:spLocks noChangeArrowheads="1"/>
          </p:cNvSpPr>
          <p:nvPr/>
        </p:nvSpPr>
        <p:spPr bwMode="auto">
          <a:xfrm>
            <a:off x="863600" y="1628775"/>
            <a:ext cx="543718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just" eaLnBrk="1" hangingPunct="1">
              <a:spcBef>
                <a:spcPct val="0"/>
              </a:spcBef>
              <a:buClrTx/>
              <a:buFontTx/>
              <a:buNone/>
            </a:pPr>
            <a:r>
              <a:rPr lang="zh-CN" altLang="en-US" sz="2000">
                <a:latin typeface="宋体" panose="02010600030101010101" pitchFamily="2" charset="-122"/>
                <a:ea typeface="Arial Unicode MS" panose="020B0604020202020204" pitchFamily="34" charset="-122"/>
              </a:rPr>
              <a:t>　　只要当开关</a:t>
            </a:r>
            <a:r>
              <a:rPr lang="en-US" altLang="zh-CN" sz="2000">
                <a:latin typeface="宋体" panose="02010600030101010101" pitchFamily="2" charset="-122"/>
                <a:ea typeface="Arial Unicode MS" panose="020B0604020202020204" pitchFamily="34" charset="-122"/>
              </a:rPr>
              <a:t>A</a:t>
            </a:r>
            <a:r>
              <a:rPr lang="zh-CN" altLang="en-US" sz="2000">
                <a:latin typeface="宋体" panose="02010600030101010101" pitchFamily="2" charset="-122"/>
                <a:ea typeface="Arial Unicode MS" panose="020B0604020202020204" pitchFamily="34" charset="-122"/>
              </a:rPr>
              <a:t>、</a:t>
            </a:r>
            <a:r>
              <a:rPr lang="en-US" altLang="zh-CN" sz="2000">
                <a:latin typeface="宋体" panose="02010600030101010101" pitchFamily="2" charset="-122"/>
                <a:ea typeface="Arial Unicode MS" panose="020B0604020202020204" pitchFamily="34" charset="-122"/>
              </a:rPr>
              <a:t>B</a:t>
            </a:r>
            <a:r>
              <a:rPr lang="zh-CN" altLang="en-US" sz="2000">
                <a:latin typeface="宋体" panose="02010600030101010101" pitchFamily="2" charset="-122"/>
                <a:ea typeface="Arial Unicode MS" panose="020B0604020202020204" pitchFamily="34" charset="-122"/>
              </a:rPr>
              <a:t>之一闭合时，灯</a:t>
            </a:r>
            <a:r>
              <a:rPr lang="en-US" altLang="zh-CN" sz="2000">
                <a:latin typeface="宋体" panose="02010600030101010101" pitchFamily="2" charset="-122"/>
                <a:ea typeface="Arial Unicode MS" panose="020B0604020202020204" pitchFamily="34" charset="-122"/>
              </a:rPr>
              <a:t>F</a:t>
            </a:r>
            <a:r>
              <a:rPr lang="zh-CN" altLang="en-US" sz="2000">
                <a:latin typeface="宋体" panose="02010600030101010101" pitchFamily="2" charset="-122"/>
                <a:ea typeface="Arial Unicode MS" panose="020B0604020202020204" pitchFamily="34" charset="-122"/>
              </a:rPr>
              <a:t>就能亮。把电路中开关的状态作为自变量，而把灯的状态作为因变量。</a:t>
            </a:r>
          </a:p>
        </p:txBody>
      </p:sp>
      <p:sp>
        <p:nvSpPr>
          <p:cNvPr id="8199" name="Rectangle 11">
            <a:extLst>
              <a:ext uri="{FF2B5EF4-FFF2-40B4-BE49-F238E27FC236}">
                <a16:creationId xmlns:a16="http://schemas.microsoft.com/office/drawing/2014/main" id="{C4122ECD-8B8E-D167-77A6-EF5F51E038FB}"/>
              </a:ext>
            </a:extLst>
          </p:cNvPr>
          <p:cNvSpPr>
            <a:spLocks noChangeArrowheads="1"/>
          </p:cNvSpPr>
          <p:nvPr/>
        </p:nvSpPr>
        <p:spPr bwMode="auto">
          <a:xfrm>
            <a:off x="971550" y="6019800"/>
            <a:ext cx="46085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000">
                <a:latin typeface="宋体" panose="02010600030101010101" pitchFamily="2" charset="-122"/>
                <a:ea typeface="Arial Unicode MS" panose="020B0604020202020204" pitchFamily="34" charset="-122"/>
              </a:rPr>
              <a:t>实现逻辑或运算的逻辑电路称为</a:t>
            </a:r>
            <a:r>
              <a:rPr lang="zh-CN" altLang="en-US" sz="2000">
                <a:solidFill>
                  <a:srgbClr val="0000FF"/>
                </a:solidFill>
                <a:latin typeface="宋体" panose="02010600030101010101" pitchFamily="2" charset="-122"/>
                <a:ea typeface="Arial Unicode MS" panose="020B0604020202020204" pitchFamily="34" charset="-122"/>
              </a:rPr>
              <a:t>或门</a:t>
            </a:r>
          </a:p>
        </p:txBody>
      </p:sp>
      <p:pic>
        <p:nvPicPr>
          <p:cNvPr id="8200" name="Picture 4">
            <a:extLst>
              <a:ext uri="{FF2B5EF4-FFF2-40B4-BE49-F238E27FC236}">
                <a16:creationId xmlns:a16="http://schemas.microsoft.com/office/drawing/2014/main" id="{968E143C-33A4-A100-1D14-F1750AB1E8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5100" y="1449388"/>
            <a:ext cx="2428875"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1" name="Picture 5">
            <a:extLst>
              <a:ext uri="{FF2B5EF4-FFF2-40B4-BE49-F238E27FC236}">
                <a16:creationId xmlns:a16="http://schemas.microsoft.com/office/drawing/2014/main" id="{087E77D0-780D-B045-9EA2-71539AA111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7800" y="2962275"/>
            <a:ext cx="2438400" cy="154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2" name="矩形 2">
            <a:extLst>
              <a:ext uri="{FF2B5EF4-FFF2-40B4-BE49-F238E27FC236}">
                <a16:creationId xmlns:a16="http://schemas.microsoft.com/office/drawing/2014/main" id="{9F2D25A7-36F3-44AA-3B45-1D3D01E6E782}"/>
              </a:ext>
            </a:extLst>
          </p:cNvPr>
          <p:cNvSpPr>
            <a:spLocks noChangeArrowheads="1"/>
          </p:cNvSpPr>
          <p:nvPr/>
        </p:nvSpPr>
        <p:spPr bwMode="auto">
          <a:xfrm>
            <a:off x="6427788" y="4535488"/>
            <a:ext cx="25130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0"/>
              </a:spcBef>
              <a:buClrTx/>
              <a:buFontTx/>
              <a:buNone/>
            </a:pPr>
            <a:r>
              <a:rPr lang="zh-CN" altLang="en-US" sz="1800">
                <a:latin typeface="宋体" panose="02010600030101010101" pitchFamily="2" charset="-122"/>
                <a:ea typeface="Arial Unicode MS" panose="020B0604020202020204" pitchFamily="34" charset="-122"/>
              </a:rPr>
              <a:t>图</a:t>
            </a:r>
            <a:r>
              <a:rPr lang="en-US" altLang="zh-CN" sz="1800">
                <a:latin typeface="宋体" panose="02010600030101010101" pitchFamily="2" charset="-122"/>
                <a:ea typeface="Arial Unicode MS" panose="020B0604020202020204" pitchFamily="34" charset="-122"/>
              </a:rPr>
              <a:t>2.5 </a:t>
            </a:r>
            <a:r>
              <a:rPr lang="zh-CN" altLang="en-US" sz="1800">
                <a:latin typeface="宋体" panose="02010600030101010101" pitchFamily="2" charset="-122"/>
                <a:ea typeface="Arial Unicode MS" panose="020B0604020202020204" pitchFamily="34" charset="-122"/>
              </a:rPr>
              <a:t>逻辑或电路实例</a:t>
            </a:r>
          </a:p>
        </p:txBody>
      </p:sp>
      <p:sp>
        <p:nvSpPr>
          <p:cNvPr id="8203" name="Text Box 9">
            <a:extLst>
              <a:ext uri="{FF2B5EF4-FFF2-40B4-BE49-F238E27FC236}">
                <a16:creationId xmlns:a16="http://schemas.microsoft.com/office/drawing/2014/main" id="{507221DB-0BF0-6CB8-39B6-DF30705BDDF9}"/>
              </a:ext>
            </a:extLst>
          </p:cNvPr>
          <p:cNvSpPr txBox="1">
            <a:spLocks noChangeArrowheads="1"/>
          </p:cNvSpPr>
          <p:nvPr/>
        </p:nvSpPr>
        <p:spPr bwMode="auto">
          <a:xfrm>
            <a:off x="6300788" y="6219825"/>
            <a:ext cx="2447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ts val="775"/>
              </a:spcBef>
              <a:buClrTx/>
              <a:buFontTx/>
              <a:buNone/>
            </a:pPr>
            <a:r>
              <a:rPr lang="zh-CN" altLang="en-US" sz="1800">
                <a:latin typeface="宋体" panose="02010600030101010101" pitchFamily="2" charset="-122"/>
                <a:ea typeface="Arial Unicode MS" panose="020B0604020202020204" pitchFamily="34" charset="-122"/>
              </a:rPr>
              <a:t>图</a:t>
            </a:r>
            <a:r>
              <a:rPr lang="en-US" altLang="zh-CN" sz="1800">
                <a:latin typeface="宋体" panose="02010600030101010101" pitchFamily="2" charset="-122"/>
                <a:ea typeface="Arial Unicode MS" panose="020B0604020202020204" pitchFamily="34" charset="-122"/>
              </a:rPr>
              <a:t>2.6  2</a:t>
            </a:r>
            <a:r>
              <a:rPr lang="zh-CN" altLang="en-US" sz="1800">
                <a:latin typeface="宋体" panose="02010600030101010101" pitchFamily="2" charset="-122"/>
                <a:ea typeface="Arial Unicode MS" panose="020B0604020202020204" pitchFamily="34" charset="-122"/>
              </a:rPr>
              <a:t>输入或门符号</a:t>
            </a:r>
          </a:p>
        </p:txBody>
      </p:sp>
      <p:pic>
        <p:nvPicPr>
          <p:cNvPr id="8204" name="Picture 10">
            <a:extLst>
              <a:ext uri="{FF2B5EF4-FFF2-40B4-BE49-F238E27FC236}">
                <a16:creationId xmlns:a16="http://schemas.microsoft.com/office/drawing/2014/main" id="{371E7AA5-961E-5B8A-EB9D-B0FF4A4622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025" y="5356225"/>
            <a:ext cx="15113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6" name="Rectangle 4">
            <a:extLst>
              <a:ext uri="{FF2B5EF4-FFF2-40B4-BE49-F238E27FC236}">
                <a16:creationId xmlns:a16="http://schemas.microsoft.com/office/drawing/2014/main" id="{683648DE-40CD-0375-AD0C-B17832B7DE3A}"/>
              </a:ext>
            </a:extLst>
          </p:cNvPr>
          <p:cNvSpPr>
            <a:spLocks noChangeArrowheads="1"/>
          </p:cNvSpPr>
          <p:nvPr/>
        </p:nvSpPr>
        <p:spPr bwMode="auto">
          <a:xfrm>
            <a:off x="898525" y="3233738"/>
            <a:ext cx="5437188"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just" eaLnBrk="1" hangingPunct="1">
              <a:spcBef>
                <a:spcPct val="0"/>
              </a:spcBef>
              <a:buClrTx/>
              <a:buFontTx/>
              <a:buNone/>
            </a:pPr>
            <a:r>
              <a:rPr lang="zh-CN" altLang="en-US" sz="2000">
                <a:latin typeface="宋体" panose="02010600030101010101" pitchFamily="2" charset="-122"/>
                <a:ea typeface="Arial Unicode MS" panose="020B0604020202020204" pitchFamily="34" charset="-122"/>
              </a:rPr>
              <a:t>　　逻辑代数中将符合图</a:t>
            </a:r>
            <a:r>
              <a:rPr lang="en-US" altLang="zh-CN" sz="2000">
                <a:latin typeface="宋体" panose="02010600030101010101" pitchFamily="2" charset="-122"/>
                <a:ea typeface="Arial Unicode MS" panose="020B0604020202020204" pitchFamily="34" charset="-122"/>
              </a:rPr>
              <a:t>2.5</a:t>
            </a:r>
            <a:r>
              <a:rPr lang="zh-CN" altLang="en-US" sz="2000">
                <a:latin typeface="宋体" panose="02010600030101010101" pitchFamily="2" charset="-122"/>
                <a:ea typeface="Arial Unicode MS" panose="020B0604020202020204" pitchFamily="34" charset="-122"/>
              </a:rPr>
              <a:t>的函数关系定义为逻辑或，又叫逻辑加，运算符号为“</a:t>
            </a:r>
            <a:r>
              <a:rPr lang="en-US" altLang="zh-CN" sz="2000">
                <a:latin typeface="宋体" panose="02010600030101010101" pitchFamily="2" charset="-122"/>
                <a:ea typeface="Arial Unicode MS" panose="020B0604020202020204" pitchFamily="34" charset="-122"/>
              </a:rPr>
              <a:t>+”</a:t>
            </a:r>
            <a:r>
              <a:rPr lang="zh-CN" altLang="en-US" sz="2000">
                <a:latin typeface="宋体" panose="02010600030101010101" pitchFamily="2" charset="-122"/>
                <a:ea typeface="Arial Unicode MS" panose="020B0604020202020204" pitchFamily="34" charset="-122"/>
              </a:rPr>
              <a:t>，</a:t>
            </a:r>
            <a:r>
              <a:rPr lang="en-US" altLang="zh-CN" sz="2000">
                <a:latin typeface="宋体" panose="02010600030101010101" pitchFamily="2" charset="-122"/>
                <a:ea typeface="Arial Unicode MS" panose="020B0604020202020204" pitchFamily="34" charset="-122"/>
              </a:rPr>
              <a:t>2</a:t>
            </a:r>
            <a:r>
              <a:rPr lang="zh-CN" altLang="en-US" sz="2000">
                <a:latin typeface="宋体" panose="02010600030101010101" pitchFamily="2" charset="-122"/>
                <a:ea typeface="Arial Unicode MS" panose="020B0604020202020204" pitchFamily="34" charset="-122"/>
              </a:rPr>
              <a:t>变量的逻辑或运算表达式为：</a:t>
            </a:r>
          </a:p>
          <a:p>
            <a:pPr algn="just" eaLnBrk="1" hangingPunct="1">
              <a:spcBef>
                <a:spcPct val="0"/>
              </a:spcBef>
              <a:buClrTx/>
              <a:buFontTx/>
              <a:buNone/>
            </a:pPr>
            <a:r>
              <a:rPr lang="zh-CN" altLang="en-US" sz="2000">
                <a:latin typeface="宋体" panose="02010600030101010101" pitchFamily="2" charset="-122"/>
                <a:ea typeface="Arial Unicode MS" panose="020B0604020202020204" pitchFamily="34" charset="-122"/>
              </a:rPr>
              <a:t>	</a:t>
            </a:r>
            <a:r>
              <a:rPr lang="en-US" altLang="zh-CN" sz="2000">
                <a:latin typeface="宋体" panose="02010600030101010101" pitchFamily="2" charset="-122"/>
                <a:ea typeface="Arial Unicode MS" panose="020B0604020202020204" pitchFamily="34" charset="-122"/>
              </a:rPr>
              <a:t>F = A + B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98"/>
                                        </p:tgtEl>
                                        <p:attrNameLst>
                                          <p:attrName>style.visibility</p:attrName>
                                        </p:attrNameLst>
                                      </p:cBhvr>
                                      <p:to>
                                        <p:strVal val="visible"/>
                                      </p:to>
                                    </p:set>
                                    <p:animEffect transition="in" filter="box(in)">
                                      <p:cBhvr>
                                        <p:cTn id="7" dur="500"/>
                                        <p:tgtEl>
                                          <p:spTgt spid="8198"/>
                                        </p:tgtEl>
                                      </p:cBhvr>
                                    </p:animEffect>
                                  </p:childTnLst>
                                </p:cTn>
                              </p:par>
                              <p:par>
                                <p:cTn id="8" presetID="4" presetClass="entr" presetSubtype="16" fill="hold" nodeType="withEffect">
                                  <p:stCondLst>
                                    <p:cond delay="0"/>
                                  </p:stCondLst>
                                  <p:childTnLst>
                                    <p:set>
                                      <p:cBhvr>
                                        <p:cTn id="9" dur="1" fill="hold">
                                          <p:stCondLst>
                                            <p:cond delay="0"/>
                                          </p:stCondLst>
                                        </p:cTn>
                                        <p:tgtEl>
                                          <p:spTgt spid="8200"/>
                                        </p:tgtEl>
                                        <p:attrNameLst>
                                          <p:attrName>style.visibility</p:attrName>
                                        </p:attrNameLst>
                                      </p:cBhvr>
                                      <p:to>
                                        <p:strVal val="visible"/>
                                      </p:to>
                                    </p:set>
                                    <p:animEffect transition="in" filter="box(in)">
                                      <p:cBhvr>
                                        <p:cTn id="10" dur="500"/>
                                        <p:tgtEl>
                                          <p:spTgt spid="8200"/>
                                        </p:tgtEl>
                                      </p:cBhvr>
                                    </p:animEffect>
                                  </p:childTnLst>
                                </p:cTn>
                              </p:par>
                              <p:par>
                                <p:cTn id="11" presetID="4" presetClass="entr" presetSubtype="16" fill="hold" nodeType="withEffect">
                                  <p:stCondLst>
                                    <p:cond delay="0"/>
                                  </p:stCondLst>
                                  <p:childTnLst>
                                    <p:set>
                                      <p:cBhvr>
                                        <p:cTn id="12" dur="1" fill="hold">
                                          <p:stCondLst>
                                            <p:cond delay="0"/>
                                          </p:stCondLst>
                                        </p:cTn>
                                        <p:tgtEl>
                                          <p:spTgt spid="8201"/>
                                        </p:tgtEl>
                                        <p:attrNameLst>
                                          <p:attrName>style.visibility</p:attrName>
                                        </p:attrNameLst>
                                      </p:cBhvr>
                                      <p:to>
                                        <p:strVal val="visible"/>
                                      </p:to>
                                    </p:set>
                                    <p:animEffect transition="in" filter="box(in)">
                                      <p:cBhvr>
                                        <p:cTn id="13" dur="500"/>
                                        <p:tgtEl>
                                          <p:spTgt spid="8201"/>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8202"/>
                                        </p:tgtEl>
                                        <p:attrNameLst>
                                          <p:attrName>style.visibility</p:attrName>
                                        </p:attrNameLst>
                                      </p:cBhvr>
                                      <p:to>
                                        <p:strVal val="visible"/>
                                      </p:to>
                                    </p:set>
                                    <p:animEffect transition="in" filter="box(in)">
                                      <p:cBhvr>
                                        <p:cTn id="16" dur="500"/>
                                        <p:tgtEl>
                                          <p:spTgt spid="820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8206"/>
                                        </p:tgtEl>
                                        <p:attrNameLst>
                                          <p:attrName>style.visibility</p:attrName>
                                        </p:attrNameLst>
                                      </p:cBhvr>
                                      <p:to>
                                        <p:strVal val="visible"/>
                                      </p:to>
                                    </p:set>
                                    <p:animEffect transition="in" filter="box(in)">
                                      <p:cBhvr>
                                        <p:cTn id="21" dur="500"/>
                                        <p:tgtEl>
                                          <p:spTgt spid="820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nodeType="clickEffect">
                                  <p:stCondLst>
                                    <p:cond delay="0"/>
                                  </p:stCondLst>
                                  <p:childTnLst>
                                    <p:set>
                                      <p:cBhvr>
                                        <p:cTn id="25" dur="1" fill="hold">
                                          <p:stCondLst>
                                            <p:cond delay="0"/>
                                          </p:stCondLst>
                                        </p:cTn>
                                        <p:tgtEl>
                                          <p:spTgt spid="8204"/>
                                        </p:tgtEl>
                                        <p:attrNameLst>
                                          <p:attrName>style.visibility</p:attrName>
                                        </p:attrNameLst>
                                      </p:cBhvr>
                                      <p:to>
                                        <p:strVal val="visible"/>
                                      </p:to>
                                    </p:set>
                                    <p:animEffect transition="in" filter="box(in)">
                                      <p:cBhvr>
                                        <p:cTn id="26" dur="500"/>
                                        <p:tgtEl>
                                          <p:spTgt spid="8204"/>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8203"/>
                                        </p:tgtEl>
                                        <p:attrNameLst>
                                          <p:attrName>style.visibility</p:attrName>
                                        </p:attrNameLst>
                                      </p:cBhvr>
                                      <p:to>
                                        <p:strVal val="visible"/>
                                      </p:to>
                                    </p:set>
                                    <p:animEffect transition="in" filter="box(in)">
                                      <p:cBhvr>
                                        <p:cTn id="29" dur="500"/>
                                        <p:tgtEl>
                                          <p:spTgt spid="8203"/>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8199"/>
                                        </p:tgtEl>
                                        <p:attrNameLst>
                                          <p:attrName>style.visibility</p:attrName>
                                        </p:attrNameLst>
                                      </p:cBhvr>
                                      <p:to>
                                        <p:strVal val="visible"/>
                                      </p:to>
                                    </p:set>
                                    <p:animEffect transition="in" filter="box(in)">
                                      <p:cBhvr>
                                        <p:cTn id="32" dur="500"/>
                                        <p:tgtEl>
                                          <p:spTgt spid="8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p:bldP spid="8199" grpId="0"/>
      <p:bldP spid="8202" grpId="0"/>
      <p:bldP spid="8203" grpId="0"/>
      <p:bldP spid="820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9">
            <a:extLst>
              <a:ext uri="{FF2B5EF4-FFF2-40B4-BE49-F238E27FC236}">
                <a16:creationId xmlns:a16="http://schemas.microsoft.com/office/drawing/2014/main" id="{50B80C7E-9677-1EC9-323A-1580B994302E}"/>
              </a:ext>
            </a:extLst>
          </p:cNvPr>
          <p:cNvSpPr>
            <a:spLocks noGrp="1"/>
          </p:cNvSpPr>
          <p:nvPr>
            <p:ph type="sldNum" sz="quarter" idx="10"/>
          </p:nvPr>
        </p:nvSpPr>
        <p:spPr>
          <a:noFill/>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spcBef>
                <a:spcPct val="0"/>
              </a:spcBef>
              <a:buClrTx/>
              <a:buFontTx/>
              <a:buNone/>
            </a:pPr>
            <a:fld id="{1F0C1673-7C50-45B5-AD0F-FD103B1D67D1}" type="slidenum">
              <a:rPr lang="en-US" altLang="zh-CN" sz="1800">
                <a:solidFill>
                  <a:schemeClr val="bg2"/>
                </a:solidFill>
                <a:latin typeface="Arial" panose="020B0604020202020204" pitchFamily="34" charset="0"/>
                <a:ea typeface="Arial Unicode MS" panose="020B0604020202020204" pitchFamily="34" charset="-122"/>
              </a:rPr>
              <a:pPr>
                <a:spcBef>
                  <a:spcPct val="0"/>
                </a:spcBef>
                <a:buClrTx/>
                <a:buFontTx/>
                <a:buNone/>
              </a:pPr>
              <a:t>60</a:t>
            </a:fld>
            <a:endParaRPr lang="en-US" altLang="zh-CN" sz="1800">
              <a:solidFill>
                <a:schemeClr val="bg2"/>
              </a:solidFill>
              <a:latin typeface="Arial" panose="020B0604020202020204" pitchFamily="34" charset="0"/>
              <a:ea typeface="Arial Unicode MS" panose="020B0604020202020204" pitchFamily="34" charset="-122"/>
            </a:endParaRPr>
          </a:p>
        </p:txBody>
      </p:sp>
      <p:sp>
        <p:nvSpPr>
          <p:cNvPr id="59435" name="矩形 43">
            <a:extLst>
              <a:ext uri="{FF2B5EF4-FFF2-40B4-BE49-F238E27FC236}">
                <a16:creationId xmlns:a16="http://schemas.microsoft.com/office/drawing/2014/main" id="{74355817-63A3-ECDA-5F83-7D817B9686C1}"/>
              </a:ext>
            </a:extLst>
          </p:cNvPr>
          <p:cNvSpPr>
            <a:spLocks noGrp="1"/>
          </p:cNvSpPr>
          <p:nvPr>
            <p:ph type="title" idx="4294967295"/>
          </p:nvPr>
        </p:nvSpPr>
        <p:spPr>
          <a:xfrm>
            <a:off x="93663" y="347663"/>
            <a:ext cx="590550" cy="6145212"/>
          </a:xfrm>
        </p:spPr>
        <p:txBody>
          <a:bodyPr/>
          <a:lstStyle/>
          <a:p>
            <a:pPr>
              <a:defRPr/>
            </a:pPr>
            <a:r>
              <a:rPr lang="en-US" altLang="zh-CN" sz="2400" cap="none" dirty="0"/>
              <a:t>4. </a:t>
            </a:r>
            <a:r>
              <a:rPr lang="zh-CN" altLang="en-US" sz="2400" cap="none" dirty="0"/>
              <a:t>用卡诺图化简逻辑函数 </a:t>
            </a:r>
          </a:p>
        </p:txBody>
      </p:sp>
      <p:sp>
        <p:nvSpPr>
          <p:cNvPr id="77828" name="Text Box 10">
            <a:extLst>
              <a:ext uri="{FF2B5EF4-FFF2-40B4-BE49-F238E27FC236}">
                <a16:creationId xmlns:a16="http://schemas.microsoft.com/office/drawing/2014/main" id="{C6A6F59E-48EE-0CC7-FCD1-06239099483F}"/>
              </a:ext>
            </a:extLst>
          </p:cNvPr>
          <p:cNvSpPr txBox="1">
            <a:spLocks noChangeArrowheads="1"/>
          </p:cNvSpPr>
          <p:nvPr/>
        </p:nvSpPr>
        <p:spPr bwMode="auto">
          <a:xfrm>
            <a:off x="827088" y="115888"/>
            <a:ext cx="7561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sz="2400">
                <a:latin typeface="Arial" panose="020B0604020202020204" pitchFamily="34" charset="0"/>
                <a:ea typeface="Arial Unicode MS" panose="020B0604020202020204" pitchFamily="34" charset="-122"/>
              </a:rPr>
              <a:t>4. </a:t>
            </a:r>
            <a:r>
              <a:rPr lang="zh-CN" altLang="en-US" sz="2400">
                <a:latin typeface="Arial" panose="020B0604020202020204" pitchFamily="34" charset="0"/>
                <a:ea typeface="Arial Unicode MS" panose="020B0604020202020204" pitchFamily="34" charset="-122"/>
              </a:rPr>
              <a:t>用卡诺图化简逻辑函数 </a:t>
            </a:r>
          </a:p>
        </p:txBody>
      </p:sp>
      <p:sp>
        <p:nvSpPr>
          <p:cNvPr id="77829" name="Rectangle 3">
            <a:extLst>
              <a:ext uri="{FF2B5EF4-FFF2-40B4-BE49-F238E27FC236}">
                <a16:creationId xmlns:a16="http://schemas.microsoft.com/office/drawing/2014/main" id="{B422591A-925E-21B6-3A7C-3F4C02DCB6D3}"/>
              </a:ext>
            </a:extLst>
          </p:cNvPr>
          <p:cNvSpPr txBox="1">
            <a:spLocks noChangeArrowheads="1"/>
          </p:cNvSpPr>
          <p:nvPr/>
        </p:nvSpPr>
        <p:spPr bwMode="auto">
          <a:xfrm>
            <a:off x="827088" y="722313"/>
            <a:ext cx="7948612"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20725" indent="-35560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992188" indent="-352425">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262063" indent="-347663">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1430338" indent="-333375">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18875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3447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28019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2591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120000"/>
              </a:lnSpc>
              <a:buFont typeface="Wingdings" panose="05000000000000000000" pitchFamily="2" charset="2"/>
              <a:buNone/>
            </a:pPr>
            <a:r>
              <a:rPr lang="en-US" altLang="zh-CN" sz="2000">
                <a:solidFill>
                  <a:srgbClr val="0000FF"/>
                </a:solidFill>
                <a:ea typeface="Arial Unicode MS" panose="020B0604020202020204" pitchFamily="34" charset="-122"/>
              </a:rPr>
              <a:t>1</a:t>
            </a:r>
            <a:r>
              <a:rPr lang="zh-CN" altLang="en-US" sz="2000">
                <a:solidFill>
                  <a:srgbClr val="0000FF"/>
                </a:solidFill>
                <a:ea typeface="Arial Unicode MS" panose="020B0604020202020204" pitchFamily="34" charset="-122"/>
              </a:rPr>
              <a:t>） 基本原理：</a:t>
            </a:r>
            <a:r>
              <a:rPr lang="zh-CN" altLang="en-US" sz="2000">
                <a:ea typeface="Arial Unicode MS" panose="020B0604020202020204" pitchFamily="34" charset="-122"/>
              </a:rPr>
              <a:t>用卡诺图化简逻辑函数式，其原理是利用卡诺图的相邻性，对相邻最小项进行合并，消去互反变量，以达到化简的目的。</a:t>
            </a:r>
            <a:r>
              <a:rPr lang="en-US" altLang="zh-CN" sz="2000">
                <a:ea typeface="Arial Unicode MS" panose="020B0604020202020204" pitchFamily="34" charset="-122"/>
              </a:rPr>
              <a:t>2</a:t>
            </a:r>
            <a:r>
              <a:rPr lang="zh-CN" altLang="en-US" sz="2000">
                <a:ea typeface="Arial Unicode MS" panose="020B0604020202020204" pitchFamily="34" charset="-122"/>
              </a:rPr>
              <a:t>个相邻最小项合并，可以消去</a:t>
            </a:r>
            <a:r>
              <a:rPr lang="en-US" altLang="zh-CN" sz="2000">
                <a:ea typeface="Arial Unicode MS" panose="020B0604020202020204" pitchFamily="34" charset="-122"/>
              </a:rPr>
              <a:t>1</a:t>
            </a:r>
            <a:r>
              <a:rPr lang="zh-CN" altLang="en-US" sz="2000">
                <a:ea typeface="Arial Unicode MS" panose="020B0604020202020204" pitchFamily="34" charset="-122"/>
              </a:rPr>
              <a:t>个变量；</a:t>
            </a:r>
            <a:r>
              <a:rPr lang="en-US" altLang="zh-CN" sz="2000">
                <a:ea typeface="Arial Unicode MS" panose="020B0604020202020204" pitchFamily="34" charset="-122"/>
              </a:rPr>
              <a:t>4</a:t>
            </a:r>
            <a:r>
              <a:rPr lang="zh-CN" altLang="en-US" sz="2000">
                <a:ea typeface="Arial Unicode MS" panose="020B0604020202020204" pitchFamily="34" charset="-122"/>
              </a:rPr>
              <a:t>个相邻最小项合并，可以消去</a:t>
            </a:r>
            <a:r>
              <a:rPr lang="en-US" altLang="zh-CN" sz="2000">
                <a:ea typeface="Arial Unicode MS" panose="020B0604020202020204" pitchFamily="34" charset="-122"/>
              </a:rPr>
              <a:t>2</a:t>
            </a:r>
            <a:r>
              <a:rPr lang="zh-CN" altLang="en-US" sz="2000">
                <a:ea typeface="Arial Unicode MS" panose="020B0604020202020204" pitchFamily="34" charset="-122"/>
              </a:rPr>
              <a:t>个变量；把</a:t>
            </a:r>
            <a:r>
              <a:rPr lang="en-US" altLang="zh-CN" sz="2000">
                <a:ea typeface="Arial Unicode MS" panose="020B0604020202020204" pitchFamily="34" charset="-122"/>
              </a:rPr>
              <a:t>2</a:t>
            </a:r>
            <a:r>
              <a:rPr lang="en-US" altLang="zh-CN" sz="2000" baseline="30000">
                <a:ea typeface="Arial Unicode MS" panose="020B0604020202020204" pitchFamily="34" charset="-122"/>
              </a:rPr>
              <a:t>n</a:t>
            </a:r>
            <a:r>
              <a:rPr lang="zh-CN" altLang="en-US" sz="2000">
                <a:ea typeface="Arial Unicode MS" panose="020B0604020202020204" pitchFamily="34" charset="-122"/>
              </a:rPr>
              <a:t>个相邻最小项合并，可以消去</a:t>
            </a:r>
            <a:r>
              <a:rPr lang="en-US" altLang="zh-CN" sz="2000">
                <a:ea typeface="Arial Unicode MS" panose="020B0604020202020204" pitchFamily="34" charset="-122"/>
              </a:rPr>
              <a:t>n</a:t>
            </a:r>
            <a:r>
              <a:rPr lang="zh-CN" altLang="en-US" sz="2000">
                <a:ea typeface="Arial Unicode MS" panose="020B0604020202020204" pitchFamily="34" charset="-122"/>
              </a:rPr>
              <a:t>个变量。 </a:t>
            </a:r>
          </a:p>
        </p:txBody>
      </p:sp>
      <p:sp>
        <p:nvSpPr>
          <p:cNvPr id="8" name="Rectangle 3">
            <a:extLst>
              <a:ext uri="{FF2B5EF4-FFF2-40B4-BE49-F238E27FC236}">
                <a16:creationId xmlns:a16="http://schemas.microsoft.com/office/drawing/2014/main" id="{04A4FF60-BE11-16C8-F49F-F9EAE0895116}"/>
              </a:ext>
            </a:extLst>
          </p:cNvPr>
          <p:cNvSpPr txBox="1">
            <a:spLocks noChangeArrowheads="1"/>
          </p:cNvSpPr>
          <p:nvPr/>
        </p:nvSpPr>
        <p:spPr bwMode="auto">
          <a:xfrm>
            <a:off x="827088" y="3284538"/>
            <a:ext cx="7948612" cy="304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20725" indent="-35560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992188" indent="-352425">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262063" indent="-347663">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1430338" indent="-333375">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18875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3447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28019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2591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115000"/>
              </a:lnSpc>
              <a:buFont typeface="Wingdings" panose="05000000000000000000" pitchFamily="2" charset="2"/>
              <a:buNone/>
            </a:pPr>
            <a:r>
              <a:rPr lang="en-US" altLang="zh-CN" sz="2000">
                <a:ea typeface="Arial Unicode MS" panose="020B0604020202020204" pitchFamily="34" charset="-122"/>
              </a:rPr>
              <a:t>① </a:t>
            </a:r>
            <a:r>
              <a:rPr lang="zh-CN" altLang="en-US" sz="2000">
                <a:ea typeface="Arial Unicode MS" panose="020B0604020202020204" pitchFamily="34" charset="-122"/>
              </a:rPr>
              <a:t>画出逻辑函数的卡诺图。</a:t>
            </a:r>
          </a:p>
          <a:p>
            <a:pPr eaLnBrk="1" hangingPunct="1">
              <a:lnSpc>
                <a:spcPct val="115000"/>
              </a:lnSpc>
              <a:buFont typeface="Wingdings" panose="05000000000000000000" pitchFamily="2" charset="2"/>
              <a:buNone/>
            </a:pPr>
            <a:r>
              <a:rPr lang="zh-CN" altLang="en-US" sz="2000">
                <a:ea typeface="Arial Unicode MS" panose="020B0604020202020204" pitchFamily="34" charset="-122"/>
              </a:rPr>
              <a:t>② 将</a:t>
            </a:r>
            <a:r>
              <a:rPr lang="en-US" altLang="zh-CN" sz="2000">
                <a:ea typeface="Arial Unicode MS" panose="020B0604020202020204" pitchFamily="34" charset="-122"/>
              </a:rPr>
              <a:t>2</a:t>
            </a:r>
            <a:r>
              <a:rPr lang="en-US" altLang="zh-CN" sz="2000" baseline="30000">
                <a:ea typeface="Arial Unicode MS" panose="020B0604020202020204" pitchFamily="34" charset="-122"/>
              </a:rPr>
              <a:t>n</a:t>
            </a:r>
            <a:r>
              <a:rPr lang="zh-CN" altLang="en-US" sz="2000">
                <a:ea typeface="Arial Unicode MS" panose="020B0604020202020204" pitchFamily="34" charset="-122"/>
              </a:rPr>
              <a:t>个为１的相邻方格分别画包围圈，整理每个包围圈的公因子，作为与项，即为其对应的表达式。</a:t>
            </a:r>
          </a:p>
          <a:p>
            <a:pPr eaLnBrk="1" hangingPunct="1">
              <a:lnSpc>
                <a:spcPct val="115000"/>
              </a:lnSpc>
              <a:buFont typeface="Wingdings" panose="05000000000000000000" pitchFamily="2" charset="2"/>
              <a:buNone/>
            </a:pPr>
            <a:r>
              <a:rPr lang="zh-CN" altLang="en-US" sz="2000">
                <a:ea typeface="Arial Unicode MS" panose="020B0604020202020204" pitchFamily="34" charset="-122"/>
              </a:rPr>
              <a:t>③ 将合并化简后的各与项进行逻辑或，便为所求的逻辑函数最简与</a:t>
            </a:r>
            <a:r>
              <a:rPr lang="en-US" altLang="zh-CN" sz="2000">
                <a:ea typeface="Arial Unicode MS" panose="020B0604020202020204" pitchFamily="34" charset="-122"/>
              </a:rPr>
              <a:t>-</a:t>
            </a:r>
            <a:r>
              <a:rPr lang="zh-CN" altLang="en-US" sz="2000">
                <a:ea typeface="Arial Unicode MS" panose="020B0604020202020204" pitchFamily="34" charset="-122"/>
              </a:rPr>
              <a:t>或式。</a:t>
            </a:r>
          </a:p>
        </p:txBody>
      </p:sp>
      <p:sp>
        <p:nvSpPr>
          <p:cNvPr id="11" name="Text Box 10">
            <a:extLst>
              <a:ext uri="{FF2B5EF4-FFF2-40B4-BE49-F238E27FC236}">
                <a16:creationId xmlns:a16="http://schemas.microsoft.com/office/drawing/2014/main" id="{6CE1A43C-2447-13FD-4919-A3210C3BEEA6}"/>
              </a:ext>
            </a:extLst>
          </p:cNvPr>
          <p:cNvSpPr txBox="1">
            <a:spLocks noChangeArrowheads="1"/>
          </p:cNvSpPr>
          <p:nvPr/>
        </p:nvSpPr>
        <p:spPr bwMode="auto">
          <a:xfrm>
            <a:off x="827088" y="2822575"/>
            <a:ext cx="75612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FontTx/>
              <a:buNone/>
            </a:pPr>
            <a:r>
              <a:rPr lang="en-US" altLang="zh-CN" sz="2200">
                <a:solidFill>
                  <a:srgbClr val="0000FF"/>
                </a:solidFill>
                <a:latin typeface="Arial" panose="020B0604020202020204" pitchFamily="34" charset="0"/>
                <a:ea typeface="Arial Unicode MS" panose="020B0604020202020204" pitchFamily="34" charset="-122"/>
              </a:rPr>
              <a:t>2</a:t>
            </a:r>
            <a:r>
              <a:rPr lang="zh-CN" altLang="en-US" sz="2200">
                <a:solidFill>
                  <a:srgbClr val="0000FF"/>
                </a:solidFill>
                <a:latin typeface="Arial" panose="020B0604020202020204" pitchFamily="34" charset="0"/>
                <a:ea typeface="Arial Unicode MS" panose="020B0604020202020204" pitchFamily="34" charset="-122"/>
              </a:rPr>
              <a:t>） 用卡诺图化简逻辑函数的步骤 </a:t>
            </a:r>
          </a:p>
        </p:txBody>
      </p:sp>
      <p:sp>
        <p:nvSpPr>
          <p:cNvPr id="63496" name="Rectangle 7">
            <a:extLst>
              <a:ext uri="{FF2B5EF4-FFF2-40B4-BE49-F238E27FC236}">
                <a16:creationId xmlns:a16="http://schemas.microsoft.com/office/drawing/2014/main" id="{880BC64C-EACC-5BF2-AB40-B99D96BC1646}"/>
              </a:ext>
            </a:extLst>
          </p:cNvPr>
          <p:cNvSpPr>
            <a:spLocks noChangeArrowheads="1"/>
          </p:cNvSpPr>
          <p:nvPr/>
        </p:nvSpPr>
        <p:spPr bwMode="auto">
          <a:xfrm>
            <a:off x="1849438" y="5300663"/>
            <a:ext cx="7078662" cy="1016000"/>
          </a:xfrm>
          <a:prstGeom prst="rect">
            <a:avLst/>
          </a:prstGeom>
          <a:solidFill>
            <a:srgbClr val="FFFF00"/>
          </a:solidFill>
          <a:ln w="9525">
            <a:solidFill>
              <a:schemeClr val="tx1"/>
            </a:solidFill>
            <a:miter lim="800000"/>
            <a:headEnd/>
            <a:tailEnd/>
          </a:ln>
        </p:spPr>
        <p:txBody>
          <a:bodyPr>
            <a:spAutoFit/>
          </a:bodyPr>
          <a:lstStyle>
            <a:lvl1pPr marL="273050" indent="-27305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pPr>
            <a:r>
              <a:rPr lang="zh-CN" altLang="en-US" sz="2000">
                <a:solidFill>
                  <a:srgbClr val="0000FF"/>
                </a:solidFill>
                <a:latin typeface="宋体" panose="02010600030101010101" pitchFamily="2" charset="-122"/>
                <a:ea typeface="Arial Unicode MS" panose="020B0604020202020204" pitchFamily="34" charset="-122"/>
              </a:rPr>
              <a:t>相接：</a:t>
            </a:r>
            <a:r>
              <a:rPr lang="zh-CN" altLang="en-US" sz="2000">
                <a:latin typeface="宋体" panose="02010600030101010101" pitchFamily="2" charset="-122"/>
                <a:ea typeface="Arial Unicode MS" panose="020B0604020202020204" pitchFamily="34" charset="-122"/>
              </a:rPr>
              <a:t>在卡诺图上紧挨着的小方格称相接</a:t>
            </a:r>
          </a:p>
          <a:p>
            <a:pPr eaLnBrk="1" hangingPunct="1">
              <a:spcBef>
                <a:spcPct val="0"/>
              </a:spcBef>
            </a:pPr>
            <a:r>
              <a:rPr lang="zh-CN" altLang="en-US" sz="2000">
                <a:solidFill>
                  <a:srgbClr val="0000FF"/>
                </a:solidFill>
                <a:latin typeface="宋体" panose="02010600030101010101" pitchFamily="2" charset="-122"/>
                <a:ea typeface="Arial Unicode MS" panose="020B0604020202020204" pitchFamily="34" charset="-122"/>
              </a:rPr>
              <a:t>相对：</a:t>
            </a:r>
            <a:r>
              <a:rPr lang="zh-CN" altLang="en-US" sz="2000">
                <a:latin typeface="宋体" panose="02010600030101010101" pitchFamily="2" charset="-122"/>
                <a:ea typeface="Arial Unicode MS" panose="020B0604020202020204" pitchFamily="34" charset="-122"/>
              </a:rPr>
              <a:t>在卡诺图上一行或一列的两头的小方格称相对</a:t>
            </a:r>
          </a:p>
          <a:p>
            <a:pPr eaLnBrk="1" hangingPunct="1">
              <a:spcBef>
                <a:spcPct val="0"/>
              </a:spcBef>
            </a:pPr>
            <a:r>
              <a:rPr lang="zh-CN" altLang="en-US" sz="2000">
                <a:solidFill>
                  <a:srgbClr val="0000FF"/>
                </a:solidFill>
                <a:latin typeface="宋体" panose="02010600030101010101" pitchFamily="2" charset="-122"/>
                <a:ea typeface="Arial Unicode MS" panose="020B0604020202020204" pitchFamily="34" charset="-122"/>
              </a:rPr>
              <a:t>相重：</a:t>
            </a:r>
            <a:r>
              <a:rPr lang="zh-CN" altLang="en-US" sz="2000">
                <a:latin typeface="宋体" panose="02010600030101010101" pitchFamily="2" charset="-122"/>
                <a:ea typeface="Arial Unicode MS" panose="020B0604020202020204" pitchFamily="34" charset="-122"/>
              </a:rPr>
              <a:t>以对称轴折叠时，重合的小方格称相重</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3496"/>
                                        </p:tgtEl>
                                        <p:attrNameLst>
                                          <p:attrName>style.visibility</p:attrName>
                                        </p:attrNameLst>
                                      </p:cBhvr>
                                      <p:to>
                                        <p:strVal val="visible"/>
                                      </p:to>
                                    </p:set>
                                    <p:animEffect transition="in" filter="barn(inVertical)">
                                      <p:cBhvr>
                                        <p:cTn id="17" dur="500"/>
                                        <p:tgtEl>
                                          <p:spTgt spid="63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6349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9">
            <a:extLst>
              <a:ext uri="{FF2B5EF4-FFF2-40B4-BE49-F238E27FC236}">
                <a16:creationId xmlns:a16="http://schemas.microsoft.com/office/drawing/2014/main" id="{2D63DA30-D536-B38E-148B-16BB9C99E0A6}"/>
              </a:ext>
            </a:extLst>
          </p:cNvPr>
          <p:cNvSpPr>
            <a:spLocks noGrp="1"/>
          </p:cNvSpPr>
          <p:nvPr>
            <p:ph type="sldNum" sz="quarter" idx="10"/>
          </p:nvPr>
        </p:nvSpPr>
        <p:spPr>
          <a:noFill/>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spcBef>
                <a:spcPct val="0"/>
              </a:spcBef>
              <a:buClrTx/>
              <a:buFontTx/>
              <a:buNone/>
            </a:pPr>
            <a:fld id="{007956D1-1E55-4E65-A7E5-8229B5613D07}" type="slidenum">
              <a:rPr lang="en-US" altLang="zh-CN" sz="1800">
                <a:solidFill>
                  <a:schemeClr val="bg2"/>
                </a:solidFill>
                <a:latin typeface="Arial" panose="020B0604020202020204" pitchFamily="34" charset="0"/>
                <a:ea typeface="Arial Unicode MS" panose="020B0604020202020204" pitchFamily="34" charset="-122"/>
              </a:rPr>
              <a:pPr>
                <a:spcBef>
                  <a:spcPct val="0"/>
                </a:spcBef>
                <a:buClrTx/>
                <a:buFontTx/>
                <a:buNone/>
              </a:pPr>
              <a:t>61</a:t>
            </a:fld>
            <a:endParaRPr lang="en-US" altLang="zh-CN" sz="1800">
              <a:solidFill>
                <a:schemeClr val="bg2"/>
              </a:solidFill>
              <a:latin typeface="Arial" panose="020B0604020202020204" pitchFamily="34" charset="0"/>
              <a:ea typeface="Arial Unicode MS" panose="020B0604020202020204" pitchFamily="34" charset="-122"/>
            </a:endParaRPr>
          </a:p>
        </p:txBody>
      </p:sp>
      <p:sp>
        <p:nvSpPr>
          <p:cNvPr id="59435" name="矩形 43">
            <a:extLst>
              <a:ext uri="{FF2B5EF4-FFF2-40B4-BE49-F238E27FC236}">
                <a16:creationId xmlns:a16="http://schemas.microsoft.com/office/drawing/2014/main" id="{9BC42020-D803-4A69-E3F6-862B4B4F9ABC}"/>
              </a:ext>
            </a:extLst>
          </p:cNvPr>
          <p:cNvSpPr>
            <a:spLocks noGrp="1"/>
          </p:cNvSpPr>
          <p:nvPr>
            <p:ph type="title" idx="4294967295"/>
          </p:nvPr>
        </p:nvSpPr>
        <p:spPr>
          <a:xfrm>
            <a:off x="93663" y="347663"/>
            <a:ext cx="590550" cy="6145212"/>
          </a:xfrm>
        </p:spPr>
        <p:txBody>
          <a:bodyPr/>
          <a:lstStyle/>
          <a:p>
            <a:pPr>
              <a:defRPr/>
            </a:pPr>
            <a:r>
              <a:rPr lang="en-US" altLang="zh-CN" sz="2400" cap="none" dirty="0"/>
              <a:t>4. </a:t>
            </a:r>
            <a:r>
              <a:rPr lang="zh-CN" altLang="en-US" sz="2400" cap="none" dirty="0"/>
              <a:t>用卡诺图化简逻辑函数 </a:t>
            </a:r>
          </a:p>
        </p:txBody>
      </p:sp>
      <p:sp>
        <p:nvSpPr>
          <p:cNvPr id="78852" name="Rectangle 3">
            <a:extLst>
              <a:ext uri="{FF2B5EF4-FFF2-40B4-BE49-F238E27FC236}">
                <a16:creationId xmlns:a16="http://schemas.microsoft.com/office/drawing/2014/main" id="{82F0D268-1C4C-C270-BE0F-F590C4CDF827}"/>
              </a:ext>
            </a:extLst>
          </p:cNvPr>
          <p:cNvSpPr txBox="1">
            <a:spLocks noChangeArrowheads="1"/>
          </p:cNvSpPr>
          <p:nvPr/>
        </p:nvSpPr>
        <p:spPr bwMode="auto">
          <a:xfrm>
            <a:off x="827088" y="152400"/>
            <a:ext cx="79486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20725" indent="-35560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992188" indent="-352425">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262063" indent="-347663">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1430338" indent="-333375">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18875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3447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28019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2591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200">
                <a:solidFill>
                  <a:srgbClr val="0000FF"/>
                </a:solidFill>
                <a:ea typeface="Arial Unicode MS" panose="020B0604020202020204" pitchFamily="34" charset="-122"/>
              </a:rPr>
              <a:t>3</a:t>
            </a:r>
            <a:r>
              <a:rPr lang="zh-CN" altLang="en-US" sz="2200">
                <a:solidFill>
                  <a:srgbClr val="0000FF"/>
                </a:solidFill>
                <a:ea typeface="Arial Unicode MS" panose="020B0604020202020204" pitchFamily="34" charset="-122"/>
              </a:rPr>
              <a:t>） 绘制化简包围圈的规则：</a:t>
            </a:r>
            <a:endParaRPr lang="zh-CN" altLang="en-US" sz="2200">
              <a:ea typeface="Arial Unicode MS" panose="020B0604020202020204" pitchFamily="34" charset="-122"/>
            </a:endParaRPr>
          </a:p>
        </p:txBody>
      </p:sp>
      <p:sp>
        <p:nvSpPr>
          <p:cNvPr id="78853" name="Text Box 5">
            <a:extLst>
              <a:ext uri="{FF2B5EF4-FFF2-40B4-BE49-F238E27FC236}">
                <a16:creationId xmlns:a16="http://schemas.microsoft.com/office/drawing/2014/main" id="{56DDA77B-6C2A-E232-FA61-13665F4026ED}"/>
              </a:ext>
            </a:extLst>
          </p:cNvPr>
          <p:cNvSpPr txBox="1">
            <a:spLocks noChangeArrowheads="1"/>
          </p:cNvSpPr>
          <p:nvPr/>
        </p:nvSpPr>
        <p:spPr bwMode="auto">
          <a:xfrm>
            <a:off x="827088" y="620713"/>
            <a:ext cx="1008062" cy="4064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zh-CN" altLang="en-US" sz="2000">
                <a:latin typeface="宋体" panose="02010600030101010101" pitchFamily="2" charset="-122"/>
                <a:ea typeface="Arial Unicode MS" panose="020B0604020202020204" pitchFamily="34" charset="-122"/>
              </a:rPr>
              <a:t>原则</a:t>
            </a:r>
            <a:r>
              <a:rPr lang="en-US" altLang="zh-CN" sz="2000">
                <a:latin typeface="宋体" panose="02010600030101010101" pitchFamily="2" charset="-122"/>
                <a:ea typeface="Arial Unicode MS" panose="020B0604020202020204" pitchFamily="34" charset="-122"/>
              </a:rPr>
              <a:t>1</a:t>
            </a:r>
          </a:p>
        </p:txBody>
      </p:sp>
      <p:sp>
        <p:nvSpPr>
          <p:cNvPr id="78854" name="Rectangle 6">
            <a:extLst>
              <a:ext uri="{FF2B5EF4-FFF2-40B4-BE49-F238E27FC236}">
                <a16:creationId xmlns:a16="http://schemas.microsoft.com/office/drawing/2014/main" id="{43A76B61-AF21-121C-866A-C3541AEE5900}"/>
              </a:ext>
            </a:extLst>
          </p:cNvPr>
          <p:cNvSpPr>
            <a:spLocks noChangeArrowheads="1"/>
          </p:cNvSpPr>
          <p:nvPr/>
        </p:nvSpPr>
        <p:spPr bwMode="auto">
          <a:xfrm>
            <a:off x="1841500" y="657225"/>
            <a:ext cx="7196138" cy="3683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buClr>
                <a:schemeClr val="accent1"/>
              </a:buClr>
              <a:buFont typeface="Wingdings 2" panose="05020102010507070707" pitchFamily="18" charset="2"/>
              <a:buNone/>
            </a:pPr>
            <a:r>
              <a:rPr lang="zh-CN" altLang="en-US" sz="1800">
                <a:latin typeface="宋体" panose="02010600030101010101" pitchFamily="2" charset="-122"/>
                <a:ea typeface="Arial Unicode MS" panose="020B0604020202020204" pitchFamily="34" charset="-122"/>
              </a:rPr>
              <a:t>卡诺圈中填</a:t>
            </a:r>
            <a:r>
              <a:rPr lang="en-US" altLang="zh-CN" sz="1800">
                <a:latin typeface="宋体" panose="02010600030101010101" pitchFamily="2" charset="-122"/>
                <a:ea typeface="Arial Unicode MS" panose="020B0604020202020204" pitchFamily="34" charset="-122"/>
              </a:rPr>
              <a:t>1</a:t>
            </a:r>
            <a:r>
              <a:rPr lang="zh-CN" altLang="en-US" sz="1800">
                <a:latin typeface="宋体" panose="02010600030101010101" pitchFamily="2" charset="-122"/>
                <a:ea typeface="Arial Unicode MS" panose="020B0604020202020204" pitchFamily="34" charset="-122"/>
              </a:rPr>
              <a:t>的小方格的个数应是</a:t>
            </a:r>
            <a:r>
              <a:rPr lang="en-US" altLang="zh-CN" sz="1800">
                <a:latin typeface="宋体" panose="02010600030101010101" pitchFamily="2" charset="-122"/>
                <a:ea typeface="Arial Unicode MS" panose="020B0604020202020204" pitchFamily="34" charset="-122"/>
              </a:rPr>
              <a:t>2</a:t>
            </a:r>
            <a:r>
              <a:rPr lang="zh-CN" altLang="en-US" sz="1800">
                <a:latin typeface="宋体" panose="02010600030101010101" pitchFamily="2" charset="-122"/>
                <a:ea typeface="Arial Unicode MS" panose="020B0604020202020204" pitchFamily="34" charset="-122"/>
              </a:rPr>
              <a:t>的整数次幂，即</a:t>
            </a:r>
            <a:r>
              <a:rPr lang="en-US" altLang="zh-CN" sz="1800">
                <a:latin typeface="宋体" panose="02010600030101010101" pitchFamily="2" charset="-122"/>
                <a:ea typeface="Arial Unicode MS" panose="020B0604020202020204" pitchFamily="34" charset="-122"/>
              </a:rPr>
              <a:t>2,4,8……</a:t>
            </a:r>
            <a:r>
              <a:rPr lang="zh-CN" altLang="en-US" sz="1800">
                <a:latin typeface="宋体" panose="02010600030101010101" pitchFamily="2" charset="-122"/>
                <a:ea typeface="Arial Unicode MS" panose="020B0604020202020204" pitchFamily="34" charset="-122"/>
              </a:rPr>
              <a:t>。</a:t>
            </a:r>
          </a:p>
        </p:txBody>
      </p:sp>
      <p:graphicFrame>
        <p:nvGraphicFramePr>
          <p:cNvPr id="14" name="组合 87">
            <a:extLst>
              <a:ext uri="{FF2B5EF4-FFF2-40B4-BE49-F238E27FC236}">
                <a16:creationId xmlns:a16="http://schemas.microsoft.com/office/drawing/2014/main" id="{15F62153-E809-D605-5584-93B5CEDEEF2F}"/>
              </a:ext>
            </a:extLst>
          </p:cNvPr>
          <p:cNvGraphicFramePr>
            <a:graphicFrameLocks noGrp="1"/>
          </p:cNvGraphicFramePr>
          <p:nvPr/>
        </p:nvGraphicFramePr>
        <p:xfrm>
          <a:off x="1238250" y="1174750"/>
          <a:ext cx="3027363" cy="2686050"/>
        </p:xfrm>
        <a:graphic>
          <a:graphicData uri="http://schemas.openxmlformats.org/drawingml/2006/table">
            <a:tbl>
              <a:tblPr/>
              <a:tblGrid>
                <a:gridCol w="900113">
                  <a:extLst>
                    <a:ext uri="{9D8B030D-6E8A-4147-A177-3AD203B41FA5}">
                      <a16:colId xmlns:a16="http://schemas.microsoft.com/office/drawing/2014/main" val="20000"/>
                    </a:ext>
                  </a:extLst>
                </a:gridCol>
                <a:gridCol w="534987">
                  <a:extLst>
                    <a:ext uri="{9D8B030D-6E8A-4147-A177-3AD203B41FA5}">
                      <a16:colId xmlns:a16="http://schemas.microsoft.com/office/drawing/2014/main" val="20001"/>
                    </a:ext>
                  </a:extLst>
                </a:gridCol>
                <a:gridCol w="534988">
                  <a:extLst>
                    <a:ext uri="{9D8B030D-6E8A-4147-A177-3AD203B41FA5}">
                      <a16:colId xmlns:a16="http://schemas.microsoft.com/office/drawing/2014/main" val="20002"/>
                    </a:ext>
                  </a:extLst>
                </a:gridCol>
                <a:gridCol w="522287">
                  <a:extLst>
                    <a:ext uri="{9D8B030D-6E8A-4147-A177-3AD203B41FA5}">
                      <a16:colId xmlns:a16="http://schemas.microsoft.com/office/drawing/2014/main" val="20003"/>
                    </a:ext>
                  </a:extLst>
                </a:gridCol>
                <a:gridCol w="534988">
                  <a:extLst>
                    <a:ext uri="{9D8B030D-6E8A-4147-A177-3AD203B41FA5}">
                      <a16:colId xmlns:a16="http://schemas.microsoft.com/office/drawing/2014/main" val="20004"/>
                    </a:ext>
                  </a:extLst>
                </a:gridCol>
              </a:tblGrid>
              <a:tr h="7016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    CD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AB</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691" marB="45691" anchor="ctr" anchorCtr="1" horzOverflow="overflow">
                    <a:lnL>
                      <a:noFill/>
                    </a:lnL>
                    <a:lnR>
                      <a:noFill/>
                    </a:lnR>
                    <a:lnT>
                      <a:noFill/>
                    </a:lnT>
                    <a:lnB>
                      <a:noFill/>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00</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691" marB="45691"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01</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691" marB="45691"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11</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691" marB="45691"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10</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691" marB="45691"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00</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691" marB="45691"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691" marB="4569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Franklin Gothic Medium" pitchFamily="34" charset="0"/>
                          <a:ea typeface="宋体" pitchFamily="2" charset="-122"/>
                        </a:rPr>
                        <a:t>1</a:t>
                      </a: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691" marB="4569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Franklin Gothic Medium" pitchFamily="34" charset="0"/>
                          <a:ea typeface="宋体" pitchFamily="2" charset="-122"/>
                        </a:rPr>
                        <a:t>1</a:t>
                      </a: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691" marB="4569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691" marB="4569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01</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691" marB="45691"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691" marB="4569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Franklin Gothic Medium" pitchFamily="34" charset="0"/>
                          <a:ea typeface="宋体" pitchFamily="2" charset="-122"/>
                        </a:rPr>
                        <a:t>1</a:t>
                      </a: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691" marB="4569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Franklin Gothic Medium" pitchFamily="34" charset="0"/>
                          <a:ea typeface="宋体" pitchFamily="2" charset="-122"/>
                        </a:rPr>
                        <a:t>1</a:t>
                      </a: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691" marB="4569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691" marB="4569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11</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691" marB="45691"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691" marB="4569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Franklin Gothic Medium" pitchFamily="34" charset="0"/>
                          <a:ea typeface="宋体" pitchFamily="2" charset="-122"/>
                        </a:rPr>
                        <a:t>1</a:t>
                      </a: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691" marB="4569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Franklin Gothic Medium" pitchFamily="34" charset="0"/>
                          <a:ea typeface="宋体" pitchFamily="2" charset="-122"/>
                        </a:rPr>
                        <a:t>1</a:t>
                      </a: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691" marB="4569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691" marB="4569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10</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691" marB="45691"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691" marB="4569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691" marB="4569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691" marB="4569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691" marB="4569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875">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691" marB="45691" anchor="ctr" anchorCtr="1" horzOverflow="overflow">
                    <a:lnL>
                      <a:noFill/>
                    </a:lnL>
                    <a:lnR>
                      <a:noFill/>
                    </a:lnR>
                    <a:lnT>
                      <a:noFill/>
                    </a:lnT>
                    <a:lnB>
                      <a:noFill/>
                    </a:lnB>
                    <a:lnTlToBr>
                      <a:noFill/>
                    </a:lnTlToBr>
                    <a:lnBlToTr>
                      <a:noFill/>
                    </a:lnBlToTr>
                    <a:noFill/>
                  </a:tcPr>
                </a:tc>
                <a:tc gridSpan="4">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FF0000"/>
                        </a:solidFill>
                        <a:effectLst/>
                        <a:latin typeface="Franklin Gothic Medium" pitchFamily="34" charset="0"/>
                        <a:ea typeface="宋体" pitchFamily="2" charset="-122"/>
                      </a:endParaRPr>
                    </a:p>
                  </a:txBody>
                  <a:tcPr marL="91432" marR="91432" marT="45691" marB="45691"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sp>
        <p:nvSpPr>
          <p:cNvPr id="15" name="圆角矩形 14">
            <a:extLst>
              <a:ext uri="{FF2B5EF4-FFF2-40B4-BE49-F238E27FC236}">
                <a16:creationId xmlns:a16="http://schemas.microsoft.com/office/drawing/2014/main" id="{FFCE149A-822E-9B5A-30F5-EF82DF24AB67}"/>
              </a:ext>
            </a:extLst>
          </p:cNvPr>
          <p:cNvSpPr/>
          <p:nvPr/>
        </p:nvSpPr>
        <p:spPr>
          <a:xfrm>
            <a:off x="2771775" y="1928813"/>
            <a:ext cx="839788" cy="109537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p>
        </p:txBody>
      </p:sp>
      <p:graphicFrame>
        <p:nvGraphicFramePr>
          <p:cNvPr id="16" name="表格 15">
            <a:extLst>
              <a:ext uri="{FF2B5EF4-FFF2-40B4-BE49-F238E27FC236}">
                <a16:creationId xmlns:a16="http://schemas.microsoft.com/office/drawing/2014/main" id="{37DB63B5-EC70-485C-E5D0-8BBE8C454D42}"/>
              </a:ext>
            </a:extLst>
          </p:cNvPr>
          <p:cNvGraphicFramePr>
            <a:graphicFrameLocks noGrp="1"/>
          </p:cNvGraphicFramePr>
          <p:nvPr/>
        </p:nvGraphicFramePr>
        <p:xfrm>
          <a:off x="5108575" y="1162050"/>
          <a:ext cx="3027363" cy="2686050"/>
        </p:xfrm>
        <a:graphic>
          <a:graphicData uri="http://schemas.openxmlformats.org/drawingml/2006/table">
            <a:tbl>
              <a:tblPr/>
              <a:tblGrid>
                <a:gridCol w="900113">
                  <a:extLst>
                    <a:ext uri="{9D8B030D-6E8A-4147-A177-3AD203B41FA5}">
                      <a16:colId xmlns:a16="http://schemas.microsoft.com/office/drawing/2014/main" val="20000"/>
                    </a:ext>
                  </a:extLst>
                </a:gridCol>
                <a:gridCol w="534987">
                  <a:extLst>
                    <a:ext uri="{9D8B030D-6E8A-4147-A177-3AD203B41FA5}">
                      <a16:colId xmlns:a16="http://schemas.microsoft.com/office/drawing/2014/main" val="20001"/>
                    </a:ext>
                  </a:extLst>
                </a:gridCol>
                <a:gridCol w="534988">
                  <a:extLst>
                    <a:ext uri="{9D8B030D-6E8A-4147-A177-3AD203B41FA5}">
                      <a16:colId xmlns:a16="http://schemas.microsoft.com/office/drawing/2014/main" val="20002"/>
                    </a:ext>
                  </a:extLst>
                </a:gridCol>
                <a:gridCol w="522287">
                  <a:extLst>
                    <a:ext uri="{9D8B030D-6E8A-4147-A177-3AD203B41FA5}">
                      <a16:colId xmlns:a16="http://schemas.microsoft.com/office/drawing/2014/main" val="20003"/>
                    </a:ext>
                  </a:extLst>
                </a:gridCol>
                <a:gridCol w="534988">
                  <a:extLst>
                    <a:ext uri="{9D8B030D-6E8A-4147-A177-3AD203B41FA5}">
                      <a16:colId xmlns:a16="http://schemas.microsoft.com/office/drawing/2014/main" val="20004"/>
                    </a:ext>
                  </a:extLst>
                </a:gridCol>
              </a:tblGrid>
              <a:tr h="70183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Franklin Gothic Medium" pitchFamily="34" charset="0"/>
                          <a:ea typeface="宋体" pitchFamily="2" charset="-122"/>
                        </a:rPr>
                        <a:t>    CD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Franklin Gothic Medium" pitchFamily="34" charset="0"/>
                          <a:ea typeface="宋体" pitchFamily="2" charset="-122"/>
                        </a:rPr>
                        <a:t>AB</a:t>
                      </a:r>
                      <a:endParaRPr kumimoji="0" lang="zh-CN" altLang="en-US" sz="2000" b="1" i="0" u="none" strike="noStrike" cap="none" normalizeH="0" baseline="0" dirty="0">
                        <a:ln>
                          <a:noFill/>
                        </a:ln>
                        <a:solidFill>
                          <a:schemeClr val="tx1"/>
                        </a:solidFill>
                        <a:effectLst/>
                        <a:latin typeface="Franklin Gothic Medium" pitchFamily="34" charset="0"/>
                        <a:ea typeface="宋体" pitchFamily="2" charset="-122"/>
                      </a:endParaRPr>
                    </a:p>
                  </a:txBody>
                  <a:tcPr marL="91432" marR="91432" marT="45741" marB="45741" anchor="ctr" anchorCtr="1" horzOverflow="overflow">
                    <a:lnL>
                      <a:noFill/>
                    </a:lnL>
                    <a:lnR>
                      <a:noFill/>
                    </a:lnR>
                    <a:lnT>
                      <a:noFill/>
                    </a:lnT>
                    <a:lnB>
                      <a:noFill/>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00</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1" marB="45741"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01</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1" marB="45741"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11</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1" marB="45741"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10</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1" marB="45741"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966">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00</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1" marB="45741"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1" marB="4574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Franklin Gothic Medium" pitchFamily="34" charset="0"/>
                          <a:ea typeface="宋体" pitchFamily="2" charset="-122"/>
                        </a:rPr>
                        <a:t>1</a:t>
                      </a: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1" marB="4574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Franklin Gothic Medium" pitchFamily="34" charset="0"/>
                          <a:ea typeface="宋体" pitchFamily="2" charset="-122"/>
                        </a:rPr>
                        <a:t>1</a:t>
                      </a: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1" marB="4574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1" marB="4574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96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01</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1" marB="45741"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1" marB="4574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Franklin Gothic Medium" pitchFamily="34" charset="0"/>
                          <a:ea typeface="宋体" pitchFamily="2" charset="-122"/>
                        </a:rPr>
                        <a:t>1</a:t>
                      </a: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1" marB="4574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Franklin Gothic Medium" pitchFamily="34" charset="0"/>
                          <a:ea typeface="宋体" pitchFamily="2" charset="-122"/>
                        </a:rPr>
                        <a:t>1</a:t>
                      </a: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1" marB="4574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1" marB="4574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96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11</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1" marB="45741"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1" marB="4574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Franklin Gothic Medium" pitchFamily="34" charset="0"/>
                          <a:ea typeface="宋体" pitchFamily="2" charset="-122"/>
                        </a:rPr>
                        <a:t>1</a:t>
                      </a: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1" marB="4574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Franklin Gothic Medium" pitchFamily="34" charset="0"/>
                          <a:ea typeface="宋体" pitchFamily="2" charset="-122"/>
                        </a:rPr>
                        <a:t>1</a:t>
                      </a: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1" marB="4574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1" marB="4574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35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10</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1" marB="45741"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1" marB="4574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1" marB="4574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1" marB="4574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1" marB="4574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966">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dirty="0">
                        <a:ln>
                          <a:noFill/>
                        </a:ln>
                        <a:solidFill>
                          <a:schemeClr val="tx1"/>
                        </a:solidFill>
                        <a:effectLst/>
                        <a:latin typeface="Franklin Gothic Medium" pitchFamily="34" charset="0"/>
                        <a:ea typeface="宋体" pitchFamily="2" charset="-122"/>
                      </a:endParaRPr>
                    </a:p>
                  </a:txBody>
                  <a:tcPr marL="91432" marR="91432" marT="45741" marB="45741" anchor="ctr" anchorCtr="1" horzOverflow="overflow">
                    <a:lnL>
                      <a:noFill/>
                    </a:lnL>
                    <a:lnR>
                      <a:noFill/>
                    </a:lnR>
                    <a:lnT>
                      <a:noFill/>
                    </a:lnT>
                    <a:lnB>
                      <a:noFill/>
                    </a:lnB>
                    <a:lnTlToBr>
                      <a:noFill/>
                    </a:lnTlToBr>
                    <a:lnBlToTr>
                      <a:noFill/>
                    </a:lnBlToTr>
                    <a:noFill/>
                  </a:tcPr>
                </a:tc>
                <a:tc gridSpan="4">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1" marB="45741"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sp>
        <p:nvSpPr>
          <p:cNvPr id="17" name="圆角矩形 16">
            <a:extLst>
              <a:ext uri="{FF2B5EF4-FFF2-40B4-BE49-F238E27FC236}">
                <a16:creationId xmlns:a16="http://schemas.microsoft.com/office/drawing/2014/main" id="{897489BD-A35D-D5D9-F592-4EF9FCF81F51}"/>
              </a:ext>
            </a:extLst>
          </p:cNvPr>
          <p:cNvSpPr/>
          <p:nvPr/>
        </p:nvSpPr>
        <p:spPr>
          <a:xfrm>
            <a:off x="6678613" y="1952625"/>
            <a:ext cx="803275" cy="66992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p>
        </p:txBody>
      </p:sp>
      <p:sp>
        <p:nvSpPr>
          <p:cNvPr id="18" name="圆角矩形 17">
            <a:extLst>
              <a:ext uri="{FF2B5EF4-FFF2-40B4-BE49-F238E27FC236}">
                <a16:creationId xmlns:a16="http://schemas.microsoft.com/office/drawing/2014/main" id="{A57FC3C5-4AC7-81EC-4F9F-6F6B4E51B267}"/>
              </a:ext>
            </a:extLst>
          </p:cNvPr>
          <p:cNvSpPr/>
          <p:nvPr/>
        </p:nvSpPr>
        <p:spPr>
          <a:xfrm>
            <a:off x="6678613" y="2330450"/>
            <a:ext cx="803275" cy="66992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p>
        </p:txBody>
      </p:sp>
      <p:grpSp>
        <p:nvGrpSpPr>
          <p:cNvPr id="19" name="Group 91">
            <a:extLst>
              <a:ext uri="{FF2B5EF4-FFF2-40B4-BE49-F238E27FC236}">
                <a16:creationId xmlns:a16="http://schemas.microsoft.com/office/drawing/2014/main" id="{D3755DA6-2DA7-CAE2-0DDE-5079E0599476}"/>
              </a:ext>
            </a:extLst>
          </p:cNvPr>
          <p:cNvGrpSpPr>
            <a:grpSpLocks/>
          </p:cNvGrpSpPr>
          <p:nvPr/>
        </p:nvGrpSpPr>
        <p:grpSpPr bwMode="auto">
          <a:xfrm>
            <a:off x="3578225" y="2781300"/>
            <a:ext cx="1008063" cy="900113"/>
            <a:chOff x="2336" y="3634"/>
            <a:chExt cx="635" cy="567"/>
          </a:xfrm>
        </p:grpSpPr>
        <p:sp>
          <p:nvSpPr>
            <p:cNvPr id="78982" name="Line 92">
              <a:extLst>
                <a:ext uri="{FF2B5EF4-FFF2-40B4-BE49-F238E27FC236}">
                  <a16:creationId xmlns:a16="http://schemas.microsoft.com/office/drawing/2014/main" id="{D98C5BC4-0DF7-4300-38F9-845AE033816C}"/>
                </a:ext>
              </a:extLst>
            </p:cNvPr>
            <p:cNvSpPr>
              <a:spLocks noChangeShapeType="1"/>
            </p:cNvSpPr>
            <p:nvPr/>
          </p:nvSpPr>
          <p:spPr bwMode="auto">
            <a:xfrm>
              <a:off x="2404" y="3634"/>
              <a:ext cx="567" cy="567"/>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983" name="Line 93">
              <a:extLst>
                <a:ext uri="{FF2B5EF4-FFF2-40B4-BE49-F238E27FC236}">
                  <a16:creationId xmlns:a16="http://schemas.microsoft.com/office/drawing/2014/main" id="{FE8BFD81-3093-AEE9-E7F3-8D28B53EC119}"/>
                </a:ext>
              </a:extLst>
            </p:cNvPr>
            <p:cNvSpPr>
              <a:spLocks noChangeShapeType="1"/>
            </p:cNvSpPr>
            <p:nvPr/>
          </p:nvSpPr>
          <p:spPr bwMode="auto">
            <a:xfrm flipV="1">
              <a:off x="2336" y="3634"/>
              <a:ext cx="566" cy="567"/>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 name="Group 138">
            <a:extLst>
              <a:ext uri="{FF2B5EF4-FFF2-40B4-BE49-F238E27FC236}">
                <a16:creationId xmlns:a16="http://schemas.microsoft.com/office/drawing/2014/main" id="{003BBDF5-8506-0F2D-1FA6-B20C1FD02569}"/>
              </a:ext>
            </a:extLst>
          </p:cNvPr>
          <p:cNvGrpSpPr>
            <a:grpSpLocks/>
          </p:cNvGrpSpPr>
          <p:nvPr/>
        </p:nvGrpSpPr>
        <p:grpSpPr bwMode="auto">
          <a:xfrm>
            <a:off x="863600" y="3709988"/>
            <a:ext cx="8172450" cy="612775"/>
            <a:chOff x="431" y="1933"/>
            <a:chExt cx="5148" cy="386"/>
          </a:xfrm>
        </p:grpSpPr>
        <p:sp>
          <p:nvSpPr>
            <p:cNvPr id="78980" name="Rectangle 84">
              <a:extLst>
                <a:ext uri="{FF2B5EF4-FFF2-40B4-BE49-F238E27FC236}">
                  <a16:creationId xmlns:a16="http://schemas.microsoft.com/office/drawing/2014/main" id="{1751B26A-F779-5459-A9FF-52A9DA2C99AF}"/>
                </a:ext>
              </a:extLst>
            </p:cNvPr>
            <p:cNvSpPr>
              <a:spLocks noChangeArrowheads="1"/>
            </p:cNvSpPr>
            <p:nvPr/>
          </p:nvSpPr>
          <p:spPr bwMode="auto">
            <a:xfrm>
              <a:off x="998" y="1933"/>
              <a:ext cx="4581" cy="386"/>
            </a:xfrm>
            <a:prstGeom prst="rect">
              <a:avLst/>
            </a:prstGeom>
            <a:solidFill>
              <a:srgbClr val="FFFF00"/>
            </a:solidFill>
            <a:ln w="9525">
              <a:solidFill>
                <a:schemeClr val="tx1"/>
              </a:solidFill>
              <a:miter lim="800000"/>
              <a:headEnd/>
              <a:tailEnd/>
            </a:ln>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nSpc>
                  <a:spcPct val="90000"/>
                </a:lnSpc>
                <a:buClr>
                  <a:schemeClr val="accent1"/>
                </a:buClr>
                <a:buFont typeface="Wingdings 2" panose="05020102010507070707" pitchFamily="18" charset="2"/>
                <a:buNone/>
              </a:pPr>
              <a:r>
                <a:rPr lang="en-US" altLang="zh-CN" sz="2000" b="0">
                  <a:ea typeface="Arial Unicode MS" panose="020B0604020202020204" pitchFamily="34" charset="-122"/>
                </a:rPr>
                <a:t>1 </a:t>
              </a:r>
              <a:r>
                <a:rPr lang="zh-CN" altLang="en-US" sz="2000" b="0">
                  <a:ea typeface="Arial Unicode MS" panose="020B0604020202020204" pitchFamily="34" charset="-122"/>
                </a:rPr>
                <a:t>方格可以被重复圈在不同的包围圈中，但在新画的包围圈中必须有未被圈过的</a:t>
              </a:r>
              <a:r>
                <a:rPr lang="en-US" altLang="zh-CN" sz="2000" b="0">
                  <a:ea typeface="Arial Unicode MS" panose="020B0604020202020204" pitchFamily="34" charset="-122"/>
                </a:rPr>
                <a:t>1</a:t>
              </a:r>
              <a:r>
                <a:rPr lang="zh-CN" altLang="en-US" sz="2000" b="0">
                  <a:ea typeface="Arial Unicode MS" panose="020B0604020202020204" pitchFamily="34" charset="-122"/>
                </a:rPr>
                <a:t>方格，否则该包围圈是多余的。</a:t>
              </a:r>
            </a:p>
          </p:txBody>
        </p:sp>
        <p:sp>
          <p:nvSpPr>
            <p:cNvPr id="78981" name="Text Box 137">
              <a:extLst>
                <a:ext uri="{FF2B5EF4-FFF2-40B4-BE49-F238E27FC236}">
                  <a16:creationId xmlns:a16="http://schemas.microsoft.com/office/drawing/2014/main" id="{F2F19534-0BBE-F19D-B6DD-1DB810A95335}"/>
                </a:ext>
              </a:extLst>
            </p:cNvPr>
            <p:cNvSpPr txBox="1">
              <a:spLocks noChangeArrowheads="1"/>
            </p:cNvSpPr>
            <p:nvPr/>
          </p:nvSpPr>
          <p:spPr bwMode="auto">
            <a:xfrm>
              <a:off x="431" y="1933"/>
              <a:ext cx="589" cy="25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zh-CN" altLang="en-US" sz="2000">
                  <a:latin typeface="Tahoma" panose="020B0604030504040204" pitchFamily="34" charset="0"/>
                  <a:ea typeface="Arial Unicode MS" panose="020B0604020202020204" pitchFamily="34" charset="-122"/>
                </a:rPr>
                <a:t>原则</a:t>
              </a:r>
              <a:r>
                <a:rPr lang="en-US" altLang="zh-CN" sz="2000">
                  <a:latin typeface="Tahoma" panose="020B0604030504040204" pitchFamily="34" charset="0"/>
                  <a:ea typeface="Arial Unicode MS" panose="020B0604020202020204" pitchFamily="34" charset="-122"/>
                </a:rPr>
                <a:t>2</a:t>
              </a:r>
            </a:p>
          </p:txBody>
        </p:sp>
      </p:grpSp>
      <p:graphicFrame>
        <p:nvGraphicFramePr>
          <p:cNvPr id="37" name="Group 267">
            <a:extLst>
              <a:ext uri="{FF2B5EF4-FFF2-40B4-BE49-F238E27FC236}">
                <a16:creationId xmlns:a16="http://schemas.microsoft.com/office/drawing/2014/main" id="{02F44686-FA4B-F2E2-30D4-C5A6FCFF8057}"/>
              </a:ext>
            </a:extLst>
          </p:cNvPr>
          <p:cNvGraphicFramePr>
            <a:graphicFrameLocks noGrp="1"/>
          </p:cNvGraphicFramePr>
          <p:nvPr/>
        </p:nvGraphicFramePr>
        <p:xfrm>
          <a:off x="3022600" y="4284663"/>
          <a:ext cx="3082925" cy="2289175"/>
        </p:xfrm>
        <a:graphic>
          <a:graphicData uri="http://schemas.openxmlformats.org/drawingml/2006/table">
            <a:tbl>
              <a:tblPr/>
              <a:tblGrid>
                <a:gridCol w="900113">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536575">
                  <a:extLst>
                    <a:ext uri="{9D8B030D-6E8A-4147-A177-3AD203B41FA5}">
                      <a16:colId xmlns:a16="http://schemas.microsoft.com/office/drawing/2014/main" val="20002"/>
                    </a:ext>
                  </a:extLst>
                </a:gridCol>
                <a:gridCol w="520700">
                  <a:extLst>
                    <a:ext uri="{9D8B030D-6E8A-4147-A177-3AD203B41FA5}">
                      <a16:colId xmlns:a16="http://schemas.microsoft.com/office/drawing/2014/main" val="20003"/>
                    </a:ext>
                  </a:extLst>
                </a:gridCol>
                <a:gridCol w="534987">
                  <a:extLst>
                    <a:ext uri="{9D8B030D-6E8A-4147-A177-3AD203B41FA5}">
                      <a16:colId xmlns:a16="http://schemas.microsoft.com/office/drawing/2014/main" val="20004"/>
                    </a:ext>
                  </a:extLst>
                </a:gridCol>
              </a:tblGrid>
              <a:tr h="7016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Franklin Gothic Medium" pitchFamily="34" charset="0"/>
                          <a:ea typeface="宋体" pitchFamily="2" charset="-122"/>
                        </a:rPr>
                        <a:t>    CD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Franklin Gothic Medium" pitchFamily="34" charset="0"/>
                          <a:ea typeface="宋体" pitchFamily="2" charset="-122"/>
                        </a:rPr>
                        <a:t>AB</a:t>
                      </a:r>
                      <a:endParaRPr kumimoji="0" lang="zh-CN" altLang="en-US" sz="2000" b="1" i="0" u="none" strike="noStrike" cap="none" normalizeH="0" baseline="0" dirty="0">
                        <a:ln>
                          <a:noFill/>
                        </a:ln>
                        <a:solidFill>
                          <a:schemeClr val="tx1"/>
                        </a:solidFill>
                        <a:effectLst/>
                        <a:latin typeface="Franklin Gothic Medium" pitchFamily="34" charset="0"/>
                        <a:ea typeface="宋体" pitchFamily="2" charset="-122"/>
                      </a:endParaRPr>
                    </a:p>
                  </a:txBody>
                  <a:tcPr marL="91421" marR="91421" marT="45731" marB="45731" anchor="ctr" anchorCtr="1" horzOverflow="overflow">
                    <a:lnL>
                      <a:noFill/>
                    </a:lnL>
                    <a:lnR>
                      <a:noFill/>
                    </a:lnR>
                    <a:lnT>
                      <a:noFill/>
                    </a:lnT>
                    <a:lnB>
                      <a:noFill/>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00</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21" marR="91421" marT="45731" marB="45731"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Franklin Gothic Medium" pitchFamily="34" charset="0"/>
                          <a:ea typeface="宋体" pitchFamily="2" charset="-122"/>
                        </a:rPr>
                        <a:t>01</a:t>
                      </a:r>
                      <a:endParaRPr kumimoji="0" lang="zh-CN" altLang="en-US" sz="2000" b="1" i="0" u="none" strike="noStrike" cap="none" normalizeH="0" baseline="0" dirty="0">
                        <a:ln>
                          <a:noFill/>
                        </a:ln>
                        <a:solidFill>
                          <a:schemeClr val="tx1"/>
                        </a:solidFill>
                        <a:effectLst/>
                        <a:latin typeface="Franklin Gothic Medium" pitchFamily="34" charset="0"/>
                        <a:ea typeface="宋体" pitchFamily="2" charset="-122"/>
                      </a:endParaRPr>
                    </a:p>
                  </a:txBody>
                  <a:tcPr marL="91421" marR="91421" marT="45731" marB="45731"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11</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21" marR="91421" marT="45731" marB="45731"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10</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21" marR="91421" marT="45731" marB="45731"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00</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21" marR="91421" marT="45731" marB="45731"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21" marR="91421" marT="45731" marB="4573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Franklin Gothic Medium" pitchFamily="34" charset="0"/>
                          <a:ea typeface="宋体" pitchFamily="2" charset="-122"/>
                        </a:rPr>
                        <a:t>1</a:t>
                      </a: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21" marR="91421" marT="45731" marB="4573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Franklin Gothic Medium" pitchFamily="34" charset="0"/>
                          <a:ea typeface="宋体" pitchFamily="2" charset="-122"/>
                        </a:rPr>
                        <a:t>1</a:t>
                      </a: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21" marR="91421" marT="45731" marB="4573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21" marR="91421" marT="45731" marB="4573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01</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21" marR="91421" marT="45731" marB="45731"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21" marR="91421" marT="45731" marB="4573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Franklin Gothic Medium" pitchFamily="34" charset="0"/>
                          <a:ea typeface="宋体" pitchFamily="2" charset="-122"/>
                        </a:rPr>
                        <a:t>1</a:t>
                      </a: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21" marR="91421" marT="45731" marB="4573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Franklin Gothic Medium" pitchFamily="34" charset="0"/>
                          <a:ea typeface="宋体" pitchFamily="2" charset="-122"/>
                        </a:rPr>
                        <a:t>1</a:t>
                      </a: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21" marR="91421" marT="45731" marB="4573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21" marR="91421" marT="45731" marB="4573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11</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21" marR="91421" marT="45731" marB="45731"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Franklin Gothic Medium" pitchFamily="34" charset="0"/>
                          <a:ea typeface="宋体" pitchFamily="2" charset="-122"/>
                        </a:rPr>
                        <a:t>1</a:t>
                      </a: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21" marR="91421" marT="45731" marB="4573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Franklin Gothic Medium" pitchFamily="34" charset="0"/>
                          <a:ea typeface="宋体" pitchFamily="2" charset="-122"/>
                        </a:rPr>
                        <a:t>1</a:t>
                      </a: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21" marR="91421" marT="45731" marB="4573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Franklin Gothic Medium" pitchFamily="34" charset="0"/>
                          <a:ea typeface="宋体" pitchFamily="2" charset="-122"/>
                        </a:rPr>
                        <a:t>1</a:t>
                      </a: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21" marR="91421" marT="45731" marB="4573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Franklin Gothic Medium" pitchFamily="34" charset="0"/>
                          <a:ea typeface="宋体" pitchFamily="2" charset="-122"/>
                        </a:rPr>
                        <a:t>1</a:t>
                      </a: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21" marR="91421" marT="45731" marB="4573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10</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21" marR="91421" marT="45731" marB="45731"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Franklin Gothic Medium" pitchFamily="34" charset="0"/>
                          <a:ea typeface="宋体" pitchFamily="2" charset="-122"/>
                        </a:rPr>
                        <a:t>1</a:t>
                      </a: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21" marR="91421" marT="45731" marB="4573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21" marR="91421" marT="45731" marB="4573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Franklin Gothic Medium" pitchFamily="34" charset="0"/>
                          <a:ea typeface="宋体" pitchFamily="2" charset="-122"/>
                        </a:rPr>
                        <a:t>1</a:t>
                      </a: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21" marR="91421" marT="45731" marB="4573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Franklin Gothic Medium" pitchFamily="34" charset="0"/>
                          <a:ea typeface="宋体" pitchFamily="2" charset="-122"/>
                        </a:rPr>
                        <a:t>1</a:t>
                      </a:r>
                      <a:endParaRPr kumimoji="0" lang="zh-CN" altLang="en-US" sz="2000" b="0" i="0" u="none" strike="noStrike" cap="none" normalizeH="0" baseline="0" dirty="0">
                        <a:ln>
                          <a:noFill/>
                        </a:ln>
                        <a:solidFill>
                          <a:schemeClr val="tx1"/>
                        </a:solidFill>
                        <a:effectLst/>
                        <a:latin typeface="Franklin Gothic Medium" pitchFamily="34" charset="0"/>
                        <a:ea typeface="宋体" pitchFamily="2" charset="-122"/>
                      </a:endParaRPr>
                    </a:p>
                  </a:txBody>
                  <a:tcPr marL="91421" marR="91421" marT="45731" marB="4573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8" name="圆角矩形 37">
            <a:extLst>
              <a:ext uri="{FF2B5EF4-FFF2-40B4-BE49-F238E27FC236}">
                <a16:creationId xmlns:a16="http://schemas.microsoft.com/office/drawing/2014/main" id="{0AB0D480-7CC3-FDBA-C350-812591FA1971}"/>
              </a:ext>
            </a:extLst>
          </p:cNvPr>
          <p:cNvSpPr/>
          <p:nvPr/>
        </p:nvSpPr>
        <p:spPr>
          <a:xfrm>
            <a:off x="4613275" y="5041900"/>
            <a:ext cx="876300" cy="69373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p>
        </p:txBody>
      </p:sp>
      <p:grpSp>
        <p:nvGrpSpPr>
          <p:cNvPr id="2" name="组合 1">
            <a:extLst>
              <a:ext uri="{FF2B5EF4-FFF2-40B4-BE49-F238E27FC236}">
                <a16:creationId xmlns:a16="http://schemas.microsoft.com/office/drawing/2014/main" id="{290270DF-E4EF-DEF9-5065-D7CDA354D2B8}"/>
              </a:ext>
            </a:extLst>
          </p:cNvPr>
          <p:cNvGrpSpPr>
            <a:grpSpLocks/>
          </p:cNvGrpSpPr>
          <p:nvPr/>
        </p:nvGrpSpPr>
        <p:grpSpPr bwMode="auto">
          <a:xfrm>
            <a:off x="3149600" y="5719763"/>
            <a:ext cx="3689350" cy="962025"/>
            <a:chOff x="3149600" y="5719763"/>
            <a:chExt cx="3689350" cy="962025"/>
          </a:xfrm>
        </p:grpSpPr>
        <p:sp>
          <p:nvSpPr>
            <p:cNvPr id="39" name="弧形 20">
              <a:extLst>
                <a:ext uri="{FF2B5EF4-FFF2-40B4-BE49-F238E27FC236}">
                  <a16:creationId xmlns:a16="http://schemas.microsoft.com/office/drawing/2014/main" id="{7BD081CE-083D-FF29-66B6-CEA31AF17D4A}"/>
                </a:ext>
              </a:extLst>
            </p:cNvPr>
            <p:cNvSpPr/>
            <p:nvPr/>
          </p:nvSpPr>
          <p:spPr>
            <a:xfrm flipH="1">
              <a:off x="5670550" y="5719763"/>
              <a:ext cx="1168400" cy="912812"/>
            </a:xfrm>
            <a:prstGeom prst="arc">
              <a:avLst>
                <a:gd name="adj1" fmla="val 16932323"/>
                <a:gd name="adj2" fmla="val 4900803"/>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b="0"/>
            </a:p>
          </p:txBody>
        </p:sp>
        <p:sp>
          <p:nvSpPr>
            <p:cNvPr id="40" name="弧形 19">
              <a:extLst>
                <a:ext uri="{FF2B5EF4-FFF2-40B4-BE49-F238E27FC236}">
                  <a16:creationId xmlns:a16="http://schemas.microsoft.com/office/drawing/2014/main" id="{DC205AF9-96B5-3984-D165-756E6AC25945}"/>
                </a:ext>
              </a:extLst>
            </p:cNvPr>
            <p:cNvSpPr/>
            <p:nvPr/>
          </p:nvSpPr>
          <p:spPr>
            <a:xfrm>
              <a:off x="3149600" y="5768975"/>
              <a:ext cx="1277938" cy="912813"/>
            </a:xfrm>
            <a:prstGeom prst="arc">
              <a:avLst>
                <a:gd name="adj1" fmla="val 16932323"/>
                <a:gd name="adj2" fmla="val 4900803"/>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b="0"/>
            </a:p>
          </p:txBody>
        </p:sp>
      </p:grpSp>
      <p:sp>
        <p:nvSpPr>
          <p:cNvPr id="41" name="圆角矩形 40">
            <a:extLst>
              <a:ext uri="{FF2B5EF4-FFF2-40B4-BE49-F238E27FC236}">
                <a16:creationId xmlns:a16="http://schemas.microsoft.com/office/drawing/2014/main" id="{897BF122-F5D6-A09C-F9B2-0D56BD0AF37C}"/>
              </a:ext>
            </a:extLst>
          </p:cNvPr>
          <p:cNvSpPr/>
          <p:nvPr/>
        </p:nvSpPr>
        <p:spPr>
          <a:xfrm>
            <a:off x="3978275" y="5832475"/>
            <a:ext cx="1971675" cy="2921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p>
        </p:txBody>
      </p:sp>
      <p:sp>
        <p:nvSpPr>
          <p:cNvPr id="42" name="圆角矩形 41">
            <a:extLst>
              <a:ext uri="{FF2B5EF4-FFF2-40B4-BE49-F238E27FC236}">
                <a16:creationId xmlns:a16="http://schemas.microsoft.com/office/drawing/2014/main" id="{DD98B6A9-A4B6-3DDB-56E4-853EAA0E1764}"/>
              </a:ext>
            </a:extLst>
          </p:cNvPr>
          <p:cNvSpPr/>
          <p:nvPr/>
        </p:nvSpPr>
        <p:spPr>
          <a:xfrm>
            <a:off x="5094288" y="5888038"/>
            <a:ext cx="876300" cy="62071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heckerboard(across)">
                                      <p:cBhvr>
                                        <p:cTn id="7" dur="500"/>
                                        <p:tgtEl>
                                          <p:spTgt spid="14"/>
                                        </p:tgtEl>
                                      </p:cBhvr>
                                    </p:animEffect>
                                  </p:childTnLst>
                                </p:cTn>
                              </p:par>
                              <p:par>
                                <p:cTn id="8" presetID="5" presetClass="entr" presetSubtype="1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checkerboard(across)">
                                      <p:cBhvr>
                                        <p:cTn id="10" dur="500"/>
                                        <p:tgtEl>
                                          <p:spTgt spid="1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checkerboard(across)">
                                      <p:cBhvr>
                                        <p:cTn id="21" dur="500"/>
                                        <p:tgtEl>
                                          <p:spTgt spid="1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1"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500" fill="hold"/>
                                        <p:tgtEl>
                                          <p:spTgt spid="18"/>
                                        </p:tgtEl>
                                        <p:attrNameLst>
                                          <p:attrName>ppt_x</p:attrName>
                                        </p:attrNameLst>
                                      </p:cBhvr>
                                      <p:tavLst>
                                        <p:tav tm="0">
                                          <p:val>
                                            <p:strVal val="#ppt_x"/>
                                          </p:val>
                                        </p:tav>
                                        <p:tav tm="100000">
                                          <p:val>
                                            <p:strVal val="#ppt_x"/>
                                          </p:val>
                                        </p:tav>
                                      </p:tavLst>
                                    </p:anim>
                                    <p:anim calcmode="lin" valueType="num">
                                      <p:cBhvr additive="base">
                                        <p:cTn id="3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nodeType="click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checkerboard(across)">
                                      <p:cBhvr>
                                        <p:cTn id="38" dur="500"/>
                                        <p:tgtEl>
                                          <p:spTgt spid="3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box(in)">
                                      <p:cBhvr>
                                        <p:cTn id="43" dur="500"/>
                                        <p:tgtEl>
                                          <p:spTgt spid="3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checkerboard(across)">
                                      <p:cBhvr>
                                        <p:cTn id="48" dur="500"/>
                                        <p:tgtEl>
                                          <p:spTgt spid="3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checkerboard(across)">
                                      <p:cBhvr>
                                        <p:cTn id="53" dur="500"/>
                                        <p:tgtEl>
                                          <p:spTgt spid="4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5" presetClass="entr" presetSubtype="10" fill="hold" grpId="0" nodeType="click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checkerboard(across)">
                                      <p:cBhvr>
                                        <p:cTn id="58" dur="500"/>
                                        <p:tgtEl>
                                          <p:spTgt spid="4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6" presetClass="entr" presetSubtype="21" fill="hold" nodeType="clickEffect">
                                  <p:stCondLst>
                                    <p:cond delay="0"/>
                                  </p:stCondLst>
                                  <p:childTnLst>
                                    <p:set>
                                      <p:cBhvr>
                                        <p:cTn id="62" dur="1" fill="hold">
                                          <p:stCondLst>
                                            <p:cond delay="0"/>
                                          </p:stCondLst>
                                        </p:cTn>
                                        <p:tgtEl>
                                          <p:spTgt spid="2"/>
                                        </p:tgtEl>
                                        <p:attrNameLst>
                                          <p:attrName>style.visibility</p:attrName>
                                        </p:attrNameLst>
                                      </p:cBhvr>
                                      <p:to>
                                        <p:strVal val="visible"/>
                                      </p:to>
                                    </p:set>
                                    <p:animEffect transition="in" filter="barn(inVertical)">
                                      <p:cBhvr>
                                        <p:cTn id="6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38" grpId="0" animBg="1"/>
      <p:bldP spid="41" grpId="0" animBg="1"/>
      <p:bldP spid="4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9">
            <a:extLst>
              <a:ext uri="{FF2B5EF4-FFF2-40B4-BE49-F238E27FC236}">
                <a16:creationId xmlns:a16="http://schemas.microsoft.com/office/drawing/2014/main" id="{10CA3946-5F95-E963-375E-840E9C203B84}"/>
              </a:ext>
            </a:extLst>
          </p:cNvPr>
          <p:cNvSpPr>
            <a:spLocks noGrp="1"/>
          </p:cNvSpPr>
          <p:nvPr>
            <p:ph type="sldNum" sz="quarter" idx="10"/>
          </p:nvPr>
        </p:nvSpPr>
        <p:spPr>
          <a:noFill/>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spcBef>
                <a:spcPct val="0"/>
              </a:spcBef>
              <a:buClrTx/>
              <a:buFontTx/>
              <a:buNone/>
            </a:pPr>
            <a:fld id="{78ECF74E-26B2-4CED-937F-AFC52C7670AA}" type="slidenum">
              <a:rPr lang="en-US" altLang="zh-CN" sz="1800">
                <a:solidFill>
                  <a:schemeClr val="bg2"/>
                </a:solidFill>
                <a:latin typeface="Arial" panose="020B0604020202020204" pitchFamily="34" charset="0"/>
                <a:ea typeface="Arial Unicode MS" panose="020B0604020202020204" pitchFamily="34" charset="-122"/>
              </a:rPr>
              <a:pPr>
                <a:spcBef>
                  <a:spcPct val="0"/>
                </a:spcBef>
                <a:buClrTx/>
                <a:buFontTx/>
                <a:buNone/>
              </a:pPr>
              <a:t>62</a:t>
            </a:fld>
            <a:endParaRPr lang="en-US" altLang="zh-CN" sz="1800">
              <a:solidFill>
                <a:schemeClr val="bg2"/>
              </a:solidFill>
              <a:latin typeface="Arial" panose="020B0604020202020204" pitchFamily="34" charset="0"/>
              <a:ea typeface="Arial Unicode MS" panose="020B0604020202020204" pitchFamily="34" charset="-122"/>
            </a:endParaRPr>
          </a:p>
        </p:txBody>
      </p:sp>
      <p:sp>
        <p:nvSpPr>
          <p:cNvPr id="59435" name="矩形 43">
            <a:extLst>
              <a:ext uri="{FF2B5EF4-FFF2-40B4-BE49-F238E27FC236}">
                <a16:creationId xmlns:a16="http://schemas.microsoft.com/office/drawing/2014/main" id="{C236DB51-3019-933D-7486-2FDA96C00E34}"/>
              </a:ext>
            </a:extLst>
          </p:cNvPr>
          <p:cNvSpPr>
            <a:spLocks noGrp="1"/>
          </p:cNvSpPr>
          <p:nvPr>
            <p:ph type="title" idx="4294967295"/>
          </p:nvPr>
        </p:nvSpPr>
        <p:spPr>
          <a:xfrm>
            <a:off x="93663" y="347663"/>
            <a:ext cx="590550" cy="6145212"/>
          </a:xfrm>
        </p:spPr>
        <p:txBody>
          <a:bodyPr/>
          <a:lstStyle/>
          <a:p>
            <a:pPr>
              <a:defRPr/>
            </a:pPr>
            <a:r>
              <a:rPr lang="en-US" altLang="zh-CN" sz="2400" cap="none" dirty="0"/>
              <a:t>4. </a:t>
            </a:r>
            <a:r>
              <a:rPr lang="zh-CN" altLang="en-US" sz="2400" cap="none" dirty="0"/>
              <a:t>用卡诺图化简逻辑函数 </a:t>
            </a:r>
          </a:p>
        </p:txBody>
      </p:sp>
      <p:sp>
        <p:nvSpPr>
          <p:cNvPr id="79876" name="Rectangle 3">
            <a:extLst>
              <a:ext uri="{FF2B5EF4-FFF2-40B4-BE49-F238E27FC236}">
                <a16:creationId xmlns:a16="http://schemas.microsoft.com/office/drawing/2014/main" id="{38DCCF06-361E-4B30-1D07-1E246FA3EF95}"/>
              </a:ext>
            </a:extLst>
          </p:cNvPr>
          <p:cNvSpPr txBox="1">
            <a:spLocks noChangeArrowheads="1"/>
          </p:cNvSpPr>
          <p:nvPr/>
        </p:nvSpPr>
        <p:spPr bwMode="auto">
          <a:xfrm>
            <a:off x="827088" y="152400"/>
            <a:ext cx="79486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20725" indent="-35560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992188" indent="-352425">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262063" indent="-347663">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1430338" indent="-333375">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18875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3447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28019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2591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200">
                <a:solidFill>
                  <a:srgbClr val="0000FF"/>
                </a:solidFill>
                <a:ea typeface="Arial Unicode MS" panose="020B0604020202020204" pitchFamily="34" charset="-122"/>
              </a:rPr>
              <a:t>3</a:t>
            </a:r>
            <a:r>
              <a:rPr lang="zh-CN" altLang="en-US" sz="2200">
                <a:solidFill>
                  <a:srgbClr val="0000FF"/>
                </a:solidFill>
                <a:ea typeface="Arial Unicode MS" panose="020B0604020202020204" pitchFamily="34" charset="-122"/>
              </a:rPr>
              <a:t>） 绘制化简包围圈的规则：</a:t>
            </a:r>
            <a:endParaRPr lang="zh-CN" altLang="en-US" sz="2200">
              <a:ea typeface="Arial Unicode MS" panose="020B0604020202020204" pitchFamily="34" charset="-122"/>
            </a:endParaRPr>
          </a:p>
        </p:txBody>
      </p:sp>
      <p:graphicFrame>
        <p:nvGraphicFramePr>
          <p:cNvPr id="43" name="Group 95">
            <a:extLst>
              <a:ext uri="{FF2B5EF4-FFF2-40B4-BE49-F238E27FC236}">
                <a16:creationId xmlns:a16="http://schemas.microsoft.com/office/drawing/2014/main" id="{CF84A009-D59E-27A3-A74A-16185F7FF243}"/>
              </a:ext>
            </a:extLst>
          </p:cNvPr>
          <p:cNvGraphicFramePr>
            <a:graphicFrameLocks noGrp="1"/>
          </p:cNvGraphicFramePr>
          <p:nvPr/>
        </p:nvGraphicFramePr>
        <p:xfrm>
          <a:off x="984250" y="3981450"/>
          <a:ext cx="3082925" cy="2289175"/>
        </p:xfrm>
        <a:graphic>
          <a:graphicData uri="http://schemas.openxmlformats.org/drawingml/2006/table">
            <a:tbl>
              <a:tblPr/>
              <a:tblGrid>
                <a:gridCol w="900112">
                  <a:extLst>
                    <a:ext uri="{9D8B030D-6E8A-4147-A177-3AD203B41FA5}">
                      <a16:colId xmlns:a16="http://schemas.microsoft.com/office/drawing/2014/main" val="20000"/>
                    </a:ext>
                  </a:extLst>
                </a:gridCol>
                <a:gridCol w="534988">
                  <a:extLst>
                    <a:ext uri="{9D8B030D-6E8A-4147-A177-3AD203B41FA5}">
                      <a16:colId xmlns:a16="http://schemas.microsoft.com/office/drawing/2014/main" val="20001"/>
                    </a:ext>
                  </a:extLst>
                </a:gridCol>
                <a:gridCol w="534987">
                  <a:extLst>
                    <a:ext uri="{9D8B030D-6E8A-4147-A177-3AD203B41FA5}">
                      <a16:colId xmlns:a16="http://schemas.microsoft.com/office/drawing/2014/main" val="20002"/>
                    </a:ext>
                  </a:extLst>
                </a:gridCol>
                <a:gridCol w="577850">
                  <a:extLst>
                    <a:ext uri="{9D8B030D-6E8A-4147-A177-3AD203B41FA5}">
                      <a16:colId xmlns:a16="http://schemas.microsoft.com/office/drawing/2014/main" val="20003"/>
                    </a:ext>
                  </a:extLst>
                </a:gridCol>
                <a:gridCol w="534988">
                  <a:extLst>
                    <a:ext uri="{9D8B030D-6E8A-4147-A177-3AD203B41FA5}">
                      <a16:colId xmlns:a16="http://schemas.microsoft.com/office/drawing/2014/main" val="20004"/>
                    </a:ext>
                  </a:extLst>
                </a:gridCol>
              </a:tblGrid>
              <a:tr h="7016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Franklin Gothic Medium" pitchFamily="34" charset="0"/>
                          <a:ea typeface="宋体" pitchFamily="2" charset="-122"/>
                        </a:rPr>
                        <a:t>    CD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Franklin Gothic Medium" pitchFamily="34" charset="0"/>
                          <a:ea typeface="宋体" pitchFamily="2" charset="-122"/>
                        </a:rPr>
                        <a:t>AB</a:t>
                      </a:r>
                      <a:endParaRPr kumimoji="0" lang="zh-CN" altLang="en-US" sz="2000" b="1" i="0" u="none" strike="noStrike" cap="none" normalizeH="0" baseline="0" dirty="0">
                        <a:ln>
                          <a:noFill/>
                        </a:ln>
                        <a:solidFill>
                          <a:schemeClr val="tx1"/>
                        </a:solidFill>
                        <a:effectLst/>
                        <a:latin typeface="Franklin Gothic Medium" pitchFamily="34" charset="0"/>
                        <a:ea typeface="宋体" pitchFamily="2" charset="-122"/>
                      </a:endParaRPr>
                    </a:p>
                  </a:txBody>
                  <a:tcPr marL="91421" marR="91421" marT="45691" marB="45691" anchor="ctr" anchorCtr="1" horzOverflow="overflow">
                    <a:lnL>
                      <a:noFill/>
                    </a:lnL>
                    <a:lnR>
                      <a:noFill/>
                    </a:lnR>
                    <a:lnT>
                      <a:noFill/>
                    </a:lnT>
                    <a:lnB>
                      <a:noFill/>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00</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21" marR="91421" marT="45691" marB="45691"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01</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21" marR="91421" marT="45691" marB="45691"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11</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21" marR="91421" marT="45691" marB="45691"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10</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21" marR="91421" marT="45691" marB="45691"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00</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21" marR="91421" marT="45691" marB="45691"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21" marR="91421" marT="45691" marB="4569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Franklin Gothic Medium" pitchFamily="34" charset="0"/>
                          <a:ea typeface="宋体" pitchFamily="2" charset="-122"/>
                        </a:rPr>
                        <a:t>1</a:t>
                      </a: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21" marR="91421" marT="45691" marB="4569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Franklin Gothic Medium" pitchFamily="34" charset="0"/>
                          <a:ea typeface="宋体" pitchFamily="2" charset="-122"/>
                        </a:rPr>
                        <a:t>1</a:t>
                      </a: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21" marR="91421" marT="45691" marB="4569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21" marR="91421" marT="45691" marB="4569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01</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21" marR="91421" marT="45691" marB="45691"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Franklin Gothic Medium" pitchFamily="34" charset="0"/>
                          <a:ea typeface="宋体" pitchFamily="2" charset="-122"/>
                        </a:rPr>
                        <a:t>1</a:t>
                      </a:r>
                      <a:endParaRPr kumimoji="0" lang="zh-CN" altLang="en-US" sz="2000" b="0" i="0" u="none" strike="noStrike" cap="none" normalizeH="0" baseline="0" dirty="0">
                        <a:ln>
                          <a:noFill/>
                        </a:ln>
                        <a:solidFill>
                          <a:schemeClr val="tx1"/>
                        </a:solidFill>
                        <a:effectLst/>
                        <a:latin typeface="Franklin Gothic Medium" pitchFamily="34" charset="0"/>
                        <a:ea typeface="宋体" pitchFamily="2" charset="-122"/>
                      </a:endParaRPr>
                    </a:p>
                  </a:txBody>
                  <a:tcPr marL="91421" marR="91421" marT="45691" marB="4569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Franklin Gothic Medium" pitchFamily="34" charset="0"/>
                          <a:ea typeface="宋体" pitchFamily="2" charset="-122"/>
                        </a:rPr>
                        <a:t>1</a:t>
                      </a: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21" marR="91421" marT="45691" marB="4569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Franklin Gothic Medium" pitchFamily="34" charset="0"/>
                          <a:ea typeface="宋体" pitchFamily="2" charset="-122"/>
                        </a:rPr>
                        <a:t>1</a:t>
                      </a: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21" marR="91421" marT="45691" marB="4569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Franklin Gothic Medium" pitchFamily="34" charset="0"/>
                          <a:ea typeface="宋体" pitchFamily="2" charset="-122"/>
                        </a:rPr>
                        <a:t>1</a:t>
                      </a:r>
                      <a:endParaRPr kumimoji="0" lang="zh-CN" altLang="en-US" sz="2000" b="0" i="0" u="none" strike="noStrike" cap="none" normalizeH="0" baseline="0" dirty="0">
                        <a:ln>
                          <a:noFill/>
                        </a:ln>
                        <a:solidFill>
                          <a:schemeClr val="tx1"/>
                        </a:solidFill>
                        <a:effectLst/>
                        <a:latin typeface="Franklin Gothic Medium" pitchFamily="34" charset="0"/>
                        <a:ea typeface="宋体" pitchFamily="2" charset="-122"/>
                      </a:endParaRPr>
                    </a:p>
                  </a:txBody>
                  <a:tcPr marL="91421" marR="91421" marT="45691" marB="4569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11</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21" marR="91421" marT="45691" marB="45691"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dirty="0">
                        <a:ln>
                          <a:noFill/>
                        </a:ln>
                        <a:solidFill>
                          <a:schemeClr val="tx1"/>
                        </a:solidFill>
                        <a:effectLst/>
                        <a:latin typeface="Franklin Gothic Medium" pitchFamily="34" charset="0"/>
                        <a:ea typeface="宋体" pitchFamily="2" charset="-122"/>
                      </a:endParaRPr>
                    </a:p>
                  </a:txBody>
                  <a:tcPr marL="91421" marR="91421" marT="45691" marB="4569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Franklin Gothic Medium" pitchFamily="34" charset="0"/>
                          <a:ea typeface="宋体" pitchFamily="2" charset="-122"/>
                        </a:rPr>
                        <a:t>1</a:t>
                      </a: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21" marR="91421" marT="45691" marB="4569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Franklin Gothic Medium" pitchFamily="34" charset="0"/>
                          <a:ea typeface="宋体" pitchFamily="2" charset="-122"/>
                        </a:rPr>
                        <a:t>1</a:t>
                      </a: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21" marR="91421" marT="45691" marB="4569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Franklin Gothic Medium" pitchFamily="34" charset="0"/>
                          <a:ea typeface="宋体" pitchFamily="2" charset="-122"/>
                        </a:rPr>
                        <a:t>1</a:t>
                      </a:r>
                      <a:endParaRPr kumimoji="0" lang="zh-CN" altLang="en-US" sz="2000" b="0" i="0" u="none" strike="noStrike" cap="none" normalizeH="0" baseline="0" dirty="0">
                        <a:ln>
                          <a:noFill/>
                        </a:ln>
                        <a:solidFill>
                          <a:schemeClr val="tx1"/>
                        </a:solidFill>
                        <a:effectLst/>
                        <a:latin typeface="Franklin Gothic Medium" pitchFamily="34" charset="0"/>
                        <a:ea typeface="宋体" pitchFamily="2" charset="-122"/>
                      </a:endParaRPr>
                    </a:p>
                  </a:txBody>
                  <a:tcPr marL="91421" marR="91421" marT="45691" marB="4569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10</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21" marR="91421" marT="45691" marB="45691"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Franklin Gothic Medium" pitchFamily="34" charset="0"/>
                          <a:ea typeface="宋体" pitchFamily="2" charset="-122"/>
                        </a:rPr>
                        <a:t>1</a:t>
                      </a: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21" marR="91421" marT="45691" marB="4569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21" marR="91421" marT="45691" marB="4569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21" marR="91421" marT="45691" marB="4569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21" marR="91421" marT="45691" marB="4569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79913" name="Group 133">
            <a:extLst>
              <a:ext uri="{FF2B5EF4-FFF2-40B4-BE49-F238E27FC236}">
                <a16:creationId xmlns:a16="http://schemas.microsoft.com/office/drawing/2014/main" id="{874DB54E-6E1F-EC91-0A03-D9D7677A5FCA}"/>
              </a:ext>
            </a:extLst>
          </p:cNvPr>
          <p:cNvGrpSpPr>
            <a:grpSpLocks/>
          </p:cNvGrpSpPr>
          <p:nvPr/>
        </p:nvGrpSpPr>
        <p:grpSpPr bwMode="auto">
          <a:xfrm>
            <a:off x="863600" y="623888"/>
            <a:ext cx="8245475" cy="968375"/>
            <a:chOff x="431" y="210"/>
            <a:chExt cx="5194" cy="610"/>
          </a:xfrm>
        </p:grpSpPr>
        <p:sp>
          <p:nvSpPr>
            <p:cNvPr id="79956" name="Rectangle 131">
              <a:extLst>
                <a:ext uri="{FF2B5EF4-FFF2-40B4-BE49-F238E27FC236}">
                  <a16:creationId xmlns:a16="http://schemas.microsoft.com/office/drawing/2014/main" id="{72BAB2F3-6D01-BF43-0A41-D84902E7A8FC}"/>
                </a:ext>
              </a:extLst>
            </p:cNvPr>
            <p:cNvSpPr>
              <a:spLocks/>
            </p:cNvSpPr>
            <p:nvPr/>
          </p:nvSpPr>
          <p:spPr bwMode="auto">
            <a:xfrm>
              <a:off x="998" y="210"/>
              <a:ext cx="4627" cy="610"/>
            </a:xfrm>
            <a:prstGeom prst="rect">
              <a:avLst/>
            </a:prstGeom>
            <a:solidFill>
              <a:srgbClr val="FFFF00"/>
            </a:solidFill>
            <a:ln w="9525">
              <a:solidFill>
                <a:schemeClr val="tx1"/>
              </a:solidFill>
              <a:miter lim="800000"/>
              <a:headEnd/>
              <a:tailEnd/>
            </a:ln>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115000"/>
                </a:lnSpc>
                <a:spcBef>
                  <a:spcPct val="0"/>
                </a:spcBef>
                <a:buClrTx/>
                <a:buFontTx/>
                <a:buNone/>
              </a:pPr>
              <a:r>
                <a:rPr lang="zh-CN" altLang="en-US" sz="1800">
                  <a:latin typeface="宋体" panose="02010600030101010101" pitchFamily="2" charset="-122"/>
                  <a:ea typeface="Arial Unicode MS" panose="020B0604020202020204" pitchFamily="34" charset="-122"/>
                </a:rPr>
                <a:t>为避免多余的包围圈，画包围圈时应遵从由少到多的顺序。即首先圈独立的</a:t>
              </a:r>
              <a:r>
                <a:rPr lang="en-US" altLang="zh-CN" sz="1800">
                  <a:latin typeface="宋体" panose="02010600030101010101" pitchFamily="2" charset="-122"/>
                  <a:ea typeface="Arial Unicode MS" panose="020B0604020202020204" pitchFamily="34" charset="-122"/>
                </a:rPr>
                <a:t>1</a:t>
              </a:r>
              <a:r>
                <a:rPr lang="zh-CN" altLang="en-US" sz="1800">
                  <a:latin typeface="宋体" panose="02010600030101010101" pitchFamily="2" charset="-122"/>
                  <a:ea typeface="Arial Unicode MS" panose="020B0604020202020204" pitchFamily="34" charset="-122"/>
                </a:rPr>
                <a:t>方格，再圈仅为两个相邻的</a:t>
              </a:r>
              <a:r>
                <a:rPr lang="en-US" altLang="zh-CN" sz="1800">
                  <a:latin typeface="宋体" panose="02010600030101010101" pitchFamily="2" charset="-122"/>
                  <a:ea typeface="Arial Unicode MS" panose="020B0604020202020204" pitchFamily="34" charset="-122"/>
                </a:rPr>
                <a:t>1</a:t>
              </a:r>
              <a:r>
                <a:rPr lang="zh-CN" altLang="en-US" sz="1800">
                  <a:latin typeface="宋体" panose="02010600030101010101" pitchFamily="2" charset="-122"/>
                  <a:ea typeface="Arial Unicode MS" panose="020B0604020202020204" pitchFamily="34" charset="-122"/>
                </a:rPr>
                <a:t>方格，然后圈为四个、八个相邻的</a:t>
              </a:r>
              <a:r>
                <a:rPr lang="en-US" altLang="zh-CN" sz="1800">
                  <a:latin typeface="宋体" panose="02010600030101010101" pitchFamily="2" charset="-122"/>
                  <a:ea typeface="Arial Unicode MS" panose="020B0604020202020204" pitchFamily="34" charset="-122"/>
                </a:rPr>
                <a:t>1</a:t>
              </a:r>
              <a:r>
                <a:rPr lang="zh-CN" altLang="en-US" sz="1800">
                  <a:latin typeface="宋体" panose="02010600030101010101" pitchFamily="2" charset="-122"/>
                  <a:ea typeface="Arial Unicode MS" panose="020B0604020202020204" pitchFamily="34" charset="-122"/>
                </a:rPr>
                <a:t>方格</a:t>
              </a:r>
              <a:r>
                <a:rPr lang="en-US" altLang="zh-CN" sz="1800">
                  <a:latin typeface="宋体" panose="02010600030101010101" pitchFamily="2" charset="-122"/>
                  <a:ea typeface="Arial Unicode MS" panose="020B0604020202020204" pitchFamily="34" charset="-122"/>
                </a:rPr>
                <a:t>…</a:t>
              </a:r>
              <a:endParaRPr lang="zh-CN" altLang="en-US" sz="1800">
                <a:latin typeface="宋体" panose="02010600030101010101" pitchFamily="2" charset="-122"/>
                <a:ea typeface="Arial Unicode MS" panose="020B0604020202020204" pitchFamily="34" charset="-122"/>
              </a:endParaRPr>
            </a:p>
          </p:txBody>
        </p:sp>
        <p:sp>
          <p:nvSpPr>
            <p:cNvPr id="79957" name="Text Box 85">
              <a:extLst>
                <a:ext uri="{FF2B5EF4-FFF2-40B4-BE49-F238E27FC236}">
                  <a16:creationId xmlns:a16="http://schemas.microsoft.com/office/drawing/2014/main" id="{DAE4541A-FEEF-4A1F-DF94-750A86D2F032}"/>
                </a:ext>
              </a:extLst>
            </p:cNvPr>
            <p:cNvSpPr txBox="1">
              <a:spLocks noChangeArrowheads="1"/>
            </p:cNvSpPr>
            <p:nvPr/>
          </p:nvSpPr>
          <p:spPr bwMode="auto">
            <a:xfrm>
              <a:off x="431" y="210"/>
              <a:ext cx="589" cy="25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zh-CN" altLang="en-US" sz="2000">
                  <a:latin typeface="Tahoma" panose="020B0604030504040204" pitchFamily="34" charset="0"/>
                  <a:ea typeface="Arial Unicode MS" panose="020B0604020202020204" pitchFamily="34" charset="-122"/>
                </a:rPr>
                <a:t>原则</a:t>
              </a:r>
              <a:r>
                <a:rPr lang="en-US" altLang="zh-CN" sz="2000">
                  <a:latin typeface="Tahoma" panose="020B0604030504040204" pitchFamily="34" charset="0"/>
                  <a:ea typeface="Arial Unicode MS" panose="020B0604020202020204" pitchFamily="34" charset="-122"/>
                </a:rPr>
                <a:t>3</a:t>
              </a:r>
            </a:p>
          </p:txBody>
        </p:sp>
      </p:grpSp>
      <p:graphicFrame>
        <p:nvGraphicFramePr>
          <p:cNvPr id="56" name="Group 221">
            <a:extLst>
              <a:ext uri="{FF2B5EF4-FFF2-40B4-BE49-F238E27FC236}">
                <a16:creationId xmlns:a16="http://schemas.microsoft.com/office/drawing/2014/main" id="{83183104-A074-DAAA-E391-0A3FB6010BD7}"/>
              </a:ext>
            </a:extLst>
          </p:cNvPr>
          <p:cNvGraphicFramePr>
            <a:graphicFrameLocks noGrp="1"/>
          </p:cNvGraphicFramePr>
          <p:nvPr/>
        </p:nvGraphicFramePr>
        <p:xfrm>
          <a:off x="5435600" y="3897313"/>
          <a:ext cx="3027363" cy="2289175"/>
        </p:xfrm>
        <a:graphic>
          <a:graphicData uri="http://schemas.openxmlformats.org/drawingml/2006/table">
            <a:tbl>
              <a:tblPr/>
              <a:tblGrid>
                <a:gridCol w="900112">
                  <a:extLst>
                    <a:ext uri="{9D8B030D-6E8A-4147-A177-3AD203B41FA5}">
                      <a16:colId xmlns:a16="http://schemas.microsoft.com/office/drawing/2014/main" val="20000"/>
                    </a:ext>
                  </a:extLst>
                </a:gridCol>
                <a:gridCol w="534988">
                  <a:extLst>
                    <a:ext uri="{9D8B030D-6E8A-4147-A177-3AD203B41FA5}">
                      <a16:colId xmlns:a16="http://schemas.microsoft.com/office/drawing/2014/main" val="20001"/>
                    </a:ext>
                  </a:extLst>
                </a:gridCol>
                <a:gridCol w="534987">
                  <a:extLst>
                    <a:ext uri="{9D8B030D-6E8A-4147-A177-3AD203B41FA5}">
                      <a16:colId xmlns:a16="http://schemas.microsoft.com/office/drawing/2014/main" val="20002"/>
                    </a:ext>
                  </a:extLst>
                </a:gridCol>
                <a:gridCol w="522288">
                  <a:extLst>
                    <a:ext uri="{9D8B030D-6E8A-4147-A177-3AD203B41FA5}">
                      <a16:colId xmlns:a16="http://schemas.microsoft.com/office/drawing/2014/main" val="20003"/>
                    </a:ext>
                  </a:extLst>
                </a:gridCol>
                <a:gridCol w="534987">
                  <a:extLst>
                    <a:ext uri="{9D8B030D-6E8A-4147-A177-3AD203B41FA5}">
                      <a16:colId xmlns:a16="http://schemas.microsoft.com/office/drawing/2014/main" val="20004"/>
                    </a:ext>
                  </a:extLst>
                </a:gridCol>
              </a:tblGrid>
              <a:tr h="70186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Franklin Gothic Medium" pitchFamily="34" charset="0"/>
                          <a:ea typeface="宋体" pitchFamily="2" charset="-122"/>
                        </a:rPr>
                        <a:t>    CD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Franklin Gothic Medium" pitchFamily="34" charset="0"/>
                          <a:ea typeface="宋体" pitchFamily="2" charset="-122"/>
                        </a:rPr>
                        <a:t>AB</a:t>
                      </a:r>
                      <a:endParaRPr kumimoji="0" lang="zh-CN" altLang="en-US" sz="2000" b="1" i="0" u="none" strike="noStrike" cap="none" normalizeH="0" baseline="0" dirty="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a:noFill/>
                    </a:lnL>
                    <a:lnR>
                      <a:noFill/>
                    </a:lnR>
                    <a:lnT>
                      <a:noFill/>
                    </a:lnT>
                    <a:lnB>
                      <a:noFill/>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00</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Franklin Gothic Medium" pitchFamily="34" charset="0"/>
                          <a:ea typeface="宋体" pitchFamily="2" charset="-122"/>
                        </a:rPr>
                        <a:t>01</a:t>
                      </a:r>
                      <a:endParaRPr kumimoji="0" lang="zh-CN" altLang="en-US" sz="2000" b="1" i="0" u="none" strike="noStrike" cap="none" normalizeH="0" baseline="0" dirty="0">
                        <a:ln>
                          <a:noFill/>
                        </a:ln>
                        <a:solidFill>
                          <a:schemeClr val="tx1"/>
                        </a:solidFill>
                        <a:effectLst/>
                        <a:latin typeface="Franklin Gothic Medium" pitchFamily="34" charset="0"/>
                        <a:ea typeface="宋体" pitchFamily="2" charset="-122"/>
                      </a:endParaRPr>
                    </a:p>
                  </a:txBody>
                  <a:tcPr marL="91432" marR="91432" marT="45743" marB="45743"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11</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10</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981">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00</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98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01</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98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11</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Franklin Gothic Medium" pitchFamily="34" charset="0"/>
                          <a:ea typeface="宋体" pitchFamily="2" charset="-122"/>
                        </a:rPr>
                        <a:t>1</a:t>
                      </a: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Franklin Gothic Medium" pitchFamily="34" charset="0"/>
                          <a:ea typeface="宋体" pitchFamily="2" charset="-122"/>
                        </a:rPr>
                        <a:t>1</a:t>
                      </a:r>
                      <a:endParaRPr kumimoji="0" lang="zh-CN" altLang="en-US" sz="2000" b="0" i="0" u="none" strike="noStrike" cap="none" normalizeH="0" baseline="0" dirty="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36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10</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Franklin Gothic Medium" pitchFamily="34" charset="0"/>
                          <a:ea typeface="宋体" pitchFamily="2" charset="-122"/>
                        </a:rPr>
                        <a:t>1</a:t>
                      </a: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Franklin Gothic Medium" pitchFamily="34" charset="0"/>
                          <a:ea typeface="宋体" pitchFamily="2" charset="-122"/>
                        </a:rPr>
                        <a:t>1</a:t>
                      </a:r>
                      <a:endParaRPr kumimoji="0" lang="zh-CN" altLang="en-US" sz="2000" b="0" i="0" u="none" strike="noStrike" cap="none" normalizeH="0" baseline="0" dirty="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65619" name="Group 133">
            <a:extLst>
              <a:ext uri="{FF2B5EF4-FFF2-40B4-BE49-F238E27FC236}">
                <a16:creationId xmlns:a16="http://schemas.microsoft.com/office/drawing/2014/main" id="{527CA554-1F10-EC62-F1B2-E3AA22AF506C}"/>
              </a:ext>
            </a:extLst>
          </p:cNvPr>
          <p:cNvGrpSpPr>
            <a:grpSpLocks/>
          </p:cNvGrpSpPr>
          <p:nvPr/>
        </p:nvGrpSpPr>
        <p:grpSpPr bwMode="auto">
          <a:xfrm>
            <a:off x="863600" y="1952625"/>
            <a:ext cx="8245475" cy="406400"/>
            <a:chOff x="431" y="210"/>
            <a:chExt cx="5194" cy="256"/>
          </a:xfrm>
        </p:grpSpPr>
        <p:sp>
          <p:nvSpPr>
            <p:cNvPr id="79954" name="Rectangle 131">
              <a:extLst>
                <a:ext uri="{FF2B5EF4-FFF2-40B4-BE49-F238E27FC236}">
                  <a16:creationId xmlns:a16="http://schemas.microsoft.com/office/drawing/2014/main" id="{A68A9766-B53D-F798-491B-E419A982F44A}"/>
                </a:ext>
              </a:extLst>
            </p:cNvPr>
            <p:cNvSpPr>
              <a:spLocks/>
            </p:cNvSpPr>
            <p:nvPr/>
          </p:nvSpPr>
          <p:spPr bwMode="auto">
            <a:xfrm>
              <a:off x="998" y="210"/>
              <a:ext cx="4627" cy="256"/>
            </a:xfrm>
            <a:prstGeom prst="rect">
              <a:avLst/>
            </a:prstGeom>
            <a:solidFill>
              <a:srgbClr val="FFFF00"/>
            </a:solidFill>
            <a:ln w="9525">
              <a:solidFill>
                <a:schemeClr val="tx1"/>
              </a:solidFill>
              <a:miter lim="800000"/>
              <a:headEnd/>
              <a:tailEnd/>
            </a:ln>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115000"/>
                </a:lnSpc>
                <a:spcBef>
                  <a:spcPct val="0"/>
                </a:spcBef>
                <a:buClrTx/>
                <a:buFontTx/>
                <a:buNone/>
              </a:pPr>
              <a:r>
                <a:rPr lang="zh-CN" altLang="en-US" sz="1800">
                  <a:latin typeface="宋体" panose="02010600030101010101" pitchFamily="2" charset="-122"/>
                  <a:ea typeface="Arial Unicode MS" panose="020B0604020202020204" pitchFamily="34" charset="-122"/>
                </a:rPr>
                <a:t>包围圈的个数尽量少，这样逻辑函数的与项就少。</a:t>
              </a:r>
            </a:p>
          </p:txBody>
        </p:sp>
        <p:sp>
          <p:nvSpPr>
            <p:cNvPr id="79955" name="Text Box 85">
              <a:extLst>
                <a:ext uri="{FF2B5EF4-FFF2-40B4-BE49-F238E27FC236}">
                  <a16:creationId xmlns:a16="http://schemas.microsoft.com/office/drawing/2014/main" id="{B5993671-7348-E068-3CBF-775327E28185}"/>
                </a:ext>
              </a:extLst>
            </p:cNvPr>
            <p:cNvSpPr txBox="1">
              <a:spLocks noChangeArrowheads="1"/>
            </p:cNvSpPr>
            <p:nvPr/>
          </p:nvSpPr>
          <p:spPr bwMode="auto">
            <a:xfrm>
              <a:off x="431" y="210"/>
              <a:ext cx="589" cy="25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zh-CN" altLang="en-US" sz="2000">
                  <a:latin typeface="Tahoma" panose="020B0604030504040204" pitchFamily="34" charset="0"/>
                  <a:ea typeface="Arial Unicode MS" panose="020B0604020202020204" pitchFamily="34" charset="-122"/>
                </a:rPr>
                <a:t>原则</a:t>
              </a:r>
              <a:r>
                <a:rPr lang="en-US" altLang="zh-CN" sz="2000">
                  <a:latin typeface="Tahoma" panose="020B0604030504040204" pitchFamily="34" charset="0"/>
                  <a:ea typeface="Arial Unicode MS" panose="020B0604020202020204" pitchFamily="34" charset="-122"/>
                </a:rPr>
                <a:t>4</a:t>
              </a:r>
            </a:p>
          </p:txBody>
        </p:sp>
      </p:grpSp>
      <p:grpSp>
        <p:nvGrpSpPr>
          <p:cNvPr id="65620" name="Group 133">
            <a:extLst>
              <a:ext uri="{FF2B5EF4-FFF2-40B4-BE49-F238E27FC236}">
                <a16:creationId xmlns:a16="http://schemas.microsoft.com/office/drawing/2014/main" id="{116712D8-93F3-2101-D3A1-D532BDA96A23}"/>
              </a:ext>
            </a:extLst>
          </p:cNvPr>
          <p:cNvGrpSpPr>
            <a:grpSpLocks/>
          </p:cNvGrpSpPr>
          <p:nvPr/>
        </p:nvGrpSpPr>
        <p:grpSpPr bwMode="auto">
          <a:xfrm>
            <a:off x="863600" y="2636838"/>
            <a:ext cx="8245475" cy="406400"/>
            <a:chOff x="431" y="210"/>
            <a:chExt cx="5194" cy="256"/>
          </a:xfrm>
        </p:grpSpPr>
        <p:sp>
          <p:nvSpPr>
            <p:cNvPr id="79952" name="Rectangle 131">
              <a:extLst>
                <a:ext uri="{FF2B5EF4-FFF2-40B4-BE49-F238E27FC236}">
                  <a16:creationId xmlns:a16="http://schemas.microsoft.com/office/drawing/2014/main" id="{F37E1AD5-D28E-4EAB-40AD-CDAEF7913CF3}"/>
                </a:ext>
              </a:extLst>
            </p:cNvPr>
            <p:cNvSpPr>
              <a:spLocks/>
            </p:cNvSpPr>
            <p:nvPr/>
          </p:nvSpPr>
          <p:spPr bwMode="auto">
            <a:xfrm>
              <a:off x="998" y="210"/>
              <a:ext cx="4627" cy="256"/>
            </a:xfrm>
            <a:prstGeom prst="rect">
              <a:avLst/>
            </a:prstGeom>
            <a:solidFill>
              <a:srgbClr val="FFFF00"/>
            </a:solidFill>
            <a:ln w="9525">
              <a:solidFill>
                <a:schemeClr val="tx1"/>
              </a:solidFill>
              <a:miter lim="800000"/>
              <a:headEnd/>
              <a:tailEnd/>
            </a:ln>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115000"/>
                </a:lnSpc>
                <a:spcBef>
                  <a:spcPct val="0"/>
                </a:spcBef>
                <a:buClrTx/>
                <a:buFontTx/>
                <a:buNone/>
              </a:pPr>
              <a:r>
                <a:rPr lang="zh-CN" altLang="en-US" sz="1800">
                  <a:latin typeface="宋体" panose="02010600030101010101" pitchFamily="2" charset="-122"/>
                  <a:ea typeface="Arial Unicode MS" panose="020B0604020202020204" pitchFamily="34" charset="-122"/>
                </a:rPr>
                <a:t>包围圈尽量大，这样消去的变量就多，与门输入端的数目就少。</a:t>
              </a:r>
            </a:p>
          </p:txBody>
        </p:sp>
        <p:sp>
          <p:nvSpPr>
            <p:cNvPr id="79953" name="Text Box 85">
              <a:extLst>
                <a:ext uri="{FF2B5EF4-FFF2-40B4-BE49-F238E27FC236}">
                  <a16:creationId xmlns:a16="http://schemas.microsoft.com/office/drawing/2014/main" id="{AA0859E2-36F6-B90A-B2C3-7D5498844DB1}"/>
                </a:ext>
              </a:extLst>
            </p:cNvPr>
            <p:cNvSpPr txBox="1">
              <a:spLocks noChangeArrowheads="1"/>
            </p:cNvSpPr>
            <p:nvPr/>
          </p:nvSpPr>
          <p:spPr bwMode="auto">
            <a:xfrm>
              <a:off x="431" y="210"/>
              <a:ext cx="589" cy="25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zh-CN" altLang="en-US" sz="2000">
                  <a:latin typeface="Tahoma" panose="020B0604030504040204" pitchFamily="34" charset="0"/>
                  <a:ea typeface="Arial Unicode MS" panose="020B0604020202020204" pitchFamily="34" charset="-122"/>
                </a:rPr>
                <a:t>原则</a:t>
              </a:r>
              <a:r>
                <a:rPr lang="en-US" altLang="zh-CN" sz="2000">
                  <a:latin typeface="Tahoma" panose="020B0604030504040204" pitchFamily="34" charset="0"/>
                  <a:ea typeface="Arial Unicode MS" panose="020B0604020202020204" pitchFamily="34" charset="-122"/>
                </a:rPr>
                <a:t>5</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linds(horizontal)">
                                      <p:cBhvr>
                                        <p:cTn id="7" dur="500"/>
                                        <p:tgtEl>
                                          <p:spTgt spid="43"/>
                                        </p:tgtEl>
                                      </p:cBhvr>
                                    </p:animEffect>
                                  </p:childTnLst>
                                </p:cTn>
                              </p:par>
                              <p:par>
                                <p:cTn id="8" presetID="4" presetClass="entr" presetSubtype="16" fill="hold"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box(in)">
                                      <p:cBhvr>
                                        <p:cTn id="10" dur="500"/>
                                        <p:tgtEl>
                                          <p:spTgt spid="5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65619"/>
                                        </p:tgtEl>
                                        <p:attrNameLst>
                                          <p:attrName>style.visibility</p:attrName>
                                        </p:attrNameLst>
                                      </p:cBhvr>
                                      <p:to>
                                        <p:strVal val="visible"/>
                                      </p:to>
                                    </p:set>
                                    <p:animEffect transition="in" filter="barn(inVertical)">
                                      <p:cBhvr>
                                        <p:cTn id="15" dur="500"/>
                                        <p:tgtEl>
                                          <p:spTgt spid="6561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nodeType="clickEffect">
                                  <p:stCondLst>
                                    <p:cond delay="0"/>
                                  </p:stCondLst>
                                  <p:childTnLst>
                                    <p:set>
                                      <p:cBhvr>
                                        <p:cTn id="19" dur="1" fill="hold">
                                          <p:stCondLst>
                                            <p:cond delay="0"/>
                                          </p:stCondLst>
                                        </p:cTn>
                                        <p:tgtEl>
                                          <p:spTgt spid="65620"/>
                                        </p:tgtEl>
                                        <p:attrNameLst>
                                          <p:attrName>style.visibility</p:attrName>
                                        </p:attrNameLst>
                                      </p:cBhvr>
                                      <p:to>
                                        <p:strVal val="visible"/>
                                      </p:to>
                                    </p:set>
                                    <p:animEffect transition="in" filter="barn(inVertical)">
                                      <p:cBhvr>
                                        <p:cTn id="20" dur="500"/>
                                        <p:tgtEl>
                                          <p:spTgt spid="65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9">
            <a:extLst>
              <a:ext uri="{FF2B5EF4-FFF2-40B4-BE49-F238E27FC236}">
                <a16:creationId xmlns:a16="http://schemas.microsoft.com/office/drawing/2014/main" id="{2CEA791B-15C1-6CD0-505E-ECE3DD08F3A5}"/>
              </a:ext>
            </a:extLst>
          </p:cNvPr>
          <p:cNvSpPr>
            <a:spLocks noGrp="1"/>
          </p:cNvSpPr>
          <p:nvPr>
            <p:ph type="sldNum" sz="quarter" idx="10"/>
          </p:nvPr>
        </p:nvSpPr>
        <p:spPr>
          <a:noFill/>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spcBef>
                <a:spcPct val="0"/>
              </a:spcBef>
              <a:buClrTx/>
              <a:buFontTx/>
              <a:buNone/>
            </a:pPr>
            <a:fld id="{E5F2D337-3378-4D22-A771-FE81DB233162}" type="slidenum">
              <a:rPr lang="en-US" altLang="zh-CN" sz="1800">
                <a:solidFill>
                  <a:schemeClr val="bg2"/>
                </a:solidFill>
                <a:latin typeface="Arial" panose="020B0604020202020204" pitchFamily="34" charset="0"/>
                <a:ea typeface="Arial Unicode MS" panose="020B0604020202020204" pitchFamily="34" charset="-122"/>
              </a:rPr>
              <a:pPr>
                <a:spcBef>
                  <a:spcPct val="0"/>
                </a:spcBef>
                <a:buClrTx/>
                <a:buFontTx/>
                <a:buNone/>
              </a:pPr>
              <a:t>63</a:t>
            </a:fld>
            <a:endParaRPr lang="en-US" altLang="zh-CN" sz="1800">
              <a:solidFill>
                <a:schemeClr val="bg2"/>
              </a:solidFill>
              <a:latin typeface="Arial" panose="020B0604020202020204" pitchFamily="34" charset="0"/>
              <a:ea typeface="Arial Unicode MS" panose="020B0604020202020204" pitchFamily="34" charset="-122"/>
            </a:endParaRPr>
          </a:p>
        </p:txBody>
      </p:sp>
      <p:sp>
        <p:nvSpPr>
          <p:cNvPr id="59435" name="矩形 43">
            <a:extLst>
              <a:ext uri="{FF2B5EF4-FFF2-40B4-BE49-F238E27FC236}">
                <a16:creationId xmlns:a16="http://schemas.microsoft.com/office/drawing/2014/main" id="{A37CC442-3CC3-2DE1-9362-504658ECE61D}"/>
              </a:ext>
            </a:extLst>
          </p:cNvPr>
          <p:cNvSpPr>
            <a:spLocks noGrp="1"/>
          </p:cNvSpPr>
          <p:nvPr>
            <p:ph type="title" idx="4294967295"/>
          </p:nvPr>
        </p:nvSpPr>
        <p:spPr>
          <a:xfrm>
            <a:off x="93663" y="347663"/>
            <a:ext cx="590550" cy="6145212"/>
          </a:xfrm>
        </p:spPr>
        <p:txBody>
          <a:bodyPr/>
          <a:lstStyle/>
          <a:p>
            <a:pPr>
              <a:defRPr/>
            </a:pPr>
            <a:r>
              <a:rPr lang="en-US" altLang="zh-CN" sz="2400" cap="none" dirty="0"/>
              <a:t>4. </a:t>
            </a:r>
            <a:r>
              <a:rPr lang="zh-CN" altLang="en-US" sz="2400" cap="none" dirty="0"/>
              <a:t>用卡诺图化简逻辑函数 </a:t>
            </a:r>
          </a:p>
        </p:txBody>
      </p:sp>
      <p:sp>
        <p:nvSpPr>
          <p:cNvPr id="80900" name="矩形 2">
            <a:extLst>
              <a:ext uri="{FF2B5EF4-FFF2-40B4-BE49-F238E27FC236}">
                <a16:creationId xmlns:a16="http://schemas.microsoft.com/office/drawing/2014/main" id="{D157927B-C083-5BBA-2123-873F0A71B88B}"/>
              </a:ext>
            </a:extLst>
          </p:cNvPr>
          <p:cNvSpPr>
            <a:spLocks noChangeArrowheads="1"/>
          </p:cNvSpPr>
          <p:nvPr/>
        </p:nvSpPr>
        <p:spPr bwMode="auto">
          <a:xfrm>
            <a:off x="755650" y="188913"/>
            <a:ext cx="75961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150000"/>
              </a:lnSpc>
              <a:spcBef>
                <a:spcPct val="0"/>
              </a:spcBef>
              <a:buClrTx/>
              <a:buFontTx/>
              <a:buNone/>
            </a:pPr>
            <a:r>
              <a:rPr lang="en-US" altLang="zh-CN" sz="2400">
                <a:latin typeface="宋体" panose="02010600030101010101" pitchFamily="2" charset="-122"/>
                <a:ea typeface="Arial Unicode MS" panose="020B0604020202020204" pitchFamily="34" charset="-122"/>
              </a:rPr>
              <a:t>[</a:t>
            </a:r>
            <a:r>
              <a:rPr lang="zh-CN" altLang="en-US" sz="2400">
                <a:latin typeface="宋体" panose="02010600030101010101" pitchFamily="2" charset="-122"/>
                <a:ea typeface="Arial Unicode MS" panose="020B0604020202020204" pitchFamily="34" charset="-122"/>
              </a:rPr>
              <a:t>例</a:t>
            </a:r>
            <a:r>
              <a:rPr lang="en-US" altLang="zh-CN" sz="2400">
                <a:latin typeface="宋体" panose="02010600030101010101" pitchFamily="2" charset="-122"/>
                <a:ea typeface="Arial Unicode MS" panose="020B0604020202020204" pitchFamily="34" charset="-122"/>
              </a:rPr>
              <a:t>2-9] </a:t>
            </a:r>
            <a:r>
              <a:rPr lang="zh-CN" altLang="en-US" sz="2400">
                <a:latin typeface="宋体" panose="02010600030101010101" pitchFamily="2" charset="-122"/>
                <a:ea typeface="Arial Unicode MS" panose="020B0604020202020204" pitchFamily="34" charset="-122"/>
              </a:rPr>
              <a:t>用卡诺图化简逻辑函数</a:t>
            </a:r>
            <a:endParaRPr lang="en-US" altLang="zh-CN" sz="2400">
              <a:latin typeface="宋体" panose="02010600030101010101" pitchFamily="2" charset="-122"/>
              <a:ea typeface="Arial Unicode MS" panose="020B0604020202020204" pitchFamily="34" charset="-122"/>
            </a:endParaRPr>
          </a:p>
          <a:p>
            <a:pPr eaLnBrk="1" hangingPunct="1">
              <a:lnSpc>
                <a:spcPct val="150000"/>
              </a:lnSpc>
              <a:spcBef>
                <a:spcPct val="0"/>
              </a:spcBef>
              <a:buClrTx/>
              <a:buFontTx/>
              <a:buNone/>
            </a:pPr>
            <a:r>
              <a:rPr lang="en-US" altLang="zh-CN" sz="2400">
                <a:latin typeface="宋体" panose="02010600030101010101" pitchFamily="2" charset="-122"/>
                <a:ea typeface="Arial Unicode MS" panose="020B0604020202020204" pitchFamily="34" charset="-122"/>
              </a:rPr>
              <a:t>   F(A,B,C,D)=∑m(0, 2, 4, 5, 6, 7, 9, 15)</a:t>
            </a:r>
            <a:endParaRPr lang="zh-CN" altLang="en-US" sz="2400">
              <a:latin typeface="宋体" panose="02010600030101010101" pitchFamily="2" charset="-122"/>
              <a:ea typeface="Arial Unicode MS" panose="020B0604020202020204" pitchFamily="34" charset="-122"/>
            </a:endParaRPr>
          </a:p>
        </p:txBody>
      </p:sp>
      <p:sp>
        <p:nvSpPr>
          <p:cNvPr id="66565" name="矩形 3">
            <a:extLst>
              <a:ext uri="{FF2B5EF4-FFF2-40B4-BE49-F238E27FC236}">
                <a16:creationId xmlns:a16="http://schemas.microsoft.com/office/drawing/2014/main" id="{5D9E6AF8-1AEB-2F61-0F4A-F69958D734D8}"/>
              </a:ext>
            </a:extLst>
          </p:cNvPr>
          <p:cNvSpPr>
            <a:spLocks noChangeArrowheads="1"/>
          </p:cNvSpPr>
          <p:nvPr/>
        </p:nvSpPr>
        <p:spPr bwMode="auto">
          <a:xfrm>
            <a:off x="792163" y="1700213"/>
            <a:ext cx="74882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150000"/>
              </a:lnSpc>
              <a:spcBef>
                <a:spcPct val="0"/>
              </a:spcBef>
              <a:buClrTx/>
              <a:buFontTx/>
              <a:buNone/>
            </a:pPr>
            <a:r>
              <a:rPr lang="en-US" altLang="zh-CN" sz="2400">
                <a:latin typeface="宋体" panose="02010600030101010101" pitchFamily="2" charset="-122"/>
                <a:ea typeface="Arial Unicode MS" panose="020B0604020202020204" pitchFamily="34" charset="-122"/>
              </a:rPr>
              <a:t>[</a:t>
            </a:r>
            <a:r>
              <a:rPr lang="zh-CN" altLang="en-US" sz="2400">
                <a:latin typeface="宋体" panose="02010600030101010101" pitchFamily="2" charset="-122"/>
                <a:ea typeface="Arial Unicode MS" panose="020B0604020202020204" pitchFamily="34" charset="-122"/>
              </a:rPr>
              <a:t>例</a:t>
            </a:r>
            <a:r>
              <a:rPr lang="en-US" altLang="zh-CN" sz="2400">
                <a:latin typeface="宋体" panose="02010600030101010101" pitchFamily="2" charset="-122"/>
                <a:ea typeface="Arial Unicode MS" panose="020B0604020202020204" pitchFamily="34" charset="-122"/>
              </a:rPr>
              <a:t>2-10]</a:t>
            </a:r>
            <a:r>
              <a:rPr lang="zh-CN" altLang="en-US" sz="2400">
                <a:latin typeface="宋体" panose="02010600030101010101" pitchFamily="2" charset="-122"/>
                <a:ea typeface="Arial Unicode MS" panose="020B0604020202020204" pitchFamily="34" charset="-122"/>
              </a:rPr>
              <a:t>用卡诺图化简逻辑函数</a:t>
            </a:r>
            <a:endParaRPr lang="en-US" altLang="zh-CN" sz="2400">
              <a:latin typeface="宋体" panose="02010600030101010101" pitchFamily="2" charset="-122"/>
              <a:ea typeface="Arial Unicode MS" panose="020B0604020202020204" pitchFamily="34" charset="-122"/>
            </a:endParaRPr>
          </a:p>
          <a:p>
            <a:pPr eaLnBrk="1" hangingPunct="1">
              <a:lnSpc>
                <a:spcPct val="150000"/>
              </a:lnSpc>
              <a:spcBef>
                <a:spcPct val="0"/>
              </a:spcBef>
              <a:buClrTx/>
              <a:buFontTx/>
              <a:buNone/>
            </a:pPr>
            <a:r>
              <a:rPr lang="en-US" altLang="zh-CN" sz="2400">
                <a:latin typeface="宋体" panose="02010600030101010101" pitchFamily="2" charset="-122"/>
                <a:ea typeface="Arial Unicode MS" panose="020B0604020202020204" pitchFamily="34" charset="-122"/>
              </a:rPr>
              <a:t>  F(A,B,C,D)=∑m(0</a:t>
            </a:r>
            <a:r>
              <a:rPr lang="zh-CN" altLang="en-US" sz="2400">
                <a:latin typeface="宋体" panose="02010600030101010101" pitchFamily="2" charset="-122"/>
                <a:ea typeface="Arial Unicode MS" panose="020B0604020202020204" pitchFamily="34" charset="-122"/>
              </a:rPr>
              <a:t>，</a:t>
            </a:r>
            <a:r>
              <a:rPr lang="en-US" altLang="zh-CN" sz="2400">
                <a:latin typeface="宋体" panose="02010600030101010101" pitchFamily="2" charset="-122"/>
                <a:ea typeface="Arial Unicode MS" panose="020B0604020202020204" pitchFamily="34" charset="-122"/>
              </a:rPr>
              <a:t>2</a:t>
            </a:r>
            <a:r>
              <a:rPr lang="zh-CN" altLang="en-US" sz="2400">
                <a:latin typeface="宋体" panose="02010600030101010101" pitchFamily="2" charset="-122"/>
                <a:ea typeface="Arial Unicode MS" panose="020B0604020202020204" pitchFamily="34" charset="-122"/>
              </a:rPr>
              <a:t>，</a:t>
            </a:r>
            <a:r>
              <a:rPr lang="en-US" altLang="zh-CN" sz="2400">
                <a:latin typeface="宋体" panose="02010600030101010101" pitchFamily="2" charset="-122"/>
                <a:ea typeface="Arial Unicode MS" panose="020B0604020202020204" pitchFamily="34" charset="-122"/>
              </a:rPr>
              <a:t>5</a:t>
            </a:r>
            <a:r>
              <a:rPr lang="zh-CN" altLang="en-US" sz="2400">
                <a:latin typeface="宋体" panose="02010600030101010101" pitchFamily="2" charset="-122"/>
                <a:ea typeface="Arial Unicode MS" panose="020B0604020202020204" pitchFamily="34" charset="-122"/>
              </a:rPr>
              <a:t>，</a:t>
            </a:r>
            <a:r>
              <a:rPr lang="en-US" altLang="zh-CN" sz="2400">
                <a:latin typeface="宋体" panose="02010600030101010101" pitchFamily="2" charset="-122"/>
                <a:ea typeface="Arial Unicode MS" panose="020B0604020202020204" pitchFamily="34" charset="-122"/>
              </a:rPr>
              <a:t>7</a:t>
            </a:r>
            <a:r>
              <a:rPr lang="zh-CN" altLang="en-US" sz="2400">
                <a:latin typeface="宋体" panose="02010600030101010101" pitchFamily="2" charset="-122"/>
                <a:ea typeface="Arial Unicode MS" panose="020B0604020202020204" pitchFamily="34" charset="-122"/>
              </a:rPr>
              <a:t>，</a:t>
            </a:r>
            <a:r>
              <a:rPr lang="en-US" altLang="zh-CN" sz="2400">
                <a:latin typeface="宋体" panose="02010600030101010101" pitchFamily="2" charset="-122"/>
                <a:ea typeface="Arial Unicode MS" panose="020B0604020202020204" pitchFamily="34" charset="-122"/>
              </a:rPr>
              <a:t>8</a:t>
            </a:r>
            <a:r>
              <a:rPr lang="zh-CN" altLang="en-US" sz="2400">
                <a:latin typeface="宋体" panose="02010600030101010101" pitchFamily="2" charset="-122"/>
                <a:ea typeface="Arial Unicode MS" panose="020B0604020202020204" pitchFamily="34" charset="-122"/>
              </a:rPr>
              <a:t>，</a:t>
            </a:r>
            <a:r>
              <a:rPr lang="en-US" altLang="zh-CN" sz="2400">
                <a:latin typeface="宋体" panose="02010600030101010101" pitchFamily="2" charset="-122"/>
                <a:ea typeface="Arial Unicode MS" panose="020B0604020202020204" pitchFamily="34" charset="-122"/>
              </a:rPr>
              <a:t>10</a:t>
            </a:r>
            <a:r>
              <a:rPr lang="zh-CN" altLang="en-US" sz="2400">
                <a:latin typeface="宋体" panose="02010600030101010101" pitchFamily="2" charset="-122"/>
                <a:ea typeface="Arial Unicode MS" panose="020B0604020202020204" pitchFamily="34" charset="-122"/>
              </a:rPr>
              <a:t>，</a:t>
            </a:r>
            <a:r>
              <a:rPr lang="en-US" altLang="zh-CN" sz="2400">
                <a:latin typeface="宋体" panose="02010600030101010101" pitchFamily="2" charset="-122"/>
                <a:ea typeface="Arial Unicode MS" panose="020B0604020202020204" pitchFamily="34" charset="-122"/>
              </a:rPr>
              <a:t>12</a:t>
            </a:r>
            <a:r>
              <a:rPr lang="zh-CN" altLang="en-US" sz="2400">
                <a:latin typeface="宋体" panose="02010600030101010101" pitchFamily="2" charset="-122"/>
                <a:ea typeface="Arial Unicode MS" panose="020B0604020202020204" pitchFamily="34" charset="-122"/>
              </a:rPr>
              <a:t>，</a:t>
            </a:r>
            <a:r>
              <a:rPr lang="en-US" altLang="zh-CN" sz="2400">
                <a:latin typeface="宋体" panose="02010600030101010101" pitchFamily="2" charset="-122"/>
                <a:ea typeface="Arial Unicode MS" panose="020B0604020202020204" pitchFamily="34" charset="-122"/>
              </a:rPr>
              <a:t>14</a:t>
            </a:r>
            <a:r>
              <a:rPr lang="zh-CN" altLang="en-US" sz="2400">
                <a:latin typeface="宋体" panose="02010600030101010101" pitchFamily="2" charset="-122"/>
                <a:ea typeface="Arial Unicode MS" panose="020B0604020202020204" pitchFamily="34" charset="-122"/>
              </a:rPr>
              <a:t>，</a:t>
            </a:r>
            <a:r>
              <a:rPr lang="en-US" altLang="zh-CN" sz="2400">
                <a:latin typeface="宋体" panose="02010600030101010101" pitchFamily="2" charset="-122"/>
                <a:ea typeface="Arial Unicode MS" panose="020B0604020202020204" pitchFamily="34" charset="-122"/>
              </a:rPr>
              <a:t>15)</a:t>
            </a:r>
            <a:r>
              <a:rPr lang="zh-CN" altLang="en-US" sz="2400">
                <a:latin typeface="宋体" panose="02010600030101010101" pitchFamily="2" charset="-122"/>
                <a:ea typeface="Arial Unicode MS" panose="020B0604020202020204" pitchFamily="34" charset="-122"/>
              </a:rPr>
              <a:t> </a:t>
            </a:r>
          </a:p>
        </p:txBody>
      </p:sp>
      <p:graphicFrame>
        <p:nvGraphicFramePr>
          <p:cNvPr id="30" name="Group 221">
            <a:extLst>
              <a:ext uri="{FF2B5EF4-FFF2-40B4-BE49-F238E27FC236}">
                <a16:creationId xmlns:a16="http://schemas.microsoft.com/office/drawing/2014/main" id="{DDB03C6E-8B1C-E3BD-17F0-223963C85ED2}"/>
              </a:ext>
            </a:extLst>
          </p:cNvPr>
          <p:cNvGraphicFramePr>
            <a:graphicFrameLocks noGrp="1"/>
          </p:cNvGraphicFramePr>
          <p:nvPr/>
        </p:nvGraphicFramePr>
        <p:xfrm>
          <a:off x="935038" y="3429000"/>
          <a:ext cx="3027362" cy="2289175"/>
        </p:xfrm>
        <a:graphic>
          <a:graphicData uri="http://schemas.openxmlformats.org/drawingml/2006/table">
            <a:tbl>
              <a:tblPr/>
              <a:tblGrid>
                <a:gridCol w="900112">
                  <a:extLst>
                    <a:ext uri="{9D8B030D-6E8A-4147-A177-3AD203B41FA5}">
                      <a16:colId xmlns:a16="http://schemas.microsoft.com/office/drawing/2014/main" val="20000"/>
                    </a:ext>
                  </a:extLst>
                </a:gridCol>
                <a:gridCol w="534988">
                  <a:extLst>
                    <a:ext uri="{9D8B030D-6E8A-4147-A177-3AD203B41FA5}">
                      <a16:colId xmlns:a16="http://schemas.microsoft.com/office/drawing/2014/main" val="20001"/>
                    </a:ext>
                  </a:extLst>
                </a:gridCol>
                <a:gridCol w="534987">
                  <a:extLst>
                    <a:ext uri="{9D8B030D-6E8A-4147-A177-3AD203B41FA5}">
                      <a16:colId xmlns:a16="http://schemas.microsoft.com/office/drawing/2014/main" val="20002"/>
                    </a:ext>
                  </a:extLst>
                </a:gridCol>
                <a:gridCol w="522288">
                  <a:extLst>
                    <a:ext uri="{9D8B030D-6E8A-4147-A177-3AD203B41FA5}">
                      <a16:colId xmlns:a16="http://schemas.microsoft.com/office/drawing/2014/main" val="20003"/>
                    </a:ext>
                  </a:extLst>
                </a:gridCol>
                <a:gridCol w="534987">
                  <a:extLst>
                    <a:ext uri="{9D8B030D-6E8A-4147-A177-3AD203B41FA5}">
                      <a16:colId xmlns:a16="http://schemas.microsoft.com/office/drawing/2014/main" val="20004"/>
                    </a:ext>
                  </a:extLst>
                </a:gridCol>
              </a:tblGrid>
              <a:tr h="70186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Franklin Gothic Medium" pitchFamily="34" charset="0"/>
                          <a:ea typeface="宋体" pitchFamily="2" charset="-122"/>
                        </a:rPr>
                        <a:t>    CD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Franklin Gothic Medium" pitchFamily="34" charset="0"/>
                          <a:ea typeface="宋体" pitchFamily="2" charset="-122"/>
                        </a:rPr>
                        <a:t>AB</a:t>
                      </a:r>
                      <a:endParaRPr kumimoji="0" lang="zh-CN" altLang="en-US" sz="2000" b="1" i="0" u="none" strike="noStrike" cap="none" normalizeH="0" baseline="0" dirty="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a:noFill/>
                    </a:lnL>
                    <a:lnR>
                      <a:noFill/>
                    </a:lnR>
                    <a:lnT>
                      <a:noFill/>
                    </a:lnT>
                    <a:lnB>
                      <a:noFill/>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Franklin Gothic Medium" pitchFamily="34" charset="0"/>
                          <a:ea typeface="宋体" pitchFamily="2" charset="-122"/>
                        </a:rPr>
                        <a:t>00</a:t>
                      </a:r>
                      <a:endParaRPr kumimoji="0" lang="zh-CN" altLang="en-US" sz="2000" b="1" i="0" u="none" strike="noStrike" cap="none" normalizeH="0" baseline="0" dirty="0">
                        <a:ln>
                          <a:noFill/>
                        </a:ln>
                        <a:solidFill>
                          <a:schemeClr val="tx1"/>
                        </a:solidFill>
                        <a:effectLst/>
                        <a:latin typeface="Franklin Gothic Medium" pitchFamily="34" charset="0"/>
                        <a:ea typeface="宋体" pitchFamily="2" charset="-122"/>
                      </a:endParaRPr>
                    </a:p>
                  </a:txBody>
                  <a:tcPr marL="91432" marR="91432" marT="45743" marB="45743"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Franklin Gothic Medium" pitchFamily="34" charset="0"/>
                          <a:ea typeface="宋体" pitchFamily="2" charset="-122"/>
                        </a:rPr>
                        <a:t>01</a:t>
                      </a:r>
                      <a:endParaRPr kumimoji="0" lang="zh-CN" altLang="en-US" sz="2000" b="1" i="0" u="none" strike="noStrike" cap="none" normalizeH="0" baseline="0" dirty="0">
                        <a:ln>
                          <a:noFill/>
                        </a:ln>
                        <a:solidFill>
                          <a:schemeClr val="tx1"/>
                        </a:solidFill>
                        <a:effectLst/>
                        <a:latin typeface="Franklin Gothic Medium" pitchFamily="34" charset="0"/>
                        <a:ea typeface="宋体" pitchFamily="2" charset="-122"/>
                      </a:endParaRPr>
                    </a:p>
                  </a:txBody>
                  <a:tcPr marL="91432" marR="91432" marT="45743" marB="45743"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11</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10</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981">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00</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98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01</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98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11</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dirty="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dirty="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36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10</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dirty="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dirty="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dirty="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31" name="Group 221">
            <a:extLst>
              <a:ext uri="{FF2B5EF4-FFF2-40B4-BE49-F238E27FC236}">
                <a16:creationId xmlns:a16="http://schemas.microsoft.com/office/drawing/2014/main" id="{7A75F6E3-C302-B515-A7CB-1555BBFCC43F}"/>
              </a:ext>
            </a:extLst>
          </p:cNvPr>
          <p:cNvGraphicFramePr>
            <a:graphicFrameLocks noGrp="1"/>
          </p:cNvGraphicFramePr>
          <p:nvPr/>
        </p:nvGraphicFramePr>
        <p:xfrm>
          <a:off x="4895850" y="3429000"/>
          <a:ext cx="3027363" cy="2289175"/>
        </p:xfrm>
        <a:graphic>
          <a:graphicData uri="http://schemas.openxmlformats.org/drawingml/2006/table">
            <a:tbl>
              <a:tblPr/>
              <a:tblGrid>
                <a:gridCol w="900112">
                  <a:extLst>
                    <a:ext uri="{9D8B030D-6E8A-4147-A177-3AD203B41FA5}">
                      <a16:colId xmlns:a16="http://schemas.microsoft.com/office/drawing/2014/main" val="20000"/>
                    </a:ext>
                  </a:extLst>
                </a:gridCol>
                <a:gridCol w="534988">
                  <a:extLst>
                    <a:ext uri="{9D8B030D-6E8A-4147-A177-3AD203B41FA5}">
                      <a16:colId xmlns:a16="http://schemas.microsoft.com/office/drawing/2014/main" val="20001"/>
                    </a:ext>
                  </a:extLst>
                </a:gridCol>
                <a:gridCol w="534987">
                  <a:extLst>
                    <a:ext uri="{9D8B030D-6E8A-4147-A177-3AD203B41FA5}">
                      <a16:colId xmlns:a16="http://schemas.microsoft.com/office/drawing/2014/main" val="20002"/>
                    </a:ext>
                  </a:extLst>
                </a:gridCol>
                <a:gridCol w="522288">
                  <a:extLst>
                    <a:ext uri="{9D8B030D-6E8A-4147-A177-3AD203B41FA5}">
                      <a16:colId xmlns:a16="http://schemas.microsoft.com/office/drawing/2014/main" val="20003"/>
                    </a:ext>
                  </a:extLst>
                </a:gridCol>
                <a:gridCol w="534987">
                  <a:extLst>
                    <a:ext uri="{9D8B030D-6E8A-4147-A177-3AD203B41FA5}">
                      <a16:colId xmlns:a16="http://schemas.microsoft.com/office/drawing/2014/main" val="20004"/>
                    </a:ext>
                  </a:extLst>
                </a:gridCol>
              </a:tblGrid>
              <a:tr h="70186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Franklin Gothic Medium" pitchFamily="34" charset="0"/>
                          <a:ea typeface="宋体" pitchFamily="2" charset="-122"/>
                        </a:rPr>
                        <a:t>    CD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Franklin Gothic Medium" pitchFamily="34" charset="0"/>
                          <a:ea typeface="宋体" pitchFamily="2" charset="-122"/>
                        </a:rPr>
                        <a:t>AB</a:t>
                      </a:r>
                      <a:endParaRPr kumimoji="0" lang="zh-CN" altLang="en-US" sz="2000" b="1" i="0" u="none" strike="noStrike" cap="none" normalizeH="0" baseline="0" dirty="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a:noFill/>
                    </a:lnL>
                    <a:lnR>
                      <a:noFill/>
                    </a:lnR>
                    <a:lnT>
                      <a:noFill/>
                    </a:lnT>
                    <a:lnB>
                      <a:noFill/>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Franklin Gothic Medium" pitchFamily="34" charset="0"/>
                          <a:ea typeface="宋体" pitchFamily="2" charset="-122"/>
                        </a:rPr>
                        <a:t>00</a:t>
                      </a:r>
                      <a:endParaRPr kumimoji="0" lang="zh-CN" altLang="en-US" sz="2000" b="1" i="0" u="none" strike="noStrike" cap="none" normalizeH="0" baseline="0" dirty="0">
                        <a:ln>
                          <a:noFill/>
                        </a:ln>
                        <a:solidFill>
                          <a:schemeClr val="tx1"/>
                        </a:solidFill>
                        <a:effectLst/>
                        <a:latin typeface="Franklin Gothic Medium" pitchFamily="34" charset="0"/>
                        <a:ea typeface="宋体" pitchFamily="2" charset="-122"/>
                      </a:endParaRPr>
                    </a:p>
                  </a:txBody>
                  <a:tcPr marL="91432" marR="91432" marT="45743" marB="45743"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Franklin Gothic Medium" pitchFamily="34" charset="0"/>
                          <a:ea typeface="宋体" pitchFamily="2" charset="-122"/>
                        </a:rPr>
                        <a:t>01</a:t>
                      </a:r>
                      <a:endParaRPr kumimoji="0" lang="zh-CN" altLang="en-US" sz="2000" b="1" i="0" u="none" strike="noStrike" cap="none" normalizeH="0" baseline="0" dirty="0">
                        <a:ln>
                          <a:noFill/>
                        </a:ln>
                        <a:solidFill>
                          <a:schemeClr val="tx1"/>
                        </a:solidFill>
                        <a:effectLst/>
                        <a:latin typeface="Franklin Gothic Medium" pitchFamily="34" charset="0"/>
                        <a:ea typeface="宋体" pitchFamily="2" charset="-122"/>
                      </a:endParaRPr>
                    </a:p>
                  </a:txBody>
                  <a:tcPr marL="91432" marR="91432" marT="45743" marB="45743"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11</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10</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981">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00</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98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01</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98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11</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dirty="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dirty="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36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10</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dirty="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dirty="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dirty="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6565"/>
                                        </p:tgtEl>
                                        <p:attrNameLst>
                                          <p:attrName>style.visibility</p:attrName>
                                        </p:attrNameLst>
                                      </p:cBhvr>
                                      <p:to>
                                        <p:strVal val="visible"/>
                                      </p:to>
                                    </p:set>
                                    <p:animEffect transition="in" filter="barn(inVertical)">
                                      <p:cBhvr>
                                        <p:cTn id="7" dur="500"/>
                                        <p:tgtEl>
                                          <p:spTgt spid="66565"/>
                                        </p:tgtEl>
                                      </p:cBhvr>
                                    </p:animEffect>
                                  </p:childTnLst>
                                </p:cTn>
                              </p:par>
                              <p:par>
                                <p:cTn id="8" presetID="16" presetClass="entr" presetSubtype="21"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barn(inVertical)">
                                      <p:cBhvr>
                                        <p:cTn id="1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9">
            <a:extLst>
              <a:ext uri="{FF2B5EF4-FFF2-40B4-BE49-F238E27FC236}">
                <a16:creationId xmlns:a16="http://schemas.microsoft.com/office/drawing/2014/main" id="{0A1936CF-2BEC-1AF9-D770-71ECAE355D12}"/>
              </a:ext>
            </a:extLst>
          </p:cNvPr>
          <p:cNvSpPr>
            <a:spLocks noGrp="1"/>
          </p:cNvSpPr>
          <p:nvPr>
            <p:ph type="sldNum" sz="quarter" idx="10"/>
          </p:nvPr>
        </p:nvSpPr>
        <p:spPr>
          <a:noFill/>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spcBef>
                <a:spcPct val="0"/>
              </a:spcBef>
              <a:buClrTx/>
              <a:buFontTx/>
              <a:buNone/>
            </a:pPr>
            <a:fld id="{7D27D623-12DE-4B0B-9CA3-61AA135F87EF}" type="slidenum">
              <a:rPr lang="en-US" altLang="zh-CN" sz="1800">
                <a:solidFill>
                  <a:schemeClr val="bg2"/>
                </a:solidFill>
                <a:latin typeface="Arial" panose="020B0604020202020204" pitchFamily="34" charset="0"/>
                <a:ea typeface="Arial Unicode MS" panose="020B0604020202020204" pitchFamily="34" charset="-122"/>
              </a:rPr>
              <a:pPr>
                <a:spcBef>
                  <a:spcPct val="0"/>
                </a:spcBef>
                <a:buClrTx/>
                <a:buFontTx/>
                <a:buNone/>
              </a:pPr>
              <a:t>64</a:t>
            </a:fld>
            <a:endParaRPr lang="en-US" altLang="zh-CN" sz="1800">
              <a:solidFill>
                <a:schemeClr val="bg2"/>
              </a:solidFill>
              <a:latin typeface="Arial" panose="020B0604020202020204" pitchFamily="34" charset="0"/>
              <a:ea typeface="Arial Unicode MS" panose="020B0604020202020204" pitchFamily="34" charset="-122"/>
            </a:endParaRPr>
          </a:p>
        </p:txBody>
      </p:sp>
      <p:sp>
        <p:nvSpPr>
          <p:cNvPr id="59435" name="矩形 43">
            <a:extLst>
              <a:ext uri="{FF2B5EF4-FFF2-40B4-BE49-F238E27FC236}">
                <a16:creationId xmlns:a16="http://schemas.microsoft.com/office/drawing/2014/main" id="{138329DD-1F96-7450-FDBA-394E1FD7A38A}"/>
              </a:ext>
            </a:extLst>
          </p:cNvPr>
          <p:cNvSpPr>
            <a:spLocks noGrp="1"/>
          </p:cNvSpPr>
          <p:nvPr>
            <p:ph type="title" idx="4294967295"/>
          </p:nvPr>
        </p:nvSpPr>
        <p:spPr>
          <a:xfrm>
            <a:off x="93663" y="347663"/>
            <a:ext cx="590550" cy="6145212"/>
          </a:xfrm>
        </p:spPr>
        <p:txBody>
          <a:bodyPr/>
          <a:lstStyle/>
          <a:p>
            <a:pPr>
              <a:defRPr/>
            </a:pPr>
            <a:r>
              <a:rPr lang="en-US" altLang="zh-CN" sz="2400" cap="none" dirty="0"/>
              <a:t>4. </a:t>
            </a:r>
            <a:r>
              <a:rPr lang="zh-CN" altLang="en-US" sz="2400" cap="none" dirty="0"/>
              <a:t>用卡诺图化简逻辑函数 </a:t>
            </a:r>
          </a:p>
        </p:txBody>
      </p:sp>
      <p:sp>
        <p:nvSpPr>
          <p:cNvPr id="67588" name="矩形 2">
            <a:extLst>
              <a:ext uri="{FF2B5EF4-FFF2-40B4-BE49-F238E27FC236}">
                <a16:creationId xmlns:a16="http://schemas.microsoft.com/office/drawing/2014/main" id="{E6F88097-F982-A121-08BC-2C9BC9817AD1}"/>
              </a:ext>
            </a:extLst>
          </p:cNvPr>
          <p:cNvSpPr>
            <a:spLocks noChangeArrowheads="1"/>
          </p:cNvSpPr>
          <p:nvPr/>
        </p:nvSpPr>
        <p:spPr bwMode="auto">
          <a:xfrm>
            <a:off x="792163" y="4225925"/>
            <a:ext cx="467995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150000"/>
              </a:lnSpc>
              <a:spcBef>
                <a:spcPct val="0"/>
              </a:spcBef>
              <a:buClrTx/>
              <a:buFontTx/>
              <a:buNone/>
            </a:pPr>
            <a:r>
              <a:rPr lang="en-US" altLang="zh-CN" sz="2400">
                <a:latin typeface="宋体" panose="02010600030101010101" pitchFamily="2" charset="-122"/>
                <a:ea typeface="Arial Unicode MS" panose="020B0604020202020204" pitchFamily="34" charset="-122"/>
              </a:rPr>
              <a:t>[</a:t>
            </a:r>
            <a:r>
              <a:rPr lang="zh-CN" altLang="en-US" sz="2400">
                <a:latin typeface="宋体" panose="02010600030101010101" pitchFamily="2" charset="-122"/>
                <a:ea typeface="Arial Unicode MS" panose="020B0604020202020204" pitchFamily="34" charset="-122"/>
              </a:rPr>
              <a:t>例</a:t>
            </a:r>
            <a:r>
              <a:rPr lang="en-US" altLang="zh-CN" sz="2400">
                <a:latin typeface="宋体" panose="02010600030101010101" pitchFamily="2" charset="-122"/>
                <a:ea typeface="Arial Unicode MS" panose="020B0604020202020204" pitchFamily="34" charset="-122"/>
              </a:rPr>
              <a:t>2-12]</a:t>
            </a:r>
            <a:r>
              <a:rPr lang="zh-CN" altLang="en-US" sz="2400">
                <a:latin typeface="宋体" panose="02010600030101010101" pitchFamily="2" charset="-122"/>
                <a:ea typeface="Arial Unicode MS" panose="020B0604020202020204" pitchFamily="34" charset="-122"/>
              </a:rPr>
              <a:t>已知某逻辑函数卡诺图如图</a:t>
            </a:r>
            <a:r>
              <a:rPr lang="en-US" altLang="zh-CN" sz="2400">
                <a:latin typeface="宋体" panose="02010600030101010101" pitchFamily="2" charset="-122"/>
                <a:ea typeface="Arial Unicode MS" panose="020B0604020202020204" pitchFamily="34" charset="-122"/>
              </a:rPr>
              <a:t>2.28</a:t>
            </a:r>
            <a:r>
              <a:rPr lang="zh-CN" altLang="en-US" sz="2400">
                <a:latin typeface="宋体" panose="02010600030101010101" pitchFamily="2" charset="-122"/>
                <a:ea typeface="Arial Unicode MS" panose="020B0604020202020204" pitchFamily="34" charset="-122"/>
              </a:rPr>
              <a:t>所示。试写出其最简与</a:t>
            </a:r>
            <a:r>
              <a:rPr lang="en-US" altLang="zh-CN" sz="2400">
                <a:latin typeface="宋体" panose="02010600030101010101" pitchFamily="2" charset="-122"/>
                <a:ea typeface="Arial Unicode MS" panose="020B0604020202020204" pitchFamily="34" charset="-122"/>
              </a:rPr>
              <a:t>-</a:t>
            </a:r>
            <a:r>
              <a:rPr lang="zh-CN" altLang="en-US" sz="2400">
                <a:latin typeface="宋体" panose="02010600030101010101" pitchFamily="2" charset="-122"/>
                <a:ea typeface="Arial Unicode MS" panose="020B0604020202020204" pitchFamily="34" charset="-122"/>
              </a:rPr>
              <a:t>或式。</a:t>
            </a:r>
          </a:p>
        </p:txBody>
      </p:sp>
      <p:pic>
        <p:nvPicPr>
          <p:cNvPr id="67589" name="Picture 4">
            <a:extLst>
              <a:ext uri="{FF2B5EF4-FFF2-40B4-BE49-F238E27FC236}">
                <a16:creationId xmlns:a16="http://schemas.microsoft.com/office/drawing/2014/main" id="{521BE3D9-C91B-7727-ACB5-427E2B5E26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3770313"/>
            <a:ext cx="2725738"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6" name="矩形 8">
            <a:extLst>
              <a:ext uri="{FF2B5EF4-FFF2-40B4-BE49-F238E27FC236}">
                <a16:creationId xmlns:a16="http://schemas.microsoft.com/office/drawing/2014/main" id="{B2086D25-6117-D9E5-87A4-053DFB14AB86}"/>
              </a:ext>
            </a:extLst>
          </p:cNvPr>
          <p:cNvSpPr>
            <a:spLocks noChangeArrowheads="1"/>
          </p:cNvSpPr>
          <p:nvPr/>
        </p:nvSpPr>
        <p:spPr bwMode="auto">
          <a:xfrm>
            <a:off x="792163" y="260350"/>
            <a:ext cx="77025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150000"/>
              </a:lnSpc>
              <a:spcBef>
                <a:spcPct val="0"/>
              </a:spcBef>
              <a:buClrTx/>
              <a:buFontTx/>
              <a:buNone/>
            </a:pPr>
            <a:r>
              <a:rPr lang="en-US" altLang="zh-CN" sz="2400">
                <a:latin typeface="宋体" panose="02010600030101010101" pitchFamily="2" charset="-122"/>
                <a:ea typeface="Arial Unicode MS" panose="020B0604020202020204" pitchFamily="34" charset="-122"/>
              </a:rPr>
              <a:t>[</a:t>
            </a:r>
            <a:r>
              <a:rPr lang="zh-CN" altLang="en-US" sz="2400">
                <a:latin typeface="宋体" panose="02010600030101010101" pitchFamily="2" charset="-122"/>
                <a:ea typeface="Arial Unicode MS" panose="020B0604020202020204" pitchFamily="34" charset="-122"/>
              </a:rPr>
              <a:t>例</a:t>
            </a:r>
            <a:r>
              <a:rPr lang="en-US" altLang="zh-CN" sz="2400">
                <a:latin typeface="宋体" panose="02010600030101010101" pitchFamily="2" charset="-122"/>
                <a:ea typeface="Arial Unicode MS" panose="020B0604020202020204" pitchFamily="34" charset="-122"/>
              </a:rPr>
              <a:t>2-11]</a:t>
            </a:r>
            <a:r>
              <a:rPr lang="zh-CN" altLang="en-US" sz="2400">
                <a:latin typeface="宋体" panose="02010600030101010101" pitchFamily="2" charset="-122"/>
                <a:ea typeface="Arial Unicode MS" panose="020B0604020202020204" pitchFamily="34" charset="-122"/>
              </a:rPr>
              <a:t>用卡诺图化简逻辑函数</a:t>
            </a:r>
            <a:endParaRPr lang="en-US" altLang="zh-CN" sz="2400">
              <a:latin typeface="宋体" panose="02010600030101010101" pitchFamily="2" charset="-122"/>
              <a:ea typeface="Arial Unicode MS" panose="020B0604020202020204" pitchFamily="34" charset="-122"/>
            </a:endParaRPr>
          </a:p>
          <a:p>
            <a:pPr eaLnBrk="1" hangingPunct="1">
              <a:lnSpc>
                <a:spcPct val="150000"/>
              </a:lnSpc>
              <a:spcBef>
                <a:spcPct val="0"/>
              </a:spcBef>
              <a:buClrTx/>
              <a:buFontTx/>
              <a:buNone/>
            </a:pPr>
            <a:r>
              <a:rPr lang="en-US" altLang="zh-CN" sz="2400">
                <a:latin typeface="宋体" panose="02010600030101010101" pitchFamily="2" charset="-122"/>
                <a:ea typeface="Arial Unicode MS" panose="020B0604020202020204" pitchFamily="34" charset="-122"/>
              </a:rPr>
              <a:t>  F(A,B,C,D)=</a:t>
            </a:r>
            <a:r>
              <a:rPr lang="zh-CN" altLang="en-US" sz="2400">
                <a:latin typeface="宋体" panose="02010600030101010101" pitchFamily="2" charset="-122"/>
                <a:ea typeface="Arial Unicode MS" panose="020B0604020202020204" pitchFamily="34" charset="-122"/>
              </a:rPr>
              <a:t> </a:t>
            </a:r>
          </a:p>
        </p:txBody>
      </p:sp>
      <p:graphicFrame>
        <p:nvGraphicFramePr>
          <p:cNvPr id="81927" name="对象 9">
            <a:extLst>
              <a:ext uri="{FF2B5EF4-FFF2-40B4-BE49-F238E27FC236}">
                <a16:creationId xmlns:a16="http://schemas.microsoft.com/office/drawing/2014/main" id="{B1B3AE17-3612-D708-D146-CA8A0A284CCE}"/>
              </a:ext>
            </a:extLst>
          </p:cNvPr>
          <p:cNvGraphicFramePr>
            <a:graphicFrameLocks noChangeAspect="1"/>
          </p:cNvGraphicFramePr>
          <p:nvPr/>
        </p:nvGraphicFramePr>
        <p:xfrm>
          <a:off x="3201988" y="941388"/>
          <a:ext cx="5186362" cy="400050"/>
        </p:xfrm>
        <a:graphic>
          <a:graphicData uri="http://schemas.openxmlformats.org/presentationml/2006/ole">
            <mc:AlternateContent xmlns:mc="http://schemas.openxmlformats.org/markup-compatibility/2006">
              <mc:Choice xmlns:v="urn:schemas-microsoft-com:vml" Requires="v">
                <p:oleObj name="公式" r:id="rId3" imgW="2565400" imgH="215900" progId="Equation.3">
                  <p:embed/>
                </p:oleObj>
              </mc:Choice>
              <mc:Fallback>
                <p:oleObj name="公式" r:id="rId3" imgW="2565400" imgH="215900" progId="Equation.3">
                  <p:embed/>
                  <p:pic>
                    <p:nvPicPr>
                      <p:cNvPr id="0" name="对象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1988" y="941388"/>
                        <a:ext cx="5186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Group 221">
            <a:extLst>
              <a:ext uri="{FF2B5EF4-FFF2-40B4-BE49-F238E27FC236}">
                <a16:creationId xmlns:a16="http://schemas.microsoft.com/office/drawing/2014/main" id="{A3B19863-CBE9-A21C-A36D-AFA38BD7A706}"/>
              </a:ext>
            </a:extLst>
          </p:cNvPr>
          <p:cNvGraphicFramePr>
            <a:graphicFrameLocks noGrp="1"/>
          </p:cNvGraphicFramePr>
          <p:nvPr/>
        </p:nvGraphicFramePr>
        <p:xfrm>
          <a:off x="1116013" y="1700213"/>
          <a:ext cx="3027362" cy="2289175"/>
        </p:xfrm>
        <a:graphic>
          <a:graphicData uri="http://schemas.openxmlformats.org/drawingml/2006/table">
            <a:tbl>
              <a:tblPr/>
              <a:tblGrid>
                <a:gridCol w="900112">
                  <a:extLst>
                    <a:ext uri="{9D8B030D-6E8A-4147-A177-3AD203B41FA5}">
                      <a16:colId xmlns:a16="http://schemas.microsoft.com/office/drawing/2014/main" val="20000"/>
                    </a:ext>
                  </a:extLst>
                </a:gridCol>
                <a:gridCol w="534988">
                  <a:extLst>
                    <a:ext uri="{9D8B030D-6E8A-4147-A177-3AD203B41FA5}">
                      <a16:colId xmlns:a16="http://schemas.microsoft.com/office/drawing/2014/main" val="20001"/>
                    </a:ext>
                  </a:extLst>
                </a:gridCol>
                <a:gridCol w="534987">
                  <a:extLst>
                    <a:ext uri="{9D8B030D-6E8A-4147-A177-3AD203B41FA5}">
                      <a16:colId xmlns:a16="http://schemas.microsoft.com/office/drawing/2014/main" val="20002"/>
                    </a:ext>
                  </a:extLst>
                </a:gridCol>
                <a:gridCol w="522288">
                  <a:extLst>
                    <a:ext uri="{9D8B030D-6E8A-4147-A177-3AD203B41FA5}">
                      <a16:colId xmlns:a16="http://schemas.microsoft.com/office/drawing/2014/main" val="20003"/>
                    </a:ext>
                  </a:extLst>
                </a:gridCol>
                <a:gridCol w="534987">
                  <a:extLst>
                    <a:ext uri="{9D8B030D-6E8A-4147-A177-3AD203B41FA5}">
                      <a16:colId xmlns:a16="http://schemas.microsoft.com/office/drawing/2014/main" val="20004"/>
                    </a:ext>
                  </a:extLst>
                </a:gridCol>
              </a:tblGrid>
              <a:tr h="70186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Franklin Gothic Medium" pitchFamily="34" charset="0"/>
                          <a:ea typeface="宋体" pitchFamily="2" charset="-122"/>
                        </a:rPr>
                        <a:t>    CD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Franklin Gothic Medium" pitchFamily="34" charset="0"/>
                          <a:ea typeface="宋体" pitchFamily="2" charset="-122"/>
                        </a:rPr>
                        <a:t>AB</a:t>
                      </a:r>
                      <a:endParaRPr kumimoji="0" lang="zh-CN" altLang="en-US" sz="2000" b="1" i="0" u="none" strike="noStrike" cap="none" normalizeH="0" baseline="0" dirty="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a:noFill/>
                    </a:lnL>
                    <a:lnR>
                      <a:noFill/>
                    </a:lnR>
                    <a:lnT>
                      <a:noFill/>
                    </a:lnT>
                    <a:lnB>
                      <a:noFill/>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Franklin Gothic Medium" pitchFamily="34" charset="0"/>
                          <a:ea typeface="宋体" pitchFamily="2" charset="-122"/>
                        </a:rPr>
                        <a:t>00</a:t>
                      </a:r>
                      <a:endParaRPr kumimoji="0" lang="zh-CN" altLang="en-US" sz="2000" b="1" i="0" u="none" strike="noStrike" cap="none" normalizeH="0" baseline="0" dirty="0">
                        <a:ln>
                          <a:noFill/>
                        </a:ln>
                        <a:solidFill>
                          <a:schemeClr val="tx1"/>
                        </a:solidFill>
                        <a:effectLst/>
                        <a:latin typeface="Franklin Gothic Medium" pitchFamily="34" charset="0"/>
                        <a:ea typeface="宋体" pitchFamily="2" charset="-122"/>
                      </a:endParaRPr>
                    </a:p>
                  </a:txBody>
                  <a:tcPr marL="91432" marR="91432" marT="45743" marB="45743"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Franklin Gothic Medium" pitchFamily="34" charset="0"/>
                          <a:ea typeface="宋体" pitchFamily="2" charset="-122"/>
                        </a:rPr>
                        <a:t>01</a:t>
                      </a:r>
                      <a:endParaRPr kumimoji="0" lang="zh-CN" altLang="en-US" sz="2000" b="1" i="0" u="none" strike="noStrike" cap="none" normalizeH="0" baseline="0" dirty="0">
                        <a:ln>
                          <a:noFill/>
                        </a:ln>
                        <a:solidFill>
                          <a:schemeClr val="tx1"/>
                        </a:solidFill>
                        <a:effectLst/>
                        <a:latin typeface="Franklin Gothic Medium" pitchFamily="34" charset="0"/>
                        <a:ea typeface="宋体" pitchFamily="2" charset="-122"/>
                      </a:endParaRPr>
                    </a:p>
                  </a:txBody>
                  <a:tcPr marL="91432" marR="91432" marT="45743" marB="45743"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11</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10</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981">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00</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98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01</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98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11</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dirty="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dirty="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36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10</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dirty="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dirty="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dirty="0">
                        <a:ln>
                          <a:noFill/>
                        </a:ln>
                        <a:solidFill>
                          <a:schemeClr val="tx1"/>
                        </a:solidFill>
                        <a:effectLst/>
                        <a:latin typeface="Franklin Gothic Medium" pitchFamily="34" charset="0"/>
                        <a:ea typeface="宋体" pitchFamily="2" charset="-122"/>
                      </a:endParaRPr>
                    </a:p>
                  </a:txBody>
                  <a:tcPr marL="91432" marR="91432" marT="45743" marB="4574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7588"/>
                                        </p:tgtEl>
                                        <p:attrNameLst>
                                          <p:attrName>style.visibility</p:attrName>
                                        </p:attrNameLst>
                                      </p:cBhvr>
                                      <p:to>
                                        <p:strVal val="visible"/>
                                      </p:to>
                                    </p:set>
                                    <p:animEffect transition="in" filter="barn(inVertical)">
                                      <p:cBhvr>
                                        <p:cTn id="12" dur="500"/>
                                        <p:tgtEl>
                                          <p:spTgt spid="67588"/>
                                        </p:tgtEl>
                                      </p:cBhvr>
                                    </p:animEffect>
                                  </p:childTnLst>
                                </p:cTn>
                              </p:par>
                              <p:par>
                                <p:cTn id="13" presetID="16" presetClass="entr" presetSubtype="21" fill="hold" nodeType="withEffect">
                                  <p:stCondLst>
                                    <p:cond delay="0"/>
                                  </p:stCondLst>
                                  <p:childTnLst>
                                    <p:set>
                                      <p:cBhvr>
                                        <p:cTn id="14" dur="1" fill="hold">
                                          <p:stCondLst>
                                            <p:cond delay="0"/>
                                          </p:stCondLst>
                                        </p:cTn>
                                        <p:tgtEl>
                                          <p:spTgt spid="67589"/>
                                        </p:tgtEl>
                                        <p:attrNameLst>
                                          <p:attrName>style.visibility</p:attrName>
                                        </p:attrNameLst>
                                      </p:cBhvr>
                                      <p:to>
                                        <p:strVal val="visible"/>
                                      </p:to>
                                    </p:set>
                                    <p:animEffect transition="in" filter="barn(inVertical)">
                                      <p:cBhvr>
                                        <p:cTn id="15" dur="500"/>
                                        <p:tgtEl>
                                          <p:spTgt spid="67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9">
            <a:extLst>
              <a:ext uri="{FF2B5EF4-FFF2-40B4-BE49-F238E27FC236}">
                <a16:creationId xmlns:a16="http://schemas.microsoft.com/office/drawing/2014/main" id="{BE4E4870-68A8-EBAD-7B32-4EFB32524FDD}"/>
              </a:ext>
            </a:extLst>
          </p:cNvPr>
          <p:cNvSpPr txBox="1">
            <a:spLocks noGrp="1"/>
          </p:cNvSpPr>
          <p:nvPr/>
        </p:nvSpPr>
        <p:spPr bwMode="auto">
          <a:xfrm>
            <a:off x="107950" y="6308725"/>
            <a:ext cx="582613" cy="323850"/>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0"/>
              </a:spcBef>
              <a:buClrTx/>
              <a:buFontTx/>
              <a:buNone/>
            </a:pPr>
            <a:fld id="{C29778B1-9C68-422F-9221-54773C847249}" type="slidenum">
              <a:rPr lang="en-US" altLang="zh-CN" sz="1800" b="0">
                <a:solidFill>
                  <a:schemeClr val="bg2"/>
                </a:solidFill>
                <a:latin typeface="Arial" panose="020B0604020202020204" pitchFamily="34" charset="0"/>
                <a:ea typeface="Arial Unicode MS" panose="020B0604020202020204" pitchFamily="34" charset="-122"/>
              </a:rPr>
              <a:pPr algn="ctr" eaLnBrk="1" hangingPunct="1">
                <a:spcBef>
                  <a:spcPct val="0"/>
                </a:spcBef>
                <a:buClrTx/>
                <a:buFontTx/>
                <a:buNone/>
              </a:pPr>
              <a:t>65</a:t>
            </a:fld>
            <a:endParaRPr lang="en-US" altLang="zh-CN" sz="1800" b="0">
              <a:solidFill>
                <a:schemeClr val="bg2"/>
              </a:solidFill>
              <a:latin typeface="Arial" panose="020B0604020202020204" pitchFamily="34" charset="0"/>
              <a:ea typeface="Arial Unicode MS" panose="020B0604020202020204" pitchFamily="34" charset="-122"/>
            </a:endParaRPr>
          </a:p>
        </p:txBody>
      </p:sp>
      <p:sp>
        <p:nvSpPr>
          <p:cNvPr id="82947" name="Text Box 11">
            <a:extLst>
              <a:ext uri="{FF2B5EF4-FFF2-40B4-BE49-F238E27FC236}">
                <a16:creationId xmlns:a16="http://schemas.microsoft.com/office/drawing/2014/main" id="{ABFBF484-559D-BDEC-E826-98DA158B8C82}"/>
              </a:ext>
            </a:extLst>
          </p:cNvPr>
          <p:cNvSpPr txBox="1">
            <a:spLocks noChangeArrowheads="1"/>
          </p:cNvSpPr>
          <p:nvPr/>
        </p:nvSpPr>
        <p:spPr bwMode="auto">
          <a:xfrm>
            <a:off x="863600" y="368300"/>
            <a:ext cx="1260475" cy="406400"/>
          </a:xfrm>
          <a:prstGeom prst="rect">
            <a:avLst/>
          </a:prstGeom>
          <a:solidFill>
            <a:srgbClr val="FFFF00"/>
          </a:solidFill>
          <a:ln w="9525">
            <a:solidFill>
              <a:schemeClr val="tx1"/>
            </a:solidFill>
            <a:miter lim="800000"/>
            <a:headEnd/>
            <a:tailEnd/>
          </a:ln>
        </p:spPr>
        <p:txBody>
          <a:bodyPr>
            <a:spAutoFit/>
          </a:bodyPr>
          <a:lstStyle>
            <a:lvl1pPr marL="457200" indent="-4572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000">
                <a:latin typeface="Arial" panose="020B0604020202020204" pitchFamily="34" charset="0"/>
                <a:ea typeface="Arial Unicode MS" panose="020B0604020202020204" pitchFamily="34" charset="-122"/>
              </a:rPr>
              <a:t>特殊情况</a:t>
            </a:r>
            <a:endParaRPr lang="zh-CN" altLang="en-US" sz="2000" b="0" baseline="-25000">
              <a:latin typeface="Arial" panose="020B0604020202020204" pitchFamily="34" charset="0"/>
              <a:ea typeface="Arial Unicode MS" panose="020B0604020202020204" pitchFamily="34" charset="-122"/>
            </a:endParaRPr>
          </a:p>
        </p:txBody>
      </p:sp>
      <p:graphicFrame>
        <p:nvGraphicFramePr>
          <p:cNvPr id="155741" name="Group 93">
            <a:extLst>
              <a:ext uri="{FF2B5EF4-FFF2-40B4-BE49-F238E27FC236}">
                <a16:creationId xmlns:a16="http://schemas.microsoft.com/office/drawing/2014/main" id="{B2A47FD0-8F17-EBA1-34F9-5E52769553D1}"/>
              </a:ext>
            </a:extLst>
          </p:cNvPr>
          <p:cNvGraphicFramePr>
            <a:graphicFrameLocks noGrp="1"/>
          </p:cNvGraphicFramePr>
          <p:nvPr/>
        </p:nvGraphicFramePr>
        <p:xfrm>
          <a:off x="1403350" y="1052513"/>
          <a:ext cx="3027363" cy="2289175"/>
        </p:xfrm>
        <a:graphic>
          <a:graphicData uri="http://schemas.openxmlformats.org/drawingml/2006/table">
            <a:tbl>
              <a:tblPr/>
              <a:tblGrid>
                <a:gridCol w="900113">
                  <a:extLst>
                    <a:ext uri="{9D8B030D-6E8A-4147-A177-3AD203B41FA5}">
                      <a16:colId xmlns:a16="http://schemas.microsoft.com/office/drawing/2014/main" val="20000"/>
                    </a:ext>
                  </a:extLst>
                </a:gridCol>
                <a:gridCol w="534987">
                  <a:extLst>
                    <a:ext uri="{9D8B030D-6E8A-4147-A177-3AD203B41FA5}">
                      <a16:colId xmlns:a16="http://schemas.microsoft.com/office/drawing/2014/main" val="20001"/>
                    </a:ext>
                  </a:extLst>
                </a:gridCol>
                <a:gridCol w="534988">
                  <a:extLst>
                    <a:ext uri="{9D8B030D-6E8A-4147-A177-3AD203B41FA5}">
                      <a16:colId xmlns:a16="http://schemas.microsoft.com/office/drawing/2014/main" val="20002"/>
                    </a:ext>
                  </a:extLst>
                </a:gridCol>
                <a:gridCol w="522287">
                  <a:extLst>
                    <a:ext uri="{9D8B030D-6E8A-4147-A177-3AD203B41FA5}">
                      <a16:colId xmlns:a16="http://schemas.microsoft.com/office/drawing/2014/main" val="20003"/>
                    </a:ext>
                  </a:extLst>
                </a:gridCol>
                <a:gridCol w="534988">
                  <a:extLst>
                    <a:ext uri="{9D8B030D-6E8A-4147-A177-3AD203B41FA5}">
                      <a16:colId xmlns:a16="http://schemas.microsoft.com/office/drawing/2014/main" val="20004"/>
                    </a:ext>
                  </a:extLst>
                </a:gridCol>
              </a:tblGrid>
              <a:tr h="7016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    CD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AB</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31" marB="45731" anchor="ctr" anchorCtr="1" horzOverflow="overflow">
                    <a:lnL>
                      <a:noFill/>
                    </a:lnL>
                    <a:lnR>
                      <a:noFill/>
                    </a:lnR>
                    <a:lnT>
                      <a:noFill/>
                    </a:lnT>
                    <a:lnB>
                      <a:noFill/>
                    </a:lnB>
                    <a:lnTlToBr w="12700" cap="flat" cmpd="sng" algn="ctr">
                      <a:solidFill>
                        <a:schemeClr val="tx1"/>
                      </a:solidFill>
                      <a:prstDash val="solid"/>
                      <a:round/>
                      <a:headEnd type="none" w="med" len="med"/>
                      <a:tailEnd type="none" w="med" len="med"/>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00</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31" marB="45731"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01</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31" marB="45731"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11</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31" marB="45731"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10</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31" marB="45731"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extLst>
                  <a:ext uri="{0D108BD9-81ED-4DB2-BD59-A6C34878D82A}">
                    <a16:rowId xmlns:a16="http://schemas.microsoft.com/office/drawing/2014/main" val="10000"/>
                  </a:ext>
                </a:extLst>
              </a:tr>
              <a:tr h="3968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00</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31" marB="45731"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31" marB="4573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Franklin Gothic Medium" pitchFamily="34" charset="0"/>
                          <a:ea typeface="宋体" pitchFamily="2" charset="-122"/>
                        </a:rPr>
                        <a:t>1</a:t>
                      </a:r>
                    </a:p>
                  </a:txBody>
                  <a:tcPr marL="91432" marR="91432" marT="45731" marB="4573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Franklin Gothic Medium" pitchFamily="34" charset="0"/>
                          <a:ea typeface="宋体" pitchFamily="2" charset="-122"/>
                        </a:rPr>
                        <a:t>1</a:t>
                      </a:r>
                    </a:p>
                  </a:txBody>
                  <a:tcPr marL="91432" marR="91432" marT="45731" marB="4573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31" marB="4573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extLst>
                  <a:ext uri="{0D108BD9-81ED-4DB2-BD59-A6C34878D82A}">
                    <a16:rowId xmlns:a16="http://schemas.microsoft.com/office/drawing/2014/main" val="10001"/>
                  </a:ext>
                </a:extLst>
              </a:tr>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01</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31" marB="45731"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Franklin Gothic Medium" pitchFamily="34" charset="0"/>
                          <a:ea typeface="宋体" pitchFamily="2" charset="-122"/>
                        </a:rPr>
                        <a:t>1</a:t>
                      </a: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31" marB="4573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Franklin Gothic Medium" pitchFamily="34" charset="0"/>
                          <a:ea typeface="宋体" pitchFamily="2" charset="-122"/>
                        </a:rPr>
                        <a:t>1</a:t>
                      </a:r>
                    </a:p>
                  </a:txBody>
                  <a:tcPr marL="91432" marR="91432" marT="45731" marB="4573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Franklin Gothic Medium" pitchFamily="34" charset="0"/>
                          <a:ea typeface="宋体" pitchFamily="2" charset="-122"/>
                        </a:rPr>
                        <a:t>1</a:t>
                      </a:r>
                    </a:p>
                  </a:txBody>
                  <a:tcPr marL="91432" marR="91432" marT="45731" marB="4573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Franklin Gothic Medium" pitchFamily="34" charset="0"/>
                          <a:ea typeface="宋体" pitchFamily="2" charset="-122"/>
                        </a:rPr>
                        <a:t>1</a:t>
                      </a: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31" marB="4573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extLst>
                  <a:ext uri="{0D108BD9-81ED-4DB2-BD59-A6C34878D82A}">
                    <a16:rowId xmlns:a16="http://schemas.microsoft.com/office/drawing/2014/main" val="10002"/>
                  </a:ext>
                </a:extLst>
              </a:tr>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11</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31" marB="45731"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Franklin Gothic Medium" pitchFamily="34" charset="0"/>
                          <a:ea typeface="宋体" pitchFamily="2" charset="-122"/>
                        </a:rPr>
                        <a:t>1</a:t>
                      </a: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31" marB="4573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Franklin Gothic Medium" pitchFamily="34" charset="0"/>
                          <a:ea typeface="宋体" pitchFamily="2" charset="-122"/>
                        </a:rPr>
                        <a:t>1</a:t>
                      </a: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31" marB="4573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Franklin Gothic Medium" pitchFamily="34" charset="0"/>
                          <a:ea typeface="宋体" pitchFamily="2" charset="-122"/>
                        </a:rPr>
                        <a:t>1</a:t>
                      </a: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31" marB="4573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Franklin Gothic Medium" pitchFamily="34" charset="0"/>
                          <a:ea typeface="宋体" pitchFamily="2" charset="-122"/>
                        </a:rPr>
                        <a:t>1</a:t>
                      </a: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31" marB="4573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extLst>
                  <a:ext uri="{0D108BD9-81ED-4DB2-BD59-A6C34878D82A}">
                    <a16:rowId xmlns:a16="http://schemas.microsoft.com/office/drawing/2014/main" val="10003"/>
                  </a:ext>
                </a:extLst>
              </a:tr>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Franklin Gothic Medium" pitchFamily="34" charset="0"/>
                          <a:ea typeface="宋体" pitchFamily="2" charset="-122"/>
                        </a:rPr>
                        <a:t>10</a:t>
                      </a:r>
                      <a:endParaRPr kumimoji="0" lang="zh-CN" altLang="en-US" sz="2000" b="1"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31" marB="45731"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31" marB="4573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Franklin Gothic Medium" pitchFamily="34" charset="0"/>
                          <a:ea typeface="宋体" pitchFamily="2" charset="-122"/>
                        </a:rPr>
                        <a:t>1</a:t>
                      </a: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31" marB="4573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Franklin Gothic Medium" pitchFamily="34" charset="0"/>
                          <a:ea typeface="宋体" pitchFamily="2" charset="-122"/>
                        </a:rPr>
                        <a:t>1</a:t>
                      </a: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31" marB="4573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Franklin Gothic Medium" pitchFamily="34" charset="0"/>
                        <a:ea typeface="宋体" pitchFamily="2" charset="-122"/>
                      </a:endParaRPr>
                    </a:p>
                  </a:txBody>
                  <a:tcPr marL="91432" marR="91432" marT="45731" marB="4573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B9CDE5"/>
                    </a:solidFill>
                  </a:tcPr>
                </a:tc>
                <a:extLst>
                  <a:ext uri="{0D108BD9-81ED-4DB2-BD59-A6C34878D82A}">
                    <a16:rowId xmlns:a16="http://schemas.microsoft.com/office/drawing/2014/main" val="10004"/>
                  </a:ext>
                </a:extLst>
              </a:tr>
            </a:tbl>
          </a:graphicData>
        </a:graphic>
      </p:graphicFrame>
      <p:sp>
        <p:nvSpPr>
          <p:cNvPr id="100405" name="矩形 53">
            <a:extLst>
              <a:ext uri="{FF2B5EF4-FFF2-40B4-BE49-F238E27FC236}">
                <a16:creationId xmlns:a16="http://schemas.microsoft.com/office/drawing/2014/main" id="{FB4BDA05-DEE0-6535-819A-D57B1317EAAC}"/>
              </a:ext>
            </a:extLst>
          </p:cNvPr>
          <p:cNvSpPr>
            <a:spLocks noGrp="1"/>
          </p:cNvSpPr>
          <p:nvPr>
            <p:ph type="title" idx="4294967295"/>
          </p:nvPr>
        </p:nvSpPr>
        <p:spPr/>
        <p:txBody>
          <a:bodyPr/>
          <a:lstStyle/>
          <a:p>
            <a:pPr>
              <a:defRPr/>
            </a:pPr>
            <a:r>
              <a:rPr lang="zh-CN" altLang="en-US" sz="2400" cap="none"/>
              <a:t>卡诺图化简逻辑函数 </a:t>
            </a:r>
            <a:r>
              <a:rPr lang="en-US" altLang="zh-CN" sz="2400" cap="none"/>
              <a:t>– </a:t>
            </a:r>
            <a:r>
              <a:rPr lang="zh-CN" altLang="en-US" sz="2400" cap="none"/>
              <a:t>特殊情况</a:t>
            </a:r>
          </a:p>
        </p:txBody>
      </p:sp>
      <p:graphicFrame>
        <p:nvGraphicFramePr>
          <p:cNvPr id="155742" name="Group 94">
            <a:extLst>
              <a:ext uri="{FF2B5EF4-FFF2-40B4-BE49-F238E27FC236}">
                <a16:creationId xmlns:a16="http://schemas.microsoft.com/office/drawing/2014/main" id="{2298148A-1DA8-99FE-8E66-685860B515D4}"/>
              </a:ext>
            </a:extLst>
          </p:cNvPr>
          <p:cNvGraphicFramePr>
            <a:graphicFrameLocks noGrp="1"/>
          </p:cNvGraphicFramePr>
          <p:nvPr/>
        </p:nvGraphicFramePr>
        <p:xfrm>
          <a:off x="2592388" y="3716338"/>
          <a:ext cx="5475287" cy="2422525"/>
        </p:xfrm>
        <a:graphic>
          <a:graphicData uri="http://schemas.openxmlformats.org/drawingml/2006/table">
            <a:tbl>
              <a:tblPr/>
              <a:tblGrid>
                <a:gridCol w="895350">
                  <a:extLst>
                    <a:ext uri="{9D8B030D-6E8A-4147-A177-3AD203B41FA5}">
                      <a16:colId xmlns:a16="http://schemas.microsoft.com/office/drawing/2014/main" val="20000"/>
                    </a:ext>
                  </a:extLst>
                </a:gridCol>
                <a:gridCol w="577850">
                  <a:extLst>
                    <a:ext uri="{9D8B030D-6E8A-4147-A177-3AD203B41FA5}">
                      <a16:colId xmlns:a16="http://schemas.microsoft.com/office/drawing/2014/main" val="20001"/>
                    </a:ext>
                  </a:extLst>
                </a:gridCol>
                <a:gridCol w="577850">
                  <a:extLst>
                    <a:ext uri="{9D8B030D-6E8A-4147-A177-3AD203B41FA5}">
                      <a16:colId xmlns:a16="http://schemas.microsoft.com/office/drawing/2014/main" val="20002"/>
                    </a:ext>
                  </a:extLst>
                </a:gridCol>
                <a:gridCol w="566737">
                  <a:extLst>
                    <a:ext uri="{9D8B030D-6E8A-4147-A177-3AD203B41FA5}">
                      <a16:colId xmlns:a16="http://schemas.microsoft.com/office/drawing/2014/main" val="20003"/>
                    </a:ext>
                  </a:extLst>
                </a:gridCol>
                <a:gridCol w="579438">
                  <a:extLst>
                    <a:ext uri="{9D8B030D-6E8A-4147-A177-3AD203B41FA5}">
                      <a16:colId xmlns:a16="http://schemas.microsoft.com/office/drawing/2014/main" val="20004"/>
                    </a:ext>
                  </a:extLst>
                </a:gridCol>
                <a:gridCol w="566737">
                  <a:extLst>
                    <a:ext uri="{9D8B030D-6E8A-4147-A177-3AD203B41FA5}">
                      <a16:colId xmlns:a16="http://schemas.microsoft.com/office/drawing/2014/main" val="20005"/>
                    </a:ext>
                  </a:extLst>
                </a:gridCol>
                <a:gridCol w="555625">
                  <a:extLst>
                    <a:ext uri="{9D8B030D-6E8A-4147-A177-3AD203B41FA5}">
                      <a16:colId xmlns:a16="http://schemas.microsoft.com/office/drawing/2014/main" val="20006"/>
                    </a:ext>
                  </a:extLst>
                </a:gridCol>
                <a:gridCol w="577850">
                  <a:extLst>
                    <a:ext uri="{9D8B030D-6E8A-4147-A177-3AD203B41FA5}">
                      <a16:colId xmlns:a16="http://schemas.microsoft.com/office/drawing/2014/main" val="20007"/>
                    </a:ext>
                  </a:extLst>
                </a:gridCol>
                <a:gridCol w="577850">
                  <a:extLst>
                    <a:ext uri="{9D8B030D-6E8A-4147-A177-3AD203B41FA5}">
                      <a16:colId xmlns:a16="http://schemas.microsoft.com/office/drawing/2014/main" val="20008"/>
                    </a:ext>
                  </a:extLst>
                </a:gridCol>
              </a:tblGrid>
              <a:tr h="57936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Franklin Gothic Medium" pitchFamily="34" charset="0"/>
                          <a:ea typeface="宋体" pitchFamily="2" charset="-122"/>
                        </a:rPr>
                        <a:t>    CDE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Franklin Gothic Medium" pitchFamily="34" charset="0"/>
                          <a:ea typeface="宋体" pitchFamily="2" charset="-122"/>
                        </a:rPr>
                        <a:t>AB</a:t>
                      </a:r>
                      <a:endParaRPr kumimoji="0" lang="zh-CN" altLang="en-US" sz="1600" b="1"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698" marB="45698" anchor="ctr" anchorCtr="1" horzOverflow="overflow">
                    <a:lnL>
                      <a:noFill/>
                    </a:lnL>
                    <a:lnR>
                      <a:noFill/>
                    </a:lnR>
                    <a:lnT>
                      <a:noFill/>
                    </a:lnT>
                    <a:lnB>
                      <a:noFill/>
                    </a:lnB>
                    <a:lnTlToBr w="12700" cap="flat" cmpd="sng" algn="ctr">
                      <a:solidFill>
                        <a:schemeClr val="tx1"/>
                      </a:solidFill>
                      <a:prstDash val="solid"/>
                      <a:round/>
                      <a:headEnd type="none" w="med" len="med"/>
                      <a:tailEnd type="none" w="med" len="med"/>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Franklin Gothic Medium" pitchFamily="34" charset="0"/>
                          <a:ea typeface="宋体" pitchFamily="2" charset="-122"/>
                        </a:rPr>
                        <a:t>000</a:t>
                      </a:r>
                      <a:endParaRPr kumimoji="0" lang="zh-CN" altLang="en-US" sz="1600" b="1"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698" marB="45698"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Franklin Gothic Medium" pitchFamily="34" charset="0"/>
                          <a:ea typeface="宋体" pitchFamily="2" charset="-122"/>
                        </a:rPr>
                        <a:t>001</a:t>
                      </a:r>
                      <a:endParaRPr kumimoji="0" lang="zh-CN" altLang="en-US" sz="1600" b="1"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698" marB="45698"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Franklin Gothic Medium" pitchFamily="34" charset="0"/>
                          <a:ea typeface="宋体" pitchFamily="2" charset="-122"/>
                        </a:rPr>
                        <a:t>011</a:t>
                      </a:r>
                      <a:endParaRPr kumimoji="0" lang="zh-CN" altLang="en-US" sz="1600" b="1"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698" marB="45698"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Franklin Gothic Medium" pitchFamily="34" charset="0"/>
                          <a:ea typeface="宋体" pitchFamily="2" charset="-122"/>
                        </a:rPr>
                        <a:t>010</a:t>
                      </a:r>
                      <a:endParaRPr kumimoji="0" lang="zh-CN" altLang="en-US" sz="1600" b="1"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698" marB="45698"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Franklin Gothic Medium" pitchFamily="34" charset="0"/>
                          <a:ea typeface="宋体" pitchFamily="2" charset="-122"/>
                        </a:rPr>
                        <a:t>110</a:t>
                      </a:r>
                      <a:endParaRPr kumimoji="0" lang="zh-CN" altLang="en-US" sz="1600" b="1"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698" marB="45698"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Franklin Gothic Medium" pitchFamily="34" charset="0"/>
                          <a:ea typeface="宋体" pitchFamily="2" charset="-122"/>
                        </a:rPr>
                        <a:t>111</a:t>
                      </a:r>
                      <a:endParaRPr kumimoji="0" lang="zh-CN" altLang="en-US" sz="1600" b="1"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698" marB="45698"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Franklin Gothic Medium" pitchFamily="34" charset="0"/>
                          <a:ea typeface="宋体" pitchFamily="2" charset="-122"/>
                        </a:rPr>
                        <a:t>101</a:t>
                      </a:r>
                      <a:endParaRPr kumimoji="0" lang="zh-CN" altLang="en-US" sz="1600" b="1"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698" marB="45698"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Franklin Gothic Medium" pitchFamily="34" charset="0"/>
                          <a:ea typeface="宋体" pitchFamily="2" charset="-122"/>
                        </a:rPr>
                        <a:t>100</a:t>
                      </a:r>
                      <a:endParaRPr kumimoji="0" lang="zh-CN" altLang="en-US" sz="1600" b="1"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698" marB="45698"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extLst>
                  <a:ext uri="{0D108BD9-81ED-4DB2-BD59-A6C34878D82A}">
                    <a16:rowId xmlns:a16="http://schemas.microsoft.com/office/drawing/2014/main" val="10000"/>
                  </a:ext>
                </a:extLst>
              </a:tr>
              <a:tr h="371426">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Franklin Gothic Medium" pitchFamily="34" charset="0"/>
                          <a:ea typeface="宋体" pitchFamily="2" charset="-122"/>
                        </a:rPr>
                        <a:t>00</a:t>
                      </a:r>
                      <a:endParaRPr kumimoji="0" lang="zh-CN" altLang="en-US" sz="1600" b="1"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698" marB="45698"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25000">
                        <a:ln>
                          <a:noFill/>
                        </a:ln>
                        <a:solidFill>
                          <a:schemeClr val="tx1"/>
                        </a:solidFill>
                        <a:effectLst/>
                        <a:latin typeface="Franklin Gothic Medium" pitchFamily="34" charset="0"/>
                        <a:ea typeface="宋体" pitchFamily="2" charset="-122"/>
                      </a:endParaRPr>
                    </a:p>
                  </a:txBody>
                  <a:tcPr marL="91427" marR="91427" marT="45698" marB="456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25000">
                        <a:ln>
                          <a:noFill/>
                        </a:ln>
                        <a:solidFill>
                          <a:schemeClr val="tx1"/>
                        </a:solidFill>
                        <a:effectLst/>
                        <a:latin typeface="Franklin Gothic Medium" pitchFamily="34" charset="0"/>
                        <a:ea typeface="宋体" pitchFamily="2" charset="-122"/>
                      </a:endParaRPr>
                    </a:p>
                  </a:txBody>
                  <a:tcPr marL="91427" marR="91427" marT="45698" marB="456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25000">
                        <a:ln>
                          <a:noFill/>
                        </a:ln>
                        <a:solidFill>
                          <a:schemeClr val="tx1"/>
                        </a:solidFill>
                        <a:effectLst/>
                        <a:latin typeface="Franklin Gothic Medium" pitchFamily="34" charset="0"/>
                        <a:ea typeface="宋体" pitchFamily="2" charset="-122"/>
                      </a:endParaRPr>
                    </a:p>
                  </a:txBody>
                  <a:tcPr marL="91427" marR="91427" marT="45698" marB="456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25000">
                        <a:ln>
                          <a:noFill/>
                        </a:ln>
                        <a:solidFill>
                          <a:schemeClr val="tx1"/>
                        </a:solidFill>
                        <a:effectLst/>
                        <a:latin typeface="Franklin Gothic Medium" pitchFamily="34" charset="0"/>
                        <a:ea typeface="宋体" pitchFamily="2" charset="-122"/>
                      </a:endParaRPr>
                    </a:p>
                  </a:txBody>
                  <a:tcPr marL="91427" marR="91427" marT="45698" marB="456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698" marB="456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698" marB="456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698" marB="456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698" marB="456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extLst>
                  <a:ext uri="{0D108BD9-81ED-4DB2-BD59-A6C34878D82A}">
                    <a16:rowId xmlns:a16="http://schemas.microsoft.com/office/drawing/2014/main" val="10001"/>
                  </a:ext>
                </a:extLst>
              </a:tr>
              <a:tr h="3714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Franklin Gothic Medium" pitchFamily="34" charset="0"/>
                          <a:ea typeface="宋体" pitchFamily="2" charset="-122"/>
                        </a:rPr>
                        <a:t>01</a:t>
                      </a:r>
                      <a:endParaRPr kumimoji="0" lang="zh-CN" altLang="en-US" sz="1600" b="1"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698" marB="45698"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698" marB="456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Franklin Gothic Medium" pitchFamily="34" charset="0"/>
                          <a:ea typeface="宋体" pitchFamily="2" charset="-122"/>
                        </a:rPr>
                        <a:t>1</a:t>
                      </a:r>
                    </a:p>
                  </a:txBody>
                  <a:tcPr marL="91427" marR="91427" marT="45698" marB="456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698" marB="456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698" marB="456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698" marB="456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698" marB="456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Franklin Gothic Medium" pitchFamily="34" charset="0"/>
                          <a:ea typeface="宋体" pitchFamily="2" charset="-122"/>
                        </a:rPr>
                        <a:t>1</a:t>
                      </a:r>
                    </a:p>
                  </a:txBody>
                  <a:tcPr marL="91427" marR="91427" marT="45698" marB="456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698" marB="456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extLst>
                  <a:ext uri="{0D108BD9-81ED-4DB2-BD59-A6C34878D82A}">
                    <a16:rowId xmlns:a16="http://schemas.microsoft.com/office/drawing/2014/main" val="10002"/>
                  </a:ext>
                </a:extLst>
              </a:tr>
              <a:tr h="3714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Franklin Gothic Medium" pitchFamily="34" charset="0"/>
                          <a:ea typeface="宋体" pitchFamily="2" charset="-122"/>
                        </a:rPr>
                        <a:t>11</a:t>
                      </a:r>
                      <a:endParaRPr kumimoji="0" lang="zh-CN" altLang="en-US" sz="1600" b="1"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698" marB="45698"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698" marB="456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698" marB="456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Franklin Gothic Medium" pitchFamily="34" charset="0"/>
                          <a:ea typeface="宋体" pitchFamily="2" charset="-122"/>
                        </a:rPr>
                        <a:t>1</a:t>
                      </a:r>
                    </a:p>
                  </a:txBody>
                  <a:tcPr marL="91427" marR="91427" marT="45698" marB="456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698" marB="456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698" marB="456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Franklin Gothic Medium" pitchFamily="34" charset="0"/>
                          <a:ea typeface="宋体" pitchFamily="2" charset="-122"/>
                        </a:rPr>
                        <a:t>1</a:t>
                      </a:r>
                    </a:p>
                  </a:txBody>
                  <a:tcPr marL="91427" marR="91427" marT="45698" marB="456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698" marB="456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698" marB="456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extLst>
                  <a:ext uri="{0D108BD9-81ED-4DB2-BD59-A6C34878D82A}">
                    <a16:rowId xmlns:a16="http://schemas.microsoft.com/office/drawing/2014/main" val="10003"/>
                  </a:ext>
                </a:extLst>
              </a:tr>
              <a:tr h="39364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Franklin Gothic Medium" pitchFamily="34" charset="0"/>
                          <a:ea typeface="宋体" pitchFamily="2" charset="-122"/>
                        </a:rPr>
                        <a:t>10</a:t>
                      </a:r>
                      <a:endParaRPr kumimoji="0" lang="zh-CN" altLang="en-US" sz="1600" b="1"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698" marB="45698"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698" marB="456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698" marB="456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698" marB="456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698" marB="456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698" marB="456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698" marB="456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698" marB="456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698" marB="456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extLst>
                  <a:ext uri="{0D108BD9-81ED-4DB2-BD59-A6C34878D82A}">
                    <a16:rowId xmlns:a16="http://schemas.microsoft.com/office/drawing/2014/main" val="10004"/>
                  </a:ext>
                </a:extLst>
              </a:tr>
              <a:tr h="33523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chemeClr val="tx1"/>
                        </a:solidFill>
                        <a:effectLst/>
                        <a:latin typeface="Franklin Gothic Medium" pitchFamily="34" charset="0"/>
                        <a:ea typeface="宋体" pitchFamily="2" charset="-122"/>
                      </a:endParaRPr>
                    </a:p>
                  </a:txBody>
                  <a:tcPr marL="91427" marR="91427" marT="45698" marB="45698" anchor="ctr" anchorCtr="1" horzOverflow="overflow">
                    <a:lnL>
                      <a:noFill/>
                    </a:lnL>
                    <a:lnR>
                      <a:noFill/>
                    </a:lnR>
                    <a:lnT>
                      <a:noFill/>
                    </a:lnT>
                    <a:lnB>
                      <a:noFill/>
                    </a:lnB>
                    <a:lnTlToBr>
                      <a:noFill/>
                    </a:lnTlToBr>
                    <a:lnBlToTr>
                      <a:noFill/>
                    </a:lnBlToTr>
                    <a:solidFill>
                      <a:srgbClr val="B9CDE5"/>
                    </a:solidFill>
                  </a:tcPr>
                </a:tc>
                <a:tc gridSpan="8">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Franklin Gothic Medium" pitchFamily="34" charset="0"/>
                          <a:ea typeface="宋体" pitchFamily="2" charset="-122"/>
                        </a:rPr>
                        <a:t>5</a:t>
                      </a:r>
                      <a:r>
                        <a:rPr kumimoji="0" lang="zh-CN" altLang="en-US" sz="1600" b="1" i="0" u="none" strike="noStrike" cap="none" normalizeH="0" baseline="0">
                          <a:ln>
                            <a:noFill/>
                          </a:ln>
                          <a:solidFill>
                            <a:schemeClr val="tx1"/>
                          </a:solidFill>
                          <a:effectLst/>
                          <a:latin typeface="Franklin Gothic Medium" pitchFamily="34" charset="0"/>
                          <a:ea typeface="宋体" pitchFamily="2" charset="-122"/>
                        </a:rPr>
                        <a:t>变量卡诺图</a:t>
                      </a:r>
                    </a:p>
                  </a:txBody>
                  <a:tcPr marL="91427" marR="91427" marT="45698" marB="45698"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B9CDE5"/>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sp>
        <p:nvSpPr>
          <p:cNvPr id="155805" name="Text Box 11">
            <a:extLst>
              <a:ext uri="{FF2B5EF4-FFF2-40B4-BE49-F238E27FC236}">
                <a16:creationId xmlns:a16="http://schemas.microsoft.com/office/drawing/2014/main" id="{F24A0D50-C915-BBEB-FA68-A29B9C9293B4}"/>
              </a:ext>
            </a:extLst>
          </p:cNvPr>
          <p:cNvSpPr txBox="1">
            <a:spLocks noChangeArrowheads="1"/>
          </p:cNvSpPr>
          <p:nvPr/>
        </p:nvSpPr>
        <p:spPr bwMode="auto">
          <a:xfrm>
            <a:off x="4787900" y="1412875"/>
            <a:ext cx="3816350" cy="1016000"/>
          </a:xfrm>
          <a:prstGeom prst="rect">
            <a:avLst/>
          </a:prstGeom>
          <a:solidFill>
            <a:srgbClr val="FFFF00"/>
          </a:solidFill>
          <a:ln w="9525">
            <a:solidFill>
              <a:schemeClr val="tx1"/>
            </a:solidFill>
            <a:miter lim="800000"/>
            <a:headEnd/>
            <a:tailEnd/>
          </a:ln>
        </p:spPr>
        <p:txBody>
          <a:bodyPr>
            <a:spAutoFit/>
          </a:bodyPr>
          <a:lstStyle>
            <a:lvl1pPr marL="457200" indent="-4572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000">
                <a:latin typeface="Arial" panose="020B0604020202020204" pitchFamily="34" charset="0"/>
                <a:ea typeface="Arial Unicode MS" panose="020B0604020202020204" pitchFamily="34" charset="-122"/>
              </a:rPr>
              <a:t>问题：</a:t>
            </a:r>
          </a:p>
          <a:p>
            <a:pPr eaLnBrk="1" hangingPunct="1">
              <a:spcBef>
                <a:spcPct val="0"/>
              </a:spcBef>
              <a:buClrTx/>
              <a:buFontTx/>
              <a:buNone/>
            </a:pPr>
            <a:r>
              <a:rPr lang="zh-CN" altLang="en-US" sz="2000">
                <a:latin typeface="Arial" panose="020B0604020202020204" pitchFamily="34" charset="0"/>
                <a:ea typeface="Arial Unicode MS" panose="020B0604020202020204" pitchFamily="34" charset="-122"/>
              </a:rPr>
              <a:t>什么时候用最小项？</a:t>
            </a:r>
          </a:p>
          <a:p>
            <a:pPr eaLnBrk="1" hangingPunct="1">
              <a:spcBef>
                <a:spcPct val="0"/>
              </a:spcBef>
              <a:buClrTx/>
              <a:buFontTx/>
              <a:buNone/>
            </a:pPr>
            <a:r>
              <a:rPr lang="zh-CN" altLang="en-US" sz="2000">
                <a:latin typeface="Arial" panose="020B0604020202020204" pitchFamily="34" charset="0"/>
                <a:ea typeface="Arial Unicode MS" panose="020B0604020202020204" pitchFamily="34" charset="-122"/>
              </a:rPr>
              <a:t>什么时候用最大项？</a:t>
            </a:r>
            <a:endParaRPr lang="zh-CN" altLang="en-US" sz="2000" b="0" baseline="-25000">
              <a:latin typeface="Arial" panose="020B0604020202020204" pitchFamily="34" charset="0"/>
              <a:ea typeface="Arial Unicode MS" panose="020B0604020202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5741"/>
                                        </p:tgtEl>
                                        <p:attrNameLst>
                                          <p:attrName>style.visibility</p:attrName>
                                        </p:attrNameLst>
                                      </p:cBhvr>
                                      <p:to>
                                        <p:strVal val="visible"/>
                                      </p:to>
                                    </p:set>
                                    <p:animEffect transition="in" filter="blinds(horizontal)">
                                      <p:cBhvr>
                                        <p:cTn id="7" dur="500"/>
                                        <p:tgtEl>
                                          <p:spTgt spid="1557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55742"/>
                                        </p:tgtEl>
                                        <p:attrNameLst>
                                          <p:attrName>style.visibility</p:attrName>
                                        </p:attrNameLst>
                                      </p:cBhvr>
                                      <p:to>
                                        <p:strVal val="visible"/>
                                      </p:to>
                                    </p:set>
                                    <p:animEffect transition="in" filter="box(in)">
                                      <p:cBhvr>
                                        <p:cTn id="12" dur="500"/>
                                        <p:tgtEl>
                                          <p:spTgt spid="1557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55805"/>
                                        </p:tgtEl>
                                        <p:attrNameLst>
                                          <p:attrName>style.visibility</p:attrName>
                                        </p:attrNameLst>
                                      </p:cBhvr>
                                      <p:to>
                                        <p:strVal val="visible"/>
                                      </p:to>
                                    </p:set>
                                    <p:animEffect transition="in" filter="box(in)">
                                      <p:cBhvr>
                                        <p:cTn id="17" dur="500"/>
                                        <p:tgtEl>
                                          <p:spTgt spid="155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80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9">
            <a:extLst>
              <a:ext uri="{FF2B5EF4-FFF2-40B4-BE49-F238E27FC236}">
                <a16:creationId xmlns:a16="http://schemas.microsoft.com/office/drawing/2014/main" id="{708B5538-C205-D8DD-9522-06F2B0C26685}"/>
              </a:ext>
            </a:extLst>
          </p:cNvPr>
          <p:cNvSpPr>
            <a:spLocks noGrp="1"/>
          </p:cNvSpPr>
          <p:nvPr>
            <p:ph type="sldNum" sz="quarter" idx="10"/>
          </p:nvPr>
        </p:nvSpPr>
        <p:spPr>
          <a:noFill/>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spcBef>
                <a:spcPct val="0"/>
              </a:spcBef>
              <a:buClrTx/>
              <a:buFontTx/>
              <a:buNone/>
            </a:pPr>
            <a:fld id="{6874EF0D-F73F-4E55-87AE-4859234EECA2}" type="slidenum">
              <a:rPr lang="en-US" altLang="zh-CN" sz="1800">
                <a:solidFill>
                  <a:schemeClr val="bg2"/>
                </a:solidFill>
                <a:latin typeface="Arial" panose="020B0604020202020204" pitchFamily="34" charset="0"/>
                <a:ea typeface="Arial Unicode MS" panose="020B0604020202020204" pitchFamily="34" charset="-122"/>
              </a:rPr>
              <a:pPr>
                <a:spcBef>
                  <a:spcPct val="0"/>
                </a:spcBef>
                <a:buClrTx/>
                <a:buFontTx/>
                <a:buNone/>
              </a:pPr>
              <a:t>66</a:t>
            </a:fld>
            <a:endParaRPr lang="en-US" altLang="zh-CN" sz="1800">
              <a:solidFill>
                <a:schemeClr val="bg2"/>
              </a:solidFill>
              <a:latin typeface="Arial" panose="020B0604020202020204" pitchFamily="34" charset="0"/>
              <a:ea typeface="Arial Unicode MS" panose="020B0604020202020204" pitchFamily="34" charset="-122"/>
            </a:endParaRPr>
          </a:p>
        </p:txBody>
      </p:sp>
      <p:sp>
        <p:nvSpPr>
          <p:cNvPr id="59435" name="矩形 43">
            <a:extLst>
              <a:ext uri="{FF2B5EF4-FFF2-40B4-BE49-F238E27FC236}">
                <a16:creationId xmlns:a16="http://schemas.microsoft.com/office/drawing/2014/main" id="{87B520EF-4EB4-5286-6EC6-F24515878622}"/>
              </a:ext>
            </a:extLst>
          </p:cNvPr>
          <p:cNvSpPr>
            <a:spLocks noGrp="1"/>
          </p:cNvSpPr>
          <p:nvPr>
            <p:ph type="title" idx="4294967295"/>
          </p:nvPr>
        </p:nvSpPr>
        <p:spPr>
          <a:xfrm>
            <a:off x="93663" y="347663"/>
            <a:ext cx="590550" cy="6145212"/>
          </a:xfrm>
        </p:spPr>
        <p:txBody>
          <a:bodyPr/>
          <a:lstStyle/>
          <a:p>
            <a:pPr>
              <a:defRPr/>
            </a:pPr>
            <a:r>
              <a:rPr lang="en-US" altLang="zh-CN" sz="2400" cap="none" dirty="0"/>
              <a:t>5. </a:t>
            </a:r>
            <a:r>
              <a:rPr lang="zh-CN" altLang="en-US" sz="2400" cap="none" dirty="0"/>
              <a:t>具有无关项的逻辑函数的化简 </a:t>
            </a:r>
          </a:p>
        </p:txBody>
      </p:sp>
      <p:sp>
        <p:nvSpPr>
          <p:cNvPr id="12" name="Rectangle 3">
            <a:extLst>
              <a:ext uri="{FF2B5EF4-FFF2-40B4-BE49-F238E27FC236}">
                <a16:creationId xmlns:a16="http://schemas.microsoft.com/office/drawing/2014/main" id="{F0315F65-06A1-ED2E-65DD-305F819B376C}"/>
              </a:ext>
            </a:extLst>
          </p:cNvPr>
          <p:cNvSpPr txBox="1">
            <a:spLocks noChangeArrowheads="1"/>
          </p:cNvSpPr>
          <p:nvPr/>
        </p:nvSpPr>
        <p:spPr bwMode="auto">
          <a:xfrm>
            <a:off x="827088" y="404813"/>
            <a:ext cx="812800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0850" indent="-45085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20725" indent="-35560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992188" indent="-352425">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262063" indent="-347663">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1430338" indent="-333375">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18875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3447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28019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2591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120000"/>
              </a:lnSpc>
            </a:pPr>
            <a:r>
              <a:rPr lang="zh-CN" altLang="en-US" sz="2400">
                <a:solidFill>
                  <a:srgbClr val="A50021"/>
                </a:solidFill>
                <a:ea typeface="Arial Unicode MS" panose="020B0604020202020204" pitchFamily="34" charset="-122"/>
              </a:rPr>
              <a:t>无关项：</a:t>
            </a:r>
            <a:r>
              <a:rPr lang="zh-CN" altLang="en-US" sz="2000">
                <a:ea typeface="Arial Unicode MS" panose="020B0604020202020204" pitchFamily="34" charset="-122"/>
              </a:rPr>
              <a:t>是指那些与所讨论的问题没有关系的变量取值组合所对应的最小项。这些最小项有两种：</a:t>
            </a:r>
            <a:endParaRPr lang="en-US" altLang="zh-CN" sz="2000">
              <a:ea typeface="Arial Unicode MS" panose="020B0604020202020204" pitchFamily="34" charset="-122"/>
            </a:endParaRPr>
          </a:p>
          <a:p>
            <a:pPr lvl="1" eaLnBrk="1" hangingPunct="1">
              <a:lnSpc>
                <a:spcPct val="120000"/>
              </a:lnSpc>
            </a:pPr>
            <a:r>
              <a:rPr lang="zh-CN" altLang="en-US" sz="1600">
                <a:ea typeface="Arial Unicode MS" panose="020B0604020202020204" pitchFamily="34" charset="-122"/>
              </a:rPr>
              <a:t>一种是某些变量取值组合不允许出现，如</a:t>
            </a:r>
            <a:r>
              <a:rPr lang="en-US" altLang="zh-CN" sz="1600">
                <a:ea typeface="Arial Unicode MS" panose="020B0604020202020204" pitchFamily="34" charset="-122"/>
              </a:rPr>
              <a:t>8421BCD</a:t>
            </a:r>
            <a:r>
              <a:rPr lang="zh-CN" altLang="en-US" sz="1600">
                <a:ea typeface="Arial Unicode MS" panose="020B0604020202020204" pitchFamily="34" charset="-122"/>
              </a:rPr>
              <a:t>编码中，</a:t>
            </a:r>
            <a:r>
              <a:rPr lang="en-US" altLang="zh-CN" sz="1600">
                <a:ea typeface="Arial Unicode MS" panose="020B0604020202020204" pitchFamily="34" charset="-122"/>
              </a:rPr>
              <a:t>1010~1111</a:t>
            </a:r>
            <a:r>
              <a:rPr lang="zh-CN" altLang="en-US" sz="1600">
                <a:ea typeface="Arial Unicode MS" panose="020B0604020202020204" pitchFamily="34" charset="-122"/>
              </a:rPr>
              <a:t>这</a:t>
            </a:r>
            <a:r>
              <a:rPr lang="en-US" altLang="zh-CN" sz="1600">
                <a:ea typeface="Arial Unicode MS" panose="020B0604020202020204" pitchFamily="34" charset="-122"/>
              </a:rPr>
              <a:t>6</a:t>
            </a:r>
            <a:r>
              <a:rPr lang="zh-CN" altLang="en-US" sz="1600">
                <a:ea typeface="Arial Unicode MS" panose="020B0604020202020204" pitchFamily="34" charset="-122"/>
              </a:rPr>
              <a:t>种代码是不允许出现的，是受到约束的，故又称为</a:t>
            </a:r>
            <a:r>
              <a:rPr lang="zh-CN" altLang="en-US" sz="1600">
                <a:solidFill>
                  <a:srgbClr val="0000FF"/>
                </a:solidFill>
                <a:ea typeface="Arial Unicode MS" panose="020B0604020202020204" pitchFamily="34" charset="-122"/>
              </a:rPr>
              <a:t>约束项</a:t>
            </a:r>
            <a:r>
              <a:rPr lang="zh-CN" altLang="en-US" sz="1600">
                <a:ea typeface="Arial Unicode MS" panose="020B0604020202020204" pitchFamily="34" charset="-122"/>
              </a:rPr>
              <a:t>。</a:t>
            </a:r>
            <a:endParaRPr lang="en-US" altLang="zh-CN" sz="1600">
              <a:ea typeface="Arial Unicode MS" panose="020B0604020202020204" pitchFamily="34" charset="-122"/>
            </a:endParaRPr>
          </a:p>
          <a:p>
            <a:pPr lvl="1" eaLnBrk="1" hangingPunct="1">
              <a:lnSpc>
                <a:spcPct val="120000"/>
              </a:lnSpc>
            </a:pPr>
            <a:r>
              <a:rPr lang="zh-CN" altLang="en-US" sz="1600">
                <a:ea typeface="Arial Unicode MS" panose="020B0604020202020204" pitchFamily="34" charset="-122"/>
              </a:rPr>
              <a:t>另一种是某些变量取值组合在客观上不会出现，如在连动互锁开关系统中，几个开关的状态是互相排斥的，每次只闭合一个开关。其中一个开关闭合时，其余开关必须断开，因此在这种系统中，</a:t>
            </a:r>
            <a:r>
              <a:rPr lang="en-US" altLang="zh-CN" sz="1600">
                <a:ea typeface="Arial Unicode MS" panose="020B0604020202020204" pitchFamily="34" charset="-122"/>
              </a:rPr>
              <a:t>2</a:t>
            </a:r>
            <a:r>
              <a:rPr lang="zh-CN" altLang="en-US" sz="1600">
                <a:ea typeface="Arial Unicode MS" panose="020B0604020202020204" pitchFamily="34" charset="-122"/>
              </a:rPr>
              <a:t>个以上开关同时闭合的情况是客观上不存在的，这样的开关组合称为</a:t>
            </a:r>
            <a:r>
              <a:rPr lang="zh-CN" altLang="en-US" sz="1600">
                <a:solidFill>
                  <a:srgbClr val="0000FF"/>
                </a:solidFill>
                <a:ea typeface="Arial Unicode MS" panose="020B0604020202020204" pitchFamily="34" charset="-122"/>
              </a:rPr>
              <a:t>随意项</a:t>
            </a:r>
            <a:r>
              <a:rPr lang="zh-CN" altLang="en-US" sz="1600">
                <a:ea typeface="Arial Unicode MS" panose="020B0604020202020204" pitchFamily="34" charset="-122"/>
              </a:rPr>
              <a:t>。</a:t>
            </a:r>
            <a:endParaRPr lang="en-US" altLang="zh-CN" sz="1600">
              <a:ea typeface="Arial Unicode MS" panose="020B0604020202020204" pitchFamily="34" charset="-122"/>
            </a:endParaRPr>
          </a:p>
          <a:p>
            <a:pPr lvl="1" eaLnBrk="1" hangingPunct="1">
              <a:lnSpc>
                <a:spcPct val="120000"/>
              </a:lnSpc>
            </a:pPr>
            <a:r>
              <a:rPr lang="zh-CN" altLang="en-US" sz="1600">
                <a:solidFill>
                  <a:srgbClr val="0000FF"/>
                </a:solidFill>
                <a:ea typeface="Arial Unicode MS" panose="020B0604020202020204" pitchFamily="34" charset="-122"/>
              </a:rPr>
              <a:t>约束项</a:t>
            </a:r>
            <a:r>
              <a:rPr lang="zh-CN" altLang="en-US" sz="1600">
                <a:ea typeface="Arial Unicode MS" panose="020B0604020202020204" pitchFamily="34" charset="-122"/>
              </a:rPr>
              <a:t>和</a:t>
            </a:r>
            <a:r>
              <a:rPr lang="zh-CN" altLang="en-US" sz="1600">
                <a:solidFill>
                  <a:srgbClr val="0000FF"/>
                </a:solidFill>
                <a:ea typeface="Arial Unicode MS" panose="020B0604020202020204" pitchFamily="34" charset="-122"/>
              </a:rPr>
              <a:t>随意项</a:t>
            </a:r>
            <a:r>
              <a:rPr lang="zh-CN" altLang="en-US" sz="1600">
                <a:ea typeface="Arial Unicode MS" panose="020B0604020202020204" pitchFamily="34" charset="-122"/>
              </a:rPr>
              <a:t>都是一种不会在逻辑函数中出现的最小项，所以对应于这些最小项的变量取值组合，函数值视为</a:t>
            </a:r>
            <a:r>
              <a:rPr lang="en-US" altLang="zh-CN" sz="1600">
                <a:ea typeface="Arial Unicode MS" panose="020B0604020202020204" pitchFamily="34" charset="-122"/>
              </a:rPr>
              <a:t>1</a:t>
            </a:r>
            <a:r>
              <a:rPr lang="zh-CN" altLang="en-US" sz="1600">
                <a:ea typeface="Arial Unicode MS" panose="020B0604020202020204" pitchFamily="34" charset="-122"/>
              </a:rPr>
              <a:t>或视为</a:t>
            </a:r>
            <a:r>
              <a:rPr lang="en-US" altLang="zh-CN" sz="1600">
                <a:ea typeface="Arial Unicode MS" panose="020B0604020202020204" pitchFamily="34" charset="-122"/>
              </a:rPr>
              <a:t>0</a:t>
            </a:r>
            <a:r>
              <a:rPr lang="zh-CN" altLang="en-US" sz="1600">
                <a:ea typeface="Arial Unicode MS" panose="020B0604020202020204" pitchFamily="34" charset="-122"/>
              </a:rPr>
              <a:t>都可以（因为实际上不存在这些变量取值），这样的最小项统称为</a:t>
            </a:r>
            <a:r>
              <a:rPr lang="zh-CN" altLang="en-US" sz="1600">
                <a:solidFill>
                  <a:srgbClr val="0000FF"/>
                </a:solidFill>
                <a:ea typeface="Arial Unicode MS" panose="020B0604020202020204" pitchFamily="34" charset="-122"/>
              </a:rPr>
              <a:t>无关项</a:t>
            </a:r>
            <a:r>
              <a:rPr lang="zh-CN" altLang="en-US" sz="1600">
                <a:ea typeface="Arial Unicode MS" panose="020B0604020202020204" pitchFamily="34" charset="-122"/>
              </a:rPr>
              <a:t>。</a:t>
            </a:r>
          </a:p>
          <a:p>
            <a:pPr eaLnBrk="1" hangingPunct="1">
              <a:lnSpc>
                <a:spcPct val="120000"/>
              </a:lnSpc>
            </a:pPr>
            <a:r>
              <a:rPr lang="zh-CN" altLang="en-US" sz="2400">
                <a:solidFill>
                  <a:srgbClr val="A50021"/>
                </a:solidFill>
                <a:ea typeface="Arial Unicode MS" panose="020B0604020202020204" pitchFamily="34" charset="-122"/>
              </a:rPr>
              <a:t>利用无关项化简逻辑函数</a:t>
            </a:r>
          </a:p>
          <a:p>
            <a:pPr lvl="1" eaLnBrk="1" hangingPunct="1">
              <a:lnSpc>
                <a:spcPct val="120000"/>
              </a:lnSpc>
            </a:pPr>
            <a:r>
              <a:rPr lang="zh-CN" altLang="en-US" sz="1800">
                <a:ea typeface="Arial Unicode MS" panose="020B0604020202020204" pitchFamily="34" charset="-122"/>
              </a:rPr>
              <a:t>在卡诺图中，无关项对应的方格常用</a:t>
            </a:r>
            <a:r>
              <a:rPr lang="zh-CN" altLang="en-US" sz="1800">
                <a:latin typeface="Arial" panose="020B0604020202020204" pitchFamily="34" charset="0"/>
                <a:ea typeface="Arial Unicode MS" panose="020B0604020202020204" pitchFamily="34" charset="-122"/>
              </a:rPr>
              <a:t>“</a:t>
            </a:r>
            <a:r>
              <a:rPr lang="en-US" altLang="zh-CN" sz="1800">
                <a:ea typeface="Arial Unicode MS" panose="020B0604020202020204" pitchFamily="34" charset="-122"/>
              </a:rPr>
              <a:t>×</a:t>
            </a:r>
            <a:r>
              <a:rPr lang="en-US" altLang="zh-CN" sz="1800">
                <a:latin typeface="Arial" panose="020B0604020202020204" pitchFamily="34" charset="0"/>
                <a:ea typeface="Arial Unicode MS" panose="020B0604020202020204" pitchFamily="34" charset="-122"/>
              </a:rPr>
              <a:t>”“</a:t>
            </a:r>
            <a:r>
              <a:rPr lang="en-US" altLang="zh-CN" sz="1800">
                <a:ea typeface="Arial Unicode MS" panose="020B0604020202020204" pitchFamily="34" charset="-122"/>
              </a:rPr>
              <a:t>Φ</a:t>
            </a:r>
            <a:r>
              <a:rPr lang="en-US" altLang="zh-CN" sz="1800">
                <a:latin typeface="Arial" panose="020B0604020202020204" pitchFamily="34" charset="0"/>
                <a:ea typeface="Arial Unicode MS" panose="020B0604020202020204" pitchFamily="34" charset="-122"/>
              </a:rPr>
              <a:t>”</a:t>
            </a:r>
            <a:r>
              <a:rPr lang="zh-CN" altLang="en-US" sz="1800">
                <a:ea typeface="Arial Unicode MS" panose="020B0604020202020204" pitchFamily="34" charset="-122"/>
              </a:rPr>
              <a:t>来标记，在逻辑函数式中用字母</a:t>
            </a:r>
            <a:r>
              <a:rPr lang="en-US" altLang="zh-CN" sz="1800">
                <a:ea typeface="Arial Unicode MS" panose="020B0604020202020204" pitchFamily="34" charset="-122"/>
              </a:rPr>
              <a:t>d</a:t>
            </a:r>
            <a:r>
              <a:rPr lang="zh-CN" altLang="en-US" sz="1800">
                <a:ea typeface="Arial Unicode MS" panose="020B0604020202020204" pitchFamily="34" charset="-122"/>
              </a:rPr>
              <a:t>和相应的编号表示无关项。用卡诺图化简时，无关项方格是作为</a:t>
            </a:r>
            <a:r>
              <a:rPr lang="en-US" altLang="zh-CN" sz="1800">
                <a:ea typeface="Arial Unicode MS" panose="020B0604020202020204" pitchFamily="34" charset="-122"/>
              </a:rPr>
              <a:t>1</a:t>
            </a:r>
            <a:r>
              <a:rPr lang="zh-CN" altLang="en-US" sz="1800">
                <a:ea typeface="Arial Unicode MS" panose="020B0604020202020204" pitchFamily="34" charset="-122"/>
              </a:rPr>
              <a:t>方格还是作为</a:t>
            </a:r>
            <a:r>
              <a:rPr lang="en-US" altLang="zh-CN" sz="1800">
                <a:ea typeface="Arial Unicode MS" panose="020B0604020202020204" pitchFamily="34" charset="-122"/>
              </a:rPr>
              <a:t>0</a:t>
            </a:r>
            <a:r>
              <a:rPr lang="zh-CN" altLang="en-US" sz="1800">
                <a:ea typeface="Arial Unicode MS" panose="020B0604020202020204" pitchFamily="34" charset="-122"/>
              </a:rPr>
              <a:t>方格，依化简需要灵活确定。</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arn(inVertical)">
                                      <p:cBhvr>
                                        <p:cTn id="7" dur="500"/>
                                        <p:tgtEl>
                                          <p:spTgt spid="12">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barn(inVertical)">
                                      <p:cBhvr>
                                        <p:cTn id="10" dur="500"/>
                                        <p:tgtEl>
                                          <p:spTgt spid="12">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barn(inVertical)">
                                      <p:cBhvr>
                                        <p:cTn id="13" dur="500"/>
                                        <p:tgtEl>
                                          <p:spTgt spid="12">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barn(inVertical)">
                                      <p:cBhvr>
                                        <p:cTn id="16" dur="500"/>
                                        <p:tgtEl>
                                          <p:spTgt spid="12">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animEffect transition="in" filter="barn(inVertical)">
                                      <p:cBhvr>
                                        <p:cTn id="21" dur="500"/>
                                        <p:tgtEl>
                                          <p:spTgt spid="12">
                                            <p:txEl>
                                              <p:pRg st="4" end="4"/>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2">
                                            <p:txEl>
                                              <p:pRg st="5" end="5"/>
                                            </p:txEl>
                                          </p:spTgt>
                                        </p:tgtEl>
                                        <p:attrNameLst>
                                          <p:attrName>style.visibility</p:attrName>
                                        </p:attrNameLst>
                                      </p:cBhvr>
                                      <p:to>
                                        <p:strVal val="visible"/>
                                      </p:to>
                                    </p:set>
                                    <p:animEffect transition="in" filter="barn(inVertical)">
                                      <p:cBhvr>
                                        <p:cTn id="24"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9">
            <a:extLst>
              <a:ext uri="{FF2B5EF4-FFF2-40B4-BE49-F238E27FC236}">
                <a16:creationId xmlns:a16="http://schemas.microsoft.com/office/drawing/2014/main" id="{5CACEF64-B491-9ED9-C07B-B921B9D6778C}"/>
              </a:ext>
            </a:extLst>
          </p:cNvPr>
          <p:cNvSpPr>
            <a:spLocks noGrp="1"/>
          </p:cNvSpPr>
          <p:nvPr>
            <p:ph type="sldNum" sz="quarter" idx="10"/>
          </p:nvPr>
        </p:nvSpPr>
        <p:spPr>
          <a:noFill/>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spcBef>
                <a:spcPct val="0"/>
              </a:spcBef>
              <a:buClrTx/>
              <a:buFontTx/>
              <a:buNone/>
            </a:pPr>
            <a:fld id="{337706B1-A2F2-4C3D-B2D1-A080DF1B8AA0}" type="slidenum">
              <a:rPr lang="en-US" altLang="zh-CN" sz="1800">
                <a:solidFill>
                  <a:schemeClr val="bg2"/>
                </a:solidFill>
                <a:latin typeface="Arial" panose="020B0604020202020204" pitchFamily="34" charset="0"/>
                <a:ea typeface="Arial Unicode MS" panose="020B0604020202020204" pitchFamily="34" charset="-122"/>
              </a:rPr>
              <a:pPr>
                <a:spcBef>
                  <a:spcPct val="0"/>
                </a:spcBef>
                <a:buClrTx/>
                <a:buFontTx/>
                <a:buNone/>
              </a:pPr>
              <a:t>67</a:t>
            </a:fld>
            <a:endParaRPr lang="en-US" altLang="zh-CN" sz="1800">
              <a:solidFill>
                <a:schemeClr val="bg2"/>
              </a:solidFill>
              <a:latin typeface="Arial" panose="020B0604020202020204" pitchFamily="34" charset="0"/>
              <a:ea typeface="Arial Unicode MS" panose="020B0604020202020204" pitchFamily="34" charset="-122"/>
            </a:endParaRPr>
          </a:p>
        </p:txBody>
      </p:sp>
      <p:sp>
        <p:nvSpPr>
          <p:cNvPr id="59435" name="矩形 43">
            <a:extLst>
              <a:ext uri="{FF2B5EF4-FFF2-40B4-BE49-F238E27FC236}">
                <a16:creationId xmlns:a16="http://schemas.microsoft.com/office/drawing/2014/main" id="{6ADF87BB-4A1F-F946-E5FE-7CDF3C66983D}"/>
              </a:ext>
            </a:extLst>
          </p:cNvPr>
          <p:cNvSpPr>
            <a:spLocks noGrp="1"/>
          </p:cNvSpPr>
          <p:nvPr>
            <p:ph type="title" idx="4294967295"/>
          </p:nvPr>
        </p:nvSpPr>
        <p:spPr>
          <a:xfrm>
            <a:off x="93663" y="347663"/>
            <a:ext cx="590550" cy="6145212"/>
          </a:xfrm>
        </p:spPr>
        <p:txBody>
          <a:bodyPr/>
          <a:lstStyle/>
          <a:p>
            <a:pPr>
              <a:defRPr/>
            </a:pPr>
            <a:r>
              <a:rPr lang="en-US" altLang="zh-CN" sz="2400" cap="none" dirty="0"/>
              <a:t>5. </a:t>
            </a:r>
            <a:r>
              <a:rPr lang="zh-CN" altLang="en-US" sz="2400" cap="none" dirty="0"/>
              <a:t>具有无关项的逻辑函数的化简 </a:t>
            </a:r>
          </a:p>
        </p:txBody>
      </p:sp>
      <p:sp>
        <p:nvSpPr>
          <p:cNvPr id="2" name="矩形 1">
            <a:extLst>
              <a:ext uri="{FF2B5EF4-FFF2-40B4-BE49-F238E27FC236}">
                <a16:creationId xmlns:a16="http://schemas.microsoft.com/office/drawing/2014/main" id="{4F277E3F-A147-5C24-354D-3DC7204FF6BB}"/>
              </a:ext>
            </a:extLst>
          </p:cNvPr>
          <p:cNvSpPr/>
          <p:nvPr/>
        </p:nvSpPr>
        <p:spPr>
          <a:xfrm>
            <a:off x="755650" y="368300"/>
            <a:ext cx="8388350" cy="2400300"/>
          </a:xfrm>
          <a:prstGeom prst="rect">
            <a:avLst/>
          </a:prstGeom>
        </p:spPr>
        <p:txBody>
          <a:bodyPr>
            <a:spAutoFit/>
          </a:bodyPr>
          <a:lstStyle/>
          <a:p>
            <a:pPr eaLnBrk="1" hangingPunct="1">
              <a:lnSpc>
                <a:spcPct val="150000"/>
              </a:lnSpc>
              <a:defRPr/>
            </a:pPr>
            <a:r>
              <a:rPr lang="en-US" altLang="zh-CN" sz="2000" dirty="0">
                <a:latin typeface="宋体" pitchFamily="2" charset="-122"/>
                <a:ea typeface="宋体" pitchFamily="2" charset="-122"/>
              </a:rPr>
              <a:t>[</a:t>
            </a:r>
            <a:r>
              <a:rPr lang="zh-CN" altLang="en-US" sz="2000" dirty="0">
                <a:latin typeface="宋体" pitchFamily="2" charset="-122"/>
                <a:ea typeface="宋体" pitchFamily="2" charset="-122"/>
              </a:rPr>
              <a:t>例</a:t>
            </a:r>
            <a:r>
              <a:rPr lang="en-US" altLang="zh-CN" sz="2000" dirty="0">
                <a:latin typeface="宋体" pitchFamily="2" charset="-122"/>
                <a:ea typeface="宋体" pitchFamily="2" charset="-122"/>
              </a:rPr>
              <a:t>2-13] </a:t>
            </a:r>
            <a:r>
              <a:rPr lang="zh-CN" altLang="en-US" sz="2000" dirty="0">
                <a:latin typeface="宋体" pitchFamily="2" charset="-122"/>
                <a:ea typeface="宋体" pitchFamily="2" charset="-122"/>
              </a:rPr>
              <a:t>用卡诺图化简含有无关项的逻辑函数 </a:t>
            </a:r>
            <a:endParaRPr lang="en-US" altLang="zh-CN" sz="2000" dirty="0">
              <a:latin typeface="宋体" pitchFamily="2" charset="-122"/>
              <a:ea typeface="宋体" pitchFamily="2" charset="-122"/>
            </a:endParaRPr>
          </a:p>
          <a:p>
            <a:pPr eaLnBrk="1" hangingPunct="1">
              <a:lnSpc>
                <a:spcPct val="150000"/>
              </a:lnSpc>
              <a:defRPr/>
            </a:pPr>
            <a:r>
              <a:rPr lang="en-US" altLang="zh-CN" sz="2000" dirty="0">
                <a:latin typeface="宋体" pitchFamily="2" charset="-122"/>
                <a:ea typeface="宋体" pitchFamily="2" charset="-122"/>
              </a:rPr>
              <a:t>    F = ∑m(0 , 1 , 4 , 6 , 9 , 13)+</a:t>
            </a:r>
          </a:p>
          <a:p>
            <a:pPr eaLnBrk="1" hangingPunct="1">
              <a:lnSpc>
                <a:spcPct val="150000"/>
              </a:lnSpc>
              <a:defRPr/>
            </a:pPr>
            <a:r>
              <a:rPr lang="en-US" altLang="zh-CN" sz="2000" dirty="0">
                <a:latin typeface="宋体" pitchFamily="2" charset="-122"/>
                <a:ea typeface="宋体" pitchFamily="2" charset="-122"/>
              </a:rPr>
              <a:t>        ∑d(2 , 3 , 5 , 7 , 10 , 11 , 15)</a:t>
            </a:r>
          </a:p>
          <a:p>
            <a:pPr marL="538163" indent="-538163" eaLnBrk="1" hangingPunct="1">
              <a:lnSpc>
                <a:spcPct val="150000"/>
              </a:lnSpc>
              <a:defRPr/>
            </a:pPr>
            <a:r>
              <a:rPr lang="zh-CN" altLang="en-US" sz="2000" dirty="0">
                <a:latin typeface="宋体" pitchFamily="2" charset="-122"/>
                <a:ea typeface="宋体" pitchFamily="2" charset="-122"/>
              </a:rPr>
              <a:t>    式中</a:t>
            </a:r>
            <a:r>
              <a:rPr lang="en-US" altLang="zh-CN" sz="2000" dirty="0">
                <a:latin typeface="宋体" pitchFamily="2" charset="-122"/>
                <a:ea typeface="宋体" pitchFamily="2" charset="-122"/>
              </a:rPr>
              <a:t>∑m(0 , 1 , 4 , 6 , 9 , 13) </a:t>
            </a:r>
            <a:r>
              <a:rPr lang="zh-CN" altLang="en-US" sz="2000" dirty="0">
                <a:latin typeface="宋体" pitchFamily="2" charset="-122"/>
                <a:ea typeface="宋体" pitchFamily="2" charset="-122"/>
              </a:rPr>
              <a:t>表示最小项</a:t>
            </a:r>
            <a:endParaRPr lang="en-US" altLang="zh-CN" sz="2000" dirty="0">
              <a:latin typeface="宋体" pitchFamily="2" charset="-122"/>
              <a:ea typeface="宋体" pitchFamily="2" charset="-122"/>
            </a:endParaRPr>
          </a:p>
          <a:p>
            <a:pPr marL="538163" indent="-538163" eaLnBrk="1" hangingPunct="1">
              <a:lnSpc>
                <a:spcPct val="150000"/>
              </a:lnSpc>
              <a:defRPr/>
            </a:pPr>
            <a:r>
              <a:rPr lang="en-US" altLang="zh-CN" sz="2000" dirty="0">
                <a:latin typeface="宋体" pitchFamily="2" charset="-122"/>
                <a:ea typeface="宋体" pitchFamily="2" charset="-122"/>
              </a:rPr>
              <a:t>         ∑d(2 , 3 , 5 , 7 , 10 , 11 , 15)</a:t>
            </a:r>
            <a:r>
              <a:rPr lang="zh-CN" altLang="en-US" sz="2000" dirty="0">
                <a:latin typeface="宋体" pitchFamily="2" charset="-122"/>
                <a:ea typeface="宋体" pitchFamily="2" charset="-122"/>
              </a:rPr>
              <a:t>表示无关项。</a:t>
            </a:r>
          </a:p>
        </p:txBody>
      </p:sp>
      <p:sp>
        <p:nvSpPr>
          <p:cNvPr id="6" name="Text Box 11">
            <a:extLst>
              <a:ext uri="{FF2B5EF4-FFF2-40B4-BE49-F238E27FC236}">
                <a16:creationId xmlns:a16="http://schemas.microsoft.com/office/drawing/2014/main" id="{1AFD3261-D0BF-53C8-DEBA-3B229B1A6876}"/>
              </a:ext>
            </a:extLst>
          </p:cNvPr>
          <p:cNvSpPr txBox="1">
            <a:spLocks noChangeArrowheads="1"/>
          </p:cNvSpPr>
          <p:nvPr/>
        </p:nvSpPr>
        <p:spPr bwMode="auto">
          <a:xfrm>
            <a:off x="914400" y="3249613"/>
            <a:ext cx="7885113"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lnSpc>
                <a:spcPct val="150000"/>
              </a:lnSpc>
              <a:spcBef>
                <a:spcPct val="0"/>
              </a:spcBef>
              <a:buClrTx/>
              <a:buFontTx/>
              <a:buNone/>
            </a:pPr>
            <a:r>
              <a:rPr lang="en-US" altLang="zh-CN" sz="2000">
                <a:latin typeface="Arial" panose="020B0604020202020204" pitchFamily="34" charset="0"/>
                <a:ea typeface="Arial Unicode MS" panose="020B0604020202020204" pitchFamily="34" charset="-122"/>
              </a:rPr>
              <a:t>[</a:t>
            </a:r>
            <a:r>
              <a:rPr lang="zh-CN" altLang="en-US" sz="2000">
                <a:latin typeface="Arial" panose="020B0604020202020204" pitchFamily="34" charset="0"/>
                <a:ea typeface="Arial Unicode MS" panose="020B0604020202020204" pitchFamily="34" charset="-122"/>
              </a:rPr>
              <a:t>例</a:t>
            </a:r>
            <a:r>
              <a:rPr lang="en-US" altLang="zh-CN" sz="2000">
                <a:latin typeface="Arial" panose="020B0604020202020204" pitchFamily="34" charset="0"/>
                <a:ea typeface="Arial Unicode MS" panose="020B0604020202020204" pitchFamily="34" charset="-122"/>
              </a:rPr>
              <a:t>]</a:t>
            </a:r>
            <a:r>
              <a:rPr lang="zh-CN" altLang="en-US" sz="2000">
                <a:latin typeface="Arial" panose="020B0604020202020204" pitchFamily="34" charset="0"/>
                <a:ea typeface="Arial Unicode MS" panose="020B0604020202020204" pitchFamily="34" charset="-122"/>
              </a:rPr>
              <a:t>  </a:t>
            </a:r>
            <a:r>
              <a:rPr lang="en-US" altLang="zh-CN" sz="2000" b="0">
                <a:latin typeface="Arial" panose="020B0604020202020204" pitchFamily="34" charset="0"/>
                <a:ea typeface="Arial Unicode MS" panose="020B0604020202020204" pitchFamily="34" charset="-122"/>
              </a:rPr>
              <a:t>4</a:t>
            </a:r>
            <a:r>
              <a:rPr lang="zh-CN" altLang="en-US" sz="2000" b="0">
                <a:latin typeface="Arial" panose="020B0604020202020204" pitchFamily="34" charset="0"/>
                <a:ea typeface="Arial Unicode MS" panose="020B0604020202020204" pitchFamily="34" charset="-122"/>
              </a:rPr>
              <a:t>变量逻辑函数</a:t>
            </a:r>
            <a:r>
              <a:rPr lang="en-US" altLang="zh-CN" sz="2000" b="0">
                <a:latin typeface="Arial" panose="020B0604020202020204" pitchFamily="34" charset="0"/>
                <a:ea typeface="Arial Unicode MS" panose="020B0604020202020204" pitchFamily="34" charset="-122"/>
              </a:rPr>
              <a:t>F=</a:t>
            </a:r>
            <a:r>
              <a:rPr lang="zh-CN" altLang="en-US" sz="2000" b="0">
                <a:latin typeface="Arial" panose="020B0604020202020204" pitchFamily="34" charset="0"/>
                <a:ea typeface="Arial Unicode MS" panose="020B0604020202020204" pitchFamily="34" charset="-122"/>
                <a:sym typeface="Symbol" panose="05050102010706020507" pitchFamily="18" charset="2"/>
              </a:rPr>
              <a:t></a:t>
            </a:r>
            <a:r>
              <a:rPr lang="en-US" altLang="zh-CN" sz="2000" b="0">
                <a:latin typeface="Arial" panose="020B0604020202020204" pitchFamily="34" charset="0"/>
                <a:ea typeface="Arial Unicode MS" panose="020B0604020202020204" pitchFamily="34" charset="-122"/>
              </a:rPr>
              <a:t>m(3,5,6,7,10)+</a:t>
            </a:r>
            <a:r>
              <a:rPr lang="zh-CN" altLang="en-US" sz="2000" b="0">
                <a:latin typeface="Arial" panose="020B0604020202020204" pitchFamily="34" charset="0"/>
                <a:ea typeface="Arial Unicode MS" panose="020B0604020202020204" pitchFamily="34" charset="-122"/>
                <a:sym typeface="Symbol" panose="05050102010706020507" pitchFamily="18" charset="2"/>
              </a:rPr>
              <a:t></a:t>
            </a:r>
            <a:r>
              <a:rPr lang="en-US" altLang="zh-CN" sz="2000" b="0">
                <a:latin typeface="Arial" panose="020B0604020202020204" pitchFamily="34" charset="0"/>
                <a:ea typeface="Arial Unicode MS" panose="020B0604020202020204" pitchFamily="34" charset="-122"/>
              </a:rPr>
              <a:t>d(0,1,2,4,8,9) </a:t>
            </a:r>
          </a:p>
          <a:p>
            <a:pPr eaLnBrk="1" hangingPunct="1">
              <a:lnSpc>
                <a:spcPct val="150000"/>
              </a:lnSpc>
              <a:spcBef>
                <a:spcPct val="0"/>
              </a:spcBef>
              <a:buClrTx/>
              <a:buFontTx/>
              <a:buNone/>
            </a:pPr>
            <a:r>
              <a:rPr lang="zh-CN" altLang="en-US" sz="2000" b="0">
                <a:latin typeface="Arial" panose="020B0604020202020204" pitchFamily="34" charset="0"/>
                <a:ea typeface="Arial Unicode MS" panose="020B0604020202020204" pitchFamily="34" charset="-122"/>
              </a:rPr>
              <a:t>		 化为最简与或式</a:t>
            </a:r>
            <a:endParaRPr lang="zh-CN" altLang="en-US" sz="2000" b="0" baseline="-25000">
              <a:latin typeface="Arial" panose="020B0604020202020204" pitchFamily="34" charset="0"/>
              <a:ea typeface="Arial Unicode MS" panose="020B0604020202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9">
            <a:extLst>
              <a:ext uri="{FF2B5EF4-FFF2-40B4-BE49-F238E27FC236}">
                <a16:creationId xmlns:a16="http://schemas.microsoft.com/office/drawing/2014/main" id="{765C2864-F443-0FC5-7983-34D9B3876BB1}"/>
              </a:ext>
            </a:extLst>
          </p:cNvPr>
          <p:cNvSpPr>
            <a:spLocks noGrp="1"/>
          </p:cNvSpPr>
          <p:nvPr>
            <p:ph type="sldNum" sz="quarter" idx="10"/>
          </p:nvPr>
        </p:nvSpPr>
        <p:spPr>
          <a:noFill/>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spcBef>
                <a:spcPct val="0"/>
              </a:spcBef>
              <a:buClrTx/>
              <a:buFontTx/>
              <a:buNone/>
            </a:pPr>
            <a:fld id="{5B3B5C39-D4AA-45B0-B14C-94DE0B91F977}" type="slidenum">
              <a:rPr lang="en-US" altLang="zh-CN" sz="1800">
                <a:solidFill>
                  <a:schemeClr val="bg2"/>
                </a:solidFill>
                <a:latin typeface="Arial" panose="020B0604020202020204" pitchFamily="34" charset="0"/>
                <a:ea typeface="Arial Unicode MS" panose="020B0604020202020204" pitchFamily="34" charset="-122"/>
              </a:rPr>
              <a:pPr>
                <a:spcBef>
                  <a:spcPct val="0"/>
                </a:spcBef>
                <a:buClrTx/>
                <a:buFontTx/>
                <a:buNone/>
              </a:pPr>
              <a:t>68</a:t>
            </a:fld>
            <a:endParaRPr lang="en-US" altLang="zh-CN" sz="1800">
              <a:solidFill>
                <a:schemeClr val="bg2"/>
              </a:solidFill>
              <a:latin typeface="Arial" panose="020B0604020202020204" pitchFamily="34" charset="0"/>
              <a:ea typeface="Arial Unicode MS" panose="020B0604020202020204" pitchFamily="34" charset="-122"/>
            </a:endParaRPr>
          </a:p>
        </p:txBody>
      </p:sp>
      <p:sp>
        <p:nvSpPr>
          <p:cNvPr id="103430" name="矩形 6">
            <a:extLst>
              <a:ext uri="{FF2B5EF4-FFF2-40B4-BE49-F238E27FC236}">
                <a16:creationId xmlns:a16="http://schemas.microsoft.com/office/drawing/2014/main" id="{95264CE6-0FBC-70AB-6392-3BD1494684C6}"/>
              </a:ext>
            </a:extLst>
          </p:cNvPr>
          <p:cNvSpPr>
            <a:spLocks noGrp="1"/>
          </p:cNvSpPr>
          <p:nvPr>
            <p:ph type="title" idx="4294967295"/>
          </p:nvPr>
        </p:nvSpPr>
        <p:spPr/>
        <p:txBody>
          <a:bodyPr/>
          <a:lstStyle/>
          <a:p>
            <a:pPr>
              <a:defRPr/>
            </a:pPr>
            <a:r>
              <a:rPr lang="zh-CN" altLang="en-US" sz="2400" cap="none"/>
              <a:t>实例</a:t>
            </a:r>
            <a:r>
              <a:rPr lang="en-US" altLang="zh-CN" sz="2400" cap="none"/>
              <a:t>1</a:t>
            </a:r>
          </a:p>
        </p:txBody>
      </p:sp>
      <p:sp>
        <p:nvSpPr>
          <p:cNvPr id="86020" name="Text Box 11">
            <a:extLst>
              <a:ext uri="{FF2B5EF4-FFF2-40B4-BE49-F238E27FC236}">
                <a16:creationId xmlns:a16="http://schemas.microsoft.com/office/drawing/2014/main" id="{F2A3E261-7D11-D326-E4C7-223F71EBAAED}"/>
              </a:ext>
            </a:extLst>
          </p:cNvPr>
          <p:cNvSpPr txBox="1">
            <a:spLocks noChangeArrowheads="1"/>
          </p:cNvSpPr>
          <p:nvPr/>
        </p:nvSpPr>
        <p:spPr bwMode="auto">
          <a:xfrm>
            <a:off x="900113" y="106363"/>
            <a:ext cx="7885112" cy="406400"/>
          </a:xfrm>
          <a:prstGeom prst="rect">
            <a:avLst/>
          </a:prstGeom>
          <a:solidFill>
            <a:srgbClr val="FFFF00"/>
          </a:solidFill>
          <a:ln w="9525">
            <a:solidFill>
              <a:schemeClr val="tx1"/>
            </a:solidFill>
            <a:miter lim="800000"/>
            <a:headEnd/>
            <a:tailEnd/>
          </a:ln>
        </p:spPr>
        <p:txBody>
          <a:bodyPr>
            <a:spAutoFit/>
          </a:bodyPr>
          <a:lstStyle>
            <a:lvl1pPr marL="457200" indent="-4572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000">
                <a:latin typeface="Arial" panose="020B0604020202020204" pitchFamily="34" charset="0"/>
                <a:ea typeface="Arial Unicode MS" panose="020B0604020202020204" pitchFamily="34" charset="-122"/>
              </a:rPr>
              <a:t>使用卡诺图对电路进一步化简</a:t>
            </a:r>
            <a:endParaRPr lang="zh-CN" altLang="en-US" sz="2000" b="0" baseline="-25000">
              <a:latin typeface="Arial" panose="020B0604020202020204" pitchFamily="34" charset="0"/>
              <a:ea typeface="Arial Unicode MS" panose="020B0604020202020204" pitchFamily="34" charset="-122"/>
            </a:endParaRPr>
          </a:p>
        </p:txBody>
      </p:sp>
      <p:pic>
        <p:nvPicPr>
          <p:cNvPr id="86021" name="Picture 12">
            <a:extLst>
              <a:ext uri="{FF2B5EF4-FFF2-40B4-BE49-F238E27FC236}">
                <a16:creationId xmlns:a16="http://schemas.microsoft.com/office/drawing/2014/main" id="{99DB45C8-EC13-B090-5069-CEB187145A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728663"/>
            <a:ext cx="6229350" cy="2809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557" name="Picture 13">
            <a:extLst>
              <a:ext uri="{FF2B5EF4-FFF2-40B4-BE49-F238E27FC236}">
                <a16:creationId xmlns:a16="http://schemas.microsoft.com/office/drawing/2014/main" id="{7B27C30C-2420-F648-7A8D-098BDF9765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3824288"/>
            <a:ext cx="4500562" cy="26130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558" name="Picture 14">
            <a:extLst>
              <a:ext uri="{FF2B5EF4-FFF2-40B4-BE49-F238E27FC236}">
                <a16:creationId xmlns:a16="http://schemas.microsoft.com/office/drawing/2014/main" id="{6E6386BB-77C0-2823-DE33-7ADA487055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6213" y="3824288"/>
            <a:ext cx="3671887" cy="25923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8559" name="AutoShape 15">
            <a:extLst>
              <a:ext uri="{FF2B5EF4-FFF2-40B4-BE49-F238E27FC236}">
                <a16:creationId xmlns:a16="http://schemas.microsoft.com/office/drawing/2014/main" id="{17AA554D-A8FC-F21F-4439-D231EF9535F1}"/>
              </a:ext>
            </a:extLst>
          </p:cNvPr>
          <p:cNvSpPr>
            <a:spLocks noChangeArrowheads="1"/>
          </p:cNvSpPr>
          <p:nvPr/>
        </p:nvSpPr>
        <p:spPr bwMode="auto">
          <a:xfrm>
            <a:off x="4643438" y="4905375"/>
            <a:ext cx="755650" cy="323850"/>
          </a:xfrm>
          <a:prstGeom prst="rightArrow">
            <a:avLst>
              <a:gd name="adj1" fmla="val 50000"/>
              <a:gd name="adj2" fmla="val 58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endParaRPr lang="zh-CN" altLang="en-US" sz="1800">
              <a:latin typeface="Arial" panose="020B0604020202020204" pitchFamily="34" charset="0"/>
              <a:ea typeface="Arial Unicode MS" panose="020B0604020202020204" pitchFamily="34" charset="-122"/>
            </a:endParaRPr>
          </a:p>
        </p:txBody>
      </p:sp>
      <p:pic>
        <p:nvPicPr>
          <p:cNvPr id="108560" name="Picture 16">
            <a:extLst>
              <a:ext uri="{FF2B5EF4-FFF2-40B4-BE49-F238E27FC236}">
                <a16:creationId xmlns:a16="http://schemas.microsoft.com/office/drawing/2014/main" id="{70D366BD-5C5A-1464-F61B-AE2FDC4977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3657600"/>
            <a:ext cx="5905500" cy="25431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newsfla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8557"/>
                                        </p:tgtEl>
                                        <p:attrNameLst>
                                          <p:attrName>style.visibility</p:attrName>
                                        </p:attrNameLst>
                                      </p:cBhvr>
                                      <p:to>
                                        <p:strVal val="visible"/>
                                      </p:to>
                                    </p:set>
                                    <p:animEffect transition="in" filter="box(in)">
                                      <p:cBhvr>
                                        <p:cTn id="7" dur="500"/>
                                        <p:tgtEl>
                                          <p:spTgt spid="1085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108558"/>
                                        </p:tgtEl>
                                        <p:attrNameLst>
                                          <p:attrName>style.visibility</p:attrName>
                                        </p:attrNameLst>
                                      </p:cBhvr>
                                      <p:to>
                                        <p:strVal val="visible"/>
                                      </p:to>
                                    </p:set>
                                    <p:anim calcmode="lin" valueType="num">
                                      <p:cBhvr additive="base">
                                        <p:cTn id="12" dur="500" fill="hold"/>
                                        <p:tgtEl>
                                          <p:spTgt spid="108558"/>
                                        </p:tgtEl>
                                        <p:attrNameLst>
                                          <p:attrName>ppt_x</p:attrName>
                                        </p:attrNameLst>
                                      </p:cBhvr>
                                      <p:tavLst>
                                        <p:tav tm="0">
                                          <p:val>
                                            <p:strVal val="0-#ppt_w/2"/>
                                          </p:val>
                                        </p:tav>
                                        <p:tav tm="100000">
                                          <p:val>
                                            <p:strVal val="#ppt_x"/>
                                          </p:val>
                                        </p:tav>
                                      </p:tavLst>
                                    </p:anim>
                                    <p:anim calcmode="lin" valueType="num">
                                      <p:cBhvr additive="base">
                                        <p:cTn id="13" dur="500" fill="hold"/>
                                        <p:tgtEl>
                                          <p:spTgt spid="108558"/>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108559"/>
                                        </p:tgtEl>
                                        <p:attrNameLst>
                                          <p:attrName>style.visibility</p:attrName>
                                        </p:attrNameLst>
                                      </p:cBhvr>
                                      <p:to>
                                        <p:strVal val="visible"/>
                                      </p:to>
                                    </p:set>
                                    <p:anim calcmode="lin" valueType="num">
                                      <p:cBhvr additive="base">
                                        <p:cTn id="16" dur="500" fill="hold"/>
                                        <p:tgtEl>
                                          <p:spTgt spid="108559"/>
                                        </p:tgtEl>
                                        <p:attrNameLst>
                                          <p:attrName>ppt_x</p:attrName>
                                        </p:attrNameLst>
                                      </p:cBhvr>
                                      <p:tavLst>
                                        <p:tav tm="0">
                                          <p:val>
                                            <p:strVal val="0-#ppt_w/2"/>
                                          </p:val>
                                        </p:tav>
                                        <p:tav tm="100000">
                                          <p:val>
                                            <p:strVal val="#ppt_x"/>
                                          </p:val>
                                        </p:tav>
                                      </p:tavLst>
                                    </p:anim>
                                    <p:anim calcmode="lin" valueType="num">
                                      <p:cBhvr additive="base">
                                        <p:cTn id="17" dur="500" fill="hold"/>
                                        <p:tgtEl>
                                          <p:spTgt spid="108559"/>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108560"/>
                                        </p:tgtEl>
                                        <p:attrNameLst>
                                          <p:attrName>style.visibility</p:attrName>
                                        </p:attrNameLst>
                                      </p:cBhvr>
                                      <p:to>
                                        <p:strVal val="visible"/>
                                      </p:to>
                                    </p:set>
                                    <p:anim calcmode="lin" valueType="num">
                                      <p:cBhvr additive="base">
                                        <p:cTn id="22" dur="500" fill="hold"/>
                                        <p:tgtEl>
                                          <p:spTgt spid="108560"/>
                                        </p:tgtEl>
                                        <p:attrNameLst>
                                          <p:attrName>ppt_x</p:attrName>
                                        </p:attrNameLst>
                                      </p:cBhvr>
                                      <p:tavLst>
                                        <p:tav tm="0">
                                          <p:val>
                                            <p:strVal val="#ppt_x"/>
                                          </p:val>
                                        </p:tav>
                                        <p:tav tm="100000">
                                          <p:val>
                                            <p:strVal val="#ppt_x"/>
                                          </p:val>
                                        </p:tav>
                                      </p:tavLst>
                                    </p:anim>
                                    <p:anim calcmode="lin" valueType="num">
                                      <p:cBhvr additive="base">
                                        <p:cTn id="23" dur="500" fill="hold"/>
                                        <p:tgtEl>
                                          <p:spTgt spid="1085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9"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708" name="Picture 12">
            <a:extLst>
              <a:ext uri="{FF2B5EF4-FFF2-40B4-BE49-F238E27FC236}">
                <a16:creationId xmlns:a16="http://schemas.microsoft.com/office/drawing/2014/main" id="{7A38F303-D4DD-4D8E-D1E5-2E85B8EB42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3497263"/>
            <a:ext cx="3389312" cy="26654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043" name="Slide Number Placeholder 9">
            <a:extLst>
              <a:ext uri="{FF2B5EF4-FFF2-40B4-BE49-F238E27FC236}">
                <a16:creationId xmlns:a16="http://schemas.microsoft.com/office/drawing/2014/main" id="{2048DE2F-7EFF-6167-7F27-F1D36865EEFF}"/>
              </a:ext>
            </a:extLst>
          </p:cNvPr>
          <p:cNvSpPr txBox="1">
            <a:spLocks noGrp="1"/>
          </p:cNvSpPr>
          <p:nvPr/>
        </p:nvSpPr>
        <p:spPr bwMode="auto">
          <a:xfrm>
            <a:off x="107950" y="6308725"/>
            <a:ext cx="582613" cy="323850"/>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0"/>
              </a:spcBef>
              <a:buClrTx/>
              <a:buFontTx/>
              <a:buNone/>
            </a:pPr>
            <a:fld id="{76A1C040-37FC-483B-AA6A-ED75ACA2339B}" type="slidenum">
              <a:rPr lang="en-US" altLang="zh-CN" sz="1800" b="0">
                <a:solidFill>
                  <a:schemeClr val="bg2"/>
                </a:solidFill>
                <a:latin typeface="Arial" panose="020B0604020202020204" pitchFamily="34" charset="0"/>
                <a:ea typeface="Arial Unicode MS" panose="020B0604020202020204" pitchFamily="34" charset="-122"/>
              </a:rPr>
              <a:pPr algn="ctr" eaLnBrk="1" hangingPunct="1">
                <a:spcBef>
                  <a:spcPct val="0"/>
                </a:spcBef>
                <a:buClrTx/>
                <a:buFontTx/>
                <a:buNone/>
              </a:pPr>
              <a:t>69</a:t>
            </a:fld>
            <a:endParaRPr lang="en-US" altLang="zh-CN" sz="1800" b="0">
              <a:solidFill>
                <a:schemeClr val="bg2"/>
              </a:solidFill>
              <a:latin typeface="Arial" panose="020B0604020202020204" pitchFamily="34" charset="0"/>
              <a:ea typeface="Arial Unicode MS" panose="020B0604020202020204" pitchFamily="34" charset="-122"/>
            </a:endParaRPr>
          </a:p>
        </p:txBody>
      </p:sp>
      <p:sp>
        <p:nvSpPr>
          <p:cNvPr id="103430" name="矩形 6">
            <a:extLst>
              <a:ext uri="{FF2B5EF4-FFF2-40B4-BE49-F238E27FC236}">
                <a16:creationId xmlns:a16="http://schemas.microsoft.com/office/drawing/2014/main" id="{1E99D513-3437-B875-4CA5-F5E6A88F1B00}"/>
              </a:ext>
            </a:extLst>
          </p:cNvPr>
          <p:cNvSpPr>
            <a:spLocks noGrp="1"/>
          </p:cNvSpPr>
          <p:nvPr>
            <p:ph type="title" idx="4294967295"/>
          </p:nvPr>
        </p:nvSpPr>
        <p:spPr/>
        <p:txBody>
          <a:bodyPr/>
          <a:lstStyle/>
          <a:p>
            <a:pPr>
              <a:defRPr/>
            </a:pPr>
            <a:r>
              <a:rPr lang="zh-CN" altLang="en-US" sz="2400" cap="none"/>
              <a:t>实例</a:t>
            </a:r>
            <a:r>
              <a:rPr lang="en-US" altLang="zh-CN" sz="2400" cap="none"/>
              <a:t>2</a:t>
            </a:r>
          </a:p>
        </p:txBody>
      </p:sp>
      <p:sp>
        <p:nvSpPr>
          <p:cNvPr id="87045" name="Text Box 11">
            <a:extLst>
              <a:ext uri="{FF2B5EF4-FFF2-40B4-BE49-F238E27FC236}">
                <a16:creationId xmlns:a16="http://schemas.microsoft.com/office/drawing/2014/main" id="{7A9D3D0D-57C0-CF0A-5724-2CEF11A3B1D4}"/>
              </a:ext>
            </a:extLst>
          </p:cNvPr>
          <p:cNvSpPr txBox="1">
            <a:spLocks noChangeArrowheads="1"/>
          </p:cNvSpPr>
          <p:nvPr/>
        </p:nvSpPr>
        <p:spPr bwMode="auto">
          <a:xfrm>
            <a:off x="900113" y="106363"/>
            <a:ext cx="7885112" cy="406400"/>
          </a:xfrm>
          <a:prstGeom prst="rect">
            <a:avLst/>
          </a:prstGeom>
          <a:solidFill>
            <a:srgbClr val="FFFF00"/>
          </a:solidFill>
          <a:ln w="9525">
            <a:solidFill>
              <a:schemeClr val="tx1"/>
            </a:solidFill>
            <a:miter lim="800000"/>
            <a:headEnd/>
            <a:tailEnd/>
          </a:ln>
        </p:spPr>
        <p:txBody>
          <a:bodyPr>
            <a:spAutoFit/>
          </a:bodyPr>
          <a:lstStyle>
            <a:lvl1pPr marL="457200" indent="-4572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000">
                <a:latin typeface="Arial" panose="020B0604020202020204" pitchFamily="34" charset="0"/>
                <a:ea typeface="Arial Unicode MS" panose="020B0604020202020204" pitchFamily="34" charset="-122"/>
              </a:rPr>
              <a:t>使用卡诺图对电路进行化简</a:t>
            </a:r>
            <a:endParaRPr lang="zh-CN" altLang="en-US" sz="2000" b="0" baseline="-25000">
              <a:latin typeface="Arial" panose="020B0604020202020204" pitchFamily="34" charset="0"/>
              <a:ea typeface="Arial Unicode MS" panose="020B0604020202020204" pitchFamily="34" charset="-122"/>
            </a:endParaRPr>
          </a:p>
        </p:txBody>
      </p:sp>
      <p:sp>
        <p:nvSpPr>
          <p:cNvPr id="157705" name="AutoShape 9">
            <a:extLst>
              <a:ext uri="{FF2B5EF4-FFF2-40B4-BE49-F238E27FC236}">
                <a16:creationId xmlns:a16="http://schemas.microsoft.com/office/drawing/2014/main" id="{EFCBD5D4-0E40-DAD7-9022-71C328284A5D}"/>
              </a:ext>
            </a:extLst>
          </p:cNvPr>
          <p:cNvSpPr>
            <a:spLocks noChangeArrowheads="1"/>
          </p:cNvSpPr>
          <p:nvPr/>
        </p:nvSpPr>
        <p:spPr bwMode="auto">
          <a:xfrm>
            <a:off x="4643438" y="4616450"/>
            <a:ext cx="755650" cy="323850"/>
          </a:xfrm>
          <a:prstGeom prst="rightArrow">
            <a:avLst>
              <a:gd name="adj1" fmla="val 50000"/>
              <a:gd name="adj2" fmla="val 58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endParaRPr lang="zh-CN" altLang="en-US" sz="1800">
              <a:latin typeface="Arial" panose="020B0604020202020204" pitchFamily="34" charset="0"/>
              <a:ea typeface="Arial Unicode MS" panose="020B0604020202020204" pitchFamily="34" charset="-122"/>
            </a:endParaRPr>
          </a:p>
        </p:txBody>
      </p:sp>
      <p:pic>
        <p:nvPicPr>
          <p:cNvPr id="87047" name="Picture 10">
            <a:extLst>
              <a:ext uri="{FF2B5EF4-FFF2-40B4-BE49-F238E27FC236}">
                <a16:creationId xmlns:a16="http://schemas.microsoft.com/office/drawing/2014/main" id="{96426523-B876-930A-D19A-DAF54B410A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671513"/>
            <a:ext cx="5100638" cy="2720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7707" name="Picture 11">
            <a:extLst>
              <a:ext uri="{FF2B5EF4-FFF2-40B4-BE49-F238E27FC236}">
                <a16:creationId xmlns:a16="http://schemas.microsoft.com/office/drawing/2014/main" id="{46DB0B35-7C5E-4A70-3086-B0EAB46A67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3500438"/>
            <a:ext cx="3563937" cy="26749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7709" name="Picture 13">
            <a:extLst>
              <a:ext uri="{FF2B5EF4-FFF2-40B4-BE49-F238E27FC236}">
                <a16:creationId xmlns:a16="http://schemas.microsoft.com/office/drawing/2014/main" id="{8CBDCB6B-BA70-48A2-3109-54A41013E6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7425" y="6221413"/>
            <a:ext cx="2952750" cy="4841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newsfla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7707"/>
                                        </p:tgtEl>
                                        <p:attrNameLst>
                                          <p:attrName>style.visibility</p:attrName>
                                        </p:attrNameLst>
                                      </p:cBhvr>
                                      <p:to>
                                        <p:strVal val="visible"/>
                                      </p:to>
                                    </p:set>
                                    <p:animEffect transition="in" filter="box(in)">
                                      <p:cBhvr>
                                        <p:cTn id="7" dur="500"/>
                                        <p:tgtEl>
                                          <p:spTgt spid="1577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7705"/>
                                        </p:tgtEl>
                                        <p:attrNameLst>
                                          <p:attrName>style.visibility</p:attrName>
                                        </p:attrNameLst>
                                      </p:cBhvr>
                                      <p:to>
                                        <p:strVal val="visible"/>
                                      </p:to>
                                    </p:set>
                                    <p:animEffect transition="in" filter="barn(inVertical)">
                                      <p:cBhvr>
                                        <p:cTn id="12" dur="500"/>
                                        <p:tgtEl>
                                          <p:spTgt spid="157705"/>
                                        </p:tgtEl>
                                      </p:cBhvr>
                                    </p:animEffect>
                                  </p:childTnLst>
                                </p:cTn>
                              </p:par>
                              <p:par>
                                <p:cTn id="13" presetID="16" presetClass="entr" presetSubtype="21" fill="hold" nodeType="withEffect">
                                  <p:stCondLst>
                                    <p:cond delay="0"/>
                                  </p:stCondLst>
                                  <p:childTnLst>
                                    <p:set>
                                      <p:cBhvr>
                                        <p:cTn id="14" dur="1" fill="hold">
                                          <p:stCondLst>
                                            <p:cond delay="0"/>
                                          </p:stCondLst>
                                        </p:cTn>
                                        <p:tgtEl>
                                          <p:spTgt spid="157708"/>
                                        </p:tgtEl>
                                        <p:attrNameLst>
                                          <p:attrName>style.visibility</p:attrName>
                                        </p:attrNameLst>
                                      </p:cBhvr>
                                      <p:to>
                                        <p:strVal val="visible"/>
                                      </p:to>
                                    </p:set>
                                    <p:animEffect transition="in" filter="barn(inVertical)">
                                      <p:cBhvr>
                                        <p:cTn id="15" dur="500"/>
                                        <p:tgtEl>
                                          <p:spTgt spid="15770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157709"/>
                                        </p:tgtEl>
                                        <p:attrNameLst>
                                          <p:attrName>style.visibility</p:attrName>
                                        </p:attrNameLst>
                                      </p:cBhvr>
                                      <p:to>
                                        <p:strVal val="visible"/>
                                      </p:to>
                                    </p:set>
                                    <p:animEffect transition="in" filter="box(in)">
                                      <p:cBhvr>
                                        <p:cTn id="20" dur="500"/>
                                        <p:tgtEl>
                                          <p:spTgt spid="157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9">
            <a:extLst>
              <a:ext uri="{FF2B5EF4-FFF2-40B4-BE49-F238E27FC236}">
                <a16:creationId xmlns:a16="http://schemas.microsoft.com/office/drawing/2014/main" id="{A4B63B9E-885A-A7C1-0421-42C4BF25FA2A}"/>
              </a:ext>
            </a:extLst>
          </p:cNvPr>
          <p:cNvSpPr txBox="1">
            <a:spLocks noGrp="1"/>
          </p:cNvSpPr>
          <p:nvPr/>
        </p:nvSpPr>
        <p:spPr bwMode="auto">
          <a:xfrm>
            <a:off x="107950" y="6308725"/>
            <a:ext cx="582613" cy="323850"/>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0"/>
              </a:spcBef>
              <a:buClrTx/>
              <a:buFontTx/>
              <a:buNone/>
            </a:pPr>
            <a:fld id="{ABC7E069-44CE-44F9-A763-A12211757B7D}" type="slidenum">
              <a:rPr lang="en-US" altLang="zh-CN" sz="1800" b="0">
                <a:solidFill>
                  <a:schemeClr val="bg2"/>
                </a:solidFill>
                <a:latin typeface="Arial" panose="020B0604020202020204" pitchFamily="34" charset="0"/>
                <a:ea typeface="Arial Unicode MS" panose="020B0604020202020204" pitchFamily="34" charset="-122"/>
              </a:rPr>
              <a:pPr algn="ctr" eaLnBrk="1" hangingPunct="1">
                <a:spcBef>
                  <a:spcPct val="0"/>
                </a:spcBef>
                <a:buClrTx/>
                <a:buFontTx/>
                <a:buNone/>
              </a:pPr>
              <a:t>7</a:t>
            </a:fld>
            <a:endParaRPr lang="en-US" altLang="zh-CN" sz="1800" b="0">
              <a:solidFill>
                <a:schemeClr val="bg2"/>
              </a:solidFill>
              <a:latin typeface="Arial" panose="020B0604020202020204" pitchFamily="34" charset="0"/>
              <a:ea typeface="Arial Unicode MS" panose="020B0604020202020204" pitchFamily="34" charset="-122"/>
            </a:endParaRPr>
          </a:p>
        </p:txBody>
      </p:sp>
      <p:sp>
        <p:nvSpPr>
          <p:cNvPr id="12291" name="Rectangle 5">
            <a:extLst>
              <a:ext uri="{FF2B5EF4-FFF2-40B4-BE49-F238E27FC236}">
                <a16:creationId xmlns:a16="http://schemas.microsoft.com/office/drawing/2014/main" id="{EDF64F57-3BBC-5EF2-0838-E9C4F862E3C8}"/>
              </a:ext>
            </a:extLst>
          </p:cNvPr>
          <p:cNvSpPr>
            <a:spLocks noChangeArrowheads="1"/>
          </p:cNvSpPr>
          <p:nvPr/>
        </p:nvSpPr>
        <p:spPr bwMode="auto">
          <a:xfrm>
            <a:off x="755650" y="212725"/>
            <a:ext cx="82089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a:latin typeface="宋体" panose="02010600030101010101" pitchFamily="2" charset="-122"/>
                <a:ea typeface="Arial Unicode MS" panose="020B0604020202020204" pitchFamily="34" charset="-122"/>
              </a:rPr>
              <a:t>2.2.2  </a:t>
            </a:r>
            <a:r>
              <a:rPr lang="zh-CN" altLang="en-US">
                <a:latin typeface="宋体" panose="02010600030101010101" pitchFamily="2" charset="-122"/>
                <a:ea typeface="Arial Unicode MS" panose="020B0604020202020204" pitchFamily="34" charset="-122"/>
              </a:rPr>
              <a:t>逻辑或运算和或门</a:t>
            </a:r>
          </a:p>
        </p:txBody>
      </p:sp>
      <p:sp>
        <p:nvSpPr>
          <p:cNvPr id="29703" name="矩形 7">
            <a:extLst>
              <a:ext uri="{FF2B5EF4-FFF2-40B4-BE49-F238E27FC236}">
                <a16:creationId xmlns:a16="http://schemas.microsoft.com/office/drawing/2014/main" id="{B9317D17-24C2-12D5-DA06-20F528AE560D}"/>
              </a:ext>
            </a:extLst>
          </p:cNvPr>
          <p:cNvSpPr>
            <a:spLocks noGrp="1"/>
          </p:cNvSpPr>
          <p:nvPr>
            <p:ph type="title" idx="4294967295"/>
          </p:nvPr>
        </p:nvSpPr>
        <p:spPr/>
        <p:txBody>
          <a:bodyPr/>
          <a:lstStyle/>
          <a:p>
            <a:pPr>
              <a:defRPr/>
            </a:pPr>
            <a:r>
              <a:rPr lang="en-US" altLang="zh-CN" sz="2400" cap="none" dirty="0"/>
              <a:t>2.2  </a:t>
            </a:r>
            <a:r>
              <a:rPr lang="zh-CN" altLang="en-US" sz="2400" cap="none" dirty="0"/>
              <a:t>基本逻辑运算与基本逻辑门</a:t>
            </a:r>
          </a:p>
        </p:txBody>
      </p:sp>
      <p:sp>
        <p:nvSpPr>
          <p:cNvPr id="12293" name="Rectangle 3">
            <a:extLst>
              <a:ext uri="{FF2B5EF4-FFF2-40B4-BE49-F238E27FC236}">
                <a16:creationId xmlns:a16="http://schemas.microsoft.com/office/drawing/2014/main" id="{6D608E2B-1DC6-5214-B422-7A1E1CDF9676}"/>
              </a:ext>
            </a:extLst>
          </p:cNvPr>
          <p:cNvSpPr txBox="1">
            <a:spLocks noChangeArrowheads="1"/>
          </p:cNvSpPr>
          <p:nvPr/>
        </p:nvSpPr>
        <p:spPr bwMode="auto">
          <a:xfrm>
            <a:off x="755650" y="909638"/>
            <a:ext cx="5329238"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0850" indent="-45085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20725" indent="-35560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992188" indent="-352425">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262063" indent="-347663">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1430338" indent="-333375">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18875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3447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28019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2591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r>
              <a:rPr lang="zh-CN" altLang="en-US" sz="2400">
                <a:latin typeface="宋体" panose="02010600030101010101" pitchFamily="2" charset="-122"/>
                <a:ea typeface="Arial Unicode MS" panose="020B0604020202020204" pitchFamily="34" charset="-122"/>
              </a:rPr>
              <a:t>式</a:t>
            </a:r>
            <a:r>
              <a:rPr lang="en-US" altLang="zh-CN" sz="2400">
                <a:latin typeface="宋体" panose="02010600030101010101" pitchFamily="2" charset="-122"/>
                <a:ea typeface="Arial Unicode MS" panose="020B0604020202020204" pitchFamily="34" charset="-122"/>
              </a:rPr>
              <a:t>F = A+B</a:t>
            </a:r>
            <a:r>
              <a:rPr lang="zh-CN" altLang="en-US" sz="2400">
                <a:latin typeface="宋体" panose="02010600030101010101" pitchFamily="2" charset="-122"/>
                <a:ea typeface="Arial Unicode MS" panose="020B0604020202020204" pitchFamily="34" charset="-122"/>
              </a:rPr>
              <a:t>对应的真值表如表</a:t>
            </a:r>
            <a:r>
              <a:rPr lang="en-US" altLang="zh-CN" sz="2400">
                <a:latin typeface="宋体" panose="02010600030101010101" pitchFamily="2" charset="-122"/>
                <a:ea typeface="Arial Unicode MS" panose="020B0604020202020204" pitchFamily="34" charset="-122"/>
              </a:rPr>
              <a:t>2.2</a:t>
            </a:r>
            <a:r>
              <a:rPr lang="zh-CN" altLang="en-US" sz="2400">
                <a:latin typeface="宋体" panose="02010600030101010101" pitchFamily="2" charset="-122"/>
                <a:ea typeface="Arial Unicode MS" panose="020B0604020202020204" pitchFamily="34" charset="-122"/>
              </a:rPr>
              <a:t>所示。</a:t>
            </a:r>
          </a:p>
          <a:p>
            <a:r>
              <a:rPr lang="zh-CN" altLang="en-US" sz="2400">
                <a:latin typeface="宋体" panose="02010600030101010101" pitchFamily="2" charset="-122"/>
                <a:ea typeface="Arial Unicode MS" panose="020B0604020202020204" pitchFamily="34" charset="-122"/>
              </a:rPr>
              <a:t>由真值表可以看出，逻辑或运算的运算规则是：</a:t>
            </a:r>
          </a:p>
          <a:p>
            <a:pPr lvl="1"/>
            <a:r>
              <a:rPr lang="en-US" altLang="zh-CN" sz="2000">
                <a:latin typeface="宋体" panose="02010600030101010101" pitchFamily="2" charset="-122"/>
                <a:ea typeface="Arial Unicode MS" panose="020B0604020202020204" pitchFamily="34" charset="-122"/>
              </a:rPr>
              <a:t>0 + 0 = 0   </a:t>
            </a:r>
          </a:p>
          <a:p>
            <a:pPr lvl="1"/>
            <a:r>
              <a:rPr lang="en-US" altLang="zh-CN" sz="2000">
                <a:latin typeface="宋体" panose="02010600030101010101" pitchFamily="2" charset="-122"/>
                <a:ea typeface="Arial Unicode MS" panose="020B0604020202020204" pitchFamily="34" charset="-122"/>
              </a:rPr>
              <a:t>0 + 1 = 1    </a:t>
            </a:r>
          </a:p>
          <a:p>
            <a:pPr lvl="1"/>
            <a:r>
              <a:rPr lang="en-US" altLang="zh-CN" sz="2000">
                <a:latin typeface="宋体" panose="02010600030101010101" pitchFamily="2" charset="-122"/>
                <a:ea typeface="Arial Unicode MS" panose="020B0604020202020204" pitchFamily="34" charset="-122"/>
              </a:rPr>
              <a:t>1 + 0 = 1    </a:t>
            </a:r>
          </a:p>
          <a:p>
            <a:pPr lvl="1"/>
            <a:r>
              <a:rPr lang="en-US" altLang="zh-CN" sz="2000">
                <a:latin typeface="宋体" panose="02010600030101010101" pitchFamily="2" charset="-122"/>
                <a:ea typeface="Arial Unicode MS" panose="020B0604020202020204" pitchFamily="34" charset="-122"/>
              </a:rPr>
              <a:t>1 + 1 = 1	</a:t>
            </a:r>
          </a:p>
        </p:txBody>
      </p:sp>
      <p:graphicFrame>
        <p:nvGraphicFramePr>
          <p:cNvPr id="16" name="Group 33">
            <a:extLst>
              <a:ext uri="{FF2B5EF4-FFF2-40B4-BE49-F238E27FC236}">
                <a16:creationId xmlns:a16="http://schemas.microsoft.com/office/drawing/2014/main" id="{F5397908-5D1F-9045-4E80-1E4889F66B2B}"/>
              </a:ext>
            </a:extLst>
          </p:cNvPr>
          <p:cNvGraphicFramePr>
            <a:graphicFrameLocks noGrp="1"/>
          </p:cNvGraphicFramePr>
          <p:nvPr/>
        </p:nvGraphicFramePr>
        <p:xfrm>
          <a:off x="6397625" y="1484313"/>
          <a:ext cx="2633663" cy="2286000"/>
        </p:xfrm>
        <a:graphic>
          <a:graphicData uri="http://schemas.openxmlformats.org/drawingml/2006/table">
            <a:tbl>
              <a:tblPr/>
              <a:tblGrid>
                <a:gridCol w="877437">
                  <a:extLst>
                    <a:ext uri="{9D8B030D-6E8A-4147-A177-3AD203B41FA5}">
                      <a16:colId xmlns:a16="http://schemas.microsoft.com/office/drawing/2014/main" val="20000"/>
                    </a:ext>
                  </a:extLst>
                </a:gridCol>
                <a:gridCol w="842230">
                  <a:extLst>
                    <a:ext uri="{9D8B030D-6E8A-4147-A177-3AD203B41FA5}">
                      <a16:colId xmlns:a16="http://schemas.microsoft.com/office/drawing/2014/main" val="20001"/>
                    </a:ext>
                  </a:extLst>
                </a:gridCol>
                <a:gridCol w="913997">
                  <a:extLst>
                    <a:ext uri="{9D8B030D-6E8A-4147-A177-3AD203B41FA5}">
                      <a16:colId xmlns:a16="http://schemas.microsoft.com/office/drawing/2014/main" val="20002"/>
                    </a:ext>
                  </a:extLst>
                </a:gridCol>
              </a:tblGrid>
              <a:tr h="2730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ahoma" pitchFamily="34" charset="0"/>
                          <a:ea typeface="宋体" pitchFamily="2" charset="-122"/>
                        </a:rPr>
                        <a:t>A</a:t>
                      </a:r>
                    </a:p>
                  </a:txBody>
                  <a:tcPr marL="91468" marR="914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ahoma" pitchFamily="34" charset="0"/>
                          <a:ea typeface="宋体" pitchFamily="2" charset="-122"/>
                        </a:rPr>
                        <a:t>B</a:t>
                      </a:r>
                    </a:p>
                  </a:txBody>
                  <a:tcPr marL="91468" marR="914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ahoma" pitchFamily="34" charset="0"/>
                          <a:ea typeface="宋体" pitchFamily="2" charset="-122"/>
                        </a:rPr>
                        <a:t>F</a:t>
                      </a:r>
                    </a:p>
                  </a:txBody>
                  <a:tcPr marL="91468" marR="914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14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ahoma" pitchFamily="34" charset="0"/>
                          <a:ea typeface="宋体" pitchFamily="2" charset="-122"/>
                        </a:rPr>
                        <a:t>0</a:t>
                      </a:r>
                      <a:endParaRPr kumimoji="0" lang="en-US" altLang="zh-CN" sz="2400" b="1" i="0" u="none" strike="noStrike" cap="none" normalizeH="0" baseline="0" dirty="0">
                        <a:ln>
                          <a:noFill/>
                        </a:ln>
                        <a:solidFill>
                          <a:schemeClr val="tx1"/>
                        </a:solidFill>
                        <a:effectLst/>
                        <a:latin typeface="Tahoma" pitchFamily="34" charset="0"/>
                        <a:ea typeface="宋体" pitchFamily="2" charset="-122"/>
                      </a:endParaRPr>
                    </a:p>
                  </a:txBody>
                  <a:tcPr marL="91468" marR="914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ahoma" pitchFamily="34" charset="0"/>
                          <a:ea typeface="宋体" pitchFamily="2" charset="-122"/>
                        </a:rPr>
                        <a:t>0</a:t>
                      </a:r>
                      <a:endParaRPr kumimoji="0" lang="en-US" altLang="zh-CN" sz="2400" b="1" i="0" u="none" strike="noStrike" cap="none" normalizeH="0" baseline="0" dirty="0">
                        <a:ln>
                          <a:noFill/>
                        </a:ln>
                        <a:solidFill>
                          <a:schemeClr val="tx1"/>
                        </a:solidFill>
                        <a:effectLst/>
                        <a:latin typeface="Tahoma" pitchFamily="34" charset="0"/>
                        <a:ea typeface="宋体" pitchFamily="2" charset="-122"/>
                      </a:endParaRPr>
                    </a:p>
                  </a:txBody>
                  <a:tcPr marL="91468" marR="914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ahoma" pitchFamily="34" charset="0"/>
                          <a:ea typeface="宋体" pitchFamily="2" charset="-122"/>
                        </a:rPr>
                        <a:t>0</a:t>
                      </a:r>
                      <a:endParaRPr kumimoji="0" lang="en-US" altLang="zh-CN" sz="2400" b="1" i="0" u="none" strike="noStrike" cap="none" normalizeH="0" baseline="0" dirty="0">
                        <a:ln>
                          <a:noFill/>
                        </a:ln>
                        <a:solidFill>
                          <a:schemeClr val="tx1"/>
                        </a:solidFill>
                        <a:effectLst/>
                        <a:latin typeface="Tahoma" pitchFamily="34" charset="0"/>
                        <a:ea typeface="宋体" pitchFamily="2" charset="-122"/>
                      </a:endParaRPr>
                    </a:p>
                  </a:txBody>
                  <a:tcPr marL="91468" marR="914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9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ahoma" pitchFamily="34" charset="0"/>
                          <a:ea typeface="宋体" pitchFamily="2" charset="-122"/>
                        </a:rPr>
                        <a:t>0</a:t>
                      </a:r>
                      <a:endParaRPr kumimoji="0" lang="en-US" altLang="zh-CN" sz="2400" b="1" i="0" u="none" strike="noStrike" cap="none" normalizeH="0" baseline="0" dirty="0">
                        <a:ln>
                          <a:noFill/>
                        </a:ln>
                        <a:solidFill>
                          <a:schemeClr val="tx1"/>
                        </a:solidFill>
                        <a:effectLst/>
                        <a:latin typeface="Tahoma" pitchFamily="34" charset="0"/>
                        <a:ea typeface="宋体" pitchFamily="2" charset="-122"/>
                      </a:endParaRPr>
                    </a:p>
                  </a:txBody>
                  <a:tcPr marL="91468" marR="914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ahoma" pitchFamily="34" charset="0"/>
                          <a:ea typeface="宋体" pitchFamily="2" charset="-122"/>
                        </a:rPr>
                        <a:t>1</a:t>
                      </a:r>
                    </a:p>
                  </a:txBody>
                  <a:tcPr marL="91468" marR="914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ahoma" pitchFamily="34" charset="0"/>
                          <a:ea typeface="宋体" pitchFamily="2" charset="-122"/>
                        </a:rPr>
                        <a:t>1</a:t>
                      </a:r>
                    </a:p>
                  </a:txBody>
                  <a:tcPr marL="91468" marR="914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14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ahoma" pitchFamily="34" charset="0"/>
                          <a:ea typeface="宋体" pitchFamily="2" charset="-122"/>
                        </a:rPr>
                        <a:t>1</a:t>
                      </a:r>
                    </a:p>
                  </a:txBody>
                  <a:tcPr marL="91468" marR="914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ahoma" pitchFamily="34" charset="0"/>
                          <a:ea typeface="宋体" pitchFamily="2" charset="-122"/>
                        </a:rPr>
                        <a:t>0</a:t>
                      </a:r>
                      <a:endParaRPr kumimoji="0" lang="en-US" altLang="zh-CN" sz="2400" b="1" i="0" u="none" strike="noStrike" cap="none" normalizeH="0" baseline="0" dirty="0">
                        <a:ln>
                          <a:noFill/>
                        </a:ln>
                        <a:solidFill>
                          <a:schemeClr val="tx1"/>
                        </a:solidFill>
                        <a:effectLst/>
                        <a:latin typeface="Tahoma" pitchFamily="34" charset="0"/>
                        <a:ea typeface="宋体" pitchFamily="2" charset="-122"/>
                      </a:endParaRPr>
                    </a:p>
                  </a:txBody>
                  <a:tcPr marL="91468" marR="914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ahoma" pitchFamily="34" charset="0"/>
                          <a:ea typeface="宋体" pitchFamily="2" charset="-122"/>
                        </a:rPr>
                        <a:t>1</a:t>
                      </a:r>
                    </a:p>
                  </a:txBody>
                  <a:tcPr marL="91468" marR="914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30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ahoma" pitchFamily="34" charset="0"/>
                          <a:ea typeface="宋体" pitchFamily="2" charset="-122"/>
                        </a:rPr>
                        <a:t>1</a:t>
                      </a:r>
                    </a:p>
                  </a:txBody>
                  <a:tcPr marL="91468" marR="914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ahoma" pitchFamily="34" charset="0"/>
                          <a:ea typeface="宋体" pitchFamily="2" charset="-122"/>
                        </a:rPr>
                        <a:t>0</a:t>
                      </a:r>
                      <a:endParaRPr kumimoji="0" lang="en-US" altLang="zh-CN" sz="2400" b="1" i="0" u="none" strike="noStrike" cap="none" normalizeH="0" baseline="0" dirty="0">
                        <a:ln>
                          <a:noFill/>
                        </a:ln>
                        <a:solidFill>
                          <a:schemeClr val="tx1"/>
                        </a:solidFill>
                        <a:effectLst/>
                        <a:latin typeface="Tahoma" pitchFamily="34" charset="0"/>
                        <a:ea typeface="宋体" pitchFamily="2" charset="-122"/>
                      </a:endParaRPr>
                    </a:p>
                  </a:txBody>
                  <a:tcPr marL="91468" marR="914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ahoma" pitchFamily="34" charset="0"/>
                          <a:ea typeface="宋体" pitchFamily="2" charset="-122"/>
                        </a:rPr>
                        <a:t>1</a:t>
                      </a:r>
                    </a:p>
                  </a:txBody>
                  <a:tcPr marL="91468" marR="914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2320" name="Rectangle 30">
            <a:extLst>
              <a:ext uri="{FF2B5EF4-FFF2-40B4-BE49-F238E27FC236}">
                <a16:creationId xmlns:a16="http://schemas.microsoft.com/office/drawing/2014/main" id="{E64DC4B8-A858-108D-3C40-AA50EDD8ECE1}"/>
              </a:ext>
            </a:extLst>
          </p:cNvPr>
          <p:cNvSpPr>
            <a:spLocks noChangeArrowheads="1"/>
          </p:cNvSpPr>
          <p:nvPr/>
        </p:nvSpPr>
        <p:spPr bwMode="auto">
          <a:xfrm>
            <a:off x="6546850" y="1050925"/>
            <a:ext cx="22796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1800">
                <a:latin typeface="宋体" panose="02010600030101010101" pitchFamily="2" charset="-122"/>
                <a:ea typeface="Arial Unicode MS" panose="020B0604020202020204" pitchFamily="34" charset="-122"/>
              </a:rPr>
              <a:t>表</a:t>
            </a:r>
            <a:r>
              <a:rPr lang="en-US" altLang="zh-CN" sz="1800">
                <a:latin typeface="宋体" panose="02010600030101010101" pitchFamily="2" charset="-122"/>
                <a:ea typeface="Arial Unicode MS" panose="020B0604020202020204" pitchFamily="34" charset="-122"/>
              </a:rPr>
              <a:t>2.2 </a:t>
            </a:r>
            <a:r>
              <a:rPr lang="zh-CN" altLang="en-US" sz="1800">
                <a:latin typeface="宋体" panose="02010600030101010101" pitchFamily="2" charset="-122"/>
                <a:ea typeface="Arial Unicode MS" panose="020B0604020202020204" pitchFamily="34" charset="-122"/>
              </a:rPr>
              <a:t>或运算真值表</a:t>
            </a:r>
          </a:p>
        </p:txBody>
      </p:sp>
      <p:pic>
        <p:nvPicPr>
          <p:cNvPr id="12321" name="Picture 31">
            <a:extLst>
              <a:ext uri="{FF2B5EF4-FFF2-40B4-BE49-F238E27FC236}">
                <a16:creationId xmlns:a16="http://schemas.microsoft.com/office/drawing/2014/main" id="{C7D48183-0457-284D-6B3C-CFEA65CDA4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5413" y="4167188"/>
            <a:ext cx="4926012"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22" name="Rectangle 32">
            <a:extLst>
              <a:ext uri="{FF2B5EF4-FFF2-40B4-BE49-F238E27FC236}">
                <a16:creationId xmlns:a16="http://schemas.microsoft.com/office/drawing/2014/main" id="{FD8FDF7E-9A9A-5697-B1C4-E54EFCE23B4F}"/>
              </a:ext>
            </a:extLst>
          </p:cNvPr>
          <p:cNvSpPr>
            <a:spLocks noChangeArrowheads="1"/>
          </p:cNvSpPr>
          <p:nvPr/>
        </p:nvSpPr>
        <p:spPr bwMode="auto">
          <a:xfrm>
            <a:off x="4492625" y="6021388"/>
            <a:ext cx="4616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0"/>
              </a:spcBef>
              <a:buClrTx/>
              <a:buFontTx/>
              <a:buNone/>
            </a:pPr>
            <a:r>
              <a:rPr lang="zh-CN" altLang="en-US" sz="1800">
                <a:latin typeface="宋体" panose="02010600030101010101" pitchFamily="2" charset="-122"/>
                <a:ea typeface="Arial Unicode MS" panose="020B0604020202020204" pitchFamily="34" charset="-122"/>
              </a:rPr>
              <a:t>图</a:t>
            </a:r>
            <a:r>
              <a:rPr lang="en-US" altLang="zh-CN" sz="1800">
                <a:latin typeface="宋体" panose="02010600030101010101" pitchFamily="2" charset="-122"/>
                <a:ea typeface="Arial Unicode MS" panose="020B0604020202020204" pitchFamily="34" charset="-122"/>
              </a:rPr>
              <a:t>2.7  2</a:t>
            </a:r>
            <a:r>
              <a:rPr lang="zh-CN" altLang="en-US" sz="1800">
                <a:latin typeface="宋体" panose="02010600030101010101" pitchFamily="2" charset="-122"/>
                <a:ea typeface="Arial Unicode MS" panose="020B0604020202020204" pitchFamily="34" charset="-122"/>
              </a:rPr>
              <a:t>输入或运算的</a:t>
            </a:r>
            <a:r>
              <a:rPr lang="en-US" altLang="zh-CN" sz="1800">
                <a:latin typeface="宋体" panose="02010600030101010101" pitchFamily="2" charset="-122"/>
                <a:ea typeface="Arial Unicode MS" panose="020B0604020202020204" pitchFamily="34" charset="-122"/>
              </a:rPr>
              <a:t>Proteus</a:t>
            </a:r>
            <a:r>
              <a:rPr lang="zh-CN" altLang="en-US" sz="1800">
                <a:latin typeface="宋体" panose="02010600030101010101" pitchFamily="2" charset="-122"/>
                <a:ea typeface="Arial Unicode MS" panose="020B0604020202020204" pitchFamily="34" charset="-122"/>
              </a:rPr>
              <a:t>仿真结果</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30" name="矩形 6">
            <a:extLst>
              <a:ext uri="{FF2B5EF4-FFF2-40B4-BE49-F238E27FC236}">
                <a16:creationId xmlns:a16="http://schemas.microsoft.com/office/drawing/2014/main" id="{C784A609-6262-0AB4-285E-AF5033792DAB}"/>
              </a:ext>
            </a:extLst>
          </p:cNvPr>
          <p:cNvSpPr>
            <a:spLocks noGrp="1"/>
          </p:cNvSpPr>
          <p:nvPr>
            <p:ph type="title" idx="4294967295"/>
          </p:nvPr>
        </p:nvSpPr>
        <p:spPr/>
        <p:txBody>
          <a:bodyPr/>
          <a:lstStyle/>
          <a:p>
            <a:pPr>
              <a:defRPr/>
            </a:pPr>
            <a:r>
              <a:rPr lang="zh-CN" altLang="en-US" sz="2400" cap="none"/>
              <a:t>实例</a:t>
            </a:r>
            <a:r>
              <a:rPr lang="en-US" altLang="zh-CN" sz="2400" cap="none"/>
              <a:t>3</a:t>
            </a:r>
          </a:p>
        </p:txBody>
      </p:sp>
      <p:sp>
        <p:nvSpPr>
          <p:cNvPr id="88067" name="Text Box 11">
            <a:extLst>
              <a:ext uri="{FF2B5EF4-FFF2-40B4-BE49-F238E27FC236}">
                <a16:creationId xmlns:a16="http://schemas.microsoft.com/office/drawing/2014/main" id="{806C1BDB-0714-FC9F-80E6-30A70D5EDFE1}"/>
              </a:ext>
            </a:extLst>
          </p:cNvPr>
          <p:cNvSpPr txBox="1">
            <a:spLocks noChangeArrowheads="1"/>
          </p:cNvSpPr>
          <p:nvPr/>
        </p:nvSpPr>
        <p:spPr bwMode="auto">
          <a:xfrm>
            <a:off x="1008063" y="404813"/>
            <a:ext cx="4824412" cy="1930400"/>
          </a:xfrm>
          <a:prstGeom prst="rect">
            <a:avLst/>
          </a:prstGeom>
          <a:solidFill>
            <a:srgbClr val="FFFF00"/>
          </a:solidFill>
          <a:ln w="9525">
            <a:solidFill>
              <a:schemeClr val="tx1"/>
            </a:solidFill>
            <a:miter lim="800000"/>
            <a:headEnd/>
            <a:tailEnd/>
          </a:ln>
        </p:spPr>
        <p:txBody>
          <a:bodyPr>
            <a:spAutoFit/>
          </a:bodyPr>
          <a:lstStyle>
            <a:lvl1pPr marL="274638" indent="-274638">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000">
                <a:latin typeface="Arial" panose="020B0604020202020204" pitchFamily="34" charset="0"/>
                <a:ea typeface="Arial Unicode MS" panose="020B0604020202020204" pitchFamily="34" charset="-122"/>
              </a:rPr>
              <a:t>实例</a:t>
            </a:r>
            <a:r>
              <a:rPr lang="en-US" altLang="zh-CN" sz="2000">
                <a:latin typeface="Arial" panose="020B0604020202020204" pitchFamily="34" charset="0"/>
                <a:ea typeface="Arial Unicode MS" panose="020B0604020202020204" pitchFamily="34" charset="-122"/>
              </a:rPr>
              <a:t>3  </a:t>
            </a:r>
          </a:p>
          <a:p>
            <a:pPr eaLnBrk="1" hangingPunct="1">
              <a:spcBef>
                <a:spcPct val="0"/>
              </a:spcBef>
              <a:buClrTx/>
              <a:buFontTx/>
              <a:buNone/>
            </a:pPr>
            <a:r>
              <a:rPr lang="zh-CN" altLang="en-US" sz="2000">
                <a:latin typeface="Arial" panose="020B0604020202020204" pitchFamily="34" charset="0"/>
                <a:ea typeface="Arial Unicode MS" panose="020B0604020202020204" pitchFamily="34" charset="-122"/>
              </a:rPr>
              <a:t>图中电路可接受</a:t>
            </a:r>
            <a:r>
              <a:rPr lang="en-US" altLang="zh-CN" sz="2000">
                <a:latin typeface="Arial" panose="020B0604020202020204" pitchFamily="34" charset="0"/>
                <a:ea typeface="Arial Unicode MS" panose="020B0604020202020204" pitchFamily="34" charset="-122"/>
              </a:rPr>
              <a:t>BCD</a:t>
            </a:r>
            <a:r>
              <a:rPr lang="zh-CN" altLang="en-US" sz="2000">
                <a:latin typeface="Arial" panose="020B0604020202020204" pitchFamily="34" charset="0"/>
                <a:ea typeface="Arial Unicode MS" panose="020B0604020202020204" pitchFamily="34" charset="-122"/>
              </a:rPr>
              <a:t>码输入。已知：</a:t>
            </a:r>
            <a:endParaRPr lang="en-US" altLang="zh-CN" sz="2000">
              <a:latin typeface="Arial" panose="020B0604020202020204" pitchFamily="34" charset="0"/>
              <a:ea typeface="Arial Unicode MS" panose="020B0604020202020204" pitchFamily="34" charset="-122"/>
            </a:endParaRPr>
          </a:p>
          <a:p>
            <a:pPr eaLnBrk="1" hangingPunct="1">
              <a:spcBef>
                <a:spcPct val="0"/>
              </a:spcBef>
            </a:pPr>
            <a:r>
              <a:rPr lang="zh-CN" altLang="en-US" sz="2000">
                <a:latin typeface="Arial" panose="020B0604020202020204" pitchFamily="34" charset="0"/>
                <a:ea typeface="Arial Unicode MS" panose="020B0604020202020204" pitchFamily="34" charset="-122"/>
              </a:rPr>
              <a:t>当输入信号为</a:t>
            </a:r>
            <a:r>
              <a:rPr lang="en-US" altLang="zh-CN" sz="2000">
                <a:latin typeface="Arial" panose="020B0604020202020204" pitchFamily="34" charset="0"/>
                <a:ea typeface="Arial Unicode MS" panose="020B0604020202020204" pitchFamily="34" charset="-122"/>
              </a:rPr>
              <a:t>5</a:t>
            </a:r>
            <a:r>
              <a:rPr lang="zh-CN" altLang="en-US" sz="2000">
                <a:latin typeface="Arial" panose="020B0604020202020204" pitchFamily="34" charset="0"/>
                <a:ea typeface="Arial Unicode MS" panose="020B0604020202020204" pitchFamily="34" charset="-122"/>
              </a:rPr>
              <a:t>、</a:t>
            </a:r>
            <a:r>
              <a:rPr lang="en-US" altLang="zh-CN" sz="2000">
                <a:latin typeface="Arial" panose="020B0604020202020204" pitchFamily="34" charset="0"/>
                <a:ea typeface="Arial Unicode MS" panose="020B0604020202020204" pitchFamily="34" charset="-122"/>
              </a:rPr>
              <a:t>7</a:t>
            </a:r>
            <a:r>
              <a:rPr lang="zh-CN" altLang="en-US" sz="2000">
                <a:latin typeface="Arial" panose="020B0604020202020204" pitchFamily="34" charset="0"/>
                <a:ea typeface="Arial Unicode MS" panose="020B0604020202020204" pitchFamily="34" charset="-122"/>
              </a:rPr>
              <a:t>、</a:t>
            </a:r>
            <a:r>
              <a:rPr lang="en-US" altLang="zh-CN" sz="2000">
                <a:latin typeface="Arial" panose="020B0604020202020204" pitchFamily="34" charset="0"/>
                <a:ea typeface="Arial Unicode MS" panose="020B0604020202020204" pitchFamily="34" charset="-122"/>
              </a:rPr>
              <a:t>9</a:t>
            </a:r>
            <a:r>
              <a:rPr lang="zh-CN" altLang="en-US" sz="2000">
                <a:latin typeface="Arial" panose="020B0604020202020204" pitchFamily="34" charset="0"/>
                <a:ea typeface="Arial Unicode MS" panose="020B0604020202020204" pitchFamily="34" charset="-122"/>
              </a:rPr>
              <a:t>时，输出高电平</a:t>
            </a:r>
          </a:p>
          <a:p>
            <a:pPr eaLnBrk="1" hangingPunct="1">
              <a:spcBef>
                <a:spcPct val="0"/>
              </a:spcBef>
            </a:pPr>
            <a:r>
              <a:rPr lang="zh-CN" altLang="en-US" sz="2000">
                <a:latin typeface="Arial" panose="020B0604020202020204" pitchFamily="34" charset="0"/>
                <a:ea typeface="Arial Unicode MS" panose="020B0604020202020204" pitchFamily="34" charset="-122"/>
              </a:rPr>
              <a:t>否则，输出低电平</a:t>
            </a:r>
          </a:p>
          <a:p>
            <a:pPr eaLnBrk="1" hangingPunct="1">
              <a:spcBef>
                <a:spcPct val="0"/>
              </a:spcBef>
            </a:pPr>
            <a:r>
              <a:rPr lang="zh-CN" altLang="en-US" sz="2000">
                <a:latin typeface="Arial" panose="020B0604020202020204" pitchFamily="34" charset="0"/>
                <a:ea typeface="Arial Unicode MS" panose="020B0604020202020204" pitchFamily="34" charset="-122"/>
              </a:rPr>
              <a:t>信号大于</a:t>
            </a:r>
            <a:r>
              <a:rPr lang="en-US" altLang="zh-CN" sz="2000">
                <a:latin typeface="Arial" panose="020B0604020202020204" pitchFamily="34" charset="0"/>
                <a:ea typeface="Arial Unicode MS" panose="020B0604020202020204" pitchFamily="34" charset="-122"/>
              </a:rPr>
              <a:t>9</a:t>
            </a:r>
            <a:r>
              <a:rPr lang="zh-CN" altLang="en-US" sz="2000">
                <a:latin typeface="Arial" panose="020B0604020202020204" pitchFamily="34" charset="0"/>
                <a:ea typeface="Arial Unicode MS" panose="020B0604020202020204" pitchFamily="34" charset="-122"/>
              </a:rPr>
              <a:t>的情况下，输出没有定义</a:t>
            </a:r>
          </a:p>
          <a:p>
            <a:pPr eaLnBrk="1" hangingPunct="1">
              <a:spcBef>
                <a:spcPct val="0"/>
              </a:spcBef>
              <a:buClrTx/>
              <a:buFontTx/>
              <a:buNone/>
            </a:pPr>
            <a:r>
              <a:rPr lang="zh-CN" altLang="en-US" sz="2000">
                <a:latin typeface="Arial" panose="020B0604020202020204" pitchFamily="34" charset="0"/>
                <a:ea typeface="Arial Unicode MS" panose="020B0604020202020204" pitchFamily="34" charset="-122"/>
              </a:rPr>
              <a:t>写出该电路的最简表达式</a:t>
            </a:r>
            <a:endParaRPr lang="zh-CN" altLang="en-US" sz="2000" b="0" baseline="-25000">
              <a:latin typeface="Arial" panose="020B0604020202020204" pitchFamily="34" charset="0"/>
              <a:ea typeface="Arial Unicode MS" panose="020B0604020202020204" pitchFamily="34" charset="-122"/>
            </a:endParaRPr>
          </a:p>
        </p:txBody>
      </p:sp>
      <p:pic>
        <p:nvPicPr>
          <p:cNvPr id="160777" name="Picture 9">
            <a:extLst>
              <a:ext uri="{FF2B5EF4-FFF2-40B4-BE49-F238E27FC236}">
                <a16:creationId xmlns:a16="http://schemas.microsoft.com/office/drawing/2014/main" id="{8477BA70-0B17-FFFD-8DF4-0E737A8F5E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063" y="2960688"/>
            <a:ext cx="7802562" cy="342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069" name="Picture 10">
            <a:extLst>
              <a:ext uri="{FF2B5EF4-FFF2-40B4-BE49-F238E27FC236}">
                <a16:creationId xmlns:a16="http://schemas.microsoft.com/office/drawing/2014/main" id="{FFBA7E34-3469-F23B-79D5-2DA571E88A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6938" y="441325"/>
            <a:ext cx="2936875" cy="255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070" name="Slide Number Placeholder 9">
            <a:extLst>
              <a:ext uri="{FF2B5EF4-FFF2-40B4-BE49-F238E27FC236}">
                <a16:creationId xmlns:a16="http://schemas.microsoft.com/office/drawing/2014/main" id="{7DA2CF72-061E-F8AA-2CBD-048CC5A2936B}"/>
              </a:ext>
            </a:extLst>
          </p:cNvPr>
          <p:cNvSpPr txBox="1">
            <a:spLocks noGrp="1"/>
          </p:cNvSpPr>
          <p:nvPr/>
        </p:nvSpPr>
        <p:spPr bwMode="auto">
          <a:xfrm>
            <a:off x="107950" y="6308725"/>
            <a:ext cx="582613" cy="323850"/>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0"/>
              </a:spcBef>
              <a:buClrTx/>
              <a:buFontTx/>
              <a:buNone/>
            </a:pPr>
            <a:fld id="{F25F5870-473B-44A0-A4EF-8CFE0C4BABFD}" type="slidenum">
              <a:rPr lang="en-US" altLang="zh-CN" sz="1800" b="0">
                <a:solidFill>
                  <a:schemeClr val="bg2"/>
                </a:solidFill>
                <a:latin typeface="Arial" panose="020B0604020202020204" pitchFamily="34" charset="0"/>
                <a:ea typeface="Arial Unicode MS" panose="020B0604020202020204" pitchFamily="34" charset="-122"/>
              </a:rPr>
              <a:pPr algn="ctr" eaLnBrk="1" hangingPunct="1">
                <a:spcBef>
                  <a:spcPct val="0"/>
                </a:spcBef>
                <a:buClrTx/>
                <a:buFontTx/>
                <a:buNone/>
              </a:pPr>
              <a:t>70</a:t>
            </a:fld>
            <a:endParaRPr lang="en-US" altLang="zh-CN" sz="1800" b="0">
              <a:solidFill>
                <a:schemeClr val="bg2"/>
              </a:solidFill>
              <a:latin typeface="Arial" panose="020B0604020202020204" pitchFamily="34" charset="0"/>
              <a:ea typeface="Arial Unicode MS" panose="020B0604020202020204" pitchFamily="34" charset="-122"/>
            </a:endParaRP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0777"/>
                                        </p:tgtEl>
                                        <p:attrNameLst>
                                          <p:attrName>style.visibility</p:attrName>
                                        </p:attrNameLst>
                                      </p:cBhvr>
                                      <p:to>
                                        <p:strVal val="visible"/>
                                      </p:to>
                                    </p:set>
                                    <p:animEffect transition="in" filter="box(in)">
                                      <p:cBhvr>
                                        <p:cTn id="7" dur="500"/>
                                        <p:tgtEl>
                                          <p:spTgt spid="1607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9">
            <a:extLst>
              <a:ext uri="{FF2B5EF4-FFF2-40B4-BE49-F238E27FC236}">
                <a16:creationId xmlns:a16="http://schemas.microsoft.com/office/drawing/2014/main" id="{9870D424-689A-4810-9D4E-EE16EE34D77B}"/>
              </a:ext>
            </a:extLst>
          </p:cNvPr>
          <p:cNvSpPr txBox="1">
            <a:spLocks noGrp="1"/>
          </p:cNvSpPr>
          <p:nvPr/>
        </p:nvSpPr>
        <p:spPr bwMode="auto">
          <a:xfrm>
            <a:off x="107950" y="6308725"/>
            <a:ext cx="582613" cy="323850"/>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0"/>
              </a:spcBef>
              <a:buClrTx/>
              <a:buFontTx/>
              <a:buNone/>
            </a:pPr>
            <a:fld id="{E210BA39-8554-41F0-97EC-9BFA8C1237BB}" type="slidenum">
              <a:rPr lang="en-US" altLang="zh-CN" sz="1800" b="0">
                <a:solidFill>
                  <a:schemeClr val="bg2"/>
                </a:solidFill>
                <a:latin typeface="Arial" panose="020B0604020202020204" pitchFamily="34" charset="0"/>
                <a:ea typeface="Arial Unicode MS" panose="020B0604020202020204" pitchFamily="34" charset="-122"/>
              </a:rPr>
              <a:pPr algn="ctr" eaLnBrk="1" hangingPunct="1">
                <a:spcBef>
                  <a:spcPct val="0"/>
                </a:spcBef>
                <a:buClrTx/>
                <a:buFontTx/>
                <a:buNone/>
              </a:pPr>
              <a:t>71</a:t>
            </a:fld>
            <a:endParaRPr lang="en-US" altLang="zh-CN" sz="1800" b="0">
              <a:solidFill>
                <a:schemeClr val="bg2"/>
              </a:solidFill>
              <a:latin typeface="Arial" panose="020B0604020202020204" pitchFamily="34" charset="0"/>
              <a:ea typeface="Arial Unicode MS" panose="020B0604020202020204" pitchFamily="34" charset="-122"/>
            </a:endParaRPr>
          </a:p>
        </p:txBody>
      </p:sp>
      <p:sp>
        <p:nvSpPr>
          <p:cNvPr id="103430" name="矩形 6">
            <a:extLst>
              <a:ext uri="{FF2B5EF4-FFF2-40B4-BE49-F238E27FC236}">
                <a16:creationId xmlns:a16="http://schemas.microsoft.com/office/drawing/2014/main" id="{80BB2F14-E8FD-0E4E-9FEF-E14B58F51609}"/>
              </a:ext>
            </a:extLst>
          </p:cNvPr>
          <p:cNvSpPr>
            <a:spLocks noGrp="1"/>
          </p:cNvSpPr>
          <p:nvPr>
            <p:ph type="title" idx="4294967295"/>
          </p:nvPr>
        </p:nvSpPr>
        <p:spPr/>
        <p:txBody>
          <a:bodyPr/>
          <a:lstStyle/>
          <a:p>
            <a:pPr>
              <a:defRPr/>
            </a:pPr>
            <a:r>
              <a:rPr lang="zh-CN" altLang="en-US" sz="2400" cap="none"/>
              <a:t>实例</a:t>
            </a:r>
            <a:r>
              <a:rPr lang="en-US" altLang="zh-CN" sz="2400" cap="none"/>
              <a:t>4</a:t>
            </a:r>
          </a:p>
        </p:txBody>
      </p:sp>
      <p:graphicFrame>
        <p:nvGraphicFramePr>
          <p:cNvPr id="161919" name="Group 127">
            <a:extLst>
              <a:ext uri="{FF2B5EF4-FFF2-40B4-BE49-F238E27FC236}">
                <a16:creationId xmlns:a16="http://schemas.microsoft.com/office/drawing/2014/main" id="{763E9F34-5752-C2D7-69CE-9AC3E8F8D86E}"/>
              </a:ext>
            </a:extLst>
          </p:cNvPr>
          <p:cNvGraphicFramePr>
            <a:graphicFrameLocks noGrp="1"/>
          </p:cNvGraphicFramePr>
          <p:nvPr/>
        </p:nvGraphicFramePr>
        <p:xfrm>
          <a:off x="1008063" y="2097088"/>
          <a:ext cx="4211637" cy="4419600"/>
        </p:xfrm>
        <a:graphic>
          <a:graphicData uri="http://schemas.openxmlformats.org/drawingml/2006/table">
            <a:tbl>
              <a:tblPr/>
              <a:tblGrid>
                <a:gridCol w="1333500">
                  <a:extLst>
                    <a:ext uri="{9D8B030D-6E8A-4147-A177-3AD203B41FA5}">
                      <a16:colId xmlns:a16="http://schemas.microsoft.com/office/drawing/2014/main" val="20000"/>
                    </a:ext>
                  </a:extLst>
                </a:gridCol>
                <a:gridCol w="1474787">
                  <a:extLst>
                    <a:ext uri="{9D8B030D-6E8A-4147-A177-3AD203B41FA5}">
                      <a16:colId xmlns:a16="http://schemas.microsoft.com/office/drawing/2014/main" val="20001"/>
                    </a:ext>
                  </a:extLst>
                </a:gridCol>
                <a:gridCol w="1403350">
                  <a:extLst>
                    <a:ext uri="{9D8B030D-6E8A-4147-A177-3AD203B41FA5}">
                      <a16:colId xmlns:a16="http://schemas.microsoft.com/office/drawing/2014/main" val="20002"/>
                    </a:ext>
                  </a:extLst>
                </a:gridCol>
              </a:tblGrid>
              <a:tr h="334963">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a:ln>
                            <a:noFill/>
                          </a:ln>
                          <a:solidFill>
                            <a:schemeClr val="tx2"/>
                          </a:solidFill>
                          <a:effectLst/>
                          <a:latin typeface="Franklin Gothic Medium" pitchFamily="34" charset="0"/>
                          <a:ea typeface="宋体" pitchFamily="2" charset="-122"/>
                        </a:rPr>
                        <a:t>十进制数</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a:ln>
                            <a:noFill/>
                          </a:ln>
                          <a:solidFill>
                            <a:schemeClr val="tx2"/>
                          </a:solidFill>
                          <a:effectLst/>
                          <a:latin typeface="Franklin Gothic Medium" pitchFamily="34" charset="0"/>
                          <a:ea typeface="宋体" pitchFamily="2" charset="-122"/>
                        </a:rPr>
                        <a:t>对应值</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2"/>
                          </a:solidFill>
                          <a:effectLst/>
                          <a:latin typeface="Franklin Gothic Medium" pitchFamily="34" charset="0"/>
                          <a:ea typeface="宋体" pitchFamily="2" charset="-122"/>
                        </a:rPr>
                        <a:t>8421</a:t>
                      </a:r>
                      <a:r>
                        <a:rPr kumimoji="0" lang="zh-CN" altLang="en-US" sz="1800" b="0" i="0" u="none" strike="noStrike" cap="none" normalizeH="0" baseline="0">
                          <a:ln>
                            <a:noFill/>
                          </a:ln>
                          <a:solidFill>
                            <a:schemeClr val="tx2"/>
                          </a:solidFill>
                          <a:effectLst/>
                          <a:latin typeface="Franklin Gothic Medium" pitchFamily="34" charset="0"/>
                          <a:ea typeface="宋体" pitchFamily="2" charset="-122"/>
                        </a:rPr>
                        <a:t>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2"/>
                          </a:solidFill>
                          <a:effectLst/>
                          <a:latin typeface="Franklin Gothic Medium" pitchFamily="34" charset="0"/>
                          <a:ea typeface="宋体" pitchFamily="2" charset="-122"/>
                        </a:rPr>
                        <a:t>2421</a:t>
                      </a:r>
                      <a:r>
                        <a:rPr kumimoji="0" lang="zh-CN" altLang="en-US" sz="1800" b="0" i="0" u="none" strike="noStrike" cap="none" normalizeH="0" baseline="0">
                          <a:ln>
                            <a:noFill/>
                          </a:ln>
                          <a:solidFill>
                            <a:schemeClr val="tx2"/>
                          </a:solidFill>
                          <a:effectLst/>
                          <a:latin typeface="Franklin Gothic Medium" pitchFamily="34" charset="0"/>
                          <a:ea typeface="宋体" pitchFamily="2" charset="-122"/>
                        </a:rPr>
                        <a:t>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C0C0C0"/>
                            </a:outerShdw>
                          </a:effectLst>
                          <a:latin typeface="Arial" charset="0"/>
                          <a:ea typeface="宋体" pitchFamily="2" charset="-122"/>
                        </a:rPr>
                        <a:t>D</a:t>
                      </a:r>
                      <a:r>
                        <a:rPr kumimoji="0" lang="en-US" altLang="zh-CN" sz="2000" b="1" i="0" u="none" strike="noStrike" cap="none" normalizeH="0" baseline="-25000">
                          <a:ln>
                            <a:noFill/>
                          </a:ln>
                          <a:solidFill>
                            <a:schemeClr val="tx1"/>
                          </a:solidFill>
                          <a:effectLst>
                            <a:outerShdw blurRad="38100" dist="38100" dir="2700000" algn="tl">
                              <a:srgbClr val="C0C0C0"/>
                            </a:outerShdw>
                          </a:effectLst>
                          <a:latin typeface="Arial" charset="0"/>
                          <a:ea typeface="宋体" pitchFamily="2" charset="-122"/>
                        </a:rPr>
                        <a:t>4 </a:t>
                      </a:r>
                      <a:r>
                        <a:rPr kumimoji="0" lang="en-US" altLang="zh-CN" sz="2000" b="1" i="0" u="none" strike="noStrike" cap="none" normalizeH="0" baseline="0">
                          <a:ln>
                            <a:noFill/>
                          </a:ln>
                          <a:solidFill>
                            <a:schemeClr val="tx1"/>
                          </a:solidFill>
                          <a:effectLst>
                            <a:outerShdw blurRad="38100" dist="38100" dir="2700000" algn="tl">
                              <a:srgbClr val="C0C0C0"/>
                            </a:outerShdw>
                          </a:effectLst>
                          <a:latin typeface="Arial" charset="0"/>
                          <a:ea typeface="Arial Unicode MS" pitchFamily="34" charset="-122"/>
                          <a:cs typeface="Arial Unicode MS" pitchFamily="34" charset="-122"/>
                        </a:rPr>
                        <a:t>D</a:t>
                      </a:r>
                      <a:r>
                        <a:rPr kumimoji="0" lang="en-US" altLang="zh-CN" sz="2000" b="1" i="0" u="none" strike="noStrike" cap="none" normalizeH="0" baseline="-25000">
                          <a:ln>
                            <a:noFill/>
                          </a:ln>
                          <a:solidFill>
                            <a:schemeClr val="tx1"/>
                          </a:solidFill>
                          <a:effectLst>
                            <a:outerShdw blurRad="38100" dist="38100" dir="2700000" algn="tl">
                              <a:srgbClr val="C0C0C0"/>
                            </a:outerShdw>
                          </a:effectLst>
                          <a:latin typeface="Arial" charset="0"/>
                          <a:ea typeface="宋体" pitchFamily="2" charset="-122"/>
                        </a:rPr>
                        <a:t>3 </a:t>
                      </a:r>
                      <a:r>
                        <a:rPr kumimoji="0" lang="en-US" altLang="zh-CN" sz="2000" b="1" i="0" u="none" strike="noStrike" cap="none" normalizeH="0" baseline="0">
                          <a:ln>
                            <a:noFill/>
                          </a:ln>
                          <a:solidFill>
                            <a:schemeClr val="tx1"/>
                          </a:solidFill>
                          <a:effectLst>
                            <a:outerShdw blurRad="38100" dist="38100" dir="2700000" algn="tl">
                              <a:srgbClr val="C0C0C0"/>
                            </a:outerShdw>
                          </a:effectLst>
                          <a:latin typeface="Arial" charset="0"/>
                          <a:ea typeface="Arial Unicode MS" pitchFamily="34" charset="-122"/>
                          <a:cs typeface="Arial Unicode MS" pitchFamily="34" charset="-122"/>
                        </a:rPr>
                        <a:t>D</a:t>
                      </a:r>
                      <a:r>
                        <a:rPr kumimoji="0" lang="en-US" altLang="zh-CN" sz="2000" b="1" i="0" u="none" strike="noStrike" cap="none" normalizeH="0" baseline="-25000">
                          <a:ln>
                            <a:noFill/>
                          </a:ln>
                          <a:solidFill>
                            <a:schemeClr val="tx1"/>
                          </a:solidFill>
                          <a:effectLst>
                            <a:outerShdw blurRad="38100" dist="38100" dir="2700000" algn="tl">
                              <a:srgbClr val="C0C0C0"/>
                            </a:outerShdw>
                          </a:effectLst>
                          <a:latin typeface="Arial" charset="0"/>
                          <a:ea typeface="宋体" pitchFamily="2" charset="-122"/>
                        </a:rPr>
                        <a:t>2 </a:t>
                      </a:r>
                      <a:r>
                        <a:rPr kumimoji="0" lang="en-US" altLang="zh-CN" sz="2000" b="1" i="0" u="none" strike="noStrike" cap="none" normalizeH="0" baseline="0">
                          <a:ln>
                            <a:noFill/>
                          </a:ln>
                          <a:solidFill>
                            <a:schemeClr val="tx1"/>
                          </a:solidFill>
                          <a:effectLst>
                            <a:outerShdw blurRad="38100" dist="38100" dir="2700000" algn="tl">
                              <a:srgbClr val="C0C0C0"/>
                            </a:outerShdw>
                          </a:effectLst>
                          <a:latin typeface="Arial" charset="0"/>
                          <a:ea typeface="Arial Unicode MS" pitchFamily="34" charset="-122"/>
                          <a:cs typeface="Arial Unicode MS" pitchFamily="34" charset="-122"/>
                        </a:rPr>
                        <a:t>D</a:t>
                      </a:r>
                      <a:r>
                        <a:rPr kumimoji="0" lang="en-US" altLang="zh-CN" sz="2000" b="1" i="0" u="none" strike="noStrike" cap="none" normalizeH="0" baseline="-25000">
                          <a:ln>
                            <a:noFill/>
                          </a:ln>
                          <a:solidFill>
                            <a:schemeClr val="tx1"/>
                          </a:solidFill>
                          <a:effectLst>
                            <a:outerShdw blurRad="38100" dist="38100" dir="2700000" algn="tl">
                              <a:srgbClr val="C0C0C0"/>
                            </a:outerShdw>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1" i="0" u="none" strike="noStrike" cap="none" normalizeH="0" baseline="0">
                          <a:ln>
                            <a:noFill/>
                          </a:ln>
                          <a:solidFill>
                            <a:schemeClr val="tx1"/>
                          </a:solidFill>
                          <a:effectLst>
                            <a:outerShdw blurRad="38100" dist="38100" dir="2700000" algn="tl">
                              <a:srgbClr val="C0C0C0"/>
                            </a:outerShdw>
                          </a:effectLst>
                          <a:latin typeface="Arial" charset="0"/>
                          <a:ea typeface="宋体" pitchFamily="2" charset="-122"/>
                        </a:rPr>
                        <a:t>Y</a:t>
                      </a:r>
                      <a:r>
                        <a:rPr kumimoji="0" lang="en-US" altLang="zh-CN" sz="2000" b="1" i="0" u="none" strike="noStrike" cap="none" normalizeH="0" baseline="-25000">
                          <a:ln>
                            <a:noFill/>
                          </a:ln>
                          <a:solidFill>
                            <a:schemeClr val="tx1"/>
                          </a:solidFill>
                          <a:effectLst>
                            <a:outerShdw blurRad="38100" dist="38100" dir="2700000" algn="tl">
                              <a:srgbClr val="C0C0C0"/>
                            </a:outerShdw>
                          </a:effectLst>
                          <a:latin typeface="Arial" charset="0"/>
                          <a:ea typeface="宋体" pitchFamily="2" charset="-122"/>
                        </a:rPr>
                        <a:t>4 </a:t>
                      </a:r>
                      <a:r>
                        <a:rPr kumimoji="0" lang="en-US" altLang="zh-CN" sz="2000" b="1" i="0" u="none" strike="noStrike" cap="none" normalizeH="0" baseline="0">
                          <a:ln>
                            <a:noFill/>
                          </a:ln>
                          <a:solidFill>
                            <a:schemeClr val="tx1"/>
                          </a:solidFill>
                          <a:effectLst>
                            <a:outerShdw blurRad="38100" dist="38100" dir="2700000" algn="tl">
                              <a:srgbClr val="C0C0C0"/>
                            </a:outerShdw>
                          </a:effectLst>
                          <a:latin typeface="Arial" charset="0"/>
                          <a:ea typeface="Arial Unicode MS" pitchFamily="34" charset="-122"/>
                          <a:cs typeface="Arial Unicode MS" pitchFamily="34" charset="-122"/>
                        </a:rPr>
                        <a:t>Y</a:t>
                      </a:r>
                      <a:r>
                        <a:rPr kumimoji="0" lang="en-US" altLang="zh-CN" sz="2000" b="1" i="0" u="none" strike="noStrike" cap="none" normalizeH="0" baseline="-25000">
                          <a:ln>
                            <a:noFill/>
                          </a:ln>
                          <a:solidFill>
                            <a:schemeClr val="tx1"/>
                          </a:solidFill>
                          <a:effectLst>
                            <a:outerShdw blurRad="38100" dist="38100" dir="2700000" algn="tl">
                              <a:srgbClr val="C0C0C0"/>
                            </a:outerShdw>
                          </a:effectLst>
                          <a:latin typeface="Arial" charset="0"/>
                          <a:ea typeface="宋体" pitchFamily="2" charset="-122"/>
                        </a:rPr>
                        <a:t>3 </a:t>
                      </a:r>
                      <a:r>
                        <a:rPr kumimoji="0" lang="en-US" altLang="zh-CN" sz="2000" b="1" i="0" u="none" strike="noStrike" cap="none" normalizeH="0" baseline="0">
                          <a:ln>
                            <a:noFill/>
                          </a:ln>
                          <a:solidFill>
                            <a:schemeClr val="tx1"/>
                          </a:solidFill>
                          <a:effectLst>
                            <a:outerShdw blurRad="38100" dist="38100" dir="2700000" algn="tl">
                              <a:srgbClr val="C0C0C0"/>
                            </a:outerShdw>
                          </a:effectLst>
                          <a:latin typeface="Arial" charset="0"/>
                          <a:ea typeface="Arial Unicode MS" pitchFamily="34" charset="-122"/>
                          <a:cs typeface="Arial Unicode MS" pitchFamily="34" charset="-122"/>
                        </a:rPr>
                        <a:t>Y</a:t>
                      </a:r>
                      <a:r>
                        <a:rPr kumimoji="0" lang="en-US" altLang="zh-CN" sz="2000" b="1" i="0" u="none" strike="noStrike" cap="none" normalizeH="0" baseline="-25000">
                          <a:ln>
                            <a:noFill/>
                          </a:ln>
                          <a:solidFill>
                            <a:schemeClr val="tx1"/>
                          </a:solidFill>
                          <a:effectLst>
                            <a:outerShdw blurRad="38100" dist="38100" dir="2700000" algn="tl">
                              <a:srgbClr val="C0C0C0"/>
                            </a:outerShdw>
                          </a:effectLst>
                          <a:latin typeface="Arial" charset="0"/>
                          <a:ea typeface="宋体" pitchFamily="2" charset="-122"/>
                        </a:rPr>
                        <a:t>2 </a:t>
                      </a:r>
                      <a:r>
                        <a:rPr kumimoji="0" lang="en-US" altLang="zh-CN" sz="2000" b="1" i="0" u="none" strike="noStrike" cap="none" normalizeH="0" baseline="0">
                          <a:ln>
                            <a:noFill/>
                          </a:ln>
                          <a:solidFill>
                            <a:schemeClr val="tx1"/>
                          </a:solidFill>
                          <a:effectLst>
                            <a:outerShdw blurRad="38100" dist="38100" dir="2700000" algn="tl">
                              <a:srgbClr val="C0C0C0"/>
                            </a:outerShdw>
                          </a:effectLst>
                          <a:latin typeface="Arial" charset="0"/>
                          <a:ea typeface="Arial Unicode MS" pitchFamily="34" charset="-122"/>
                          <a:cs typeface="Arial Unicode MS" pitchFamily="34" charset="-122"/>
                        </a:rPr>
                        <a:t>Y</a:t>
                      </a:r>
                      <a:r>
                        <a:rPr kumimoji="0" lang="en-US" altLang="zh-CN" sz="2000" b="1" i="0" u="none" strike="noStrike" cap="none" normalizeH="0" baseline="-25000">
                          <a:ln>
                            <a:noFill/>
                          </a:ln>
                          <a:solidFill>
                            <a:schemeClr val="tx1"/>
                          </a:solidFill>
                          <a:effectLst>
                            <a:outerShdw blurRad="38100" dist="38100" dir="2700000" algn="tl">
                              <a:srgbClr val="C0C0C0"/>
                            </a:outerShdw>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2"/>
                          </a:solidFill>
                          <a:effectLst/>
                          <a:latin typeface="Franklin Gothic Medium" pitchFamily="34"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2"/>
                          </a:solidFill>
                          <a:effectLst/>
                          <a:latin typeface="Franklin Gothic Medium" pitchFamily="34" charset="0"/>
                          <a:ea typeface="宋体" pitchFamily="2" charset="-122"/>
                        </a:rPr>
                        <a:t>0   0   0   0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2"/>
                          </a:solidFill>
                          <a:effectLst/>
                          <a:latin typeface="Franklin Gothic Medium" pitchFamily="34" charset="0"/>
                          <a:ea typeface="宋体" pitchFamily="2" charset="-122"/>
                        </a:rPr>
                        <a:t>0   0   0   0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2"/>
                          </a:solidFill>
                          <a:effectLst/>
                          <a:latin typeface="Franklin Gothic Medium"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2"/>
                          </a:solidFill>
                          <a:effectLst/>
                          <a:latin typeface="Franklin Gothic Medium" pitchFamily="34" charset="0"/>
                          <a:ea typeface="宋体" pitchFamily="2" charset="-122"/>
                        </a:rPr>
                        <a:t>0   0   0   1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2"/>
                          </a:solidFill>
                          <a:effectLst/>
                          <a:latin typeface="Franklin Gothic Medium" pitchFamily="34" charset="0"/>
                          <a:ea typeface="宋体" pitchFamily="2" charset="-122"/>
                        </a:rPr>
                        <a:t>0   0   0   1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2"/>
                          </a:solidFill>
                          <a:effectLst/>
                          <a:latin typeface="Franklin Gothic Medium" pitchFamily="34"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2"/>
                          </a:solidFill>
                          <a:effectLst/>
                          <a:latin typeface="Franklin Gothic Medium" pitchFamily="34" charset="0"/>
                          <a:ea typeface="宋体" pitchFamily="2" charset="-122"/>
                        </a:rPr>
                        <a:t>0   0   1   0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2"/>
                          </a:solidFill>
                          <a:effectLst/>
                          <a:latin typeface="Franklin Gothic Medium" pitchFamily="34" charset="0"/>
                          <a:ea typeface="宋体" pitchFamily="2" charset="-122"/>
                        </a:rPr>
                        <a:t>0   0   1   0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2"/>
                          </a:solidFill>
                          <a:effectLst/>
                          <a:latin typeface="Franklin Gothic Medium" pitchFamily="34"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2"/>
                          </a:solidFill>
                          <a:effectLst/>
                          <a:latin typeface="Franklin Gothic Medium" pitchFamily="34" charset="0"/>
                          <a:ea typeface="宋体" pitchFamily="2" charset="-122"/>
                        </a:rPr>
                        <a:t>0   0   1   1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2"/>
                          </a:solidFill>
                          <a:effectLst/>
                          <a:latin typeface="Franklin Gothic Medium" pitchFamily="34" charset="0"/>
                          <a:ea typeface="宋体" pitchFamily="2" charset="-122"/>
                        </a:rPr>
                        <a:t>0   0   1   1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2"/>
                          </a:solidFill>
                          <a:effectLst/>
                          <a:latin typeface="Franklin Gothic Medium" pitchFamily="34"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2"/>
                          </a:solidFill>
                          <a:effectLst/>
                          <a:latin typeface="Franklin Gothic Medium" pitchFamily="34" charset="0"/>
                          <a:ea typeface="宋体" pitchFamily="2" charset="-122"/>
                        </a:rPr>
                        <a:t>0   1   0   0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2"/>
                          </a:solidFill>
                          <a:effectLst/>
                          <a:latin typeface="Franklin Gothic Medium" pitchFamily="34" charset="0"/>
                          <a:ea typeface="宋体" pitchFamily="2" charset="-122"/>
                        </a:rPr>
                        <a:t>0   1   0   0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2"/>
                          </a:solidFill>
                          <a:effectLst/>
                          <a:latin typeface="Franklin Gothic Medium" pitchFamily="34" charset="0"/>
                          <a:ea typeface="宋体"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2"/>
                          </a:solidFill>
                          <a:effectLst/>
                          <a:latin typeface="Franklin Gothic Medium" pitchFamily="34" charset="0"/>
                          <a:ea typeface="宋体" pitchFamily="2" charset="-122"/>
                        </a:rPr>
                        <a:t>0   1   0   1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2"/>
                          </a:solidFill>
                          <a:effectLst/>
                          <a:latin typeface="Franklin Gothic Medium" pitchFamily="34" charset="0"/>
                          <a:ea typeface="宋体" pitchFamily="2" charset="-122"/>
                        </a:rPr>
                        <a:t>1   0   1   1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2"/>
                          </a:solidFill>
                          <a:effectLst/>
                          <a:latin typeface="Franklin Gothic Medium" pitchFamily="34" charset="0"/>
                          <a:ea typeface="宋体"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2"/>
                          </a:solidFill>
                          <a:effectLst/>
                          <a:latin typeface="Franklin Gothic Medium" pitchFamily="34" charset="0"/>
                          <a:ea typeface="宋体" pitchFamily="2" charset="-122"/>
                        </a:rPr>
                        <a:t>0   1   1   0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2"/>
                          </a:solidFill>
                          <a:effectLst/>
                          <a:latin typeface="Franklin Gothic Medium" pitchFamily="34" charset="0"/>
                          <a:ea typeface="宋体" pitchFamily="2" charset="-122"/>
                        </a:rPr>
                        <a:t>1   1   0   0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2"/>
                          </a:solidFill>
                          <a:effectLst/>
                          <a:latin typeface="Franklin Gothic Medium" pitchFamily="34" charset="0"/>
                          <a:ea typeface="宋体"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2"/>
                          </a:solidFill>
                          <a:effectLst/>
                          <a:latin typeface="Franklin Gothic Medium" pitchFamily="34" charset="0"/>
                          <a:ea typeface="宋体" pitchFamily="2" charset="-122"/>
                        </a:rPr>
                        <a:t>0   1   1   1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2"/>
                          </a:solidFill>
                          <a:effectLst/>
                          <a:latin typeface="Franklin Gothic Medium" pitchFamily="34" charset="0"/>
                          <a:ea typeface="宋体" pitchFamily="2" charset="-122"/>
                        </a:rPr>
                        <a:t>1   1   0   1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2"/>
                          </a:solidFill>
                          <a:effectLst/>
                          <a:latin typeface="Franklin Gothic Medium" pitchFamily="34" charset="0"/>
                          <a:ea typeface="宋体"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2"/>
                          </a:solidFill>
                          <a:effectLst/>
                          <a:latin typeface="Franklin Gothic Medium" pitchFamily="34" charset="0"/>
                          <a:ea typeface="宋体" pitchFamily="2" charset="-122"/>
                        </a:rPr>
                        <a:t>1   0   0   0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2"/>
                          </a:solidFill>
                          <a:effectLst/>
                          <a:latin typeface="Franklin Gothic Medium" pitchFamily="34" charset="0"/>
                          <a:ea typeface="宋体" pitchFamily="2" charset="-122"/>
                        </a:rPr>
                        <a:t>1   1   1   0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2"/>
                          </a:solidFill>
                          <a:effectLst/>
                          <a:latin typeface="Franklin Gothic Medium" pitchFamily="34" charset="0"/>
                          <a:ea typeface="宋体"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2"/>
                          </a:solidFill>
                          <a:effectLst/>
                          <a:latin typeface="Franklin Gothic Medium" pitchFamily="34" charset="0"/>
                          <a:ea typeface="宋体" pitchFamily="2" charset="-122"/>
                        </a:rPr>
                        <a:t>1   0   0   1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a:ln>
                            <a:noFill/>
                          </a:ln>
                          <a:solidFill>
                            <a:schemeClr val="tx2"/>
                          </a:solidFill>
                          <a:effectLst/>
                          <a:latin typeface="Franklin Gothic Medium" pitchFamily="34" charset="0"/>
                          <a:ea typeface="宋体" pitchFamily="2" charset="-122"/>
                        </a:rPr>
                        <a:t>1   1   1   1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89145" name="Text Box 11">
            <a:extLst>
              <a:ext uri="{FF2B5EF4-FFF2-40B4-BE49-F238E27FC236}">
                <a16:creationId xmlns:a16="http://schemas.microsoft.com/office/drawing/2014/main" id="{5D0D86D0-8498-26CE-E1E2-8A8C2DC6BE09}"/>
              </a:ext>
            </a:extLst>
          </p:cNvPr>
          <p:cNvSpPr txBox="1">
            <a:spLocks noChangeArrowheads="1"/>
          </p:cNvSpPr>
          <p:nvPr/>
        </p:nvSpPr>
        <p:spPr bwMode="auto">
          <a:xfrm>
            <a:off x="863600" y="93663"/>
            <a:ext cx="8280400" cy="1930400"/>
          </a:xfrm>
          <a:prstGeom prst="rect">
            <a:avLst/>
          </a:prstGeom>
          <a:solidFill>
            <a:srgbClr val="FFFF00"/>
          </a:solidFill>
          <a:ln w="9525">
            <a:solidFill>
              <a:schemeClr val="tx1"/>
            </a:solidFill>
            <a:miter lim="800000"/>
            <a:headEnd/>
            <a:tailEnd/>
          </a:ln>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000">
                <a:latin typeface="Arial" panose="020B0604020202020204" pitchFamily="34" charset="0"/>
                <a:ea typeface="Arial Unicode MS" panose="020B0604020202020204" pitchFamily="34" charset="-122"/>
              </a:rPr>
              <a:t>	</a:t>
            </a:r>
            <a:r>
              <a:rPr lang="en-US" altLang="zh-CN" sz="2000">
                <a:latin typeface="Arial" panose="020B0604020202020204" pitchFamily="34" charset="0"/>
                <a:ea typeface="Arial Unicode MS" panose="020B0604020202020204" pitchFamily="34" charset="-122"/>
              </a:rPr>
              <a:t>  </a:t>
            </a:r>
            <a:r>
              <a:rPr lang="zh-CN" altLang="en-US" sz="2000">
                <a:latin typeface="Arial" panose="020B0604020202020204" pitchFamily="34" charset="0"/>
                <a:ea typeface="Arial Unicode MS" panose="020B0604020202020204" pitchFamily="34" charset="-122"/>
              </a:rPr>
              <a:t>一种十进制编码称为</a:t>
            </a:r>
            <a:r>
              <a:rPr lang="en-US" altLang="zh-CN" sz="2000">
                <a:latin typeface="Arial" panose="020B0604020202020204" pitchFamily="34" charset="0"/>
                <a:ea typeface="Arial Unicode MS" panose="020B0604020202020204" pitchFamily="34" charset="-122"/>
              </a:rPr>
              <a:t>2421</a:t>
            </a:r>
            <a:r>
              <a:rPr lang="zh-CN" altLang="en-US" sz="2000">
                <a:latin typeface="Arial" panose="020B0604020202020204" pitchFamily="34" charset="0"/>
                <a:ea typeface="Arial Unicode MS" panose="020B0604020202020204" pitchFamily="34" charset="-122"/>
              </a:rPr>
              <a:t>码，其名字来源于每一位的权重</a:t>
            </a:r>
          </a:p>
          <a:p>
            <a:pPr eaLnBrk="1" hangingPunct="1">
              <a:spcBef>
                <a:spcPct val="0"/>
              </a:spcBef>
              <a:buClrTx/>
              <a:buFontTx/>
              <a:buNone/>
            </a:pPr>
            <a:r>
              <a:rPr lang="zh-CN" altLang="en-US" sz="2000">
                <a:latin typeface="Arial" panose="020B0604020202020204" pitchFamily="34" charset="0"/>
                <a:ea typeface="Arial Unicode MS" panose="020B0604020202020204" pitchFamily="34" charset="-122"/>
              </a:rPr>
              <a:t>（例如：</a:t>
            </a:r>
            <a:r>
              <a:rPr lang="en-US" altLang="zh-CN" sz="2000">
                <a:latin typeface="Arial" panose="020B0604020202020204" pitchFamily="34" charset="0"/>
                <a:ea typeface="Arial Unicode MS" panose="020B0604020202020204" pitchFamily="34" charset="-122"/>
              </a:rPr>
              <a:t>2421</a:t>
            </a:r>
            <a:r>
              <a:rPr lang="zh-CN" altLang="en-US" sz="2000">
                <a:latin typeface="Arial" panose="020B0604020202020204" pitchFamily="34" charset="0"/>
                <a:ea typeface="Arial Unicode MS" panose="020B0604020202020204" pitchFamily="34" charset="-122"/>
              </a:rPr>
              <a:t>码中</a:t>
            </a:r>
            <a:r>
              <a:rPr lang="en-US" altLang="zh-CN" sz="2000">
                <a:latin typeface="Arial" panose="020B0604020202020204" pitchFamily="34" charset="0"/>
                <a:ea typeface="Arial Unicode MS" panose="020B0604020202020204" pitchFamily="34" charset="-122"/>
              </a:rPr>
              <a:t>1011</a:t>
            </a:r>
            <a:r>
              <a:rPr lang="zh-CN" altLang="en-US" sz="2000">
                <a:latin typeface="Arial" panose="020B0604020202020204" pitchFamily="34" charset="0"/>
                <a:ea typeface="Arial Unicode MS" panose="020B0604020202020204" pitchFamily="34" charset="-122"/>
              </a:rPr>
              <a:t>相当于十进制</a:t>
            </a:r>
            <a:r>
              <a:rPr lang="en-US" altLang="zh-CN" sz="2000">
                <a:latin typeface="Arial" panose="020B0604020202020204" pitchFamily="34" charset="0"/>
                <a:ea typeface="Arial Unicode MS" panose="020B0604020202020204" pitchFamily="34" charset="-122"/>
              </a:rPr>
              <a:t>2+2+1=5</a:t>
            </a:r>
            <a:r>
              <a:rPr lang="zh-CN" altLang="en-US" sz="2000">
                <a:latin typeface="Arial" panose="020B0604020202020204" pitchFamily="34" charset="0"/>
                <a:ea typeface="Arial Unicode MS" panose="020B0604020202020204" pitchFamily="34" charset="-122"/>
              </a:rPr>
              <a:t>，</a:t>
            </a:r>
            <a:r>
              <a:rPr lang="en-US" altLang="zh-CN" sz="2000">
                <a:latin typeface="Arial" panose="020B0604020202020204" pitchFamily="34" charset="0"/>
                <a:ea typeface="Arial Unicode MS" panose="020B0604020202020204" pitchFamily="34" charset="-122"/>
              </a:rPr>
              <a:t>1100</a:t>
            </a:r>
            <a:r>
              <a:rPr lang="zh-CN" altLang="en-US" sz="2000">
                <a:latin typeface="Arial" panose="020B0604020202020204" pitchFamily="34" charset="0"/>
                <a:ea typeface="Arial Unicode MS" panose="020B0604020202020204" pitchFamily="34" charset="-122"/>
              </a:rPr>
              <a:t>相当于</a:t>
            </a:r>
            <a:r>
              <a:rPr lang="en-US" altLang="zh-CN" sz="2000">
                <a:latin typeface="Arial" panose="020B0604020202020204" pitchFamily="34" charset="0"/>
                <a:ea typeface="Arial Unicode MS" panose="020B0604020202020204" pitchFamily="34" charset="-122"/>
              </a:rPr>
              <a:t>2+4=6</a:t>
            </a:r>
            <a:r>
              <a:rPr lang="zh-CN" altLang="en-US" sz="2000">
                <a:latin typeface="Arial" panose="020B0604020202020204" pitchFamily="34" charset="0"/>
                <a:ea typeface="Arial Unicode MS" panose="020B0604020202020204" pitchFamily="34" charset="-122"/>
              </a:rPr>
              <a:t>）。         </a:t>
            </a:r>
          </a:p>
          <a:p>
            <a:pPr eaLnBrk="1" hangingPunct="1">
              <a:spcBef>
                <a:spcPct val="0"/>
              </a:spcBef>
              <a:buClrTx/>
              <a:buFontTx/>
              <a:buNone/>
            </a:pPr>
            <a:r>
              <a:rPr lang="zh-CN" altLang="en-US" sz="2000">
                <a:latin typeface="Arial" panose="020B0604020202020204" pitchFamily="34" charset="0"/>
                <a:ea typeface="Arial Unicode MS" panose="020B0604020202020204" pitchFamily="34" charset="-122"/>
              </a:rPr>
              <a:t>       表中为</a:t>
            </a:r>
            <a:r>
              <a:rPr lang="en-US" altLang="zh-CN" sz="2000">
                <a:latin typeface="Arial" panose="020B0604020202020204" pitchFamily="34" charset="0"/>
                <a:ea typeface="Arial Unicode MS" panose="020B0604020202020204" pitchFamily="34" charset="-122"/>
              </a:rPr>
              <a:t>2421</a:t>
            </a:r>
            <a:r>
              <a:rPr lang="zh-CN" altLang="en-US" sz="2000">
                <a:latin typeface="Arial" panose="020B0604020202020204" pitchFamily="34" charset="0"/>
                <a:ea typeface="Arial Unicode MS" panose="020B0604020202020204" pitchFamily="34" charset="-122"/>
              </a:rPr>
              <a:t>码与</a:t>
            </a:r>
            <a:r>
              <a:rPr lang="en-US" altLang="zh-CN" sz="2000">
                <a:latin typeface="Arial" panose="020B0604020202020204" pitchFamily="34" charset="0"/>
                <a:ea typeface="Arial Unicode MS" panose="020B0604020202020204" pitchFamily="34" charset="-122"/>
              </a:rPr>
              <a:t>BCD</a:t>
            </a:r>
            <a:r>
              <a:rPr lang="zh-CN" altLang="en-US" sz="2000">
                <a:latin typeface="Arial" panose="020B0604020202020204" pitchFamily="34" charset="0"/>
                <a:ea typeface="Arial Unicode MS" panose="020B0604020202020204" pitchFamily="34" charset="-122"/>
              </a:rPr>
              <a:t>码的对应关系。</a:t>
            </a:r>
          </a:p>
          <a:p>
            <a:pPr eaLnBrk="1" hangingPunct="1">
              <a:spcBef>
                <a:spcPct val="0"/>
              </a:spcBef>
              <a:buClrTx/>
              <a:buFontTx/>
              <a:buNone/>
            </a:pPr>
            <a:r>
              <a:rPr lang="en-US" altLang="zh-CN" sz="2000">
                <a:latin typeface="Arial" panose="020B0604020202020204" pitchFamily="34" charset="0"/>
                <a:ea typeface="Arial Unicode MS" panose="020B0604020202020204" pitchFamily="34" charset="-122"/>
              </a:rPr>
              <a:t>       BCD</a:t>
            </a:r>
            <a:r>
              <a:rPr lang="zh-CN" altLang="en-US" sz="2000">
                <a:latin typeface="Arial" panose="020B0604020202020204" pitchFamily="34" charset="0"/>
                <a:ea typeface="Arial Unicode MS" panose="020B0604020202020204" pitchFamily="34" charset="-122"/>
              </a:rPr>
              <a:t>码的用</a:t>
            </a:r>
            <a:r>
              <a:rPr lang="en-US" altLang="zh-CN" sz="2000">
                <a:latin typeface="Arial" panose="020B0604020202020204" pitchFamily="34" charset="0"/>
                <a:ea typeface="Arial Unicode MS" panose="020B0604020202020204" pitchFamily="34" charset="-122"/>
              </a:rPr>
              <a:t>D</a:t>
            </a:r>
            <a:r>
              <a:rPr lang="en-US" altLang="zh-CN" sz="2000" baseline="-25000">
                <a:latin typeface="Arial" panose="020B0604020202020204" pitchFamily="34" charset="0"/>
                <a:ea typeface="Arial Unicode MS" panose="020B0604020202020204" pitchFamily="34" charset="-122"/>
              </a:rPr>
              <a:t>4 </a:t>
            </a:r>
            <a:r>
              <a:rPr lang="en-US" altLang="zh-CN" sz="2000">
                <a:latin typeface="Arial" panose="020B0604020202020204" pitchFamily="34" charset="0"/>
                <a:ea typeface="Arial Unicode MS" panose="020B0604020202020204" pitchFamily="34" charset="-122"/>
              </a:rPr>
              <a:t>D</a:t>
            </a:r>
            <a:r>
              <a:rPr lang="en-US" altLang="zh-CN" sz="2000" baseline="-25000">
                <a:latin typeface="Arial" panose="020B0604020202020204" pitchFamily="34" charset="0"/>
                <a:ea typeface="Arial Unicode MS" panose="020B0604020202020204" pitchFamily="34" charset="-122"/>
              </a:rPr>
              <a:t>3</a:t>
            </a:r>
            <a:r>
              <a:rPr lang="en-US" altLang="zh-CN" sz="2000">
                <a:latin typeface="Arial" panose="020B0604020202020204" pitchFamily="34" charset="0"/>
                <a:ea typeface="Arial Unicode MS" panose="020B0604020202020204" pitchFamily="34" charset="-122"/>
              </a:rPr>
              <a:t>D</a:t>
            </a:r>
            <a:r>
              <a:rPr lang="en-US" altLang="zh-CN" sz="2000" baseline="-25000">
                <a:latin typeface="Arial" panose="020B0604020202020204" pitchFamily="34" charset="0"/>
                <a:ea typeface="Arial Unicode MS" panose="020B0604020202020204" pitchFamily="34" charset="-122"/>
              </a:rPr>
              <a:t>2</a:t>
            </a:r>
            <a:r>
              <a:rPr lang="en-US" altLang="zh-CN" sz="2000">
                <a:latin typeface="Arial" panose="020B0604020202020204" pitchFamily="34" charset="0"/>
                <a:ea typeface="Arial Unicode MS" panose="020B0604020202020204" pitchFamily="34" charset="-122"/>
              </a:rPr>
              <a:t>D</a:t>
            </a:r>
            <a:r>
              <a:rPr lang="en-US" altLang="zh-CN" sz="2000" baseline="-25000">
                <a:latin typeface="Arial" panose="020B0604020202020204" pitchFamily="34" charset="0"/>
                <a:ea typeface="Arial Unicode MS" panose="020B0604020202020204" pitchFamily="34" charset="-122"/>
              </a:rPr>
              <a:t>1</a:t>
            </a:r>
            <a:r>
              <a:rPr lang="zh-CN" altLang="en-US" sz="2000">
                <a:latin typeface="Arial" panose="020B0604020202020204" pitchFamily="34" charset="0"/>
                <a:ea typeface="Arial Unicode MS" panose="020B0604020202020204" pitchFamily="34" charset="-122"/>
              </a:rPr>
              <a:t>表示，</a:t>
            </a:r>
            <a:r>
              <a:rPr lang="en-US" altLang="zh-CN" sz="2000">
                <a:latin typeface="Arial" panose="020B0604020202020204" pitchFamily="34" charset="0"/>
                <a:ea typeface="Arial Unicode MS" panose="020B0604020202020204" pitchFamily="34" charset="-122"/>
              </a:rPr>
              <a:t>2421</a:t>
            </a:r>
            <a:r>
              <a:rPr lang="zh-CN" altLang="en-US" sz="2000">
                <a:latin typeface="Arial" panose="020B0604020202020204" pitchFamily="34" charset="0"/>
                <a:ea typeface="Arial Unicode MS" panose="020B0604020202020204" pitchFamily="34" charset="-122"/>
              </a:rPr>
              <a:t>码用表示</a:t>
            </a:r>
            <a:r>
              <a:rPr lang="en-US" altLang="zh-CN" sz="2000">
                <a:latin typeface="Arial" panose="020B0604020202020204" pitchFamily="34" charset="0"/>
                <a:ea typeface="Arial Unicode MS" panose="020B0604020202020204" pitchFamily="34" charset="-122"/>
              </a:rPr>
              <a:t>Y</a:t>
            </a:r>
            <a:r>
              <a:rPr lang="en-US" altLang="zh-CN" sz="2000" baseline="-25000">
                <a:latin typeface="Arial" panose="020B0604020202020204" pitchFamily="34" charset="0"/>
                <a:ea typeface="Arial Unicode MS" panose="020B0604020202020204" pitchFamily="34" charset="-122"/>
              </a:rPr>
              <a:t>4 </a:t>
            </a:r>
            <a:r>
              <a:rPr lang="en-US" altLang="zh-CN" sz="2000">
                <a:latin typeface="Arial" panose="020B0604020202020204" pitchFamily="34" charset="0"/>
                <a:ea typeface="Arial Unicode MS" panose="020B0604020202020204" pitchFamily="34" charset="-122"/>
              </a:rPr>
              <a:t>Y</a:t>
            </a:r>
            <a:r>
              <a:rPr lang="en-US" altLang="zh-CN" sz="2000" baseline="-25000">
                <a:latin typeface="Arial" panose="020B0604020202020204" pitchFamily="34" charset="0"/>
                <a:ea typeface="Arial Unicode MS" panose="020B0604020202020204" pitchFamily="34" charset="-122"/>
              </a:rPr>
              <a:t>3</a:t>
            </a:r>
            <a:r>
              <a:rPr lang="en-US" altLang="zh-CN" sz="2000">
                <a:latin typeface="Arial" panose="020B0604020202020204" pitchFamily="34" charset="0"/>
                <a:ea typeface="Arial Unicode MS" panose="020B0604020202020204" pitchFamily="34" charset="-122"/>
              </a:rPr>
              <a:t>Y</a:t>
            </a:r>
            <a:r>
              <a:rPr lang="en-US" altLang="zh-CN" sz="2000" baseline="-25000">
                <a:latin typeface="Arial" panose="020B0604020202020204" pitchFamily="34" charset="0"/>
                <a:ea typeface="Arial Unicode MS" panose="020B0604020202020204" pitchFamily="34" charset="-122"/>
              </a:rPr>
              <a:t>2</a:t>
            </a:r>
            <a:r>
              <a:rPr lang="en-US" altLang="zh-CN" sz="2000">
                <a:latin typeface="Arial" panose="020B0604020202020204" pitchFamily="34" charset="0"/>
                <a:ea typeface="Arial Unicode MS" panose="020B0604020202020204" pitchFamily="34" charset="-122"/>
              </a:rPr>
              <a:t>Y</a:t>
            </a:r>
            <a:r>
              <a:rPr lang="en-US" altLang="zh-CN" sz="2000" baseline="-25000">
                <a:latin typeface="Arial" panose="020B0604020202020204" pitchFamily="34" charset="0"/>
                <a:ea typeface="Arial Unicode MS" panose="020B0604020202020204" pitchFamily="34" charset="-122"/>
              </a:rPr>
              <a:t>1</a:t>
            </a:r>
            <a:r>
              <a:rPr lang="zh-CN" altLang="en-US" sz="2000">
                <a:latin typeface="Arial" panose="020B0604020202020204" pitchFamily="34" charset="0"/>
                <a:ea typeface="Arial Unicode MS" panose="020B0604020202020204" pitchFamily="34" charset="-122"/>
              </a:rPr>
              <a:t>表示。</a:t>
            </a:r>
          </a:p>
          <a:p>
            <a:pPr eaLnBrk="1" hangingPunct="1">
              <a:spcBef>
                <a:spcPct val="0"/>
              </a:spcBef>
              <a:buClrTx/>
              <a:buFontTx/>
              <a:buNone/>
            </a:pPr>
            <a:r>
              <a:rPr lang="zh-CN" altLang="en-US" sz="2000">
                <a:latin typeface="Arial" panose="020B0604020202020204" pitchFamily="34" charset="0"/>
                <a:ea typeface="Arial Unicode MS" panose="020B0604020202020204" pitchFamily="34" charset="-122"/>
              </a:rPr>
              <a:t>使用卡诺图化简方法设计一个逻辑电路，接收</a:t>
            </a:r>
            <a:r>
              <a:rPr lang="en-US" altLang="zh-CN" sz="2000">
                <a:latin typeface="Arial" panose="020B0604020202020204" pitchFamily="34" charset="0"/>
                <a:ea typeface="Arial Unicode MS" panose="020B0604020202020204" pitchFamily="34" charset="-122"/>
              </a:rPr>
              <a:t>BCD</a:t>
            </a:r>
            <a:r>
              <a:rPr lang="zh-CN" altLang="en-US" sz="2000">
                <a:latin typeface="Arial" panose="020B0604020202020204" pitchFamily="34" charset="0"/>
                <a:ea typeface="Arial Unicode MS" panose="020B0604020202020204" pitchFamily="34" charset="-122"/>
              </a:rPr>
              <a:t>码输入，并产生</a:t>
            </a:r>
            <a:r>
              <a:rPr lang="en-US" altLang="zh-CN" sz="2000">
                <a:latin typeface="Arial" panose="020B0604020202020204" pitchFamily="34" charset="0"/>
                <a:ea typeface="Arial Unicode MS" panose="020B0604020202020204" pitchFamily="34" charset="-122"/>
              </a:rPr>
              <a:t>2421</a:t>
            </a:r>
            <a:r>
              <a:rPr lang="zh-CN" altLang="en-US" sz="2000">
                <a:latin typeface="Arial" panose="020B0604020202020204" pitchFamily="34" charset="0"/>
                <a:ea typeface="Arial Unicode MS" panose="020B0604020202020204" pitchFamily="34" charset="-122"/>
              </a:rPr>
              <a:t>码输出。</a:t>
            </a:r>
          </a:p>
        </p:txBody>
      </p:sp>
      <p:sp>
        <p:nvSpPr>
          <p:cNvPr id="89146" name="Text Box 11">
            <a:extLst>
              <a:ext uri="{FF2B5EF4-FFF2-40B4-BE49-F238E27FC236}">
                <a16:creationId xmlns:a16="http://schemas.microsoft.com/office/drawing/2014/main" id="{F2C391E2-5F2F-EDAD-A688-3EB29F9DC27D}"/>
              </a:ext>
            </a:extLst>
          </p:cNvPr>
          <p:cNvSpPr txBox="1">
            <a:spLocks noChangeArrowheads="1"/>
          </p:cNvSpPr>
          <p:nvPr/>
        </p:nvSpPr>
        <p:spPr bwMode="auto">
          <a:xfrm>
            <a:off x="755650" y="0"/>
            <a:ext cx="1187450" cy="466725"/>
          </a:xfrm>
          <a:prstGeom prst="rect">
            <a:avLst/>
          </a:prstGeom>
          <a:solidFill>
            <a:srgbClr val="FFFF00"/>
          </a:solidFill>
          <a:ln w="9525">
            <a:solidFill>
              <a:schemeClr val="tx1"/>
            </a:solidFill>
            <a:miter lim="800000"/>
            <a:headEnd/>
            <a:tailEnd/>
          </a:ln>
        </p:spPr>
        <p:txBody>
          <a:bodyPr>
            <a:spAutoFit/>
          </a:bodyPr>
          <a:lstStyle>
            <a:lvl1pPr marL="457200" indent="-4572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400">
                <a:latin typeface="Arial" panose="020B0604020202020204" pitchFamily="34" charset="0"/>
                <a:ea typeface="Arial Unicode MS" panose="020B0604020202020204" pitchFamily="34" charset="-122"/>
              </a:rPr>
              <a:t>实例</a:t>
            </a:r>
            <a:r>
              <a:rPr lang="en-US" altLang="zh-CN" sz="2400">
                <a:latin typeface="Arial" panose="020B0604020202020204" pitchFamily="34" charset="0"/>
                <a:ea typeface="Arial Unicode MS" panose="020B0604020202020204" pitchFamily="34" charset="-122"/>
              </a:rPr>
              <a:t>4</a:t>
            </a:r>
            <a:endParaRPr lang="en-US" altLang="zh-CN" sz="2400" b="0" baseline="-25000">
              <a:latin typeface="Arial" panose="020B0604020202020204" pitchFamily="34" charset="0"/>
              <a:ea typeface="Arial Unicode MS" panose="020B0604020202020204" pitchFamily="34" charset="-122"/>
            </a:endParaRPr>
          </a:p>
        </p:txBody>
      </p:sp>
      <p:sp>
        <p:nvSpPr>
          <p:cNvPr id="161921" name="Rectangle 129">
            <a:extLst>
              <a:ext uri="{FF2B5EF4-FFF2-40B4-BE49-F238E27FC236}">
                <a16:creationId xmlns:a16="http://schemas.microsoft.com/office/drawing/2014/main" id="{2C89BFC4-6CC4-3DFB-DE4B-857DCF24E52A}"/>
              </a:ext>
            </a:extLst>
          </p:cNvPr>
          <p:cNvSpPr>
            <a:spLocks noChangeArrowheads="1"/>
          </p:cNvSpPr>
          <p:nvPr/>
        </p:nvSpPr>
        <p:spPr bwMode="auto">
          <a:xfrm>
            <a:off x="5472113" y="3656013"/>
            <a:ext cx="3455987"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spcBef>
                <a:spcPct val="0"/>
              </a:spcBef>
              <a:buClrTx/>
              <a:buFontTx/>
              <a:buNone/>
            </a:pPr>
            <a:r>
              <a:rPr lang="en-US" altLang="zh-CN" sz="2000">
                <a:latin typeface="Arial" panose="020B0604020202020204" pitchFamily="34" charset="0"/>
                <a:ea typeface="Arial Unicode MS" panose="020B0604020202020204" pitchFamily="34" charset="-122"/>
              </a:rPr>
              <a:t>    2421</a:t>
            </a:r>
            <a:r>
              <a:rPr lang="zh-CN" altLang="en-US" sz="2000">
                <a:latin typeface="Arial" panose="020B0604020202020204" pitchFamily="34" charset="0"/>
                <a:ea typeface="Arial Unicode MS" panose="020B0604020202020204" pitchFamily="34" charset="-122"/>
              </a:rPr>
              <a:t>码得以应用主要由于它的</a:t>
            </a:r>
            <a:r>
              <a:rPr lang="zh-CN" altLang="en-US" sz="2000">
                <a:solidFill>
                  <a:schemeClr val="hlink"/>
                </a:solidFill>
                <a:latin typeface="Arial" panose="020B0604020202020204" pitchFamily="34" charset="0"/>
                <a:ea typeface="Arial Unicode MS" panose="020B0604020202020204" pitchFamily="34" charset="-122"/>
              </a:rPr>
              <a:t>“自互补性”</a:t>
            </a:r>
            <a:r>
              <a:rPr lang="zh-CN" altLang="en-US" sz="2000">
                <a:latin typeface="Arial" panose="020B0604020202020204" pitchFamily="34" charset="0"/>
                <a:ea typeface="Arial Unicode MS" panose="020B0604020202020204" pitchFamily="34" charset="-122"/>
              </a:rPr>
              <a:t>：</a:t>
            </a:r>
          </a:p>
          <a:p>
            <a:pPr>
              <a:spcBef>
                <a:spcPct val="0"/>
              </a:spcBef>
              <a:buClrTx/>
              <a:buFontTx/>
              <a:buNone/>
            </a:pPr>
            <a:r>
              <a:rPr lang="zh-CN" altLang="en-US" sz="2000">
                <a:latin typeface="Arial" panose="020B0604020202020204" pitchFamily="34" charset="0"/>
                <a:ea typeface="Arial Unicode MS" panose="020B0604020202020204" pitchFamily="34" charset="-122"/>
              </a:rPr>
              <a:t>    其</a:t>
            </a:r>
            <a:r>
              <a:rPr lang="en-US" altLang="zh-CN" sz="2000">
                <a:latin typeface="Arial" panose="020B0604020202020204" pitchFamily="34" charset="0"/>
                <a:ea typeface="Arial Unicode MS" panose="020B0604020202020204" pitchFamily="34" charset="-122"/>
              </a:rPr>
              <a:t>10</a:t>
            </a:r>
            <a:r>
              <a:rPr lang="zh-CN" altLang="en-US" sz="2000">
                <a:latin typeface="Arial" panose="020B0604020202020204" pitchFamily="34" charset="0"/>
                <a:ea typeface="Arial Unicode MS" panose="020B0604020202020204" pitchFamily="34" charset="-122"/>
              </a:rPr>
              <a:t>个数码中，</a:t>
            </a:r>
            <a:r>
              <a:rPr lang="en-US" altLang="zh-CN" sz="2000">
                <a:latin typeface="Arial" panose="020B0604020202020204" pitchFamily="34" charset="0"/>
                <a:ea typeface="Arial Unicode MS" panose="020B0604020202020204" pitchFamily="34" charset="-122"/>
              </a:rPr>
              <a:t>0</a:t>
            </a:r>
            <a:r>
              <a:rPr lang="zh-CN" altLang="en-US" sz="2000">
                <a:latin typeface="Arial" panose="020B0604020202020204" pitchFamily="34" charset="0"/>
                <a:ea typeface="Arial Unicode MS" panose="020B0604020202020204" pitchFamily="34" charset="-122"/>
              </a:rPr>
              <a:t>和</a:t>
            </a:r>
            <a:r>
              <a:rPr lang="en-US" altLang="zh-CN" sz="2000">
                <a:latin typeface="Arial" panose="020B0604020202020204" pitchFamily="34" charset="0"/>
                <a:ea typeface="Arial Unicode MS" panose="020B0604020202020204" pitchFamily="34" charset="-122"/>
              </a:rPr>
              <a:t>9</a:t>
            </a:r>
            <a:r>
              <a:rPr lang="zh-CN" altLang="en-US" sz="2000">
                <a:latin typeface="Arial" panose="020B0604020202020204" pitchFamily="34" charset="0"/>
                <a:ea typeface="Arial Unicode MS" panose="020B0604020202020204" pitchFamily="34" charset="-122"/>
              </a:rPr>
              <a:t>、</a:t>
            </a:r>
            <a:r>
              <a:rPr lang="en-US" altLang="zh-CN" sz="2000">
                <a:latin typeface="Arial" panose="020B0604020202020204" pitchFamily="34" charset="0"/>
                <a:ea typeface="Arial Unicode MS" panose="020B0604020202020204" pitchFamily="34" charset="-122"/>
              </a:rPr>
              <a:t>1</a:t>
            </a:r>
            <a:r>
              <a:rPr lang="zh-CN" altLang="en-US" sz="2000">
                <a:latin typeface="Arial" panose="020B0604020202020204" pitchFamily="34" charset="0"/>
                <a:ea typeface="Arial Unicode MS" panose="020B0604020202020204" pitchFamily="34" charset="-122"/>
              </a:rPr>
              <a:t>和</a:t>
            </a:r>
            <a:r>
              <a:rPr lang="en-US" altLang="zh-CN" sz="2000">
                <a:latin typeface="Arial" panose="020B0604020202020204" pitchFamily="34" charset="0"/>
                <a:ea typeface="Arial Unicode MS" panose="020B0604020202020204" pitchFamily="34" charset="-122"/>
              </a:rPr>
              <a:t>8</a:t>
            </a:r>
            <a:r>
              <a:rPr lang="zh-CN" altLang="en-US" sz="2000">
                <a:latin typeface="Arial" panose="020B0604020202020204" pitchFamily="34" charset="0"/>
                <a:ea typeface="Arial Unicode MS" panose="020B0604020202020204" pitchFamily="34" charset="-122"/>
              </a:rPr>
              <a:t>、</a:t>
            </a:r>
            <a:r>
              <a:rPr lang="en-US" altLang="zh-CN" sz="2000">
                <a:latin typeface="Arial" panose="020B0604020202020204" pitchFamily="34" charset="0"/>
                <a:ea typeface="Arial Unicode MS" panose="020B0604020202020204" pitchFamily="34" charset="-122"/>
              </a:rPr>
              <a:t>2</a:t>
            </a:r>
            <a:r>
              <a:rPr lang="zh-CN" altLang="en-US" sz="2000">
                <a:latin typeface="Arial" panose="020B0604020202020204" pitchFamily="34" charset="0"/>
                <a:ea typeface="Arial Unicode MS" panose="020B0604020202020204" pitchFamily="34" charset="-122"/>
              </a:rPr>
              <a:t>和</a:t>
            </a:r>
            <a:r>
              <a:rPr lang="en-US" altLang="zh-CN" sz="2000">
                <a:latin typeface="Arial" panose="020B0604020202020204" pitchFamily="34" charset="0"/>
                <a:ea typeface="Arial Unicode MS" panose="020B0604020202020204" pitchFamily="34" charset="-122"/>
              </a:rPr>
              <a:t>7</a:t>
            </a:r>
            <a:r>
              <a:rPr lang="zh-CN" altLang="en-US" sz="2000">
                <a:latin typeface="Arial" panose="020B0604020202020204" pitchFamily="34" charset="0"/>
                <a:ea typeface="Arial Unicode MS" panose="020B0604020202020204" pitchFamily="34" charset="-122"/>
              </a:rPr>
              <a:t>、</a:t>
            </a:r>
            <a:r>
              <a:rPr lang="en-US" altLang="zh-CN" sz="2000">
                <a:latin typeface="Arial" panose="020B0604020202020204" pitchFamily="34" charset="0"/>
                <a:ea typeface="Arial Unicode MS" panose="020B0604020202020204" pitchFamily="34" charset="-122"/>
              </a:rPr>
              <a:t>3</a:t>
            </a:r>
            <a:r>
              <a:rPr lang="zh-CN" altLang="en-US" sz="2000">
                <a:latin typeface="Arial" panose="020B0604020202020204" pitchFamily="34" charset="0"/>
                <a:ea typeface="Arial Unicode MS" panose="020B0604020202020204" pitchFamily="34" charset="-122"/>
              </a:rPr>
              <a:t>和</a:t>
            </a:r>
            <a:r>
              <a:rPr lang="en-US" altLang="zh-CN" sz="2000">
                <a:latin typeface="Arial" panose="020B0604020202020204" pitchFamily="34" charset="0"/>
                <a:ea typeface="Arial Unicode MS" panose="020B0604020202020204" pitchFamily="34" charset="-122"/>
              </a:rPr>
              <a:t>6</a:t>
            </a:r>
            <a:r>
              <a:rPr lang="zh-CN" altLang="en-US" sz="2000">
                <a:latin typeface="Arial" panose="020B0604020202020204" pitchFamily="34" charset="0"/>
                <a:ea typeface="Arial Unicode MS" panose="020B0604020202020204" pitchFamily="34" charset="-122"/>
              </a:rPr>
              <a:t>、</a:t>
            </a:r>
            <a:r>
              <a:rPr lang="en-US" altLang="zh-CN" sz="2000">
                <a:latin typeface="Arial" panose="020B0604020202020204" pitchFamily="34" charset="0"/>
                <a:ea typeface="Arial Unicode MS" panose="020B0604020202020204" pitchFamily="34" charset="-122"/>
              </a:rPr>
              <a:t>4</a:t>
            </a:r>
            <a:r>
              <a:rPr lang="zh-CN" altLang="en-US" sz="2000">
                <a:latin typeface="Arial" panose="020B0604020202020204" pitchFamily="34" charset="0"/>
                <a:ea typeface="Arial Unicode MS" panose="020B0604020202020204" pitchFamily="34" charset="-122"/>
              </a:rPr>
              <a:t>和</a:t>
            </a:r>
            <a:r>
              <a:rPr lang="en-US" altLang="zh-CN" sz="2000">
                <a:latin typeface="Arial" panose="020B0604020202020204" pitchFamily="34" charset="0"/>
                <a:ea typeface="Arial Unicode MS" panose="020B0604020202020204" pitchFamily="34" charset="-122"/>
              </a:rPr>
              <a:t>5</a:t>
            </a:r>
            <a:r>
              <a:rPr lang="zh-CN" altLang="en-US" sz="2000">
                <a:latin typeface="Arial" panose="020B0604020202020204" pitchFamily="34" charset="0"/>
                <a:ea typeface="Arial Unicode MS" panose="020B0604020202020204" pitchFamily="34" charset="-122"/>
              </a:rPr>
              <a:t>的代码对应位恰好一个是</a:t>
            </a:r>
            <a:r>
              <a:rPr lang="en-US" altLang="zh-CN" sz="2000">
                <a:latin typeface="Arial" panose="020B0604020202020204" pitchFamily="34" charset="0"/>
                <a:ea typeface="Arial Unicode MS" panose="020B0604020202020204" pitchFamily="34" charset="-122"/>
              </a:rPr>
              <a:t>0</a:t>
            </a:r>
            <a:r>
              <a:rPr lang="zh-CN" altLang="en-US" sz="2000">
                <a:latin typeface="Arial" panose="020B0604020202020204" pitchFamily="34" charset="0"/>
                <a:ea typeface="Arial Unicode MS" panose="020B0604020202020204" pitchFamily="34" charset="-122"/>
              </a:rPr>
              <a:t>时，另一个就是</a:t>
            </a:r>
            <a:r>
              <a:rPr lang="en-US" altLang="zh-CN" sz="2000">
                <a:latin typeface="Arial" panose="020B0604020202020204" pitchFamily="34" charset="0"/>
                <a:ea typeface="Arial Unicode MS" panose="020B0604020202020204" pitchFamily="34" charset="-122"/>
              </a:rPr>
              <a:t>1</a:t>
            </a:r>
            <a:r>
              <a:rPr lang="zh-CN" altLang="en-US" sz="2000">
                <a:latin typeface="Arial" panose="020B0604020202020204" pitchFamily="34" charset="0"/>
                <a:ea typeface="Arial Unicode MS" panose="020B0604020202020204" pitchFamily="34" charset="-122"/>
              </a:rPr>
              <a:t>。就称</a:t>
            </a:r>
            <a:r>
              <a:rPr lang="en-US" altLang="zh-CN" sz="2000">
                <a:latin typeface="Arial" panose="020B0604020202020204" pitchFamily="34" charset="0"/>
                <a:ea typeface="Arial Unicode MS" panose="020B0604020202020204" pitchFamily="34" charset="-122"/>
              </a:rPr>
              <a:t>0</a:t>
            </a:r>
            <a:r>
              <a:rPr lang="zh-CN" altLang="en-US" sz="2000">
                <a:latin typeface="Arial" panose="020B0604020202020204" pitchFamily="34" charset="0"/>
                <a:ea typeface="Arial Unicode MS" panose="020B0604020202020204" pitchFamily="34" charset="-122"/>
              </a:rPr>
              <a:t>和</a:t>
            </a:r>
            <a:r>
              <a:rPr lang="en-US" altLang="zh-CN" sz="2000">
                <a:latin typeface="Arial" panose="020B0604020202020204" pitchFamily="34" charset="0"/>
                <a:ea typeface="Arial Unicode MS" panose="020B0604020202020204" pitchFamily="34" charset="-122"/>
              </a:rPr>
              <a:t>9</a:t>
            </a:r>
            <a:r>
              <a:rPr lang="zh-CN" altLang="en-US" sz="2000">
                <a:latin typeface="Arial" panose="020B0604020202020204" pitchFamily="34" charset="0"/>
                <a:ea typeface="Arial Unicode MS" panose="020B0604020202020204" pitchFamily="34" charset="-122"/>
              </a:rPr>
              <a:t>、</a:t>
            </a:r>
            <a:r>
              <a:rPr lang="en-US" altLang="zh-CN" sz="2000">
                <a:latin typeface="Arial" panose="020B0604020202020204" pitchFamily="34" charset="0"/>
                <a:ea typeface="Arial Unicode MS" panose="020B0604020202020204" pitchFamily="34" charset="-122"/>
              </a:rPr>
              <a:t>1</a:t>
            </a:r>
            <a:r>
              <a:rPr lang="zh-CN" altLang="en-US" sz="2000">
                <a:latin typeface="Arial" panose="020B0604020202020204" pitchFamily="34" charset="0"/>
                <a:ea typeface="Arial Unicode MS" panose="020B0604020202020204" pitchFamily="34" charset="-122"/>
              </a:rPr>
              <a:t>和</a:t>
            </a:r>
            <a:r>
              <a:rPr lang="en-US" altLang="zh-CN" sz="2000">
                <a:latin typeface="Arial" panose="020B0604020202020204" pitchFamily="34" charset="0"/>
                <a:ea typeface="Arial Unicode MS" panose="020B0604020202020204" pitchFamily="34" charset="-122"/>
              </a:rPr>
              <a:t>8</a:t>
            </a:r>
            <a:r>
              <a:rPr lang="zh-CN" altLang="en-US" sz="2000">
                <a:latin typeface="Arial" panose="020B0604020202020204" pitchFamily="34" charset="0"/>
                <a:ea typeface="Arial Unicode MS" panose="020B0604020202020204" pitchFamily="34" charset="-122"/>
              </a:rPr>
              <a:t>互为反码。 </a:t>
            </a: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1921">
                                            <p:txEl>
                                              <p:pRg st="0" end="0"/>
                                            </p:txEl>
                                          </p:spTgt>
                                        </p:tgtEl>
                                        <p:attrNameLst>
                                          <p:attrName>style.visibility</p:attrName>
                                        </p:attrNameLst>
                                      </p:cBhvr>
                                      <p:to>
                                        <p:strVal val="visible"/>
                                      </p:to>
                                    </p:set>
                                    <p:anim calcmode="lin" valueType="num">
                                      <p:cBhvr additive="base">
                                        <p:cTn id="7" dur="500" fill="hold"/>
                                        <p:tgtEl>
                                          <p:spTgt spid="16192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19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1921">
                                            <p:txEl>
                                              <p:pRg st="1" end="1"/>
                                            </p:txEl>
                                          </p:spTgt>
                                        </p:tgtEl>
                                        <p:attrNameLst>
                                          <p:attrName>style.visibility</p:attrName>
                                        </p:attrNameLst>
                                      </p:cBhvr>
                                      <p:to>
                                        <p:strVal val="visible"/>
                                      </p:to>
                                    </p:set>
                                    <p:anim calcmode="lin" valueType="num">
                                      <p:cBhvr additive="base">
                                        <p:cTn id="13" dur="500" fill="hold"/>
                                        <p:tgtEl>
                                          <p:spTgt spid="16192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192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921"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887" name="Picture 71">
            <a:extLst>
              <a:ext uri="{FF2B5EF4-FFF2-40B4-BE49-F238E27FC236}">
                <a16:creationId xmlns:a16="http://schemas.microsoft.com/office/drawing/2014/main" id="{67264653-9912-118A-2CDB-A66AA751CD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188" y="1527175"/>
            <a:ext cx="5357812" cy="533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115" name="Slide Number Placeholder 9">
            <a:extLst>
              <a:ext uri="{FF2B5EF4-FFF2-40B4-BE49-F238E27FC236}">
                <a16:creationId xmlns:a16="http://schemas.microsoft.com/office/drawing/2014/main" id="{1F281831-49BD-2BBE-BAA3-F49DDC3AF2B0}"/>
              </a:ext>
            </a:extLst>
          </p:cNvPr>
          <p:cNvSpPr txBox="1">
            <a:spLocks noGrp="1"/>
          </p:cNvSpPr>
          <p:nvPr/>
        </p:nvSpPr>
        <p:spPr bwMode="auto">
          <a:xfrm>
            <a:off x="107950" y="6308725"/>
            <a:ext cx="582613" cy="323850"/>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0"/>
              </a:spcBef>
              <a:buClrTx/>
              <a:buFontTx/>
              <a:buNone/>
            </a:pPr>
            <a:fld id="{5C9680D3-44B9-48FE-B1BE-8228853B876C}" type="slidenum">
              <a:rPr lang="en-US" altLang="zh-CN" sz="1800" b="0">
                <a:solidFill>
                  <a:schemeClr val="bg2"/>
                </a:solidFill>
                <a:latin typeface="Arial" panose="020B0604020202020204" pitchFamily="34" charset="0"/>
                <a:ea typeface="Arial Unicode MS" panose="020B0604020202020204" pitchFamily="34" charset="-122"/>
              </a:rPr>
              <a:pPr algn="ctr" eaLnBrk="1" hangingPunct="1">
                <a:spcBef>
                  <a:spcPct val="0"/>
                </a:spcBef>
                <a:buClrTx/>
                <a:buFontTx/>
                <a:buNone/>
              </a:pPr>
              <a:t>72</a:t>
            </a:fld>
            <a:endParaRPr lang="en-US" altLang="zh-CN" sz="1800" b="0">
              <a:solidFill>
                <a:schemeClr val="bg2"/>
              </a:solidFill>
              <a:latin typeface="Arial" panose="020B0604020202020204" pitchFamily="34" charset="0"/>
              <a:ea typeface="Arial Unicode MS" panose="020B0604020202020204" pitchFamily="34" charset="-122"/>
            </a:endParaRPr>
          </a:p>
        </p:txBody>
      </p:sp>
      <p:sp>
        <p:nvSpPr>
          <p:cNvPr id="103430" name="矩形 6">
            <a:extLst>
              <a:ext uri="{FF2B5EF4-FFF2-40B4-BE49-F238E27FC236}">
                <a16:creationId xmlns:a16="http://schemas.microsoft.com/office/drawing/2014/main" id="{8756DC25-EEC8-66C1-3086-581CA4B0AC0B}"/>
              </a:ext>
            </a:extLst>
          </p:cNvPr>
          <p:cNvSpPr>
            <a:spLocks noGrp="1"/>
          </p:cNvSpPr>
          <p:nvPr>
            <p:ph type="title" idx="4294967295"/>
          </p:nvPr>
        </p:nvSpPr>
        <p:spPr/>
        <p:txBody>
          <a:bodyPr/>
          <a:lstStyle/>
          <a:p>
            <a:pPr>
              <a:defRPr/>
            </a:pPr>
            <a:r>
              <a:rPr lang="zh-CN" altLang="en-US" sz="2400" cap="none"/>
              <a:t>实例</a:t>
            </a:r>
            <a:r>
              <a:rPr lang="en-US" altLang="zh-CN" sz="2400" cap="none"/>
              <a:t>4</a:t>
            </a:r>
          </a:p>
        </p:txBody>
      </p:sp>
      <p:sp>
        <p:nvSpPr>
          <p:cNvPr id="90117" name="Text Box 11">
            <a:extLst>
              <a:ext uri="{FF2B5EF4-FFF2-40B4-BE49-F238E27FC236}">
                <a16:creationId xmlns:a16="http://schemas.microsoft.com/office/drawing/2014/main" id="{70923E4F-7281-5312-B2E4-7DB3DCEBDA8C}"/>
              </a:ext>
            </a:extLst>
          </p:cNvPr>
          <p:cNvSpPr txBox="1">
            <a:spLocks noChangeArrowheads="1"/>
          </p:cNvSpPr>
          <p:nvPr/>
        </p:nvSpPr>
        <p:spPr bwMode="auto">
          <a:xfrm>
            <a:off x="863600" y="188913"/>
            <a:ext cx="8280400" cy="1311275"/>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000">
                <a:latin typeface="Arial" panose="020B0604020202020204" pitchFamily="34" charset="0"/>
                <a:ea typeface="Arial Unicode MS" panose="020B0604020202020204" pitchFamily="34" charset="-122"/>
              </a:rPr>
              <a:t>      解：这种电路称为编码转换器。每个</a:t>
            </a:r>
            <a:r>
              <a:rPr lang="en-US" altLang="zh-CN" sz="2000">
                <a:latin typeface="Arial" panose="020B0604020202020204" pitchFamily="34" charset="0"/>
                <a:ea typeface="Arial Unicode MS" panose="020B0604020202020204" pitchFamily="34" charset="-122"/>
              </a:rPr>
              <a:t>4</a:t>
            </a:r>
            <a:r>
              <a:rPr lang="zh-CN" altLang="en-US" sz="2000">
                <a:latin typeface="Arial" panose="020B0604020202020204" pitchFamily="34" charset="0"/>
                <a:ea typeface="Arial Unicode MS" panose="020B0604020202020204" pitchFamily="34" charset="-122"/>
              </a:rPr>
              <a:t>位</a:t>
            </a:r>
            <a:r>
              <a:rPr lang="en-US" altLang="zh-CN" sz="2000">
                <a:latin typeface="Arial" panose="020B0604020202020204" pitchFamily="34" charset="0"/>
                <a:ea typeface="Arial Unicode MS" panose="020B0604020202020204" pitchFamily="34" charset="-122"/>
              </a:rPr>
              <a:t>BCD</a:t>
            </a:r>
            <a:r>
              <a:rPr lang="zh-CN" altLang="en-US" sz="2000">
                <a:latin typeface="Arial" panose="020B0604020202020204" pitchFamily="34" charset="0"/>
                <a:ea typeface="Arial Unicode MS" panose="020B0604020202020204" pitchFamily="34" charset="-122"/>
              </a:rPr>
              <a:t>码输入都对应一个</a:t>
            </a:r>
            <a:r>
              <a:rPr lang="en-US" altLang="zh-CN" sz="2000">
                <a:latin typeface="Arial" panose="020B0604020202020204" pitchFamily="34" charset="0"/>
                <a:ea typeface="Arial Unicode MS" panose="020B0604020202020204" pitchFamily="34" charset="-122"/>
              </a:rPr>
              <a:t>2421</a:t>
            </a:r>
            <a:r>
              <a:rPr lang="zh-CN" altLang="en-US" sz="2000">
                <a:latin typeface="Arial" panose="020B0604020202020204" pitchFamily="34" charset="0"/>
                <a:ea typeface="Arial Unicode MS" panose="020B0604020202020204" pitchFamily="34" charset="-122"/>
              </a:rPr>
              <a:t>码输出。从表中可得到</a:t>
            </a:r>
            <a:r>
              <a:rPr lang="en-US" altLang="zh-CN" sz="2000">
                <a:latin typeface="Arial" panose="020B0604020202020204" pitchFamily="34" charset="0"/>
                <a:ea typeface="Arial Unicode MS" panose="020B0604020202020204" pitchFamily="34" charset="-122"/>
              </a:rPr>
              <a:t>2421</a:t>
            </a:r>
            <a:r>
              <a:rPr lang="zh-CN" altLang="en-US" sz="2000">
                <a:latin typeface="Arial" panose="020B0604020202020204" pitchFamily="34" charset="0"/>
                <a:ea typeface="Arial Unicode MS" panose="020B0604020202020204" pitchFamily="34" charset="-122"/>
              </a:rPr>
              <a:t>码各位对应的真值表。</a:t>
            </a:r>
          </a:p>
          <a:p>
            <a:pPr eaLnBrk="1" hangingPunct="1">
              <a:spcBef>
                <a:spcPct val="0"/>
              </a:spcBef>
              <a:buClrTx/>
              <a:buFontTx/>
              <a:buNone/>
            </a:pPr>
            <a:r>
              <a:rPr lang="zh-CN" altLang="en-US" sz="2000">
                <a:latin typeface="Arial" panose="020B0604020202020204" pitchFamily="34" charset="0"/>
                <a:ea typeface="Arial Unicode MS" panose="020B0604020202020204" pitchFamily="34" charset="-122"/>
              </a:rPr>
              <a:t>        为</a:t>
            </a:r>
            <a:r>
              <a:rPr lang="en-US" altLang="zh-CN" sz="2000">
                <a:latin typeface="Arial" panose="020B0604020202020204" pitchFamily="34" charset="0"/>
                <a:ea typeface="Arial Unicode MS" panose="020B0604020202020204" pitchFamily="34" charset="-122"/>
              </a:rPr>
              <a:t>2421</a:t>
            </a:r>
            <a:r>
              <a:rPr lang="zh-CN" altLang="en-US" sz="2000">
                <a:latin typeface="Arial" panose="020B0604020202020204" pitchFamily="34" charset="0"/>
                <a:ea typeface="Arial Unicode MS" panose="020B0604020202020204" pitchFamily="34" charset="-122"/>
              </a:rPr>
              <a:t>码的</a:t>
            </a:r>
            <a:r>
              <a:rPr lang="en-US" altLang="zh-CN" sz="2000">
                <a:latin typeface="Arial" panose="020B0604020202020204" pitchFamily="34" charset="0"/>
                <a:ea typeface="Arial Unicode MS" panose="020B0604020202020204" pitchFamily="34" charset="-122"/>
              </a:rPr>
              <a:t>4</a:t>
            </a:r>
            <a:r>
              <a:rPr lang="zh-CN" altLang="en-US" sz="2000">
                <a:latin typeface="Arial" panose="020B0604020202020204" pitchFamily="34" charset="0"/>
                <a:ea typeface="Arial Unicode MS" panose="020B0604020202020204" pitchFamily="34" charset="-122"/>
              </a:rPr>
              <a:t>位画出相应的卡诺图。</a:t>
            </a:r>
            <a:r>
              <a:rPr lang="en-US" altLang="zh-CN" sz="2000">
                <a:latin typeface="Arial" panose="020B0604020202020204" pitchFamily="34" charset="0"/>
                <a:ea typeface="Arial Unicode MS" panose="020B0604020202020204" pitchFamily="34" charset="-122"/>
              </a:rPr>
              <a:t>BCD</a:t>
            </a:r>
            <a:r>
              <a:rPr lang="zh-CN" altLang="en-US" sz="2000">
                <a:latin typeface="Arial" panose="020B0604020202020204" pitchFamily="34" charset="0"/>
                <a:ea typeface="Arial Unicode MS" panose="020B0604020202020204" pitchFamily="34" charset="-122"/>
              </a:rPr>
              <a:t>码中未使用的</a:t>
            </a:r>
            <a:r>
              <a:rPr lang="en-US" altLang="zh-CN" sz="2000">
                <a:latin typeface="Arial" panose="020B0604020202020204" pitchFamily="34" charset="0"/>
                <a:ea typeface="Arial Unicode MS" panose="020B0604020202020204" pitchFamily="34" charset="-122"/>
              </a:rPr>
              <a:t>1010,1011,1100,1101,1110,1111</a:t>
            </a:r>
            <a:r>
              <a:rPr lang="zh-CN" altLang="en-US" sz="2000">
                <a:latin typeface="Arial" panose="020B0604020202020204" pitchFamily="34" charset="0"/>
                <a:ea typeface="Arial Unicode MS" panose="020B0604020202020204" pitchFamily="34" charset="-122"/>
              </a:rPr>
              <a:t>对应每个卡诺图中的无关状态。则：</a:t>
            </a:r>
          </a:p>
        </p:txBody>
      </p:sp>
      <p:pic>
        <p:nvPicPr>
          <p:cNvPr id="162903" name="Picture 87">
            <a:extLst>
              <a:ext uri="{FF2B5EF4-FFF2-40B4-BE49-F238E27FC236}">
                <a16:creationId xmlns:a16="http://schemas.microsoft.com/office/drawing/2014/main" id="{5AFD41C9-7FAF-D9A8-D986-452599715E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5146675"/>
            <a:ext cx="2987675" cy="1711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119" name="Text Box 11">
            <a:extLst>
              <a:ext uri="{FF2B5EF4-FFF2-40B4-BE49-F238E27FC236}">
                <a16:creationId xmlns:a16="http://schemas.microsoft.com/office/drawing/2014/main" id="{060DC4FF-75A5-51E6-F923-B56D956149D2}"/>
              </a:ext>
            </a:extLst>
          </p:cNvPr>
          <p:cNvSpPr txBox="1">
            <a:spLocks noChangeArrowheads="1"/>
          </p:cNvSpPr>
          <p:nvPr/>
        </p:nvSpPr>
        <p:spPr bwMode="auto">
          <a:xfrm>
            <a:off x="144463" y="0"/>
            <a:ext cx="1187450" cy="466725"/>
          </a:xfrm>
          <a:prstGeom prst="rect">
            <a:avLst/>
          </a:prstGeom>
          <a:solidFill>
            <a:srgbClr val="FFFF00"/>
          </a:solidFill>
          <a:ln w="9525">
            <a:solidFill>
              <a:schemeClr val="tx1"/>
            </a:solidFill>
            <a:miter lim="800000"/>
            <a:headEnd/>
            <a:tailEnd/>
          </a:ln>
        </p:spPr>
        <p:txBody>
          <a:bodyPr>
            <a:spAutoFit/>
          </a:bodyPr>
          <a:lstStyle>
            <a:lvl1pPr marL="457200" indent="-4572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400">
                <a:latin typeface="Arial" panose="020B0604020202020204" pitchFamily="34" charset="0"/>
                <a:ea typeface="Arial Unicode MS" panose="020B0604020202020204" pitchFamily="34" charset="-122"/>
              </a:rPr>
              <a:t>实例</a:t>
            </a:r>
            <a:r>
              <a:rPr lang="en-US" altLang="zh-CN" sz="2400">
                <a:latin typeface="Arial" panose="020B0604020202020204" pitchFamily="34" charset="0"/>
                <a:ea typeface="Arial Unicode MS" panose="020B0604020202020204" pitchFamily="34" charset="-122"/>
              </a:rPr>
              <a:t>4</a:t>
            </a:r>
            <a:endParaRPr lang="en-US" altLang="zh-CN" sz="2400" b="0" baseline="-25000">
              <a:latin typeface="Arial" panose="020B0604020202020204" pitchFamily="34" charset="0"/>
              <a:ea typeface="Arial Unicode MS" panose="020B0604020202020204" pitchFamily="34" charset="-122"/>
            </a:endParaRPr>
          </a:p>
        </p:txBody>
      </p:sp>
      <p:graphicFrame>
        <p:nvGraphicFramePr>
          <p:cNvPr id="162974" name="Group 158">
            <a:extLst>
              <a:ext uri="{FF2B5EF4-FFF2-40B4-BE49-F238E27FC236}">
                <a16:creationId xmlns:a16="http://schemas.microsoft.com/office/drawing/2014/main" id="{982BFB37-80A4-DFED-9010-6A9B43CCC8C0}"/>
              </a:ext>
            </a:extLst>
          </p:cNvPr>
          <p:cNvGraphicFramePr>
            <a:graphicFrameLocks noGrp="1"/>
          </p:cNvGraphicFramePr>
          <p:nvPr/>
        </p:nvGraphicFramePr>
        <p:xfrm>
          <a:off x="287338" y="1449388"/>
          <a:ext cx="3384550" cy="3687762"/>
        </p:xfrm>
        <a:graphic>
          <a:graphicData uri="http://schemas.openxmlformats.org/drawingml/2006/table">
            <a:tbl>
              <a:tblPr/>
              <a:tblGrid>
                <a:gridCol w="688975">
                  <a:extLst>
                    <a:ext uri="{9D8B030D-6E8A-4147-A177-3AD203B41FA5}">
                      <a16:colId xmlns:a16="http://schemas.microsoft.com/office/drawing/2014/main" val="20000"/>
                    </a:ext>
                  </a:extLst>
                </a:gridCol>
                <a:gridCol w="1349375">
                  <a:extLst>
                    <a:ext uri="{9D8B030D-6E8A-4147-A177-3AD203B41FA5}">
                      <a16:colId xmlns:a16="http://schemas.microsoft.com/office/drawing/2014/main" val="20001"/>
                    </a:ext>
                  </a:extLst>
                </a:gridCol>
                <a:gridCol w="1346200">
                  <a:extLst>
                    <a:ext uri="{9D8B030D-6E8A-4147-A177-3AD203B41FA5}">
                      <a16:colId xmlns:a16="http://schemas.microsoft.com/office/drawing/2014/main" val="20002"/>
                    </a:ext>
                  </a:extLst>
                </a:gridCol>
              </a:tblGrid>
              <a:tr h="304774">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CN" altLang="en-US" sz="1400" b="0" i="0" u="none" strike="noStrike" cap="none" normalizeH="0" baseline="0">
                        <a:ln>
                          <a:noFill/>
                        </a:ln>
                        <a:solidFill>
                          <a:schemeClr val="tx2"/>
                        </a:solidFill>
                        <a:effectLst/>
                        <a:latin typeface="Franklin Gothic Medium" pitchFamily="34" charset="0"/>
                        <a:ea typeface="宋体" pitchFamily="2" charset="-122"/>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400" b="0" i="0" u="none" strike="noStrike" cap="none" normalizeH="0" baseline="0">
                          <a:ln>
                            <a:noFill/>
                          </a:ln>
                          <a:solidFill>
                            <a:schemeClr val="tx2"/>
                          </a:solidFill>
                          <a:effectLst/>
                          <a:latin typeface="Franklin Gothic Medium" pitchFamily="34" charset="0"/>
                          <a:ea typeface="宋体" pitchFamily="2" charset="-122"/>
                        </a:rPr>
                        <a:t>8421</a:t>
                      </a:r>
                      <a:r>
                        <a:rPr kumimoji="0" lang="zh-CN" altLang="en-US" sz="1400" b="0" i="0" u="none" strike="noStrike" cap="none" normalizeH="0" baseline="0">
                          <a:ln>
                            <a:noFill/>
                          </a:ln>
                          <a:solidFill>
                            <a:schemeClr val="tx2"/>
                          </a:solidFill>
                          <a:effectLst/>
                          <a:latin typeface="Franklin Gothic Medium" pitchFamily="34" charset="0"/>
                          <a:ea typeface="宋体" pitchFamily="2" charset="-122"/>
                        </a:rPr>
                        <a:t>码</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400" b="0" i="0" u="none" strike="noStrike" cap="none" normalizeH="0" baseline="0">
                          <a:ln>
                            <a:noFill/>
                          </a:ln>
                          <a:solidFill>
                            <a:schemeClr val="tx2"/>
                          </a:solidFill>
                          <a:effectLst/>
                          <a:latin typeface="Franklin Gothic Medium" pitchFamily="34" charset="0"/>
                          <a:ea typeface="宋体" pitchFamily="2" charset="-122"/>
                        </a:rPr>
                        <a:t>2421</a:t>
                      </a:r>
                      <a:r>
                        <a:rPr kumimoji="0" lang="zh-CN" altLang="en-US" sz="1400" b="0" i="0" u="none" strike="noStrike" cap="none" normalizeH="0" baseline="0">
                          <a:ln>
                            <a:noFill/>
                          </a:ln>
                          <a:solidFill>
                            <a:schemeClr val="tx2"/>
                          </a:solidFill>
                          <a:effectLst/>
                          <a:latin typeface="Franklin Gothic Medium" pitchFamily="34" charset="0"/>
                          <a:ea typeface="宋体" pitchFamily="2" charset="-122"/>
                        </a:rPr>
                        <a:t>码</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extLst>
                  <a:ext uri="{0D108BD9-81ED-4DB2-BD59-A6C34878D82A}">
                    <a16:rowId xmlns:a16="http://schemas.microsoft.com/office/drawing/2014/main" val="10000"/>
                  </a:ext>
                </a:extLst>
              </a:tr>
              <a:tr h="33525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600" b="1" i="0" u="none" strike="noStrike" cap="none" normalizeH="0" baseline="0">
                          <a:ln>
                            <a:noFill/>
                          </a:ln>
                          <a:solidFill>
                            <a:schemeClr val="tx1"/>
                          </a:solidFill>
                          <a:effectLst>
                            <a:outerShdw blurRad="38100" dist="38100" dir="2700000" algn="tl">
                              <a:srgbClr val="FFFFFF"/>
                            </a:outerShdw>
                          </a:effectLst>
                          <a:latin typeface="Arial" charset="0"/>
                          <a:ea typeface="宋体" pitchFamily="2" charset="-122"/>
                        </a:rPr>
                        <a:t>D</a:t>
                      </a:r>
                      <a:r>
                        <a:rPr kumimoji="0" lang="en-US" altLang="zh-CN" sz="1600" b="1" i="0" u="none" strike="noStrike" cap="none" normalizeH="0" baseline="-25000">
                          <a:ln>
                            <a:noFill/>
                          </a:ln>
                          <a:solidFill>
                            <a:schemeClr val="tx1"/>
                          </a:solidFill>
                          <a:effectLst>
                            <a:outerShdw blurRad="38100" dist="38100" dir="2700000" algn="tl">
                              <a:srgbClr val="FFFFFF"/>
                            </a:outerShdw>
                          </a:effectLst>
                          <a:latin typeface="Arial" charset="0"/>
                          <a:ea typeface="宋体" pitchFamily="2" charset="-122"/>
                        </a:rPr>
                        <a:t>4 </a:t>
                      </a:r>
                      <a:r>
                        <a:rPr kumimoji="0" lang="en-US" altLang="zh-CN" sz="1600" b="1" i="0" u="none" strike="noStrike" cap="none" normalizeH="0" baseline="0">
                          <a:ln>
                            <a:noFill/>
                          </a:ln>
                          <a:solidFill>
                            <a:schemeClr val="tx1"/>
                          </a:solidFill>
                          <a:effectLst>
                            <a:outerShdw blurRad="38100" dist="38100" dir="2700000" algn="tl">
                              <a:srgbClr val="FFFFFF"/>
                            </a:outerShdw>
                          </a:effectLst>
                          <a:latin typeface="Arial" charset="0"/>
                          <a:ea typeface="Arial Unicode MS" pitchFamily="34" charset="-122"/>
                          <a:cs typeface="Arial Unicode MS" pitchFamily="34" charset="-122"/>
                        </a:rPr>
                        <a:t>D</a:t>
                      </a:r>
                      <a:r>
                        <a:rPr kumimoji="0" lang="en-US" altLang="zh-CN" sz="1600" b="1" i="0" u="none" strike="noStrike" cap="none" normalizeH="0" baseline="-25000">
                          <a:ln>
                            <a:noFill/>
                          </a:ln>
                          <a:solidFill>
                            <a:schemeClr val="tx1"/>
                          </a:solidFill>
                          <a:effectLst>
                            <a:outerShdw blurRad="38100" dist="38100" dir="2700000" algn="tl">
                              <a:srgbClr val="FFFFFF"/>
                            </a:outerShdw>
                          </a:effectLst>
                          <a:latin typeface="Arial" charset="0"/>
                          <a:ea typeface="宋体" pitchFamily="2" charset="-122"/>
                        </a:rPr>
                        <a:t>3 </a:t>
                      </a:r>
                      <a:r>
                        <a:rPr kumimoji="0" lang="en-US" altLang="zh-CN" sz="1600" b="1" i="0" u="none" strike="noStrike" cap="none" normalizeH="0" baseline="0">
                          <a:ln>
                            <a:noFill/>
                          </a:ln>
                          <a:solidFill>
                            <a:schemeClr val="tx1"/>
                          </a:solidFill>
                          <a:effectLst>
                            <a:outerShdw blurRad="38100" dist="38100" dir="2700000" algn="tl">
                              <a:srgbClr val="FFFFFF"/>
                            </a:outerShdw>
                          </a:effectLst>
                          <a:latin typeface="Arial" charset="0"/>
                          <a:ea typeface="Arial Unicode MS" pitchFamily="34" charset="-122"/>
                          <a:cs typeface="Arial Unicode MS" pitchFamily="34" charset="-122"/>
                        </a:rPr>
                        <a:t>D</a:t>
                      </a:r>
                      <a:r>
                        <a:rPr kumimoji="0" lang="en-US" altLang="zh-CN" sz="1600" b="1" i="0" u="none" strike="noStrike" cap="none" normalizeH="0" baseline="-25000">
                          <a:ln>
                            <a:noFill/>
                          </a:ln>
                          <a:solidFill>
                            <a:schemeClr val="tx1"/>
                          </a:solidFill>
                          <a:effectLst>
                            <a:outerShdw blurRad="38100" dist="38100" dir="2700000" algn="tl">
                              <a:srgbClr val="FFFFFF"/>
                            </a:outerShdw>
                          </a:effectLst>
                          <a:latin typeface="Arial" charset="0"/>
                          <a:ea typeface="宋体" pitchFamily="2" charset="-122"/>
                        </a:rPr>
                        <a:t>2 </a:t>
                      </a:r>
                      <a:r>
                        <a:rPr kumimoji="0" lang="en-US" altLang="zh-CN" sz="1600" b="1" i="0" u="none" strike="noStrike" cap="none" normalizeH="0" baseline="0">
                          <a:ln>
                            <a:noFill/>
                          </a:ln>
                          <a:solidFill>
                            <a:schemeClr val="tx1"/>
                          </a:solidFill>
                          <a:effectLst>
                            <a:outerShdw blurRad="38100" dist="38100" dir="2700000" algn="tl">
                              <a:srgbClr val="FFFFFF"/>
                            </a:outerShdw>
                          </a:effectLst>
                          <a:latin typeface="Arial" charset="0"/>
                          <a:ea typeface="Arial Unicode MS" pitchFamily="34" charset="-122"/>
                          <a:cs typeface="Arial Unicode MS" pitchFamily="34" charset="-122"/>
                        </a:rPr>
                        <a:t>D</a:t>
                      </a:r>
                      <a:r>
                        <a:rPr kumimoji="0" lang="en-US" altLang="zh-CN" sz="1600" b="1" i="0" u="none" strike="noStrike" cap="none" normalizeH="0" baseline="-25000">
                          <a:ln>
                            <a:noFill/>
                          </a:ln>
                          <a:solidFill>
                            <a:schemeClr val="tx1"/>
                          </a:solidFill>
                          <a:effectLst>
                            <a:outerShdw blurRad="38100" dist="38100" dir="2700000" algn="tl">
                              <a:srgbClr val="FFFFFF"/>
                            </a:outerShdw>
                          </a:effectLst>
                          <a:latin typeface="Arial" charset="0"/>
                          <a:ea typeface="宋体" pitchFamily="2" charset="-122"/>
                        </a:rPr>
                        <a:t>1</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600" b="1" i="0" u="none" strike="noStrike" cap="none" normalizeH="0" baseline="0">
                          <a:ln>
                            <a:noFill/>
                          </a:ln>
                          <a:solidFill>
                            <a:schemeClr val="tx1"/>
                          </a:solidFill>
                          <a:effectLst>
                            <a:outerShdw blurRad="38100" dist="38100" dir="2700000" algn="tl">
                              <a:srgbClr val="FFFFFF"/>
                            </a:outerShdw>
                          </a:effectLst>
                          <a:latin typeface="Arial" charset="0"/>
                          <a:ea typeface="宋体" pitchFamily="2" charset="-122"/>
                        </a:rPr>
                        <a:t>Y</a:t>
                      </a:r>
                      <a:r>
                        <a:rPr kumimoji="0" lang="en-US" altLang="zh-CN" sz="1600" b="1" i="0" u="none" strike="noStrike" cap="none" normalizeH="0" baseline="-25000">
                          <a:ln>
                            <a:noFill/>
                          </a:ln>
                          <a:solidFill>
                            <a:schemeClr val="tx1"/>
                          </a:solidFill>
                          <a:effectLst>
                            <a:outerShdw blurRad="38100" dist="38100" dir="2700000" algn="tl">
                              <a:srgbClr val="FFFFFF"/>
                            </a:outerShdw>
                          </a:effectLst>
                          <a:latin typeface="Arial" charset="0"/>
                          <a:ea typeface="宋体" pitchFamily="2" charset="-122"/>
                        </a:rPr>
                        <a:t>4  </a:t>
                      </a:r>
                      <a:r>
                        <a:rPr kumimoji="0" lang="en-US" altLang="zh-CN" sz="1600" b="1" i="0" u="none" strike="noStrike" cap="none" normalizeH="0" baseline="0">
                          <a:ln>
                            <a:noFill/>
                          </a:ln>
                          <a:solidFill>
                            <a:schemeClr val="tx1"/>
                          </a:solidFill>
                          <a:effectLst>
                            <a:outerShdw blurRad="38100" dist="38100" dir="2700000" algn="tl">
                              <a:srgbClr val="FFFFFF"/>
                            </a:outerShdw>
                          </a:effectLst>
                          <a:latin typeface="Arial" charset="0"/>
                          <a:ea typeface="Arial Unicode MS" pitchFamily="34" charset="-122"/>
                          <a:cs typeface="Arial Unicode MS" pitchFamily="34" charset="-122"/>
                        </a:rPr>
                        <a:t>Y</a:t>
                      </a:r>
                      <a:r>
                        <a:rPr kumimoji="0" lang="en-US" altLang="zh-CN" sz="1600" b="1" i="0" u="none" strike="noStrike" cap="none" normalizeH="0" baseline="-25000">
                          <a:ln>
                            <a:noFill/>
                          </a:ln>
                          <a:solidFill>
                            <a:schemeClr val="tx1"/>
                          </a:solidFill>
                          <a:effectLst>
                            <a:outerShdw blurRad="38100" dist="38100" dir="2700000" algn="tl">
                              <a:srgbClr val="FFFFFF"/>
                            </a:outerShdw>
                          </a:effectLst>
                          <a:latin typeface="Arial" charset="0"/>
                          <a:ea typeface="宋体" pitchFamily="2" charset="-122"/>
                        </a:rPr>
                        <a:t>3 </a:t>
                      </a:r>
                      <a:r>
                        <a:rPr kumimoji="0" lang="en-US" altLang="zh-CN" sz="1600" b="1" i="0" u="none" strike="noStrike" cap="none" normalizeH="0" baseline="0">
                          <a:ln>
                            <a:noFill/>
                          </a:ln>
                          <a:solidFill>
                            <a:schemeClr val="tx1"/>
                          </a:solidFill>
                          <a:effectLst>
                            <a:outerShdw blurRad="38100" dist="38100" dir="2700000" algn="tl">
                              <a:srgbClr val="FFFFFF"/>
                            </a:outerShdw>
                          </a:effectLst>
                          <a:latin typeface="Arial" charset="0"/>
                          <a:ea typeface="Arial Unicode MS" pitchFamily="34" charset="-122"/>
                          <a:cs typeface="Arial Unicode MS" pitchFamily="34" charset="-122"/>
                        </a:rPr>
                        <a:t>Y</a:t>
                      </a:r>
                      <a:r>
                        <a:rPr kumimoji="0" lang="en-US" altLang="zh-CN" sz="1600" b="1" i="0" u="none" strike="noStrike" cap="none" normalizeH="0" baseline="-25000">
                          <a:ln>
                            <a:noFill/>
                          </a:ln>
                          <a:solidFill>
                            <a:schemeClr val="tx1"/>
                          </a:solidFill>
                          <a:effectLst>
                            <a:outerShdw blurRad="38100" dist="38100" dir="2700000" algn="tl">
                              <a:srgbClr val="FFFFFF"/>
                            </a:outerShdw>
                          </a:effectLst>
                          <a:latin typeface="Arial" charset="0"/>
                          <a:ea typeface="宋体" pitchFamily="2" charset="-122"/>
                        </a:rPr>
                        <a:t>2 </a:t>
                      </a:r>
                      <a:r>
                        <a:rPr kumimoji="0" lang="en-US" altLang="zh-CN" sz="1600" b="1" i="0" u="none" strike="noStrike" cap="none" normalizeH="0" baseline="0">
                          <a:ln>
                            <a:noFill/>
                          </a:ln>
                          <a:solidFill>
                            <a:schemeClr val="tx1"/>
                          </a:solidFill>
                          <a:effectLst>
                            <a:outerShdw blurRad="38100" dist="38100" dir="2700000" algn="tl">
                              <a:srgbClr val="FFFFFF"/>
                            </a:outerShdw>
                          </a:effectLst>
                          <a:latin typeface="Arial" charset="0"/>
                          <a:ea typeface="Arial Unicode MS" pitchFamily="34" charset="-122"/>
                          <a:cs typeface="Arial Unicode MS" pitchFamily="34" charset="-122"/>
                        </a:rPr>
                        <a:t>Y</a:t>
                      </a:r>
                      <a:r>
                        <a:rPr kumimoji="0" lang="en-US" altLang="zh-CN" sz="1600" b="1" i="0" u="none" strike="noStrike" cap="none" normalizeH="0" baseline="-25000">
                          <a:ln>
                            <a:noFill/>
                          </a:ln>
                          <a:solidFill>
                            <a:schemeClr val="tx1"/>
                          </a:solidFill>
                          <a:effectLst>
                            <a:outerShdw blurRad="38100" dist="38100" dir="2700000" algn="tl">
                              <a:srgbClr val="FFFFFF"/>
                            </a:outerShdw>
                          </a:effectLst>
                          <a:latin typeface="Arial" charset="0"/>
                          <a:ea typeface="宋体" pitchFamily="2" charset="-122"/>
                        </a:rPr>
                        <a:t>1</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extLst>
                  <a:ext uri="{0D108BD9-81ED-4DB2-BD59-A6C34878D82A}">
                    <a16:rowId xmlns:a16="http://schemas.microsoft.com/office/drawing/2014/main" val="10001"/>
                  </a:ext>
                </a:extLst>
              </a:tr>
              <a:tr h="304774">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400" b="0" i="0" u="none" strike="noStrike" cap="none" normalizeH="0" baseline="0">
                          <a:ln>
                            <a:noFill/>
                          </a:ln>
                          <a:solidFill>
                            <a:schemeClr val="tx2"/>
                          </a:solidFill>
                          <a:effectLst/>
                          <a:latin typeface="Franklin Gothic Medium" pitchFamily="34" charset="0"/>
                          <a:ea typeface="宋体" pitchFamily="2" charset="-122"/>
                        </a:rPr>
                        <a:t>0</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400" b="0" i="0" u="none" strike="noStrike" cap="none" normalizeH="0" baseline="0">
                          <a:ln>
                            <a:noFill/>
                          </a:ln>
                          <a:solidFill>
                            <a:schemeClr val="tx2"/>
                          </a:solidFill>
                          <a:effectLst/>
                          <a:latin typeface="Franklin Gothic Medium" pitchFamily="34" charset="0"/>
                          <a:ea typeface="宋体" pitchFamily="2" charset="-122"/>
                        </a:rPr>
                        <a:t>0   0   0   0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400" b="0" i="0" u="none" strike="noStrike" cap="none" normalizeH="0" baseline="0">
                          <a:ln>
                            <a:noFill/>
                          </a:ln>
                          <a:solidFill>
                            <a:schemeClr val="tx2"/>
                          </a:solidFill>
                          <a:effectLst/>
                          <a:latin typeface="Franklin Gothic Medium" pitchFamily="34" charset="0"/>
                          <a:ea typeface="宋体" pitchFamily="2" charset="-122"/>
                        </a:rPr>
                        <a:t>0   0   0   0</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extLst>
                  <a:ext uri="{0D108BD9-81ED-4DB2-BD59-A6C34878D82A}">
                    <a16:rowId xmlns:a16="http://schemas.microsoft.com/office/drawing/2014/main" val="10002"/>
                  </a:ext>
                </a:extLst>
              </a:tr>
              <a:tr h="304774">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400" b="0" i="0" u="none" strike="noStrike" cap="none" normalizeH="0" baseline="0">
                          <a:ln>
                            <a:noFill/>
                          </a:ln>
                          <a:solidFill>
                            <a:schemeClr val="tx2"/>
                          </a:solidFill>
                          <a:effectLst/>
                          <a:latin typeface="Franklin Gothic Medium" pitchFamily="34" charset="0"/>
                          <a:ea typeface="宋体" pitchFamily="2" charset="-122"/>
                        </a:rPr>
                        <a:t>1</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400" b="0" i="0" u="none" strike="noStrike" cap="none" normalizeH="0" baseline="0">
                          <a:ln>
                            <a:noFill/>
                          </a:ln>
                          <a:solidFill>
                            <a:schemeClr val="tx2"/>
                          </a:solidFill>
                          <a:effectLst/>
                          <a:latin typeface="Franklin Gothic Medium" pitchFamily="34" charset="0"/>
                          <a:ea typeface="宋体" pitchFamily="2" charset="-122"/>
                        </a:rPr>
                        <a:t>0   0   0   1</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400" b="0" i="0" u="none" strike="noStrike" cap="none" normalizeH="0" baseline="0">
                          <a:ln>
                            <a:noFill/>
                          </a:ln>
                          <a:solidFill>
                            <a:schemeClr val="tx2"/>
                          </a:solidFill>
                          <a:effectLst/>
                          <a:latin typeface="Franklin Gothic Medium" pitchFamily="34" charset="0"/>
                          <a:ea typeface="宋体" pitchFamily="2" charset="-122"/>
                        </a:rPr>
                        <a:t>0   0   0   1</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extLst>
                  <a:ext uri="{0D108BD9-81ED-4DB2-BD59-A6C34878D82A}">
                    <a16:rowId xmlns:a16="http://schemas.microsoft.com/office/drawing/2014/main" val="10003"/>
                  </a:ext>
                </a:extLst>
              </a:tr>
              <a:tr h="304774">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400" b="0" i="0" u="none" strike="noStrike" cap="none" normalizeH="0" baseline="0">
                          <a:ln>
                            <a:noFill/>
                          </a:ln>
                          <a:solidFill>
                            <a:schemeClr val="tx2"/>
                          </a:solidFill>
                          <a:effectLst/>
                          <a:latin typeface="Franklin Gothic Medium" pitchFamily="34" charset="0"/>
                          <a:ea typeface="宋体" pitchFamily="2" charset="-122"/>
                        </a:rPr>
                        <a:t>2</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400" b="0" i="0" u="none" strike="noStrike" cap="none" normalizeH="0" baseline="0">
                          <a:ln>
                            <a:noFill/>
                          </a:ln>
                          <a:solidFill>
                            <a:schemeClr val="tx2"/>
                          </a:solidFill>
                          <a:effectLst/>
                          <a:latin typeface="Franklin Gothic Medium" pitchFamily="34" charset="0"/>
                          <a:ea typeface="宋体" pitchFamily="2" charset="-122"/>
                        </a:rPr>
                        <a:t>0   0   1   0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400" b="0" i="0" u="none" strike="noStrike" cap="none" normalizeH="0" baseline="0">
                          <a:ln>
                            <a:noFill/>
                          </a:ln>
                          <a:solidFill>
                            <a:schemeClr val="tx2"/>
                          </a:solidFill>
                          <a:effectLst/>
                          <a:latin typeface="Franklin Gothic Medium" pitchFamily="34" charset="0"/>
                          <a:ea typeface="宋体" pitchFamily="2" charset="-122"/>
                        </a:rPr>
                        <a:t>0   0   1   0</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extLst>
                  <a:ext uri="{0D108BD9-81ED-4DB2-BD59-A6C34878D82A}">
                    <a16:rowId xmlns:a16="http://schemas.microsoft.com/office/drawing/2014/main" val="10004"/>
                  </a:ext>
                </a:extLst>
              </a:tr>
              <a:tr h="304774">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400" b="0" i="0" u="none" strike="noStrike" cap="none" normalizeH="0" baseline="0">
                          <a:ln>
                            <a:noFill/>
                          </a:ln>
                          <a:solidFill>
                            <a:schemeClr val="tx2"/>
                          </a:solidFill>
                          <a:effectLst/>
                          <a:latin typeface="Franklin Gothic Medium" pitchFamily="34" charset="0"/>
                          <a:ea typeface="宋体" pitchFamily="2" charset="-122"/>
                        </a:rPr>
                        <a:t>3</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400" b="0" i="0" u="none" strike="noStrike" cap="none" normalizeH="0" baseline="0">
                          <a:ln>
                            <a:noFill/>
                          </a:ln>
                          <a:solidFill>
                            <a:schemeClr val="tx2"/>
                          </a:solidFill>
                          <a:effectLst/>
                          <a:latin typeface="Franklin Gothic Medium" pitchFamily="34" charset="0"/>
                          <a:ea typeface="宋体" pitchFamily="2" charset="-122"/>
                        </a:rPr>
                        <a:t>0   0   1   1</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400" b="0" i="0" u="none" strike="noStrike" cap="none" normalizeH="0" baseline="0">
                          <a:ln>
                            <a:noFill/>
                          </a:ln>
                          <a:solidFill>
                            <a:schemeClr val="tx2"/>
                          </a:solidFill>
                          <a:effectLst/>
                          <a:latin typeface="Franklin Gothic Medium" pitchFamily="34" charset="0"/>
                          <a:ea typeface="宋体" pitchFamily="2" charset="-122"/>
                        </a:rPr>
                        <a:t>0   0   1   1</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extLst>
                  <a:ext uri="{0D108BD9-81ED-4DB2-BD59-A6C34878D82A}">
                    <a16:rowId xmlns:a16="http://schemas.microsoft.com/office/drawing/2014/main" val="10005"/>
                  </a:ext>
                </a:extLst>
              </a:tr>
              <a:tr h="304774">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400" b="0" i="0" u="none" strike="noStrike" cap="none" normalizeH="0" baseline="0">
                          <a:ln>
                            <a:noFill/>
                          </a:ln>
                          <a:solidFill>
                            <a:schemeClr val="tx2"/>
                          </a:solidFill>
                          <a:effectLst/>
                          <a:latin typeface="Franklin Gothic Medium" pitchFamily="34" charset="0"/>
                          <a:ea typeface="宋体" pitchFamily="2" charset="-122"/>
                        </a:rPr>
                        <a:t>4</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400" b="0" i="0" u="none" strike="noStrike" cap="none" normalizeH="0" baseline="0">
                          <a:ln>
                            <a:noFill/>
                          </a:ln>
                          <a:solidFill>
                            <a:schemeClr val="tx2"/>
                          </a:solidFill>
                          <a:effectLst/>
                          <a:latin typeface="Franklin Gothic Medium" pitchFamily="34" charset="0"/>
                          <a:ea typeface="宋体" pitchFamily="2" charset="-122"/>
                        </a:rPr>
                        <a:t>0   1   0   0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400" b="0" i="0" u="none" strike="noStrike" cap="none" normalizeH="0" baseline="0">
                          <a:ln>
                            <a:noFill/>
                          </a:ln>
                          <a:solidFill>
                            <a:schemeClr val="tx2"/>
                          </a:solidFill>
                          <a:effectLst/>
                          <a:latin typeface="Franklin Gothic Medium" pitchFamily="34" charset="0"/>
                          <a:ea typeface="宋体" pitchFamily="2" charset="-122"/>
                        </a:rPr>
                        <a:t>0   1   0   0</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extLst>
                  <a:ext uri="{0D108BD9-81ED-4DB2-BD59-A6C34878D82A}">
                    <a16:rowId xmlns:a16="http://schemas.microsoft.com/office/drawing/2014/main" val="10006"/>
                  </a:ext>
                </a:extLst>
              </a:tr>
              <a:tr h="304774">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400" b="0" i="0" u="none" strike="noStrike" cap="none" normalizeH="0" baseline="0">
                          <a:ln>
                            <a:noFill/>
                          </a:ln>
                          <a:solidFill>
                            <a:schemeClr val="tx2"/>
                          </a:solidFill>
                          <a:effectLst/>
                          <a:latin typeface="Franklin Gothic Medium" pitchFamily="34" charset="0"/>
                          <a:ea typeface="宋体" pitchFamily="2" charset="-122"/>
                        </a:rPr>
                        <a:t>5</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400" b="0" i="0" u="none" strike="noStrike" cap="none" normalizeH="0" baseline="0">
                          <a:ln>
                            <a:noFill/>
                          </a:ln>
                          <a:solidFill>
                            <a:schemeClr val="tx2"/>
                          </a:solidFill>
                          <a:effectLst/>
                          <a:latin typeface="Franklin Gothic Medium" pitchFamily="34" charset="0"/>
                          <a:ea typeface="宋体" pitchFamily="2" charset="-122"/>
                        </a:rPr>
                        <a:t>0   1   0   1</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400" b="0" i="0" u="none" strike="noStrike" cap="none" normalizeH="0" baseline="0">
                          <a:ln>
                            <a:noFill/>
                          </a:ln>
                          <a:solidFill>
                            <a:schemeClr val="tx2"/>
                          </a:solidFill>
                          <a:effectLst/>
                          <a:latin typeface="Franklin Gothic Medium" pitchFamily="34" charset="0"/>
                          <a:ea typeface="宋体" pitchFamily="2" charset="-122"/>
                        </a:rPr>
                        <a:t>1   0   1   1</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extLst>
                  <a:ext uri="{0D108BD9-81ED-4DB2-BD59-A6C34878D82A}">
                    <a16:rowId xmlns:a16="http://schemas.microsoft.com/office/drawing/2014/main" val="10007"/>
                  </a:ext>
                </a:extLst>
              </a:tr>
              <a:tr h="304774">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400" b="0" i="0" u="none" strike="noStrike" cap="none" normalizeH="0" baseline="0">
                          <a:ln>
                            <a:noFill/>
                          </a:ln>
                          <a:solidFill>
                            <a:schemeClr val="tx2"/>
                          </a:solidFill>
                          <a:effectLst/>
                          <a:latin typeface="Franklin Gothic Medium" pitchFamily="34" charset="0"/>
                          <a:ea typeface="宋体" pitchFamily="2" charset="-122"/>
                        </a:rPr>
                        <a:t>6</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400" b="0" i="0" u="none" strike="noStrike" cap="none" normalizeH="0" baseline="0">
                          <a:ln>
                            <a:noFill/>
                          </a:ln>
                          <a:solidFill>
                            <a:schemeClr val="tx2"/>
                          </a:solidFill>
                          <a:effectLst/>
                          <a:latin typeface="Franklin Gothic Medium" pitchFamily="34" charset="0"/>
                          <a:ea typeface="宋体" pitchFamily="2" charset="-122"/>
                        </a:rPr>
                        <a:t>0   1   1   0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400" b="0" i="0" u="none" strike="noStrike" cap="none" normalizeH="0" baseline="0">
                          <a:ln>
                            <a:noFill/>
                          </a:ln>
                          <a:solidFill>
                            <a:schemeClr val="tx2"/>
                          </a:solidFill>
                          <a:effectLst/>
                          <a:latin typeface="Franklin Gothic Medium" pitchFamily="34" charset="0"/>
                          <a:ea typeface="宋体" pitchFamily="2" charset="-122"/>
                        </a:rPr>
                        <a:t>1   1   0   0</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extLst>
                  <a:ext uri="{0D108BD9-81ED-4DB2-BD59-A6C34878D82A}">
                    <a16:rowId xmlns:a16="http://schemas.microsoft.com/office/drawing/2014/main" val="10008"/>
                  </a:ext>
                </a:extLst>
              </a:tr>
              <a:tr h="304774">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400" b="0" i="0" u="none" strike="noStrike" cap="none" normalizeH="0" baseline="0">
                          <a:ln>
                            <a:noFill/>
                          </a:ln>
                          <a:solidFill>
                            <a:schemeClr val="tx2"/>
                          </a:solidFill>
                          <a:effectLst/>
                          <a:latin typeface="Franklin Gothic Medium" pitchFamily="34" charset="0"/>
                          <a:ea typeface="宋体" pitchFamily="2" charset="-122"/>
                        </a:rPr>
                        <a:t>7</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400" b="0" i="0" u="none" strike="noStrike" cap="none" normalizeH="0" baseline="0">
                          <a:ln>
                            <a:noFill/>
                          </a:ln>
                          <a:solidFill>
                            <a:schemeClr val="tx2"/>
                          </a:solidFill>
                          <a:effectLst/>
                          <a:latin typeface="Franklin Gothic Medium" pitchFamily="34" charset="0"/>
                          <a:ea typeface="宋体" pitchFamily="2" charset="-122"/>
                        </a:rPr>
                        <a:t>0   1   1   1</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400" b="0" i="0" u="none" strike="noStrike" cap="none" normalizeH="0" baseline="0">
                          <a:ln>
                            <a:noFill/>
                          </a:ln>
                          <a:solidFill>
                            <a:schemeClr val="tx2"/>
                          </a:solidFill>
                          <a:effectLst/>
                          <a:latin typeface="Franklin Gothic Medium" pitchFamily="34" charset="0"/>
                          <a:ea typeface="宋体" pitchFamily="2" charset="-122"/>
                        </a:rPr>
                        <a:t>1   1   0   1</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extLst>
                  <a:ext uri="{0D108BD9-81ED-4DB2-BD59-A6C34878D82A}">
                    <a16:rowId xmlns:a16="http://schemas.microsoft.com/office/drawing/2014/main" val="10009"/>
                  </a:ext>
                </a:extLst>
              </a:tr>
              <a:tr h="304774">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400" b="0" i="0" u="none" strike="noStrike" cap="none" normalizeH="0" baseline="0">
                          <a:ln>
                            <a:noFill/>
                          </a:ln>
                          <a:solidFill>
                            <a:schemeClr val="tx2"/>
                          </a:solidFill>
                          <a:effectLst/>
                          <a:latin typeface="Franklin Gothic Medium" pitchFamily="34" charset="0"/>
                          <a:ea typeface="宋体" pitchFamily="2" charset="-122"/>
                        </a:rPr>
                        <a:t>8</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400" b="0" i="0" u="none" strike="noStrike" cap="none" normalizeH="0" baseline="0">
                          <a:ln>
                            <a:noFill/>
                          </a:ln>
                          <a:solidFill>
                            <a:schemeClr val="tx2"/>
                          </a:solidFill>
                          <a:effectLst/>
                          <a:latin typeface="Franklin Gothic Medium" pitchFamily="34" charset="0"/>
                          <a:ea typeface="宋体" pitchFamily="2" charset="-122"/>
                        </a:rPr>
                        <a:t>1   0   0   0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400" b="0" i="0" u="none" strike="noStrike" cap="none" normalizeH="0" baseline="0">
                          <a:ln>
                            <a:noFill/>
                          </a:ln>
                          <a:solidFill>
                            <a:schemeClr val="tx2"/>
                          </a:solidFill>
                          <a:effectLst/>
                          <a:latin typeface="Franklin Gothic Medium" pitchFamily="34" charset="0"/>
                          <a:ea typeface="宋体" pitchFamily="2" charset="-122"/>
                        </a:rPr>
                        <a:t>1   1   1   0</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9CDE5"/>
                    </a:solidFill>
                  </a:tcPr>
                </a:tc>
                <a:extLst>
                  <a:ext uri="{0D108BD9-81ED-4DB2-BD59-A6C34878D82A}">
                    <a16:rowId xmlns:a16="http://schemas.microsoft.com/office/drawing/2014/main" val="10010"/>
                  </a:ext>
                </a:extLst>
              </a:tr>
              <a:tr h="304774">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400" b="0" i="0" u="none" strike="noStrike" cap="none" normalizeH="0" baseline="0">
                          <a:ln>
                            <a:noFill/>
                          </a:ln>
                          <a:solidFill>
                            <a:schemeClr val="tx2"/>
                          </a:solidFill>
                          <a:effectLst/>
                          <a:latin typeface="Franklin Gothic Medium" pitchFamily="34" charset="0"/>
                          <a:ea typeface="宋体" pitchFamily="2" charset="-122"/>
                        </a:rPr>
                        <a:t>9</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400" b="0" i="0" u="none" strike="noStrike" cap="none" normalizeH="0" baseline="0">
                          <a:ln>
                            <a:noFill/>
                          </a:ln>
                          <a:solidFill>
                            <a:schemeClr val="tx2"/>
                          </a:solidFill>
                          <a:effectLst/>
                          <a:latin typeface="Franklin Gothic Medium" pitchFamily="34" charset="0"/>
                          <a:ea typeface="宋体" pitchFamily="2" charset="-122"/>
                        </a:rPr>
                        <a:t>1   0   0   1</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CDE5"/>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400" b="0" i="0" u="none" strike="noStrike" cap="none" normalizeH="0" baseline="0">
                          <a:ln>
                            <a:noFill/>
                          </a:ln>
                          <a:solidFill>
                            <a:schemeClr val="tx2"/>
                          </a:solidFill>
                          <a:effectLst/>
                          <a:latin typeface="Franklin Gothic Medium" pitchFamily="34" charset="0"/>
                          <a:ea typeface="宋体" pitchFamily="2" charset="-122"/>
                        </a:rPr>
                        <a:t>1   1   1   1</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9CDE5"/>
                    </a:solidFill>
                  </a:tcPr>
                </a:tc>
                <a:extLst>
                  <a:ext uri="{0D108BD9-81ED-4DB2-BD59-A6C34878D82A}">
                    <a16:rowId xmlns:a16="http://schemas.microsoft.com/office/drawing/2014/main" val="10011"/>
                  </a:ext>
                </a:extLst>
              </a:tr>
            </a:tbl>
          </a:graphicData>
        </a:graphic>
      </p:graphicFrame>
    </p:spTree>
  </p:cSld>
  <p:clrMapOvr>
    <a:masterClrMapping/>
  </p:clrMapOvr>
  <p:transition>
    <p:newsfla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2887"/>
                                        </p:tgtEl>
                                        <p:attrNameLst>
                                          <p:attrName>style.visibility</p:attrName>
                                        </p:attrNameLst>
                                      </p:cBhvr>
                                      <p:to>
                                        <p:strVal val="visible"/>
                                      </p:to>
                                    </p:set>
                                    <p:animEffect transition="in" filter="box(in)">
                                      <p:cBhvr>
                                        <p:cTn id="7" dur="500"/>
                                        <p:tgtEl>
                                          <p:spTgt spid="1628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62903"/>
                                        </p:tgtEl>
                                        <p:attrNameLst>
                                          <p:attrName>style.visibility</p:attrName>
                                        </p:attrNameLst>
                                      </p:cBhvr>
                                      <p:to>
                                        <p:strVal val="visible"/>
                                      </p:to>
                                    </p:set>
                                    <p:anim calcmode="lin" valueType="num">
                                      <p:cBhvr additive="base">
                                        <p:cTn id="12" dur="500" fill="hold"/>
                                        <p:tgtEl>
                                          <p:spTgt spid="162903"/>
                                        </p:tgtEl>
                                        <p:attrNameLst>
                                          <p:attrName>ppt_x</p:attrName>
                                        </p:attrNameLst>
                                      </p:cBhvr>
                                      <p:tavLst>
                                        <p:tav tm="0">
                                          <p:val>
                                            <p:strVal val="#ppt_x"/>
                                          </p:val>
                                        </p:tav>
                                        <p:tav tm="100000">
                                          <p:val>
                                            <p:strVal val="#ppt_x"/>
                                          </p:val>
                                        </p:tav>
                                      </p:tavLst>
                                    </p:anim>
                                    <p:anim calcmode="lin" valueType="num">
                                      <p:cBhvr additive="base">
                                        <p:cTn id="13" dur="500" fill="hold"/>
                                        <p:tgtEl>
                                          <p:spTgt spid="1629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11">
            <a:extLst>
              <a:ext uri="{FF2B5EF4-FFF2-40B4-BE49-F238E27FC236}">
                <a16:creationId xmlns:a16="http://schemas.microsoft.com/office/drawing/2014/main" id="{A68B69C5-23EF-91B6-9824-67F98C16EF2F}"/>
              </a:ext>
            </a:extLst>
          </p:cNvPr>
          <p:cNvSpPr txBox="1">
            <a:spLocks noChangeArrowheads="1"/>
          </p:cNvSpPr>
          <p:nvPr/>
        </p:nvSpPr>
        <p:spPr bwMode="auto">
          <a:xfrm>
            <a:off x="1871663" y="106363"/>
            <a:ext cx="3924300" cy="406400"/>
          </a:xfrm>
          <a:prstGeom prst="rect">
            <a:avLst/>
          </a:prstGeom>
          <a:solidFill>
            <a:srgbClr val="FFFF00"/>
          </a:solidFill>
          <a:ln w="9525">
            <a:solidFill>
              <a:schemeClr val="tx1"/>
            </a:solidFill>
            <a:miter lim="800000"/>
            <a:headEnd/>
            <a:tailEnd/>
          </a:ln>
        </p:spPr>
        <p:txBody>
          <a:bodyPr>
            <a:spAutoFit/>
          </a:bodyPr>
          <a:lstStyle>
            <a:lvl1pPr marL="457200" indent="-4572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sz="2000">
                <a:latin typeface="Arial" panose="020B0604020202020204" pitchFamily="34" charset="0"/>
                <a:ea typeface="Arial Unicode MS" panose="020B0604020202020204" pitchFamily="34" charset="-122"/>
              </a:rPr>
              <a:t>BCD</a:t>
            </a:r>
            <a:r>
              <a:rPr lang="zh-CN" altLang="en-US" sz="2000">
                <a:latin typeface="Arial" panose="020B0604020202020204" pitchFamily="34" charset="0"/>
                <a:ea typeface="Arial Unicode MS" panose="020B0604020202020204" pitchFamily="34" charset="-122"/>
              </a:rPr>
              <a:t>码到</a:t>
            </a:r>
            <a:r>
              <a:rPr lang="en-US" altLang="zh-CN" sz="2000">
                <a:latin typeface="Arial" panose="020B0604020202020204" pitchFamily="34" charset="0"/>
                <a:ea typeface="Arial Unicode MS" panose="020B0604020202020204" pitchFamily="34" charset="-122"/>
              </a:rPr>
              <a:t>2421</a:t>
            </a:r>
            <a:r>
              <a:rPr lang="zh-CN" altLang="en-US" sz="2000">
                <a:latin typeface="Arial" panose="020B0604020202020204" pitchFamily="34" charset="0"/>
                <a:ea typeface="Arial Unicode MS" panose="020B0604020202020204" pitchFamily="34" charset="-122"/>
              </a:rPr>
              <a:t>码转换电路</a:t>
            </a:r>
            <a:endParaRPr lang="zh-CN" altLang="en-US" sz="2000" b="0" baseline="-25000">
              <a:latin typeface="Arial" panose="020B0604020202020204" pitchFamily="34" charset="0"/>
              <a:ea typeface="Arial Unicode MS" panose="020B0604020202020204" pitchFamily="34" charset="-122"/>
            </a:endParaRPr>
          </a:p>
        </p:txBody>
      </p:sp>
      <p:sp>
        <p:nvSpPr>
          <p:cNvPr id="91139" name="Slide Number Placeholder 9">
            <a:extLst>
              <a:ext uri="{FF2B5EF4-FFF2-40B4-BE49-F238E27FC236}">
                <a16:creationId xmlns:a16="http://schemas.microsoft.com/office/drawing/2014/main" id="{F23B4782-9865-FA98-FE3F-01E2D72AC5C9}"/>
              </a:ext>
            </a:extLst>
          </p:cNvPr>
          <p:cNvSpPr txBox="1">
            <a:spLocks noGrp="1"/>
          </p:cNvSpPr>
          <p:nvPr/>
        </p:nvSpPr>
        <p:spPr bwMode="auto">
          <a:xfrm>
            <a:off x="107950" y="6308725"/>
            <a:ext cx="582613" cy="323850"/>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0"/>
              </a:spcBef>
              <a:buClrTx/>
              <a:buFontTx/>
              <a:buNone/>
            </a:pPr>
            <a:fld id="{9A40B8BF-C910-48BB-B827-507F32F8B46A}" type="slidenum">
              <a:rPr lang="en-US" altLang="zh-CN" sz="1800" b="0">
                <a:solidFill>
                  <a:schemeClr val="bg2"/>
                </a:solidFill>
                <a:latin typeface="Arial" panose="020B0604020202020204" pitchFamily="34" charset="0"/>
                <a:ea typeface="Arial Unicode MS" panose="020B0604020202020204" pitchFamily="34" charset="-122"/>
              </a:rPr>
              <a:pPr algn="ctr" eaLnBrk="1" hangingPunct="1">
                <a:spcBef>
                  <a:spcPct val="0"/>
                </a:spcBef>
                <a:buClrTx/>
                <a:buFontTx/>
                <a:buNone/>
              </a:pPr>
              <a:t>73</a:t>
            </a:fld>
            <a:endParaRPr lang="en-US" altLang="zh-CN" sz="1800" b="0">
              <a:solidFill>
                <a:schemeClr val="bg2"/>
              </a:solidFill>
              <a:latin typeface="Arial" panose="020B0604020202020204" pitchFamily="34" charset="0"/>
              <a:ea typeface="Arial Unicode MS" panose="020B0604020202020204" pitchFamily="34" charset="-122"/>
            </a:endParaRPr>
          </a:p>
        </p:txBody>
      </p:sp>
      <p:sp>
        <p:nvSpPr>
          <p:cNvPr id="103430" name="矩形 6">
            <a:extLst>
              <a:ext uri="{FF2B5EF4-FFF2-40B4-BE49-F238E27FC236}">
                <a16:creationId xmlns:a16="http://schemas.microsoft.com/office/drawing/2014/main" id="{04DAC958-5853-84B1-EED5-E8B124BDCF15}"/>
              </a:ext>
            </a:extLst>
          </p:cNvPr>
          <p:cNvSpPr>
            <a:spLocks noGrp="1"/>
          </p:cNvSpPr>
          <p:nvPr>
            <p:ph type="title" idx="4294967295"/>
          </p:nvPr>
        </p:nvSpPr>
        <p:spPr/>
        <p:txBody>
          <a:bodyPr/>
          <a:lstStyle/>
          <a:p>
            <a:pPr>
              <a:defRPr/>
            </a:pPr>
            <a:r>
              <a:rPr lang="zh-CN" altLang="en-US" sz="2400" cap="none"/>
              <a:t>实例</a:t>
            </a:r>
            <a:r>
              <a:rPr lang="en-US" altLang="zh-CN" sz="2400" cap="none"/>
              <a:t>4</a:t>
            </a:r>
          </a:p>
        </p:txBody>
      </p:sp>
      <p:sp>
        <p:nvSpPr>
          <p:cNvPr id="91141" name="Text Box 11">
            <a:extLst>
              <a:ext uri="{FF2B5EF4-FFF2-40B4-BE49-F238E27FC236}">
                <a16:creationId xmlns:a16="http://schemas.microsoft.com/office/drawing/2014/main" id="{4F642AAE-6256-AD33-0C24-EB68B2DDDE4E}"/>
              </a:ext>
            </a:extLst>
          </p:cNvPr>
          <p:cNvSpPr txBox="1">
            <a:spLocks noChangeArrowheads="1"/>
          </p:cNvSpPr>
          <p:nvPr/>
        </p:nvSpPr>
        <p:spPr bwMode="auto">
          <a:xfrm>
            <a:off x="719138" y="46038"/>
            <a:ext cx="1187450" cy="466725"/>
          </a:xfrm>
          <a:prstGeom prst="rect">
            <a:avLst/>
          </a:prstGeom>
          <a:solidFill>
            <a:srgbClr val="FFFF00"/>
          </a:solidFill>
          <a:ln w="9525">
            <a:solidFill>
              <a:schemeClr val="tx1"/>
            </a:solidFill>
            <a:miter lim="800000"/>
            <a:headEnd/>
            <a:tailEnd/>
          </a:ln>
        </p:spPr>
        <p:txBody>
          <a:bodyPr>
            <a:spAutoFit/>
          </a:bodyPr>
          <a:lstStyle>
            <a:lvl1pPr marL="457200" indent="-4572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400">
                <a:latin typeface="Arial" panose="020B0604020202020204" pitchFamily="34" charset="0"/>
                <a:ea typeface="Arial Unicode MS" panose="020B0604020202020204" pitchFamily="34" charset="-122"/>
              </a:rPr>
              <a:t>实例</a:t>
            </a:r>
            <a:r>
              <a:rPr lang="en-US" altLang="zh-CN" sz="2400">
                <a:latin typeface="Arial" panose="020B0604020202020204" pitchFamily="34" charset="0"/>
                <a:ea typeface="Arial Unicode MS" panose="020B0604020202020204" pitchFamily="34" charset="-122"/>
              </a:rPr>
              <a:t>4</a:t>
            </a:r>
            <a:endParaRPr lang="en-US" altLang="zh-CN" sz="2400" b="0" baseline="-25000">
              <a:latin typeface="Arial" panose="020B0604020202020204" pitchFamily="34" charset="0"/>
              <a:ea typeface="Arial Unicode MS" panose="020B0604020202020204" pitchFamily="34" charset="-122"/>
            </a:endParaRPr>
          </a:p>
        </p:txBody>
      </p:sp>
      <p:pic>
        <p:nvPicPr>
          <p:cNvPr id="91142" name="Picture 62">
            <a:extLst>
              <a:ext uri="{FF2B5EF4-FFF2-40B4-BE49-F238E27FC236}">
                <a16:creationId xmlns:a16="http://schemas.microsoft.com/office/drawing/2014/main" id="{FADF1D86-2DBF-5625-9F85-BA56F56249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766763"/>
            <a:ext cx="7054850" cy="609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143" name="Picture 60">
            <a:extLst>
              <a:ext uri="{FF2B5EF4-FFF2-40B4-BE49-F238E27FC236}">
                <a16:creationId xmlns:a16="http://schemas.microsoft.com/office/drawing/2014/main" id="{DA7F2F81-27AA-C6F8-C94C-FB87FA089C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2475" y="260350"/>
            <a:ext cx="2987675" cy="1711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9">
            <a:extLst>
              <a:ext uri="{FF2B5EF4-FFF2-40B4-BE49-F238E27FC236}">
                <a16:creationId xmlns:a16="http://schemas.microsoft.com/office/drawing/2014/main" id="{54F89E52-7516-255A-1EEC-15D423E269CC}"/>
              </a:ext>
            </a:extLst>
          </p:cNvPr>
          <p:cNvSpPr txBox="1">
            <a:spLocks noGrp="1"/>
          </p:cNvSpPr>
          <p:nvPr/>
        </p:nvSpPr>
        <p:spPr bwMode="auto">
          <a:xfrm>
            <a:off x="107950" y="6308725"/>
            <a:ext cx="582613" cy="323850"/>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0"/>
              </a:spcBef>
              <a:buClrTx/>
              <a:buFontTx/>
              <a:buNone/>
            </a:pPr>
            <a:fld id="{D2B0C5B5-5325-47FC-8A6B-47F6955D0E69}" type="slidenum">
              <a:rPr lang="en-US" altLang="zh-CN" sz="1800" b="0">
                <a:solidFill>
                  <a:schemeClr val="bg2"/>
                </a:solidFill>
                <a:latin typeface="Arial" panose="020B0604020202020204" pitchFamily="34" charset="0"/>
                <a:ea typeface="Arial Unicode MS" panose="020B0604020202020204" pitchFamily="34" charset="-122"/>
              </a:rPr>
              <a:pPr algn="ctr" eaLnBrk="1" hangingPunct="1">
                <a:spcBef>
                  <a:spcPct val="0"/>
                </a:spcBef>
                <a:buClrTx/>
                <a:buFontTx/>
                <a:buNone/>
              </a:pPr>
              <a:t>8</a:t>
            </a:fld>
            <a:endParaRPr lang="en-US" altLang="zh-CN" sz="1800" b="0">
              <a:solidFill>
                <a:schemeClr val="bg2"/>
              </a:solidFill>
              <a:latin typeface="Arial" panose="020B0604020202020204" pitchFamily="34" charset="0"/>
              <a:ea typeface="Arial Unicode MS" panose="020B0604020202020204" pitchFamily="34" charset="-122"/>
            </a:endParaRPr>
          </a:p>
        </p:txBody>
      </p:sp>
      <p:sp>
        <p:nvSpPr>
          <p:cNvPr id="13315" name="Rectangle 5">
            <a:extLst>
              <a:ext uri="{FF2B5EF4-FFF2-40B4-BE49-F238E27FC236}">
                <a16:creationId xmlns:a16="http://schemas.microsoft.com/office/drawing/2014/main" id="{AA4F196C-084C-1618-CA37-6954BB8F310F}"/>
              </a:ext>
            </a:extLst>
          </p:cNvPr>
          <p:cNvSpPr>
            <a:spLocks noChangeArrowheads="1"/>
          </p:cNvSpPr>
          <p:nvPr/>
        </p:nvSpPr>
        <p:spPr bwMode="auto">
          <a:xfrm>
            <a:off x="755650" y="212725"/>
            <a:ext cx="82089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a:latin typeface="宋体" panose="02010600030101010101" pitchFamily="2" charset="-122"/>
                <a:ea typeface="Arial Unicode MS" panose="020B0604020202020204" pitchFamily="34" charset="-122"/>
              </a:rPr>
              <a:t>2.2.3  </a:t>
            </a:r>
            <a:r>
              <a:rPr lang="zh-CN" altLang="en-US">
                <a:latin typeface="宋体" panose="02010600030101010101" pitchFamily="2" charset="-122"/>
                <a:ea typeface="Arial Unicode MS" panose="020B0604020202020204" pitchFamily="34" charset="-122"/>
              </a:rPr>
              <a:t>逻辑非运算和非门</a:t>
            </a:r>
          </a:p>
        </p:txBody>
      </p:sp>
      <p:sp>
        <p:nvSpPr>
          <p:cNvPr id="29703" name="矩形 7">
            <a:extLst>
              <a:ext uri="{FF2B5EF4-FFF2-40B4-BE49-F238E27FC236}">
                <a16:creationId xmlns:a16="http://schemas.microsoft.com/office/drawing/2014/main" id="{22E097B3-62F4-7635-4871-17957A7766B0}"/>
              </a:ext>
            </a:extLst>
          </p:cNvPr>
          <p:cNvSpPr>
            <a:spLocks noGrp="1"/>
          </p:cNvSpPr>
          <p:nvPr>
            <p:ph type="title" idx="4294967295"/>
          </p:nvPr>
        </p:nvSpPr>
        <p:spPr/>
        <p:txBody>
          <a:bodyPr/>
          <a:lstStyle/>
          <a:p>
            <a:pPr>
              <a:defRPr/>
            </a:pPr>
            <a:r>
              <a:rPr lang="en-US" altLang="zh-CN" sz="2400" cap="none" dirty="0"/>
              <a:t>2.2  </a:t>
            </a:r>
            <a:r>
              <a:rPr lang="zh-CN" altLang="en-US" sz="2400" cap="none" dirty="0"/>
              <a:t>基本逻辑运算与基本逻辑门</a:t>
            </a:r>
          </a:p>
        </p:txBody>
      </p:sp>
      <p:sp>
        <p:nvSpPr>
          <p:cNvPr id="13317" name="Rectangle 3">
            <a:extLst>
              <a:ext uri="{FF2B5EF4-FFF2-40B4-BE49-F238E27FC236}">
                <a16:creationId xmlns:a16="http://schemas.microsoft.com/office/drawing/2014/main" id="{433EB034-0381-7DB2-E202-276E27CAFDBF}"/>
              </a:ext>
            </a:extLst>
          </p:cNvPr>
          <p:cNvSpPr txBox="1">
            <a:spLocks noChangeArrowheads="1"/>
          </p:cNvSpPr>
          <p:nvPr/>
        </p:nvSpPr>
        <p:spPr bwMode="auto">
          <a:xfrm>
            <a:off x="755650" y="836613"/>
            <a:ext cx="820896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0850" indent="-45085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20725" indent="-35560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992188" indent="-352425">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262063" indent="-347663">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1430338" indent="-333375">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18875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3447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28019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259138" indent="-333375"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r>
              <a:rPr lang="zh-CN" altLang="en-US" sz="2000">
                <a:latin typeface="宋体" panose="02010600030101010101" pitchFamily="2" charset="-122"/>
                <a:ea typeface="Arial Unicode MS" panose="020B0604020202020204" pitchFamily="34" charset="-122"/>
              </a:rPr>
              <a:t>如果条件具备时，结果不发生；而条件不具备时，结果反而发生，则称这种逻辑关系为逻辑非运算。</a:t>
            </a:r>
          </a:p>
        </p:txBody>
      </p:sp>
      <p:sp>
        <p:nvSpPr>
          <p:cNvPr id="10246" name="Rectangle 4">
            <a:extLst>
              <a:ext uri="{FF2B5EF4-FFF2-40B4-BE49-F238E27FC236}">
                <a16:creationId xmlns:a16="http://schemas.microsoft.com/office/drawing/2014/main" id="{1320E485-8558-F31F-D6FC-AFD9749F5F1E}"/>
              </a:ext>
            </a:extLst>
          </p:cNvPr>
          <p:cNvSpPr>
            <a:spLocks noChangeArrowheads="1"/>
          </p:cNvSpPr>
          <p:nvPr/>
        </p:nvSpPr>
        <p:spPr bwMode="auto">
          <a:xfrm>
            <a:off x="863600" y="1628775"/>
            <a:ext cx="543718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just" eaLnBrk="1" hangingPunct="1">
              <a:spcBef>
                <a:spcPct val="0"/>
              </a:spcBef>
              <a:buClrTx/>
              <a:buFontTx/>
              <a:buNone/>
            </a:pPr>
            <a:r>
              <a:rPr lang="zh-CN" altLang="en-US" sz="2000">
                <a:latin typeface="宋体" panose="02010600030101010101" pitchFamily="2" charset="-122"/>
                <a:ea typeface="Arial Unicode MS" panose="020B0604020202020204" pitchFamily="34" charset="-122"/>
              </a:rPr>
              <a:t>　　当开关</a:t>
            </a:r>
            <a:r>
              <a:rPr lang="en-US" altLang="zh-CN" sz="2000">
                <a:latin typeface="宋体" panose="02010600030101010101" pitchFamily="2" charset="-122"/>
                <a:ea typeface="Arial Unicode MS" panose="020B0604020202020204" pitchFamily="34" charset="-122"/>
              </a:rPr>
              <a:t>A</a:t>
            </a:r>
            <a:r>
              <a:rPr lang="zh-CN" altLang="en-US" sz="2000">
                <a:latin typeface="宋体" panose="02010600030101010101" pitchFamily="2" charset="-122"/>
                <a:ea typeface="Arial Unicode MS" panose="020B0604020202020204" pitchFamily="34" charset="-122"/>
              </a:rPr>
              <a:t>断开时，灯</a:t>
            </a:r>
            <a:r>
              <a:rPr lang="en-US" altLang="zh-CN" sz="2000">
                <a:latin typeface="宋体" panose="02010600030101010101" pitchFamily="2" charset="-122"/>
                <a:ea typeface="Arial Unicode MS" panose="020B0604020202020204" pitchFamily="34" charset="-122"/>
              </a:rPr>
              <a:t>F</a:t>
            </a:r>
            <a:r>
              <a:rPr lang="zh-CN" altLang="en-US" sz="2000">
                <a:latin typeface="宋体" panose="02010600030101010101" pitchFamily="2" charset="-122"/>
                <a:ea typeface="Arial Unicode MS" panose="020B0604020202020204" pitchFamily="34" charset="-122"/>
              </a:rPr>
              <a:t>能亮，开关</a:t>
            </a:r>
            <a:r>
              <a:rPr lang="en-US" altLang="zh-CN" sz="2000">
                <a:latin typeface="宋体" panose="02010600030101010101" pitchFamily="2" charset="-122"/>
                <a:ea typeface="Arial Unicode MS" panose="020B0604020202020204" pitchFamily="34" charset="-122"/>
              </a:rPr>
              <a:t>A</a:t>
            </a:r>
            <a:r>
              <a:rPr lang="zh-CN" altLang="en-US" sz="2000">
                <a:latin typeface="宋体" panose="02010600030101010101" pitchFamily="2" charset="-122"/>
                <a:ea typeface="Arial Unicode MS" panose="020B0604020202020204" pitchFamily="34" charset="-122"/>
              </a:rPr>
              <a:t>接通时，灯</a:t>
            </a:r>
            <a:r>
              <a:rPr lang="en-US" altLang="zh-CN" sz="2000">
                <a:latin typeface="宋体" panose="02010600030101010101" pitchFamily="2" charset="-122"/>
                <a:ea typeface="Arial Unicode MS" panose="020B0604020202020204" pitchFamily="34" charset="-122"/>
              </a:rPr>
              <a:t>F</a:t>
            </a:r>
            <a:r>
              <a:rPr lang="zh-CN" altLang="en-US" sz="2000">
                <a:latin typeface="宋体" panose="02010600030101010101" pitchFamily="2" charset="-122"/>
                <a:ea typeface="Arial Unicode MS" panose="020B0604020202020204" pitchFamily="34" charset="-122"/>
              </a:rPr>
              <a:t>反而不亮。把电路中开关的状态作为自变量，而把灯的状态作为因变量。</a:t>
            </a:r>
            <a:endParaRPr lang="en-US" altLang="zh-CN" sz="2000">
              <a:latin typeface="宋体" panose="02010600030101010101" pitchFamily="2" charset="-122"/>
              <a:ea typeface="Arial Unicode MS" panose="020B0604020202020204" pitchFamily="34" charset="-122"/>
            </a:endParaRPr>
          </a:p>
        </p:txBody>
      </p:sp>
      <p:sp>
        <p:nvSpPr>
          <p:cNvPr id="10247" name="Rectangle 11">
            <a:extLst>
              <a:ext uri="{FF2B5EF4-FFF2-40B4-BE49-F238E27FC236}">
                <a16:creationId xmlns:a16="http://schemas.microsoft.com/office/drawing/2014/main" id="{273A5F82-A8A4-23BF-105F-725BA6462709}"/>
              </a:ext>
            </a:extLst>
          </p:cNvPr>
          <p:cNvSpPr>
            <a:spLocks noChangeArrowheads="1"/>
          </p:cNvSpPr>
          <p:nvPr/>
        </p:nvSpPr>
        <p:spPr bwMode="auto">
          <a:xfrm>
            <a:off x="863600" y="4721225"/>
            <a:ext cx="46085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000">
                <a:latin typeface="宋体" panose="02010600030101010101" pitchFamily="2" charset="-122"/>
                <a:ea typeface="Arial Unicode MS" panose="020B0604020202020204" pitchFamily="34" charset="-122"/>
              </a:rPr>
              <a:t>实现逻辑非运算的逻辑电路称为</a:t>
            </a:r>
            <a:r>
              <a:rPr lang="zh-CN" altLang="en-US" sz="2000">
                <a:solidFill>
                  <a:srgbClr val="0000FF"/>
                </a:solidFill>
                <a:latin typeface="宋体" panose="02010600030101010101" pitchFamily="2" charset="-122"/>
                <a:ea typeface="Arial Unicode MS" panose="020B0604020202020204" pitchFamily="34" charset="-122"/>
              </a:rPr>
              <a:t>非门</a:t>
            </a:r>
          </a:p>
        </p:txBody>
      </p:sp>
      <p:sp>
        <p:nvSpPr>
          <p:cNvPr id="10248" name="矩形 2">
            <a:extLst>
              <a:ext uri="{FF2B5EF4-FFF2-40B4-BE49-F238E27FC236}">
                <a16:creationId xmlns:a16="http://schemas.microsoft.com/office/drawing/2014/main" id="{275ED46E-1B71-9FD5-AA14-366C3DBE8617}"/>
              </a:ext>
            </a:extLst>
          </p:cNvPr>
          <p:cNvSpPr>
            <a:spLocks noChangeArrowheads="1"/>
          </p:cNvSpPr>
          <p:nvPr/>
        </p:nvSpPr>
        <p:spPr bwMode="auto">
          <a:xfrm>
            <a:off x="6418263" y="4287838"/>
            <a:ext cx="2511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0"/>
              </a:spcBef>
              <a:buClrTx/>
              <a:buFontTx/>
              <a:buNone/>
            </a:pPr>
            <a:r>
              <a:rPr lang="zh-CN" altLang="en-US" sz="1800">
                <a:latin typeface="宋体" panose="02010600030101010101" pitchFamily="2" charset="-122"/>
                <a:ea typeface="Arial Unicode MS" panose="020B0604020202020204" pitchFamily="34" charset="-122"/>
              </a:rPr>
              <a:t>图</a:t>
            </a:r>
            <a:r>
              <a:rPr lang="en-US" altLang="zh-CN" sz="1800">
                <a:latin typeface="宋体" panose="02010600030101010101" pitchFamily="2" charset="-122"/>
                <a:ea typeface="Arial Unicode MS" panose="020B0604020202020204" pitchFamily="34" charset="-122"/>
              </a:rPr>
              <a:t>2.5 </a:t>
            </a:r>
            <a:r>
              <a:rPr lang="zh-CN" altLang="en-US" sz="1800">
                <a:latin typeface="宋体" panose="02010600030101010101" pitchFamily="2" charset="-122"/>
                <a:ea typeface="Arial Unicode MS" panose="020B0604020202020204" pitchFamily="34" charset="-122"/>
              </a:rPr>
              <a:t>逻辑或电路实例</a:t>
            </a:r>
          </a:p>
        </p:txBody>
      </p:sp>
      <p:pic>
        <p:nvPicPr>
          <p:cNvPr id="10249" name="Picture 5">
            <a:extLst>
              <a:ext uri="{FF2B5EF4-FFF2-40B4-BE49-F238E27FC236}">
                <a16:creationId xmlns:a16="http://schemas.microsoft.com/office/drawing/2014/main" id="{28016E8D-C322-4B51-D3F7-B656EB745B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3988" y="1408113"/>
            <a:ext cx="2432050"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0" name="Picture 6">
            <a:extLst>
              <a:ext uri="{FF2B5EF4-FFF2-40B4-BE49-F238E27FC236}">
                <a16:creationId xmlns:a16="http://schemas.microsoft.com/office/drawing/2014/main" id="{F2867EA2-B944-8B14-D15E-BD01620423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3988" y="2938463"/>
            <a:ext cx="2219325"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1" name="Line 62">
            <a:extLst>
              <a:ext uri="{FF2B5EF4-FFF2-40B4-BE49-F238E27FC236}">
                <a16:creationId xmlns:a16="http://schemas.microsoft.com/office/drawing/2014/main" id="{90B432F6-C378-A448-EEB7-8C60A67EE633}"/>
              </a:ext>
            </a:extLst>
          </p:cNvPr>
          <p:cNvSpPr>
            <a:spLocks noChangeShapeType="1"/>
          </p:cNvSpPr>
          <p:nvPr/>
        </p:nvSpPr>
        <p:spPr bwMode="auto">
          <a:xfrm>
            <a:off x="2281238" y="4184650"/>
            <a:ext cx="14446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0252" name="Picture 8">
            <a:extLst>
              <a:ext uri="{FF2B5EF4-FFF2-40B4-BE49-F238E27FC236}">
                <a16:creationId xmlns:a16="http://schemas.microsoft.com/office/drawing/2014/main" id="{DF2D22C9-4203-FA9F-D026-3BF5BE4631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38" y="5534025"/>
            <a:ext cx="12954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3" name="Rectangle 9">
            <a:extLst>
              <a:ext uri="{FF2B5EF4-FFF2-40B4-BE49-F238E27FC236}">
                <a16:creationId xmlns:a16="http://schemas.microsoft.com/office/drawing/2014/main" id="{49972045-BCC5-C20D-463F-FBFD270FC7DF}"/>
              </a:ext>
            </a:extLst>
          </p:cNvPr>
          <p:cNvSpPr>
            <a:spLocks noChangeArrowheads="1"/>
          </p:cNvSpPr>
          <p:nvPr/>
        </p:nvSpPr>
        <p:spPr bwMode="auto">
          <a:xfrm>
            <a:off x="855663" y="6253163"/>
            <a:ext cx="2049462"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1800">
                <a:latin typeface="宋体" panose="02010600030101010101" pitchFamily="2" charset="-122"/>
                <a:ea typeface="Arial Unicode MS" panose="020B0604020202020204" pitchFamily="34" charset="-122"/>
              </a:rPr>
              <a:t>图</a:t>
            </a:r>
            <a:r>
              <a:rPr lang="en-US" altLang="zh-CN" sz="1800">
                <a:latin typeface="宋体" panose="02010600030101010101" pitchFamily="2" charset="-122"/>
                <a:ea typeface="Arial Unicode MS" panose="020B0604020202020204" pitchFamily="34" charset="-122"/>
              </a:rPr>
              <a:t>2.9  </a:t>
            </a:r>
            <a:r>
              <a:rPr lang="zh-CN" altLang="en-US" sz="1800">
                <a:latin typeface="宋体" panose="02010600030101010101" pitchFamily="2" charset="-122"/>
                <a:ea typeface="Arial Unicode MS" panose="020B0604020202020204" pitchFamily="34" charset="-122"/>
              </a:rPr>
              <a:t>非门符号 </a:t>
            </a:r>
          </a:p>
        </p:txBody>
      </p:sp>
      <p:graphicFrame>
        <p:nvGraphicFramePr>
          <p:cNvPr id="23" name="Group 57">
            <a:extLst>
              <a:ext uri="{FF2B5EF4-FFF2-40B4-BE49-F238E27FC236}">
                <a16:creationId xmlns:a16="http://schemas.microsoft.com/office/drawing/2014/main" id="{A7A7387E-9C04-97D0-2553-5D6197053583}"/>
              </a:ext>
            </a:extLst>
          </p:cNvPr>
          <p:cNvGraphicFramePr>
            <a:graphicFrameLocks/>
          </p:cNvGraphicFramePr>
          <p:nvPr/>
        </p:nvGraphicFramePr>
        <p:xfrm>
          <a:off x="6784975" y="5392738"/>
          <a:ext cx="1873250" cy="1150937"/>
        </p:xfrm>
        <a:graphic>
          <a:graphicData uri="http://schemas.openxmlformats.org/drawingml/2006/table">
            <a:tbl>
              <a:tblPr/>
              <a:tblGrid>
                <a:gridCol w="623887">
                  <a:extLst>
                    <a:ext uri="{9D8B030D-6E8A-4147-A177-3AD203B41FA5}">
                      <a16:colId xmlns:a16="http://schemas.microsoft.com/office/drawing/2014/main" val="20000"/>
                    </a:ext>
                  </a:extLst>
                </a:gridCol>
                <a:gridCol w="1249363">
                  <a:extLst>
                    <a:ext uri="{9D8B030D-6E8A-4147-A177-3AD203B41FA5}">
                      <a16:colId xmlns:a16="http://schemas.microsoft.com/office/drawing/2014/main" val="20001"/>
                    </a:ext>
                  </a:extLst>
                </a:gridCol>
              </a:tblGrid>
              <a:tr h="3841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a:ln>
                            <a:noFill/>
                          </a:ln>
                          <a:solidFill>
                            <a:schemeClr val="tx1"/>
                          </a:solidFill>
                          <a:effectLst/>
                          <a:latin typeface="Tahoma" pitchFamily="34" charset="0"/>
                          <a:ea typeface="宋体"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宋体" pitchFamily="2" charset="-122"/>
                        </a:rPr>
                        <a:t>F=A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25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宋体" pitchFamily="2" charset="-122"/>
                        </a:rPr>
                        <a:t>0</a:t>
                      </a:r>
                      <a:endParaRPr kumimoji="0" lang="en-US" altLang="zh-CN" sz="1800" b="1"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41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ahoma" pitchFamily="34" charset="0"/>
                          <a:ea typeface="宋体" pitchFamily="2" charset="-122"/>
                        </a:rPr>
                        <a:t>0</a:t>
                      </a:r>
                      <a:endParaRPr kumimoji="0" lang="en-US" altLang="zh-CN" sz="1800" b="1" i="0" u="none" strike="noStrike" cap="none" normalizeH="0" baseline="0" dirty="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0268" name="Rectangle 52">
            <a:extLst>
              <a:ext uri="{FF2B5EF4-FFF2-40B4-BE49-F238E27FC236}">
                <a16:creationId xmlns:a16="http://schemas.microsoft.com/office/drawing/2014/main" id="{F5412FA6-17F7-2FFF-03FB-4FF4B1B9C8ED}"/>
              </a:ext>
            </a:extLst>
          </p:cNvPr>
          <p:cNvSpPr>
            <a:spLocks noChangeArrowheads="1"/>
          </p:cNvSpPr>
          <p:nvPr/>
        </p:nvSpPr>
        <p:spPr bwMode="auto">
          <a:xfrm>
            <a:off x="6519863" y="4959350"/>
            <a:ext cx="239712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1800">
                <a:latin typeface="宋体" panose="02010600030101010101" pitchFamily="2" charset="-122"/>
                <a:ea typeface="Arial Unicode MS" panose="020B0604020202020204" pitchFamily="34" charset="-122"/>
              </a:rPr>
              <a:t>表</a:t>
            </a:r>
            <a:r>
              <a:rPr lang="en-US" altLang="zh-CN" sz="1800">
                <a:latin typeface="宋体" panose="02010600030101010101" pitchFamily="2" charset="-122"/>
                <a:ea typeface="Arial Unicode MS" panose="020B0604020202020204" pitchFamily="34" charset="-122"/>
              </a:rPr>
              <a:t>2.3 </a:t>
            </a:r>
            <a:r>
              <a:rPr lang="zh-CN" altLang="en-US" sz="1800">
                <a:latin typeface="宋体" panose="02010600030101010101" pitchFamily="2" charset="-122"/>
                <a:ea typeface="Arial Unicode MS" panose="020B0604020202020204" pitchFamily="34" charset="-122"/>
              </a:rPr>
              <a:t>非运算真值表 </a:t>
            </a:r>
          </a:p>
        </p:txBody>
      </p:sp>
      <p:pic>
        <p:nvPicPr>
          <p:cNvPr id="10269" name="Picture 2">
            <a:extLst>
              <a:ext uri="{FF2B5EF4-FFF2-40B4-BE49-F238E27FC236}">
                <a16:creationId xmlns:a16="http://schemas.microsoft.com/office/drawing/2014/main" id="{45AD3539-C73F-0029-9CCD-9A92EF020C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1250" y="5192713"/>
            <a:ext cx="2105025"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71" name="Rectangle 4">
            <a:extLst>
              <a:ext uri="{FF2B5EF4-FFF2-40B4-BE49-F238E27FC236}">
                <a16:creationId xmlns:a16="http://schemas.microsoft.com/office/drawing/2014/main" id="{C9680F4F-21FD-2469-1FEA-9F8BC6BCE941}"/>
              </a:ext>
            </a:extLst>
          </p:cNvPr>
          <p:cNvSpPr>
            <a:spLocks noChangeArrowheads="1"/>
          </p:cNvSpPr>
          <p:nvPr/>
        </p:nvSpPr>
        <p:spPr bwMode="auto">
          <a:xfrm>
            <a:off x="900113" y="2852738"/>
            <a:ext cx="5437187" cy="173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just" eaLnBrk="1" hangingPunct="1">
              <a:spcBef>
                <a:spcPct val="0"/>
              </a:spcBef>
              <a:buClrTx/>
              <a:buFontTx/>
              <a:buNone/>
            </a:pPr>
            <a:r>
              <a:rPr lang="zh-CN" altLang="en-US" sz="2000">
                <a:latin typeface="宋体" panose="02010600030101010101" pitchFamily="2" charset="-122"/>
                <a:ea typeface="Arial Unicode MS" panose="020B0604020202020204" pitchFamily="34" charset="-122"/>
              </a:rPr>
              <a:t>　　</a:t>
            </a:r>
            <a:r>
              <a:rPr lang="en-US" altLang="zh-CN" sz="2000">
                <a:latin typeface="宋体" panose="02010600030101010101" pitchFamily="2" charset="-122"/>
                <a:ea typeface="Arial Unicode MS" panose="020B0604020202020204" pitchFamily="34" charset="-122"/>
              </a:rPr>
              <a:t>F</a:t>
            </a:r>
            <a:r>
              <a:rPr lang="zh-CN" altLang="en-US" sz="2000">
                <a:latin typeface="宋体" panose="02010600030101010101" pitchFamily="2" charset="-122"/>
                <a:ea typeface="Arial Unicode MS" panose="020B0604020202020204" pitchFamily="34" charset="-122"/>
              </a:rPr>
              <a:t>是</a:t>
            </a:r>
            <a:r>
              <a:rPr lang="en-US" altLang="zh-CN" sz="2000">
                <a:latin typeface="宋体" panose="02010600030101010101" pitchFamily="2" charset="-122"/>
                <a:ea typeface="Arial Unicode MS" panose="020B0604020202020204" pitchFamily="34" charset="-122"/>
              </a:rPr>
              <a:t>A</a:t>
            </a:r>
            <a:r>
              <a:rPr lang="zh-CN" altLang="en-US" sz="2000">
                <a:latin typeface="宋体" panose="02010600030101010101" pitchFamily="2" charset="-122"/>
                <a:ea typeface="Arial Unicode MS" panose="020B0604020202020204" pitchFamily="34" charset="-122"/>
              </a:rPr>
              <a:t>的函数。逻辑代数中将符合图</a:t>
            </a:r>
            <a:r>
              <a:rPr lang="en-US" altLang="zh-CN" sz="2000">
                <a:latin typeface="宋体" panose="02010600030101010101" pitchFamily="2" charset="-122"/>
                <a:ea typeface="Arial Unicode MS" panose="020B0604020202020204" pitchFamily="34" charset="-122"/>
              </a:rPr>
              <a:t>2.8</a:t>
            </a:r>
            <a:r>
              <a:rPr lang="zh-CN" altLang="en-US" sz="2000">
                <a:latin typeface="宋体" panose="02010600030101010101" pitchFamily="2" charset="-122"/>
                <a:ea typeface="Arial Unicode MS" panose="020B0604020202020204" pitchFamily="34" charset="-122"/>
              </a:rPr>
              <a:t>的函数关系定义为逻辑非，又叫逻辑反，运算符号为“￣”，逻辑非属于</a:t>
            </a:r>
            <a:r>
              <a:rPr lang="zh-CN" altLang="en-US" sz="2000">
                <a:solidFill>
                  <a:srgbClr val="0000FF"/>
                </a:solidFill>
                <a:latin typeface="宋体" panose="02010600030101010101" pitchFamily="2" charset="-122"/>
                <a:ea typeface="Arial Unicode MS" panose="020B0604020202020204" pitchFamily="34" charset="-122"/>
              </a:rPr>
              <a:t>单目运算</a:t>
            </a:r>
            <a:r>
              <a:rPr lang="zh-CN" altLang="en-US" sz="2000">
                <a:latin typeface="宋体" panose="02010600030101010101" pitchFamily="2" charset="-122"/>
                <a:ea typeface="Arial Unicode MS" panose="020B0604020202020204" pitchFamily="34" charset="-122"/>
              </a:rPr>
              <a:t>，即只有一个运算对象，逻辑非运算表达式为：</a:t>
            </a:r>
            <a:endParaRPr lang="en-US" altLang="zh-CN" sz="2000">
              <a:latin typeface="宋体" panose="02010600030101010101" pitchFamily="2" charset="-122"/>
              <a:ea typeface="Arial Unicode MS" panose="020B0604020202020204" pitchFamily="34" charset="-122"/>
            </a:endParaRPr>
          </a:p>
          <a:p>
            <a:pPr algn="just" eaLnBrk="1" hangingPunct="1">
              <a:spcBef>
                <a:spcPct val="0"/>
              </a:spcBef>
              <a:buClrTx/>
              <a:buFontTx/>
              <a:buNone/>
            </a:pPr>
            <a:r>
              <a:rPr lang="en-US" altLang="zh-CN" sz="2000">
                <a:latin typeface="宋体" panose="02010600030101010101" pitchFamily="2" charset="-122"/>
                <a:ea typeface="Arial Unicode MS" panose="020B0604020202020204" pitchFamily="34" charset="-122"/>
              </a:rPr>
              <a:t>	</a:t>
            </a:r>
            <a:r>
              <a:rPr lang="en-US" altLang="zh-CN">
                <a:latin typeface="宋体" panose="02010600030101010101" pitchFamily="2" charset="-122"/>
                <a:ea typeface="Arial Unicode MS" panose="020B0604020202020204" pitchFamily="34" charset="-122"/>
              </a:rPr>
              <a:t>F=A</a:t>
            </a:r>
            <a:r>
              <a:rPr lang="en-US" altLang="zh-CN" sz="2000">
                <a:latin typeface="宋体" panose="02010600030101010101" pitchFamily="2" charset="-122"/>
                <a:ea typeface="Arial Unicode MS" panose="020B0604020202020204" pitchFamily="34" charset="-122"/>
              </a:rPr>
              <a:t>	</a:t>
            </a:r>
          </a:p>
        </p:txBody>
      </p:sp>
      <p:sp>
        <p:nvSpPr>
          <p:cNvPr id="10272" name="Line 32">
            <a:extLst>
              <a:ext uri="{FF2B5EF4-FFF2-40B4-BE49-F238E27FC236}">
                <a16:creationId xmlns:a16="http://schemas.microsoft.com/office/drawing/2014/main" id="{619FD15D-C948-F3D5-32FC-92E6C95CC8BC}"/>
              </a:ext>
            </a:extLst>
          </p:cNvPr>
          <p:cNvSpPr>
            <a:spLocks noChangeShapeType="1"/>
          </p:cNvSpPr>
          <p:nvPr/>
        </p:nvSpPr>
        <p:spPr bwMode="auto">
          <a:xfrm flipH="1">
            <a:off x="8101013" y="5445125"/>
            <a:ext cx="17938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246"/>
                                        </p:tgtEl>
                                        <p:attrNameLst>
                                          <p:attrName>style.visibility</p:attrName>
                                        </p:attrNameLst>
                                      </p:cBhvr>
                                      <p:to>
                                        <p:strVal val="visible"/>
                                      </p:to>
                                    </p:set>
                                    <p:animEffect transition="in" filter="box(in)">
                                      <p:cBhvr>
                                        <p:cTn id="7" dur="500"/>
                                        <p:tgtEl>
                                          <p:spTgt spid="10246"/>
                                        </p:tgtEl>
                                      </p:cBhvr>
                                    </p:animEffect>
                                  </p:childTnLst>
                                </p:cTn>
                              </p:par>
                              <p:par>
                                <p:cTn id="8" presetID="4" presetClass="entr" presetSubtype="16" fill="hold" nodeType="withEffect">
                                  <p:stCondLst>
                                    <p:cond delay="0"/>
                                  </p:stCondLst>
                                  <p:childTnLst>
                                    <p:set>
                                      <p:cBhvr>
                                        <p:cTn id="9" dur="1" fill="hold">
                                          <p:stCondLst>
                                            <p:cond delay="0"/>
                                          </p:stCondLst>
                                        </p:cTn>
                                        <p:tgtEl>
                                          <p:spTgt spid="10249"/>
                                        </p:tgtEl>
                                        <p:attrNameLst>
                                          <p:attrName>style.visibility</p:attrName>
                                        </p:attrNameLst>
                                      </p:cBhvr>
                                      <p:to>
                                        <p:strVal val="visible"/>
                                      </p:to>
                                    </p:set>
                                    <p:animEffect transition="in" filter="box(in)">
                                      <p:cBhvr>
                                        <p:cTn id="10" dur="500"/>
                                        <p:tgtEl>
                                          <p:spTgt spid="10249"/>
                                        </p:tgtEl>
                                      </p:cBhvr>
                                    </p:animEffect>
                                  </p:childTnLst>
                                </p:cTn>
                              </p:par>
                              <p:par>
                                <p:cTn id="11" presetID="4" presetClass="entr" presetSubtype="16" fill="hold" nodeType="withEffect">
                                  <p:stCondLst>
                                    <p:cond delay="0"/>
                                  </p:stCondLst>
                                  <p:childTnLst>
                                    <p:set>
                                      <p:cBhvr>
                                        <p:cTn id="12" dur="1" fill="hold">
                                          <p:stCondLst>
                                            <p:cond delay="0"/>
                                          </p:stCondLst>
                                        </p:cTn>
                                        <p:tgtEl>
                                          <p:spTgt spid="10250"/>
                                        </p:tgtEl>
                                        <p:attrNameLst>
                                          <p:attrName>style.visibility</p:attrName>
                                        </p:attrNameLst>
                                      </p:cBhvr>
                                      <p:to>
                                        <p:strVal val="visible"/>
                                      </p:to>
                                    </p:set>
                                    <p:animEffect transition="in" filter="box(in)">
                                      <p:cBhvr>
                                        <p:cTn id="13" dur="500"/>
                                        <p:tgtEl>
                                          <p:spTgt spid="10250"/>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0248"/>
                                        </p:tgtEl>
                                        <p:attrNameLst>
                                          <p:attrName>style.visibility</p:attrName>
                                        </p:attrNameLst>
                                      </p:cBhvr>
                                      <p:to>
                                        <p:strVal val="visible"/>
                                      </p:to>
                                    </p:set>
                                    <p:animEffect transition="in" filter="box(in)">
                                      <p:cBhvr>
                                        <p:cTn id="16" dur="500"/>
                                        <p:tgtEl>
                                          <p:spTgt spid="1024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10251"/>
                                        </p:tgtEl>
                                        <p:attrNameLst>
                                          <p:attrName>style.visibility</p:attrName>
                                        </p:attrNameLst>
                                      </p:cBhvr>
                                      <p:to>
                                        <p:strVal val="visible"/>
                                      </p:to>
                                    </p:set>
                                    <p:animEffect transition="in" filter="box(in)">
                                      <p:cBhvr>
                                        <p:cTn id="21" dur="500"/>
                                        <p:tgtEl>
                                          <p:spTgt spid="10251"/>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10271"/>
                                        </p:tgtEl>
                                        <p:attrNameLst>
                                          <p:attrName>style.visibility</p:attrName>
                                        </p:attrNameLst>
                                      </p:cBhvr>
                                      <p:to>
                                        <p:strVal val="visible"/>
                                      </p:to>
                                    </p:set>
                                    <p:animEffect transition="in" filter="box(in)">
                                      <p:cBhvr>
                                        <p:cTn id="24" dur="500"/>
                                        <p:tgtEl>
                                          <p:spTgt spid="1027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10247"/>
                                        </p:tgtEl>
                                        <p:attrNameLst>
                                          <p:attrName>style.visibility</p:attrName>
                                        </p:attrNameLst>
                                      </p:cBhvr>
                                      <p:to>
                                        <p:strVal val="visible"/>
                                      </p:to>
                                    </p:set>
                                    <p:animEffect transition="in" filter="box(in)">
                                      <p:cBhvr>
                                        <p:cTn id="29" dur="500"/>
                                        <p:tgtEl>
                                          <p:spTgt spid="10247"/>
                                        </p:tgtEl>
                                      </p:cBhvr>
                                    </p:animEffect>
                                  </p:childTnLst>
                                </p:cTn>
                              </p:par>
                              <p:par>
                                <p:cTn id="30" presetID="4" presetClass="entr" presetSubtype="16" fill="hold" nodeType="withEffect">
                                  <p:stCondLst>
                                    <p:cond delay="0"/>
                                  </p:stCondLst>
                                  <p:childTnLst>
                                    <p:set>
                                      <p:cBhvr>
                                        <p:cTn id="31" dur="1" fill="hold">
                                          <p:stCondLst>
                                            <p:cond delay="0"/>
                                          </p:stCondLst>
                                        </p:cTn>
                                        <p:tgtEl>
                                          <p:spTgt spid="10252"/>
                                        </p:tgtEl>
                                        <p:attrNameLst>
                                          <p:attrName>style.visibility</p:attrName>
                                        </p:attrNameLst>
                                      </p:cBhvr>
                                      <p:to>
                                        <p:strVal val="visible"/>
                                      </p:to>
                                    </p:set>
                                    <p:animEffect transition="in" filter="box(in)">
                                      <p:cBhvr>
                                        <p:cTn id="32" dur="500"/>
                                        <p:tgtEl>
                                          <p:spTgt spid="10252"/>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10253"/>
                                        </p:tgtEl>
                                        <p:attrNameLst>
                                          <p:attrName>style.visibility</p:attrName>
                                        </p:attrNameLst>
                                      </p:cBhvr>
                                      <p:to>
                                        <p:strVal val="visible"/>
                                      </p:to>
                                    </p:set>
                                    <p:animEffect transition="in" filter="box(in)">
                                      <p:cBhvr>
                                        <p:cTn id="35" dur="500"/>
                                        <p:tgtEl>
                                          <p:spTgt spid="10253"/>
                                        </p:tgtEl>
                                      </p:cBhvr>
                                    </p:animEffect>
                                  </p:childTnLst>
                                </p:cTn>
                              </p:par>
                              <p:par>
                                <p:cTn id="36" presetID="4" presetClass="entr" presetSubtype="16" fill="hold" nodeType="withEffect">
                                  <p:stCondLst>
                                    <p:cond delay="0"/>
                                  </p:stCondLst>
                                  <p:childTnLst>
                                    <p:set>
                                      <p:cBhvr>
                                        <p:cTn id="37" dur="1" fill="hold">
                                          <p:stCondLst>
                                            <p:cond delay="0"/>
                                          </p:stCondLst>
                                        </p:cTn>
                                        <p:tgtEl>
                                          <p:spTgt spid="10269"/>
                                        </p:tgtEl>
                                        <p:attrNameLst>
                                          <p:attrName>style.visibility</p:attrName>
                                        </p:attrNameLst>
                                      </p:cBhvr>
                                      <p:to>
                                        <p:strVal val="visible"/>
                                      </p:to>
                                    </p:set>
                                    <p:animEffect transition="in" filter="box(in)">
                                      <p:cBhvr>
                                        <p:cTn id="38" dur="500"/>
                                        <p:tgtEl>
                                          <p:spTgt spid="1026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0268"/>
                                        </p:tgtEl>
                                        <p:attrNameLst>
                                          <p:attrName>style.visibility</p:attrName>
                                        </p:attrNameLst>
                                      </p:cBhvr>
                                      <p:to>
                                        <p:strVal val="visible"/>
                                      </p:to>
                                    </p:set>
                                    <p:anim calcmode="lin" valueType="num">
                                      <p:cBhvr additive="base">
                                        <p:cTn id="47" dur="500" fill="hold"/>
                                        <p:tgtEl>
                                          <p:spTgt spid="10268"/>
                                        </p:tgtEl>
                                        <p:attrNameLst>
                                          <p:attrName>ppt_x</p:attrName>
                                        </p:attrNameLst>
                                      </p:cBhvr>
                                      <p:tavLst>
                                        <p:tav tm="0">
                                          <p:val>
                                            <p:strVal val="#ppt_x"/>
                                          </p:val>
                                        </p:tav>
                                        <p:tav tm="100000">
                                          <p:val>
                                            <p:strVal val="#ppt_x"/>
                                          </p:val>
                                        </p:tav>
                                      </p:tavLst>
                                    </p:anim>
                                    <p:anim calcmode="lin" valueType="num">
                                      <p:cBhvr additive="base">
                                        <p:cTn id="48" dur="500" fill="hold"/>
                                        <p:tgtEl>
                                          <p:spTgt spid="1026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0272"/>
                                        </p:tgtEl>
                                        <p:attrNameLst>
                                          <p:attrName>style.visibility</p:attrName>
                                        </p:attrNameLst>
                                      </p:cBhvr>
                                      <p:to>
                                        <p:strVal val="visible"/>
                                      </p:to>
                                    </p:set>
                                    <p:anim calcmode="lin" valueType="num">
                                      <p:cBhvr additive="base">
                                        <p:cTn id="51" dur="500" fill="hold"/>
                                        <p:tgtEl>
                                          <p:spTgt spid="10272"/>
                                        </p:tgtEl>
                                        <p:attrNameLst>
                                          <p:attrName>ppt_x</p:attrName>
                                        </p:attrNameLst>
                                      </p:cBhvr>
                                      <p:tavLst>
                                        <p:tav tm="0">
                                          <p:val>
                                            <p:strVal val="#ppt_x"/>
                                          </p:val>
                                        </p:tav>
                                        <p:tav tm="100000">
                                          <p:val>
                                            <p:strVal val="#ppt_x"/>
                                          </p:val>
                                        </p:tav>
                                      </p:tavLst>
                                    </p:anim>
                                    <p:anim calcmode="lin" valueType="num">
                                      <p:cBhvr additive="base">
                                        <p:cTn id="52" dur="500" fill="hold"/>
                                        <p:tgtEl>
                                          <p:spTgt spid="102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p:bldP spid="10247" grpId="0"/>
      <p:bldP spid="10248" grpId="0"/>
      <p:bldP spid="10253" grpId="0"/>
      <p:bldP spid="10268" grpId="0"/>
      <p:bldP spid="1027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9">
            <a:extLst>
              <a:ext uri="{FF2B5EF4-FFF2-40B4-BE49-F238E27FC236}">
                <a16:creationId xmlns:a16="http://schemas.microsoft.com/office/drawing/2014/main" id="{EAFABE78-CF8B-2565-C56F-DFA3623AF573}"/>
              </a:ext>
            </a:extLst>
          </p:cNvPr>
          <p:cNvSpPr txBox="1">
            <a:spLocks noGrp="1"/>
          </p:cNvSpPr>
          <p:nvPr/>
        </p:nvSpPr>
        <p:spPr bwMode="auto">
          <a:xfrm>
            <a:off x="107950" y="6308725"/>
            <a:ext cx="582613" cy="323850"/>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0"/>
              </a:spcBef>
              <a:buClrTx/>
              <a:buFontTx/>
              <a:buNone/>
            </a:pPr>
            <a:fld id="{992FA4A3-C092-43FE-9596-440835FAF215}" type="slidenum">
              <a:rPr lang="en-US" altLang="zh-CN" sz="1800" b="0">
                <a:solidFill>
                  <a:schemeClr val="bg2"/>
                </a:solidFill>
                <a:latin typeface="Arial" panose="020B0604020202020204" pitchFamily="34" charset="0"/>
                <a:ea typeface="Arial Unicode MS" panose="020B0604020202020204" pitchFamily="34" charset="-122"/>
              </a:rPr>
              <a:pPr algn="ctr" eaLnBrk="1" hangingPunct="1">
                <a:spcBef>
                  <a:spcPct val="0"/>
                </a:spcBef>
                <a:buClrTx/>
                <a:buFontTx/>
                <a:buNone/>
              </a:pPr>
              <a:t>9</a:t>
            </a:fld>
            <a:endParaRPr lang="en-US" altLang="zh-CN" sz="1800" b="0">
              <a:solidFill>
                <a:schemeClr val="bg2"/>
              </a:solidFill>
              <a:latin typeface="Arial" panose="020B0604020202020204" pitchFamily="34" charset="0"/>
              <a:ea typeface="Arial Unicode MS" panose="020B0604020202020204" pitchFamily="34" charset="-122"/>
            </a:endParaRPr>
          </a:p>
        </p:txBody>
      </p:sp>
      <p:sp>
        <p:nvSpPr>
          <p:cNvPr id="14339" name="Rectangle 5">
            <a:extLst>
              <a:ext uri="{FF2B5EF4-FFF2-40B4-BE49-F238E27FC236}">
                <a16:creationId xmlns:a16="http://schemas.microsoft.com/office/drawing/2014/main" id="{48CA776A-75A9-EF59-D735-464348F2A32A}"/>
              </a:ext>
            </a:extLst>
          </p:cNvPr>
          <p:cNvSpPr>
            <a:spLocks noChangeArrowheads="1"/>
          </p:cNvSpPr>
          <p:nvPr/>
        </p:nvSpPr>
        <p:spPr bwMode="auto">
          <a:xfrm>
            <a:off x="755650" y="212725"/>
            <a:ext cx="82089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a:latin typeface="宋体" panose="02010600030101010101" pitchFamily="2" charset="-122"/>
                <a:ea typeface="Arial Unicode MS" panose="020B0604020202020204" pitchFamily="34" charset="-122"/>
              </a:rPr>
              <a:t>2.2.4  </a:t>
            </a:r>
            <a:r>
              <a:rPr lang="zh-CN" altLang="en-US">
                <a:latin typeface="宋体" panose="02010600030101010101" pitchFamily="2" charset="-122"/>
                <a:ea typeface="Arial Unicode MS" panose="020B0604020202020204" pitchFamily="34" charset="-122"/>
              </a:rPr>
              <a:t>基本逻辑门的其它符号表示</a:t>
            </a:r>
          </a:p>
        </p:txBody>
      </p:sp>
      <p:sp>
        <p:nvSpPr>
          <p:cNvPr id="29703" name="矩形 7">
            <a:extLst>
              <a:ext uri="{FF2B5EF4-FFF2-40B4-BE49-F238E27FC236}">
                <a16:creationId xmlns:a16="http://schemas.microsoft.com/office/drawing/2014/main" id="{22EE75DC-CFCF-173C-6901-52897F1DEFD4}"/>
              </a:ext>
            </a:extLst>
          </p:cNvPr>
          <p:cNvSpPr>
            <a:spLocks noGrp="1"/>
          </p:cNvSpPr>
          <p:nvPr>
            <p:ph type="title" idx="4294967295"/>
          </p:nvPr>
        </p:nvSpPr>
        <p:spPr/>
        <p:txBody>
          <a:bodyPr/>
          <a:lstStyle/>
          <a:p>
            <a:pPr>
              <a:defRPr/>
            </a:pPr>
            <a:r>
              <a:rPr lang="en-US" altLang="zh-CN" sz="2400" cap="none" dirty="0"/>
              <a:t>2.2  </a:t>
            </a:r>
            <a:r>
              <a:rPr lang="zh-CN" altLang="en-US" sz="2400" cap="none" dirty="0"/>
              <a:t>基本逻辑运算与基本逻辑门</a:t>
            </a:r>
          </a:p>
        </p:txBody>
      </p:sp>
      <p:grpSp>
        <p:nvGrpSpPr>
          <p:cNvPr id="9" name="Group 9">
            <a:extLst>
              <a:ext uri="{FF2B5EF4-FFF2-40B4-BE49-F238E27FC236}">
                <a16:creationId xmlns:a16="http://schemas.microsoft.com/office/drawing/2014/main" id="{220EEFBB-346B-E422-DE5F-F3214AA47999}"/>
              </a:ext>
            </a:extLst>
          </p:cNvPr>
          <p:cNvGrpSpPr>
            <a:grpSpLocks/>
          </p:cNvGrpSpPr>
          <p:nvPr/>
        </p:nvGrpSpPr>
        <p:grpSpPr bwMode="auto">
          <a:xfrm>
            <a:off x="1101725" y="1508125"/>
            <a:ext cx="7777163" cy="3529013"/>
            <a:chOff x="612" y="2001"/>
            <a:chExt cx="4899" cy="2223"/>
          </a:xfrm>
        </p:grpSpPr>
        <p:sp>
          <p:nvSpPr>
            <p:cNvPr id="14343" name="Rectangle 10">
              <a:extLst>
                <a:ext uri="{FF2B5EF4-FFF2-40B4-BE49-F238E27FC236}">
                  <a16:creationId xmlns:a16="http://schemas.microsoft.com/office/drawing/2014/main" id="{E541F8DE-7694-E7B0-6A78-F73978FEB3DB}"/>
                </a:ext>
              </a:extLst>
            </p:cNvPr>
            <p:cNvSpPr>
              <a:spLocks noChangeArrowheads="1"/>
            </p:cNvSpPr>
            <p:nvPr/>
          </p:nvSpPr>
          <p:spPr bwMode="auto">
            <a:xfrm>
              <a:off x="635" y="2001"/>
              <a:ext cx="4853" cy="2223"/>
            </a:xfrm>
            <a:prstGeom prst="rect">
              <a:avLst/>
            </a:prstGeom>
            <a:solidFill>
              <a:srgbClr val="B9CDE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endParaRPr lang="zh-CN" altLang="en-US" sz="1800">
                <a:latin typeface="宋体" panose="02010600030101010101" pitchFamily="2" charset="-122"/>
                <a:ea typeface="Arial Unicode MS" panose="020B0604020202020204" pitchFamily="34" charset="-122"/>
              </a:endParaRPr>
            </a:p>
          </p:txBody>
        </p:sp>
        <p:grpSp>
          <p:nvGrpSpPr>
            <p:cNvPr id="14344" name="组合 83">
              <a:extLst>
                <a:ext uri="{FF2B5EF4-FFF2-40B4-BE49-F238E27FC236}">
                  <a16:creationId xmlns:a16="http://schemas.microsoft.com/office/drawing/2014/main" id="{DB74E15E-460C-0982-E5B1-9688477A5180}"/>
                </a:ext>
              </a:extLst>
            </p:cNvPr>
            <p:cNvGrpSpPr>
              <a:grpSpLocks/>
            </p:cNvGrpSpPr>
            <p:nvPr/>
          </p:nvGrpSpPr>
          <p:grpSpPr bwMode="auto">
            <a:xfrm>
              <a:off x="4291" y="3765"/>
              <a:ext cx="897" cy="344"/>
              <a:chOff x="6470676" y="6032949"/>
              <a:chExt cx="1424007" cy="546106"/>
            </a:xfrm>
          </p:grpSpPr>
          <p:sp>
            <p:nvSpPr>
              <p:cNvPr id="14444" name="Line 17">
                <a:extLst>
                  <a:ext uri="{FF2B5EF4-FFF2-40B4-BE49-F238E27FC236}">
                    <a16:creationId xmlns:a16="http://schemas.microsoft.com/office/drawing/2014/main" id="{82F2FC88-2352-1F53-FF10-BA1AA4120AF2}"/>
                  </a:ext>
                </a:extLst>
              </p:cNvPr>
              <p:cNvSpPr>
                <a:spLocks noChangeShapeType="1"/>
              </p:cNvSpPr>
              <p:nvPr/>
            </p:nvSpPr>
            <p:spPr bwMode="auto">
              <a:xfrm>
                <a:off x="7535909" y="6325054"/>
                <a:ext cx="25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5" name="Line 18">
                <a:extLst>
                  <a:ext uri="{FF2B5EF4-FFF2-40B4-BE49-F238E27FC236}">
                    <a16:creationId xmlns:a16="http://schemas.microsoft.com/office/drawing/2014/main" id="{9307B743-DD7C-AA6B-E67E-6219EF340614}"/>
                  </a:ext>
                </a:extLst>
              </p:cNvPr>
              <p:cNvSpPr>
                <a:spLocks noChangeShapeType="1"/>
              </p:cNvSpPr>
              <p:nvPr/>
            </p:nvSpPr>
            <p:spPr bwMode="auto">
              <a:xfrm flipH="1">
                <a:off x="6802884" y="6348452"/>
                <a:ext cx="25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6" name="Text Box 21">
                <a:extLst>
                  <a:ext uri="{FF2B5EF4-FFF2-40B4-BE49-F238E27FC236}">
                    <a16:creationId xmlns:a16="http://schemas.microsoft.com/office/drawing/2014/main" id="{51C3EAD7-283C-D720-A8B7-F08AE81E8521}"/>
                  </a:ext>
                </a:extLst>
              </p:cNvPr>
              <p:cNvSpPr txBox="1">
                <a:spLocks noChangeArrowheads="1"/>
              </p:cNvSpPr>
              <p:nvPr/>
            </p:nvSpPr>
            <p:spPr bwMode="auto">
              <a:xfrm>
                <a:off x="6470676" y="6171063"/>
                <a:ext cx="431806" cy="336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A</a:t>
                </a:r>
              </a:p>
            </p:txBody>
          </p:sp>
          <p:sp>
            <p:nvSpPr>
              <p:cNvPr id="14447" name="Text Box 23">
                <a:extLst>
                  <a:ext uri="{FF2B5EF4-FFF2-40B4-BE49-F238E27FC236}">
                    <a16:creationId xmlns:a16="http://schemas.microsoft.com/office/drawing/2014/main" id="{8788209C-6C8E-5E8F-FC4F-47EE04ED9DE4}"/>
                  </a:ext>
                </a:extLst>
              </p:cNvPr>
              <p:cNvSpPr txBox="1">
                <a:spLocks noChangeArrowheads="1"/>
              </p:cNvSpPr>
              <p:nvPr/>
            </p:nvSpPr>
            <p:spPr bwMode="auto">
              <a:xfrm>
                <a:off x="7462883" y="6032949"/>
                <a:ext cx="431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F</a:t>
                </a:r>
              </a:p>
            </p:txBody>
          </p:sp>
          <p:sp>
            <p:nvSpPr>
              <p:cNvPr id="119" name="矩形 118">
                <a:extLst>
                  <a:ext uri="{FF2B5EF4-FFF2-40B4-BE49-F238E27FC236}">
                    <a16:creationId xmlns:a16="http://schemas.microsoft.com/office/drawing/2014/main" id="{274E734B-E415-151D-DC17-DF0B66254C1F}"/>
                  </a:ext>
                </a:extLst>
              </p:cNvPr>
              <p:cNvSpPr/>
              <p:nvPr/>
            </p:nvSpPr>
            <p:spPr>
              <a:xfrm>
                <a:off x="7080284" y="6067874"/>
                <a:ext cx="365130" cy="51118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latin typeface="宋体" panose="02010600030101010101" pitchFamily="2" charset="-122"/>
                  <a:ea typeface="宋体" panose="02010600030101010101" pitchFamily="2" charset="-122"/>
                </a:endParaRPr>
              </a:p>
            </p:txBody>
          </p:sp>
          <p:sp>
            <p:nvSpPr>
              <p:cNvPr id="120" name="椭圆 119">
                <a:extLst>
                  <a:ext uri="{FF2B5EF4-FFF2-40B4-BE49-F238E27FC236}">
                    <a16:creationId xmlns:a16="http://schemas.microsoft.com/office/drawing/2014/main" id="{62297125-FB75-2BA6-2C2E-7DCB9F16539F}"/>
                  </a:ext>
                </a:extLst>
              </p:cNvPr>
              <p:cNvSpPr/>
              <p:nvPr/>
            </p:nvSpPr>
            <p:spPr>
              <a:xfrm>
                <a:off x="7456526" y="6291715"/>
                <a:ext cx="73026" cy="71438"/>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latin typeface="宋体" panose="02010600030101010101" pitchFamily="2" charset="-122"/>
                  <a:ea typeface="宋体" panose="02010600030101010101" pitchFamily="2" charset="-122"/>
                </a:endParaRPr>
              </a:p>
            </p:txBody>
          </p:sp>
        </p:grpSp>
        <p:grpSp>
          <p:nvGrpSpPr>
            <p:cNvPr id="14345" name="组合 98">
              <a:extLst>
                <a:ext uri="{FF2B5EF4-FFF2-40B4-BE49-F238E27FC236}">
                  <a16:creationId xmlns:a16="http://schemas.microsoft.com/office/drawing/2014/main" id="{0B981487-5361-B518-E965-A98DFF03B7CE}"/>
                </a:ext>
              </a:extLst>
            </p:cNvPr>
            <p:cNvGrpSpPr>
              <a:grpSpLocks/>
            </p:cNvGrpSpPr>
            <p:nvPr/>
          </p:nvGrpSpPr>
          <p:grpSpPr bwMode="auto">
            <a:xfrm>
              <a:off x="2014" y="2476"/>
              <a:ext cx="847" cy="389"/>
              <a:chOff x="2052603" y="4417620"/>
              <a:chExt cx="1344625" cy="617952"/>
            </a:xfrm>
          </p:grpSpPr>
          <p:sp>
            <p:nvSpPr>
              <p:cNvPr id="14437" name="AutoShape 16">
                <a:extLst>
                  <a:ext uri="{FF2B5EF4-FFF2-40B4-BE49-F238E27FC236}">
                    <a16:creationId xmlns:a16="http://schemas.microsoft.com/office/drawing/2014/main" id="{1C44985A-0B76-781C-58E8-17A11DCD9436}"/>
                  </a:ext>
                </a:extLst>
              </p:cNvPr>
              <p:cNvSpPr>
                <a:spLocks noChangeArrowheads="1"/>
              </p:cNvSpPr>
              <p:nvPr/>
            </p:nvSpPr>
            <p:spPr bwMode="auto">
              <a:xfrm>
                <a:off x="2625689" y="4522800"/>
                <a:ext cx="412766" cy="403233"/>
              </a:xfrm>
              <a:prstGeom prst="flowChartDelay">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endParaRPr lang="zh-CN" altLang="en-US" sz="1800" b="0">
                  <a:latin typeface="宋体" panose="02010600030101010101" pitchFamily="2" charset="-122"/>
                  <a:ea typeface="Arial Unicode MS" panose="020B0604020202020204" pitchFamily="34" charset="-122"/>
                </a:endParaRPr>
              </a:p>
            </p:txBody>
          </p:sp>
          <p:sp>
            <p:nvSpPr>
              <p:cNvPr id="14438" name="Line 17">
                <a:extLst>
                  <a:ext uri="{FF2B5EF4-FFF2-40B4-BE49-F238E27FC236}">
                    <a16:creationId xmlns:a16="http://schemas.microsoft.com/office/drawing/2014/main" id="{CEEBD939-D27F-A4DB-8093-BEF6B74F5508}"/>
                  </a:ext>
                </a:extLst>
              </p:cNvPr>
              <p:cNvSpPr>
                <a:spLocks noChangeShapeType="1"/>
              </p:cNvSpPr>
              <p:nvPr/>
            </p:nvSpPr>
            <p:spPr bwMode="auto">
              <a:xfrm>
                <a:off x="3038454" y="4743468"/>
                <a:ext cx="25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9" name="Line 18">
                <a:extLst>
                  <a:ext uri="{FF2B5EF4-FFF2-40B4-BE49-F238E27FC236}">
                    <a16:creationId xmlns:a16="http://schemas.microsoft.com/office/drawing/2014/main" id="{3EF13B77-BFCF-F569-2178-C2C8BCC75573}"/>
                  </a:ext>
                </a:extLst>
              </p:cNvPr>
              <p:cNvSpPr>
                <a:spLocks noChangeShapeType="1"/>
              </p:cNvSpPr>
              <p:nvPr/>
            </p:nvSpPr>
            <p:spPr bwMode="auto">
              <a:xfrm flipH="1">
                <a:off x="2384811" y="4594238"/>
                <a:ext cx="25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0" name="Line 19">
                <a:extLst>
                  <a:ext uri="{FF2B5EF4-FFF2-40B4-BE49-F238E27FC236}">
                    <a16:creationId xmlns:a16="http://schemas.microsoft.com/office/drawing/2014/main" id="{9C548936-8821-A7FD-9489-17730CF6F1FD}"/>
                  </a:ext>
                </a:extLst>
              </p:cNvPr>
              <p:cNvSpPr>
                <a:spLocks noChangeShapeType="1"/>
              </p:cNvSpPr>
              <p:nvPr/>
            </p:nvSpPr>
            <p:spPr bwMode="auto">
              <a:xfrm flipH="1">
                <a:off x="2384811" y="4853007"/>
                <a:ext cx="25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1" name="Text Box 21">
                <a:extLst>
                  <a:ext uri="{FF2B5EF4-FFF2-40B4-BE49-F238E27FC236}">
                    <a16:creationId xmlns:a16="http://schemas.microsoft.com/office/drawing/2014/main" id="{22AC9339-EBD2-21BC-6DA0-45784D6CB3C2}"/>
                  </a:ext>
                </a:extLst>
              </p:cNvPr>
              <p:cNvSpPr txBox="1">
                <a:spLocks noChangeArrowheads="1"/>
              </p:cNvSpPr>
              <p:nvPr/>
            </p:nvSpPr>
            <p:spPr bwMode="auto">
              <a:xfrm>
                <a:off x="2052603" y="4417620"/>
                <a:ext cx="431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A</a:t>
                </a:r>
              </a:p>
            </p:txBody>
          </p:sp>
          <p:sp>
            <p:nvSpPr>
              <p:cNvPr id="14442" name="Text Box 22">
                <a:extLst>
                  <a:ext uri="{FF2B5EF4-FFF2-40B4-BE49-F238E27FC236}">
                    <a16:creationId xmlns:a16="http://schemas.microsoft.com/office/drawing/2014/main" id="{A62919F2-4923-CCF2-7EB1-137B227009DE}"/>
                  </a:ext>
                </a:extLst>
              </p:cNvPr>
              <p:cNvSpPr txBox="1">
                <a:spLocks noChangeArrowheads="1"/>
              </p:cNvSpPr>
              <p:nvPr/>
            </p:nvSpPr>
            <p:spPr bwMode="auto">
              <a:xfrm>
                <a:off x="2052603" y="4697018"/>
                <a:ext cx="431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B</a:t>
                </a:r>
              </a:p>
            </p:txBody>
          </p:sp>
          <p:sp>
            <p:nvSpPr>
              <p:cNvPr id="14443" name="Text Box 23">
                <a:extLst>
                  <a:ext uri="{FF2B5EF4-FFF2-40B4-BE49-F238E27FC236}">
                    <a16:creationId xmlns:a16="http://schemas.microsoft.com/office/drawing/2014/main" id="{D2A3DD77-5C82-744F-A7EA-D9B5C1FA4E80}"/>
                  </a:ext>
                </a:extLst>
              </p:cNvPr>
              <p:cNvSpPr txBox="1">
                <a:spLocks noChangeArrowheads="1"/>
              </p:cNvSpPr>
              <p:nvPr/>
            </p:nvSpPr>
            <p:spPr bwMode="auto">
              <a:xfrm>
                <a:off x="2965428" y="4451363"/>
                <a:ext cx="431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F</a:t>
                </a:r>
              </a:p>
            </p:txBody>
          </p:sp>
        </p:grpSp>
        <p:grpSp>
          <p:nvGrpSpPr>
            <p:cNvPr id="14346" name="组合 106">
              <a:extLst>
                <a:ext uri="{FF2B5EF4-FFF2-40B4-BE49-F238E27FC236}">
                  <a16:creationId xmlns:a16="http://schemas.microsoft.com/office/drawing/2014/main" id="{AABF3F90-DF02-FEC0-8143-A1E8A6AF76C8}"/>
                </a:ext>
              </a:extLst>
            </p:cNvPr>
            <p:cNvGrpSpPr>
              <a:grpSpLocks/>
            </p:cNvGrpSpPr>
            <p:nvPr/>
          </p:nvGrpSpPr>
          <p:grpSpPr bwMode="auto">
            <a:xfrm>
              <a:off x="2014" y="3781"/>
              <a:ext cx="709" cy="328"/>
              <a:chOff x="6440519" y="6084512"/>
              <a:chExt cx="1125547" cy="521119"/>
            </a:xfrm>
          </p:grpSpPr>
          <p:sp>
            <p:nvSpPr>
              <p:cNvPr id="14431" name="AutoShape 27">
                <a:extLst>
                  <a:ext uri="{FF2B5EF4-FFF2-40B4-BE49-F238E27FC236}">
                    <a16:creationId xmlns:a16="http://schemas.microsoft.com/office/drawing/2014/main" id="{3EEB4699-9EFB-C6A8-32D1-184C052FE453}"/>
                  </a:ext>
                </a:extLst>
              </p:cNvPr>
              <p:cNvSpPr>
                <a:spLocks noChangeArrowheads="1"/>
              </p:cNvSpPr>
              <p:nvPr/>
            </p:nvSpPr>
            <p:spPr bwMode="auto">
              <a:xfrm rot="5400000">
                <a:off x="6744524" y="6185731"/>
                <a:ext cx="438156" cy="401643"/>
              </a:xfrm>
              <a:prstGeom prst="triangle">
                <a:avLst>
                  <a:gd name="adj" fmla="val 50139"/>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endParaRPr lang="zh-CN" altLang="en-US" sz="1600" b="0">
                  <a:latin typeface="宋体" panose="02010600030101010101" pitchFamily="2" charset="-122"/>
                  <a:ea typeface="Arial Unicode MS" panose="020B0604020202020204" pitchFamily="34" charset="-122"/>
                </a:endParaRPr>
              </a:p>
            </p:txBody>
          </p:sp>
          <p:sp>
            <p:nvSpPr>
              <p:cNvPr id="14432" name="Oval 28">
                <a:extLst>
                  <a:ext uri="{FF2B5EF4-FFF2-40B4-BE49-F238E27FC236}">
                    <a16:creationId xmlns:a16="http://schemas.microsoft.com/office/drawing/2014/main" id="{262348CC-54D9-271B-7DB7-8E868CB022A4}"/>
                  </a:ext>
                </a:extLst>
              </p:cNvPr>
              <p:cNvSpPr>
                <a:spLocks noChangeArrowheads="1"/>
              </p:cNvSpPr>
              <p:nvPr/>
            </p:nvSpPr>
            <p:spPr bwMode="auto">
              <a:xfrm>
                <a:off x="7164423" y="6351066"/>
                <a:ext cx="72000" cy="72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endParaRPr lang="zh-CN" altLang="en-US" sz="1600" b="0">
                  <a:latin typeface="宋体" panose="02010600030101010101" pitchFamily="2" charset="-122"/>
                  <a:ea typeface="Arial Unicode MS" panose="020B0604020202020204" pitchFamily="34" charset="-122"/>
                </a:endParaRPr>
              </a:p>
            </p:txBody>
          </p:sp>
          <p:sp>
            <p:nvSpPr>
              <p:cNvPr id="14433" name="Line 29">
                <a:extLst>
                  <a:ext uri="{FF2B5EF4-FFF2-40B4-BE49-F238E27FC236}">
                    <a16:creationId xmlns:a16="http://schemas.microsoft.com/office/drawing/2014/main" id="{7A7F1600-DE90-C931-A874-07AE9547C4B1}"/>
                  </a:ext>
                </a:extLst>
              </p:cNvPr>
              <p:cNvSpPr>
                <a:spLocks noChangeShapeType="1"/>
              </p:cNvSpPr>
              <p:nvPr/>
            </p:nvSpPr>
            <p:spPr bwMode="auto">
              <a:xfrm>
                <a:off x="7237449" y="6383373"/>
                <a:ext cx="25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4" name="Line 30">
                <a:extLst>
                  <a:ext uri="{FF2B5EF4-FFF2-40B4-BE49-F238E27FC236}">
                    <a16:creationId xmlns:a16="http://schemas.microsoft.com/office/drawing/2014/main" id="{60723B79-1B69-3254-8CF7-B8D334DDE486}"/>
                  </a:ext>
                </a:extLst>
              </p:cNvPr>
              <p:cNvSpPr>
                <a:spLocks noChangeShapeType="1"/>
              </p:cNvSpPr>
              <p:nvPr/>
            </p:nvSpPr>
            <p:spPr bwMode="auto">
              <a:xfrm flipH="1">
                <a:off x="6511957" y="6383373"/>
                <a:ext cx="25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5" name="Text Box 31">
                <a:extLst>
                  <a:ext uri="{FF2B5EF4-FFF2-40B4-BE49-F238E27FC236}">
                    <a16:creationId xmlns:a16="http://schemas.microsoft.com/office/drawing/2014/main" id="{1720C79D-45E0-FD74-2C34-BCA6627A3F70}"/>
                  </a:ext>
                </a:extLst>
              </p:cNvPr>
              <p:cNvSpPr txBox="1">
                <a:spLocks noChangeArrowheads="1"/>
              </p:cNvSpPr>
              <p:nvPr/>
            </p:nvSpPr>
            <p:spPr bwMode="auto">
              <a:xfrm>
                <a:off x="6440519" y="6094449"/>
                <a:ext cx="3587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A</a:t>
                </a:r>
              </a:p>
            </p:txBody>
          </p:sp>
          <p:sp>
            <p:nvSpPr>
              <p:cNvPr id="14436" name="Text Box 32">
                <a:extLst>
                  <a:ext uri="{FF2B5EF4-FFF2-40B4-BE49-F238E27FC236}">
                    <a16:creationId xmlns:a16="http://schemas.microsoft.com/office/drawing/2014/main" id="{A28F22CD-D19A-837A-4A8B-B7CE84FF8123}"/>
                  </a:ext>
                </a:extLst>
              </p:cNvPr>
              <p:cNvSpPr txBox="1">
                <a:spLocks noChangeArrowheads="1"/>
              </p:cNvSpPr>
              <p:nvPr/>
            </p:nvSpPr>
            <p:spPr bwMode="auto">
              <a:xfrm>
                <a:off x="7134266" y="6084512"/>
                <a:ext cx="431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F</a:t>
                </a:r>
              </a:p>
            </p:txBody>
          </p:sp>
        </p:grpSp>
        <p:grpSp>
          <p:nvGrpSpPr>
            <p:cNvPr id="14347" name="组合 121">
              <a:extLst>
                <a:ext uri="{FF2B5EF4-FFF2-40B4-BE49-F238E27FC236}">
                  <a16:creationId xmlns:a16="http://schemas.microsoft.com/office/drawing/2014/main" id="{7DBAF68C-D3A4-C958-BD07-970C13F11F86}"/>
                </a:ext>
              </a:extLst>
            </p:cNvPr>
            <p:cNvGrpSpPr>
              <a:grpSpLocks/>
            </p:cNvGrpSpPr>
            <p:nvPr/>
          </p:nvGrpSpPr>
          <p:grpSpPr bwMode="auto">
            <a:xfrm>
              <a:off x="2018" y="3068"/>
              <a:ext cx="912" cy="417"/>
              <a:chOff x="4213226" y="5687636"/>
              <a:chExt cx="1447808" cy="662404"/>
            </a:xfrm>
          </p:grpSpPr>
          <p:sp>
            <p:nvSpPr>
              <p:cNvPr id="14424" name="AutoShape 36">
                <a:extLst>
                  <a:ext uri="{FF2B5EF4-FFF2-40B4-BE49-F238E27FC236}">
                    <a16:creationId xmlns:a16="http://schemas.microsoft.com/office/drawing/2014/main" id="{53679545-7B85-D025-2AF9-BFEBB4165735}"/>
                  </a:ext>
                </a:extLst>
              </p:cNvPr>
              <p:cNvSpPr>
                <a:spLocks noChangeArrowheads="1"/>
              </p:cNvSpPr>
              <p:nvPr/>
            </p:nvSpPr>
            <p:spPr bwMode="auto">
              <a:xfrm flipH="1">
                <a:off x="4718052" y="5765832"/>
                <a:ext cx="584208" cy="474669"/>
              </a:xfrm>
              <a:prstGeom prst="moon">
                <a:avLst>
                  <a:gd name="adj" fmla="val 7426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endParaRPr lang="zh-CN" altLang="en-US" sz="1600" b="0">
                  <a:latin typeface="宋体" panose="02010600030101010101" pitchFamily="2" charset="-122"/>
                  <a:ea typeface="Arial Unicode MS" panose="020B0604020202020204" pitchFamily="34" charset="-122"/>
                </a:endParaRPr>
              </a:p>
            </p:txBody>
          </p:sp>
          <p:sp>
            <p:nvSpPr>
              <p:cNvPr id="14425" name="Line 37">
                <a:extLst>
                  <a:ext uri="{FF2B5EF4-FFF2-40B4-BE49-F238E27FC236}">
                    <a16:creationId xmlns:a16="http://schemas.microsoft.com/office/drawing/2014/main" id="{DB3699F1-BD8E-E072-C690-F4EE3E801727}"/>
                  </a:ext>
                </a:extLst>
              </p:cNvPr>
              <p:cNvSpPr>
                <a:spLocks noChangeShapeType="1"/>
              </p:cNvSpPr>
              <p:nvPr/>
            </p:nvSpPr>
            <p:spPr bwMode="auto">
              <a:xfrm>
                <a:off x="5302260" y="6016657"/>
                <a:ext cx="25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26" name="Line 38">
                <a:extLst>
                  <a:ext uri="{FF2B5EF4-FFF2-40B4-BE49-F238E27FC236}">
                    <a16:creationId xmlns:a16="http://schemas.microsoft.com/office/drawing/2014/main" id="{A0AFAF46-B19C-D635-8F1C-8A2C34A93AE8}"/>
                  </a:ext>
                </a:extLst>
              </p:cNvPr>
              <p:cNvSpPr>
                <a:spLocks noChangeShapeType="1"/>
              </p:cNvSpPr>
              <p:nvPr/>
            </p:nvSpPr>
            <p:spPr bwMode="auto">
              <a:xfrm>
                <a:off x="4540254" y="5873782"/>
                <a:ext cx="25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27" name="Line 39">
                <a:extLst>
                  <a:ext uri="{FF2B5EF4-FFF2-40B4-BE49-F238E27FC236}">
                    <a16:creationId xmlns:a16="http://schemas.microsoft.com/office/drawing/2014/main" id="{F57F5187-42D7-7D17-D946-229833CCD03C}"/>
                  </a:ext>
                </a:extLst>
              </p:cNvPr>
              <p:cNvSpPr>
                <a:spLocks noChangeShapeType="1"/>
              </p:cNvSpPr>
              <p:nvPr/>
            </p:nvSpPr>
            <p:spPr bwMode="auto">
              <a:xfrm>
                <a:off x="4540254" y="6161119"/>
                <a:ext cx="25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28" name="Text Box 40">
                <a:extLst>
                  <a:ext uri="{FF2B5EF4-FFF2-40B4-BE49-F238E27FC236}">
                    <a16:creationId xmlns:a16="http://schemas.microsoft.com/office/drawing/2014/main" id="{84D3004B-D6B5-6B9A-1897-A04AC1DB05B8}"/>
                  </a:ext>
                </a:extLst>
              </p:cNvPr>
              <p:cNvSpPr txBox="1">
                <a:spLocks noChangeArrowheads="1"/>
              </p:cNvSpPr>
              <p:nvPr/>
            </p:nvSpPr>
            <p:spPr bwMode="auto">
              <a:xfrm>
                <a:off x="4213226" y="5687636"/>
                <a:ext cx="431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A</a:t>
                </a:r>
              </a:p>
            </p:txBody>
          </p:sp>
          <p:sp>
            <p:nvSpPr>
              <p:cNvPr id="14429" name="Text Box 41">
                <a:extLst>
                  <a:ext uri="{FF2B5EF4-FFF2-40B4-BE49-F238E27FC236}">
                    <a16:creationId xmlns:a16="http://schemas.microsoft.com/office/drawing/2014/main" id="{AB068086-C72D-5CB7-4638-07A7A7EE039A}"/>
                  </a:ext>
                </a:extLst>
              </p:cNvPr>
              <p:cNvSpPr txBox="1">
                <a:spLocks noChangeArrowheads="1"/>
              </p:cNvSpPr>
              <p:nvPr/>
            </p:nvSpPr>
            <p:spPr bwMode="auto">
              <a:xfrm>
                <a:off x="4213226" y="6011486"/>
                <a:ext cx="431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B</a:t>
                </a:r>
              </a:p>
            </p:txBody>
          </p:sp>
          <p:sp>
            <p:nvSpPr>
              <p:cNvPr id="14430" name="Text Box 42">
                <a:extLst>
                  <a:ext uri="{FF2B5EF4-FFF2-40B4-BE49-F238E27FC236}">
                    <a16:creationId xmlns:a16="http://schemas.microsoft.com/office/drawing/2014/main" id="{26D92BA5-E6A6-F6AE-E370-75B0A93F2E34}"/>
                  </a:ext>
                </a:extLst>
              </p:cNvPr>
              <p:cNvSpPr txBox="1">
                <a:spLocks noChangeArrowheads="1"/>
              </p:cNvSpPr>
              <p:nvPr/>
            </p:nvSpPr>
            <p:spPr bwMode="auto">
              <a:xfrm>
                <a:off x="5229234" y="5719382"/>
                <a:ext cx="431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F</a:t>
                </a:r>
              </a:p>
            </p:txBody>
          </p:sp>
        </p:grpSp>
        <p:sp>
          <p:nvSpPr>
            <p:cNvPr id="14348" name="Text Box 12">
              <a:extLst>
                <a:ext uri="{FF2B5EF4-FFF2-40B4-BE49-F238E27FC236}">
                  <a16:creationId xmlns:a16="http://schemas.microsoft.com/office/drawing/2014/main" id="{7110B6B5-0DF7-0901-6D5D-C2DD3669E12A}"/>
                </a:ext>
              </a:extLst>
            </p:cNvPr>
            <p:cNvSpPr txBox="1">
              <a:spLocks noChangeArrowheads="1"/>
            </p:cNvSpPr>
            <p:nvPr/>
          </p:nvSpPr>
          <p:spPr bwMode="auto">
            <a:xfrm>
              <a:off x="795" y="2035"/>
              <a:ext cx="471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en-US" altLang="zh-CN" sz="2000">
                  <a:latin typeface="宋体" panose="02010600030101010101" pitchFamily="2" charset="-122"/>
                  <a:ea typeface="Arial Unicode MS" panose="020B0604020202020204" pitchFamily="34" charset="-122"/>
                  <a:sym typeface="Symbol" panose="05050102010706020507" pitchFamily="18" charset="2"/>
                </a:rPr>
                <a:t>        IEEE/ANSI</a:t>
              </a:r>
              <a:r>
                <a:rPr lang="zh-CN" altLang="en-US" sz="2000">
                  <a:latin typeface="宋体" panose="02010600030101010101" pitchFamily="2" charset="-122"/>
                  <a:ea typeface="Arial Unicode MS" panose="020B0604020202020204" pitchFamily="34" charset="-122"/>
                  <a:sym typeface="Symbol" panose="05050102010706020507" pitchFamily="18" charset="2"/>
                </a:rPr>
                <a:t>符号</a:t>
              </a:r>
              <a:r>
                <a:rPr lang="en-US" altLang="zh-CN" sz="2000">
                  <a:latin typeface="宋体" panose="02010600030101010101" pitchFamily="2" charset="-122"/>
                  <a:ea typeface="Arial Unicode MS" panose="020B0604020202020204" pitchFamily="34" charset="-122"/>
                  <a:sym typeface="Symbol" panose="05050102010706020507" pitchFamily="18" charset="2"/>
                </a:rPr>
                <a:t>         </a:t>
              </a:r>
              <a:r>
                <a:rPr lang="zh-CN" altLang="en-US" sz="2000">
                  <a:latin typeface="宋体" panose="02010600030101010101" pitchFamily="2" charset="-122"/>
                  <a:ea typeface="Arial Unicode MS" panose="020B0604020202020204" pitchFamily="34" charset="-122"/>
                  <a:sym typeface="Symbol" panose="05050102010706020507" pitchFamily="18" charset="2"/>
                </a:rPr>
                <a:t>国际符号</a:t>
              </a:r>
              <a:r>
                <a:rPr lang="en-US" altLang="zh-CN" sz="2000">
                  <a:latin typeface="宋体" panose="02010600030101010101" pitchFamily="2" charset="-122"/>
                  <a:ea typeface="Arial Unicode MS" panose="020B0604020202020204" pitchFamily="34" charset="-122"/>
                  <a:sym typeface="Symbol" panose="05050102010706020507" pitchFamily="18" charset="2"/>
                </a:rPr>
                <a:t>       </a:t>
              </a:r>
              <a:r>
                <a:rPr lang="zh-CN" altLang="en-US" sz="2000">
                  <a:latin typeface="宋体" panose="02010600030101010101" pitchFamily="2" charset="-122"/>
                  <a:ea typeface="Arial Unicode MS" panose="020B0604020202020204" pitchFamily="34" charset="-122"/>
                  <a:sym typeface="Symbol" panose="05050102010706020507" pitchFamily="18" charset="2"/>
                </a:rPr>
                <a:t>惯用符号</a:t>
              </a:r>
            </a:p>
          </p:txBody>
        </p:sp>
        <p:sp>
          <p:nvSpPr>
            <p:cNvPr id="14349" name="Text Box 12">
              <a:extLst>
                <a:ext uri="{FF2B5EF4-FFF2-40B4-BE49-F238E27FC236}">
                  <a16:creationId xmlns:a16="http://schemas.microsoft.com/office/drawing/2014/main" id="{322F88E6-2268-2054-D00E-3A75CF0719EA}"/>
                </a:ext>
              </a:extLst>
            </p:cNvPr>
            <p:cNvSpPr txBox="1">
              <a:spLocks noChangeArrowheads="1"/>
            </p:cNvSpPr>
            <p:nvPr/>
          </p:nvSpPr>
          <p:spPr bwMode="auto">
            <a:xfrm>
              <a:off x="680" y="2448"/>
              <a:ext cx="52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000">
                  <a:latin typeface="宋体" panose="02010600030101010101" pitchFamily="2" charset="-122"/>
                  <a:ea typeface="Arial Unicode MS" panose="020B0604020202020204" pitchFamily="34" charset="-122"/>
                  <a:sym typeface="Symbol" panose="05050102010706020507" pitchFamily="18" charset="2"/>
                </a:rPr>
                <a:t>与门</a:t>
              </a:r>
            </a:p>
            <a:p>
              <a:pPr eaLnBrk="1" hangingPunct="1">
                <a:spcBef>
                  <a:spcPct val="0"/>
                </a:spcBef>
                <a:buClrTx/>
                <a:buFontTx/>
                <a:buNone/>
              </a:pPr>
              <a:r>
                <a:rPr lang="en-US" altLang="zh-CN" sz="2000">
                  <a:latin typeface="宋体" panose="02010600030101010101" pitchFamily="2" charset="-122"/>
                  <a:ea typeface="Arial Unicode MS" panose="020B0604020202020204" pitchFamily="34" charset="-122"/>
                  <a:sym typeface="Symbol" panose="05050102010706020507" pitchFamily="18" charset="2"/>
                </a:rPr>
                <a:t>AND</a:t>
              </a:r>
            </a:p>
          </p:txBody>
        </p:sp>
        <p:sp>
          <p:nvSpPr>
            <p:cNvPr id="14350" name="Text Box 12">
              <a:extLst>
                <a:ext uri="{FF2B5EF4-FFF2-40B4-BE49-F238E27FC236}">
                  <a16:creationId xmlns:a16="http://schemas.microsoft.com/office/drawing/2014/main" id="{4496BC8F-9D57-5F46-C56B-F9F1727AF037}"/>
                </a:ext>
              </a:extLst>
            </p:cNvPr>
            <p:cNvSpPr txBox="1">
              <a:spLocks noChangeArrowheads="1"/>
            </p:cNvSpPr>
            <p:nvPr/>
          </p:nvSpPr>
          <p:spPr bwMode="auto">
            <a:xfrm>
              <a:off x="680" y="3074"/>
              <a:ext cx="52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000">
                  <a:latin typeface="宋体" panose="02010600030101010101" pitchFamily="2" charset="-122"/>
                  <a:ea typeface="Arial Unicode MS" panose="020B0604020202020204" pitchFamily="34" charset="-122"/>
                  <a:sym typeface="Symbol" panose="05050102010706020507" pitchFamily="18" charset="2"/>
                </a:rPr>
                <a:t>或门</a:t>
              </a:r>
            </a:p>
            <a:p>
              <a:pPr eaLnBrk="1" hangingPunct="1">
                <a:spcBef>
                  <a:spcPct val="0"/>
                </a:spcBef>
                <a:buClrTx/>
                <a:buFontTx/>
                <a:buNone/>
              </a:pPr>
              <a:r>
                <a:rPr lang="en-US" altLang="zh-CN" sz="2000">
                  <a:latin typeface="宋体" panose="02010600030101010101" pitchFamily="2" charset="-122"/>
                  <a:ea typeface="Arial Unicode MS" panose="020B0604020202020204" pitchFamily="34" charset="-122"/>
                  <a:sym typeface="Symbol" panose="05050102010706020507" pitchFamily="18" charset="2"/>
                </a:rPr>
                <a:t>OR</a:t>
              </a:r>
            </a:p>
          </p:txBody>
        </p:sp>
        <p:sp>
          <p:nvSpPr>
            <p:cNvPr id="14351" name="Text Box 12">
              <a:extLst>
                <a:ext uri="{FF2B5EF4-FFF2-40B4-BE49-F238E27FC236}">
                  <a16:creationId xmlns:a16="http://schemas.microsoft.com/office/drawing/2014/main" id="{B644E212-BAFC-BFF6-8644-C0933318405B}"/>
                </a:ext>
              </a:extLst>
            </p:cNvPr>
            <p:cNvSpPr txBox="1">
              <a:spLocks noChangeArrowheads="1"/>
            </p:cNvSpPr>
            <p:nvPr/>
          </p:nvSpPr>
          <p:spPr bwMode="auto">
            <a:xfrm>
              <a:off x="680" y="3714"/>
              <a:ext cx="52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000">
                  <a:latin typeface="宋体" panose="02010600030101010101" pitchFamily="2" charset="-122"/>
                  <a:ea typeface="Arial Unicode MS" panose="020B0604020202020204" pitchFamily="34" charset="-122"/>
                  <a:sym typeface="Symbol" panose="05050102010706020507" pitchFamily="18" charset="2"/>
                </a:rPr>
                <a:t>非门</a:t>
              </a:r>
            </a:p>
            <a:p>
              <a:pPr eaLnBrk="1" hangingPunct="1">
                <a:spcBef>
                  <a:spcPct val="0"/>
                </a:spcBef>
                <a:buClrTx/>
                <a:buFontTx/>
                <a:buNone/>
              </a:pPr>
              <a:r>
                <a:rPr lang="en-US" altLang="zh-CN" sz="2000">
                  <a:latin typeface="宋体" panose="02010600030101010101" pitchFamily="2" charset="-122"/>
                  <a:ea typeface="Arial Unicode MS" panose="020B0604020202020204" pitchFamily="34" charset="-122"/>
                  <a:sym typeface="Symbol" panose="05050102010706020507" pitchFamily="18" charset="2"/>
                </a:rPr>
                <a:t>NOT</a:t>
              </a:r>
            </a:p>
          </p:txBody>
        </p:sp>
        <p:sp>
          <p:nvSpPr>
            <p:cNvPr id="14352" name="Line 17">
              <a:extLst>
                <a:ext uri="{FF2B5EF4-FFF2-40B4-BE49-F238E27FC236}">
                  <a16:creationId xmlns:a16="http://schemas.microsoft.com/office/drawing/2014/main" id="{6F40B40F-8438-D0F7-45ED-61CF56C8F351}"/>
                </a:ext>
              </a:extLst>
            </p:cNvPr>
            <p:cNvSpPr>
              <a:spLocks noChangeShapeType="1"/>
            </p:cNvSpPr>
            <p:nvPr/>
          </p:nvSpPr>
          <p:spPr bwMode="auto">
            <a:xfrm>
              <a:off x="1761" y="2681"/>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3" name="Line 18">
              <a:extLst>
                <a:ext uri="{FF2B5EF4-FFF2-40B4-BE49-F238E27FC236}">
                  <a16:creationId xmlns:a16="http://schemas.microsoft.com/office/drawing/2014/main" id="{A6226E2B-EB3A-854A-AE37-58A0F1C9B2A4}"/>
                </a:ext>
              </a:extLst>
            </p:cNvPr>
            <p:cNvSpPr>
              <a:spLocks noChangeShapeType="1"/>
            </p:cNvSpPr>
            <p:nvPr/>
          </p:nvSpPr>
          <p:spPr bwMode="auto">
            <a:xfrm flipH="1">
              <a:off x="1349" y="2587"/>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4" name="Line 19">
              <a:extLst>
                <a:ext uri="{FF2B5EF4-FFF2-40B4-BE49-F238E27FC236}">
                  <a16:creationId xmlns:a16="http://schemas.microsoft.com/office/drawing/2014/main" id="{8A82AF64-A26C-2376-C3DD-9CC7D184C349}"/>
                </a:ext>
              </a:extLst>
            </p:cNvPr>
            <p:cNvSpPr>
              <a:spLocks noChangeShapeType="1"/>
            </p:cNvSpPr>
            <p:nvPr/>
          </p:nvSpPr>
          <p:spPr bwMode="auto">
            <a:xfrm flipH="1">
              <a:off x="1349" y="2750"/>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5" name="Text Box 21">
              <a:extLst>
                <a:ext uri="{FF2B5EF4-FFF2-40B4-BE49-F238E27FC236}">
                  <a16:creationId xmlns:a16="http://schemas.microsoft.com/office/drawing/2014/main" id="{8CCA1FCB-F2FA-744B-3901-0EE8D966D319}"/>
                </a:ext>
              </a:extLst>
            </p:cNvPr>
            <p:cNvSpPr txBox="1">
              <a:spLocks noChangeArrowheads="1"/>
            </p:cNvSpPr>
            <p:nvPr/>
          </p:nvSpPr>
          <p:spPr bwMode="auto">
            <a:xfrm>
              <a:off x="1140" y="2476"/>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A</a:t>
              </a:r>
            </a:p>
          </p:txBody>
        </p:sp>
        <p:sp>
          <p:nvSpPr>
            <p:cNvPr id="14356" name="Text Box 22">
              <a:extLst>
                <a:ext uri="{FF2B5EF4-FFF2-40B4-BE49-F238E27FC236}">
                  <a16:creationId xmlns:a16="http://schemas.microsoft.com/office/drawing/2014/main" id="{76486326-667B-680C-11FF-6D8977AF3F7A}"/>
                </a:ext>
              </a:extLst>
            </p:cNvPr>
            <p:cNvSpPr txBox="1">
              <a:spLocks noChangeArrowheads="1"/>
            </p:cNvSpPr>
            <p:nvPr/>
          </p:nvSpPr>
          <p:spPr bwMode="auto">
            <a:xfrm>
              <a:off x="1140" y="2652"/>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B</a:t>
              </a:r>
            </a:p>
          </p:txBody>
        </p:sp>
        <p:sp>
          <p:nvSpPr>
            <p:cNvPr id="14357" name="Text Box 23">
              <a:extLst>
                <a:ext uri="{FF2B5EF4-FFF2-40B4-BE49-F238E27FC236}">
                  <a16:creationId xmlns:a16="http://schemas.microsoft.com/office/drawing/2014/main" id="{DD309D70-A127-F0DA-25DD-E54181403D61}"/>
                </a:ext>
              </a:extLst>
            </p:cNvPr>
            <p:cNvSpPr txBox="1">
              <a:spLocks noChangeArrowheads="1"/>
            </p:cNvSpPr>
            <p:nvPr/>
          </p:nvSpPr>
          <p:spPr bwMode="auto">
            <a:xfrm>
              <a:off x="1715" y="2497"/>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F</a:t>
              </a:r>
            </a:p>
          </p:txBody>
        </p:sp>
        <p:sp>
          <p:nvSpPr>
            <p:cNvPr id="29" name="矩形 28">
              <a:extLst>
                <a:ext uri="{FF2B5EF4-FFF2-40B4-BE49-F238E27FC236}">
                  <a16:creationId xmlns:a16="http://schemas.microsoft.com/office/drawing/2014/main" id="{43769BE6-F60E-FB37-2459-614028AD8F21}"/>
                </a:ext>
              </a:extLst>
            </p:cNvPr>
            <p:cNvSpPr/>
            <p:nvPr/>
          </p:nvSpPr>
          <p:spPr>
            <a:xfrm>
              <a:off x="1519" y="2523"/>
              <a:ext cx="230" cy="32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latin typeface="宋体" panose="02010600030101010101" pitchFamily="2" charset="-122"/>
                <a:ea typeface="宋体" panose="02010600030101010101" pitchFamily="2" charset="-122"/>
              </a:endParaRPr>
            </a:p>
          </p:txBody>
        </p:sp>
        <p:sp>
          <p:nvSpPr>
            <p:cNvPr id="14359" name="Text Box 23">
              <a:extLst>
                <a:ext uri="{FF2B5EF4-FFF2-40B4-BE49-F238E27FC236}">
                  <a16:creationId xmlns:a16="http://schemas.microsoft.com/office/drawing/2014/main" id="{B8CA5E74-4BC9-C99C-CD92-2EFE78FF779E}"/>
                </a:ext>
              </a:extLst>
            </p:cNvPr>
            <p:cNvSpPr txBox="1">
              <a:spLocks noChangeArrowheads="1"/>
            </p:cNvSpPr>
            <p:nvPr/>
          </p:nvSpPr>
          <p:spPr bwMode="auto">
            <a:xfrm>
              <a:off x="1497" y="2559"/>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&amp;</a:t>
              </a:r>
            </a:p>
          </p:txBody>
        </p:sp>
        <p:sp>
          <p:nvSpPr>
            <p:cNvPr id="14360" name="Line 17">
              <a:extLst>
                <a:ext uri="{FF2B5EF4-FFF2-40B4-BE49-F238E27FC236}">
                  <a16:creationId xmlns:a16="http://schemas.microsoft.com/office/drawing/2014/main" id="{6FF57E85-C779-4A7D-1FAD-7F75E014DDBB}"/>
                </a:ext>
              </a:extLst>
            </p:cNvPr>
            <p:cNvSpPr>
              <a:spLocks noChangeShapeType="1"/>
            </p:cNvSpPr>
            <p:nvPr/>
          </p:nvSpPr>
          <p:spPr bwMode="auto">
            <a:xfrm>
              <a:off x="3864" y="2637"/>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1" name="Line 18">
              <a:extLst>
                <a:ext uri="{FF2B5EF4-FFF2-40B4-BE49-F238E27FC236}">
                  <a16:creationId xmlns:a16="http://schemas.microsoft.com/office/drawing/2014/main" id="{C2AFBAC8-B90F-E0D0-584D-2D3D4C4895F9}"/>
                </a:ext>
              </a:extLst>
            </p:cNvPr>
            <p:cNvSpPr>
              <a:spLocks noChangeShapeType="1"/>
            </p:cNvSpPr>
            <p:nvPr/>
          </p:nvSpPr>
          <p:spPr bwMode="auto">
            <a:xfrm flipH="1">
              <a:off x="3452" y="2543"/>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2" name="Line 19">
              <a:extLst>
                <a:ext uri="{FF2B5EF4-FFF2-40B4-BE49-F238E27FC236}">
                  <a16:creationId xmlns:a16="http://schemas.microsoft.com/office/drawing/2014/main" id="{BE313E90-85F7-DB7D-4524-277DD22B15B6}"/>
                </a:ext>
              </a:extLst>
            </p:cNvPr>
            <p:cNvSpPr>
              <a:spLocks noChangeShapeType="1"/>
            </p:cNvSpPr>
            <p:nvPr/>
          </p:nvSpPr>
          <p:spPr bwMode="auto">
            <a:xfrm flipH="1">
              <a:off x="3452" y="2706"/>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3" name="Text Box 21">
              <a:extLst>
                <a:ext uri="{FF2B5EF4-FFF2-40B4-BE49-F238E27FC236}">
                  <a16:creationId xmlns:a16="http://schemas.microsoft.com/office/drawing/2014/main" id="{F4604B1C-DF8C-EBAE-D128-01B4AAC192F0}"/>
                </a:ext>
              </a:extLst>
            </p:cNvPr>
            <p:cNvSpPr txBox="1">
              <a:spLocks noChangeArrowheads="1"/>
            </p:cNvSpPr>
            <p:nvPr/>
          </p:nvSpPr>
          <p:spPr bwMode="auto">
            <a:xfrm>
              <a:off x="3243" y="2432"/>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A</a:t>
              </a:r>
            </a:p>
          </p:txBody>
        </p:sp>
        <p:sp>
          <p:nvSpPr>
            <p:cNvPr id="14364" name="Text Box 22">
              <a:extLst>
                <a:ext uri="{FF2B5EF4-FFF2-40B4-BE49-F238E27FC236}">
                  <a16:creationId xmlns:a16="http://schemas.microsoft.com/office/drawing/2014/main" id="{5F72FD9E-0945-4410-3BC0-94950FE0073B}"/>
                </a:ext>
              </a:extLst>
            </p:cNvPr>
            <p:cNvSpPr txBox="1">
              <a:spLocks noChangeArrowheads="1"/>
            </p:cNvSpPr>
            <p:nvPr/>
          </p:nvSpPr>
          <p:spPr bwMode="auto">
            <a:xfrm>
              <a:off x="3243" y="2608"/>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B</a:t>
              </a:r>
            </a:p>
          </p:txBody>
        </p:sp>
        <p:sp>
          <p:nvSpPr>
            <p:cNvPr id="14365" name="Text Box 23">
              <a:extLst>
                <a:ext uri="{FF2B5EF4-FFF2-40B4-BE49-F238E27FC236}">
                  <a16:creationId xmlns:a16="http://schemas.microsoft.com/office/drawing/2014/main" id="{03F149DF-624A-7653-3430-0339CEB1DB5E}"/>
                </a:ext>
              </a:extLst>
            </p:cNvPr>
            <p:cNvSpPr txBox="1">
              <a:spLocks noChangeArrowheads="1"/>
            </p:cNvSpPr>
            <p:nvPr/>
          </p:nvSpPr>
          <p:spPr bwMode="auto">
            <a:xfrm>
              <a:off x="3818" y="2453"/>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F</a:t>
              </a:r>
            </a:p>
          </p:txBody>
        </p:sp>
        <p:sp>
          <p:nvSpPr>
            <p:cNvPr id="37" name="矩形 36">
              <a:extLst>
                <a:ext uri="{FF2B5EF4-FFF2-40B4-BE49-F238E27FC236}">
                  <a16:creationId xmlns:a16="http://schemas.microsoft.com/office/drawing/2014/main" id="{10C2FFE5-1EA8-0595-0C52-CF56F2201853}"/>
                </a:ext>
              </a:extLst>
            </p:cNvPr>
            <p:cNvSpPr/>
            <p:nvPr/>
          </p:nvSpPr>
          <p:spPr>
            <a:xfrm>
              <a:off x="3627" y="2475"/>
              <a:ext cx="230" cy="32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latin typeface="宋体" panose="02010600030101010101" pitchFamily="2" charset="-122"/>
                <a:ea typeface="宋体" panose="02010600030101010101" pitchFamily="2" charset="-122"/>
              </a:endParaRPr>
            </a:p>
          </p:txBody>
        </p:sp>
        <p:sp>
          <p:nvSpPr>
            <p:cNvPr id="14367" name="Text Box 23">
              <a:extLst>
                <a:ext uri="{FF2B5EF4-FFF2-40B4-BE49-F238E27FC236}">
                  <a16:creationId xmlns:a16="http://schemas.microsoft.com/office/drawing/2014/main" id="{3254B376-B06B-9EA8-479A-59BF58D20D74}"/>
                </a:ext>
              </a:extLst>
            </p:cNvPr>
            <p:cNvSpPr txBox="1">
              <a:spLocks noChangeArrowheads="1"/>
            </p:cNvSpPr>
            <p:nvPr/>
          </p:nvSpPr>
          <p:spPr bwMode="auto">
            <a:xfrm>
              <a:off x="3606" y="2522"/>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&amp;</a:t>
              </a:r>
            </a:p>
          </p:txBody>
        </p:sp>
        <p:grpSp>
          <p:nvGrpSpPr>
            <p:cNvPr id="14368" name="组合 200">
              <a:extLst>
                <a:ext uri="{FF2B5EF4-FFF2-40B4-BE49-F238E27FC236}">
                  <a16:creationId xmlns:a16="http://schemas.microsoft.com/office/drawing/2014/main" id="{25A45273-FD1B-B1E1-1E7E-4854FCD4857D}"/>
                </a:ext>
              </a:extLst>
            </p:cNvPr>
            <p:cNvGrpSpPr>
              <a:grpSpLocks/>
            </p:cNvGrpSpPr>
            <p:nvPr/>
          </p:nvGrpSpPr>
          <p:grpSpPr bwMode="auto">
            <a:xfrm>
              <a:off x="4286" y="2478"/>
              <a:ext cx="847" cy="389"/>
              <a:chOff x="6981858" y="4414851"/>
              <a:chExt cx="1344625" cy="617952"/>
            </a:xfrm>
          </p:grpSpPr>
          <p:sp>
            <p:nvSpPr>
              <p:cNvPr id="14417" name="Line 17">
                <a:extLst>
                  <a:ext uri="{FF2B5EF4-FFF2-40B4-BE49-F238E27FC236}">
                    <a16:creationId xmlns:a16="http://schemas.microsoft.com/office/drawing/2014/main" id="{B31AA6E9-69FC-230D-128B-6684F444B963}"/>
                  </a:ext>
                </a:extLst>
              </p:cNvPr>
              <p:cNvSpPr>
                <a:spLocks noChangeShapeType="1"/>
              </p:cNvSpPr>
              <p:nvPr/>
            </p:nvSpPr>
            <p:spPr bwMode="auto">
              <a:xfrm>
                <a:off x="7967709" y="4740699"/>
                <a:ext cx="25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8" name="Line 18">
                <a:extLst>
                  <a:ext uri="{FF2B5EF4-FFF2-40B4-BE49-F238E27FC236}">
                    <a16:creationId xmlns:a16="http://schemas.microsoft.com/office/drawing/2014/main" id="{1D23180E-95CA-1D6F-DC65-1945DA8E922C}"/>
                  </a:ext>
                </a:extLst>
              </p:cNvPr>
              <p:cNvSpPr>
                <a:spLocks noChangeShapeType="1"/>
              </p:cNvSpPr>
              <p:nvPr/>
            </p:nvSpPr>
            <p:spPr bwMode="auto">
              <a:xfrm flipH="1">
                <a:off x="7314066" y="4591469"/>
                <a:ext cx="25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9" name="Line 19">
                <a:extLst>
                  <a:ext uri="{FF2B5EF4-FFF2-40B4-BE49-F238E27FC236}">
                    <a16:creationId xmlns:a16="http://schemas.microsoft.com/office/drawing/2014/main" id="{3B7DFD08-C039-65F2-80CF-8EC6D944C319}"/>
                  </a:ext>
                </a:extLst>
              </p:cNvPr>
              <p:cNvSpPr>
                <a:spLocks noChangeShapeType="1"/>
              </p:cNvSpPr>
              <p:nvPr/>
            </p:nvSpPr>
            <p:spPr bwMode="auto">
              <a:xfrm flipH="1">
                <a:off x="7314066" y="4850238"/>
                <a:ext cx="25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20" name="Text Box 21">
                <a:extLst>
                  <a:ext uri="{FF2B5EF4-FFF2-40B4-BE49-F238E27FC236}">
                    <a16:creationId xmlns:a16="http://schemas.microsoft.com/office/drawing/2014/main" id="{10AC1B2F-B1E6-E5D0-AA4B-09EBB2F278CF}"/>
                  </a:ext>
                </a:extLst>
              </p:cNvPr>
              <p:cNvSpPr txBox="1">
                <a:spLocks noChangeArrowheads="1"/>
              </p:cNvSpPr>
              <p:nvPr/>
            </p:nvSpPr>
            <p:spPr bwMode="auto">
              <a:xfrm>
                <a:off x="6981858" y="4414851"/>
                <a:ext cx="431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A</a:t>
                </a:r>
              </a:p>
            </p:txBody>
          </p:sp>
          <p:sp>
            <p:nvSpPr>
              <p:cNvPr id="14421" name="Text Box 22">
                <a:extLst>
                  <a:ext uri="{FF2B5EF4-FFF2-40B4-BE49-F238E27FC236}">
                    <a16:creationId xmlns:a16="http://schemas.microsoft.com/office/drawing/2014/main" id="{8F1BA63D-87E8-3622-8B00-5CC837DB5D31}"/>
                  </a:ext>
                </a:extLst>
              </p:cNvPr>
              <p:cNvSpPr txBox="1">
                <a:spLocks noChangeArrowheads="1"/>
              </p:cNvSpPr>
              <p:nvPr/>
            </p:nvSpPr>
            <p:spPr bwMode="auto">
              <a:xfrm>
                <a:off x="6981858" y="4694249"/>
                <a:ext cx="431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B</a:t>
                </a:r>
              </a:p>
            </p:txBody>
          </p:sp>
          <p:sp>
            <p:nvSpPr>
              <p:cNvPr id="14422" name="Text Box 23">
                <a:extLst>
                  <a:ext uri="{FF2B5EF4-FFF2-40B4-BE49-F238E27FC236}">
                    <a16:creationId xmlns:a16="http://schemas.microsoft.com/office/drawing/2014/main" id="{1A8EBCD9-F71F-51B8-7D07-605381C4AD95}"/>
                  </a:ext>
                </a:extLst>
              </p:cNvPr>
              <p:cNvSpPr txBox="1">
                <a:spLocks noChangeArrowheads="1"/>
              </p:cNvSpPr>
              <p:nvPr/>
            </p:nvSpPr>
            <p:spPr bwMode="auto">
              <a:xfrm>
                <a:off x="7894683" y="4448594"/>
                <a:ext cx="431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F</a:t>
                </a:r>
              </a:p>
            </p:txBody>
          </p:sp>
          <p:sp>
            <p:nvSpPr>
              <p:cNvPr id="94" name="矩形 93">
                <a:extLst>
                  <a:ext uri="{FF2B5EF4-FFF2-40B4-BE49-F238E27FC236}">
                    <a16:creationId xmlns:a16="http://schemas.microsoft.com/office/drawing/2014/main" id="{9C874B7D-BC34-5214-9FD4-F34DB56F2EFD}"/>
                  </a:ext>
                </a:extLst>
              </p:cNvPr>
              <p:cNvSpPr/>
              <p:nvPr/>
            </p:nvSpPr>
            <p:spPr>
              <a:xfrm>
                <a:off x="7591463" y="4483159"/>
                <a:ext cx="365128" cy="51151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latin typeface="宋体" panose="02010600030101010101" pitchFamily="2" charset="-122"/>
                  <a:ea typeface="宋体" panose="02010600030101010101" pitchFamily="2" charset="-122"/>
                </a:endParaRPr>
              </a:p>
            </p:txBody>
          </p:sp>
        </p:grpSp>
        <p:sp>
          <p:nvSpPr>
            <p:cNvPr id="14369" name="Line 17">
              <a:extLst>
                <a:ext uri="{FF2B5EF4-FFF2-40B4-BE49-F238E27FC236}">
                  <a16:creationId xmlns:a16="http://schemas.microsoft.com/office/drawing/2014/main" id="{E1D00DE3-71FC-4987-6245-E31DCFA2FCE2}"/>
                </a:ext>
              </a:extLst>
            </p:cNvPr>
            <p:cNvSpPr>
              <a:spLocks noChangeShapeType="1"/>
            </p:cNvSpPr>
            <p:nvPr/>
          </p:nvSpPr>
          <p:spPr bwMode="auto">
            <a:xfrm>
              <a:off x="1755" y="3295"/>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0" name="Line 18">
              <a:extLst>
                <a:ext uri="{FF2B5EF4-FFF2-40B4-BE49-F238E27FC236}">
                  <a16:creationId xmlns:a16="http://schemas.microsoft.com/office/drawing/2014/main" id="{ABB916E3-D7D1-6D40-3915-9C9A16F3B767}"/>
                </a:ext>
              </a:extLst>
            </p:cNvPr>
            <p:cNvSpPr>
              <a:spLocks noChangeShapeType="1"/>
            </p:cNvSpPr>
            <p:nvPr/>
          </p:nvSpPr>
          <p:spPr bwMode="auto">
            <a:xfrm flipH="1">
              <a:off x="1343" y="3201"/>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1" name="Line 19">
              <a:extLst>
                <a:ext uri="{FF2B5EF4-FFF2-40B4-BE49-F238E27FC236}">
                  <a16:creationId xmlns:a16="http://schemas.microsoft.com/office/drawing/2014/main" id="{767B00FC-071D-B35C-4ED3-783D58F5BAF0}"/>
                </a:ext>
              </a:extLst>
            </p:cNvPr>
            <p:cNvSpPr>
              <a:spLocks noChangeShapeType="1"/>
            </p:cNvSpPr>
            <p:nvPr/>
          </p:nvSpPr>
          <p:spPr bwMode="auto">
            <a:xfrm flipH="1">
              <a:off x="1343" y="3364"/>
              <a:ext cx="1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2" name="Text Box 21">
              <a:extLst>
                <a:ext uri="{FF2B5EF4-FFF2-40B4-BE49-F238E27FC236}">
                  <a16:creationId xmlns:a16="http://schemas.microsoft.com/office/drawing/2014/main" id="{0249636C-6547-E76D-0BCC-564F48FE8007}"/>
                </a:ext>
              </a:extLst>
            </p:cNvPr>
            <p:cNvSpPr txBox="1">
              <a:spLocks noChangeArrowheads="1"/>
            </p:cNvSpPr>
            <p:nvPr/>
          </p:nvSpPr>
          <p:spPr bwMode="auto">
            <a:xfrm>
              <a:off x="1134" y="3090"/>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A</a:t>
              </a:r>
            </a:p>
          </p:txBody>
        </p:sp>
        <p:sp>
          <p:nvSpPr>
            <p:cNvPr id="14373" name="Text Box 22">
              <a:extLst>
                <a:ext uri="{FF2B5EF4-FFF2-40B4-BE49-F238E27FC236}">
                  <a16:creationId xmlns:a16="http://schemas.microsoft.com/office/drawing/2014/main" id="{F25EDA02-A9F3-0F4E-8241-3BB6019AD50B}"/>
                </a:ext>
              </a:extLst>
            </p:cNvPr>
            <p:cNvSpPr txBox="1">
              <a:spLocks noChangeArrowheads="1"/>
            </p:cNvSpPr>
            <p:nvPr/>
          </p:nvSpPr>
          <p:spPr bwMode="auto">
            <a:xfrm>
              <a:off x="1134" y="3266"/>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B</a:t>
              </a:r>
            </a:p>
          </p:txBody>
        </p:sp>
        <p:sp>
          <p:nvSpPr>
            <p:cNvPr id="14374" name="Text Box 23">
              <a:extLst>
                <a:ext uri="{FF2B5EF4-FFF2-40B4-BE49-F238E27FC236}">
                  <a16:creationId xmlns:a16="http://schemas.microsoft.com/office/drawing/2014/main" id="{095AE9B4-726D-C8C7-E556-B3CC1D628DBE}"/>
                </a:ext>
              </a:extLst>
            </p:cNvPr>
            <p:cNvSpPr txBox="1">
              <a:spLocks noChangeArrowheads="1"/>
            </p:cNvSpPr>
            <p:nvPr/>
          </p:nvSpPr>
          <p:spPr bwMode="auto">
            <a:xfrm>
              <a:off x="1709" y="3111"/>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F</a:t>
              </a:r>
            </a:p>
          </p:txBody>
        </p:sp>
        <p:sp>
          <p:nvSpPr>
            <p:cNvPr id="46" name="矩形 45">
              <a:extLst>
                <a:ext uri="{FF2B5EF4-FFF2-40B4-BE49-F238E27FC236}">
                  <a16:creationId xmlns:a16="http://schemas.microsoft.com/office/drawing/2014/main" id="{AFD4121F-A088-EBCF-652D-BC81B7939AE2}"/>
                </a:ext>
              </a:extLst>
            </p:cNvPr>
            <p:cNvSpPr/>
            <p:nvPr/>
          </p:nvSpPr>
          <p:spPr>
            <a:xfrm>
              <a:off x="1518" y="3133"/>
              <a:ext cx="230" cy="32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latin typeface="宋体" panose="02010600030101010101" pitchFamily="2" charset="-122"/>
                <a:ea typeface="宋体" panose="02010600030101010101" pitchFamily="2" charset="-122"/>
              </a:endParaRPr>
            </a:p>
          </p:txBody>
        </p:sp>
        <p:sp>
          <p:nvSpPr>
            <p:cNvPr id="14376" name="Text Box 23">
              <a:extLst>
                <a:ext uri="{FF2B5EF4-FFF2-40B4-BE49-F238E27FC236}">
                  <a16:creationId xmlns:a16="http://schemas.microsoft.com/office/drawing/2014/main" id="{F1871F14-1E19-770A-ACBE-FB46AD1BE07F}"/>
                </a:ext>
              </a:extLst>
            </p:cNvPr>
            <p:cNvSpPr txBox="1">
              <a:spLocks noChangeArrowheads="1"/>
            </p:cNvSpPr>
            <p:nvPr/>
          </p:nvSpPr>
          <p:spPr bwMode="auto">
            <a:xfrm>
              <a:off x="1497" y="3189"/>
              <a:ext cx="2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200" b="0">
                  <a:latin typeface="宋体" panose="02010600030101010101" pitchFamily="2" charset="-122"/>
                  <a:ea typeface="Arial Unicode MS" panose="020B0604020202020204" pitchFamily="34" charset="-122"/>
                </a:rPr>
                <a:t>≥1</a:t>
              </a:r>
            </a:p>
          </p:txBody>
        </p:sp>
        <p:grpSp>
          <p:nvGrpSpPr>
            <p:cNvPr id="14377" name="组合 217">
              <a:extLst>
                <a:ext uri="{FF2B5EF4-FFF2-40B4-BE49-F238E27FC236}">
                  <a16:creationId xmlns:a16="http://schemas.microsoft.com/office/drawing/2014/main" id="{DB84ADBD-1334-861B-520C-D035A7DA861F}"/>
                </a:ext>
              </a:extLst>
            </p:cNvPr>
            <p:cNvGrpSpPr>
              <a:grpSpLocks/>
            </p:cNvGrpSpPr>
            <p:nvPr/>
          </p:nvGrpSpPr>
          <p:grpSpPr bwMode="auto">
            <a:xfrm>
              <a:off x="3279" y="3097"/>
              <a:ext cx="847" cy="389"/>
              <a:chOff x="2282803" y="5806704"/>
              <a:chExt cx="1344625" cy="617952"/>
            </a:xfrm>
          </p:grpSpPr>
          <p:sp>
            <p:nvSpPr>
              <p:cNvPr id="14409" name="Line 17">
                <a:extLst>
                  <a:ext uri="{FF2B5EF4-FFF2-40B4-BE49-F238E27FC236}">
                    <a16:creationId xmlns:a16="http://schemas.microsoft.com/office/drawing/2014/main" id="{06277BC9-9037-F538-9F8F-18A3A7A9B0E9}"/>
                  </a:ext>
                </a:extLst>
              </p:cNvPr>
              <p:cNvSpPr>
                <a:spLocks noChangeShapeType="1"/>
              </p:cNvSpPr>
              <p:nvPr/>
            </p:nvSpPr>
            <p:spPr bwMode="auto">
              <a:xfrm>
                <a:off x="3268654" y="6132552"/>
                <a:ext cx="25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0" name="Line 18">
                <a:extLst>
                  <a:ext uri="{FF2B5EF4-FFF2-40B4-BE49-F238E27FC236}">
                    <a16:creationId xmlns:a16="http://schemas.microsoft.com/office/drawing/2014/main" id="{76CA9ACD-19C1-4908-22EE-2FE74E75E1B7}"/>
                  </a:ext>
                </a:extLst>
              </p:cNvPr>
              <p:cNvSpPr>
                <a:spLocks noChangeShapeType="1"/>
              </p:cNvSpPr>
              <p:nvPr/>
            </p:nvSpPr>
            <p:spPr bwMode="auto">
              <a:xfrm flipH="1">
                <a:off x="2615011" y="5983322"/>
                <a:ext cx="25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1" name="Line 19">
                <a:extLst>
                  <a:ext uri="{FF2B5EF4-FFF2-40B4-BE49-F238E27FC236}">
                    <a16:creationId xmlns:a16="http://schemas.microsoft.com/office/drawing/2014/main" id="{25D2B39F-DB58-AB2B-9721-D0F79C1E2FEC}"/>
                  </a:ext>
                </a:extLst>
              </p:cNvPr>
              <p:cNvSpPr>
                <a:spLocks noChangeShapeType="1"/>
              </p:cNvSpPr>
              <p:nvPr/>
            </p:nvSpPr>
            <p:spPr bwMode="auto">
              <a:xfrm flipH="1">
                <a:off x="2615011" y="6242091"/>
                <a:ext cx="25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2" name="Text Box 21">
                <a:extLst>
                  <a:ext uri="{FF2B5EF4-FFF2-40B4-BE49-F238E27FC236}">
                    <a16:creationId xmlns:a16="http://schemas.microsoft.com/office/drawing/2014/main" id="{0BC0421B-DB64-19CB-6B4C-AE7C8CACBD6D}"/>
                  </a:ext>
                </a:extLst>
              </p:cNvPr>
              <p:cNvSpPr txBox="1">
                <a:spLocks noChangeArrowheads="1"/>
              </p:cNvSpPr>
              <p:nvPr/>
            </p:nvSpPr>
            <p:spPr bwMode="auto">
              <a:xfrm>
                <a:off x="2282803" y="5806704"/>
                <a:ext cx="431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A</a:t>
                </a:r>
              </a:p>
            </p:txBody>
          </p:sp>
          <p:sp>
            <p:nvSpPr>
              <p:cNvPr id="14413" name="Text Box 22">
                <a:extLst>
                  <a:ext uri="{FF2B5EF4-FFF2-40B4-BE49-F238E27FC236}">
                    <a16:creationId xmlns:a16="http://schemas.microsoft.com/office/drawing/2014/main" id="{59F5F83E-E561-E2B0-31E4-EA58BC61124E}"/>
                  </a:ext>
                </a:extLst>
              </p:cNvPr>
              <p:cNvSpPr txBox="1">
                <a:spLocks noChangeArrowheads="1"/>
              </p:cNvSpPr>
              <p:nvPr/>
            </p:nvSpPr>
            <p:spPr bwMode="auto">
              <a:xfrm>
                <a:off x="2282803" y="6086102"/>
                <a:ext cx="431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B</a:t>
                </a:r>
              </a:p>
            </p:txBody>
          </p:sp>
          <p:sp>
            <p:nvSpPr>
              <p:cNvPr id="14414" name="Text Box 23">
                <a:extLst>
                  <a:ext uri="{FF2B5EF4-FFF2-40B4-BE49-F238E27FC236}">
                    <a16:creationId xmlns:a16="http://schemas.microsoft.com/office/drawing/2014/main" id="{5A34A69B-E947-E0EF-F4E3-782A650EB4E6}"/>
                  </a:ext>
                </a:extLst>
              </p:cNvPr>
              <p:cNvSpPr txBox="1">
                <a:spLocks noChangeArrowheads="1"/>
              </p:cNvSpPr>
              <p:nvPr/>
            </p:nvSpPr>
            <p:spPr bwMode="auto">
              <a:xfrm>
                <a:off x="3195628" y="5840447"/>
                <a:ext cx="431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F</a:t>
                </a:r>
              </a:p>
            </p:txBody>
          </p:sp>
          <p:sp>
            <p:nvSpPr>
              <p:cNvPr id="86" name="矩形 85">
                <a:extLst>
                  <a:ext uri="{FF2B5EF4-FFF2-40B4-BE49-F238E27FC236}">
                    <a16:creationId xmlns:a16="http://schemas.microsoft.com/office/drawing/2014/main" id="{55C82824-600C-EB38-0307-5B5DC54B4AE2}"/>
                  </a:ext>
                </a:extLst>
              </p:cNvPr>
              <p:cNvSpPr/>
              <p:nvPr/>
            </p:nvSpPr>
            <p:spPr>
              <a:xfrm>
                <a:off x="2892408" y="5875013"/>
                <a:ext cx="365128" cy="51151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latin typeface="宋体" panose="02010600030101010101" pitchFamily="2" charset="-122"/>
                  <a:ea typeface="宋体" panose="02010600030101010101" pitchFamily="2" charset="-122"/>
                </a:endParaRPr>
              </a:p>
            </p:txBody>
          </p:sp>
          <p:sp>
            <p:nvSpPr>
              <p:cNvPr id="14416" name="Text Box 23">
                <a:extLst>
                  <a:ext uri="{FF2B5EF4-FFF2-40B4-BE49-F238E27FC236}">
                    <a16:creationId xmlns:a16="http://schemas.microsoft.com/office/drawing/2014/main" id="{52612344-699A-6B81-545C-46E3CDC3DEAC}"/>
                  </a:ext>
                </a:extLst>
              </p:cNvPr>
              <p:cNvSpPr txBox="1">
                <a:spLocks noChangeArrowheads="1"/>
              </p:cNvSpPr>
              <p:nvPr/>
            </p:nvSpPr>
            <p:spPr bwMode="auto">
              <a:xfrm>
                <a:off x="2819383" y="5828944"/>
                <a:ext cx="431804" cy="397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endParaRPr lang="en-US" altLang="zh-CN" sz="200" b="0">
                  <a:latin typeface="宋体" panose="02010600030101010101" pitchFamily="2" charset="-122"/>
                  <a:ea typeface="Arial Unicode MS" panose="020B0604020202020204" pitchFamily="34" charset="-122"/>
                </a:endParaRPr>
              </a:p>
              <a:p>
                <a:pPr algn="ctr" eaLnBrk="1" hangingPunct="1">
                  <a:spcBef>
                    <a:spcPct val="50000"/>
                  </a:spcBef>
                  <a:buClrTx/>
                  <a:buFontTx/>
                  <a:buNone/>
                </a:pPr>
                <a:r>
                  <a:rPr lang="en-US" altLang="zh-CN" sz="1200" b="0">
                    <a:latin typeface="宋体" panose="02010600030101010101" pitchFamily="2" charset="-122"/>
                    <a:ea typeface="Arial Unicode MS" panose="020B0604020202020204" pitchFamily="34" charset="-122"/>
                  </a:rPr>
                  <a:t>≥1</a:t>
                </a:r>
              </a:p>
            </p:txBody>
          </p:sp>
        </p:grpSp>
        <p:grpSp>
          <p:nvGrpSpPr>
            <p:cNvPr id="14378" name="组合 226">
              <a:extLst>
                <a:ext uri="{FF2B5EF4-FFF2-40B4-BE49-F238E27FC236}">
                  <a16:creationId xmlns:a16="http://schemas.microsoft.com/office/drawing/2014/main" id="{20AF9923-7854-3DDD-ABE6-E2E75FE9CF20}"/>
                </a:ext>
              </a:extLst>
            </p:cNvPr>
            <p:cNvGrpSpPr>
              <a:grpSpLocks/>
            </p:cNvGrpSpPr>
            <p:nvPr/>
          </p:nvGrpSpPr>
          <p:grpSpPr bwMode="auto">
            <a:xfrm>
              <a:off x="4291" y="3097"/>
              <a:ext cx="847" cy="389"/>
              <a:chOff x="4170357" y="6021423"/>
              <a:chExt cx="1344625" cy="617952"/>
            </a:xfrm>
          </p:grpSpPr>
          <p:sp>
            <p:nvSpPr>
              <p:cNvPr id="14401" name="Line 17">
                <a:extLst>
                  <a:ext uri="{FF2B5EF4-FFF2-40B4-BE49-F238E27FC236}">
                    <a16:creationId xmlns:a16="http://schemas.microsoft.com/office/drawing/2014/main" id="{FF8B012C-BB3C-14FB-76FE-BF8EC5C999DE}"/>
                  </a:ext>
                </a:extLst>
              </p:cNvPr>
              <p:cNvSpPr>
                <a:spLocks noChangeShapeType="1"/>
              </p:cNvSpPr>
              <p:nvPr/>
            </p:nvSpPr>
            <p:spPr bwMode="auto">
              <a:xfrm>
                <a:off x="5156208" y="6347271"/>
                <a:ext cx="25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2" name="Line 18">
                <a:extLst>
                  <a:ext uri="{FF2B5EF4-FFF2-40B4-BE49-F238E27FC236}">
                    <a16:creationId xmlns:a16="http://schemas.microsoft.com/office/drawing/2014/main" id="{155E428F-A68C-0CBF-F08F-8A7ABC18D2D6}"/>
                  </a:ext>
                </a:extLst>
              </p:cNvPr>
              <p:cNvSpPr>
                <a:spLocks noChangeShapeType="1"/>
              </p:cNvSpPr>
              <p:nvPr/>
            </p:nvSpPr>
            <p:spPr bwMode="auto">
              <a:xfrm flipH="1">
                <a:off x="4502565" y="6198041"/>
                <a:ext cx="25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3" name="Line 19">
                <a:extLst>
                  <a:ext uri="{FF2B5EF4-FFF2-40B4-BE49-F238E27FC236}">
                    <a16:creationId xmlns:a16="http://schemas.microsoft.com/office/drawing/2014/main" id="{D59A26BA-16F8-72A3-A958-DE4B43AC2324}"/>
                  </a:ext>
                </a:extLst>
              </p:cNvPr>
              <p:cNvSpPr>
                <a:spLocks noChangeShapeType="1"/>
              </p:cNvSpPr>
              <p:nvPr/>
            </p:nvSpPr>
            <p:spPr bwMode="auto">
              <a:xfrm flipH="1">
                <a:off x="4502565" y="6456810"/>
                <a:ext cx="25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4" name="Text Box 21">
                <a:extLst>
                  <a:ext uri="{FF2B5EF4-FFF2-40B4-BE49-F238E27FC236}">
                    <a16:creationId xmlns:a16="http://schemas.microsoft.com/office/drawing/2014/main" id="{319D736A-3DF1-F92E-9AAC-C288F9AA483D}"/>
                  </a:ext>
                </a:extLst>
              </p:cNvPr>
              <p:cNvSpPr txBox="1">
                <a:spLocks noChangeArrowheads="1"/>
              </p:cNvSpPr>
              <p:nvPr/>
            </p:nvSpPr>
            <p:spPr bwMode="auto">
              <a:xfrm>
                <a:off x="4170357" y="6021423"/>
                <a:ext cx="431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A</a:t>
                </a:r>
              </a:p>
            </p:txBody>
          </p:sp>
          <p:sp>
            <p:nvSpPr>
              <p:cNvPr id="14405" name="Text Box 22">
                <a:extLst>
                  <a:ext uri="{FF2B5EF4-FFF2-40B4-BE49-F238E27FC236}">
                    <a16:creationId xmlns:a16="http://schemas.microsoft.com/office/drawing/2014/main" id="{FF284F81-4E8A-ED80-5065-341D937CD1BB}"/>
                  </a:ext>
                </a:extLst>
              </p:cNvPr>
              <p:cNvSpPr txBox="1">
                <a:spLocks noChangeArrowheads="1"/>
              </p:cNvSpPr>
              <p:nvPr/>
            </p:nvSpPr>
            <p:spPr bwMode="auto">
              <a:xfrm>
                <a:off x="4170357" y="6300821"/>
                <a:ext cx="431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B</a:t>
                </a:r>
              </a:p>
            </p:txBody>
          </p:sp>
          <p:sp>
            <p:nvSpPr>
              <p:cNvPr id="14406" name="Text Box 23">
                <a:extLst>
                  <a:ext uri="{FF2B5EF4-FFF2-40B4-BE49-F238E27FC236}">
                    <a16:creationId xmlns:a16="http://schemas.microsoft.com/office/drawing/2014/main" id="{0D20FA3B-889D-06CA-7DED-EE1F85860A63}"/>
                  </a:ext>
                </a:extLst>
              </p:cNvPr>
              <p:cNvSpPr txBox="1">
                <a:spLocks noChangeArrowheads="1"/>
              </p:cNvSpPr>
              <p:nvPr/>
            </p:nvSpPr>
            <p:spPr bwMode="auto">
              <a:xfrm>
                <a:off x="5083182" y="6055166"/>
                <a:ext cx="431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F</a:t>
                </a:r>
              </a:p>
            </p:txBody>
          </p:sp>
          <p:sp>
            <p:nvSpPr>
              <p:cNvPr id="78" name="矩形 77">
                <a:extLst>
                  <a:ext uri="{FF2B5EF4-FFF2-40B4-BE49-F238E27FC236}">
                    <a16:creationId xmlns:a16="http://schemas.microsoft.com/office/drawing/2014/main" id="{31CC9BF0-5215-56E7-2454-9CB666791162}"/>
                  </a:ext>
                </a:extLst>
              </p:cNvPr>
              <p:cNvSpPr/>
              <p:nvPr/>
            </p:nvSpPr>
            <p:spPr>
              <a:xfrm>
                <a:off x="4779962" y="6089732"/>
                <a:ext cx="365128" cy="51151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latin typeface="宋体" panose="02010600030101010101" pitchFamily="2" charset="-122"/>
                  <a:ea typeface="宋体" panose="02010600030101010101" pitchFamily="2" charset="-122"/>
                </a:endParaRPr>
              </a:p>
            </p:txBody>
          </p:sp>
          <p:sp>
            <p:nvSpPr>
              <p:cNvPr id="14408" name="Text Box 23">
                <a:extLst>
                  <a:ext uri="{FF2B5EF4-FFF2-40B4-BE49-F238E27FC236}">
                    <a16:creationId xmlns:a16="http://schemas.microsoft.com/office/drawing/2014/main" id="{8B49C77E-87B2-F05C-F0B6-6239AC58984B}"/>
                  </a:ext>
                </a:extLst>
              </p:cNvPr>
              <p:cNvSpPr txBox="1">
                <a:spLocks noChangeArrowheads="1"/>
              </p:cNvSpPr>
              <p:nvPr/>
            </p:nvSpPr>
            <p:spPr bwMode="auto">
              <a:xfrm>
                <a:off x="4833947" y="6167475"/>
                <a:ext cx="431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a:t>
                </a:r>
              </a:p>
            </p:txBody>
          </p:sp>
        </p:grpSp>
        <p:grpSp>
          <p:nvGrpSpPr>
            <p:cNvPr id="14379" name="组合 235">
              <a:extLst>
                <a:ext uri="{FF2B5EF4-FFF2-40B4-BE49-F238E27FC236}">
                  <a16:creationId xmlns:a16="http://schemas.microsoft.com/office/drawing/2014/main" id="{1DB742B4-9D06-9114-260D-910673C52634}"/>
                </a:ext>
              </a:extLst>
            </p:cNvPr>
            <p:cNvGrpSpPr>
              <a:grpSpLocks/>
            </p:cNvGrpSpPr>
            <p:nvPr/>
          </p:nvGrpSpPr>
          <p:grpSpPr bwMode="auto">
            <a:xfrm>
              <a:off x="3279" y="3758"/>
              <a:ext cx="897" cy="351"/>
              <a:chOff x="5156208" y="6007127"/>
              <a:chExt cx="1424007" cy="557632"/>
            </a:xfrm>
          </p:grpSpPr>
          <p:sp>
            <p:nvSpPr>
              <p:cNvPr id="14394" name="Line 17">
                <a:extLst>
                  <a:ext uri="{FF2B5EF4-FFF2-40B4-BE49-F238E27FC236}">
                    <a16:creationId xmlns:a16="http://schemas.microsoft.com/office/drawing/2014/main" id="{638C6D5F-E1AF-01C1-8107-A6CBA2B583E8}"/>
                  </a:ext>
                </a:extLst>
              </p:cNvPr>
              <p:cNvSpPr>
                <a:spLocks noChangeShapeType="1"/>
              </p:cNvSpPr>
              <p:nvPr/>
            </p:nvSpPr>
            <p:spPr bwMode="auto">
              <a:xfrm>
                <a:off x="6221441" y="6310758"/>
                <a:ext cx="25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5" name="Line 18">
                <a:extLst>
                  <a:ext uri="{FF2B5EF4-FFF2-40B4-BE49-F238E27FC236}">
                    <a16:creationId xmlns:a16="http://schemas.microsoft.com/office/drawing/2014/main" id="{582EEF5D-9C74-E43B-0FE7-AAA443F60FBF}"/>
                  </a:ext>
                </a:extLst>
              </p:cNvPr>
              <p:cNvSpPr>
                <a:spLocks noChangeShapeType="1"/>
              </p:cNvSpPr>
              <p:nvPr/>
            </p:nvSpPr>
            <p:spPr bwMode="auto">
              <a:xfrm flipH="1">
                <a:off x="5488416" y="6334156"/>
                <a:ext cx="25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6" name="Text Box 21">
                <a:extLst>
                  <a:ext uri="{FF2B5EF4-FFF2-40B4-BE49-F238E27FC236}">
                    <a16:creationId xmlns:a16="http://schemas.microsoft.com/office/drawing/2014/main" id="{94125618-2F46-FF30-254C-50BB8D000D3A}"/>
                  </a:ext>
                </a:extLst>
              </p:cNvPr>
              <p:cNvSpPr txBox="1">
                <a:spLocks noChangeArrowheads="1"/>
              </p:cNvSpPr>
              <p:nvPr/>
            </p:nvSpPr>
            <p:spPr bwMode="auto">
              <a:xfrm>
                <a:off x="5156208" y="6157538"/>
                <a:ext cx="431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A</a:t>
                </a:r>
              </a:p>
            </p:txBody>
          </p:sp>
          <p:sp>
            <p:nvSpPr>
              <p:cNvPr id="14397" name="Text Box 23">
                <a:extLst>
                  <a:ext uri="{FF2B5EF4-FFF2-40B4-BE49-F238E27FC236}">
                    <a16:creationId xmlns:a16="http://schemas.microsoft.com/office/drawing/2014/main" id="{5E7BB7F2-ABD5-E802-ABEA-312717C6BFE8}"/>
                  </a:ext>
                </a:extLst>
              </p:cNvPr>
              <p:cNvSpPr txBox="1">
                <a:spLocks noChangeArrowheads="1"/>
              </p:cNvSpPr>
              <p:nvPr/>
            </p:nvSpPr>
            <p:spPr bwMode="auto">
              <a:xfrm>
                <a:off x="6148415" y="6018653"/>
                <a:ext cx="431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F</a:t>
                </a:r>
              </a:p>
            </p:txBody>
          </p:sp>
          <p:sp>
            <p:nvSpPr>
              <p:cNvPr id="69" name="矩形 68">
                <a:extLst>
                  <a:ext uri="{FF2B5EF4-FFF2-40B4-BE49-F238E27FC236}">
                    <a16:creationId xmlns:a16="http://schemas.microsoft.com/office/drawing/2014/main" id="{4A5798D4-73D8-E961-FAA5-AF9B0DE275C0}"/>
                  </a:ext>
                </a:extLst>
              </p:cNvPr>
              <p:cNvSpPr/>
              <p:nvPr/>
            </p:nvSpPr>
            <p:spPr>
              <a:xfrm>
                <a:off x="5765816" y="6053199"/>
                <a:ext cx="365130" cy="51155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latin typeface="宋体" panose="02010600030101010101" pitchFamily="2" charset="-122"/>
                  <a:ea typeface="宋体" panose="02010600030101010101" pitchFamily="2" charset="-122"/>
                </a:endParaRPr>
              </a:p>
            </p:txBody>
          </p:sp>
          <p:sp>
            <p:nvSpPr>
              <p:cNvPr id="14399" name="Text Box 23">
                <a:extLst>
                  <a:ext uri="{FF2B5EF4-FFF2-40B4-BE49-F238E27FC236}">
                    <a16:creationId xmlns:a16="http://schemas.microsoft.com/office/drawing/2014/main" id="{7859296C-B18E-03FF-9AA3-0D6E970CD1BD}"/>
                  </a:ext>
                </a:extLst>
              </p:cNvPr>
              <p:cNvSpPr txBox="1">
                <a:spLocks noChangeArrowheads="1"/>
              </p:cNvSpPr>
              <p:nvPr/>
            </p:nvSpPr>
            <p:spPr bwMode="auto">
              <a:xfrm>
                <a:off x="5692790" y="6007127"/>
                <a:ext cx="431806" cy="475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endParaRPr lang="en-US" altLang="zh-CN" sz="100" b="0">
                  <a:latin typeface="宋体" panose="02010600030101010101" pitchFamily="2" charset="-122"/>
                  <a:ea typeface="Arial Unicode MS" panose="020B0604020202020204" pitchFamily="34" charset="-122"/>
                </a:endParaRPr>
              </a:p>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1</a:t>
                </a:r>
              </a:p>
            </p:txBody>
          </p:sp>
          <p:sp>
            <p:nvSpPr>
              <p:cNvPr id="71" name="椭圆 70">
                <a:extLst>
                  <a:ext uri="{FF2B5EF4-FFF2-40B4-BE49-F238E27FC236}">
                    <a16:creationId xmlns:a16="http://schemas.microsoft.com/office/drawing/2014/main" id="{80AA2220-2A6D-D86F-211D-1978FEDA97D2}"/>
                  </a:ext>
                </a:extLst>
              </p:cNvPr>
              <p:cNvSpPr/>
              <p:nvPr/>
            </p:nvSpPr>
            <p:spPr>
              <a:xfrm>
                <a:off x="6142058" y="6277205"/>
                <a:ext cx="73026" cy="7149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latin typeface="宋体" panose="02010600030101010101" pitchFamily="2" charset="-122"/>
                  <a:ea typeface="宋体" panose="02010600030101010101" pitchFamily="2" charset="-122"/>
                </a:endParaRPr>
              </a:p>
            </p:txBody>
          </p:sp>
        </p:grpSp>
        <p:grpSp>
          <p:nvGrpSpPr>
            <p:cNvPr id="14380" name="组合 243">
              <a:extLst>
                <a:ext uri="{FF2B5EF4-FFF2-40B4-BE49-F238E27FC236}">
                  <a16:creationId xmlns:a16="http://schemas.microsoft.com/office/drawing/2014/main" id="{EEA6B729-CE0C-C45A-C5A6-1B191D3B0787}"/>
                </a:ext>
              </a:extLst>
            </p:cNvPr>
            <p:cNvGrpSpPr>
              <a:grpSpLocks/>
            </p:cNvGrpSpPr>
            <p:nvPr/>
          </p:nvGrpSpPr>
          <p:grpSpPr bwMode="auto">
            <a:xfrm>
              <a:off x="1140" y="3758"/>
              <a:ext cx="897" cy="351"/>
              <a:chOff x="5156208" y="6007127"/>
              <a:chExt cx="1424007" cy="557632"/>
            </a:xfrm>
          </p:grpSpPr>
          <p:sp>
            <p:nvSpPr>
              <p:cNvPr id="14387" name="Line 17">
                <a:extLst>
                  <a:ext uri="{FF2B5EF4-FFF2-40B4-BE49-F238E27FC236}">
                    <a16:creationId xmlns:a16="http://schemas.microsoft.com/office/drawing/2014/main" id="{74223188-B9D1-EE04-40B1-3360C8470CD8}"/>
                  </a:ext>
                </a:extLst>
              </p:cNvPr>
              <p:cNvSpPr>
                <a:spLocks noChangeShapeType="1"/>
              </p:cNvSpPr>
              <p:nvPr/>
            </p:nvSpPr>
            <p:spPr bwMode="auto">
              <a:xfrm>
                <a:off x="6221441" y="6310758"/>
                <a:ext cx="25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8" name="Line 18">
                <a:extLst>
                  <a:ext uri="{FF2B5EF4-FFF2-40B4-BE49-F238E27FC236}">
                    <a16:creationId xmlns:a16="http://schemas.microsoft.com/office/drawing/2014/main" id="{68068B5C-2BC2-16DC-30CF-E766EF7430D6}"/>
                  </a:ext>
                </a:extLst>
              </p:cNvPr>
              <p:cNvSpPr>
                <a:spLocks noChangeShapeType="1"/>
              </p:cNvSpPr>
              <p:nvPr/>
            </p:nvSpPr>
            <p:spPr bwMode="auto">
              <a:xfrm flipH="1">
                <a:off x="5488416" y="6334156"/>
                <a:ext cx="25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9" name="Text Box 21">
                <a:extLst>
                  <a:ext uri="{FF2B5EF4-FFF2-40B4-BE49-F238E27FC236}">
                    <a16:creationId xmlns:a16="http://schemas.microsoft.com/office/drawing/2014/main" id="{2DFA4536-1E96-BC8D-0909-7B8E79BA9E40}"/>
                  </a:ext>
                </a:extLst>
              </p:cNvPr>
              <p:cNvSpPr txBox="1">
                <a:spLocks noChangeArrowheads="1"/>
              </p:cNvSpPr>
              <p:nvPr/>
            </p:nvSpPr>
            <p:spPr bwMode="auto">
              <a:xfrm>
                <a:off x="5156208" y="6157538"/>
                <a:ext cx="431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A</a:t>
                </a:r>
              </a:p>
            </p:txBody>
          </p:sp>
          <p:sp>
            <p:nvSpPr>
              <p:cNvPr id="14390" name="Text Box 23">
                <a:extLst>
                  <a:ext uri="{FF2B5EF4-FFF2-40B4-BE49-F238E27FC236}">
                    <a16:creationId xmlns:a16="http://schemas.microsoft.com/office/drawing/2014/main" id="{54CEAD1A-7D5B-86C3-7709-7337DE82DE1F}"/>
                  </a:ext>
                </a:extLst>
              </p:cNvPr>
              <p:cNvSpPr txBox="1">
                <a:spLocks noChangeArrowheads="1"/>
              </p:cNvSpPr>
              <p:nvPr/>
            </p:nvSpPr>
            <p:spPr bwMode="auto">
              <a:xfrm>
                <a:off x="6148415" y="6018653"/>
                <a:ext cx="431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F</a:t>
                </a:r>
              </a:p>
            </p:txBody>
          </p:sp>
          <p:sp>
            <p:nvSpPr>
              <p:cNvPr id="62" name="矩形 61">
                <a:extLst>
                  <a:ext uri="{FF2B5EF4-FFF2-40B4-BE49-F238E27FC236}">
                    <a16:creationId xmlns:a16="http://schemas.microsoft.com/office/drawing/2014/main" id="{7DF0700D-1B75-A77E-EB5B-25B21FEF8F79}"/>
                  </a:ext>
                </a:extLst>
              </p:cNvPr>
              <p:cNvSpPr/>
              <p:nvPr/>
            </p:nvSpPr>
            <p:spPr>
              <a:xfrm>
                <a:off x="5765816" y="6053199"/>
                <a:ext cx="365130" cy="51155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latin typeface="宋体" panose="02010600030101010101" pitchFamily="2" charset="-122"/>
                  <a:ea typeface="宋体" panose="02010600030101010101" pitchFamily="2" charset="-122"/>
                </a:endParaRPr>
              </a:p>
            </p:txBody>
          </p:sp>
          <p:sp>
            <p:nvSpPr>
              <p:cNvPr id="14392" name="Text Box 23">
                <a:extLst>
                  <a:ext uri="{FF2B5EF4-FFF2-40B4-BE49-F238E27FC236}">
                    <a16:creationId xmlns:a16="http://schemas.microsoft.com/office/drawing/2014/main" id="{F804E3A7-063D-D03C-4912-E1ACA06988E2}"/>
                  </a:ext>
                </a:extLst>
              </p:cNvPr>
              <p:cNvSpPr txBox="1">
                <a:spLocks noChangeArrowheads="1"/>
              </p:cNvSpPr>
              <p:nvPr/>
            </p:nvSpPr>
            <p:spPr bwMode="auto">
              <a:xfrm>
                <a:off x="5692790" y="6007127"/>
                <a:ext cx="431806" cy="475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algn="ctr" eaLnBrk="1" hangingPunct="1">
                  <a:spcBef>
                    <a:spcPct val="50000"/>
                  </a:spcBef>
                  <a:buClrTx/>
                  <a:buFontTx/>
                  <a:buNone/>
                </a:pPr>
                <a:endParaRPr lang="en-US" altLang="zh-CN" sz="100" b="0">
                  <a:latin typeface="宋体" panose="02010600030101010101" pitchFamily="2" charset="-122"/>
                  <a:ea typeface="Arial Unicode MS" panose="020B0604020202020204" pitchFamily="34" charset="-122"/>
                </a:endParaRPr>
              </a:p>
              <a:p>
                <a:pPr algn="ctr" eaLnBrk="1" hangingPunct="1">
                  <a:spcBef>
                    <a:spcPct val="50000"/>
                  </a:spcBef>
                  <a:buClrTx/>
                  <a:buFontTx/>
                  <a:buNone/>
                </a:pPr>
                <a:r>
                  <a:rPr lang="en-US" altLang="zh-CN" sz="1600" b="0">
                    <a:latin typeface="宋体" panose="02010600030101010101" pitchFamily="2" charset="-122"/>
                    <a:ea typeface="Arial Unicode MS" panose="020B0604020202020204" pitchFamily="34" charset="-122"/>
                  </a:rPr>
                  <a:t>1</a:t>
                </a:r>
              </a:p>
            </p:txBody>
          </p:sp>
          <p:sp>
            <p:nvSpPr>
              <p:cNvPr id="64" name="椭圆 63">
                <a:extLst>
                  <a:ext uri="{FF2B5EF4-FFF2-40B4-BE49-F238E27FC236}">
                    <a16:creationId xmlns:a16="http://schemas.microsoft.com/office/drawing/2014/main" id="{6A5944F0-E4B9-A2FB-6B34-60869219EA80}"/>
                  </a:ext>
                </a:extLst>
              </p:cNvPr>
              <p:cNvSpPr/>
              <p:nvPr/>
            </p:nvSpPr>
            <p:spPr>
              <a:xfrm>
                <a:off x="6142059" y="6277205"/>
                <a:ext cx="73026" cy="7149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latin typeface="宋体" panose="02010600030101010101" pitchFamily="2" charset="-122"/>
                  <a:ea typeface="宋体" panose="02010600030101010101" pitchFamily="2" charset="-122"/>
                </a:endParaRPr>
              </a:p>
            </p:txBody>
          </p:sp>
        </p:grpSp>
        <p:sp>
          <p:nvSpPr>
            <p:cNvPr id="14381" name="Line 111">
              <a:extLst>
                <a:ext uri="{FF2B5EF4-FFF2-40B4-BE49-F238E27FC236}">
                  <a16:creationId xmlns:a16="http://schemas.microsoft.com/office/drawing/2014/main" id="{4FEEEBFD-E519-CCB6-A304-E1EF56090AEB}"/>
                </a:ext>
              </a:extLst>
            </p:cNvPr>
            <p:cNvSpPr>
              <a:spLocks noChangeShapeType="1"/>
            </p:cNvSpPr>
            <p:nvPr/>
          </p:nvSpPr>
          <p:spPr bwMode="auto">
            <a:xfrm>
              <a:off x="612" y="2319"/>
              <a:ext cx="48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82" name="Line 112">
              <a:extLst>
                <a:ext uri="{FF2B5EF4-FFF2-40B4-BE49-F238E27FC236}">
                  <a16:creationId xmlns:a16="http://schemas.microsoft.com/office/drawing/2014/main" id="{05043693-D23F-CF37-E502-0BA8C9CC9587}"/>
                </a:ext>
              </a:extLst>
            </p:cNvPr>
            <p:cNvSpPr>
              <a:spLocks noChangeShapeType="1"/>
            </p:cNvSpPr>
            <p:nvPr/>
          </p:nvSpPr>
          <p:spPr bwMode="auto">
            <a:xfrm>
              <a:off x="612" y="2954"/>
              <a:ext cx="48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83" name="Line 113">
              <a:extLst>
                <a:ext uri="{FF2B5EF4-FFF2-40B4-BE49-F238E27FC236}">
                  <a16:creationId xmlns:a16="http://schemas.microsoft.com/office/drawing/2014/main" id="{EDF03F03-21D1-C5E2-F8D7-517A7D83C28D}"/>
                </a:ext>
              </a:extLst>
            </p:cNvPr>
            <p:cNvSpPr>
              <a:spLocks noChangeShapeType="1"/>
            </p:cNvSpPr>
            <p:nvPr/>
          </p:nvSpPr>
          <p:spPr bwMode="auto">
            <a:xfrm>
              <a:off x="612" y="3612"/>
              <a:ext cx="48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84" name="Line 114">
              <a:extLst>
                <a:ext uri="{FF2B5EF4-FFF2-40B4-BE49-F238E27FC236}">
                  <a16:creationId xmlns:a16="http://schemas.microsoft.com/office/drawing/2014/main" id="{B31042DD-DF84-B50C-A888-C04FE0449322}"/>
                </a:ext>
              </a:extLst>
            </p:cNvPr>
            <p:cNvSpPr>
              <a:spLocks noChangeShapeType="1"/>
            </p:cNvSpPr>
            <p:nvPr/>
          </p:nvSpPr>
          <p:spPr bwMode="auto">
            <a:xfrm flipV="1">
              <a:off x="1156" y="2002"/>
              <a:ext cx="0" cy="2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85" name="Line 115">
              <a:extLst>
                <a:ext uri="{FF2B5EF4-FFF2-40B4-BE49-F238E27FC236}">
                  <a16:creationId xmlns:a16="http://schemas.microsoft.com/office/drawing/2014/main" id="{E7452932-A21F-19DA-E45F-AF6FC235B75D}"/>
                </a:ext>
              </a:extLst>
            </p:cNvPr>
            <p:cNvSpPr>
              <a:spLocks noChangeShapeType="1"/>
            </p:cNvSpPr>
            <p:nvPr/>
          </p:nvSpPr>
          <p:spPr bwMode="auto">
            <a:xfrm flipV="1">
              <a:off x="3084" y="2002"/>
              <a:ext cx="0" cy="2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86" name="Line 116">
              <a:extLst>
                <a:ext uri="{FF2B5EF4-FFF2-40B4-BE49-F238E27FC236}">
                  <a16:creationId xmlns:a16="http://schemas.microsoft.com/office/drawing/2014/main" id="{B1BBADEE-8B09-AAFB-412B-99B990950811}"/>
                </a:ext>
              </a:extLst>
            </p:cNvPr>
            <p:cNvSpPr>
              <a:spLocks noChangeShapeType="1"/>
            </p:cNvSpPr>
            <p:nvPr/>
          </p:nvSpPr>
          <p:spPr bwMode="auto">
            <a:xfrm flipV="1">
              <a:off x="4241" y="2002"/>
              <a:ext cx="0" cy="2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1" name="Text Box 139">
            <a:extLst>
              <a:ext uri="{FF2B5EF4-FFF2-40B4-BE49-F238E27FC236}">
                <a16:creationId xmlns:a16="http://schemas.microsoft.com/office/drawing/2014/main" id="{BC8EE211-3F7C-CC26-17A0-40F38BFEEDA3}"/>
              </a:ext>
            </a:extLst>
          </p:cNvPr>
          <p:cNvSpPr txBox="1">
            <a:spLocks noChangeArrowheads="1"/>
          </p:cNvSpPr>
          <p:nvPr/>
        </p:nvSpPr>
        <p:spPr bwMode="auto">
          <a:xfrm>
            <a:off x="1062038" y="5284788"/>
            <a:ext cx="7740650" cy="1016000"/>
          </a:xfrm>
          <a:prstGeom prst="rect">
            <a:avLst/>
          </a:prstGeom>
          <a:solidFill>
            <a:srgbClr val="FFFF00"/>
          </a:solidFill>
          <a:ln w="9525">
            <a:solidFill>
              <a:schemeClr val="tx1"/>
            </a:solidFill>
            <a:miter lim="800000"/>
            <a:headEnd/>
            <a:tailEnd/>
          </a:ln>
        </p:spPr>
        <p:txBody>
          <a:bodyPr>
            <a:spAutoFit/>
          </a:bodyPr>
          <a:lstStyle>
            <a:lvl1pPr>
              <a:spcBef>
                <a:spcPct val="20000"/>
              </a:spcBef>
              <a:buClr>
                <a:schemeClr val="tx2"/>
              </a:buClr>
              <a:buFont typeface="Wingdings" panose="05000000000000000000" pitchFamily="2" charset="2"/>
              <a:buChar char="n"/>
              <a:defRPr sz="2800">
                <a:solidFill>
                  <a:schemeClr val="tx1"/>
                </a:solidFill>
                <a:latin typeface="Franklin Gothic Medium" panose="020B06030201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buChar char="n"/>
              <a:defRPr sz="2400">
                <a:solidFill>
                  <a:schemeClr val="tx1"/>
                </a:solidFill>
                <a:latin typeface="Franklin Gothic Medium" panose="020B0603020102020204" pitchFamily="34" charset="0"/>
                <a:ea typeface="宋体" panose="02010600030101010101" pitchFamily="2" charset="-122"/>
              </a:defRPr>
            </a:lvl2pPr>
            <a:lvl3pPr marL="1143000" indent="-228600">
              <a:spcBef>
                <a:spcPct val="20000"/>
              </a:spcBef>
              <a:buClr>
                <a:schemeClr val="tx2"/>
              </a:buClr>
              <a:buFont typeface="Wingdings" panose="05000000000000000000" pitchFamily="2" charset="2"/>
              <a:buChar char="n"/>
              <a:defRPr sz="2000">
                <a:solidFill>
                  <a:schemeClr val="tx1"/>
                </a:solidFill>
                <a:latin typeface="Franklin Gothic Medium" panose="020B0603020102020204" pitchFamily="34"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n"/>
              <a:defRPr>
                <a:solidFill>
                  <a:schemeClr val="tx1"/>
                </a:solidFill>
                <a:latin typeface="Franklin Gothic Medium" panose="020B0603020102020204" pitchFamily="34"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n"/>
              <a:defRPr sz="1600">
                <a:solidFill>
                  <a:schemeClr val="tx1"/>
                </a:solidFill>
                <a:latin typeface="Franklin Gothic Medium" panose="020B0603020102020204" pitchFamily="34" charset="0"/>
                <a:ea typeface="宋体" panose="02010600030101010101" pitchFamily="2" charset="-122"/>
              </a:defRPr>
            </a:lvl9pPr>
          </a:lstStyle>
          <a:p>
            <a:pPr eaLnBrk="1" hangingPunct="1">
              <a:spcBef>
                <a:spcPct val="0"/>
              </a:spcBef>
              <a:buClrTx/>
              <a:buFontTx/>
              <a:buNone/>
            </a:pPr>
            <a:r>
              <a:rPr lang="zh-CN" altLang="en-US" sz="2000">
                <a:solidFill>
                  <a:srgbClr val="FF0066"/>
                </a:solidFill>
                <a:latin typeface="宋体" panose="02010600030101010101" pitchFamily="2" charset="-122"/>
                <a:ea typeface="Arial Unicode MS" panose="020B0604020202020204" pitchFamily="34" charset="-122"/>
              </a:rPr>
              <a:t>注意：</a:t>
            </a:r>
          </a:p>
          <a:p>
            <a:pPr eaLnBrk="1" hangingPunct="1">
              <a:spcBef>
                <a:spcPct val="0"/>
              </a:spcBef>
            </a:pPr>
            <a:r>
              <a:rPr lang="zh-CN" altLang="en-US" sz="2000">
                <a:latin typeface="宋体" panose="02010600030101010101" pitchFamily="2" charset="-122"/>
                <a:ea typeface="Arial Unicode MS" panose="020B0604020202020204" pitchFamily="34" charset="-122"/>
              </a:rPr>
              <a:t> 与门和或门电路具有两个或两个以上的输入端和一个输出端；</a:t>
            </a:r>
          </a:p>
          <a:p>
            <a:pPr eaLnBrk="1" hangingPunct="1">
              <a:spcBef>
                <a:spcPct val="0"/>
              </a:spcBef>
            </a:pPr>
            <a:r>
              <a:rPr lang="zh-CN" altLang="en-US" sz="2000">
                <a:latin typeface="宋体" panose="02010600030101010101" pitchFamily="2" charset="-122"/>
                <a:ea typeface="Arial Unicode MS" panose="020B0604020202020204" pitchFamily="34" charset="-122"/>
              </a:rPr>
              <a:t> 非门电路具有一个输入端和一个输出端。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121"/>
                                        </p:tgtEl>
                                        <p:attrNameLst>
                                          <p:attrName>style.visibility</p:attrName>
                                        </p:attrNameLst>
                                      </p:cBhvr>
                                      <p:to>
                                        <p:strVal val="visible"/>
                                      </p:to>
                                    </p:set>
                                    <p:animEffect transition="in" filter="diamond(in)">
                                      <p:cBhvr>
                                        <p:cTn id="13"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网格LXC">
  <a:themeElements>
    <a:clrScheme name="lxc">
      <a:dk1>
        <a:sysClr val="windowText" lastClr="000000"/>
      </a:dk1>
      <a:lt1>
        <a:sysClr val="window" lastClr="FFFFFF"/>
      </a:lt1>
      <a:dk2>
        <a:srgbClr val="1F497D"/>
      </a:dk2>
      <a:lt2>
        <a:srgbClr val="FFFFFF"/>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网格">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网格">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7167</TotalTime>
  <Words>7866</Words>
  <Application>Microsoft Office PowerPoint</Application>
  <PresentationFormat>全屏显示(4:3)</PresentationFormat>
  <Paragraphs>1277</Paragraphs>
  <Slides>73</Slides>
  <Notes>12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73</vt:i4>
      </vt:variant>
    </vt:vector>
  </HeadingPairs>
  <TitlesOfParts>
    <vt:vector size="87" baseType="lpstr">
      <vt:lpstr>Arial Unicode MS</vt:lpstr>
      <vt:lpstr>宋体</vt:lpstr>
      <vt:lpstr>微软雅黑</vt:lpstr>
      <vt:lpstr>Arial</vt:lpstr>
      <vt:lpstr>Calibri</vt:lpstr>
      <vt:lpstr>Franklin Gothic Medium</vt:lpstr>
      <vt:lpstr>Tahoma</vt:lpstr>
      <vt:lpstr>Times New Roman</vt:lpstr>
      <vt:lpstr>Wingdings</vt:lpstr>
      <vt:lpstr>Wingdings 2</vt:lpstr>
      <vt:lpstr>网格LXC</vt:lpstr>
      <vt:lpstr>Visio</vt:lpstr>
      <vt:lpstr>公式</vt:lpstr>
      <vt:lpstr>Equation</vt:lpstr>
      <vt:lpstr>PowerPoint 演示文稿</vt:lpstr>
      <vt:lpstr>2.1  逻辑变量与逻辑函数</vt:lpstr>
      <vt:lpstr>2.2  基本逻辑运算与基本逻辑门</vt:lpstr>
      <vt:lpstr>2.2  基本逻辑运算与基本逻辑门</vt:lpstr>
      <vt:lpstr>2.2  基本逻辑运算与基本逻辑门</vt:lpstr>
      <vt:lpstr>2.2  基本逻辑运算与基本逻辑门</vt:lpstr>
      <vt:lpstr>2.2  基本逻辑运算与基本逻辑门</vt:lpstr>
      <vt:lpstr>2.2  基本逻辑运算与基本逻辑门</vt:lpstr>
      <vt:lpstr>2.2  基本逻辑运算与基本逻辑门</vt:lpstr>
      <vt:lpstr>2.2  基本逻辑运算与基本逻辑门</vt:lpstr>
      <vt:lpstr>复合门电路</vt:lpstr>
      <vt:lpstr>异或、同或运算的真值表</vt:lpstr>
      <vt:lpstr>正逻辑和负逻辑</vt:lpstr>
      <vt:lpstr>逻辑门的使能和禁止特性</vt:lpstr>
      <vt:lpstr>逻辑门的使能和禁止特性</vt:lpstr>
      <vt:lpstr>逻辑门的使能和禁止特性</vt:lpstr>
      <vt:lpstr>逻辑门的使能和禁止特性</vt:lpstr>
      <vt:lpstr>逻辑门的使能和禁止特性</vt:lpstr>
      <vt:lpstr>逻辑门的使能和禁止特性</vt:lpstr>
      <vt:lpstr>逻辑门举例</vt:lpstr>
      <vt:lpstr>2.3  逻辑代数的公式与规则</vt:lpstr>
      <vt:lpstr>2.3  逻辑代数的公式与规则</vt:lpstr>
      <vt:lpstr>2.3  逻辑代数的公式与规则</vt:lpstr>
      <vt:lpstr>代入规则</vt:lpstr>
      <vt:lpstr>反演规则</vt:lpstr>
      <vt:lpstr>对偶规则</vt:lpstr>
      <vt:lpstr>2.4  逻辑函数的表示方法</vt:lpstr>
      <vt:lpstr>2.4  逻辑函数的表示方法</vt:lpstr>
      <vt:lpstr>2.4  逻辑函数的表示方法</vt:lpstr>
      <vt:lpstr>2.4  逻辑函数的表示方法</vt:lpstr>
      <vt:lpstr>2.4  逻辑函数的表示方法</vt:lpstr>
      <vt:lpstr>2.5  逻辑函数的表示方法标准形式</vt:lpstr>
      <vt:lpstr>2.5.1  常用的逻辑函数式</vt:lpstr>
      <vt:lpstr>2.5.1  常用的逻辑函数式</vt:lpstr>
      <vt:lpstr>2.5.2 逻辑函数的与-或式和或-与式</vt:lpstr>
      <vt:lpstr>1  最小项</vt:lpstr>
      <vt:lpstr>1  最小项</vt:lpstr>
      <vt:lpstr>1  最小项</vt:lpstr>
      <vt:lpstr>2  最大项</vt:lpstr>
      <vt:lpstr>2  最大项</vt:lpstr>
      <vt:lpstr>2  最大项</vt:lpstr>
      <vt:lpstr>3  最大项与最小项的关系</vt:lpstr>
      <vt:lpstr>1.  标准与-或式</vt:lpstr>
      <vt:lpstr>2. 标准或-与</vt:lpstr>
      <vt:lpstr>3. 标准与-或式和标准或-与式的关系</vt:lpstr>
      <vt:lpstr>2.6  逻辑函数的化简方法</vt:lpstr>
      <vt:lpstr>2.6.1  逻辑函数的公式法化简</vt:lpstr>
      <vt:lpstr>2.6.1  逻辑函数的公式法化简</vt:lpstr>
      <vt:lpstr>2.6.2  逻辑函数的卡诺图法化简</vt:lpstr>
      <vt:lpstr>1） 二变量卡诺图</vt:lpstr>
      <vt:lpstr>2） 三变量卡诺图</vt:lpstr>
      <vt:lpstr>4） 五变量卡诺图</vt:lpstr>
      <vt:lpstr>卡诺图的画法小结</vt:lpstr>
      <vt:lpstr>利用最小项画卡诺图</vt:lpstr>
      <vt:lpstr>利用最大项画卡诺图</vt:lpstr>
      <vt:lpstr>其他情况下画卡诺图</vt:lpstr>
      <vt:lpstr>2.  用卡诺图表示逻辑函数</vt:lpstr>
      <vt:lpstr>3. 在卡诺图上合并最小项的规则 </vt:lpstr>
      <vt:lpstr>3. 在卡诺图上合并最小项的规则 </vt:lpstr>
      <vt:lpstr>4. 用卡诺图化简逻辑函数 </vt:lpstr>
      <vt:lpstr>4. 用卡诺图化简逻辑函数 </vt:lpstr>
      <vt:lpstr>4. 用卡诺图化简逻辑函数 </vt:lpstr>
      <vt:lpstr>4. 用卡诺图化简逻辑函数 </vt:lpstr>
      <vt:lpstr>4. 用卡诺图化简逻辑函数 </vt:lpstr>
      <vt:lpstr>卡诺图化简逻辑函数 – 特殊情况</vt:lpstr>
      <vt:lpstr>5. 具有无关项的逻辑函数的化简 </vt:lpstr>
      <vt:lpstr>5. 具有无关项的逻辑函数的化简 </vt:lpstr>
      <vt:lpstr>实例1</vt:lpstr>
      <vt:lpstr>实例2</vt:lpstr>
      <vt:lpstr>实例3</vt:lpstr>
      <vt:lpstr>实例4</vt:lpstr>
      <vt:lpstr>实例4</vt:lpstr>
      <vt:lpstr>实例4</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数字系统设计</dc:title>
  <dc:creator>USER</dc:creator>
  <cp:lastModifiedBy>LXC</cp:lastModifiedBy>
  <cp:revision>984</cp:revision>
  <dcterms:created xsi:type="dcterms:W3CDTF">2009-12-03T07:23:12Z</dcterms:created>
  <dcterms:modified xsi:type="dcterms:W3CDTF">2022-11-01T05:45:44Z</dcterms:modified>
</cp:coreProperties>
</file>