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69" r:id="rId10"/>
    <p:sldId id="270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E4A8"/>
    <a:srgbClr val="B7B7FF"/>
    <a:srgbClr val="C5CEFB"/>
    <a:srgbClr val="99CCFF"/>
    <a:srgbClr val="9999FF"/>
    <a:srgbClr val="FFFF00"/>
    <a:srgbClr val="FFD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2020" autoAdjust="0"/>
  </p:normalViewPr>
  <p:slideViewPr>
    <p:cSldViewPr snapToGrid="0">
      <p:cViewPr varScale="1">
        <p:scale>
          <a:sx n="74" d="100"/>
          <a:sy n="74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63D030AC-32A7-A329-021A-5ECDF444D9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37A68022-7ACC-461F-40B7-7444186D80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05C021C-A550-0ADA-685F-B3068C4981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0D65DA60-DE25-FAE3-9128-E2FB8449C2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4AAEE68C-6134-5601-A10D-F1BF5A228F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B9ECF8F2-E9E2-9E4B-070B-990A04FCD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522085C-461A-4BEE-8501-886EA909FB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A143002A-DCCA-3B37-B393-0BFBB52DD52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0850" y="17732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1550" y="908050"/>
            <a:ext cx="7772400" cy="7921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844675"/>
            <a:ext cx="8280400" cy="43211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99D97AC-9918-FE46-3AB4-CE0EC13F0F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EC50860-0662-5494-AE99-FAF028CD1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CF8938D-760B-18D9-64E0-715C76296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456729-7644-4983-A04D-16880DFB1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21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0460175-8030-0A5F-EFCB-4A495AB9DB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FF7861-247F-7CA8-6646-7370A592B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D1E56C1-E0CC-17E1-E049-1D6C09EC54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4FC87-F1A2-4DC0-94A1-B915B8A49F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07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1163" y="333375"/>
            <a:ext cx="2193925" cy="5975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429375" cy="5975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7AC228A-E8BE-9F20-D085-0F400F0590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9CB987-D8CB-919F-6BBE-23FC5424AD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845E57E-6952-A53E-68B5-F61C860A4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5A75-5F39-4148-82E4-0606E70DFC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24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793037" cy="477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836613"/>
            <a:ext cx="4311650" cy="5472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836613"/>
            <a:ext cx="4311650" cy="2659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648075"/>
            <a:ext cx="4311650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7100A07-C54A-A746-F6F9-A1B32E2FD8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0BAAE14-71F0-56D5-2E5A-E611D9CF2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E8CE050-1ED3-EE69-68DC-27EF93521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6D415-EC1B-49EE-8148-75BA2494FE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39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2"/>
              </a:buClr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1CA5462-0090-1C1F-95F2-AA44799B7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9BEF19C-379C-CC75-E569-16A2A495BB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6CA93D0-F590-2275-158F-A9633F971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D31D9-7DDF-499A-994D-D95DA47CEF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21391BC-B0AE-A62B-BC4D-3CE807A9F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57BA41E-8866-F67F-B530-612B563E59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7FE5B2F-D705-1D10-35D3-203A690627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7CAE-B476-4841-B100-E3B54185A1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06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31165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836613"/>
            <a:ext cx="431165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86EBD2A-FE29-E022-E047-69E71D2CC5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EC6EFD9-BBB3-5678-A329-9E257F06B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05412E-7CF8-0551-5B1C-C8E220456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0B314-50B3-4C3A-AE90-CEBBCEBE98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82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42FBED1-0CFB-D8BD-46D2-11F0ABA66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5A6515F-EF2C-0CCC-E0CD-09D555689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1CAB47B-AC98-32E6-97A3-69CA9B3D14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76597-A043-4854-B71B-1F06AFFF50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8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9FABAAE-9A7B-D814-F8A7-0F21019DC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7FB97CC-BBD1-1421-B6E4-A510AC55E1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25149DF-B905-7E3B-B2AB-8DC416D40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8DD5-BDEF-49AD-9A06-C91B830E24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34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EBBF7F5-09D9-2A53-0E9B-E01DD6747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4D05631-A12F-DF96-4F5E-107D27A7AA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D357409-B3D3-4106-D64C-00891D59B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5E284-3D0C-4578-897F-93FD50DCF2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1D2B1D6-D420-8ED1-2032-B52B51FCEE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AA1E171-D621-13FD-F424-07764BFCF8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952BE15-F7BD-5966-FF72-5C6562219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47298-A1E5-4DF1-8D26-B386BA2DE0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33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0EFA6B0-2CE5-1E01-93BC-9A9069E9E9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AD59A2-004C-308B-2298-5AA7DF8FA6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28BCF2-3603-7EB0-B7B2-779FC728B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8EAAE-7A9D-473F-9F85-91120E57E2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7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66C40200-2580-68C5-5DD8-BAAC3CC195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750" y="765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45238738-7544-CA6A-CAE8-567D96F64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333375"/>
            <a:ext cx="77930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E834A1F-CB37-0AB0-7B0C-0504A555D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757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D930D558-C75E-CC80-706B-E3211D1CC0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81750"/>
            <a:ext cx="19050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047E9777-1E84-6583-69D2-611FD0B95B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08725"/>
            <a:ext cx="28956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43F1C58B-44EB-F0F6-BC39-4B679078E8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08725"/>
            <a:ext cx="19050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4F8B7-8707-4C5E-B916-419D178CE5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1554C06-F282-BF46-8A0E-CCB974D571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200" y="3294063"/>
            <a:ext cx="7772400" cy="792162"/>
          </a:xfrm>
        </p:spPr>
        <p:txBody>
          <a:bodyPr/>
          <a:lstStyle/>
          <a:p>
            <a:pPr algn="ctr" eaLnBrk="1" hangingPunct="1"/>
            <a:r>
              <a:rPr lang="zh-CN" altLang="en-US" sz="4400"/>
              <a:t>第</a:t>
            </a:r>
            <a:r>
              <a:rPr lang="en-US" altLang="zh-CN" sz="4400"/>
              <a:t>2</a:t>
            </a:r>
            <a:r>
              <a:rPr lang="zh-CN" altLang="en-US" sz="4400"/>
              <a:t>章 逻辑代数基础</a:t>
            </a:r>
            <a:r>
              <a:rPr lang="en-US" altLang="zh-CN" sz="4400"/>
              <a:t/>
            </a:r>
            <a:br>
              <a:rPr lang="en-US" altLang="zh-CN" sz="4400"/>
            </a:br>
            <a:r>
              <a:rPr lang="en-US" altLang="zh-CN" sz="4400"/>
              <a:t/>
            </a:r>
            <a:br>
              <a:rPr lang="en-US" altLang="zh-CN" sz="4400"/>
            </a:br>
            <a:r>
              <a:rPr lang="zh-CN" altLang="en-US" sz="4400"/>
              <a:t>习题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2">
            <a:extLst>
              <a:ext uri="{FF2B5EF4-FFF2-40B4-BE49-F238E27FC236}">
                <a16:creationId xmlns:a16="http://schemas.microsoft.com/office/drawing/2014/main" id="{F88289FF-F8F7-890A-336B-655B6591E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165100"/>
            <a:ext cx="8318500" cy="1054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2.11  </a:t>
            </a:r>
            <a:r>
              <a:rPr lang="zh-CN" altLang="zh-CN" sz="3200" b="1">
                <a:solidFill>
                  <a:schemeClr val="tx2"/>
                </a:solidFill>
              </a:rPr>
              <a:t>用卡诺图化简法将下列具有无关项的</a:t>
            </a:r>
            <a:endParaRPr lang="en-US" altLang="zh-CN" sz="3200" b="1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	  </a:t>
            </a:r>
            <a:r>
              <a:rPr lang="zh-CN" altLang="zh-CN" sz="3200" b="1">
                <a:solidFill>
                  <a:schemeClr val="tx2"/>
                </a:solidFill>
              </a:rPr>
              <a:t>逻辑函数化为最简与</a:t>
            </a:r>
            <a:r>
              <a:rPr lang="de-DE" altLang="zh-CN" sz="3200" b="1">
                <a:solidFill>
                  <a:schemeClr val="tx2"/>
                </a:solidFill>
              </a:rPr>
              <a:t>-</a:t>
            </a:r>
            <a:r>
              <a:rPr lang="zh-CN" altLang="zh-CN" sz="3200" b="1">
                <a:solidFill>
                  <a:schemeClr val="tx2"/>
                </a:solidFill>
              </a:rPr>
              <a:t>或式：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BBA3080A-C5FC-A46F-5CC7-6473D444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19200"/>
            <a:ext cx="8878888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A250C6F-B755-C9A2-5923-21E2407C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930275"/>
            <a:ext cx="7793037" cy="4376738"/>
          </a:xfrm>
        </p:spPr>
        <p:txBody>
          <a:bodyPr/>
          <a:lstStyle/>
          <a:p>
            <a:r>
              <a:rPr lang="en-US" altLang="zh-CN" sz="3200"/>
              <a:t>2.5	</a:t>
            </a:r>
            <a:r>
              <a:rPr lang="zh-CN" altLang="en-US" sz="3200"/>
              <a:t>判断下列逻辑运算是否正确。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zh-CN" altLang="en-US" sz="2400"/>
              <a:t/>
            </a:r>
            <a:br>
              <a:rPr lang="zh-CN" altLang="en-US" sz="2400"/>
            </a:br>
            <a:r>
              <a:rPr lang="en-US" altLang="zh-CN" sz="2400"/>
              <a:t>(1)  </a:t>
            </a:r>
            <a:r>
              <a:rPr lang="zh-CN" altLang="en-US" sz="2400"/>
              <a:t>若</a:t>
            </a:r>
            <a:r>
              <a:rPr lang="en-US" altLang="zh-CN" sz="2400"/>
              <a:t>A+B=A+C,</a:t>
            </a:r>
            <a:r>
              <a:rPr lang="zh-CN" altLang="en-US" sz="2400"/>
              <a:t>则</a:t>
            </a:r>
            <a:r>
              <a:rPr lang="en-US" altLang="zh-CN" sz="2400"/>
              <a:t>B=C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(2)  </a:t>
            </a:r>
            <a:r>
              <a:rPr lang="zh-CN" altLang="en-US" sz="2400"/>
              <a:t>若</a:t>
            </a:r>
            <a:r>
              <a:rPr lang="en-US" altLang="zh-CN" sz="2400"/>
              <a:t>AB=BC,</a:t>
            </a:r>
            <a:r>
              <a:rPr lang="zh-CN" altLang="en-US" sz="2400"/>
              <a:t>则</a:t>
            </a:r>
            <a:r>
              <a:rPr lang="en-US" altLang="zh-CN" sz="2400"/>
              <a:t>A=C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(3)  </a:t>
            </a:r>
            <a:r>
              <a:rPr lang="zh-CN" altLang="en-US" sz="2400"/>
              <a:t>若</a:t>
            </a:r>
            <a:r>
              <a:rPr lang="en-US" altLang="zh-CN" sz="2400"/>
              <a:t>1+A=B,</a:t>
            </a:r>
            <a:r>
              <a:rPr lang="zh-CN" altLang="en-US" sz="2400"/>
              <a:t>则</a:t>
            </a:r>
            <a:r>
              <a:rPr lang="en-US" altLang="zh-CN" sz="2400"/>
              <a:t>A+AB=B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(4)  </a:t>
            </a:r>
            <a:r>
              <a:rPr lang="zh-CN" altLang="en-US" sz="2400"/>
              <a:t>若</a:t>
            </a:r>
            <a:r>
              <a:rPr lang="en-US" altLang="zh-CN" sz="2400"/>
              <a:t>1+A=A,</a:t>
            </a:r>
            <a:r>
              <a:rPr lang="zh-CN" altLang="en-US" sz="2400"/>
              <a:t>则</a:t>
            </a:r>
            <a:r>
              <a:rPr lang="en-US" altLang="zh-CN" sz="2400"/>
              <a:t>A+ B=A+B</a:t>
            </a:r>
            <a:br>
              <a:rPr lang="en-US" altLang="zh-CN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1EFE191-AE32-0A75-7D11-2D68EA0D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930275"/>
            <a:ext cx="7793037" cy="4376738"/>
          </a:xfrm>
        </p:spPr>
        <p:txBody>
          <a:bodyPr/>
          <a:lstStyle/>
          <a:p>
            <a:r>
              <a:rPr lang="en-US" altLang="zh-CN" sz="3200"/>
              <a:t>2.5	</a:t>
            </a:r>
            <a:r>
              <a:rPr lang="zh-CN" altLang="en-US" sz="3200"/>
              <a:t>证明下列恒等式：</a:t>
            </a:r>
            <a:r>
              <a:rPr lang="en-US" altLang="zh-CN" sz="3200"/>
              <a:t/>
            </a:r>
            <a:br>
              <a:rPr lang="en-US" altLang="zh-CN" sz="3200"/>
            </a:br>
            <a:r>
              <a:rPr lang="zh-CN" altLang="en-US" sz="3200"/>
              <a:t/>
            </a:r>
            <a:br>
              <a:rPr lang="zh-CN" altLang="en-US" sz="3200"/>
            </a:br>
            <a:r>
              <a:rPr lang="en-US" altLang="zh-CN" sz="2400"/>
              <a:t>(1) A+BC=(A+B)(A+C)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(2)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(3) (AB+C)B=AB + BC+ABC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(4) BC+AD=(B+A)(B+D)(A+C)(C+D)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zh-CN" altLang="en-US" sz="2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6A375BE-E1AC-22A8-235E-FC8230AC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4" name="对象 2">
            <a:extLst>
              <a:ext uri="{FF2B5EF4-FFF2-40B4-BE49-F238E27FC236}">
                <a16:creationId xmlns:a16="http://schemas.microsoft.com/office/drawing/2014/main" id="{E098B31A-8D66-1BC5-8F4B-8836F9E9F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2697163"/>
          <a:ext cx="33210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701800" imgH="241300" progId="Equation.DSMT4">
                  <p:embed/>
                </p:oleObj>
              </mc:Choice>
              <mc:Fallback>
                <p:oleObj name="Equation" r:id="rId3" imgW="1701800" imgH="241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697163"/>
                        <a:ext cx="33210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B9B12B-FD2F-3D15-73C2-E1BD40F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930275"/>
            <a:ext cx="7793037" cy="852488"/>
          </a:xfrm>
        </p:spPr>
        <p:txBody>
          <a:bodyPr/>
          <a:lstStyle/>
          <a:p>
            <a:r>
              <a:rPr lang="en-US" altLang="zh-CN" sz="3200"/>
              <a:t>2.7	</a:t>
            </a:r>
            <a:r>
              <a:rPr lang="zh-CN" altLang="en-US" sz="3200"/>
              <a:t>求下列逻辑函数的反函数：</a:t>
            </a:r>
            <a:r>
              <a:rPr lang="en-US" altLang="zh-CN" sz="3200"/>
              <a:t/>
            </a:r>
            <a:br>
              <a:rPr lang="en-US" altLang="zh-CN" sz="3200"/>
            </a:br>
            <a:endParaRPr lang="zh-CN" altLang="en-US" sz="2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192F631-9F0E-AB0D-0353-C2C9523F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43A7B8DE-2AC7-1026-356D-BA5374C3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57375"/>
            <a:ext cx="44894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25AEDC9E-1E81-20E8-22AF-F3C1C0C7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696913"/>
            <a:ext cx="8747125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74638" indent="-920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3600" b="1">
                <a:solidFill>
                  <a:schemeClr val="tx2"/>
                </a:solidFill>
              </a:rPr>
              <a:t>2.8  </a:t>
            </a:r>
            <a:r>
              <a:rPr lang="zh-CN" altLang="zh-CN" sz="3600" b="1">
                <a:solidFill>
                  <a:schemeClr val="tx2"/>
                </a:solidFill>
              </a:rPr>
              <a:t>将下列函数转换成最小项之和形式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C64386A8-921B-01A7-FF0F-377C782A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585913"/>
            <a:ext cx="4827587" cy="44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>
            <a:extLst>
              <a:ext uri="{FF2B5EF4-FFF2-40B4-BE49-F238E27FC236}">
                <a16:creationId xmlns:a16="http://schemas.microsoft.com/office/drawing/2014/main" id="{1E37ABEA-CFBB-6856-7C7C-FC21C2112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11125"/>
            <a:ext cx="65881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74638" indent="-920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3600" b="1">
                <a:solidFill>
                  <a:schemeClr val="tx2"/>
                </a:solidFill>
              </a:rPr>
              <a:t>2.9 </a:t>
            </a:r>
            <a:r>
              <a:rPr lang="zh-CN" altLang="zh-CN" sz="3600" b="1">
                <a:solidFill>
                  <a:schemeClr val="tx2"/>
                </a:solidFill>
              </a:rPr>
              <a:t>用公式法化简下列各式。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82E0EA6B-5D81-4C71-DCCF-0F141B0A5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011238"/>
            <a:ext cx="5056187" cy="528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>
            <a:extLst>
              <a:ext uri="{FF2B5EF4-FFF2-40B4-BE49-F238E27FC236}">
                <a16:creationId xmlns:a16="http://schemas.microsoft.com/office/drawing/2014/main" id="{21CB81E3-9723-5994-53F2-B5ED3F0A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73138"/>
            <a:ext cx="81375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2.10 </a:t>
            </a:r>
            <a:r>
              <a:rPr lang="zh-CN" altLang="zh-CN" sz="3200" b="1">
                <a:solidFill>
                  <a:schemeClr val="tx2"/>
                </a:solidFill>
              </a:rPr>
              <a:t>用卡诺图化简法将下列逻辑函数化为</a:t>
            </a:r>
            <a:endParaRPr lang="en-US" altLang="zh-CN" sz="3200" b="1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        </a:t>
            </a:r>
            <a:r>
              <a:rPr lang="zh-CN" altLang="zh-CN" sz="3200" b="1">
                <a:solidFill>
                  <a:schemeClr val="tx2"/>
                </a:solidFill>
              </a:rPr>
              <a:t>最简与</a:t>
            </a:r>
            <a:r>
              <a:rPr lang="en-US" altLang="zh-CN" sz="3200" b="1">
                <a:solidFill>
                  <a:schemeClr val="tx2"/>
                </a:solidFill>
              </a:rPr>
              <a:t>-</a:t>
            </a:r>
            <a:r>
              <a:rPr lang="zh-CN" altLang="zh-CN" sz="3200" b="1">
                <a:solidFill>
                  <a:schemeClr val="tx2"/>
                </a:solidFill>
              </a:rPr>
              <a:t>或式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68949F78-7F07-E060-473F-98A5E9B6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3" y="1930713"/>
            <a:ext cx="57118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4">
            <a:extLst>
              <a:ext uri="{FF2B5EF4-FFF2-40B4-BE49-F238E27FC236}">
                <a16:creationId xmlns:a16="http://schemas.microsoft.com/office/drawing/2014/main" id="{10A78D73-938C-03B8-12D0-0964DE18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8463"/>
            <a:ext cx="8137525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2.10 </a:t>
            </a:r>
            <a:r>
              <a:rPr lang="zh-CN" altLang="zh-CN" sz="3200" b="1">
                <a:solidFill>
                  <a:schemeClr val="tx2"/>
                </a:solidFill>
              </a:rPr>
              <a:t>用卡诺图化简法将下列逻辑函数化为</a:t>
            </a:r>
            <a:endParaRPr lang="en-US" altLang="zh-CN" sz="3200" b="1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        </a:t>
            </a:r>
            <a:r>
              <a:rPr lang="zh-CN" altLang="zh-CN" sz="3200" b="1">
                <a:solidFill>
                  <a:schemeClr val="tx2"/>
                </a:solidFill>
              </a:rPr>
              <a:t>最简与</a:t>
            </a:r>
            <a:r>
              <a:rPr lang="en-US" altLang="zh-CN" sz="3200" b="1">
                <a:solidFill>
                  <a:schemeClr val="tx2"/>
                </a:solidFill>
              </a:rPr>
              <a:t>-</a:t>
            </a:r>
            <a:r>
              <a:rPr lang="zh-CN" altLang="zh-CN" sz="3200" b="1">
                <a:solidFill>
                  <a:schemeClr val="tx2"/>
                </a:solidFill>
              </a:rPr>
              <a:t>或式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A38AD8B9-33A8-62B4-BD98-ABDFDD0F6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228725"/>
            <a:ext cx="8780462" cy="551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>
            <a:extLst>
              <a:ext uri="{FF2B5EF4-FFF2-40B4-BE49-F238E27FC236}">
                <a16:creationId xmlns:a16="http://schemas.microsoft.com/office/drawing/2014/main" id="{A0251901-1E56-5422-24B6-57FB839A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25450"/>
            <a:ext cx="83185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2.11  </a:t>
            </a:r>
            <a:r>
              <a:rPr lang="zh-CN" altLang="zh-CN" sz="3200" b="1">
                <a:solidFill>
                  <a:schemeClr val="tx2"/>
                </a:solidFill>
              </a:rPr>
              <a:t>用卡诺图化简法将下列具有无关项的</a:t>
            </a:r>
            <a:endParaRPr lang="en-US" altLang="zh-CN" sz="3200" b="1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	  </a:t>
            </a:r>
            <a:r>
              <a:rPr lang="zh-CN" altLang="zh-CN" sz="3200" b="1">
                <a:solidFill>
                  <a:schemeClr val="tx2"/>
                </a:solidFill>
              </a:rPr>
              <a:t>逻辑函数化为最简与</a:t>
            </a:r>
            <a:r>
              <a:rPr lang="de-DE" altLang="zh-CN" sz="3200" b="1">
                <a:solidFill>
                  <a:schemeClr val="tx2"/>
                </a:solidFill>
              </a:rPr>
              <a:t>-</a:t>
            </a:r>
            <a:r>
              <a:rPr lang="zh-CN" altLang="zh-CN" sz="3200" b="1">
                <a:solidFill>
                  <a:schemeClr val="tx2"/>
                </a:solidFill>
              </a:rPr>
              <a:t>或式：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8F5FA62-562C-C6E8-64FC-6BE2263E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965325"/>
            <a:ext cx="792480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10156</TotalTime>
  <Words>95</Words>
  <Application>Microsoft Office PowerPoint</Application>
  <PresentationFormat>全屏显示(4:3)</PresentationFormat>
  <Paragraphs>14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Tahoma</vt:lpstr>
      <vt:lpstr>Wingdings</vt:lpstr>
      <vt:lpstr>Blends</vt:lpstr>
      <vt:lpstr>Equation</vt:lpstr>
      <vt:lpstr>第2章 逻辑代数基础  习题</vt:lpstr>
      <vt:lpstr>2.5 判断下列逻辑运算是否正确。  (1)  若A+B=A+C,则B=C  (2)  若AB=BC,则A=C  (3)  若1+A=B,则A+AB=B  (4)  若1+A=A,则A+ B=A+B </vt:lpstr>
      <vt:lpstr>2.5 证明下列恒等式：  (1) A+BC=(A+B)(A+C)  (2)   (3) (AB+C)B=AB + BC+ABC  (4) BC+AD=(B+A)(B+D)(A+C)(C+D)  </vt:lpstr>
      <vt:lpstr>2.7 求下列逻辑函数的反函数：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</dc:title>
  <dc:creator>owner</dc:creator>
  <cp:lastModifiedBy>D</cp:lastModifiedBy>
  <cp:revision>260</cp:revision>
  <dcterms:created xsi:type="dcterms:W3CDTF">2010-05-10T03:18:25Z</dcterms:created>
  <dcterms:modified xsi:type="dcterms:W3CDTF">2023-11-13T00:55:40Z</dcterms:modified>
</cp:coreProperties>
</file>