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61" r:id="rId3"/>
    <p:sldId id="274" r:id="rId4"/>
    <p:sldId id="260" r:id="rId5"/>
    <p:sldId id="262" r:id="rId6"/>
    <p:sldId id="275" r:id="rId7"/>
    <p:sldId id="263" r:id="rId8"/>
    <p:sldId id="257" r:id="rId9"/>
    <p:sldId id="258" r:id="rId10"/>
    <p:sldId id="259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00A77A"/>
    <a:srgbClr val="00E4A8"/>
    <a:srgbClr val="B7B7FF"/>
    <a:srgbClr val="C5CEFB"/>
    <a:srgbClr val="99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020" autoAdjust="0"/>
  </p:normalViewPr>
  <p:slideViewPr>
    <p:cSldViewPr snapToGrid="0">
      <p:cViewPr varScale="1">
        <p:scale>
          <a:sx n="96" d="100"/>
          <a:sy n="96" d="100"/>
        </p:scale>
        <p:origin x="118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C5EFBEE-1575-1F14-6F1E-46F2283867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EC9CDC-D2B5-52F4-01A2-6EC44AF893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CD4AC0-FB8D-F912-1A7A-64AE1626358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8B95F2C2-A440-4C86-426F-195A2DAD76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6B7E7980-CC72-0ECA-EB4A-B0B1FE8883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5630CB42-7741-F3E9-0102-D32523497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997E070-55B1-40F3-9FCE-AB6BF360CB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ECCCAA2B-BF55-0401-847F-D8EE7BC52D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850" y="17732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908050"/>
            <a:ext cx="7772400" cy="792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844675"/>
            <a:ext cx="8280400" cy="43211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7C869E2-7187-C0A0-DD5D-AD2CB4C59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48C8B00-7A88-4426-BD58-09ACA0B3A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D3CA717-4DBB-4C95-672F-01699F737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A34DE5-DF9B-4FA4-8710-2F9C1D2632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2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6F93218-20C4-E99B-7B80-9A848E6B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87C2041-3918-5D89-E944-1909506D7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4C148F-A440-85A9-0B2B-D8A6A235C7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E03A9-1C10-4B61-A369-36B5C830BE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3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29375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8BD6B2-F1CF-24CE-1803-5632F985F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107F71-DCEE-9A37-8688-808F42A59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00978B-DED1-B003-1803-E289AA4FD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7BE45-93B2-4E55-805C-44FC29A19B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0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793037" cy="477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836613"/>
            <a:ext cx="4311650" cy="2659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48075"/>
            <a:ext cx="4311650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30D7DF7-EE8B-A8A8-3443-6A2C506A8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3B10FC6-0889-A6B8-6C0E-C4A1EBEB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B08972F-4757-C2B8-F0B2-268E19455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6A9D4-D3FA-4BA0-929F-BF0AD0C607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0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2523E70-63EC-F772-FA16-6F1DC2220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5665FA-4F85-08AB-4485-B796E4F94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26AE6B-6E43-198B-0EA2-953FBFF8F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7FA6-3F4B-4DDA-B2BB-4BCEC9F0A4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98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C1E99C-8D89-830D-67FA-9147ECB31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DE72494-62CA-B9CB-B2F2-4B19EBE4F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31A723-9D68-7DAB-7B32-3728F091E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D9F2-5C3D-48C7-8836-8FBB665273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14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A5CBB76-0623-9098-FF16-B31530E4E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92C6212-122F-9326-39DC-7ED10AC7F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EEE712B-415E-5D26-B674-B6A81165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18F1E-24A7-4EC6-B925-9C410BD77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26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EE4F0D-CA7D-CBA3-58BF-DBEF1C789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4764583-B89E-1CA7-E81A-45B70C1A8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361FF9B-1685-8D8A-3734-7430CF6D5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83FCD-BEEE-4809-A8D6-79C84442A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4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8420A62-C70F-800C-56A6-9A721D79E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2C75F6A-791B-FAE5-572E-E029C9DD2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1F4F74-27C0-5DF5-4EEF-43051D402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A87CF-EB4E-4EC1-BC52-CBAE3CE31A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96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2FCA0EE-91B2-6049-303B-D0F7D5DC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E1DC791-0418-0A35-14FE-79CF1E99F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6AE4F29-C859-6A94-A85E-8F0B7CDB5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D80CA-714F-4BC6-90D3-480AD2A7A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1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512F58-4B82-F75B-4B8B-2B6AF944C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75426F0-C809-FC27-C953-C3CAF8CBF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9FDA29D-C485-0FFC-373F-987B9904B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DC410-AF24-4303-AA66-622102B50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74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EA4ED1B-88C5-ADFD-72E3-DD906B695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5CD3E1-1A90-5EA4-D712-1DA406BCD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43C6AA1-1122-4562-86C3-E6F62EFDA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72A6F-251C-4F90-B953-C50F768560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50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4A6EC7CC-0388-40C2-BE95-BD670207CE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" y="765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214AB926-F9E9-9831-2733-849E6E063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7930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985E54D6-D731-A10A-4945-3B69466E0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757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4E24B29D-7310-7DC6-1772-D9B6C4C576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81750"/>
            <a:ext cx="19050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115F636D-1482-B717-396B-E2E50EAC32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08725"/>
            <a:ext cx="28956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D63A2B4-EE3D-408C-3B2A-AC17B15DEC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08725"/>
            <a:ext cx="19050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122F463-8625-4074-884E-328D0DF0C1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7" Type="http://schemas.openxmlformats.org/officeDocument/2006/relationships/image" Target="../media/image8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55EF27-53BC-06D3-A1E5-83F3CAB2E6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200" y="3294063"/>
            <a:ext cx="7772400" cy="792162"/>
          </a:xfrm>
        </p:spPr>
        <p:txBody>
          <a:bodyPr/>
          <a:lstStyle/>
          <a:p>
            <a:pPr algn="ctr" eaLnBrk="1" hangingPunct="1"/>
            <a:r>
              <a:rPr lang="zh-CN" altLang="en-US" sz="4400"/>
              <a:t>组合逻辑电路 </a:t>
            </a:r>
            <a:br>
              <a:rPr lang="en-US" altLang="zh-CN" sz="4400"/>
            </a:br>
            <a:br>
              <a:rPr lang="en-US" altLang="zh-CN" sz="4400"/>
            </a:br>
            <a:r>
              <a:rPr lang="zh-CN" altLang="en-US" sz="4400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141FC91-B818-6366-AD5A-20F28F06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90538"/>
            <a:ext cx="857091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5.19  </a:t>
            </a:r>
            <a:r>
              <a:rPr lang="zh-CN" altLang="en-US">
                <a:solidFill>
                  <a:schemeClr val="tx2"/>
                </a:solidFill>
              </a:rPr>
              <a:t>图中所示为由</a:t>
            </a:r>
            <a:r>
              <a:rPr lang="en-US" altLang="zh-CN">
                <a:solidFill>
                  <a:schemeClr val="tx2"/>
                </a:solidFill>
              </a:rPr>
              <a:t>4</a:t>
            </a:r>
            <a:r>
              <a:rPr lang="zh-CN" altLang="en-US">
                <a:solidFill>
                  <a:schemeClr val="tx2"/>
                </a:solidFill>
              </a:rPr>
              <a:t>位全加器</a:t>
            </a:r>
            <a:r>
              <a:rPr lang="en-US" altLang="zh-CN">
                <a:solidFill>
                  <a:schemeClr val="tx2"/>
                </a:solidFill>
              </a:rPr>
              <a:t>74HC283</a:t>
            </a:r>
            <a:r>
              <a:rPr lang="zh-CN" altLang="en-US">
                <a:solidFill>
                  <a:schemeClr val="tx2"/>
                </a:solidFill>
              </a:rPr>
              <a:t>和或非门构成的电路，已知输入</a:t>
            </a:r>
            <a:r>
              <a:rPr lang="en-US" altLang="zh-CN">
                <a:solidFill>
                  <a:schemeClr val="tx2"/>
                </a:solidFill>
              </a:rPr>
              <a:t>DCBA</a:t>
            </a:r>
            <a:r>
              <a:rPr lang="zh-CN" altLang="en-US">
                <a:solidFill>
                  <a:schemeClr val="tx2"/>
                </a:solidFill>
              </a:rPr>
              <a:t>为</a:t>
            </a:r>
            <a:r>
              <a:rPr lang="en-US" altLang="zh-CN">
                <a:solidFill>
                  <a:schemeClr val="tx2"/>
                </a:solidFill>
              </a:rPr>
              <a:t>8421</a:t>
            </a:r>
            <a:r>
              <a:rPr lang="zh-CN" altLang="en-US">
                <a:solidFill>
                  <a:schemeClr val="tx2"/>
                </a:solidFill>
              </a:rPr>
              <a:t>码，写</a:t>
            </a:r>
            <a:r>
              <a:rPr lang="en-US" altLang="zh-CN">
                <a:solidFill>
                  <a:schemeClr val="tx2"/>
                </a:solidFill>
              </a:rPr>
              <a:t>B2B1</a:t>
            </a:r>
            <a:r>
              <a:rPr lang="zh-CN" altLang="en-US">
                <a:solidFill>
                  <a:schemeClr val="tx2"/>
                </a:solidFill>
              </a:rPr>
              <a:t>的逻辑表达式，并列表说明输出</a:t>
            </a:r>
            <a:r>
              <a:rPr lang="en-US" altLang="zh-CN">
                <a:solidFill>
                  <a:schemeClr val="tx2"/>
                </a:solidFill>
              </a:rPr>
              <a:t>ZYXW</a:t>
            </a:r>
            <a:r>
              <a:rPr lang="zh-CN" altLang="en-US">
                <a:solidFill>
                  <a:schemeClr val="tx2"/>
                </a:solidFill>
              </a:rPr>
              <a:t>为何种编码。</a:t>
            </a: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BC05B7BF-A8E3-6CD0-3F8F-F8089002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588"/>
            <a:ext cx="457200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FF5A30-EC36-CAB0-A388-E14E37D77CBC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2287588"/>
          <a:ext cx="2879725" cy="4067175"/>
        </p:xfrm>
        <a:graphic>
          <a:graphicData uri="http://schemas.openxmlformats.org/drawingml/2006/table">
            <a:tbl>
              <a:tblPr/>
              <a:tblGrid>
                <a:gridCol w="143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2421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17" marR="9141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F0B9B7C-CE9A-1D10-BC4F-33C268A0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71438"/>
            <a:ext cx="8570912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5.21	</a:t>
            </a:r>
            <a:r>
              <a:rPr lang="zh-CN" altLang="en-US">
                <a:solidFill>
                  <a:schemeClr val="tx2"/>
                </a:solidFill>
              </a:rPr>
              <a:t>试用</a:t>
            </a:r>
            <a:r>
              <a:rPr lang="en-US" altLang="zh-CN">
                <a:solidFill>
                  <a:schemeClr val="tx2"/>
                </a:solidFill>
              </a:rPr>
              <a:t>8</a:t>
            </a:r>
            <a:r>
              <a:rPr lang="zh-CN" altLang="en-US">
                <a:solidFill>
                  <a:schemeClr val="tx2"/>
                </a:solidFill>
              </a:rPr>
              <a:t>选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数据选择器</a:t>
            </a:r>
            <a:r>
              <a:rPr lang="en-US" altLang="zh-CN">
                <a:solidFill>
                  <a:schemeClr val="tx2"/>
                </a:solidFill>
              </a:rPr>
              <a:t>74HC151</a:t>
            </a:r>
            <a:r>
              <a:rPr lang="zh-CN" altLang="en-US">
                <a:solidFill>
                  <a:schemeClr val="tx2"/>
                </a:solidFill>
              </a:rPr>
              <a:t>和必要的门电路设计一个</a:t>
            </a:r>
            <a:r>
              <a:rPr lang="en-US" altLang="zh-CN">
                <a:solidFill>
                  <a:schemeClr val="tx2"/>
                </a:solidFill>
              </a:rPr>
              <a:t>4</a:t>
            </a:r>
            <a:r>
              <a:rPr lang="zh-CN" altLang="en-US">
                <a:solidFill>
                  <a:schemeClr val="tx2"/>
                </a:solidFill>
              </a:rPr>
              <a:t>位二进制码偶校验的校验码产生电路。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EC4B1D-61FC-39FC-4A71-64CB4D1538B8}"/>
              </a:ext>
            </a:extLst>
          </p:cNvPr>
          <p:cNvGraphicFramePr>
            <a:graphicFrameLocks noGrp="1"/>
          </p:cNvGraphicFramePr>
          <p:nvPr/>
        </p:nvGraphicFramePr>
        <p:xfrm>
          <a:off x="1173163" y="1947863"/>
          <a:ext cx="2460625" cy="41449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33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  C  B  A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15" marR="6861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15" marR="686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0   0   0   0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0   0   0   1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0   0   1   0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0   0   1   1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0   1   0   0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0   1   0   1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0   1   1   0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0   1   1   1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1   0   0   0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1   0   0   1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1   0   1   0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1   0   1   1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1   1   0   0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1   1   0   1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1   1   1   0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1   1   1   1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15" marR="6861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615" marR="686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BA680443-A86B-F32F-0AC4-90762E84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2001838"/>
            <a:ext cx="24479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81C5A1-9BB6-B4CB-ADE4-B3054AE7F6F2}"/>
              </a:ext>
            </a:extLst>
          </p:cNvPr>
          <p:cNvSpPr/>
          <p:nvPr/>
        </p:nvSpPr>
        <p:spPr>
          <a:xfrm>
            <a:off x="1189038" y="2665413"/>
            <a:ext cx="3063875" cy="496887"/>
          </a:xfrm>
          <a:prstGeom prst="rect">
            <a:avLst/>
          </a:prstGeom>
          <a:solidFill>
            <a:srgbClr val="00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CF08C1-3B8A-960D-0840-13E9D5D3289F}"/>
              </a:ext>
            </a:extLst>
          </p:cNvPr>
          <p:cNvSpPr/>
          <p:nvPr/>
        </p:nvSpPr>
        <p:spPr>
          <a:xfrm>
            <a:off x="1189038" y="3608388"/>
            <a:ext cx="3063875" cy="496887"/>
          </a:xfrm>
          <a:prstGeom prst="rect">
            <a:avLst/>
          </a:prstGeom>
          <a:solidFill>
            <a:srgbClr val="00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9DB7BB-9D11-19D4-2D7A-86A0E9E3D18E}"/>
              </a:ext>
            </a:extLst>
          </p:cNvPr>
          <p:cNvSpPr/>
          <p:nvPr/>
        </p:nvSpPr>
        <p:spPr>
          <a:xfrm>
            <a:off x="1189038" y="4611688"/>
            <a:ext cx="3063875" cy="495300"/>
          </a:xfrm>
          <a:prstGeom prst="rect">
            <a:avLst/>
          </a:prstGeom>
          <a:solidFill>
            <a:srgbClr val="00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3C9F76-6A1A-22CC-E95B-7CD30EC22055}"/>
              </a:ext>
            </a:extLst>
          </p:cNvPr>
          <p:cNvSpPr/>
          <p:nvPr/>
        </p:nvSpPr>
        <p:spPr>
          <a:xfrm>
            <a:off x="1189038" y="5591175"/>
            <a:ext cx="3063875" cy="496888"/>
          </a:xfrm>
          <a:prstGeom prst="rect">
            <a:avLst/>
          </a:prstGeom>
          <a:solidFill>
            <a:srgbClr val="00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167DDC-486A-E057-1E9C-57F618AF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-46038"/>
            <a:ext cx="85709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5.26  </a:t>
            </a:r>
            <a:r>
              <a:rPr lang="zh-CN" altLang="en-US" sz="2400">
                <a:solidFill>
                  <a:schemeClr val="tx2"/>
                </a:solidFill>
              </a:rPr>
              <a:t>不附加逻辑门，只利用一片加法器</a:t>
            </a:r>
            <a:r>
              <a:rPr lang="en-US" altLang="zh-CN" sz="2400">
                <a:solidFill>
                  <a:schemeClr val="tx2"/>
                </a:solidFill>
              </a:rPr>
              <a:t>74283</a:t>
            </a:r>
            <a:r>
              <a:rPr lang="zh-CN" altLang="en-US" sz="2400">
                <a:solidFill>
                  <a:schemeClr val="tx2"/>
                </a:solidFill>
              </a:rPr>
              <a:t>分别实现下列</a:t>
            </a:r>
            <a:r>
              <a:rPr lang="en-US" altLang="zh-CN" sz="2400">
                <a:solidFill>
                  <a:schemeClr val="tx2"/>
                </a:solidFill>
              </a:rPr>
              <a:t>BCD</a:t>
            </a:r>
            <a:r>
              <a:rPr lang="zh-CN" altLang="en-US" sz="2400">
                <a:solidFill>
                  <a:schemeClr val="tx2"/>
                </a:solidFill>
              </a:rPr>
              <a:t>码转换电路，画出逻辑电路图。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1</a:t>
            </a:r>
            <a:r>
              <a:rPr lang="zh-CN" altLang="en-US" sz="2400">
                <a:solidFill>
                  <a:schemeClr val="tx2"/>
                </a:solidFill>
              </a:rPr>
              <a:t>）余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8421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8421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2421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8421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graphicFrame>
        <p:nvGraphicFramePr>
          <p:cNvPr id="6" name="Group 123">
            <a:extLst>
              <a:ext uri="{FF2B5EF4-FFF2-40B4-BE49-F238E27FC236}">
                <a16:creationId xmlns:a16="http://schemas.microsoft.com/office/drawing/2014/main" id="{E8CB54BE-36AD-1286-3313-8F894D673C6F}"/>
              </a:ext>
            </a:extLst>
          </p:cNvPr>
          <p:cNvGraphicFramePr>
            <a:graphicFrameLocks/>
          </p:cNvGraphicFramePr>
          <p:nvPr/>
        </p:nvGraphicFramePr>
        <p:xfrm>
          <a:off x="450850" y="2189163"/>
          <a:ext cx="8280400" cy="4464050"/>
        </p:xfrm>
        <a:graphic>
          <a:graphicData uri="http://schemas.openxmlformats.org/drawingml/2006/table">
            <a:tbl>
              <a:tblPr/>
              <a:tblGrid>
                <a:gridCol w="104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十进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制数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有权码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无权码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778E3D-DE83-E632-63BF-8EAC4F53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982663"/>
            <a:ext cx="85709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）余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码到</a:t>
            </a:r>
            <a:r>
              <a:rPr lang="en-US" altLang="zh-CN">
                <a:solidFill>
                  <a:schemeClr val="tx2"/>
                </a:solidFill>
              </a:rPr>
              <a:t>8421</a:t>
            </a:r>
            <a:r>
              <a:rPr lang="zh-CN" altLang="en-US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84B37B8C-4264-FE8B-15A4-C81BF10F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522538"/>
            <a:ext cx="30384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DB38B7-B96D-7D00-881C-4331A5E2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982663"/>
            <a:ext cx="85709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</a:rPr>
              <a:t>5421</a:t>
            </a:r>
            <a:r>
              <a:rPr lang="zh-CN" altLang="en-US">
                <a:solidFill>
                  <a:schemeClr val="tx2"/>
                </a:solidFill>
              </a:rPr>
              <a:t>码到</a:t>
            </a:r>
            <a:r>
              <a:rPr lang="en-US" altLang="zh-CN">
                <a:solidFill>
                  <a:schemeClr val="tx2"/>
                </a:solidFill>
              </a:rPr>
              <a:t>8421</a:t>
            </a:r>
            <a:r>
              <a:rPr lang="zh-CN" altLang="en-US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17AC32BC-EAF6-D3DA-5DF9-0CB08A54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535238"/>
            <a:ext cx="3479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334B02C-BD37-53C6-D4AB-64B807F6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982663"/>
            <a:ext cx="857091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</a:rPr>
              <a:t>2421</a:t>
            </a:r>
            <a:r>
              <a:rPr lang="zh-CN" altLang="en-US">
                <a:solidFill>
                  <a:schemeClr val="tx2"/>
                </a:solidFill>
              </a:rPr>
              <a:t>码到</a:t>
            </a:r>
            <a:r>
              <a:rPr lang="en-US" altLang="zh-CN">
                <a:solidFill>
                  <a:schemeClr val="tx2"/>
                </a:solidFill>
              </a:rPr>
              <a:t>8421</a:t>
            </a:r>
            <a:r>
              <a:rPr lang="zh-CN" altLang="en-US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C1D11B6-8CD7-4554-39D9-1D63E6C9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425700"/>
            <a:ext cx="3201987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8BDD3CF-B163-14C6-91E7-F6873C11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114425"/>
            <a:ext cx="8385175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5.27	</a:t>
            </a:r>
            <a:r>
              <a:rPr lang="zh-CN" altLang="en-US" sz="2400">
                <a:solidFill>
                  <a:schemeClr val="tx2"/>
                </a:solidFill>
              </a:rPr>
              <a:t>利用加法器</a:t>
            </a:r>
            <a:r>
              <a:rPr lang="en-US" altLang="zh-CN" sz="2400">
                <a:solidFill>
                  <a:schemeClr val="tx2"/>
                </a:solidFill>
              </a:rPr>
              <a:t>74283</a:t>
            </a:r>
            <a:r>
              <a:rPr lang="zh-CN" altLang="en-US" sz="2400">
                <a:solidFill>
                  <a:schemeClr val="tx2"/>
                </a:solidFill>
              </a:rPr>
              <a:t>和必要的逻辑门，实现下列的</a:t>
            </a:r>
            <a:r>
              <a:rPr lang="en-US" altLang="zh-CN" sz="2400">
                <a:solidFill>
                  <a:schemeClr val="tx2"/>
                </a:solidFill>
              </a:rPr>
              <a:t>BCD</a:t>
            </a:r>
            <a:r>
              <a:rPr lang="zh-CN" altLang="en-US" sz="2400">
                <a:solidFill>
                  <a:schemeClr val="tx2"/>
                </a:solidFill>
              </a:rPr>
              <a:t>码转换电路，分别画出逻辑电路图。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1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8421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码到余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）余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2421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graphicFrame>
        <p:nvGraphicFramePr>
          <p:cNvPr id="6" name="Group 123">
            <a:extLst>
              <a:ext uri="{FF2B5EF4-FFF2-40B4-BE49-F238E27FC236}">
                <a16:creationId xmlns:a16="http://schemas.microsoft.com/office/drawing/2014/main" id="{46FD86F2-687F-2FA7-F6A8-E449EC420C3F}"/>
              </a:ext>
            </a:extLst>
          </p:cNvPr>
          <p:cNvGraphicFramePr>
            <a:graphicFrameLocks/>
          </p:cNvGraphicFramePr>
          <p:nvPr/>
        </p:nvGraphicFramePr>
        <p:xfrm>
          <a:off x="450850" y="2298700"/>
          <a:ext cx="8280400" cy="4464050"/>
        </p:xfrm>
        <a:graphic>
          <a:graphicData uri="http://schemas.openxmlformats.org/drawingml/2006/table">
            <a:tbl>
              <a:tblPr/>
              <a:tblGrid>
                <a:gridCol w="104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十进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制数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有权码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无权码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2421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循环码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1 1 1 1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L="91434" marR="91434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A4D795-0BCD-7553-647C-BFBD2556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895350"/>
            <a:ext cx="8385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1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8421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B96705F6-16E8-0313-F388-55ADE86A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797050"/>
            <a:ext cx="5000625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6F77EBB-A629-A014-259B-99C8382A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895350"/>
            <a:ext cx="8385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码到余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05544E97-C177-0A36-42D2-227F6598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70088"/>
            <a:ext cx="466566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3">
            <a:extLst>
              <a:ext uri="{FF2B5EF4-FFF2-40B4-BE49-F238E27FC236}">
                <a16:creationId xmlns:a16="http://schemas.microsoft.com/office/drawing/2014/main" id="{A797F8A7-D05E-7F8F-A5FC-488ED270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970088"/>
            <a:ext cx="26098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2D7018A-57EE-0792-F153-94B08E26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895350"/>
            <a:ext cx="8385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）余</a:t>
            </a: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42548A3C-689A-6963-D21C-AA2191B9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1797050"/>
            <a:ext cx="32099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6E8A85-7C39-3558-66A5-5277A5501D2A}"/>
              </a:ext>
            </a:extLst>
          </p:cNvPr>
          <p:cNvGraphicFramePr>
            <a:graphicFrameLocks noGrp="1"/>
          </p:cNvGraphicFramePr>
          <p:nvPr/>
        </p:nvGraphicFramePr>
        <p:xfrm>
          <a:off x="298450" y="1087438"/>
          <a:ext cx="3894138" cy="24590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6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4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   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</a:t>
                      </a:r>
                      <a:r>
                        <a:rPr lang="en-US" sz="2000" kern="100" baseline="-25000">
                          <a:effectLst/>
                        </a:rPr>
                        <a:t>0</a:t>
                      </a:r>
                      <a:r>
                        <a:rPr lang="en-US" sz="2000" kern="100">
                          <a:effectLst/>
                        </a:rPr>
                        <a:t>   F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r>
                        <a:rPr lang="en-US" sz="2000" kern="100">
                          <a:effectLst/>
                        </a:rPr>
                        <a:t>   F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r>
                        <a:rPr lang="en-US" sz="2000" kern="100">
                          <a:effectLst/>
                        </a:rPr>
                        <a:t>   F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×  ×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1    1    1    1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8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0</a:t>
                      </a:r>
                      <a:endParaRPr lang="zh-CN" sz="2000" kern="1200" dirty="0"/>
                    </a:p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0</a:t>
                      </a:r>
                      <a:endParaRPr lang="zh-CN" sz="2000" kern="1200" dirty="0"/>
                    </a:p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0</a:t>
                      </a:r>
                      <a:endParaRPr lang="zh-CN" sz="2000" kern="1200" dirty="0"/>
                    </a:p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0</a:t>
                      </a:r>
                      <a:endParaRPr 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0   0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0   1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1   0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1   1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0    1    1    1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1    0    1    1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1    1    0    1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1    1    1    0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3" marR="685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40" name="Rectangle 65">
            <a:extLst>
              <a:ext uri="{FF2B5EF4-FFF2-40B4-BE49-F238E27FC236}">
                <a16:creationId xmlns:a16="http://schemas.microsoft.com/office/drawing/2014/main" id="{45E4D4D1-2843-CAB7-5761-07E3CDA4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77813"/>
            <a:ext cx="81311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8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</a:rPr>
              <a:t>题</a:t>
            </a:r>
            <a:r>
              <a:rPr lang="en-US" altLang="zh-CN" sz="2000">
                <a:solidFill>
                  <a:schemeClr val="tx2"/>
                </a:solidFill>
              </a:rPr>
              <a:t>4.8  </a:t>
            </a:r>
            <a:r>
              <a:rPr lang="zh-CN" altLang="zh-CN" sz="2000">
                <a:solidFill>
                  <a:schemeClr val="tx2"/>
                </a:solidFill>
              </a:rPr>
              <a:t>试用基本逻辑门设计一个</a:t>
            </a:r>
            <a:r>
              <a:rPr lang="en-US" altLang="zh-CN" sz="2000">
                <a:solidFill>
                  <a:schemeClr val="tx2"/>
                </a:solidFill>
              </a:rPr>
              <a:t>2-4</a:t>
            </a:r>
            <a:r>
              <a:rPr lang="zh-CN" altLang="en-US" sz="2000">
                <a:solidFill>
                  <a:schemeClr val="tx2"/>
                </a:solidFill>
              </a:rPr>
              <a:t>译码器，满足题</a:t>
            </a:r>
            <a:r>
              <a:rPr lang="en-US" altLang="zh-CN" sz="2000">
                <a:solidFill>
                  <a:schemeClr val="tx2"/>
                </a:solidFill>
              </a:rPr>
              <a:t>4-8</a:t>
            </a:r>
            <a:r>
              <a:rPr lang="zh-CN" altLang="en-US" sz="2000">
                <a:solidFill>
                  <a:schemeClr val="tx2"/>
                </a:solidFill>
              </a:rPr>
              <a:t>功能表要求。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A801CD-9D86-A1F7-EC12-026B3D190B78}"/>
              </a:ext>
            </a:extLst>
          </p:cNvPr>
          <p:cNvSpPr/>
          <p:nvPr/>
        </p:nvSpPr>
        <p:spPr>
          <a:xfrm>
            <a:off x="4429125" y="1289050"/>
            <a:ext cx="4572000" cy="4892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module ex8(e,b,a,f);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input e,b,a;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output[0:3] f;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reg[0:3] f;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always @(e or b or a 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  if(~e)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    case({b,a})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  2'b00: f&lt;=4'b0111;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  2'b01: f&lt;=4'b1011;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  2'b10: f&lt;=4'b1101;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  2'b11: f&lt;=4'b1110;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  default: f&lt;=4'b0111;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	endcase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	  else f&lt;=4'b1111;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de-DE" altLang="zh-CN" sz="2000" kern="100" dirty="0">
                <a:latin typeface="Times New Roman" panose="02020603050405020304" pitchFamily="18" charset="0"/>
              </a:rPr>
              <a:t>endmodule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pic>
        <p:nvPicPr>
          <p:cNvPr id="5142" name="图片 4">
            <a:extLst>
              <a:ext uri="{FF2B5EF4-FFF2-40B4-BE49-F238E27FC236}">
                <a16:creationId xmlns:a16="http://schemas.microsoft.com/office/drawing/2014/main" id="{FE1EB83B-65E6-7065-C1E6-26A78CCB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863975"/>
            <a:ext cx="3541712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F6305EF-AEB8-6BDC-9E6A-EF0FBE78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895350"/>
            <a:ext cx="8385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400">
                <a:solidFill>
                  <a:schemeClr val="tx2"/>
                </a:solidFill>
              </a:rPr>
              <a:t>5421</a:t>
            </a:r>
            <a:r>
              <a:rPr lang="zh-CN" altLang="en-US" sz="2400">
                <a:solidFill>
                  <a:schemeClr val="tx2"/>
                </a:solidFill>
              </a:rPr>
              <a:t>码到</a:t>
            </a:r>
            <a:r>
              <a:rPr lang="en-US" altLang="zh-CN" sz="2400">
                <a:solidFill>
                  <a:schemeClr val="tx2"/>
                </a:solidFill>
              </a:rPr>
              <a:t>2421</a:t>
            </a:r>
            <a:r>
              <a:rPr lang="zh-CN" altLang="en-US" sz="2400">
                <a:solidFill>
                  <a:schemeClr val="tx2"/>
                </a:solidFill>
              </a:rPr>
              <a:t>码的转换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7C87DDD-3317-9183-8C97-2CA57157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238375"/>
            <a:ext cx="415607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">
            <a:extLst>
              <a:ext uri="{FF2B5EF4-FFF2-40B4-BE49-F238E27FC236}">
                <a16:creationId xmlns:a16="http://schemas.microsoft.com/office/drawing/2014/main" id="{53003530-C61B-43EE-72BE-883F9E88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238375"/>
            <a:ext cx="2401888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E06EC6B-727A-261D-84B4-013304A9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96875"/>
            <a:ext cx="8383587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5.28  </a:t>
            </a:r>
            <a:r>
              <a:rPr lang="zh-CN" altLang="en-US" sz="2400">
                <a:solidFill>
                  <a:schemeClr val="tx2"/>
                </a:solidFill>
              </a:rPr>
              <a:t>试用</a:t>
            </a:r>
            <a:r>
              <a:rPr lang="en-US" altLang="zh-CN" sz="2400">
                <a:solidFill>
                  <a:schemeClr val="tx2"/>
                </a:solidFill>
              </a:rPr>
              <a:t>1</a:t>
            </a:r>
            <a:r>
              <a:rPr lang="zh-CN" altLang="en-US" sz="2400">
                <a:solidFill>
                  <a:schemeClr val="tx2"/>
                </a:solidFill>
              </a:rPr>
              <a:t>片</a:t>
            </a:r>
            <a:r>
              <a:rPr lang="en-US" altLang="zh-CN" sz="2400">
                <a:solidFill>
                  <a:schemeClr val="tx2"/>
                </a:solidFill>
              </a:rPr>
              <a:t>74283</a:t>
            </a:r>
            <a:r>
              <a:rPr lang="zh-CN" altLang="en-US" sz="2400">
                <a:solidFill>
                  <a:schemeClr val="tx2"/>
                </a:solidFill>
              </a:rPr>
              <a:t>和</a:t>
            </a: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个二选一的数据选择器及非门，设计一个可控</a:t>
            </a: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位二进制补码加法</a:t>
            </a:r>
            <a:r>
              <a:rPr lang="en-US" altLang="zh-CN" sz="2400">
                <a:solidFill>
                  <a:schemeClr val="tx2"/>
                </a:solidFill>
              </a:rPr>
              <a:t>/</a:t>
            </a:r>
            <a:r>
              <a:rPr lang="zh-CN" altLang="en-US" sz="2400">
                <a:solidFill>
                  <a:schemeClr val="tx2"/>
                </a:solidFill>
              </a:rPr>
              <a:t>减法器。当</a:t>
            </a:r>
            <a:r>
              <a:rPr lang="en-US" altLang="zh-CN" sz="2400">
                <a:solidFill>
                  <a:schemeClr val="tx2"/>
                </a:solidFill>
              </a:rPr>
              <a:t>X=0</a:t>
            </a:r>
            <a:r>
              <a:rPr lang="zh-CN" altLang="en-US" sz="2400">
                <a:solidFill>
                  <a:schemeClr val="tx2"/>
                </a:solidFill>
              </a:rPr>
              <a:t>时实现加法运算，</a:t>
            </a:r>
            <a:r>
              <a:rPr lang="en-US" altLang="zh-CN" sz="2400">
                <a:solidFill>
                  <a:schemeClr val="tx2"/>
                </a:solidFill>
              </a:rPr>
              <a:t>X=1</a:t>
            </a:r>
            <a:r>
              <a:rPr lang="zh-CN" altLang="en-US" sz="2400">
                <a:solidFill>
                  <a:schemeClr val="tx2"/>
                </a:solidFill>
              </a:rPr>
              <a:t>时实现减法运算，画出逻辑电路图。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29462205-4276-02D0-5E83-2E20F34F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543050"/>
            <a:ext cx="74914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A4BB9C2-EBC5-082D-9DD9-188A177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8" y="307975"/>
            <a:ext cx="7793037" cy="159385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/>
              <a:t>4.11   </a:t>
            </a:r>
            <a:r>
              <a:rPr lang="zh-CN" altLang="zh-CN" sz="2400"/>
              <a:t>设有</a:t>
            </a:r>
            <a:r>
              <a:rPr lang="en-US" altLang="zh-CN" sz="2400"/>
              <a:t>3</a:t>
            </a:r>
            <a:r>
              <a:rPr lang="zh-CN" altLang="zh-CN" sz="2400"/>
              <a:t>个客列车分别为特快、直快和慢车。它们的优先次序是特快、直快和慢车。同一时间里，只能有一个列车从车站开出，即只能给出一个有效的开车信号，请用基本逻辑门设计一个满足上述要求的排队电路。</a:t>
            </a:r>
            <a:endParaRPr lang="zh-CN" altLang="en-US" sz="240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0161D7-24DE-6650-1A42-C190C2B44257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2105025"/>
          <a:ext cx="3611562" cy="4484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T2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2" marR="91432" marT="45741" marB="4574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4825" name="Picture 9">
            <a:extLst>
              <a:ext uri="{FF2B5EF4-FFF2-40B4-BE49-F238E27FC236}">
                <a16:creationId xmlns:a16="http://schemas.microsoft.com/office/drawing/2014/main" id="{CD13996A-9975-879D-9234-7861EF4C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2020888"/>
            <a:ext cx="4330700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6" name="Picture 10">
            <a:extLst>
              <a:ext uri="{FF2B5EF4-FFF2-40B4-BE49-F238E27FC236}">
                <a16:creationId xmlns:a16="http://schemas.microsoft.com/office/drawing/2014/main" id="{FC7C82FC-10E4-719C-4467-F681D3AE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4459288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981D43C-8DEC-C033-20B8-19BDE6BC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68275"/>
            <a:ext cx="8478837" cy="477838"/>
          </a:xfrm>
        </p:spPr>
        <p:txBody>
          <a:bodyPr/>
          <a:lstStyle/>
          <a:p>
            <a:r>
              <a:rPr lang="en-US" altLang="zh-CN" sz="2400"/>
              <a:t>4.12   </a:t>
            </a:r>
            <a:r>
              <a:rPr lang="zh-CN" altLang="zh-CN" sz="2400"/>
              <a:t>试用基本逻辑门设计一个将</a:t>
            </a:r>
            <a:r>
              <a:rPr lang="en-US" altLang="zh-CN" sz="2400"/>
              <a:t>BCD</a:t>
            </a:r>
            <a:r>
              <a:rPr lang="zh-CN" altLang="zh-CN" sz="2400"/>
              <a:t>码转换成余</a:t>
            </a:r>
            <a:r>
              <a:rPr lang="en-US" altLang="zh-CN" sz="2400"/>
              <a:t>3</a:t>
            </a:r>
            <a:r>
              <a:rPr lang="zh-CN" altLang="zh-CN" sz="2400"/>
              <a:t>码的电路</a:t>
            </a:r>
            <a:endParaRPr lang="zh-CN" altLang="en-US" sz="2400"/>
          </a:p>
        </p:txBody>
      </p:sp>
      <p:graphicFrame>
        <p:nvGraphicFramePr>
          <p:cNvPr id="4" name="Group 123">
            <a:extLst>
              <a:ext uri="{FF2B5EF4-FFF2-40B4-BE49-F238E27FC236}">
                <a16:creationId xmlns:a16="http://schemas.microsoft.com/office/drawing/2014/main" id="{6CE78E96-1B97-0F6C-0595-50734B96495E}"/>
              </a:ext>
            </a:extLst>
          </p:cNvPr>
          <p:cNvGraphicFramePr>
            <a:graphicFrameLocks/>
          </p:cNvGraphicFramePr>
          <p:nvPr/>
        </p:nvGraphicFramePr>
        <p:xfrm>
          <a:off x="203200" y="973138"/>
          <a:ext cx="3317875" cy="4967287"/>
        </p:xfrm>
        <a:graphic>
          <a:graphicData uri="http://schemas.openxmlformats.org/drawingml/2006/table">
            <a:tbl>
              <a:tblPr/>
              <a:tblGrid>
                <a:gridCol w="8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9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十进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制数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A B C D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W X Y Z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0 0 0 1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0 1 1 1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1 0 1 1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1 0 0 1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1 1 0 0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222" name="Picture 102">
            <a:extLst>
              <a:ext uri="{FF2B5EF4-FFF2-40B4-BE49-F238E27FC236}">
                <a16:creationId xmlns:a16="http://schemas.microsoft.com/office/drawing/2014/main" id="{E62BEC78-5F5C-7720-10AA-0F80AFAA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089025"/>
            <a:ext cx="22733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1" name="Picture 101">
            <a:extLst>
              <a:ext uri="{FF2B5EF4-FFF2-40B4-BE49-F238E27FC236}">
                <a16:creationId xmlns:a16="http://schemas.microsoft.com/office/drawing/2014/main" id="{8AF0BFC7-3735-4F57-8A96-1D0211C4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1089025"/>
            <a:ext cx="22161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0" name="Picture 100">
            <a:extLst>
              <a:ext uri="{FF2B5EF4-FFF2-40B4-BE49-F238E27FC236}">
                <a16:creationId xmlns:a16="http://schemas.microsoft.com/office/drawing/2014/main" id="{11C90CDE-28E3-621C-E9E1-F9503908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4141788"/>
            <a:ext cx="22161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19" name="Picture 99">
            <a:extLst>
              <a:ext uri="{FF2B5EF4-FFF2-40B4-BE49-F238E27FC236}">
                <a16:creationId xmlns:a16="http://schemas.microsoft.com/office/drawing/2014/main" id="{7E6617C2-D67B-2B9C-6420-569973AF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4187825"/>
            <a:ext cx="21574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441C26-6DD8-B279-06CD-A787F87B2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3405188"/>
          <a:ext cx="1831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215806" progId="Equation.DSMT4">
                  <p:embed/>
                </p:oleObj>
              </mc:Choice>
              <mc:Fallback>
                <p:oleObj name="Equation" r:id="rId6" imgW="888614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3405188"/>
                        <a:ext cx="18319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01D1E0C-7127-5ECC-AE73-DFCFE709A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6372225"/>
          <a:ext cx="12017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30" imgH="215806" progId="Equation.DSMT4">
                  <p:embed/>
                </p:oleObj>
              </mc:Choice>
              <mc:Fallback>
                <p:oleObj name="Equation" r:id="rId8" imgW="622030" imgH="21580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6372225"/>
                        <a:ext cx="12017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FF940C-48B6-B990-326E-BFC3ED1FE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5413" y="6354763"/>
          <a:ext cx="27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80" imgH="215526" progId="Equation.DSMT4">
                  <p:embed/>
                </p:oleObj>
              </mc:Choice>
              <mc:Fallback>
                <p:oleObj name="Equation" r:id="rId10" imgW="126780" imgH="21552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413" y="6354763"/>
                        <a:ext cx="279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2" name="Rectangle 103">
            <a:extLst>
              <a:ext uri="{FF2B5EF4-FFF2-40B4-BE49-F238E27FC236}">
                <a16:creationId xmlns:a16="http://schemas.microsoft.com/office/drawing/2014/main" id="{EC296FD4-417F-97A8-CAB4-65BCF39F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/>
          </a:p>
        </p:txBody>
      </p:sp>
      <p:sp>
        <p:nvSpPr>
          <p:cNvPr id="7233" name="Rectangle 104">
            <a:extLst>
              <a:ext uri="{FF2B5EF4-FFF2-40B4-BE49-F238E27FC236}">
                <a16:creationId xmlns:a16="http://schemas.microsoft.com/office/drawing/2014/main" id="{FF4950C0-52EB-9B2B-23E7-DBC50940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CN" sz="1000" b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altLang="zh-CN" sz="2400" b="0"/>
          </a:p>
        </p:txBody>
      </p:sp>
      <p:sp>
        <p:nvSpPr>
          <p:cNvPr id="7234" name="Rectangle 105">
            <a:extLst>
              <a:ext uri="{FF2B5EF4-FFF2-40B4-BE49-F238E27FC236}">
                <a16:creationId xmlns:a16="http://schemas.microsoft.com/office/drawing/2014/main" id="{0F351772-46A9-0F69-CBB6-4389D3BE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CN" sz="1000" b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de-DE" altLang="zh-CN" sz="2400" b="0"/>
          </a:p>
        </p:txBody>
      </p:sp>
      <p:sp>
        <p:nvSpPr>
          <p:cNvPr id="14" name="Rectangle 107">
            <a:extLst>
              <a:ext uri="{FF2B5EF4-FFF2-40B4-BE49-F238E27FC236}">
                <a16:creationId xmlns:a16="http://schemas.microsoft.com/office/drawing/2014/main" id="{C86FF312-F2FB-E146-6C66-D8BCC5D0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3419475"/>
            <a:ext cx="188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CN" sz="2400" b="0">
                <a:latin typeface="宋体" panose="02010600030101010101" pitchFamily="2" charset="-122"/>
                <a:cs typeface="Times New Roman" panose="02020603050405020304" pitchFamily="18" charset="0"/>
              </a:rPr>
              <a:t>W=A+BD+BC</a:t>
            </a:r>
            <a:endParaRPr lang="de-DE" altLang="zh-CN" sz="6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9554D01-90FA-07F4-F9C3-93E19088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233363"/>
            <a:ext cx="8763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274638" lvl="1"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4.14 </a:t>
            </a:r>
            <a:r>
              <a:rPr lang="zh-CN" b="1" dirty="0">
                <a:solidFill>
                  <a:schemeClr val="tx2"/>
                </a:solidFill>
              </a:rPr>
              <a:t>试判断题</a:t>
            </a:r>
            <a:r>
              <a:rPr lang="en-US" altLang="zh-CN" b="1" dirty="0">
                <a:solidFill>
                  <a:schemeClr val="tx2"/>
                </a:solidFill>
              </a:rPr>
              <a:t>4.14</a:t>
            </a:r>
            <a:r>
              <a:rPr lang="zh-CN" altLang="en-US" b="1" dirty="0">
                <a:solidFill>
                  <a:schemeClr val="tx2"/>
                </a:solidFill>
              </a:rPr>
              <a:t>图所示电路是否存在竞争</a:t>
            </a:r>
            <a:r>
              <a:rPr lang="en-US" altLang="zh-CN" b="1" dirty="0">
                <a:solidFill>
                  <a:schemeClr val="tx2"/>
                </a:solidFill>
              </a:rPr>
              <a:t>-</a:t>
            </a:r>
            <a:r>
              <a:rPr lang="zh-CN" altLang="en-US" b="1" dirty="0">
                <a:solidFill>
                  <a:schemeClr val="tx2"/>
                </a:solidFill>
              </a:rPr>
              <a:t>冒险现象？</a:t>
            </a:r>
          </a:p>
          <a:p>
            <a:pPr>
              <a:defRPr/>
            </a:pPr>
            <a:endParaRPr lang="zh-CN" altLang="en-US" sz="1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E0F254E8-7613-0B1E-8D82-591D1898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279525"/>
            <a:ext cx="81629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8DFD979-18AD-D169-1542-37E3A192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1214438"/>
            <a:ext cx="8667750" cy="477837"/>
          </a:xfrm>
        </p:spPr>
        <p:txBody>
          <a:bodyPr/>
          <a:lstStyle/>
          <a:p>
            <a:r>
              <a:rPr lang="en-US" altLang="zh-CN" sz="2400"/>
              <a:t>4.15  </a:t>
            </a:r>
            <a:r>
              <a:rPr lang="zh-CN" altLang="zh-CN" sz="2400"/>
              <a:t>判断图</a:t>
            </a:r>
            <a:r>
              <a:rPr lang="zh-CN" altLang="en-US" sz="2400"/>
              <a:t>中</a:t>
            </a:r>
            <a:r>
              <a:rPr lang="zh-CN" altLang="zh-CN" sz="2400"/>
              <a:t>所示电路是否存在竞争</a:t>
            </a:r>
            <a:r>
              <a:rPr lang="en-US" altLang="zh-CN" sz="2400"/>
              <a:t>-</a:t>
            </a:r>
            <a:r>
              <a:rPr lang="zh-CN" altLang="zh-CN" sz="2400"/>
              <a:t>冒险现象，如果存在，通过修改逻辑设计的方法应如何消除。</a:t>
            </a:r>
            <a:endParaRPr lang="zh-CN" altLang="en-US" sz="2400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94FB4EBB-5AD1-22F1-D513-BC3CDD72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592388"/>
            <a:ext cx="8886825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750475-40CC-3CB6-63EF-7DB0068F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744538"/>
            <a:ext cx="8161338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5.15  </a:t>
            </a:r>
            <a:r>
              <a:rPr lang="zh-CN" altLang="en-US">
                <a:solidFill>
                  <a:schemeClr val="tx2"/>
                </a:solidFill>
              </a:rPr>
              <a:t>由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线</a:t>
            </a:r>
            <a:r>
              <a:rPr lang="en-US" altLang="zh-CN">
                <a:solidFill>
                  <a:schemeClr val="tx2"/>
                </a:solidFill>
              </a:rPr>
              <a:t>-8</a:t>
            </a:r>
            <a:r>
              <a:rPr lang="zh-CN" altLang="en-US">
                <a:solidFill>
                  <a:schemeClr val="tx2"/>
                </a:solidFill>
              </a:rPr>
              <a:t>线译码器</a:t>
            </a:r>
            <a:r>
              <a:rPr lang="en-US" altLang="zh-CN">
                <a:solidFill>
                  <a:schemeClr val="tx2"/>
                </a:solidFill>
              </a:rPr>
              <a:t>74HC138</a:t>
            </a:r>
            <a:r>
              <a:rPr lang="zh-CN" altLang="en-US">
                <a:solidFill>
                  <a:schemeClr val="tx2"/>
                </a:solidFill>
              </a:rPr>
              <a:t>和与非门构成的电路，请写出</a:t>
            </a:r>
            <a:r>
              <a:rPr lang="en-US" altLang="zh-CN">
                <a:solidFill>
                  <a:schemeClr val="tx2"/>
                </a:solidFill>
              </a:rPr>
              <a:t>F1</a:t>
            </a:r>
            <a:r>
              <a:rPr lang="zh-CN" altLang="en-US">
                <a:solidFill>
                  <a:schemeClr val="tx2"/>
                </a:solidFill>
              </a:rPr>
              <a:t>和</a:t>
            </a:r>
            <a:r>
              <a:rPr lang="en-US" altLang="zh-CN">
                <a:solidFill>
                  <a:schemeClr val="tx2"/>
                </a:solidFill>
              </a:rPr>
              <a:t>F2</a:t>
            </a:r>
            <a:r>
              <a:rPr lang="zh-CN" altLang="en-US">
                <a:solidFill>
                  <a:schemeClr val="tx2"/>
                </a:solidFill>
              </a:rPr>
              <a:t>的逻辑函数表达式，列出真值表，并说明其逻辑功能。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6047F4D8-8965-D349-4B8C-A5D3493C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690813"/>
            <a:ext cx="71167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CC062-F6FC-025E-70ED-55778FEC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586038"/>
            <a:ext cx="3776662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447401-F529-BC78-C870-B6BD1A748141}"/>
              </a:ext>
            </a:extLst>
          </p:cNvPr>
          <p:cNvSpPr/>
          <p:nvPr/>
        </p:nvSpPr>
        <p:spPr>
          <a:xfrm>
            <a:off x="677863" y="881063"/>
            <a:ext cx="7948612" cy="17049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lvl="1"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5.16  </a:t>
            </a:r>
            <a:r>
              <a:rPr lang="zh-CN" altLang="zh-CN" sz="2800" b="1" dirty="0">
                <a:solidFill>
                  <a:schemeClr val="tx2"/>
                </a:solidFill>
              </a:rPr>
              <a:t>试用一片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zh-CN" sz="2800" b="1" dirty="0">
                <a:solidFill>
                  <a:schemeClr val="tx2"/>
                </a:solidFill>
              </a:rPr>
              <a:t>线</a:t>
            </a:r>
            <a:r>
              <a:rPr lang="en-US" altLang="zh-CN" sz="2800" b="1" dirty="0">
                <a:solidFill>
                  <a:schemeClr val="tx2"/>
                </a:solidFill>
              </a:rPr>
              <a:t>-8</a:t>
            </a:r>
            <a:r>
              <a:rPr lang="zh-CN" altLang="zh-CN" sz="2800" b="1" dirty="0">
                <a:solidFill>
                  <a:schemeClr val="tx2"/>
                </a:solidFill>
              </a:rPr>
              <a:t>线译码器</a:t>
            </a:r>
            <a:r>
              <a:rPr lang="en-US" altLang="zh-CN" sz="2800" b="1" dirty="0">
                <a:solidFill>
                  <a:schemeClr val="tx2"/>
                </a:solidFill>
              </a:rPr>
              <a:t>74HC138</a:t>
            </a:r>
            <a:r>
              <a:rPr lang="zh-CN" altLang="zh-CN" sz="2800" b="1" dirty="0">
                <a:solidFill>
                  <a:schemeClr val="tx2"/>
                </a:solidFill>
              </a:rPr>
              <a:t>和门电路实现以下函数：</a:t>
            </a:r>
          </a:p>
          <a:p>
            <a:pPr lvl="1" eaLnBrk="1" hangingPunct="1">
              <a:defRPr/>
            </a:pPr>
            <a:r>
              <a:rPr lang="de-DE" altLang="zh-CN" dirty="0"/>
              <a:t>F</a:t>
            </a:r>
            <a:r>
              <a:rPr lang="en-US" altLang="zh-CN" dirty="0"/>
              <a:t>1</a:t>
            </a:r>
            <a:r>
              <a:rPr lang="de-DE" altLang="zh-CN" dirty="0"/>
              <a:t>= AB + BC + AC</a:t>
            </a:r>
            <a:endParaRPr lang="zh-CN" altLang="zh-CN" dirty="0"/>
          </a:p>
          <a:p>
            <a:pPr lvl="1" eaLnBrk="1" hangingPunct="1">
              <a:defRPr/>
            </a:pPr>
            <a:r>
              <a:rPr lang="de-DE" altLang="zh-CN" dirty="0"/>
              <a:t>F</a:t>
            </a:r>
            <a:r>
              <a:rPr lang="en-US" altLang="zh-CN" dirty="0"/>
              <a:t>2</a:t>
            </a:r>
            <a:r>
              <a:rPr lang="de-DE" altLang="zh-CN" dirty="0"/>
              <a:t>=∑(m1,m2,m4,m7)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17A99BF-A3B8-B238-6D94-F765B708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651125"/>
            <a:ext cx="24479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E8122A0-4007-6630-6C4C-FB43E71F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2651125"/>
            <a:ext cx="24479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对象 3">
            <a:extLst>
              <a:ext uri="{FF2B5EF4-FFF2-40B4-BE49-F238E27FC236}">
                <a16:creationId xmlns:a16="http://schemas.microsoft.com/office/drawing/2014/main" id="{D6FCACDF-5944-6A31-7CB8-B8D9660D3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808038"/>
          <a:ext cx="22939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04421" imgH="215806" progId="Equation.3">
                  <p:embed/>
                </p:oleObj>
              </mc:Choice>
              <mc:Fallback>
                <p:oleObj name="公式" r:id="rId3" imgW="1104421" imgH="215806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808038"/>
                        <a:ext cx="22939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4">
            <a:extLst>
              <a:ext uri="{FF2B5EF4-FFF2-40B4-BE49-F238E27FC236}">
                <a16:creationId xmlns:a16="http://schemas.microsoft.com/office/drawing/2014/main" id="{ACEC7E15-B42F-623A-981F-D1312A7F8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1304925"/>
          <a:ext cx="35925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52600" imgH="215900" progId="Equation.3">
                  <p:embed/>
                </p:oleObj>
              </mc:Choice>
              <mc:Fallback>
                <p:oleObj name="公式" r:id="rId5" imgW="1752600" imgH="215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304925"/>
                        <a:ext cx="35925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>
            <a:extLst>
              <a:ext uri="{FF2B5EF4-FFF2-40B4-BE49-F238E27FC236}">
                <a16:creationId xmlns:a16="http://schemas.microsoft.com/office/drawing/2014/main" id="{F5DFD9EC-F179-62CA-478E-6F1A1E14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306388"/>
            <a:ext cx="8483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5.17  </a:t>
            </a:r>
            <a:r>
              <a:rPr lang="zh-CN" altLang="zh-CN">
                <a:solidFill>
                  <a:schemeClr val="tx2"/>
                </a:solidFill>
              </a:rPr>
              <a:t>试用</a:t>
            </a:r>
            <a:r>
              <a:rPr lang="en-US" altLang="zh-CN">
                <a:solidFill>
                  <a:schemeClr val="tx2"/>
                </a:solidFill>
              </a:rPr>
              <a:t>8</a:t>
            </a:r>
            <a:r>
              <a:rPr lang="zh-CN" altLang="en-US">
                <a:solidFill>
                  <a:schemeClr val="tx2"/>
                </a:solidFill>
              </a:rPr>
              <a:t>选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多路数据选择器实现以下函数：</a:t>
            </a:r>
          </a:p>
        </p:txBody>
      </p:sp>
      <p:sp>
        <p:nvSpPr>
          <p:cNvPr id="12295" name="Rectangle 4">
            <a:extLst>
              <a:ext uri="{FF2B5EF4-FFF2-40B4-BE49-F238E27FC236}">
                <a16:creationId xmlns:a16="http://schemas.microsoft.com/office/drawing/2014/main" id="{D3199CA2-2066-8173-4E03-53274367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850900"/>
            <a:ext cx="1128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6000" b="0"/>
          </a:p>
        </p:txBody>
      </p:sp>
      <p:sp>
        <p:nvSpPr>
          <p:cNvPr id="12296" name="Rectangle 4">
            <a:extLst>
              <a:ext uri="{FF2B5EF4-FFF2-40B4-BE49-F238E27FC236}">
                <a16:creationId xmlns:a16="http://schemas.microsoft.com/office/drawing/2014/main" id="{9637E426-F06C-B1D9-265F-B83404F9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1312863"/>
            <a:ext cx="1128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6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10286</TotalTime>
  <Words>1488</Words>
  <Application>Microsoft Office PowerPoint</Application>
  <PresentationFormat>全屏显示(4:3)</PresentationFormat>
  <Paragraphs>343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Tahoma</vt:lpstr>
      <vt:lpstr>宋体</vt:lpstr>
      <vt:lpstr>Arial</vt:lpstr>
      <vt:lpstr>Wingdings</vt:lpstr>
      <vt:lpstr>Times New Roman</vt:lpstr>
      <vt:lpstr>Blends</vt:lpstr>
      <vt:lpstr>MathType 6.0 Equation</vt:lpstr>
      <vt:lpstr>Microsoft 公式 3.0</vt:lpstr>
      <vt:lpstr>组合逻辑电路   习题</vt:lpstr>
      <vt:lpstr>PowerPoint 演示文稿</vt:lpstr>
      <vt:lpstr>4.11   设有3个客列车分别为特快、直快和慢车。它们的优先次序是特快、直快和慢车。同一时间里，只能有一个列车从车站开出，即只能给出一个有效的开车信号，请用基本逻辑门设计一个满足上述要求的排队电路。</vt:lpstr>
      <vt:lpstr>4.12   试用基本逻辑门设计一个将BCD码转换成余3码的电路</vt:lpstr>
      <vt:lpstr>PowerPoint 演示文稿</vt:lpstr>
      <vt:lpstr>4.15  判断图中所示电路是否存在竞争-冒险现象，如果存在，通过修改逻辑设计的方法应如何消除。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creator>owner</dc:creator>
  <cp:lastModifiedBy>165565566@qq.com</cp:lastModifiedBy>
  <cp:revision>262</cp:revision>
  <dcterms:created xsi:type="dcterms:W3CDTF">2010-05-10T03:18:25Z</dcterms:created>
  <dcterms:modified xsi:type="dcterms:W3CDTF">2022-06-27T00:16:48Z</dcterms:modified>
</cp:coreProperties>
</file>