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" ContentType="application/vnd.visi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6" r:id="rId2"/>
    <p:sldId id="261" r:id="rId3"/>
    <p:sldId id="262" r:id="rId4"/>
    <p:sldId id="272" r:id="rId5"/>
    <p:sldId id="263" r:id="rId6"/>
    <p:sldId id="264" r:id="rId7"/>
    <p:sldId id="265" r:id="rId8"/>
    <p:sldId id="266" r:id="rId9"/>
    <p:sldId id="267" r:id="rId10"/>
    <p:sldId id="268" r:id="rId11"/>
    <p:sldId id="273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FF"/>
    <a:srgbClr val="00E4A8"/>
    <a:srgbClr val="B7B7FF"/>
    <a:srgbClr val="C5CEFB"/>
    <a:srgbClr val="99CCFF"/>
    <a:srgbClr val="9999FF"/>
    <a:srgbClr val="FFFF00"/>
    <a:srgbClr val="FFD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2020" autoAdjust="0"/>
  </p:normalViewPr>
  <p:slideViewPr>
    <p:cSldViewPr snapToGrid="0">
      <p:cViewPr>
        <p:scale>
          <a:sx n="100" d="100"/>
          <a:sy n="100" d="100"/>
        </p:scale>
        <p:origin x="3684" y="1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EAC4CDB4-3C34-5B92-4E82-D4022FFF7B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01229A88-5531-FC50-66C6-2614F07222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75EB0AD1-9427-319A-0C75-A78E3457B37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3781" name="Rectangle 5">
            <a:extLst>
              <a:ext uri="{FF2B5EF4-FFF2-40B4-BE49-F238E27FC236}">
                <a16:creationId xmlns:a16="http://schemas.microsoft.com/office/drawing/2014/main" id="{2E812F0F-68A2-A547-9990-428F9EF499E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3782" name="Rectangle 6">
            <a:extLst>
              <a:ext uri="{FF2B5EF4-FFF2-40B4-BE49-F238E27FC236}">
                <a16:creationId xmlns:a16="http://schemas.microsoft.com/office/drawing/2014/main" id="{731FCF89-E9B9-4D02-2150-B417A9D1B1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3783" name="Rectangle 7">
            <a:extLst>
              <a:ext uri="{FF2B5EF4-FFF2-40B4-BE49-F238E27FC236}">
                <a16:creationId xmlns:a16="http://schemas.microsoft.com/office/drawing/2014/main" id="{CD6334EB-BD07-4FFE-041E-C65E86BF5F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9476D36-5EF5-4A2A-9A5D-25B0FD2FDC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99E69F48-B419-B5BD-D3A9-32842972B93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50850" y="177323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800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71550" y="908050"/>
            <a:ext cx="7772400" cy="7921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844675"/>
            <a:ext cx="8280400" cy="43211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2BDB33C5-7B25-A907-8712-B14FED93E6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7FD649-75B2-4B3D-AB9D-1AF74C86B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1A78E8E-BA89-B84E-C02A-817BD7C3DA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072F6D2-C390-4679-90BA-64082FBF9A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12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637DD26-19E1-8B64-6802-34F6CFD6C7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DC6AA62-CB21-EEA5-F13A-AC98710280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B92D2B2-3F0A-4902-7F5F-1551C62949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0A3F0F-EA9F-48CA-B79A-8BE144705C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26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1163" y="333375"/>
            <a:ext cx="2193925" cy="5975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333375"/>
            <a:ext cx="6429375" cy="5975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C031617-A986-8CC3-BF0F-76E6257DD4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E820573-B445-635E-35F2-E130D1906E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BF7768F-3FBB-4A01-720F-8911AC72A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94B8D-660A-415E-B0CB-F3832F9480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849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333375"/>
            <a:ext cx="7793037" cy="4778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836613"/>
            <a:ext cx="4311650" cy="5472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836613"/>
            <a:ext cx="4311650" cy="26590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648075"/>
            <a:ext cx="4311650" cy="2660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2800507-1BEC-DE1F-1D35-48F0E4E31E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352E672B-EBC0-5ED7-5AFD-F53629720B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288906A7-E333-C3BE-5374-5E90A1A2E7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E91870-DD79-4D97-8ECB-5EB588994F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291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tx2"/>
              </a:buClr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7B6A1F2-2B70-4F45-7E20-5090D2CB0D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D667B6D-BC3A-F368-7C96-8E6E139263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D4A7C46-EA0B-4F7D-7199-8232A6ECC4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460431-AFF6-4B83-8B2F-DB45B63FB8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97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BFF8551-7E4C-A90A-D10D-13FDA32484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CB58CB4-AAAD-A083-267A-688737F4F5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C3242AA-9C58-B276-D3A5-865113281A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D8DCF-60A9-466F-BA69-A2E1ED9CFC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06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836613"/>
            <a:ext cx="431165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836613"/>
            <a:ext cx="431165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C5D25E5-44FD-720E-A3DC-6351E81310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7AD0511-D77C-4704-D8F5-F199D4EAE9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AE3A84A-F0E6-A75E-C4A6-D54897CC01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C92E1-3A8F-4F8A-B429-C6661CD308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096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4727661-3B51-9611-5FC1-7C7D50EA2E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90D6640-2157-D9E9-0E94-59484452CE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E8F7FC4-5503-3BB1-6418-33FC05AF59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B08000-2777-4B92-ACD6-037667674B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43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A7341DA-96D8-EFF8-6321-A4DDEE4EF9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E2853730-B825-64A9-2E76-FCC2551F5F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57AD493-B2CD-EDF4-6919-2E1E724CDD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9AA633-A5D8-43CC-A7B8-F88D674A45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91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959320DA-4A9C-4F6C-9163-EB010CD5E2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4E0D9588-7674-C175-5725-2A0BD104F0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5A3F97E-CEB6-DC4F-14A9-8D6F2E3384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082FA0-124C-4690-8293-81A21F3C66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3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E2F189D-7200-0EFF-EC66-6A2FDE25EB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20D26A0-BBDD-CFE6-E41F-5D1B0403CA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2650B78-347C-C7A8-E7F5-A5643E4ADC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1684FD-C668-4512-BB1F-F8B117C52E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23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5DAB372-B383-AEF2-2134-A61D68F5D6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6AB73B5-19A0-237C-5230-49B2C7F73B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5E5D98F-8C80-65D3-0B4B-AEEEBA281E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F819B0-615A-484B-992A-9ECD693758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76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F47698B3-2CDA-EDC5-EC7F-46F1B0567C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9750" y="765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0DF5B43F-3A04-4D09-4600-8485543A5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333375"/>
            <a:ext cx="7793037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13D366C8-4C2D-C0D4-56FF-E01D2ADB1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8775700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3E348E6B-96CF-BEF9-10B0-1E5DBE742A8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81750"/>
            <a:ext cx="1905000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6C0E31A9-DAB2-154D-7567-F3775C2C0E3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08725"/>
            <a:ext cx="28956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43CB967C-4E0F-1D2B-969D-47A4772D67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308725"/>
            <a:ext cx="19050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18515DD-759E-4E75-85DF-B0ECB743A3C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Microsoft_Visio_2003-2010___1.vsd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Microsoft_Visio_2003-2010___2.vsd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Microsoft_Visio_2003-2010___3.vsd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Microsoft_Visio_2003-2010___.vsd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F57734A-4FD1-FF97-57F1-168228332D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4200" y="3294063"/>
            <a:ext cx="7772400" cy="792162"/>
          </a:xfrm>
        </p:spPr>
        <p:txBody>
          <a:bodyPr/>
          <a:lstStyle/>
          <a:p>
            <a:pPr algn="ctr" eaLnBrk="1" hangingPunct="1"/>
            <a:r>
              <a:rPr lang="zh-CN" altLang="en-US" sz="4400"/>
              <a:t>第</a:t>
            </a:r>
            <a:r>
              <a:rPr lang="en-US" altLang="zh-CN" sz="4400"/>
              <a:t>6</a:t>
            </a:r>
            <a:r>
              <a:rPr lang="zh-CN" altLang="en-US" sz="4400"/>
              <a:t>章 时序逻辑基础 </a:t>
            </a:r>
            <a:br>
              <a:rPr lang="en-US" altLang="zh-CN" sz="4400"/>
            </a:br>
            <a:br>
              <a:rPr lang="en-US" altLang="zh-CN" sz="4400"/>
            </a:br>
            <a:r>
              <a:rPr lang="zh-CN" altLang="en-US" sz="4400"/>
              <a:t>习题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5334D09-3AE8-00E9-7541-15C391C29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411BA6A-2923-2359-E8CC-85195E72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915989"/>
            <a:ext cx="7772400" cy="287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b="1" dirty="0">
                <a:solidFill>
                  <a:schemeClr val="tx2"/>
                </a:solidFill>
              </a:rPr>
              <a:t>6.9 </a:t>
            </a:r>
            <a:r>
              <a:rPr lang="zh-CN" altLang="en-US" sz="2000" b="1" dirty="0">
                <a:solidFill>
                  <a:schemeClr val="tx2"/>
                </a:solidFill>
              </a:rPr>
              <a:t>试用</a:t>
            </a:r>
            <a:r>
              <a:rPr lang="en-US" altLang="zh-CN" sz="2000" b="1" dirty="0">
                <a:solidFill>
                  <a:schemeClr val="tx2"/>
                </a:solidFill>
              </a:rPr>
              <a:t>T</a:t>
            </a:r>
            <a:r>
              <a:rPr lang="zh-CN" altLang="en-US" sz="2000" b="1" dirty="0">
                <a:solidFill>
                  <a:schemeClr val="tx2"/>
                </a:solidFill>
              </a:rPr>
              <a:t>触发器和与非门构成</a:t>
            </a:r>
            <a:r>
              <a:rPr lang="en-US" altLang="zh-CN" sz="2000" b="1" dirty="0">
                <a:solidFill>
                  <a:schemeClr val="tx2"/>
                </a:solidFill>
              </a:rPr>
              <a:t>JK</a:t>
            </a:r>
            <a:r>
              <a:rPr lang="zh-CN" altLang="en-US" sz="2000" b="1" dirty="0">
                <a:solidFill>
                  <a:schemeClr val="tx2"/>
                </a:solidFill>
              </a:rPr>
              <a:t>触发器，画出逻辑电路图。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algn="just" eaLnBrk="1" hangingPunct="1"/>
            <a:endParaRPr lang="en-US" altLang="zh-CN" sz="2000" b="1" dirty="0">
              <a:solidFill>
                <a:schemeClr val="tx2"/>
              </a:solidFill>
            </a:endParaRPr>
          </a:p>
          <a:p>
            <a:pPr algn="just" eaLnBrk="1" hangingPunct="1"/>
            <a:endParaRPr lang="en-US" altLang="zh-CN" sz="2000" b="1" dirty="0">
              <a:solidFill>
                <a:schemeClr val="tx2"/>
              </a:solidFill>
            </a:endParaRPr>
          </a:p>
          <a:p>
            <a:pPr algn="just" eaLnBrk="1" hangingPunct="1"/>
            <a:endParaRPr lang="en-US" altLang="zh-CN" sz="2000" b="1" dirty="0">
              <a:solidFill>
                <a:schemeClr val="tx2"/>
              </a:solidFill>
            </a:endParaRPr>
          </a:p>
          <a:p>
            <a:pPr algn="just" eaLnBrk="1" hangingPunct="1"/>
            <a:endParaRPr lang="en-US" altLang="zh-CN" sz="2000" b="1" dirty="0">
              <a:solidFill>
                <a:schemeClr val="tx2"/>
              </a:solidFill>
            </a:endParaRPr>
          </a:p>
          <a:p>
            <a:pPr algn="just" eaLnBrk="1" hangingPunct="1"/>
            <a:endParaRPr lang="en-US" altLang="zh-CN" sz="2000" b="1" dirty="0">
              <a:solidFill>
                <a:schemeClr val="tx2"/>
              </a:solidFill>
            </a:endParaRPr>
          </a:p>
          <a:p>
            <a:pPr algn="just" eaLnBrk="1" hangingPunct="1"/>
            <a:br>
              <a:rPr lang="en-US" altLang="zh-CN" sz="2000" b="1" dirty="0">
                <a:solidFill>
                  <a:schemeClr val="tx2"/>
                </a:solidFill>
              </a:rPr>
            </a:br>
            <a:r>
              <a:rPr lang="en-US" altLang="zh-CN" sz="2000" b="1" dirty="0">
                <a:solidFill>
                  <a:schemeClr val="tx2"/>
                </a:solidFill>
              </a:rPr>
              <a:t>6.10 </a:t>
            </a:r>
            <a:r>
              <a:rPr lang="zh-CN" altLang="en-US" sz="2000" b="1" dirty="0">
                <a:solidFill>
                  <a:schemeClr val="tx2"/>
                </a:solidFill>
              </a:rPr>
              <a:t>设某触发器有两个输入信号</a:t>
            </a:r>
            <a:r>
              <a:rPr lang="en-US" altLang="zh-CN" sz="2000" b="1" dirty="0">
                <a:solidFill>
                  <a:schemeClr val="tx2"/>
                </a:solidFill>
              </a:rPr>
              <a:t>X</a:t>
            </a:r>
            <a:r>
              <a:rPr lang="zh-CN" altLang="en-US" sz="2000" b="1" dirty="0">
                <a:solidFill>
                  <a:schemeClr val="tx2"/>
                </a:solidFill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</a:rPr>
              <a:t>Y</a:t>
            </a:r>
            <a:r>
              <a:rPr lang="zh-CN" altLang="en-US" sz="2000" b="1" dirty="0">
                <a:solidFill>
                  <a:schemeClr val="tx2"/>
                </a:solidFill>
              </a:rPr>
              <a:t>，且特性方程为</a:t>
            </a:r>
            <a:r>
              <a:rPr lang="en-US" altLang="zh-CN" sz="2000" b="1" dirty="0">
                <a:solidFill>
                  <a:schemeClr val="tx2"/>
                </a:solidFill>
              </a:rPr>
              <a:t>Q*=X</a:t>
            </a:r>
            <a:r>
              <a:rPr lang="en-US" altLang="zh-CN" sz="2000" b="1" dirty="0">
                <a:solidFill>
                  <a:schemeClr val="tx2"/>
                </a:solidFill>
                <a:sym typeface="Symbol" panose="05050102010706020507" pitchFamily="18" charset="2"/>
              </a:rPr>
              <a:t></a:t>
            </a:r>
            <a:r>
              <a:rPr lang="en-US" altLang="zh-CN" sz="2000" b="1" dirty="0">
                <a:solidFill>
                  <a:schemeClr val="tx2"/>
                </a:solidFill>
              </a:rPr>
              <a:t>Y</a:t>
            </a:r>
            <a:r>
              <a:rPr lang="en-US" altLang="zh-CN" sz="2000" b="1" dirty="0">
                <a:solidFill>
                  <a:schemeClr val="tx2"/>
                </a:solidFill>
                <a:sym typeface="Symbol" panose="05050102010706020507" pitchFamily="18" charset="2"/>
              </a:rPr>
              <a:t></a:t>
            </a:r>
            <a:r>
              <a:rPr lang="en-US" altLang="zh-CN" sz="2000" b="1" dirty="0">
                <a:solidFill>
                  <a:schemeClr val="tx2"/>
                </a:solidFill>
              </a:rPr>
              <a:t>Q</a:t>
            </a:r>
            <a:r>
              <a:rPr lang="zh-CN" altLang="en-US" sz="2000" b="1" dirty="0">
                <a:solidFill>
                  <a:schemeClr val="tx2"/>
                </a:solidFill>
              </a:rPr>
              <a:t>，试用</a:t>
            </a:r>
            <a:r>
              <a:rPr lang="en-US" altLang="zh-CN" sz="2000" b="1" dirty="0">
                <a:solidFill>
                  <a:schemeClr val="tx2"/>
                </a:solidFill>
              </a:rPr>
              <a:t>JK</a:t>
            </a:r>
            <a:r>
              <a:rPr lang="zh-CN" altLang="en-US" sz="2000" b="1" dirty="0">
                <a:solidFill>
                  <a:schemeClr val="tx2"/>
                </a:solidFill>
              </a:rPr>
              <a:t>触发器实现该触发器。</a:t>
            </a:r>
            <a:endParaRPr lang="en-US" altLang="zh-CN" sz="2000" b="1" dirty="0">
              <a:solidFill>
                <a:schemeClr val="tx2"/>
              </a:solidFill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5E35B08-1E59-3F59-30BC-FA1942B97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6">
            <a:extLst>
              <a:ext uri="{FF2B5EF4-FFF2-40B4-BE49-F238E27FC236}">
                <a16:creationId xmlns:a16="http://schemas.microsoft.com/office/drawing/2014/main" id="{B9EBCF70-2016-F91D-8FD3-7F5BF0AA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9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8">
            <a:extLst>
              <a:ext uri="{FF2B5EF4-FFF2-40B4-BE49-F238E27FC236}">
                <a16:creationId xmlns:a16="http://schemas.microsoft.com/office/drawing/2014/main" id="{B82CB1C8-E35B-D598-8E77-BFF141341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787403"/>
            <a:ext cx="7912100" cy="234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zh-CN" altLang="en-US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5334D09-3AE8-00E9-7541-15C391C29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6">
            <a:extLst>
              <a:ext uri="{FF2B5EF4-FFF2-40B4-BE49-F238E27FC236}">
                <a16:creationId xmlns:a16="http://schemas.microsoft.com/office/drawing/2014/main" id="{B9EBCF70-2016-F91D-8FD3-7F5BF0AA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9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8">
            <a:extLst>
              <a:ext uri="{FF2B5EF4-FFF2-40B4-BE49-F238E27FC236}">
                <a16:creationId xmlns:a16="http://schemas.microsoft.com/office/drawing/2014/main" id="{B82CB1C8-E35B-D598-8E77-BFF141341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863601"/>
            <a:ext cx="79121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b="1" dirty="0">
                <a:solidFill>
                  <a:schemeClr val="tx2"/>
                </a:solidFill>
                <a:cs typeface="Times New Roman" panose="02020603050405020304" pitchFamily="18" charset="0"/>
              </a:rPr>
              <a:t>6.11 </a:t>
            </a:r>
            <a:r>
              <a:rPr lang="zh-CN" altLang="en-US" sz="2000" b="1" dirty="0">
                <a:solidFill>
                  <a:schemeClr val="tx2"/>
                </a:solidFill>
                <a:cs typeface="Times New Roman" panose="02020603050405020304" pitchFamily="18" charset="0"/>
              </a:rPr>
              <a:t>试分析图</a:t>
            </a:r>
            <a:r>
              <a:rPr lang="en-US" altLang="zh-CN" sz="2000" b="1" dirty="0">
                <a:solidFill>
                  <a:schemeClr val="tx2"/>
                </a:solidFill>
                <a:cs typeface="Times New Roman" panose="02020603050405020304" pitchFamily="18" charset="0"/>
              </a:rPr>
              <a:t>6.67</a:t>
            </a:r>
            <a:r>
              <a:rPr lang="zh-CN" altLang="en-US" sz="2000" b="1" dirty="0">
                <a:solidFill>
                  <a:schemeClr val="tx2"/>
                </a:solidFill>
                <a:cs typeface="Times New Roman" panose="02020603050405020304" pitchFamily="18" charset="0"/>
              </a:rPr>
              <a:t>所示时序电路的逻辑功能，写出电路的驱动方程和状态方程，画出电路的状态转换图，并说明电路是否能够自启动。</a:t>
            </a:r>
            <a:endParaRPr lang="zh-CN" altLang="en-US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11271" name="Object 7">
            <a:extLst>
              <a:ext uri="{FF2B5EF4-FFF2-40B4-BE49-F238E27FC236}">
                <a16:creationId xmlns:a16="http://schemas.microsoft.com/office/drawing/2014/main" id="{7AEDE9F7-4F1F-846A-DEF8-84DD855F0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289800"/>
              </p:ext>
            </p:extLst>
          </p:nvPr>
        </p:nvGraphicFramePr>
        <p:xfrm>
          <a:off x="531019" y="1568451"/>
          <a:ext cx="7862888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71932" imgH="1111457" progId="Visio.Drawing.11">
                  <p:embed/>
                </p:oleObj>
              </mc:Choice>
              <mc:Fallback>
                <p:oleObj name="Visio" r:id="rId2" imgW="4171932" imgH="1111457" progId="Visio.Drawing.11">
                  <p:embed/>
                  <p:pic>
                    <p:nvPicPr>
                      <p:cNvPr id="11271" name="Object 7">
                        <a:extLst>
                          <a:ext uri="{FF2B5EF4-FFF2-40B4-BE49-F238E27FC236}">
                            <a16:creationId xmlns:a16="http://schemas.microsoft.com/office/drawing/2014/main" id="{7AEDE9F7-4F1F-846A-DEF8-84DD855F0F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9" y="1568451"/>
                        <a:ext cx="7862888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99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3DB1678-42CC-70B2-8B2B-EAC95EAD4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72AEC6C-CFB3-4531-58BF-BDE9F67C4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8" y="841375"/>
            <a:ext cx="77724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b="1">
                <a:solidFill>
                  <a:schemeClr val="tx2"/>
                </a:solidFill>
              </a:rPr>
              <a:t>6.12</a:t>
            </a:r>
            <a:r>
              <a:rPr lang="zh-CN" altLang="en-US" sz="2000" b="1">
                <a:solidFill>
                  <a:schemeClr val="tx2"/>
                </a:solidFill>
              </a:rPr>
              <a:t>试分析图</a:t>
            </a:r>
            <a:r>
              <a:rPr lang="en-US" altLang="zh-CN" sz="2000" b="1">
                <a:solidFill>
                  <a:schemeClr val="tx2"/>
                </a:solidFill>
              </a:rPr>
              <a:t>6.68</a:t>
            </a:r>
            <a:r>
              <a:rPr lang="zh-CN" altLang="en-US" sz="2000" b="1">
                <a:solidFill>
                  <a:schemeClr val="tx2"/>
                </a:solidFill>
              </a:rPr>
              <a:t>所示时序电路的逻辑功能，</a:t>
            </a:r>
            <a:r>
              <a:rPr lang="en-US" altLang="zh-CN" sz="2000" b="1">
                <a:solidFill>
                  <a:schemeClr val="tx2"/>
                </a:solidFill>
              </a:rPr>
              <a:t>X</a:t>
            </a:r>
            <a:r>
              <a:rPr lang="zh-CN" altLang="en-US" sz="2000" b="1">
                <a:solidFill>
                  <a:schemeClr val="tx2"/>
                </a:solidFill>
              </a:rPr>
              <a:t>为输入变量 。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F9F13820-1946-82B0-D69A-1B720675B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84AF3250-9351-3856-6CBF-2EFA6D359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9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4" name="Rectangle 9">
            <a:extLst>
              <a:ext uri="{FF2B5EF4-FFF2-40B4-BE49-F238E27FC236}">
                <a16:creationId xmlns:a16="http://schemas.microsoft.com/office/drawing/2014/main" id="{D6536375-2397-549E-3836-5F9C22F47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86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5" name="Object 8">
            <a:extLst>
              <a:ext uri="{FF2B5EF4-FFF2-40B4-BE49-F238E27FC236}">
                <a16:creationId xmlns:a16="http://schemas.microsoft.com/office/drawing/2014/main" id="{A31A324E-3E55-0C76-68F9-C8E737DC7A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014786"/>
              </p:ext>
            </p:extLst>
          </p:nvPr>
        </p:nvGraphicFramePr>
        <p:xfrm>
          <a:off x="1101725" y="1484313"/>
          <a:ext cx="7200900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495729" imgH="2362413" progId="Visio.Drawing.11">
                  <p:embed/>
                </p:oleObj>
              </mc:Choice>
              <mc:Fallback>
                <p:oleObj name="Visio" r:id="rId2" imgW="4495729" imgH="2362413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1484313"/>
                        <a:ext cx="7200900" cy="378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A56F669-357B-C423-B33B-5AAEDC1C8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8" y="1146175"/>
            <a:ext cx="77724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b="1">
                <a:solidFill>
                  <a:schemeClr val="tx2"/>
                </a:solidFill>
              </a:rPr>
              <a:t>6.13试画出图6.69所示时序电路的状态转换图，并判断是否能够自启动。</a:t>
            </a:r>
            <a:endParaRPr lang="zh-CN" altLang="en-US" sz="2000" b="1">
              <a:solidFill>
                <a:schemeClr val="tx2"/>
              </a:solidFill>
            </a:endParaRP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F247C49C-28B8-6624-8DBA-F29531178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8B62BDE4-FB4A-8F8C-5F18-B8B518B1B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9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7" name="Rectangle 6">
            <a:extLst>
              <a:ext uri="{FF2B5EF4-FFF2-40B4-BE49-F238E27FC236}">
                <a16:creationId xmlns:a16="http://schemas.microsoft.com/office/drawing/2014/main" id="{A1BDD9DE-C344-0263-3AB3-375EF2080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86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8" name="Rectangle 9">
            <a:extLst>
              <a:ext uri="{FF2B5EF4-FFF2-40B4-BE49-F238E27FC236}">
                <a16:creationId xmlns:a16="http://schemas.microsoft.com/office/drawing/2014/main" id="{66A2782B-ED0F-B2DC-69FE-F5ACF7DE4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4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19" name="Object 8">
            <a:extLst>
              <a:ext uri="{FF2B5EF4-FFF2-40B4-BE49-F238E27FC236}">
                <a16:creationId xmlns:a16="http://schemas.microsoft.com/office/drawing/2014/main" id="{2F3FE7BA-84CB-2A39-EA6D-0E87F51CC1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853967"/>
              </p:ext>
            </p:extLst>
          </p:nvPr>
        </p:nvGraphicFramePr>
        <p:xfrm>
          <a:off x="871538" y="1725613"/>
          <a:ext cx="7583487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11647" imgH="1682496" progId="Visio.Drawing.11">
                  <p:embed/>
                </p:oleObj>
              </mc:Choice>
              <mc:Fallback>
                <p:oleObj name="Visio" r:id="rId2" imgW="3911647" imgH="1682496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1725613"/>
                        <a:ext cx="7583487" cy="326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B4CB04A-3982-030D-5626-8BDFBCD46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8" y="1392238"/>
            <a:ext cx="77724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b="1">
                <a:solidFill>
                  <a:schemeClr val="tx2"/>
                </a:solidFill>
              </a:rPr>
              <a:t>6.23 </a:t>
            </a:r>
            <a:r>
              <a:rPr lang="zh-CN" altLang="en-US" sz="2000" b="1">
                <a:solidFill>
                  <a:schemeClr val="tx2"/>
                </a:solidFill>
              </a:rPr>
              <a:t>试用</a:t>
            </a:r>
            <a:r>
              <a:rPr lang="en-US" altLang="zh-CN" sz="2000" b="1">
                <a:solidFill>
                  <a:schemeClr val="tx2"/>
                </a:solidFill>
              </a:rPr>
              <a:t>D</a:t>
            </a:r>
            <a:r>
              <a:rPr lang="zh-CN" altLang="en-US" sz="2000" b="1">
                <a:solidFill>
                  <a:schemeClr val="tx2"/>
                </a:solidFill>
              </a:rPr>
              <a:t>触发器设计一个频率相同的三相脉冲发生器，三相脉冲</a:t>
            </a:r>
            <a:r>
              <a:rPr lang="en-US" altLang="zh-CN" sz="2000" b="1">
                <a:solidFill>
                  <a:schemeClr val="tx2"/>
                </a:solidFill>
              </a:rPr>
              <a:t>Q0</a:t>
            </a:r>
            <a:r>
              <a:rPr lang="zh-CN" altLang="en-US" sz="2000" b="1">
                <a:solidFill>
                  <a:schemeClr val="tx2"/>
                </a:solidFill>
              </a:rPr>
              <a:t>、</a:t>
            </a:r>
            <a:r>
              <a:rPr lang="en-US" altLang="zh-CN" sz="2000" b="1">
                <a:solidFill>
                  <a:schemeClr val="tx2"/>
                </a:solidFill>
              </a:rPr>
              <a:t>Q1</a:t>
            </a:r>
            <a:r>
              <a:rPr lang="zh-CN" altLang="en-US" sz="2000" b="1">
                <a:solidFill>
                  <a:schemeClr val="tx2"/>
                </a:solidFill>
              </a:rPr>
              <a:t>、</a:t>
            </a:r>
            <a:r>
              <a:rPr lang="en-US" altLang="zh-CN" sz="2000" b="1">
                <a:solidFill>
                  <a:schemeClr val="tx2"/>
                </a:solidFill>
              </a:rPr>
              <a:t>Q2</a:t>
            </a:r>
            <a:r>
              <a:rPr lang="zh-CN" altLang="en-US" sz="2000" b="1">
                <a:solidFill>
                  <a:schemeClr val="tx2"/>
                </a:solidFill>
              </a:rPr>
              <a:t>的波形如图</a:t>
            </a:r>
            <a:r>
              <a:rPr lang="en-US" altLang="zh-CN" sz="2000" b="1">
                <a:solidFill>
                  <a:schemeClr val="tx2"/>
                </a:solidFill>
              </a:rPr>
              <a:t>6.70</a:t>
            </a:r>
            <a:r>
              <a:rPr lang="zh-CN" altLang="en-US" sz="2000" b="1">
                <a:solidFill>
                  <a:schemeClr val="tx2"/>
                </a:solidFill>
              </a:rPr>
              <a:t>所示。（图中脉冲周期开始之前的初态</a:t>
            </a:r>
            <a:r>
              <a:rPr lang="en-US" altLang="zh-CN" sz="2000" b="1">
                <a:solidFill>
                  <a:schemeClr val="tx2"/>
                </a:solidFill>
              </a:rPr>
              <a:t>Q2Q1Q0=000</a:t>
            </a:r>
            <a:r>
              <a:rPr lang="zh-CN" altLang="en-US" sz="2000" b="1">
                <a:solidFill>
                  <a:schemeClr val="tx2"/>
                </a:solidFill>
              </a:rPr>
              <a:t>，通过</a:t>
            </a:r>
            <a:r>
              <a:rPr lang="en-US" altLang="zh-CN" sz="2000" b="1">
                <a:solidFill>
                  <a:schemeClr val="tx2"/>
                </a:solidFill>
              </a:rPr>
              <a:t>D</a:t>
            </a:r>
            <a:r>
              <a:rPr lang="zh-CN" altLang="en-US" sz="2000" b="1">
                <a:solidFill>
                  <a:schemeClr val="tx2"/>
                </a:solidFill>
              </a:rPr>
              <a:t>触发器的异步复位信号设置） </a:t>
            </a:r>
          </a:p>
        </p:txBody>
      </p:sp>
      <p:graphicFrame>
        <p:nvGraphicFramePr>
          <p:cNvPr id="14339" name="Object 8">
            <a:extLst>
              <a:ext uri="{FF2B5EF4-FFF2-40B4-BE49-F238E27FC236}">
                <a16:creationId xmlns:a16="http://schemas.microsoft.com/office/drawing/2014/main" id="{D6B743D6-0130-E415-A7C2-679B0AB69B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7025" y="2116138"/>
          <a:ext cx="5826125" cy="305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84101" imgH="1712459" progId="Visio.Drawing.11">
                  <p:embed/>
                </p:oleObj>
              </mc:Choice>
              <mc:Fallback>
                <p:oleObj r:id="rId2" imgW="3284101" imgH="1712459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2116138"/>
                        <a:ext cx="5826125" cy="305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6">
            <a:extLst>
              <a:ext uri="{FF2B5EF4-FFF2-40B4-BE49-F238E27FC236}">
                <a16:creationId xmlns:a16="http://schemas.microsoft.com/office/drawing/2014/main" id="{98CB0A61-0236-18DC-98A0-3BDA01553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9" name="Object 65">
            <a:extLst>
              <a:ext uri="{FF2B5EF4-FFF2-40B4-BE49-F238E27FC236}">
                <a16:creationId xmlns:a16="http://schemas.microsoft.com/office/drawing/2014/main" id="{420A3666-7E57-CB41-D1FB-A44FCEF99B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663" y="1901825"/>
          <a:ext cx="5365750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81836" imgH="858659" progId="Visio.Drawing.11">
                  <p:embed/>
                </p:oleObj>
              </mc:Choice>
              <mc:Fallback>
                <p:oleObj r:id="rId2" imgW="2481836" imgH="858659" progId="Visio.Drawing.11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1901825"/>
                        <a:ext cx="5365750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2">
            <a:extLst>
              <a:ext uri="{FF2B5EF4-FFF2-40B4-BE49-F238E27FC236}">
                <a16:creationId xmlns:a16="http://schemas.microsoft.com/office/drawing/2014/main" id="{48F52EB4-17F5-F3BA-BA14-C13224D3E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884238"/>
            <a:ext cx="77724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2"/>
                </a:solidFill>
              </a:rPr>
              <a:t>6.1 </a:t>
            </a:r>
            <a:r>
              <a:rPr lang="zh-CN" altLang="en-US" sz="2000" b="1">
                <a:solidFill>
                  <a:schemeClr val="tx2"/>
                </a:solidFill>
              </a:rPr>
              <a:t>在图</a:t>
            </a:r>
            <a:r>
              <a:rPr lang="en-US" altLang="zh-CN" sz="2000" b="1">
                <a:solidFill>
                  <a:schemeClr val="tx2"/>
                </a:solidFill>
              </a:rPr>
              <a:t>6.3</a:t>
            </a:r>
            <a:r>
              <a:rPr lang="zh-CN" altLang="en-US" sz="2000" b="1">
                <a:solidFill>
                  <a:schemeClr val="tx2"/>
                </a:solidFill>
              </a:rPr>
              <a:t>由两个与非门构成的基本</a:t>
            </a:r>
            <a:r>
              <a:rPr lang="en-US" altLang="zh-CN" sz="2000" b="1">
                <a:solidFill>
                  <a:schemeClr val="tx2"/>
                </a:solidFill>
              </a:rPr>
              <a:t>RS</a:t>
            </a:r>
            <a:r>
              <a:rPr lang="zh-CN" altLang="en-US" sz="2000" b="1">
                <a:solidFill>
                  <a:schemeClr val="tx2"/>
                </a:solidFill>
              </a:rPr>
              <a:t>触发器中，如果、两端的输入电压波形如图</a:t>
            </a:r>
            <a:r>
              <a:rPr lang="en-US" altLang="zh-CN" sz="2000" b="1">
                <a:solidFill>
                  <a:schemeClr val="tx2"/>
                </a:solidFill>
              </a:rPr>
              <a:t>6.60</a:t>
            </a:r>
            <a:r>
              <a:rPr lang="zh-CN" altLang="en-US" sz="2000" b="1">
                <a:solidFill>
                  <a:schemeClr val="tx2"/>
                </a:solidFill>
              </a:rPr>
              <a:t>所示，试画出输出端</a:t>
            </a:r>
            <a:r>
              <a:rPr lang="en-US" altLang="zh-CN" sz="2000" b="1">
                <a:solidFill>
                  <a:schemeClr val="tx2"/>
                </a:solidFill>
              </a:rPr>
              <a:t>Q</a:t>
            </a:r>
            <a:r>
              <a:rPr lang="zh-CN" altLang="en-US" sz="2000" b="1">
                <a:solidFill>
                  <a:schemeClr val="tx2"/>
                </a:solidFill>
              </a:rPr>
              <a:t>和的波形。 </a:t>
            </a:r>
            <a:endParaRPr lang="en-US" altLang="zh-CN" sz="20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EA88506-86DE-038E-F00F-4376E20B6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FFC860D-542B-7B3A-8AD4-C05221374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"/>
            <a:ext cx="7772400" cy="160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2"/>
                </a:solidFill>
              </a:rPr>
              <a:t>6.2 </a:t>
            </a:r>
            <a:r>
              <a:rPr lang="zh-CN" altLang="en-US" sz="2000" b="1" dirty="0">
                <a:solidFill>
                  <a:schemeClr val="tx2"/>
                </a:solidFill>
              </a:rPr>
              <a:t>试用两个</a:t>
            </a:r>
            <a:r>
              <a:rPr lang="en-US" altLang="zh-CN" sz="2000" b="1" dirty="0">
                <a:solidFill>
                  <a:schemeClr val="tx2"/>
                </a:solidFill>
              </a:rPr>
              <a:t>2</a:t>
            </a:r>
            <a:r>
              <a:rPr lang="zh-CN" altLang="en-US" sz="2000" b="1" dirty="0">
                <a:solidFill>
                  <a:schemeClr val="tx2"/>
                </a:solidFill>
              </a:rPr>
              <a:t>输入或非门构成一个基本</a:t>
            </a:r>
            <a:r>
              <a:rPr lang="en-US" altLang="zh-CN" sz="2000" b="1" dirty="0">
                <a:solidFill>
                  <a:schemeClr val="tx2"/>
                </a:solidFill>
              </a:rPr>
              <a:t>RS</a:t>
            </a:r>
            <a:r>
              <a:rPr lang="zh-CN" altLang="en-US" sz="2000" b="1" dirty="0">
                <a:solidFill>
                  <a:schemeClr val="tx2"/>
                </a:solidFill>
              </a:rPr>
              <a:t>触发器，画出逻辑电路图并分析其工作原理。 </a:t>
            </a:r>
            <a:endParaRPr lang="en-US" altLang="zh-CN" sz="2000" b="1" dirty="0">
              <a:solidFill>
                <a:schemeClr val="tx2"/>
              </a:solidFill>
            </a:endParaRPr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BD38DB36-E4FF-39A8-5BE0-D8D8904E3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1733BBB-6171-4EC1-A8FA-4789084EF1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916296"/>
              </p:ext>
            </p:extLst>
          </p:nvPr>
        </p:nvGraphicFramePr>
        <p:xfrm>
          <a:off x="482600" y="2965449"/>
          <a:ext cx="3026558" cy="2328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121735" imgH="1630129" progId="Visio.Drawing.11">
                  <p:embed/>
                </p:oleObj>
              </mc:Choice>
              <mc:Fallback>
                <p:oleObj name="Visio" r:id="rId2" imgW="2121735" imgH="163012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2965449"/>
                        <a:ext cx="3026558" cy="23288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4800440D-EEC1-171B-6459-21800AA82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550" y="3481340"/>
            <a:ext cx="4453307" cy="18606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EA88506-86DE-038E-F00F-4376E20B6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FFC860D-542B-7B3A-8AD4-C05221374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816769"/>
            <a:ext cx="8331200" cy="135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br>
              <a:rPr lang="zh-CN" altLang="en-US" sz="2000" b="1" dirty="0">
                <a:solidFill>
                  <a:schemeClr val="tx2"/>
                </a:solidFill>
              </a:rPr>
            </a:br>
            <a:br>
              <a:rPr lang="zh-CN" altLang="en-US" sz="2000" b="1" dirty="0">
                <a:solidFill>
                  <a:schemeClr val="tx2"/>
                </a:solidFill>
              </a:rPr>
            </a:br>
            <a:r>
              <a:rPr lang="en-US" altLang="zh-CN" sz="2000" b="1" dirty="0">
                <a:solidFill>
                  <a:schemeClr val="tx2"/>
                </a:solidFill>
              </a:rPr>
              <a:t>6.3 </a:t>
            </a:r>
            <a:r>
              <a:rPr lang="zh-CN" altLang="en-US" sz="2000" b="1" dirty="0">
                <a:solidFill>
                  <a:schemeClr val="tx2"/>
                </a:solidFill>
              </a:rPr>
              <a:t>与非门构成的</a:t>
            </a:r>
            <a:r>
              <a:rPr lang="zh-CN" altLang="en-US" sz="2000" b="1" dirty="0">
                <a:solidFill>
                  <a:srgbClr val="FF0000"/>
                </a:solidFill>
              </a:rPr>
              <a:t>同步</a:t>
            </a:r>
            <a:r>
              <a:rPr lang="en-US" altLang="zh-CN" sz="2000" b="1" dirty="0">
                <a:solidFill>
                  <a:srgbClr val="FF0000"/>
                </a:solidFill>
              </a:rPr>
              <a:t>RS</a:t>
            </a:r>
            <a:r>
              <a:rPr lang="zh-CN" altLang="en-US" sz="2000" b="1" dirty="0">
                <a:solidFill>
                  <a:srgbClr val="FF0000"/>
                </a:solidFill>
              </a:rPr>
              <a:t>触发器</a:t>
            </a:r>
            <a:r>
              <a:rPr lang="zh-CN" altLang="en-US" sz="2000" b="1" dirty="0">
                <a:solidFill>
                  <a:schemeClr val="tx2"/>
                </a:solidFill>
              </a:rPr>
              <a:t>（逻辑电路如图</a:t>
            </a:r>
            <a:r>
              <a:rPr lang="en-US" altLang="zh-CN" sz="2000" b="1" dirty="0">
                <a:solidFill>
                  <a:schemeClr val="tx2"/>
                </a:solidFill>
              </a:rPr>
              <a:t>6.5</a:t>
            </a:r>
            <a:r>
              <a:rPr lang="zh-CN" altLang="en-US" sz="2000" b="1" dirty="0">
                <a:solidFill>
                  <a:schemeClr val="tx2"/>
                </a:solidFill>
              </a:rPr>
              <a:t>所示）中，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</a:rPr>
              <a:t>R</a:t>
            </a:r>
            <a:r>
              <a:rPr lang="zh-CN" altLang="en-US" sz="2000" b="1" dirty="0">
                <a:solidFill>
                  <a:schemeClr val="tx2"/>
                </a:solidFill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</a:rPr>
              <a:t>S</a:t>
            </a:r>
            <a:r>
              <a:rPr lang="zh-CN" altLang="en-US" sz="2000" b="1" dirty="0">
                <a:solidFill>
                  <a:schemeClr val="tx2"/>
                </a:solidFill>
              </a:rPr>
              <a:t>端的输入波形如图</a:t>
            </a:r>
            <a:r>
              <a:rPr lang="en-US" altLang="zh-CN" sz="2000" b="1" dirty="0">
                <a:solidFill>
                  <a:schemeClr val="tx2"/>
                </a:solidFill>
              </a:rPr>
              <a:t>6.61</a:t>
            </a:r>
            <a:r>
              <a:rPr lang="zh-CN" altLang="en-US" sz="2000" b="1" dirty="0">
                <a:solidFill>
                  <a:schemeClr val="tx2"/>
                </a:solidFill>
              </a:rPr>
              <a:t>所示，试画出</a:t>
            </a:r>
            <a:r>
              <a:rPr lang="en-US" altLang="zh-CN" sz="2000" b="1" dirty="0">
                <a:solidFill>
                  <a:schemeClr val="tx2"/>
                </a:solidFill>
              </a:rPr>
              <a:t>Q</a:t>
            </a:r>
            <a:r>
              <a:rPr lang="zh-CN" altLang="en-US" sz="2000" b="1" dirty="0">
                <a:solidFill>
                  <a:schemeClr val="tx2"/>
                </a:solidFill>
              </a:rPr>
              <a:t>和</a:t>
            </a:r>
            <a:r>
              <a:rPr lang="en-US" altLang="zh-CN" sz="2000" b="1" dirty="0">
                <a:solidFill>
                  <a:schemeClr val="tx2"/>
                </a:solidFill>
              </a:rPr>
              <a:t>Q</a:t>
            </a:r>
            <a:r>
              <a:rPr lang="zh-CN" altLang="en-US" sz="2000" b="1" dirty="0">
                <a:solidFill>
                  <a:schemeClr val="tx2"/>
                </a:solidFill>
              </a:rPr>
              <a:t>的输出波形，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设触发器的初态</a:t>
            </a:r>
            <a:r>
              <a:rPr lang="en-US" altLang="zh-CN" sz="2000" b="1" dirty="0">
                <a:solidFill>
                  <a:schemeClr val="tx2"/>
                </a:solidFill>
              </a:rPr>
              <a:t>Q=0</a:t>
            </a:r>
            <a:r>
              <a:rPr lang="zh-CN" altLang="en-US" sz="2000" b="1" dirty="0">
                <a:solidFill>
                  <a:schemeClr val="tx2"/>
                </a:solidFill>
              </a:rPr>
              <a:t>。</a:t>
            </a:r>
            <a:endParaRPr lang="en-US" altLang="zh-CN" sz="2000" b="1" dirty="0">
              <a:solidFill>
                <a:schemeClr val="tx2"/>
              </a:solidFill>
            </a:endParaRPr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BD38DB36-E4FF-39A8-5BE0-D8D8904E3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224B334B-7F56-9D1D-45B9-304217A834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870637"/>
              </p:ext>
            </p:extLst>
          </p:nvPr>
        </p:nvGraphicFramePr>
        <p:xfrm>
          <a:off x="1258888" y="2395538"/>
          <a:ext cx="6286500" cy="257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343349" imgH="1794518" progId="Visio.Drawing.11">
                  <p:embed/>
                </p:oleObj>
              </mc:Choice>
              <mc:Fallback>
                <p:oleObj r:id="rId2" imgW="4343349" imgH="1794518" progId="Visio.Drawing.11">
                  <p:embed/>
                  <p:pic>
                    <p:nvPicPr>
                      <p:cNvPr id="5125" name="Object 5">
                        <a:extLst>
                          <a:ext uri="{FF2B5EF4-FFF2-40B4-BE49-F238E27FC236}">
                            <a16:creationId xmlns:a16="http://schemas.microsoft.com/office/drawing/2014/main" id="{224B334B-7F56-9D1D-45B9-304217A834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395538"/>
                        <a:ext cx="6286500" cy="257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BB1A7CC-D80F-B7AD-5B29-4478AD88FF79}"/>
              </a:ext>
            </a:extLst>
          </p:cNvPr>
          <p:cNvCxnSpPr/>
          <p:nvPr/>
        </p:nvCxnSpPr>
        <p:spPr>
          <a:xfrm>
            <a:off x="5759450" y="1371600"/>
            <a:ext cx="203200" cy="0"/>
          </a:xfrm>
          <a:prstGeom prst="line">
            <a:avLst/>
          </a:prstGeom>
          <a:ln w="1905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190CD12-E759-32A9-A927-6F5F0EB47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DE93C64-B79C-6A0D-9906-EEB2B36B9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0"/>
            <a:ext cx="7772400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b="1" dirty="0">
                <a:solidFill>
                  <a:schemeClr val="tx2"/>
                </a:solidFill>
              </a:rPr>
              <a:t>6.4 </a:t>
            </a:r>
            <a:r>
              <a:rPr lang="zh-CN" altLang="en-US" sz="2000" b="1" dirty="0">
                <a:solidFill>
                  <a:schemeClr val="tx2"/>
                </a:solidFill>
              </a:rPr>
              <a:t>同步</a:t>
            </a:r>
            <a:r>
              <a:rPr lang="en-US" altLang="zh-CN" sz="2000" b="1" dirty="0">
                <a:solidFill>
                  <a:schemeClr val="tx2"/>
                </a:solidFill>
              </a:rPr>
              <a:t>D</a:t>
            </a:r>
            <a:r>
              <a:rPr lang="zh-CN" altLang="en-US" sz="2000" b="1" dirty="0">
                <a:solidFill>
                  <a:schemeClr val="tx2"/>
                </a:solidFill>
              </a:rPr>
              <a:t>触发器（逻辑电路如图</a:t>
            </a:r>
            <a:r>
              <a:rPr lang="en-US" altLang="zh-CN" sz="2000" b="1" dirty="0">
                <a:solidFill>
                  <a:schemeClr val="tx2"/>
                </a:solidFill>
              </a:rPr>
              <a:t>6.11</a:t>
            </a:r>
            <a:r>
              <a:rPr lang="zh-CN" altLang="en-US" sz="2000" b="1" dirty="0">
                <a:solidFill>
                  <a:schemeClr val="tx2"/>
                </a:solidFill>
              </a:rPr>
              <a:t>所示）的输入波形如图</a:t>
            </a:r>
            <a:r>
              <a:rPr lang="en-US" altLang="zh-CN" sz="2000" b="1" dirty="0">
                <a:solidFill>
                  <a:schemeClr val="tx2"/>
                </a:solidFill>
              </a:rPr>
              <a:t>6.62</a:t>
            </a:r>
            <a:r>
              <a:rPr lang="zh-CN" altLang="en-US" sz="2000" b="1" dirty="0">
                <a:solidFill>
                  <a:schemeClr val="tx2"/>
                </a:solidFill>
              </a:rPr>
              <a:t>所示，试画出</a:t>
            </a:r>
            <a:r>
              <a:rPr lang="en-US" altLang="zh-CN" sz="2000" b="1" dirty="0">
                <a:solidFill>
                  <a:schemeClr val="tx2"/>
                </a:solidFill>
              </a:rPr>
              <a:t>Q</a:t>
            </a:r>
            <a:r>
              <a:rPr lang="zh-CN" altLang="en-US" sz="2000" b="1" dirty="0">
                <a:solidFill>
                  <a:schemeClr val="tx2"/>
                </a:solidFill>
              </a:rPr>
              <a:t>端的输出波形，设触发器的初态</a:t>
            </a:r>
            <a:r>
              <a:rPr lang="en-US" altLang="zh-CN" sz="2000" b="1" dirty="0">
                <a:solidFill>
                  <a:schemeClr val="tx2"/>
                </a:solidFill>
              </a:rPr>
              <a:t>Q=0</a:t>
            </a:r>
            <a:r>
              <a:rPr lang="zh-CN" altLang="en-US" sz="2000" b="1" dirty="0">
                <a:solidFill>
                  <a:schemeClr val="tx2"/>
                </a:solidFill>
              </a:rPr>
              <a:t>。</a:t>
            </a:r>
            <a:endParaRPr lang="en-US" altLang="zh-CN" sz="2000" b="1" dirty="0">
              <a:solidFill>
                <a:schemeClr val="tx2"/>
              </a:solidFill>
            </a:endParaRP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8417FB1-3F43-7571-D1C7-B0B319BE2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14A26B5C-347B-7261-A85F-9A42BDB7B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50" name="Object 6">
            <a:extLst>
              <a:ext uri="{FF2B5EF4-FFF2-40B4-BE49-F238E27FC236}">
                <a16:creationId xmlns:a16="http://schemas.microsoft.com/office/drawing/2014/main" id="{4E2E4527-6C83-0246-B885-34940B7478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2738" y="2144713"/>
          <a:ext cx="5322887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72128" imgH="1249523" progId="Visio.Drawing.11">
                  <p:embed/>
                </p:oleObj>
              </mc:Choice>
              <mc:Fallback>
                <p:oleObj r:id="rId2" imgW="3572128" imgH="1249523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2144713"/>
                        <a:ext cx="5322887" cy="186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33F49C-9F5A-3602-7B64-FA28D5DF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F4E2B64-DB80-C851-E5AE-C08749394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827088"/>
            <a:ext cx="7772400" cy="90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b="1">
                <a:solidFill>
                  <a:schemeClr val="tx2"/>
                </a:solidFill>
              </a:rPr>
              <a:t>6.5 </a:t>
            </a:r>
            <a:r>
              <a:rPr lang="zh-CN" altLang="en-US" sz="2000" b="1">
                <a:solidFill>
                  <a:schemeClr val="tx2"/>
                </a:solidFill>
              </a:rPr>
              <a:t>同步</a:t>
            </a:r>
            <a:r>
              <a:rPr lang="en-US" altLang="zh-CN" sz="2000" b="1">
                <a:solidFill>
                  <a:schemeClr val="tx2"/>
                </a:solidFill>
              </a:rPr>
              <a:t>JK</a:t>
            </a:r>
            <a:r>
              <a:rPr lang="zh-CN" altLang="en-US" sz="2000" b="1">
                <a:solidFill>
                  <a:schemeClr val="tx2"/>
                </a:solidFill>
              </a:rPr>
              <a:t>触发器（逻辑电路如图</a:t>
            </a:r>
            <a:r>
              <a:rPr lang="en-US" altLang="zh-CN" sz="2000" b="1">
                <a:solidFill>
                  <a:schemeClr val="tx2"/>
                </a:solidFill>
              </a:rPr>
              <a:t>6.15</a:t>
            </a:r>
            <a:r>
              <a:rPr lang="zh-CN" altLang="en-US" sz="2000" b="1">
                <a:solidFill>
                  <a:schemeClr val="tx2"/>
                </a:solidFill>
              </a:rPr>
              <a:t>）的输入波形如图</a:t>
            </a:r>
            <a:r>
              <a:rPr lang="en-US" altLang="zh-CN" sz="2000" b="1">
                <a:solidFill>
                  <a:schemeClr val="tx2"/>
                </a:solidFill>
              </a:rPr>
              <a:t>6.63</a:t>
            </a:r>
            <a:r>
              <a:rPr lang="zh-CN" altLang="en-US" sz="2000" b="1">
                <a:solidFill>
                  <a:schemeClr val="tx2"/>
                </a:solidFill>
              </a:rPr>
              <a:t>所示，试画出</a:t>
            </a:r>
            <a:r>
              <a:rPr lang="en-US" altLang="zh-CN" sz="2000" b="1">
                <a:solidFill>
                  <a:schemeClr val="tx2"/>
                </a:solidFill>
              </a:rPr>
              <a:t>Q</a:t>
            </a:r>
            <a:r>
              <a:rPr lang="zh-CN" altLang="en-US" sz="2000" b="1">
                <a:solidFill>
                  <a:schemeClr val="tx2"/>
                </a:solidFill>
              </a:rPr>
              <a:t>端的输出波形，设触发器的初态</a:t>
            </a:r>
            <a:r>
              <a:rPr lang="en-US" altLang="zh-CN" sz="2000" b="1">
                <a:solidFill>
                  <a:schemeClr val="tx2"/>
                </a:solidFill>
              </a:rPr>
              <a:t>Q=0</a:t>
            </a:r>
            <a:r>
              <a:rPr lang="zh-CN" altLang="en-US" sz="2000" b="1">
                <a:solidFill>
                  <a:schemeClr val="tx2"/>
                </a:solidFill>
              </a:rPr>
              <a:t>。</a:t>
            </a:r>
            <a:endParaRPr lang="en-US" altLang="zh-CN" sz="2000" b="1">
              <a:solidFill>
                <a:schemeClr val="tx2"/>
              </a:solidFill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7BBD3073-20C6-7065-BB14-E497294D1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339A508-51CC-9155-BDD3-3D2292A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4" name="Rectangle 8">
            <a:extLst>
              <a:ext uri="{FF2B5EF4-FFF2-40B4-BE49-F238E27FC236}">
                <a16:creationId xmlns:a16="http://schemas.microsoft.com/office/drawing/2014/main" id="{E788BC21-8C09-EBC3-45AA-58CA64ECB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9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FCD331-ED00-6436-A778-56AF50C92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087" y="3324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8597EB7-2F07-3109-D79E-70BFFE507E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742262"/>
              </p:ext>
            </p:extLst>
          </p:nvPr>
        </p:nvGraphicFramePr>
        <p:xfrm>
          <a:off x="1081086" y="2000020"/>
          <a:ext cx="6557963" cy="392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43349" imgH="2597031" progId="Visio.Drawing.11">
                  <p:embed/>
                </p:oleObj>
              </mc:Choice>
              <mc:Fallback>
                <p:oleObj name="Visio" r:id="rId2" imgW="4343349" imgH="259703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6" y="2000020"/>
                        <a:ext cx="6557963" cy="39213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34443C6-0F72-CC32-22B0-1A5E230CE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C1AB251-D9AB-AF07-1E3F-F6B3F858A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827088"/>
            <a:ext cx="7772400" cy="90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b="1">
                <a:solidFill>
                  <a:schemeClr val="tx2"/>
                </a:solidFill>
              </a:rPr>
              <a:t>6.6 </a:t>
            </a:r>
            <a:r>
              <a:rPr lang="zh-CN" altLang="en-US" sz="2000" b="1">
                <a:solidFill>
                  <a:schemeClr val="tx2"/>
                </a:solidFill>
              </a:rPr>
              <a:t>在一个下降沿触发的</a:t>
            </a:r>
            <a:r>
              <a:rPr lang="en-US" altLang="zh-CN" sz="2000" b="1">
                <a:solidFill>
                  <a:schemeClr val="tx2"/>
                </a:solidFill>
              </a:rPr>
              <a:t>JK</a:t>
            </a:r>
            <a:r>
              <a:rPr lang="zh-CN" altLang="en-US" sz="2000" b="1">
                <a:solidFill>
                  <a:schemeClr val="tx2"/>
                </a:solidFill>
              </a:rPr>
              <a:t>触发器上施加如图</a:t>
            </a:r>
            <a:r>
              <a:rPr lang="en-US" altLang="zh-CN" sz="2000" b="1">
                <a:solidFill>
                  <a:schemeClr val="tx2"/>
                </a:solidFill>
              </a:rPr>
              <a:t>6.64</a:t>
            </a:r>
            <a:r>
              <a:rPr lang="zh-CN" altLang="en-US" sz="2000" b="1">
                <a:solidFill>
                  <a:schemeClr val="tx2"/>
                </a:solidFill>
              </a:rPr>
              <a:t>所示的输入波形，试画出</a:t>
            </a:r>
            <a:r>
              <a:rPr lang="en-US" altLang="zh-CN" sz="2000" b="1">
                <a:solidFill>
                  <a:schemeClr val="tx2"/>
                </a:solidFill>
              </a:rPr>
              <a:t>Q</a:t>
            </a:r>
            <a:r>
              <a:rPr lang="zh-CN" altLang="en-US" sz="2000" b="1">
                <a:solidFill>
                  <a:schemeClr val="tx2"/>
                </a:solidFill>
              </a:rPr>
              <a:t>端的输出波形，设触发器的初态</a:t>
            </a:r>
            <a:r>
              <a:rPr lang="en-US" altLang="zh-CN" sz="2000" b="1">
                <a:solidFill>
                  <a:schemeClr val="tx2"/>
                </a:solidFill>
              </a:rPr>
              <a:t>Q=0</a:t>
            </a:r>
            <a:r>
              <a:rPr lang="zh-CN" altLang="en-US" sz="2000" b="1">
                <a:solidFill>
                  <a:schemeClr val="tx2"/>
                </a:solidFill>
              </a:rPr>
              <a:t>。</a:t>
            </a:r>
            <a:endParaRPr lang="en-US" altLang="zh-CN" sz="2000" b="1">
              <a:solidFill>
                <a:schemeClr val="tx2"/>
              </a:solidFill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6678FDAE-8010-F060-4DCA-9484B1A70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B73FFE64-E261-2941-A311-4C3BD226D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E3FA6261-2A08-FFBE-66DC-C6B502F0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9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9" name="Rectangle 9">
            <a:extLst>
              <a:ext uri="{FF2B5EF4-FFF2-40B4-BE49-F238E27FC236}">
                <a16:creationId xmlns:a16="http://schemas.microsoft.com/office/drawing/2014/main" id="{4F5D07AF-EA86-63E1-9380-384D28006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id="{28542FA9-CCA0-7925-7D0E-BFB80674B3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6338" y="1722438"/>
          <a:ext cx="633095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343349" imgH="1805046" progId="Visio.Drawing.11">
                  <p:embed/>
                </p:oleObj>
              </mc:Choice>
              <mc:Fallback>
                <p:oleObj r:id="rId2" imgW="4343349" imgH="1805046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1722438"/>
                        <a:ext cx="633095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AF9BAE1-557C-78D8-A6E9-934B6CA6F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8AB3C86-07F3-6C88-7085-16E1DDA6F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-101600"/>
            <a:ext cx="7772400" cy="90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b="1" dirty="0">
                <a:solidFill>
                  <a:schemeClr val="tx2"/>
                </a:solidFill>
              </a:rPr>
              <a:t>6.7 </a:t>
            </a:r>
            <a:r>
              <a:rPr lang="zh-CN" altLang="en-US" sz="2000" b="1" dirty="0">
                <a:solidFill>
                  <a:schemeClr val="tx2"/>
                </a:solidFill>
              </a:rPr>
              <a:t>设图</a:t>
            </a:r>
            <a:r>
              <a:rPr lang="en-US" altLang="zh-CN" sz="2000" b="1" dirty="0">
                <a:solidFill>
                  <a:schemeClr val="tx2"/>
                </a:solidFill>
              </a:rPr>
              <a:t>6.65</a:t>
            </a:r>
            <a:r>
              <a:rPr lang="zh-CN" altLang="en-US" sz="2000" b="1" dirty="0">
                <a:solidFill>
                  <a:schemeClr val="tx2"/>
                </a:solidFill>
              </a:rPr>
              <a:t>所示的各触发器都是上升沿触发，且初态均为</a:t>
            </a:r>
            <a:r>
              <a:rPr lang="en-US" altLang="zh-CN" sz="2000" b="1" dirty="0">
                <a:solidFill>
                  <a:schemeClr val="tx2"/>
                </a:solidFill>
              </a:rPr>
              <a:t>Q=1</a:t>
            </a:r>
            <a:r>
              <a:rPr lang="zh-CN" altLang="en-US" sz="2000" b="1" dirty="0">
                <a:solidFill>
                  <a:schemeClr val="tx2"/>
                </a:solidFill>
              </a:rPr>
              <a:t>，试画出</a:t>
            </a:r>
            <a:r>
              <a:rPr lang="en-US" altLang="zh-CN" sz="2000" b="1" dirty="0">
                <a:solidFill>
                  <a:schemeClr val="tx2"/>
                </a:solidFill>
              </a:rPr>
              <a:t>5</a:t>
            </a:r>
            <a:r>
              <a:rPr lang="zh-CN" altLang="en-US" sz="2000" b="1" dirty="0">
                <a:solidFill>
                  <a:schemeClr val="tx2"/>
                </a:solidFill>
              </a:rPr>
              <a:t>个</a:t>
            </a:r>
            <a:r>
              <a:rPr lang="en-US" altLang="zh-CN" sz="2000" b="1" dirty="0">
                <a:solidFill>
                  <a:schemeClr val="tx2"/>
                </a:solidFill>
              </a:rPr>
              <a:t>CLK</a:t>
            </a:r>
            <a:r>
              <a:rPr lang="zh-CN" altLang="en-US" sz="2000" b="1" dirty="0">
                <a:solidFill>
                  <a:schemeClr val="tx2"/>
                </a:solidFill>
              </a:rPr>
              <a:t>脉冲作用下各触发器</a:t>
            </a:r>
            <a:r>
              <a:rPr lang="en-US" altLang="zh-CN" sz="2000" b="1" dirty="0">
                <a:solidFill>
                  <a:schemeClr val="tx2"/>
                </a:solidFill>
              </a:rPr>
              <a:t>Q</a:t>
            </a:r>
            <a:r>
              <a:rPr lang="zh-CN" altLang="en-US" sz="2000" b="1" dirty="0">
                <a:solidFill>
                  <a:schemeClr val="tx2"/>
                </a:solidFill>
              </a:rPr>
              <a:t>端的输出波形。</a:t>
            </a:r>
            <a:endParaRPr lang="en-US" altLang="zh-CN" sz="2000" b="1" dirty="0">
              <a:solidFill>
                <a:schemeClr val="tx2"/>
              </a:solidFill>
            </a:endParaRP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D982219B-2F5D-BB2D-021E-DABE0CBA0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56FDA20-B10B-A41F-C70B-731196B62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5942721B-91B1-F81F-6703-D6CDED8FF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9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3" name="Rectangle 8">
            <a:extLst>
              <a:ext uri="{FF2B5EF4-FFF2-40B4-BE49-F238E27FC236}">
                <a16:creationId xmlns:a16="http://schemas.microsoft.com/office/drawing/2014/main" id="{BBE77DCB-5D0D-5EFC-B29B-039FC2037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24" name="Object 7">
            <a:extLst>
              <a:ext uri="{FF2B5EF4-FFF2-40B4-BE49-F238E27FC236}">
                <a16:creationId xmlns:a16="http://schemas.microsoft.com/office/drawing/2014/main" id="{0762478A-37C1-CEF4-AF56-64A575A053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70835"/>
              </p:ext>
            </p:extLst>
          </p:nvPr>
        </p:nvGraphicFramePr>
        <p:xfrm>
          <a:off x="755650" y="798512"/>
          <a:ext cx="75057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765266" imgH="1064348" progId="Visio.Drawing.11">
                  <p:embed/>
                </p:oleObj>
              </mc:Choice>
              <mc:Fallback>
                <p:oleObj r:id="rId2" imgW="4765266" imgH="1064348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798512"/>
                        <a:ext cx="750570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2F4B039B-3332-D0E5-F1E4-07C0764A8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26" y="2444717"/>
            <a:ext cx="8198271" cy="12637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A260B4A-9AA7-9759-77B0-6E80F5BDC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827088"/>
            <a:ext cx="77724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 b="1">
                <a:solidFill>
                  <a:schemeClr val="tx2"/>
                </a:solidFill>
              </a:rPr>
              <a:t>试写出图</a:t>
            </a:r>
            <a:r>
              <a:rPr lang="en-US" altLang="zh-CN" sz="2000" b="1">
                <a:solidFill>
                  <a:schemeClr val="tx2"/>
                </a:solidFill>
              </a:rPr>
              <a:t>6.66</a:t>
            </a:r>
            <a:r>
              <a:rPr lang="zh-CN" altLang="en-US" sz="2000" b="1">
                <a:solidFill>
                  <a:schemeClr val="tx2"/>
                </a:solidFill>
              </a:rPr>
              <a:t>所示各触发器的特性方程。 </a:t>
            </a:r>
            <a:endParaRPr lang="en-US" altLang="zh-CN" sz="2000" b="1">
              <a:solidFill>
                <a:schemeClr val="tx2"/>
              </a:solidFill>
            </a:endParaRPr>
          </a:p>
        </p:txBody>
      </p:sp>
      <p:sp>
        <p:nvSpPr>
          <p:cNvPr id="10243" name="Rectangle 8">
            <a:extLst>
              <a:ext uri="{FF2B5EF4-FFF2-40B4-BE49-F238E27FC236}">
                <a16:creationId xmlns:a16="http://schemas.microsoft.com/office/drawing/2014/main" id="{F0734685-01B2-BBD7-44CF-E0048CE0A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2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4" name="Object 7">
            <a:extLst>
              <a:ext uri="{FF2B5EF4-FFF2-40B4-BE49-F238E27FC236}">
                <a16:creationId xmlns:a16="http://schemas.microsoft.com/office/drawing/2014/main" id="{2CF50CE1-BB34-4F5A-CB31-A2A5356258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5675" y="1295400"/>
          <a:ext cx="7583488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721667" imgH="3162542" progId="Visio.Drawing.11">
                  <p:embed/>
                </p:oleObj>
              </mc:Choice>
              <mc:Fallback>
                <p:oleObj r:id="rId2" imgW="5721667" imgH="3162542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1295400"/>
                        <a:ext cx="7583488" cy="418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10316</TotalTime>
  <Words>432</Words>
  <Application>Microsoft Office PowerPoint</Application>
  <PresentationFormat>全屏显示(4:3)</PresentationFormat>
  <Paragraphs>22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Tahoma</vt:lpstr>
      <vt:lpstr>Wingdings</vt:lpstr>
      <vt:lpstr>Blends</vt:lpstr>
      <vt:lpstr>Microsoft Visio 2003-2010 绘图</vt:lpstr>
      <vt:lpstr>Visio</vt:lpstr>
      <vt:lpstr>第6章 时序逻辑基础   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</dc:title>
  <dc:creator>owner</dc:creator>
  <cp:lastModifiedBy>LXCDELL</cp:lastModifiedBy>
  <cp:revision>259</cp:revision>
  <dcterms:created xsi:type="dcterms:W3CDTF">2010-05-10T03:18:25Z</dcterms:created>
  <dcterms:modified xsi:type="dcterms:W3CDTF">2022-12-15T08:22:57Z</dcterms:modified>
</cp:coreProperties>
</file>