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74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75" r:id="rId12"/>
    <p:sldId id="276" r:id="rId13"/>
    <p:sldId id="270" r:id="rId14"/>
    <p:sldId id="271" r:id="rId15"/>
    <p:sldId id="269" r:id="rId16"/>
    <p:sldId id="272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E4A8"/>
    <a:srgbClr val="B7B7FF"/>
    <a:srgbClr val="C5CEFB"/>
    <a:srgbClr val="99CCFF"/>
    <a:srgbClr val="9999FF"/>
    <a:srgbClr val="FFFF00"/>
    <a:srgbClr val="FFD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2020" autoAdjust="0"/>
  </p:normalViewPr>
  <p:slideViewPr>
    <p:cSldViewPr snapToGrid="0">
      <p:cViewPr varScale="1">
        <p:scale>
          <a:sx n="134" d="100"/>
          <a:sy n="134" d="100"/>
        </p:scale>
        <p:origin x="138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A977A3D5-862C-0770-8E1C-31B7FFC159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D4FFC3F3-40DA-42F7-58F5-01A50BF7DB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D5A1022F-3BA4-95B3-8736-9FBFE2E95DB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1D88F0C5-1B07-9A63-8EB9-3282F4ABF9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3782" name="Rectangle 6">
            <a:extLst>
              <a:ext uri="{FF2B5EF4-FFF2-40B4-BE49-F238E27FC236}">
                <a16:creationId xmlns:a16="http://schemas.microsoft.com/office/drawing/2014/main" id="{11B240D3-0EFE-064A-9956-C984D3DB6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3783" name="Rectangle 7">
            <a:extLst>
              <a:ext uri="{FF2B5EF4-FFF2-40B4-BE49-F238E27FC236}">
                <a16:creationId xmlns:a16="http://schemas.microsoft.com/office/drawing/2014/main" id="{08960252-3CB3-801A-E9AB-AE5D3076B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6237A9D-0E05-4C8A-AE1D-1DDCD80721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51EC1F58-B4A2-49A4-F777-5DAB70C2AF5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0850" y="177323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80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71550" y="908050"/>
            <a:ext cx="7772400" cy="7921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844675"/>
            <a:ext cx="8280400" cy="43211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AB11805-D1E2-BEC1-6BD5-0B309188EC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0093F62-DE00-FC4B-5ABF-A0DCC64B77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40964F8-0480-CF45-0138-997FF5ED2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6DA93C-A8CA-42EC-95C8-24980E3273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40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3FBD99F-6DC2-DE4D-DC02-B384ECC382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CA43346-28C1-2EC1-13B9-B47F33CBE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22DC7BB-11F6-C2FA-3944-275C4C688D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FD797-C699-458B-B4F4-696BF5479B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68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1163" y="333375"/>
            <a:ext cx="2193925" cy="5975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33375"/>
            <a:ext cx="6429375" cy="5975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946BF7E-4C3A-5873-D3F9-F5847BEB12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856C55-350D-3EF3-9B64-9CD10B83A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707EDF4-FFD5-360E-10C3-E8C2222E8F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0E266-E54C-4034-B56C-D845D484D9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45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5"/>
            <a:ext cx="7793037" cy="4778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836613"/>
            <a:ext cx="4311650" cy="5472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836613"/>
            <a:ext cx="4311650" cy="26590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648075"/>
            <a:ext cx="4311650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69E869A-6A06-8AC1-758C-3B9B620EE2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D5F274A-BCC0-C283-4CCC-B69E16D807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C54CB7AC-6D93-8FB1-9373-1A44B71918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72396-2C74-4DFE-A3D7-B20A2CDA1C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4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tx2"/>
              </a:buClr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29B6B44-9B1D-9484-61B7-A0C47DBF2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9FCDD05-3129-13FB-BED5-F08FFFCA65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ABDE32F-F689-7486-015B-FC89CB4441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CF70B-5918-4BA8-B186-A01A89F715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1D84A82-7335-AF3F-E092-370C1559F5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B3A9F1F-8B7A-12FA-5EFA-F4E1C671B1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1159A12-FD10-AD07-F4D0-A408A2F8C7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CD5A6-313F-447D-A348-71BEC3FA4D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39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836613"/>
            <a:ext cx="431165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836613"/>
            <a:ext cx="431165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7010E94-2DA4-3371-FE0C-B1364985E5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9FB7E7B-DEB7-127E-C5AC-6FE686F4DA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F985B22-457F-1442-C586-17DF1C91F3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F0F9B-EC52-43F3-B0E4-07345BA3BF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35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58F684-5D32-D193-27F3-1042C02E77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E429745-AE5F-EB65-5DDE-78077CA79C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C0DE397-0F12-87A6-BB36-B724DFF4A8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AA0DD-817A-4970-948C-DB338AF66A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20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8F6801A-6D0C-3C57-A409-E7E5E0FDF8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F94E82B-A079-548F-0D42-009BA70093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927511C-04C4-9C21-1060-96D25ACF31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5BA52-CFAC-4A30-9BF9-74ADB209CD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6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05905CE-BD44-B18D-C1A5-16B3D644AD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D1D7CCF-038B-3D38-2E97-2AC11BDE74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DE320EF-9A7E-8235-63F2-8DFE6E6510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9B723-858E-4B31-BC1E-FDBECCB87A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69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781D241-6072-0700-95C3-CF4AB3CF16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4BFDC0F-D751-8CDC-0A9E-C55246B601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D7D6BB7-A902-DFDA-301B-1870F55954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54DCC-82D8-434C-9AD2-24CA4C08AD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92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A4583DE-3348-C604-D6A9-215EFBDB2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11B1E8E-F3AD-0727-8DA7-5FA0EE5F7B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CB0EA2-FDF0-1901-0AA0-294190BD9C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9277F-31F5-4BFD-8B71-199EE4A3D3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41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1CDB1775-A618-4111-50B0-0912C15457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9750" y="765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EEB33CDA-FCFE-E831-28FC-037DB0E40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333375"/>
            <a:ext cx="7793037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E72E0C37-396F-1C11-0BF3-40DC6A4FE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77570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701CC397-2DAD-F5FD-8EA1-9B7BA7E971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81750"/>
            <a:ext cx="19050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1B75957C-C549-5617-B80D-5EEC6B6A9F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08725"/>
            <a:ext cx="28956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2679925D-A66B-1649-0081-4499F5366F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308725"/>
            <a:ext cx="19050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7ABF168-4A99-4A15-BD62-08D6B61036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90ED07C-C684-1A8A-AE75-DDC592A2F9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200" y="3294063"/>
            <a:ext cx="7772400" cy="792162"/>
          </a:xfrm>
        </p:spPr>
        <p:txBody>
          <a:bodyPr/>
          <a:lstStyle/>
          <a:p>
            <a:pPr algn="ctr" eaLnBrk="1" hangingPunct="1"/>
            <a:r>
              <a:rPr lang="zh-CN" altLang="en-US" sz="4400"/>
              <a:t>第</a:t>
            </a:r>
            <a:r>
              <a:rPr lang="en-US" altLang="zh-CN" sz="4400"/>
              <a:t>7</a:t>
            </a:r>
            <a:r>
              <a:rPr lang="zh-CN" altLang="en-US" sz="4400"/>
              <a:t>章 时序逻辑电路 </a:t>
            </a:r>
            <a:br>
              <a:rPr lang="en-US" altLang="zh-CN" sz="4400"/>
            </a:br>
            <a:br>
              <a:rPr lang="en-US" altLang="zh-CN" sz="4400"/>
            </a:br>
            <a:r>
              <a:rPr lang="zh-CN" altLang="en-US" sz="4400"/>
              <a:t>习题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6">
            <a:extLst>
              <a:ext uri="{FF2B5EF4-FFF2-40B4-BE49-F238E27FC236}">
                <a16:creationId xmlns:a16="http://schemas.microsoft.com/office/drawing/2014/main" id="{02877C4E-9002-DF29-334C-D157CA14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8B87AD4-AD7E-C912-C309-6485DC51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77794"/>
            <a:ext cx="8299450" cy="68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</a:rPr>
              <a:t>7.9 </a:t>
            </a:r>
            <a:r>
              <a:rPr lang="zh-CN" altLang="en-US" sz="2000" b="1" dirty="0">
                <a:solidFill>
                  <a:schemeClr val="tx2"/>
                </a:solidFill>
              </a:rPr>
              <a:t>试用</a:t>
            </a:r>
            <a:r>
              <a:rPr lang="en-US" altLang="zh-CN" sz="2000" b="1" dirty="0">
                <a:solidFill>
                  <a:schemeClr val="tx2"/>
                </a:solidFill>
              </a:rPr>
              <a:t>74192 </a:t>
            </a:r>
            <a:r>
              <a:rPr lang="zh-CN" altLang="en-US" sz="2000" b="1" dirty="0">
                <a:solidFill>
                  <a:schemeClr val="tx2"/>
                </a:solidFill>
              </a:rPr>
              <a:t>设计一个七进制减法计数器，并画出其状态转换图，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</a:rPr>
              <a:t>      </a:t>
            </a:r>
            <a:r>
              <a:rPr lang="zh-CN" altLang="en-US" sz="2000" b="1" dirty="0">
                <a:solidFill>
                  <a:schemeClr val="tx2"/>
                </a:solidFill>
              </a:rPr>
              <a:t>要求计数器的起始状态为</a:t>
            </a:r>
            <a:r>
              <a:rPr lang="en-US" altLang="zh-CN" sz="2000" b="1" dirty="0">
                <a:solidFill>
                  <a:schemeClr val="tx2"/>
                </a:solidFill>
              </a:rPr>
              <a:t>1000</a:t>
            </a:r>
            <a:r>
              <a:rPr lang="zh-CN" altLang="en-US" sz="2000" b="1" dirty="0">
                <a:solidFill>
                  <a:schemeClr val="tx2"/>
                </a:solidFill>
              </a:rPr>
              <a:t>。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04938630-88AE-A934-812D-FEE554410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5B14E7DA-5EE3-5CAA-194E-A599E5B27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E185748-0C61-D7AC-262A-86FDC4104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908049"/>
            <a:ext cx="7597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spcBef>
                <a:spcPct val="20000"/>
              </a:spcBef>
              <a:buClr>
                <a:srgbClr val="0000FF"/>
              </a:buClr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ClrTx/>
              <a:buFont typeface="宋体" panose="02010600030101010101" pitchFamily="2" charset="-122"/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74LS192——</a:t>
            </a:r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同步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BCD</a:t>
            </a:r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码十进制计数器，双时钟结构</a:t>
            </a:r>
            <a:endParaRPr lang="en-US" altLang="zh-CN" sz="18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5EAF27D-7149-8DF2-7A31-EE32325E7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2970213"/>
            <a:ext cx="25781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6">
            <a:extLst>
              <a:ext uri="{FF2B5EF4-FFF2-40B4-BE49-F238E27FC236}">
                <a16:creationId xmlns:a16="http://schemas.microsoft.com/office/drawing/2014/main" id="{02877C4E-9002-DF29-334C-D157CA14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8B87AD4-AD7E-C912-C309-6485DC51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395288"/>
            <a:ext cx="829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2"/>
                </a:solidFill>
              </a:rPr>
              <a:t>7.10  </a:t>
            </a:r>
            <a:r>
              <a:rPr lang="zh-CN" altLang="en-US" sz="2000" b="1">
                <a:solidFill>
                  <a:schemeClr val="tx2"/>
                </a:solidFill>
              </a:rPr>
              <a:t>试用</a:t>
            </a:r>
            <a:r>
              <a:rPr lang="en-US" altLang="zh-CN" sz="2000" b="1">
                <a:solidFill>
                  <a:schemeClr val="tx2"/>
                </a:solidFill>
              </a:rPr>
              <a:t>74293</a:t>
            </a:r>
            <a:r>
              <a:rPr lang="zh-CN" altLang="en-US" sz="2000" b="1">
                <a:solidFill>
                  <a:schemeClr val="tx2"/>
                </a:solidFill>
              </a:rPr>
              <a:t>构成十四进制计数器。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04938630-88AE-A934-812D-FEE554410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5B14E7DA-5EE3-5CAA-194E-A599E5B27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" name="Picture 77">
            <a:extLst>
              <a:ext uri="{FF2B5EF4-FFF2-40B4-BE49-F238E27FC236}">
                <a16:creationId xmlns:a16="http://schemas.microsoft.com/office/drawing/2014/main" id="{552AF94D-16E5-C483-C5B6-7FF6360C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467100"/>
            <a:ext cx="2700337" cy="191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5" name="矩形 4">
            <a:extLst>
              <a:ext uri="{FF2B5EF4-FFF2-40B4-BE49-F238E27FC236}">
                <a16:creationId xmlns:a16="http://schemas.microsoft.com/office/drawing/2014/main" id="{FE74D21A-79AE-A19C-C7B9-5F3B056EC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1150938"/>
            <a:ext cx="76184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1800" dirty="0"/>
              <a:t>74293</a:t>
            </a:r>
            <a:r>
              <a:rPr lang="zh-CN" altLang="en-US" sz="1800" dirty="0"/>
              <a:t>：</a:t>
            </a:r>
            <a:r>
              <a:rPr lang="zh-CN" altLang="zh-CN" sz="1800" dirty="0"/>
              <a:t>异步二</a:t>
            </a:r>
            <a:r>
              <a:rPr lang="en-US" altLang="zh-CN" sz="1800" dirty="0"/>
              <a:t>-</a:t>
            </a:r>
            <a:r>
              <a:rPr lang="zh-CN" altLang="zh-CN" sz="1800" dirty="0"/>
              <a:t>八</a:t>
            </a:r>
            <a:r>
              <a:rPr lang="en-US" altLang="zh-CN" sz="1800" dirty="0"/>
              <a:t>-</a:t>
            </a:r>
            <a:r>
              <a:rPr lang="zh-CN" altLang="zh-CN" sz="1800" dirty="0"/>
              <a:t>十六进制计数器，下降沿触发；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1800" dirty="0"/>
              <a:t>异步清零端</a:t>
            </a:r>
            <a:r>
              <a:rPr lang="en-US" altLang="zh-CN" sz="1800" dirty="0"/>
              <a:t>MR(1)</a:t>
            </a:r>
            <a:r>
              <a:rPr lang="zh-CN" altLang="en-US" sz="1800" dirty="0"/>
              <a:t>、</a:t>
            </a:r>
            <a:r>
              <a:rPr lang="en-US" altLang="zh-CN" sz="1800" dirty="0"/>
              <a:t>MR(2)</a:t>
            </a:r>
            <a:r>
              <a:rPr lang="zh-CN" altLang="en-US" sz="1800" dirty="0"/>
              <a:t>高有效，</a:t>
            </a:r>
            <a:endParaRPr lang="en-US" altLang="zh-CN" sz="1800" dirty="0"/>
          </a:p>
          <a:p>
            <a:pPr marL="0" indent="0" eaLnBrk="1" hangingPunct="1"/>
            <a:r>
              <a:rPr lang="en-US" altLang="zh-CN" sz="1800" dirty="0"/>
              <a:t>    </a:t>
            </a:r>
            <a:r>
              <a:rPr lang="zh-CN" altLang="en-US" sz="1800" dirty="0"/>
              <a:t>当</a:t>
            </a:r>
            <a:r>
              <a:rPr lang="en-US" altLang="zh-CN" sz="1800" dirty="0"/>
              <a:t>MR(1)=MR(2)=1</a:t>
            </a:r>
            <a:r>
              <a:rPr lang="zh-CN" altLang="en-US" sz="1800" dirty="0"/>
              <a:t>时，两个计数器的输出都被清零。</a:t>
            </a:r>
          </a:p>
        </p:txBody>
      </p:sp>
    </p:spTree>
    <p:extLst>
      <p:ext uri="{BB962C8B-B14F-4D97-AF65-F5344CB8AC3E}">
        <p14:creationId xmlns:p14="http://schemas.microsoft.com/office/powerpoint/2010/main" val="10322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6">
            <a:extLst>
              <a:ext uri="{FF2B5EF4-FFF2-40B4-BE49-F238E27FC236}">
                <a16:creationId xmlns:a16="http://schemas.microsoft.com/office/drawing/2014/main" id="{02877C4E-9002-DF29-334C-D157CA14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8B87AD4-AD7E-C912-C309-6485DC51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" y="442920"/>
            <a:ext cx="8299450" cy="99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</a:rPr>
              <a:t>7.11 </a:t>
            </a:r>
            <a:r>
              <a:rPr lang="zh-CN" altLang="en-US" sz="2000" b="1" dirty="0">
                <a:solidFill>
                  <a:schemeClr val="tx2"/>
                </a:solidFill>
              </a:rPr>
              <a:t>试用</a:t>
            </a:r>
            <a:r>
              <a:rPr lang="en-US" altLang="zh-CN" sz="2000" b="1" dirty="0">
                <a:solidFill>
                  <a:schemeClr val="tx2"/>
                </a:solidFill>
              </a:rPr>
              <a:t>74161 </a:t>
            </a:r>
            <a:r>
              <a:rPr lang="zh-CN" altLang="en-US" sz="2000" b="1" dirty="0">
                <a:solidFill>
                  <a:schemeClr val="tx2"/>
                </a:solidFill>
              </a:rPr>
              <a:t>和必要的逻辑门设计一个可控进制的加法计数器，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</a:rPr>
              <a:t>         </a:t>
            </a:r>
            <a:r>
              <a:rPr lang="zh-CN" altLang="en-US" sz="2000" b="1" dirty="0">
                <a:solidFill>
                  <a:schemeClr val="tx2"/>
                </a:solidFill>
              </a:rPr>
              <a:t>当控制信号 </a:t>
            </a:r>
            <a:r>
              <a:rPr lang="en-US" altLang="zh-CN" sz="2000" b="1" dirty="0">
                <a:solidFill>
                  <a:schemeClr val="tx2"/>
                </a:solidFill>
              </a:rPr>
              <a:t>M=0 </a:t>
            </a:r>
            <a:r>
              <a:rPr lang="zh-CN" altLang="en-US" sz="2000" b="1" dirty="0">
                <a:solidFill>
                  <a:schemeClr val="tx2"/>
                </a:solidFill>
              </a:rPr>
              <a:t>时为五进制计数器；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</a:rPr>
              <a:t>                           M=1 </a:t>
            </a:r>
            <a:r>
              <a:rPr lang="zh-CN" altLang="en-US" sz="2000" b="1" dirty="0">
                <a:solidFill>
                  <a:schemeClr val="tx2"/>
                </a:solidFill>
              </a:rPr>
              <a:t>时为十三进制计数器。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04938630-88AE-A934-812D-FEE554410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5B14E7DA-5EE3-5CAA-194E-A599E5B27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" name="Picture 67">
            <a:extLst>
              <a:ext uri="{FF2B5EF4-FFF2-40B4-BE49-F238E27FC236}">
                <a16:creationId xmlns:a16="http://schemas.microsoft.com/office/drawing/2014/main" id="{4D49FAC0-7209-9BCC-62B9-01C8230B0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509838"/>
            <a:ext cx="2857500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61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1212F54-6987-156C-A808-6C845847D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-9525"/>
            <a:ext cx="8774112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2"/>
                </a:solidFill>
              </a:rPr>
              <a:t>7.17 </a:t>
            </a:r>
            <a:r>
              <a:rPr lang="zh-CN" altLang="en-US" sz="2000" b="1">
                <a:solidFill>
                  <a:schemeClr val="tx2"/>
                </a:solidFill>
              </a:rPr>
              <a:t>试用一片</a:t>
            </a:r>
            <a:r>
              <a:rPr lang="en-US" altLang="zh-CN" sz="2000" b="1">
                <a:solidFill>
                  <a:schemeClr val="tx2"/>
                </a:solidFill>
              </a:rPr>
              <a:t>74161</a:t>
            </a:r>
            <a:r>
              <a:rPr lang="zh-CN" altLang="en-US" sz="2000" b="1">
                <a:solidFill>
                  <a:schemeClr val="tx2"/>
                </a:solidFill>
              </a:rPr>
              <a:t>和一片</a:t>
            </a:r>
            <a:r>
              <a:rPr lang="en-US" altLang="zh-CN" sz="2000" b="1">
                <a:solidFill>
                  <a:schemeClr val="tx2"/>
                </a:solidFill>
              </a:rPr>
              <a:t>74138</a:t>
            </a:r>
            <a:r>
              <a:rPr lang="zh-CN" altLang="en-US" sz="2000" b="1">
                <a:solidFill>
                  <a:schemeClr val="tx2"/>
                </a:solidFill>
              </a:rPr>
              <a:t>及必要的逻辑门设计一个频率相同的三相脉冲发生器，三相脉冲</a:t>
            </a:r>
            <a:r>
              <a:rPr lang="en-US" altLang="zh-CN" sz="2000" b="1">
                <a:solidFill>
                  <a:schemeClr val="tx2"/>
                </a:solidFill>
              </a:rPr>
              <a:t>F1</a:t>
            </a:r>
            <a:r>
              <a:rPr lang="zh-CN" altLang="en-US" sz="2000" b="1">
                <a:solidFill>
                  <a:schemeClr val="tx2"/>
                </a:solidFill>
              </a:rPr>
              <a:t>、</a:t>
            </a:r>
            <a:r>
              <a:rPr lang="en-US" altLang="zh-CN" sz="2000" b="1">
                <a:solidFill>
                  <a:schemeClr val="tx2"/>
                </a:solidFill>
              </a:rPr>
              <a:t>F2</a:t>
            </a:r>
            <a:r>
              <a:rPr lang="zh-CN" altLang="en-US" sz="2000" b="1">
                <a:solidFill>
                  <a:schemeClr val="tx2"/>
                </a:solidFill>
              </a:rPr>
              <a:t>、</a:t>
            </a:r>
            <a:r>
              <a:rPr lang="en-US" altLang="zh-CN" sz="2000" b="1">
                <a:solidFill>
                  <a:schemeClr val="tx2"/>
                </a:solidFill>
              </a:rPr>
              <a:t>F3</a:t>
            </a:r>
            <a:r>
              <a:rPr lang="zh-CN" altLang="en-US" sz="2000" b="1">
                <a:solidFill>
                  <a:schemeClr val="tx2"/>
                </a:solidFill>
              </a:rPr>
              <a:t>的波形如图</a:t>
            </a:r>
            <a:r>
              <a:rPr lang="en-US" altLang="zh-CN" sz="2000" b="1">
                <a:solidFill>
                  <a:schemeClr val="tx2"/>
                </a:solidFill>
              </a:rPr>
              <a:t>7.56</a:t>
            </a:r>
            <a:r>
              <a:rPr lang="zh-CN" altLang="en-US" sz="2000" b="1">
                <a:solidFill>
                  <a:schemeClr val="tx2"/>
                </a:solidFill>
              </a:rPr>
              <a:t>所示。</a:t>
            </a:r>
          </a:p>
        </p:txBody>
      </p:sp>
      <p:graphicFrame>
        <p:nvGraphicFramePr>
          <p:cNvPr id="13315" name="对象 4">
            <a:extLst>
              <a:ext uri="{FF2B5EF4-FFF2-40B4-BE49-F238E27FC236}">
                <a16:creationId xmlns:a16="http://schemas.microsoft.com/office/drawing/2014/main" id="{254FA942-AEC6-5EF9-A36F-4AD918F86D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4163" y="909638"/>
          <a:ext cx="5154612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83896" imgH="1969518" progId="Visio.Drawing.11">
                  <p:embed/>
                </p:oleObj>
              </mc:Choice>
              <mc:Fallback>
                <p:oleObj name="Visio" r:id="rId2" imgW="3283896" imgH="1969518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909638"/>
                        <a:ext cx="5154612" cy="309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7">
            <a:extLst>
              <a:ext uri="{FF2B5EF4-FFF2-40B4-BE49-F238E27FC236}">
                <a16:creationId xmlns:a16="http://schemas.microsoft.com/office/drawing/2014/main" id="{3400DCB3-D51D-6F0F-2234-8125ACEE8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3989388"/>
            <a:ext cx="24288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0">
            <a:extLst>
              <a:ext uri="{FF2B5EF4-FFF2-40B4-BE49-F238E27FC236}">
                <a16:creationId xmlns:a16="http://schemas.microsoft.com/office/drawing/2014/main" id="{8306BB81-E764-6CC4-1265-A1D558E67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913188"/>
            <a:ext cx="22479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E92EF93-E9A3-CF16-4309-7FBF21071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-9525"/>
            <a:ext cx="8774112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2"/>
                </a:solidFill>
              </a:rPr>
              <a:t>7.17 </a:t>
            </a:r>
            <a:r>
              <a:rPr lang="zh-CN" altLang="en-US" sz="2000" b="1">
                <a:solidFill>
                  <a:schemeClr val="tx2"/>
                </a:solidFill>
              </a:rPr>
              <a:t>试用一片</a:t>
            </a:r>
            <a:r>
              <a:rPr lang="en-US" altLang="zh-CN" sz="2000" b="1">
                <a:solidFill>
                  <a:schemeClr val="tx2"/>
                </a:solidFill>
              </a:rPr>
              <a:t>74161</a:t>
            </a:r>
            <a:r>
              <a:rPr lang="zh-CN" altLang="en-US" sz="2000" b="1">
                <a:solidFill>
                  <a:schemeClr val="tx2"/>
                </a:solidFill>
              </a:rPr>
              <a:t>和一片</a:t>
            </a:r>
            <a:r>
              <a:rPr lang="en-US" altLang="zh-CN" sz="2000" b="1">
                <a:solidFill>
                  <a:schemeClr val="tx2"/>
                </a:solidFill>
              </a:rPr>
              <a:t>74138</a:t>
            </a:r>
            <a:r>
              <a:rPr lang="zh-CN" altLang="en-US" sz="2000" b="1">
                <a:solidFill>
                  <a:schemeClr val="tx2"/>
                </a:solidFill>
              </a:rPr>
              <a:t>及必要的逻辑门设计一个频率相同的三相脉冲发生器，三相脉冲</a:t>
            </a:r>
            <a:r>
              <a:rPr lang="en-US" altLang="zh-CN" sz="2000" b="1">
                <a:solidFill>
                  <a:schemeClr val="tx2"/>
                </a:solidFill>
              </a:rPr>
              <a:t>F1</a:t>
            </a:r>
            <a:r>
              <a:rPr lang="zh-CN" altLang="en-US" sz="2000" b="1">
                <a:solidFill>
                  <a:schemeClr val="tx2"/>
                </a:solidFill>
              </a:rPr>
              <a:t>、</a:t>
            </a:r>
            <a:r>
              <a:rPr lang="en-US" altLang="zh-CN" sz="2000" b="1">
                <a:solidFill>
                  <a:schemeClr val="tx2"/>
                </a:solidFill>
              </a:rPr>
              <a:t>F2</a:t>
            </a:r>
            <a:r>
              <a:rPr lang="zh-CN" altLang="en-US" sz="2000" b="1">
                <a:solidFill>
                  <a:schemeClr val="tx2"/>
                </a:solidFill>
              </a:rPr>
              <a:t>、</a:t>
            </a:r>
            <a:r>
              <a:rPr lang="en-US" altLang="zh-CN" sz="2000" b="1">
                <a:solidFill>
                  <a:schemeClr val="tx2"/>
                </a:solidFill>
              </a:rPr>
              <a:t>F3</a:t>
            </a:r>
            <a:r>
              <a:rPr lang="zh-CN" altLang="en-US" sz="2000" b="1">
                <a:solidFill>
                  <a:schemeClr val="tx2"/>
                </a:solidFill>
              </a:rPr>
              <a:t>的波形如图</a:t>
            </a:r>
            <a:r>
              <a:rPr lang="en-US" altLang="zh-CN" sz="2000" b="1">
                <a:solidFill>
                  <a:schemeClr val="tx2"/>
                </a:solidFill>
              </a:rPr>
              <a:t>7.56</a:t>
            </a:r>
            <a:r>
              <a:rPr lang="zh-CN" altLang="en-US" sz="2000" b="1">
                <a:solidFill>
                  <a:schemeClr val="tx2"/>
                </a:solidFill>
              </a:rPr>
              <a:t>所示。</a:t>
            </a:r>
          </a:p>
        </p:txBody>
      </p:sp>
      <p:graphicFrame>
        <p:nvGraphicFramePr>
          <p:cNvPr id="14339" name="对象 4">
            <a:extLst>
              <a:ext uri="{FF2B5EF4-FFF2-40B4-BE49-F238E27FC236}">
                <a16:creationId xmlns:a16="http://schemas.microsoft.com/office/drawing/2014/main" id="{FD5197C0-547E-0C5E-B31F-5CA3F4659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819150"/>
          <a:ext cx="5154613" cy="309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83896" imgH="1969518" progId="Visio.Drawing.11">
                  <p:embed/>
                </p:oleObj>
              </mc:Choice>
              <mc:Fallback>
                <p:oleObj name="Visio" r:id="rId2" imgW="3283896" imgH="1969518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819150"/>
                        <a:ext cx="5154613" cy="309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2">
            <a:extLst>
              <a:ext uri="{FF2B5EF4-FFF2-40B4-BE49-F238E27FC236}">
                <a16:creationId xmlns:a16="http://schemas.microsoft.com/office/drawing/2014/main" id="{F1886E55-0965-2E9C-2538-789408006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1" name="对象 2">
            <a:extLst>
              <a:ext uri="{FF2B5EF4-FFF2-40B4-BE49-F238E27FC236}">
                <a16:creationId xmlns:a16="http://schemas.microsoft.com/office/drawing/2014/main" id="{A9AC149B-399F-004E-58A6-A412CC7CB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8" y="3590925"/>
          <a:ext cx="8234362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931141" imgH="2357870" progId="Visio.Drawing.11">
                  <p:embed/>
                </p:oleObj>
              </mc:Choice>
              <mc:Fallback>
                <p:oleObj name="Visio" r:id="rId4" imgW="5931141" imgH="235787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3590925"/>
                        <a:ext cx="8234362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6">
            <a:extLst>
              <a:ext uri="{FF2B5EF4-FFF2-40B4-BE49-F238E27FC236}">
                <a16:creationId xmlns:a16="http://schemas.microsoft.com/office/drawing/2014/main" id="{84B6B00F-8170-FFE0-48B5-93FFF733A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BD318F8-E7F1-CCA3-D348-2979C35D5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1008063"/>
            <a:ext cx="82994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2"/>
                </a:solidFill>
              </a:rPr>
              <a:t>7.18 </a:t>
            </a:r>
            <a:r>
              <a:rPr lang="zh-CN" altLang="en-US" sz="2000" b="1">
                <a:solidFill>
                  <a:schemeClr val="tx2"/>
                </a:solidFill>
              </a:rPr>
              <a:t>某彩灯显示电路由发光二极管</a:t>
            </a:r>
            <a:r>
              <a:rPr lang="en-US" altLang="zh-CN" sz="2000" b="1">
                <a:solidFill>
                  <a:schemeClr val="tx2"/>
                </a:solidFill>
              </a:rPr>
              <a:t>LED</a:t>
            </a:r>
            <a:r>
              <a:rPr lang="zh-CN" altLang="en-US" sz="2000" b="1">
                <a:solidFill>
                  <a:schemeClr val="tx2"/>
                </a:solidFill>
              </a:rPr>
              <a:t>和控制电路组成，如图</a:t>
            </a:r>
            <a:r>
              <a:rPr lang="en-US" altLang="zh-CN" sz="2000" b="1">
                <a:solidFill>
                  <a:schemeClr val="tx2"/>
                </a:solidFill>
              </a:rPr>
              <a:t>7.57</a:t>
            </a:r>
            <a:r>
              <a:rPr lang="zh-CN" altLang="en-US" sz="2000" b="1">
                <a:solidFill>
                  <a:schemeClr val="tx2"/>
                </a:solidFill>
              </a:rPr>
              <a:t>所示。已知输入时钟脉冲</a:t>
            </a:r>
            <a:r>
              <a:rPr lang="en-US" altLang="zh-CN" sz="2000" b="1">
                <a:solidFill>
                  <a:schemeClr val="tx2"/>
                </a:solidFill>
              </a:rPr>
              <a:t>CLK</a:t>
            </a:r>
            <a:r>
              <a:rPr lang="zh-CN" altLang="en-US" sz="2000" b="1">
                <a:solidFill>
                  <a:schemeClr val="tx2"/>
                </a:solidFill>
              </a:rPr>
              <a:t>频率为</a:t>
            </a:r>
            <a:r>
              <a:rPr lang="en-US" altLang="zh-CN" sz="2000" b="1">
                <a:solidFill>
                  <a:schemeClr val="tx2"/>
                </a:solidFill>
              </a:rPr>
              <a:t>5Hz</a:t>
            </a:r>
            <a:r>
              <a:rPr lang="zh-CN" altLang="en-US" sz="2000" b="1">
                <a:solidFill>
                  <a:schemeClr val="tx2"/>
                </a:solidFill>
              </a:rPr>
              <a:t>，要求</a:t>
            </a:r>
            <a:r>
              <a:rPr lang="en-US" altLang="zh-CN" sz="2000" b="1">
                <a:solidFill>
                  <a:schemeClr val="tx2"/>
                </a:solidFill>
              </a:rPr>
              <a:t>LED</a:t>
            </a:r>
            <a:r>
              <a:rPr lang="zh-CN" altLang="en-US" sz="2000" b="1">
                <a:solidFill>
                  <a:schemeClr val="tx2"/>
                </a:solidFill>
              </a:rPr>
              <a:t>按照“亮、亮、灭、灭、亮、灭、灭、灭、亮、灭”的规律周期性地变化，每次亮或灭的持续时间为</a:t>
            </a:r>
            <a:r>
              <a:rPr lang="en-US" altLang="zh-CN" sz="2000" b="1">
                <a:solidFill>
                  <a:schemeClr val="tx2"/>
                </a:solidFill>
              </a:rPr>
              <a:t>2</a:t>
            </a:r>
            <a:r>
              <a:rPr lang="zh-CN" altLang="en-US" sz="2000" b="1">
                <a:solidFill>
                  <a:schemeClr val="tx2"/>
                </a:solidFill>
              </a:rPr>
              <a:t>秒。试以</a:t>
            </a:r>
            <a:r>
              <a:rPr lang="en-US" altLang="zh-CN" sz="2000" b="1">
                <a:solidFill>
                  <a:schemeClr val="tx2"/>
                </a:solidFill>
              </a:rPr>
              <a:t>74163</a:t>
            </a:r>
            <a:r>
              <a:rPr lang="zh-CN" altLang="en-US" sz="2000" b="1">
                <a:solidFill>
                  <a:schemeClr val="tx2"/>
                </a:solidFill>
              </a:rPr>
              <a:t>为核心，附加必要的逻辑门设计该控制电路。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088705B6-24B4-625E-0B97-2D3E268BC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2A35DCC1-534C-B19A-CAEA-710FCEE11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F7435A1B-B37E-22AA-35C2-8A411024C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7" name="对象 5">
            <a:extLst>
              <a:ext uri="{FF2B5EF4-FFF2-40B4-BE49-F238E27FC236}">
                <a16:creationId xmlns:a16="http://schemas.microsoft.com/office/drawing/2014/main" id="{658EB1F5-6BD0-DAA0-0AFA-B3B97BD82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5063" y="1403350"/>
          <a:ext cx="3025775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93809" imgH="1578572" progId="Visio.Drawing.11">
                  <p:embed/>
                </p:oleObj>
              </mc:Choice>
              <mc:Fallback>
                <p:oleObj name="Visio" r:id="rId2" imgW="2193809" imgH="1578572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1403350"/>
                        <a:ext cx="3025775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5">
            <a:extLst>
              <a:ext uri="{FF2B5EF4-FFF2-40B4-BE49-F238E27FC236}">
                <a16:creationId xmlns:a16="http://schemas.microsoft.com/office/drawing/2014/main" id="{AA1131AB-4D99-493A-452D-C6BF570A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2" name="Picture 67">
            <a:extLst>
              <a:ext uri="{FF2B5EF4-FFF2-40B4-BE49-F238E27FC236}">
                <a16:creationId xmlns:a16="http://schemas.microsoft.com/office/drawing/2014/main" id="{9D7F460A-F117-DEFE-8116-3FB8EB434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3979863"/>
            <a:ext cx="1954213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7">
            <a:extLst>
              <a:ext uri="{FF2B5EF4-FFF2-40B4-BE49-F238E27FC236}">
                <a16:creationId xmlns:a16="http://schemas.microsoft.com/office/drawing/2014/main" id="{7997BB64-529A-AB9C-D707-76976753D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3965575"/>
            <a:ext cx="19558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8" name="矩形 4">
            <a:extLst>
              <a:ext uri="{FF2B5EF4-FFF2-40B4-BE49-F238E27FC236}">
                <a16:creationId xmlns:a16="http://schemas.microsoft.com/office/drawing/2014/main" id="{E6D2C3F5-D72E-3B64-423F-6C8E9C2CD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1585913"/>
            <a:ext cx="14922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800" b="1"/>
              <a:t>0000    1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 b="1"/>
              <a:t>0001    1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 b="1"/>
              <a:t>0010    0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 b="1"/>
              <a:t>0011    0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 b="1"/>
              <a:t>0100    1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 b="1"/>
              <a:t>0101    0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 b="1"/>
              <a:t>0110    0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 b="1"/>
              <a:t>0111    0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 b="1"/>
              <a:t>1000    1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 b="1"/>
              <a:t>1001    0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6">
            <a:extLst>
              <a:ext uri="{FF2B5EF4-FFF2-40B4-BE49-F238E27FC236}">
                <a16:creationId xmlns:a16="http://schemas.microsoft.com/office/drawing/2014/main" id="{646ECB6B-0EE6-EA9D-C565-47EE1EFC1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610A4B0-532C-8AA1-82BB-2E90355B5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1008063"/>
            <a:ext cx="82994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2"/>
                </a:solidFill>
              </a:rPr>
              <a:t>7.18 </a:t>
            </a:r>
            <a:r>
              <a:rPr lang="zh-CN" altLang="en-US" sz="2000" b="1">
                <a:solidFill>
                  <a:schemeClr val="tx2"/>
                </a:solidFill>
              </a:rPr>
              <a:t>某彩灯显示电路由发光二极管</a:t>
            </a:r>
            <a:r>
              <a:rPr lang="en-US" altLang="zh-CN" sz="2000" b="1">
                <a:solidFill>
                  <a:schemeClr val="tx2"/>
                </a:solidFill>
              </a:rPr>
              <a:t>LED</a:t>
            </a:r>
            <a:r>
              <a:rPr lang="zh-CN" altLang="en-US" sz="2000" b="1">
                <a:solidFill>
                  <a:schemeClr val="tx2"/>
                </a:solidFill>
              </a:rPr>
              <a:t>和控制电路组成，如图</a:t>
            </a:r>
            <a:r>
              <a:rPr lang="en-US" altLang="zh-CN" sz="2000" b="1">
                <a:solidFill>
                  <a:schemeClr val="tx2"/>
                </a:solidFill>
              </a:rPr>
              <a:t>7.57</a:t>
            </a:r>
            <a:r>
              <a:rPr lang="zh-CN" altLang="en-US" sz="2000" b="1">
                <a:solidFill>
                  <a:schemeClr val="tx2"/>
                </a:solidFill>
              </a:rPr>
              <a:t>所示。已知输入时钟脉冲</a:t>
            </a:r>
            <a:r>
              <a:rPr lang="en-US" altLang="zh-CN" sz="2000" b="1">
                <a:solidFill>
                  <a:schemeClr val="tx2"/>
                </a:solidFill>
              </a:rPr>
              <a:t>CLK</a:t>
            </a:r>
            <a:r>
              <a:rPr lang="zh-CN" altLang="en-US" sz="2000" b="1">
                <a:solidFill>
                  <a:schemeClr val="tx2"/>
                </a:solidFill>
              </a:rPr>
              <a:t>频率为</a:t>
            </a:r>
            <a:r>
              <a:rPr lang="en-US" altLang="zh-CN" sz="2000" b="1">
                <a:solidFill>
                  <a:schemeClr val="tx2"/>
                </a:solidFill>
              </a:rPr>
              <a:t>5Hz</a:t>
            </a:r>
            <a:r>
              <a:rPr lang="zh-CN" altLang="en-US" sz="2000" b="1">
                <a:solidFill>
                  <a:schemeClr val="tx2"/>
                </a:solidFill>
              </a:rPr>
              <a:t>，要求</a:t>
            </a:r>
            <a:r>
              <a:rPr lang="en-US" altLang="zh-CN" sz="2000" b="1">
                <a:solidFill>
                  <a:schemeClr val="tx2"/>
                </a:solidFill>
              </a:rPr>
              <a:t>LED</a:t>
            </a:r>
            <a:r>
              <a:rPr lang="zh-CN" altLang="en-US" sz="2000" b="1">
                <a:solidFill>
                  <a:schemeClr val="tx2"/>
                </a:solidFill>
              </a:rPr>
              <a:t>按照“亮、亮、灭、灭、亮、灭、灭、灭、亮、灭”的规律周期性地变化，每次亮或灭的持续时间为</a:t>
            </a:r>
            <a:r>
              <a:rPr lang="en-US" altLang="zh-CN" sz="2000" b="1">
                <a:solidFill>
                  <a:schemeClr val="tx2"/>
                </a:solidFill>
              </a:rPr>
              <a:t>2</a:t>
            </a:r>
            <a:r>
              <a:rPr lang="zh-CN" altLang="en-US" sz="2000" b="1">
                <a:solidFill>
                  <a:schemeClr val="tx2"/>
                </a:solidFill>
              </a:rPr>
              <a:t>秒。试以</a:t>
            </a:r>
            <a:r>
              <a:rPr lang="en-US" altLang="zh-CN" sz="2000" b="1">
                <a:solidFill>
                  <a:schemeClr val="tx2"/>
                </a:solidFill>
              </a:rPr>
              <a:t>74163</a:t>
            </a:r>
            <a:r>
              <a:rPr lang="zh-CN" altLang="en-US" sz="2000" b="1">
                <a:solidFill>
                  <a:schemeClr val="tx2"/>
                </a:solidFill>
              </a:rPr>
              <a:t>为核心，附加必要的逻辑门设计该控制电路。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5F7768BA-85C0-354E-3558-8E5E32222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7861C9DC-F753-CC04-D215-94E3CD65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0AEA376E-10A4-0F9E-BB1D-3AAF26EF3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91" name="对象 5">
            <a:extLst>
              <a:ext uri="{FF2B5EF4-FFF2-40B4-BE49-F238E27FC236}">
                <a16:creationId xmlns:a16="http://schemas.microsoft.com/office/drawing/2014/main" id="{39C4BE29-CCA0-AA43-3673-D4C7DCF6E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5063" y="1403350"/>
          <a:ext cx="3025775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93809" imgH="1578572" progId="Visio.Drawing.11">
                  <p:embed/>
                </p:oleObj>
              </mc:Choice>
              <mc:Fallback>
                <p:oleObj name="Visio" r:id="rId2" imgW="2193809" imgH="1578572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1403350"/>
                        <a:ext cx="3025775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5">
            <a:extLst>
              <a:ext uri="{FF2B5EF4-FFF2-40B4-BE49-F238E27FC236}">
                <a16:creationId xmlns:a16="http://schemas.microsoft.com/office/drawing/2014/main" id="{A6226692-28B4-7033-D292-F8D91FEFD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93" name="对象 8">
            <a:extLst>
              <a:ext uri="{FF2B5EF4-FFF2-40B4-BE49-F238E27FC236}">
                <a16:creationId xmlns:a16="http://schemas.microsoft.com/office/drawing/2014/main" id="{2CC07B7C-698A-336D-85A3-B1E0D440C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2566988"/>
          <a:ext cx="7351713" cy="44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712219" imgH="3437874" progId="Visio.Drawing.11">
                  <p:embed/>
                </p:oleObj>
              </mc:Choice>
              <mc:Fallback>
                <p:oleObj name="Visio" r:id="rId4" imgW="5712219" imgH="3437874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566988"/>
                        <a:ext cx="7351713" cy="442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76" name="Group 32">
            <a:extLst>
              <a:ext uri="{FF2B5EF4-FFF2-40B4-BE49-F238E27FC236}">
                <a16:creationId xmlns:a16="http://schemas.microsoft.com/office/drawing/2014/main" id="{732C2853-BBB8-3F06-E39E-231DF5F0C76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8588" y="385763"/>
          <a:ext cx="8775700" cy="5715000"/>
        </p:xfrm>
        <a:graphic>
          <a:graphicData uri="http://schemas.openxmlformats.org/drawingml/2006/table">
            <a:tbl>
              <a:tblPr/>
              <a:tblGrid>
                <a:gridCol w="1201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92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几种常用的集成计数器</a:t>
                      </a:r>
                    </a:p>
                  </a:txBody>
                  <a:tcPr marT="45726" marB="4572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CLK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脉冲引入方式</a:t>
                      </a:r>
                    </a:p>
                  </a:txBody>
                  <a:tcPr marT="45726" marB="45726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型号</a:t>
                      </a:r>
                    </a:p>
                  </a:txBody>
                  <a:tcPr marT="45726" marB="457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计数模式</a:t>
                      </a:r>
                    </a:p>
                  </a:txBody>
                  <a:tcPr marT="45726" marB="457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清零方式</a:t>
                      </a:r>
                    </a:p>
                  </a:txBody>
                  <a:tcPr marT="45726" marB="457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预置数方式</a:t>
                      </a:r>
                    </a:p>
                  </a:txBody>
                  <a:tcPr marT="45726" marB="457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同步</a:t>
                      </a:r>
                    </a:p>
                  </a:txBody>
                  <a:tcPr marT="45726" marB="45726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74LS160 (74160)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74LS161 (74161)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74LS162 (74162)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74LS163 (74163)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74LS190 (74190)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74LS191 (74191)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74LS192 (74192)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74LS193 (74193)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十进制加法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位二进制加法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十进制加法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位二进制加法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单时钟十进制可逆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单时钟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位二进制可逆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双时钟十进制可逆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双时钟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位二进制可逆</a:t>
                      </a:r>
                    </a:p>
                  </a:txBody>
                  <a:tcPr marT="45726" marB="457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异步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低有效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异步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低有效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同步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低有效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同步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低有效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异步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高有效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异步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高有效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26" marB="457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同步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低有效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同步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低有效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同步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低有效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同步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低有效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异步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低有效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异步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低有效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异步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低有效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异步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低有效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26" marB="457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异步</a:t>
                      </a:r>
                    </a:p>
                  </a:txBody>
                  <a:tcPr marT="45726" marB="45726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74LS290 (74290)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74LS293 (74293)</a:t>
                      </a:r>
                    </a:p>
                  </a:txBody>
                  <a:tcPr marT="45726" marB="457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五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十进制加法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八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十六进制加法</a:t>
                      </a:r>
                    </a:p>
                  </a:txBody>
                  <a:tcPr marT="45726" marB="457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异步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高有效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异步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高有效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26" marB="457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无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无</a:t>
                      </a:r>
                    </a:p>
                  </a:txBody>
                  <a:tcPr marT="45726" marB="457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7">
            <a:extLst>
              <a:ext uri="{FF2B5EF4-FFF2-40B4-BE49-F238E27FC236}">
                <a16:creationId xmlns:a16="http://schemas.microsoft.com/office/drawing/2014/main" id="{CE39C0FD-B08D-37D3-A38D-AE09591BE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422275"/>
            <a:ext cx="2428875" cy="267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17765BAE-42C5-70C4-A79C-A7D0408B7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400050"/>
            <a:ext cx="25781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7">
            <a:extLst>
              <a:ext uri="{FF2B5EF4-FFF2-40B4-BE49-F238E27FC236}">
                <a16:creationId xmlns:a16="http://schemas.microsoft.com/office/drawing/2014/main" id="{A6470C72-C9D8-B3AA-2074-FD89C3770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4241800"/>
            <a:ext cx="2700338" cy="191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F2B6C5FD-E145-9692-F59C-AA6090395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3749675"/>
            <a:ext cx="2660650" cy="239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6">
            <a:extLst>
              <a:ext uri="{FF2B5EF4-FFF2-40B4-BE49-F238E27FC236}">
                <a16:creationId xmlns:a16="http://schemas.microsoft.com/office/drawing/2014/main" id="{CA4F89D9-57EA-1C30-0E3F-69816728A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F76F8E0-A585-EDD2-4865-0366921D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0"/>
            <a:ext cx="77724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2"/>
                </a:solidFill>
              </a:rPr>
              <a:t>7.1 </a:t>
            </a:r>
            <a:r>
              <a:rPr lang="zh-CN" altLang="en-US" sz="2000" b="1">
                <a:solidFill>
                  <a:schemeClr val="tx2"/>
                </a:solidFill>
              </a:rPr>
              <a:t>由</a:t>
            </a:r>
            <a:r>
              <a:rPr lang="en-US" altLang="zh-CN" sz="2000" b="1">
                <a:solidFill>
                  <a:schemeClr val="tx2"/>
                </a:solidFill>
              </a:rPr>
              <a:t>74290</a:t>
            </a:r>
            <a:r>
              <a:rPr lang="zh-CN" altLang="en-US" sz="2000" b="1">
                <a:solidFill>
                  <a:schemeClr val="tx2"/>
                </a:solidFill>
              </a:rPr>
              <a:t>所构成的计数电路如图</a:t>
            </a:r>
            <a:r>
              <a:rPr lang="en-US" altLang="zh-CN" sz="2000" b="1">
                <a:solidFill>
                  <a:schemeClr val="tx2"/>
                </a:solidFill>
              </a:rPr>
              <a:t>7.50</a:t>
            </a:r>
            <a:r>
              <a:rPr lang="zh-CN" altLang="en-US" sz="2000" b="1">
                <a:solidFill>
                  <a:schemeClr val="tx2"/>
                </a:solidFill>
              </a:rPr>
              <a:t>所示，试分析它们各为几进制计数器。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E57675A2-8347-9E21-A5AF-284036AF3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5" name="对象 2">
            <a:extLst>
              <a:ext uri="{FF2B5EF4-FFF2-40B4-BE49-F238E27FC236}">
                <a16:creationId xmlns:a16="http://schemas.microsoft.com/office/drawing/2014/main" id="{C51572D3-98E7-7FE8-20EC-BF4E1164B0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725" y="869950"/>
          <a:ext cx="7205663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99470" imgH="3460818" progId="Visio.Drawing.11">
                  <p:embed/>
                </p:oleObj>
              </mc:Choice>
              <mc:Fallback>
                <p:oleObj name="Visio" r:id="rId2" imgW="4199470" imgH="3460818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869950"/>
                        <a:ext cx="7205663" cy="593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6">
            <a:extLst>
              <a:ext uri="{FF2B5EF4-FFF2-40B4-BE49-F238E27FC236}">
                <a16:creationId xmlns:a16="http://schemas.microsoft.com/office/drawing/2014/main" id="{4442CAF4-1206-C8F3-44CC-939AE2E0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8F441AF-5D58-EEB3-C986-85D735A0B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274638"/>
            <a:ext cx="7772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2"/>
                </a:solidFill>
              </a:rPr>
              <a:t>7.2 </a:t>
            </a:r>
            <a:r>
              <a:rPr lang="zh-CN" altLang="en-US" sz="2000" b="1">
                <a:solidFill>
                  <a:schemeClr val="tx2"/>
                </a:solidFill>
              </a:rPr>
              <a:t>试画出图</a:t>
            </a:r>
            <a:r>
              <a:rPr lang="en-US" altLang="zh-CN" sz="2000" b="1">
                <a:solidFill>
                  <a:schemeClr val="tx2"/>
                </a:solidFill>
              </a:rPr>
              <a:t>7.51</a:t>
            </a:r>
            <a:r>
              <a:rPr lang="zh-CN" altLang="en-US" sz="2000" b="1">
                <a:solidFill>
                  <a:schemeClr val="tx2"/>
                </a:solidFill>
              </a:rPr>
              <a:t>所示电路的完整状态转换图。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B3A87B8-9A01-7702-2580-8AC5D497E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9" name="对象 3">
            <a:extLst>
              <a:ext uri="{FF2B5EF4-FFF2-40B4-BE49-F238E27FC236}">
                <a16:creationId xmlns:a16="http://schemas.microsoft.com/office/drawing/2014/main" id="{EB4E6695-7D4E-3EBD-A4C2-51BDADD2E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88" y="2060575"/>
          <a:ext cx="7788275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70378" imgH="2422114" progId="Visio.Drawing.11">
                  <p:embed/>
                </p:oleObj>
              </mc:Choice>
              <mc:Fallback>
                <p:oleObj name="Visio" r:id="rId2" imgW="5670378" imgH="2422114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2060575"/>
                        <a:ext cx="7788275" cy="332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2">
            <a:extLst>
              <a:ext uri="{FF2B5EF4-FFF2-40B4-BE49-F238E27FC236}">
                <a16:creationId xmlns:a16="http://schemas.microsoft.com/office/drawing/2014/main" id="{28C68ECF-3F38-323B-A8B6-6E927A22D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936625"/>
            <a:ext cx="82994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2"/>
                </a:solidFill>
              </a:rPr>
              <a:t>7.3 </a:t>
            </a:r>
            <a:r>
              <a:rPr lang="zh-CN" altLang="en-US" sz="2000" b="1">
                <a:solidFill>
                  <a:schemeClr val="tx2"/>
                </a:solidFill>
              </a:rPr>
              <a:t>试分析图</a:t>
            </a:r>
            <a:r>
              <a:rPr lang="en-US" altLang="zh-CN" sz="2000" b="1">
                <a:solidFill>
                  <a:schemeClr val="tx2"/>
                </a:solidFill>
              </a:rPr>
              <a:t>7.52</a:t>
            </a:r>
            <a:r>
              <a:rPr lang="zh-CN" altLang="en-US" sz="2000" b="1">
                <a:solidFill>
                  <a:schemeClr val="tx2"/>
                </a:solidFill>
              </a:rPr>
              <a:t>所示电路，画出状态转换图，并说明是几进制计数器。</a:t>
            </a:r>
            <a:endParaRPr lang="en-US" altLang="zh-CN" sz="20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6">
            <a:extLst>
              <a:ext uri="{FF2B5EF4-FFF2-40B4-BE49-F238E27FC236}">
                <a16:creationId xmlns:a16="http://schemas.microsoft.com/office/drawing/2014/main" id="{176DD25B-CA87-4F65-C241-BDBBB72B8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96B65CE-BC21-E2B4-F19E-EFA75752D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1001713"/>
            <a:ext cx="829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2"/>
                </a:solidFill>
              </a:rPr>
              <a:t>7.4 </a:t>
            </a:r>
            <a:r>
              <a:rPr lang="zh-CN" altLang="en-US" sz="2000" b="1">
                <a:solidFill>
                  <a:schemeClr val="tx2"/>
                </a:solidFill>
              </a:rPr>
              <a:t>图中所示电路是用计数器</a:t>
            </a:r>
            <a:r>
              <a:rPr lang="en-US" altLang="zh-CN" sz="2000" b="1">
                <a:solidFill>
                  <a:schemeClr val="tx2"/>
                </a:solidFill>
              </a:rPr>
              <a:t>74160</a:t>
            </a:r>
            <a:r>
              <a:rPr lang="zh-CN" altLang="en-US" sz="2000" b="1">
                <a:solidFill>
                  <a:schemeClr val="tx2"/>
                </a:solidFill>
              </a:rPr>
              <a:t>构成的程控分频器：</a:t>
            </a:r>
            <a:endParaRPr lang="en-US" altLang="zh-CN" sz="2000" b="1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2000" b="1">
                <a:solidFill>
                  <a:schemeClr val="tx2"/>
                </a:solidFill>
              </a:rPr>
              <a:t>1</a:t>
            </a:r>
            <a:r>
              <a:rPr lang="zh-CN" altLang="en-US" sz="2000" b="1">
                <a:solidFill>
                  <a:schemeClr val="tx2"/>
                </a:solidFill>
              </a:rPr>
              <a:t>）试确定其输出信号</a:t>
            </a:r>
            <a:r>
              <a:rPr lang="en-US" altLang="zh-CN" sz="2000" b="1">
                <a:solidFill>
                  <a:schemeClr val="tx2"/>
                </a:solidFill>
              </a:rPr>
              <a:t>Z</a:t>
            </a:r>
            <a:r>
              <a:rPr lang="zh-CN" altLang="en-US" sz="2000" b="1">
                <a:solidFill>
                  <a:schemeClr val="tx2"/>
                </a:solidFill>
              </a:rPr>
              <a:t>的频率。</a:t>
            </a:r>
            <a:endParaRPr lang="en-US" altLang="zh-CN" sz="2000" b="1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2000" b="1">
                <a:solidFill>
                  <a:schemeClr val="tx2"/>
                </a:solidFill>
              </a:rPr>
              <a:t>2</a:t>
            </a:r>
            <a:r>
              <a:rPr lang="zh-CN" altLang="en-US" sz="2000" b="1">
                <a:solidFill>
                  <a:schemeClr val="tx2"/>
                </a:solidFill>
              </a:rPr>
              <a:t>）如果要实现</a:t>
            </a:r>
            <a:r>
              <a:rPr lang="en-US" altLang="zh-CN" sz="2000" b="1">
                <a:solidFill>
                  <a:schemeClr val="tx2"/>
                </a:solidFill>
              </a:rPr>
              <a:t>68</a:t>
            </a:r>
            <a:r>
              <a:rPr lang="zh-CN" altLang="en-US" sz="2000" b="1">
                <a:solidFill>
                  <a:schemeClr val="tx2"/>
                </a:solidFill>
              </a:rPr>
              <a:t>分频，预置数</a:t>
            </a:r>
            <a:r>
              <a:rPr lang="en-US" altLang="zh-CN" sz="2000" b="1">
                <a:solidFill>
                  <a:schemeClr val="tx2"/>
                </a:solidFill>
              </a:rPr>
              <a:t>Y</a:t>
            </a:r>
            <a:r>
              <a:rPr lang="zh-CN" altLang="en-US" sz="2000" b="1">
                <a:solidFill>
                  <a:schemeClr val="tx2"/>
                </a:solidFill>
              </a:rPr>
              <a:t>应该为多少？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AE659CD9-2BA6-24A3-E672-16E274F3E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3" name="对象 3">
            <a:extLst>
              <a:ext uri="{FF2B5EF4-FFF2-40B4-BE49-F238E27FC236}">
                <a16:creationId xmlns:a16="http://schemas.microsoft.com/office/drawing/2014/main" id="{A4BC2672-0331-2368-A922-6F10805EBD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13" y="2060575"/>
          <a:ext cx="8664575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91477" imgH="1938663" progId="Visio.Drawing.11">
                  <p:embed/>
                </p:oleObj>
              </mc:Choice>
              <mc:Fallback>
                <p:oleObj name="Visio" r:id="rId2" imgW="4991477" imgH="1938663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2060575"/>
                        <a:ext cx="8664575" cy="337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6">
            <a:extLst>
              <a:ext uri="{FF2B5EF4-FFF2-40B4-BE49-F238E27FC236}">
                <a16:creationId xmlns:a16="http://schemas.microsoft.com/office/drawing/2014/main" id="{40FA402B-9921-060D-3E72-CB141EA2A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85CBA9E-E1F9-9BC0-AF23-EED243E3E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9045575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000" b="1" dirty="0">
                <a:solidFill>
                  <a:schemeClr val="tx2"/>
                </a:solidFill>
              </a:rPr>
              <a:t>7.5 </a:t>
            </a:r>
            <a:r>
              <a:rPr lang="zh-CN" altLang="en-US" sz="2000" b="1" dirty="0">
                <a:solidFill>
                  <a:schemeClr val="tx2"/>
                </a:solidFill>
              </a:rPr>
              <a:t>某分频电路如图</a:t>
            </a:r>
            <a:r>
              <a:rPr lang="en-US" altLang="zh-CN" sz="2000" b="1" dirty="0">
                <a:solidFill>
                  <a:schemeClr val="tx2"/>
                </a:solidFill>
              </a:rPr>
              <a:t>7.54</a:t>
            </a:r>
            <a:r>
              <a:rPr lang="zh-CN" altLang="en-US" sz="2000" b="1" dirty="0">
                <a:solidFill>
                  <a:schemeClr val="tx2"/>
                </a:solidFill>
              </a:rPr>
              <a:t>所示。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</a:rPr>
              <a:t>）当分频控制信号</a:t>
            </a:r>
            <a:r>
              <a:rPr lang="en-US" altLang="zh-CN" sz="2000" b="1" dirty="0">
                <a:solidFill>
                  <a:schemeClr val="tx2"/>
                </a:solidFill>
              </a:rPr>
              <a:t>Y=(101000)</a:t>
            </a:r>
            <a:r>
              <a:rPr lang="en-US" altLang="zh-CN" sz="2000" b="1" baseline="-25000" dirty="0">
                <a:solidFill>
                  <a:schemeClr val="tx2"/>
                </a:solidFill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</a:rPr>
              <a:t>时，输出信号</a:t>
            </a:r>
            <a:r>
              <a:rPr lang="en-US" altLang="zh-CN" sz="2000" b="1" dirty="0">
                <a:solidFill>
                  <a:schemeClr val="tx2"/>
                </a:solidFill>
              </a:rPr>
              <a:t>Z</a:t>
            </a:r>
            <a:r>
              <a:rPr lang="zh-CN" altLang="en-US" sz="2000" b="1" dirty="0">
                <a:solidFill>
                  <a:schemeClr val="tx2"/>
                </a:solidFill>
              </a:rPr>
              <a:t>的频率为多少？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</a:rPr>
              <a:t>）欲使信号</a:t>
            </a:r>
            <a:r>
              <a:rPr lang="en-US" altLang="zh-CN" sz="2000" b="1" dirty="0">
                <a:solidFill>
                  <a:schemeClr val="tx2"/>
                </a:solidFill>
              </a:rPr>
              <a:t>Z</a:t>
            </a:r>
            <a:r>
              <a:rPr lang="zh-CN" altLang="en-US" sz="2000" b="1" dirty="0">
                <a:solidFill>
                  <a:schemeClr val="tx2"/>
                </a:solidFill>
              </a:rPr>
              <a:t>的频率为</a:t>
            </a:r>
            <a:r>
              <a:rPr lang="en-US" altLang="zh-CN" sz="2000" b="1" dirty="0">
                <a:solidFill>
                  <a:schemeClr val="tx2"/>
                </a:solidFill>
              </a:rPr>
              <a:t>2KHz</a:t>
            </a:r>
            <a:r>
              <a:rPr lang="zh-CN" altLang="en-US" sz="2000" b="1" dirty="0">
                <a:solidFill>
                  <a:schemeClr val="tx2"/>
                </a:solidFill>
              </a:rPr>
              <a:t>，分频控制信号</a:t>
            </a:r>
            <a:r>
              <a:rPr lang="en-US" altLang="zh-CN" sz="2000" b="1" dirty="0">
                <a:solidFill>
                  <a:schemeClr val="tx2"/>
                </a:solidFill>
              </a:rPr>
              <a:t>Y</a:t>
            </a:r>
            <a:r>
              <a:rPr lang="zh-CN" altLang="en-US" sz="2000" b="1" dirty="0">
                <a:solidFill>
                  <a:schemeClr val="tx2"/>
                </a:solidFill>
              </a:rPr>
              <a:t>应该取什么值？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</a:rPr>
              <a:t>3</a:t>
            </a:r>
            <a:r>
              <a:rPr lang="zh-CN" altLang="en-US" sz="2000" b="1" dirty="0">
                <a:solidFill>
                  <a:schemeClr val="tx2"/>
                </a:solidFill>
              </a:rPr>
              <a:t>）当分频控制信号</a:t>
            </a:r>
            <a:r>
              <a:rPr lang="en-US" altLang="zh-CN" sz="2000" b="1" dirty="0">
                <a:solidFill>
                  <a:schemeClr val="tx2"/>
                </a:solidFill>
              </a:rPr>
              <a:t>Y</a:t>
            </a:r>
            <a:r>
              <a:rPr lang="zh-CN" altLang="en-US" sz="2000" b="1" dirty="0">
                <a:solidFill>
                  <a:schemeClr val="tx2"/>
                </a:solidFill>
              </a:rPr>
              <a:t>取何值时，输出</a:t>
            </a:r>
            <a:r>
              <a:rPr lang="en-US" altLang="zh-CN" sz="2000" b="1" dirty="0">
                <a:solidFill>
                  <a:schemeClr val="tx2"/>
                </a:solidFill>
              </a:rPr>
              <a:t>Z</a:t>
            </a:r>
            <a:r>
              <a:rPr lang="zh-CN" altLang="en-US" sz="2000" b="1" dirty="0">
                <a:solidFill>
                  <a:schemeClr val="tx2"/>
                </a:solidFill>
              </a:rPr>
              <a:t>的频率最高？</a:t>
            </a:r>
            <a:r>
              <a:rPr lang="en-US" altLang="zh-CN" sz="2000" b="1" dirty="0">
                <a:solidFill>
                  <a:schemeClr val="tx2"/>
                </a:solidFill>
              </a:rPr>
              <a:t>Z</a:t>
            </a:r>
            <a:r>
              <a:rPr lang="zh-CN" altLang="en-US" sz="2000" b="1" dirty="0">
                <a:solidFill>
                  <a:schemeClr val="tx2"/>
                </a:solidFill>
              </a:rPr>
              <a:t>的最高频率为多少？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</a:rPr>
              <a:t>）当分频控制信号</a:t>
            </a:r>
            <a:r>
              <a:rPr lang="en-US" altLang="zh-CN" sz="2000" b="1" dirty="0">
                <a:solidFill>
                  <a:schemeClr val="tx2"/>
                </a:solidFill>
              </a:rPr>
              <a:t>Y</a:t>
            </a:r>
            <a:r>
              <a:rPr lang="zh-CN" altLang="en-US" sz="2000" b="1" dirty="0">
                <a:solidFill>
                  <a:schemeClr val="tx2"/>
                </a:solidFill>
              </a:rPr>
              <a:t>取何值时，输出</a:t>
            </a:r>
            <a:r>
              <a:rPr lang="en-US" altLang="zh-CN" sz="2000" b="1" dirty="0">
                <a:solidFill>
                  <a:schemeClr val="tx2"/>
                </a:solidFill>
              </a:rPr>
              <a:t>Z</a:t>
            </a:r>
            <a:r>
              <a:rPr lang="zh-CN" altLang="en-US" sz="2000" b="1" dirty="0">
                <a:solidFill>
                  <a:schemeClr val="tx2"/>
                </a:solidFill>
              </a:rPr>
              <a:t>的频率最低？</a:t>
            </a:r>
            <a:r>
              <a:rPr lang="en-US" altLang="zh-CN" sz="2000" b="1" dirty="0">
                <a:solidFill>
                  <a:schemeClr val="tx2"/>
                </a:solidFill>
              </a:rPr>
              <a:t>Z</a:t>
            </a:r>
            <a:r>
              <a:rPr lang="zh-CN" altLang="en-US" sz="2000" b="1" dirty="0">
                <a:solidFill>
                  <a:schemeClr val="tx2"/>
                </a:solidFill>
              </a:rPr>
              <a:t>的最低频率为多少？</a:t>
            </a: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90198EB8-0929-A37B-BBEE-7248101C3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0B28AB0C-9328-9155-479E-F1335B62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8" name="对象 4">
            <a:extLst>
              <a:ext uri="{FF2B5EF4-FFF2-40B4-BE49-F238E27FC236}">
                <a16:creationId xmlns:a16="http://schemas.microsoft.com/office/drawing/2014/main" id="{67E67A76-555E-35D4-4FF6-5802A4B15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96838" y="2513013"/>
          <a:ext cx="9240838" cy="383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78920" imgH="2483659" progId="Visio.Drawing.11">
                  <p:embed/>
                </p:oleObj>
              </mc:Choice>
              <mc:Fallback>
                <p:oleObj name="Visio" r:id="rId2" imgW="5978920" imgH="2483659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6838" y="2513013"/>
                        <a:ext cx="9240838" cy="383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>
            <a:extLst>
              <a:ext uri="{FF2B5EF4-FFF2-40B4-BE49-F238E27FC236}">
                <a16:creationId xmlns:a16="http://schemas.microsoft.com/office/drawing/2014/main" id="{55E884D8-BC23-3648-5625-A12803C2E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DBD5737-DF16-B262-E2E5-5A7C0CE2D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395288"/>
            <a:ext cx="829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2"/>
                </a:solidFill>
              </a:rPr>
              <a:t>7.6 </a:t>
            </a:r>
            <a:r>
              <a:rPr lang="zh-CN" altLang="en-US" sz="2000" b="1">
                <a:solidFill>
                  <a:schemeClr val="tx2"/>
                </a:solidFill>
              </a:rPr>
              <a:t>试用两个中规模集成计数芯片</a:t>
            </a:r>
            <a:r>
              <a:rPr lang="en-US" altLang="zh-CN" sz="2000" b="1">
                <a:solidFill>
                  <a:schemeClr val="tx2"/>
                </a:solidFill>
              </a:rPr>
              <a:t>74160</a:t>
            </a:r>
            <a:r>
              <a:rPr lang="zh-CN" altLang="en-US" sz="2000" b="1">
                <a:solidFill>
                  <a:schemeClr val="tx2"/>
                </a:solidFill>
              </a:rPr>
              <a:t>构成一个六十进制计数器，要求采用</a:t>
            </a:r>
            <a:r>
              <a:rPr lang="en-US" altLang="zh-CN" sz="2000" b="1">
                <a:solidFill>
                  <a:schemeClr val="tx2"/>
                </a:solidFill>
              </a:rPr>
              <a:t>0~59</a:t>
            </a:r>
            <a:r>
              <a:rPr lang="zh-CN" altLang="en-US" sz="2000" b="1">
                <a:solidFill>
                  <a:schemeClr val="tx2"/>
                </a:solidFill>
              </a:rPr>
              <a:t>的</a:t>
            </a:r>
            <a:r>
              <a:rPr lang="en-US" altLang="zh-CN" sz="2000" b="1">
                <a:solidFill>
                  <a:schemeClr val="tx2"/>
                </a:solidFill>
              </a:rPr>
              <a:t>8421BCD</a:t>
            </a:r>
            <a:r>
              <a:rPr lang="zh-CN" altLang="en-US" sz="2000" b="1">
                <a:solidFill>
                  <a:schemeClr val="tx2"/>
                </a:solidFill>
              </a:rPr>
              <a:t>码作为</a:t>
            </a:r>
            <a:r>
              <a:rPr lang="en-US" altLang="zh-CN" sz="2000" b="1">
                <a:solidFill>
                  <a:schemeClr val="tx2"/>
                </a:solidFill>
              </a:rPr>
              <a:t>60</a:t>
            </a:r>
            <a:r>
              <a:rPr lang="zh-CN" altLang="en-US" sz="2000" b="1">
                <a:solidFill>
                  <a:schemeClr val="tx2"/>
                </a:solidFill>
              </a:rPr>
              <a:t>个有效状态的编码。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383A196-013C-D365-829C-9F58D64C2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Picture 67">
            <a:extLst>
              <a:ext uri="{FF2B5EF4-FFF2-40B4-BE49-F238E27FC236}">
                <a16:creationId xmlns:a16="http://schemas.microsoft.com/office/drawing/2014/main" id="{AAF45564-D144-0D4F-C03B-4AD4A69F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195513"/>
            <a:ext cx="2857500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7">
            <a:extLst>
              <a:ext uri="{FF2B5EF4-FFF2-40B4-BE49-F238E27FC236}">
                <a16:creationId xmlns:a16="http://schemas.microsoft.com/office/drawing/2014/main" id="{367DDFA3-EE13-5952-649C-F6C000AC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195513"/>
            <a:ext cx="2859088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6">
            <a:extLst>
              <a:ext uri="{FF2B5EF4-FFF2-40B4-BE49-F238E27FC236}">
                <a16:creationId xmlns:a16="http://schemas.microsoft.com/office/drawing/2014/main" id="{50F88CC7-1083-ED98-F87D-4E7B59E5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B3377A3-4DE0-DDF0-184D-6CD8004C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395288"/>
            <a:ext cx="829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2"/>
                </a:solidFill>
              </a:rPr>
              <a:t>7.8 </a:t>
            </a:r>
            <a:r>
              <a:rPr lang="zh-CN" altLang="en-US" sz="2000" b="1">
                <a:solidFill>
                  <a:schemeClr val="tx2"/>
                </a:solidFill>
              </a:rPr>
              <a:t>试分析图</a:t>
            </a:r>
            <a:r>
              <a:rPr lang="en-US" altLang="zh-CN" sz="2000" b="1">
                <a:solidFill>
                  <a:schemeClr val="tx2"/>
                </a:solidFill>
              </a:rPr>
              <a:t>7.55</a:t>
            </a:r>
            <a:r>
              <a:rPr lang="zh-CN" altLang="en-US" sz="2000" b="1">
                <a:solidFill>
                  <a:schemeClr val="tx2"/>
                </a:solidFill>
              </a:rPr>
              <a:t>所示电路的逻辑功能，写出分析步骤。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26A9114B-326A-5E45-650E-7575B996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6BF6748D-8A6A-678D-27AF-BEF11BEE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6" name="对象 3">
            <a:extLst>
              <a:ext uri="{FF2B5EF4-FFF2-40B4-BE49-F238E27FC236}">
                <a16:creationId xmlns:a16="http://schemas.microsoft.com/office/drawing/2014/main" id="{FA83FA29-EFF5-3B78-A15F-90CECBC60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" y="1603375"/>
          <a:ext cx="87122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54155" imgH="2638061" progId="Visio.Drawing.11">
                  <p:embed/>
                </p:oleObj>
              </mc:Choice>
              <mc:Fallback>
                <p:oleObj name="Visio" r:id="rId2" imgW="5454155" imgH="2638061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603375"/>
                        <a:ext cx="87122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6">
            <a:extLst>
              <a:ext uri="{FF2B5EF4-FFF2-40B4-BE49-F238E27FC236}">
                <a16:creationId xmlns:a16="http://schemas.microsoft.com/office/drawing/2014/main" id="{88797BF8-531A-6551-D0DC-4962F0A5D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279A244-66E1-FADA-8590-C141295AD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395288"/>
            <a:ext cx="829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2"/>
                </a:solidFill>
              </a:rPr>
              <a:t>7.8 </a:t>
            </a:r>
            <a:r>
              <a:rPr lang="zh-CN" altLang="en-US" sz="2000" b="1">
                <a:solidFill>
                  <a:schemeClr val="tx2"/>
                </a:solidFill>
              </a:rPr>
              <a:t>试分析图</a:t>
            </a:r>
            <a:r>
              <a:rPr lang="en-US" altLang="zh-CN" sz="2000" b="1">
                <a:solidFill>
                  <a:schemeClr val="tx2"/>
                </a:solidFill>
              </a:rPr>
              <a:t>7.55</a:t>
            </a:r>
            <a:r>
              <a:rPr lang="zh-CN" altLang="en-US" sz="2000" b="1">
                <a:solidFill>
                  <a:schemeClr val="tx2"/>
                </a:solidFill>
              </a:rPr>
              <a:t>所示电路的逻辑功能，写出分析步骤。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859995C2-4B76-A886-5BC4-4DC7344AF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974802AB-FE28-6C93-14EA-53885CB84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矩形 4">
            <a:extLst>
              <a:ext uri="{FF2B5EF4-FFF2-40B4-BE49-F238E27FC236}">
                <a16:creationId xmlns:a16="http://schemas.microsoft.com/office/drawing/2014/main" id="{DDADD9D0-11ED-0CD6-7221-D175949E8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" y="1049338"/>
            <a:ext cx="8964613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800"/>
              <a:t>0000 0000</a:t>
            </a:r>
            <a:r>
              <a:rPr lang="zh-CN" altLang="zh-CN" sz="1800"/>
              <a:t>，</a:t>
            </a:r>
            <a:r>
              <a:rPr lang="en-US" altLang="zh-CN" sz="1800"/>
              <a:t>0000 0001</a:t>
            </a:r>
            <a:r>
              <a:rPr lang="zh-CN" altLang="zh-CN" sz="1800"/>
              <a:t>，…，</a:t>
            </a:r>
            <a:r>
              <a:rPr lang="en-US" altLang="zh-CN" sz="1800"/>
              <a:t>0000 0100</a:t>
            </a:r>
            <a:r>
              <a:rPr lang="zh-CN" altLang="zh-CN" sz="1800"/>
              <a:t>，</a:t>
            </a:r>
            <a:r>
              <a:rPr lang="en-US" altLang="zh-CN" sz="1800"/>
              <a:t>0000 1000</a:t>
            </a:r>
            <a:r>
              <a:rPr lang="zh-CN" altLang="zh-CN" sz="1800"/>
              <a:t>，</a:t>
            </a:r>
            <a:r>
              <a:rPr lang="en-US" altLang="zh-CN" sz="1800"/>
              <a:t>0000 1001</a:t>
            </a:r>
            <a:r>
              <a:rPr lang="zh-CN" altLang="zh-CN" sz="1800"/>
              <a:t>，…，</a:t>
            </a:r>
            <a:r>
              <a:rPr lang="en-US" altLang="zh-CN" sz="1800"/>
              <a:t>0000 1100</a:t>
            </a:r>
            <a:r>
              <a:rPr lang="zh-CN" altLang="zh-CN" sz="1800"/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/>
              <a:t>0001 0000</a:t>
            </a:r>
            <a:r>
              <a:rPr lang="zh-CN" altLang="zh-CN" sz="1800"/>
              <a:t>，</a:t>
            </a:r>
            <a:r>
              <a:rPr lang="en-US" altLang="zh-CN" sz="1800"/>
              <a:t>0001 0001</a:t>
            </a:r>
            <a:r>
              <a:rPr lang="zh-CN" altLang="zh-CN" sz="1800"/>
              <a:t>，…，</a:t>
            </a:r>
            <a:r>
              <a:rPr lang="en-US" altLang="zh-CN" sz="1800"/>
              <a:t>0001 0100</a:t>
            </a:r>
            <a:r>
              <a:rPr lang="zh-CN" altLang="zh-CN" sz="1800"/>
              <a:t>，</a:t>
            </a:r>
            <a:r>
              <a:rPr lang="en-US" altLang="zh-CN" sz="1800"/>
              <a:t>0001 1000</a:t>
            </a:r>
            <a:r>
              <a:rPr lang="zh-CN" altLang="zh-CN" sz="1800"/>
              <a:t>，</a:t>
            </a:r>
            <a:r>
              <a:rPr lang="en-US" altLang="zh-CN" sz="1800"/>
              <a:t>0001 1001</a:t>
            </a:r>
            <a:r>
              <a:rPr lang="zh-CN" altLang="zh-CN" sz="1800"/>
              <a:t>，…，</a:t>
            </a:r>
            <a:r>
              <a:rPr lang="en-US" altLang="zh-CN" sz="1800"/>
              <a:t>0001 1100</a:t>
            </a:r>
            <a:r>
              <a:rPr lang="zh-CN" altLang="zh-CN" sz="1800"/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/>
              <a:t>0010 0000</a:t>
            </a:r>
            <a:r>
              <a:rPr lang="zh-CN" altLang="zh-CN" sz="1800"/>
              <a:t>，</a:t>
            </a:r>
            <a:r>
              <a:rPr lang="en-US" altLang="zh-CN" sz="1800"/>
              <a:t>0010 0001</a:t>
            </a:r>
            <a:r>
              <a:rPr lang="zh-CN" altLang="zh-CN" sz="1800"/>
              <a:t>，…，</a:t>
            </a:r>
            <a:r>
              <a:rPr lang="en-US" altLang="zh-CN" sz="1800"/>
              <a:t>0010 0100</a:t>
            </a:r>
            <a:r>
              <a:rPr lang="zh-CN" altLang="zh-CN" sz="1800"/>
              <a:t>，</a:t>
            </a:r>
            <a:r>
              <a:rPr lang="en-US" altLang="zh-CN" sz="1800"/>
              <a:t>0010 1000</a:t>
            </a:r>
            <a:r>
              <a:rPr lang="zh-CN" altLang="zh-CN" sz="1800"/>
              <a:t>，</a:t>
            </a:r>
            <a:r>
              <a:rPr lang="en-US" altLang="zh-CN" sz="1800"/>
              <a:t>0010 1001</a:t>
            </a:r>
            <a:r>
              <a:rPr lang="zh-CN" altLang="zh-CN" sz="1800"/>
              <a:t>，…，</a:t>
            </a:r>
            <a:r>
              <a:rPr lang="en-US" altLang="zh-CN" sz="1800"/>
              <a:t>0010 1100</a:t>
            </a:r>
            <a:r>
              <a:rPr lang="zh-CN" altLang="zh-CN" sz="1800"/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/>
              <a:t>0011 0000</a:t>
            </a:r>
            <a:r>
              <a:rPr lang="zh-CN" altLang="zh-CN" sz="1800"/>
              <a:t>，</a:t>
            </a:r>
            <a:r>
              <a:rPr lang="en-US" altLang="zh-CN" sz="1800"/>
              <a:t>0011 0001</a:t>
            </a:r>
            <a:r>
              <a:rPr lang="zh-CN" altLang="zh-CN" sz="1800"/>
              <a:t>，…，</a:t>
            </a:r>
            <a:r>
              <a:rPr lang="en-US" altLang="zh-CN" sz="1800"/>
              <a:t>0011 0100</a:t>
            </a:r>
            <a:r>
              <a:rPr lang="zh-CN" altLang="zh-CN" sz="1800"/>
              <a:t>，</a:t>
            </a:r>
            <a:r>
              <a:rPr lang="en-US" altLang="zh-CN" sz="1800"/>
              <a:t>0011 1000</a:t>
            </a:r>
            <a:r>
              <a:rPr lang="zh-CN" altLang="zh-CN" sz="1800"/>
              <a:t>，</a:t>
            </a:r>
            <a:r>
              <a:rPr lang="en-US" altLang="zh-CN" sz="1800"/>
              <a:t>0011 1001</a:t>
            </a:r>
            <a:r>
              <a:rPr lang="zh-CN" altLang="zh-CN" sz="1800"/>
              <a:t>，…，</a:t>
            </a:r>
            <a:r>
              <a:rPr lang="en-US" altLang="zh-CN" sz="1800"/>
              <a:t>0011 1100</a:t>
            </a:r>
            <a:r>
              <a:rPr lang="zh-CN" altLang="zh-CN" sz="1800"/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/>
              <a:t>0100 0000</a:t>
            </a:r>
            <a:r>
              <a:rPr lang="zh-CN" altLang="zh-CN" sz="1800"/>
              <a:t>，</a:t>
            </a:r>
            <a:r>
              <a:rPr lang="en-US" altLang="zh-CN" sz="1800"/>
              <a:t>0100 0001</a:t>
            </a:r>
            <a:r>
              <a:rPr lang="zh-CN" altLang="zh-CN" sz="1800"/>
              <a:t>，…，</a:t>
            </a:r>
            <a:r>
              <a:rPr lang="en-US" altLang="zh-CN" sz="1800"/>
              <a:t>0100 0100</a:t>
            </a:r>
            <a:r>
              <a:rPr lang="zh-CN" altLang="zh-CN" sz="1800"/>
              <a:t>，</a:t>
            </a:r>
            <a:r>
              <a:rPr lang="en-US" altLang="zh-CN" sz="1800"/>
              <a:t>0100 1000</a:t>
            </a:r>
            <a:r>
              <a:rPr lang="zh-CN" altLang="zh-CN" sz="1800"/>
              <a:t>，</a:t>
            </a:r>
            <a:r>
              <a:rPr lang="en-US" altLang="zh-CN" sz="1800"/>
              <a:t>0100 1001</a:t>
            </a:r>
            <a:r>
              <a:rPr lang="zh-CN" altLang="zh-CN" sz="1800"/>
              <a:t>，…，</a:t>
            </a:r>
            <a:r>
              <a:rPr lang="en-US" altLang="zh-CN" sz="1800"/>
              <a:t>0100 1100</a:t>
            </a:r>
            <a:r>
              <a:rPr lang="zh-CN" altLang="zh-CN" sz="1800"/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/>
              <a:t>1000 0000</a:t>
            </a:r>
            <a:r>
              <a:rPr lang="zh-CN" altLang="zh-CN" sz="1800"/>
              <a:t>，</a:t>
            </a:r>
            <a:r>
              <a:rPr lang="en-US" altLang="zh-CN" sz="1800"/>
              <a:t>1000 0001</a:t>
            </a:r>
            <a:r>
              <a:rPr lang="zh-CN" altLang="zh-CN" sz="1800"/>
              <a:t>，…，</a:t>
            </a:r>
            <a:r>
              <a:rPr lang="en-US" altLang="zh-CN" sz="1800"/>
              <a:t>1000 0100</a:t>
            </a:r>
            <a:r>
              <a:rPr lang="zh-CN" altLang="zh-CN" sz="1800"/>
              <a:t>，</a:t>
            </a:r>
            <a:r>
              <a:rPr lang="en-US" altLang="zh-CN" sz="1800"/>
              <a:t>1000 1000</a:t>
            </a:r>
            <a:r>
              <a:rPr lang="zh-CN" altLang="zh-CN" sz="1800"/>
              <a:t>，</a:t>
            </a:r>
            <a:r>
              <a:rPr lang="en-US" altLang="zh-CN" sz="1800"/>
              <a:t>1000 1001</a:t>
            </a:r>
            <a:r>
              <a:rPr lang="zh-CN" altLang="zh-CN" sz="1800"/>
              <a:t>，…，</a:t>
            </a:r>
            <a:r>
              <a:rPr lang="en-US" altLang="zh-CN" sz="1800"/>
              <a:t>1000 1100</a:t>
            </a:r>
            <a:r>
              <a:rPr lang="zh-CN" altLang="zh-CN" sz="1800"/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/>
              <a:t>1001 0000</a:t>
            </a:r>
            <a:r>
              <a:rPr lang="zh-CN" altLang="zh-CN" sz="1800"/>
              <a:t>，</a:t>
            </a:r>
            <a:r>
              <a:rPr lang="en-US" altLang="zh-CN" sz="1800"/>
              <a:t>1001 0001</a:t>
            </a:r>
            <a:r>
              <a:rPr lang="zh-CN" altLang="zh-CN" sz="1800"/>
              <a:t>，…，</a:t>
            </a:r>
            <a:r>
              <a:rPr lang="en-US" altLang="zh-CN" sz="1800"/>
              <a:t>1001 0100</a:t>
            </a:r>
            <a:r>
              <a:rPr lang="zh-CN" altLang="zh-CN" sz="1800"/>
              <a:t>，</a:t>
            </a:r>
            <a:r>
              <a:rPr lang="en-US" altLang="zh-CN" sz="1800"/>
              <a:t>1001 1000</a:t>
            </a:r>
            <a:r>
              <a:rPr lang="zh-CN" altLang="zh-CN" sz="1800"/>
              <a:t>，</a:t>
            </a:r>
            <a:r>
              <a:rPr lang="en-US" altLang="zh-CN" sz="1800"/>
              <a:t>1001 1001</a:t>
            </a:r>
            <a:r>
              <a:rPr lang="zh-CN" altLang="zh-CN" sz="1800"/>
              <a:t>，…，</a:t>
            </a:r>
            <a:r>
              <a:rPr lang="en-US" altLang="zh-CN" sz="1800"/>
              <a:t>1001 1100</a:t>
            </a:r>
            <a:r>
              <a:rPr lang="zh-CN" altLang="zh-CN" sz="1800"/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/>
              <a:t>1010 0000</a:t>
            </a:r>
            <a:r>
              <a:rPr lang="zh-CN" altLang="zh-CN" sz="1800"/>
              <a:t>，</a:t>
            </a:r>
            <a:r>
              <a:rPr lang="en-US" altLang="zh-CN" sz="1800"/>
              <a:t>1010 0001</a:t>
            </a:r>
            <a:r>
              <a:rPr lang="zh-CN" altLang="zh-CN" sz="1800"/>
              <a:t>，…，</a:t>
            </a:r>
            <a:r>
              <a:rPr lang="en-US" altLang="zh-CN" sz="1800"/>
              <a:t>1010 0100</a:t>
            </a:r>
            <a:r>
              <a:rPr lang="zh-CN" altLang="zh-CN" sz="1800"/>
              <a:t>，</a:t>
            </a:r>
            <a:r>
              <a:rPr lang="en-US" altLang="zh-CN" sz="1800"/>
              <a:t>1010 1000</a:t>
            </a:r>
            <a:r>
              <a:rPr lang="zh-CN" altLang="zh-CN" sz="1800"/>
              <a:t>，</a:t>
            </a:r>
            <a:r>
              <a:rPr lang="en-US" altLang="zh-CN" sz="1800"/>
              <a:t>1010 1001</a:t>
            </a:r>
            <a:r>
              <a:rPr lang="zh-CN" altLang="zh-CN" sz="1800"/>
              <a:t>，…，</a:t>
            </a:r>
            <a:r>
              <a:rPr lang="en-US" altLang="zh-CN" sz="1800"/>
              <a:t>1010 1100</a:t>
            </a:r>
            <a:r>
              <a:rPr lang="zh-CN" altLang="zh-CN" sz="1800"/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/>
              <a:t>1011 0000</a:t>
            </a:r>
            <a:r>
              <a:rPr lang="zh-CN" altLang="zh-CN" sz="1800"/>
              <a:t>，</a:t>
            </a:r>
            <a:r>
              <a:rPr lang="en-US" altLang="zh-CN" sz="1800"/>
              <a:t>1011 0001</a:t>
            </a:r>
            <a:r>
              <a:rPr lang="zh-CN" altLang="zh-CN" sz="1800"/>
              <a:t>，…，</a:t>
            </a:r>
            <a:r>
              <a:rPr lang="en-US" altLang="zh-CN" sz="1800"/>
              <a:t>1011 0100</a:t>
            </a:r>
            <a:r>
              <a:rPr lang="zh-CN" altLang="zh-CN" sz="1800"/>
              <a:t>，</a:t>
            </a:r>
            <a:r>
              <a:rPr lang="en-US" altLang="zh-CN" sz="1800"/>
              <a:t>1011 1000</a:t>
            </a:r>
            <a:r>
              <a:rPr lang="zh-CN" altLang="zh-CN" sz="1800"/>
              <a:t>，</a:t>
            </a:r>
            <a:r>
              <a:rPr lang="en-US" altLang="zh-CN" sz="1800"/>
              <a:t>1011 1001</a:t>
            </a:r>
            <a:r>
              <a:rPr lang="zh-CN" altLang="zh-CN" sz="1800"/>
              <a:t>，…，</a:t>
            </a:r>
            <a:r>
              <a:rPr lang="en-US" altLang="zh-CN" sz="1800"/>
              <a:t>1011 1100</a:t>
            </a:r>
            <a:r>
              <a:rPr lang="zh-CN" altLang="zh-CN" sz="1800"/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800"/>
              <a:t>1100 0000</a:t>
            </a:r>
            <a:r>
              <a:rPr lang="zh-CN" altLang="zh-CN" sz="1800"/>
              <a:t>，</a:t>
            </a:r>
            <a:r>
              <a:rPr lang="en-US" altLang="zh-CN" sz="1800"/>
              <a:t>1100 0001</a:t>
            </a:r>
            <a:r>
              <a:rPr lang="zh-CN" altLang="zh-CN" sz="1800"/>
              <a:t>，…，</a:t>
            </a:r>
            <a:r>
              <a:rPr lang="en-US" altLang="zh-CN" sz="1800"/>
              <a:t>1100 0100</a:t>
            </a:r>
            <a:r>
              <a:rPr lang="zh-CN" altLang="zh-CN" sz="1800"/>
              <a:t>，</a:t>
            </a:r>
            <a:r>
              <a:rPr lang="en-US" altLang="zh-CN" sz="1800"/>
              <a:t>1100 1000</a:t>
            </a:r>
            <a:r>
              <a:rPr lang="zh-CN" altLang="zh-CN" sz="1800"/>
              <a:t>，</a:t>
            </a:r>
            <a:r>
              <a:rPr lang="en-US" altLang="zh-CN" sz="1800"/>
              <a:t>1100 1001</a:t>
            </a:r>
            <a:r>
              <a:rPr lang="zh-CN" altLang="zh-CN" sz="1800"/>
              <a:t>，…，</a:t>
            </a:r>
            <a:r>
              <a:rPr lang="en-US" altLang="zh-CN" sz="1800"/>
              <a:t>1100 1100</a:t>
            </a:r>
            <a:r>
              <a:rPr lang="zh-CN" altLang="zh-CN" sz="1800"/>
              <a:t>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C24F29-C518-AE89-8A34-BB428D5F4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5613400"/>
            <a:ext cx="8113713" cy="8302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由上面的编码变化规律可知：该电路的功能是完成</a:t>
            </a:r>
            <a:r>
              <a:rPr lang="en-US" altLang="zh-CN"/>
              <a:t>2</a:t>
            </a:r>
            <a:r>
              <a:rPr lang="zh-CN" altLang="zh-CN"/>
              <a:t>位</a:t>
            </a:r>
            <a:r>
              <a:rPr lang="en-US" altLang="zh-CN"/>
              <a:t>5421BCD</a:t>
            </a:r>
            <a:r>
              <a:rPr lang="zh-CN" altLang="zh-CN"/>
              <a:t>码的十进制计数。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10371</TotalTime>
  <Words>1104</Words>
  <Application>Microsoft Office PowerPoint</Application>
  <PresentationFormat>全屏显示(4:3)</PresentationFormat>
  <Paragraphs>98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Tahoma</vt:lpstr>
      <vt:lpstr>Wingdings</vt:lpstr>
      <vt:lpstr>Blends</vt:lpstr>
      <vt:lpstr>Visio</vt:lpstr>
      <vt:lpstr>第7章 时序逻辑电路   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</dc:title>
  <dc:creator>owner</dc:creator>
  <cp:lastModifiedBy>LXCDELL</cp:lastModifiedBy>
  <cp:revision>270</cp:revision>
  <dcterms:created xsi:type="dcterms:W3CDTF">2010-05-10T03:18:25Z</dcterms:created>
  <dcterms:modified xsi:type="dcterms:W3CDTF">2022-12-24T03:14:25Z</dcterms:modified>
</cp:coreProperties>
</file>