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336" r:id="rId3"/>
    <p:sldId id="333" r:id="rId4"/>
    <p:sldId id="337" r:id="rId5"/>
    <p:sldId id="335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99CCFF"/>
    <a:srgbClr val="3399FF"/>
    <a:srgbClr val="6666FF"/>
    <a:srgbClr val="6699FF"/>
    <a:srgbClr val="0066CC"/>
    <a:srgbClr val="0099CC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6" autoAdjust="0"/>
    <p:restoredTop sz="86387" autoAdjust="0"/>
  </p:normalViewPr>
  <p:slideViewPr>
    <p:cSldViewPr>
      <p:cViewPr varScale="1">
        <p:scale>
          <a:sx n="136" d="100"/>
          <a:sy n="136" d="100"/>
        </p:scale>
        <p:origin x="190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142875" y="152400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1949C3-2E1C-488E-8121-FA09B3464D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4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14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404813"/>
            <a:ext cx="590550" cy="61452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92163" y="152400"/>
            <a:ext cx="8191500" cy="652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880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F92E-F5C1-446B-B6B0-6A19DC24F133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F1D6E8-2535-4161-BC85-CD59EF9DADC2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2201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438" y="152400"/>
            <a:ext cx="639762" cy="6527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7950" y="404813"/>
            <a:ext cx="590550" cy="61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3" y="152400"/>
            <a:ext cx="81915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5" r:id="rId2"/>
    <p:sldLayoutId id="2147483806" r:id="rId3"/>
    <p:sldLayoutId id="2147483807" r:id="rId4"/>
    <p:sldLayoutId id="214748380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 spc="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"/>
        <a:defRPr sz="2000" kern="1200" spc="150">
          <a:solidFill>
            <a:schemeClr val="tx2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" panose="05000000000000000000" pitchFamily="2" charset="2"/>
        <a:buChar char="§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F79646"/>
        </a:buClr>
        <a:buFont typeface="Wingdings" panose="05000000000000000000" pitchFamily="2" charset="2"/>
        <a:buChar char="§"/>
        <a:defRPr sz="13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8"/>
          <p:cNvSpPr txBox="1">
            <a:spLocks noChangeArrowheads="1"/>
          </p:cNvSpPr>
          <p:nvPr/>
        </p:nvSpPr>
        <p:spPr bwMode="auto">
          <a:xfrm>
            <a:off x="539750" y="2024063"/>
            <a:ext cx="61198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电路与电子技术</a:t>
            </a:r>
          </a:p>
        </p:txBody>
      </p:sp>
      <p:sp>
        <p:nvSpPr>
          <p:cNvPr id="3075" name="矩形 9"/>
          <p:cNvSpPr>
            <a:spLocks noChangeArrowheads="1"/>
          </p:cNvSpPr>
          <p:nvPr/>
        </p:nvSpPr>
        <p:spPr bwMode="auto">
          <a:xfrm>
            <a:off x="4392613" y="5301089"/>
            <a:ext cx="3786614" cy="830997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-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廖雪超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u="sng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liaoxuechao@wust.edu.cn</a:t>
            </a:r>
          </a:p>
        </p:txBody>
      </p:sp>
      <p:sp>
        <p:nvSpPr>
          <p:cNvPr id="3076" name="矩形 10"/>
          <p:cNvSpPr>
            <a:spLocks noChangeArrowheads="1"/>
          </p:cNvSpPr>
          <p:nvPr/>
        </p:nvSpPr>
        <p:spPr bwMode="auto">
          <a:xfrm>
            <a:off x="3613150" y="3665538"/>
            <a:ext cx="300672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计算机科学与技术学院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2023</a:t>
            </a:r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</a:p>
        </p:txBody>
      </p:sp>
      <p:sp>
        <p:nvSpPr>
          <p:cNvPr id="4109" name="矩形 1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/>
          <a:lstStyle/>
          <a:p>
            <a:pPr algn="ctr">
              <a:defRPr/>
            </a:pPr>
            <a:r>
              <a:rPr lang="zh-CN" altLang="en-US" sz="3200" cap="none">
                <a:solidFill>
                  <a:schemeClr val="tx2"/>
                </a:solidFill>
              </a:rPr>
              <a:t>封面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9572" y="3017838"/>
            <a:ext cx="6077149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anose="05000000000000000000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zh-CN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Circuits and Electronics Technology</a:t>
            </a:r>
            <a:endParaRPr lang="en-US" altLang="zh-CN" sz="28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36613" y="1592796"/>
            <a:ext cx="80278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914400" indent="-457200" algn="l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828800" indent="-457200" algn="l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286000" indent="-457200" algn="l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743200" indent="-4572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3200400" indent="-4572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657600" indent="-4572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4114800" indent="-4572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课程性质：专业基础课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课程要求：</a:t>
            </a:r>
          </a:p>
          <a:p>
            <a:pPr marL="0" inden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）掌握一定的理论知识，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掌握应用理论知识分析和解决电路实际问题的能力</a:t>
            </a: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）认真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独立</a:t>
            </a: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完成课后作业；</a:t>
            </a:r>
          </a:p>
          <a:p>
            <a:pPr marL="0" inden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）认真做好每一个实验，以加深对理论知识的理解；</a:t>
            </a:r>
          </a:p>
          <a:p>
            <a:pPr marL="0" inden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）理论： </a:t>
            </a:r>
            <a:r>
              <a:rPr lang="en-US" altLang="zh-CN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学时</a:t>
            </a:r>
            <a:endParaRPr lang="en-US" altLang="zh-CN" sz="2400" b="1" dirty="0">
              <a:solidFill>
                <a:srgbClr val="3508F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实验： </a:t>
            </a:r>
            <a:r>
              <a:rPr lang="en-US" altLang="zh-CN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rgbClr val="350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学时</a:t>
            </a:r>
          </a:p>
        </p:txBody>
      </p:sp>
      <p:sp>
        <p:nvSpPr>
          <p:cNvPr id="5325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325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矩形 13"/>
          <p:cNvSpPr txBox="1">
            <a:spLocks/>
          </p:cNvSpPr>
          <p:nvPr/>
        </p:nvSpPr>
        <p:spPr bwMode="auto">
          <a:xfrm>
            <a:off x="107950" y="404813"/>
            <a:ext cx="539614" cy="61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 cap="all" spc="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400" cap="none" dirty="0"/>
              <a:t>课程介绍</a:t>
            </a:r>
          </a:p>
        </p:txBody>
      </p:sp>
    </p:spTree>
    <p:extLst>
      <p:ext uri="{BB962C8B-B14F-4D97-AF65-F5344CB8AC3E}">
        <p14:creationId xmlns:p14="http://schemas.microsoft.com/office/powerpoint/2010/main" val="526226320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矩形 13"/>
          <p:cNvSpPr>
            <a:spLocks noGrp="1"/>
          </p:cNvSpPr>
          <p:nvPr>
            <p:ph type="title" idx="4294967295"/>
          </p:nvPr>
        </p:nvSpPr>
        <p:spPr>
          <a:xfrm>
            <a:off x="107950" y="404813"/>
            <a:ext cx="539614" cy="6145212"/>
          </a:xfrm>
        </p:spPr>
        <p:txBody>
          <a:bodyPr/>
          <a:lstStyle/>
          <a:p>
            <a:pPr>
              <a:defRPr/>
            </a:pPr>
            <a:r>
              <a:rPr lang="zh-CN" altLang="en-US" sz="2400" cap="none" dirty="0"/>
              <a:t>教材</a:t>
            </a:r>
          </a:p>
        </p:txBody>
      </p:sp>
      <p:sp>
        <p:nvSpPr>
          <p:cNvPr id="4099" name="矩形 15"/>
          <p:cNvSpPr>
            <a:spLocks noChangeArrowheads="1"/>
          </p:cNvSpPr>
          <p:nvPr/>
        </p:nvSpPr>
        <p:spPr bwMode="auto">
          <a:xfrm>
            <a:off x="643832" y="3248446"/>
            <a:ext cx="4427538" cy="261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551" tIns="73002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646"/>
              </a:buClr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电子技术基础</a:t>
            </a:r>
            <a:endParaRPr lang="en-US" altLang="zh-CN" sz="2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----</a:t>
            </a: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电路与模拟电子</a:t>
            </a:r>
            <a:r>
              <a:rPr lang="en-US" altLang="zh-CN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赵辉，李燕荣，蔡伟超 编著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清华大学出版社出版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2017</a:t>
            </a: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月第</a:t>
            </a:r>
            <a:r>
              <a:rPr lang="en-US" altLang="zh-CN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版</a:t>
            </a:r>
            <a:endParaRPr lang="en-US" altLang="zh-CN" sz="2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296652"/>
            <a:ext cx="4317720" cy="59368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620688"/>
            <a:ext cx="2628292" cy="4680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026" name="矩形 2"/>
          <p:cNvSpPr>
            <a:spLocks noGrp="1"/>
          </p:cNvSpPr>
          <p:nvPr>
            <p:ph type="title"/>
          </p:nvPr>
        </p:nvSpPr>
        <p:spPr>
          <a:xfrm>
            <a:off x="107950" y="404813"/>
            <a:ext cx="539614" cy="6145212"/>
          </a:xfrm>
        </p:spPr>
        <p:txBody>
          <a:bodyPr/>
          <a:lstStyle/>
          <a:p>
            <a:pPr>
              <a:defRPr/>
            </a:pPr>
            <a:r>
              <a:rPr lang="zh-CN" altLang="en-US" sz="2400" cap="none" dirty="0"/>
              <a:t>课程内容</a:t>
            </a:r>
            <a:endParaRPr lang="en-US" altLang="zh-CN" sz="2400" cap="none" dirty="0"/>
          </a:p>
        </p:txBody>
      </p:sp>
      <p:sp>
        <p:nvSpPr>
          <p:cNvPr id="3" name="矩形 2"/>
          <p:cNvSpPr/>
          <p:nvPr/>
        </p:nvSpPr>
        <p:spPr>
          <a:xfrm>
            <a:off x="1403648" y="584684"/>
            <a:ext cx="6552728" cy="5130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主要研究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电路基本理论及其分析方法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电路的基本概念和定律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电阻电路的分析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动态电路分析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正弦稳态电路分析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耦合电感电路等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模拟电子技术的分析设计方法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半导体器件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放大电路分析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负反馈放大电路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集成运算放大器及其应用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波形产生电路和直流稳压电源</a:t>
            </a:r>
            <a:endParaRPr lang="en-US" altLang="zh-CN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0099"/>
              </a:buClr>
              <a:buFont typeface="Wingdings" panose="05000000000000000000" pitchFamily="2" charset="2"/>
              <a:buChar char="n"/>
            </a:pPr>
            <a:r>
              <a:rPr lang="zh-CN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zh-CN" altLang="zh-CN" sz="2000" b="1" kern="0" dirty="0">
                <a:ea typeface="Times New Roman" panose="02020603050405020304" pitchFamily="18" charset="0"/>
              </a:rPr>
              <a:t>Protel DXP</a:t>
            </a:r>
            <a:r>
              <a:rPr lang="zh-CN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仿真软件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817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矩形 2"/>
          <p:cNvSpPr>
            <a:spLocks noGrp="1"/>
          </p:cNvSpPr>
          <p:nvPr>
            <p:ph type="title"/>
          </p:nvPr>
        </p:nvSpPr>
        <p:spPr>
          <a:xfrm>
            <a:off x="107950" y="404813"/>
            <a:ext cx="539614" cy="6145212"/>
          </a:xfrm>
        </p:spPr>
        <p:txBody>
          <a:bodyPr/>
          <a:lstStyle/>
          <a:p>
            <a:pPr>
              <a:defRPr/>
            </a:pPr>
            <a:r>
              <a:rPr lang="zh-CN" altLang="en-US" sz="2400" cap="none" dirty="0"/>
              <a:t>教学计划</a:t>
            </a:r>
            <a:endParaRPr lang="en-US" altLang="zh-CN" sz="2400" cap="none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5862"/>
              </p:ext>
            </p:extLst>
          </p:nvPr>
        </p:nvGraphicFramePr>
        <p:xfrm>
          <a:off x="1007604" y="836713"/>
          <a:ext cx="7740860" cy="540060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600" b="1" kern="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内容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总学时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理论学时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实践学时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18">
                <a:tc>
                  <a:txBody>
                    <a:bodyPr/>
                    <a:lstStyle/>
                    <a:p>
                      <a:pPr marL="6604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52538" algn="l"/>
                        </a:tabLs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 </a:t>
                      </a:r>
                      <a:r>
                        <a:rPr lang="zh-CN" alt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1463" indent="-271463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电路的基本概念和定律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18">
                <a:tc>
                  <a:txBody>
                    <a:bodyPr/>
                    <a:lstStyle/>
                    <a:p>
                      <a:pPr marL="6604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52538" algn="l"/>
                        </a:tabLs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 </a:t>
                      </a:r>
                      <a:r>
                        <a:rPr lang="zh-CN" alt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</a:t>
                      </a:r>
                      <a:endParaRPr lang="zh-CN" alt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spc="-5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电阻电路的分析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18">
                <a:tc>
                  <a:txBody>
                    <a:bodyPr/>
                    <a:lstStyle/>
                    <a:p>
                      <a:pPr marL="6604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52538" algn="l"/>
                        </a:tabLs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 </a:t>
                      </a:r>
                      <a:r>
                        <a:rPr lang="zh-CN" alt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</a:t>
                      </a:r>
                      <a:endParaRPr lang="zh-CN" alt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spc="-5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动态电路分析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400" b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418">
                <a:tc>
                  <a:txBody>
                    <a:bodyPr/>
                    <a:lstStyle/>
                    <a:p>
                      <a:pPr marL="6604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52538" algn="l"/>
                        </a:tabLs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 </a:t>
                      </a:r>
                      <a:r>
                        <a:rPr lang="zh-CN" alt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spc="-5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正弦稳态电路分析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400" b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418">
                <a:tc>
                  <a:txBody>
                    <a:bodyPr/>
                    <a:lstStyle/>
                    <a:p>
                      <a:pPr marL="6604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52538" algn="l"/>
                        </a:tabLs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  </a:t>
                      </a:r>
                      <a:r>
                        <a:rPr lang="zh-CN" alt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</a:t>
                      </a:r>
                      <a:endParaRPr lang="zh-CN" alt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0" spc="-5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耦合电感电路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400" b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418">
                <a:tc>
                  <a:txBody>
                    <a:bodyPr/>
                    <a:lstStyle/>
                    <a:p>
                      <a:pPr marL="6604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52538" algn="l"/>
                        </a:tabLs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418">
                <a:tc>
                  <a:txBody>
                    <a:bodyPr/>
                    <a:lstStyle/>
                    <a:p>
                      <a:pPr marL="6604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52538" algn="l"/>
                        </a:tabLst>
                      </a:pPr>
                      <a:endParaRPr lang="zh-CN" alt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418">
                <a:tc>
                  <a:txBody>
                    <a:bodyPr/>
                    <a:lstStyle/>
                    <a:p>
                      <a:pPr marL="6604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252538" algn="l"/>
                        </a:tabLs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141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合计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14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LXC">
  <a:themeElements>
    <a:clrScheme name="lxc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3977</TotalTime>
  <Words>252</Words>
  <Application>Microsoft Office PowerPoint</Application>
  <PresentationFormat>全屏显示(4:3)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Franklin Gothic Medium</vt:lpstr>
      <vt:lpstr>Times New Roman</vt:lpstr>
      <vt:lpstr>Wingdings</vt:lpstr>
      <vt:lpstr>Wingdings 2</vt:lpstr>
      <vt:lpstr>网格LXC</vt:lpstr>
      <vt:lpstr>封面</vt:lpstr>
      <vt:lpstr>PowerPoint 演示文稿</vt:lpstr>
      <vt:lpstr>教材</vt:lpstr>
      <vt:lpstr>课程内容</vt:lpstr>
      <vt:lpstr>教学计划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数字系统设计</dc:title>
  <dc:creator>USER</dc:creator>
  <cp:lastModifiedBy>LXCDELL</cp:lastModifiedBy>
  <cp:revision>588</cp:revision>
  <dcterms:created xsi:type="dcterms:W3CDTF">2009-12-03T07:23:12Z</dcterms:created>
  <dcterms:modified xsi:type="dcterms:W3CDTF">2023-09-03T12:02:42Z</dcterms:modified>
</cp:coreProperties>
</file>