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46"/>
  </p:notes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69" r:id="rId12"/>
    <p:sldId id="437" r:id="rId13"/>
    <p:sldId id="438" r:id="rId14"/>
    <p:sldId id="439" r:id="rId15"/>
    <p:sldId id="440" r:id="rId16"/>
    <p:sldId id="441" r:id="rId17"/>
    <p:sldId id="442" r:id="rId18"/>
    <p:sldId id="470" r:id="rId19"/>
    <p:sldId id="471" r:id="rId20"/>
    <p:sldId id="47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1D1D"/>
    <a:srgbClr val="FDE1CF"/>
    <a:srgbClr val="5B9BD5"/>
    <a:srgbClr val="FF0000"/>
    <a:srgbClr val="FFCC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2986" autoAdjust="0"/>
  </p:normalViewPr>
  <p:slideViewPr>
    <p:cSldViewPr>
      <p:cViewPr varScale="1">
        <p:scale>
          <a:sx n="105" d="100"/>
          <a:sy n="105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png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png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7.png"/><Relationship Id="rId1" Type="http://schemas.openxmlformats.org/officeDocument/2006/relationships/image" Target="../media/image56.png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76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png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png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png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42.png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image" Target="../media/image13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2.png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png"/><Relationship Id="rId4" Type="http://schemas.openxmlformats.org/officeDocument/2006/relationships/image" Target="../media/image18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4" Type="http://schemas.openxmlformats.org/officeDocument/2006/relationships/image" Target="../media/image197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28.png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05B393-B036-4088-A0D2-E60621BA10B5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101067-568D-403D-86C5-EFD81731E6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5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88707B-A6B2-4183-9781-BC5774E6DEC4}" type="slidenum">
              <a:rPr lang="zh-CN" altLang="en-US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422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A87-F8F5-45CB-8E1A-645E0B5849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46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148-C430-4C93-8DF6-A855949A09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A87-F8F5-45CB-8E1A-645E0B5849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75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71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71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动态电路分析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B1EF6E-823E-468D-A20B-D1C1590B5B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38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71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71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动态电路分析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70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949A-FB30-415B-AB5B-28F799E64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5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3B73-E0C5-407C-9D5B-599F18D29F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4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E73-72B2-415C-AE38-DBB224B36E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0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B996-2E7C-4953-AB93-695F24F8C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9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C10-949A-4576-B6E0-ECE1E95466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4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4E79-AC99-4D80-9FC0-98C38C9FFE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51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6A19-FA98-4CA3-9533-EFD77AC902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3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0E0F-3509-4E8F-95A0-187858F290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37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FA87-F8F5-45CB-8E1A-645E0B5849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7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4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png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2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6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65.wmf"/><Relationship Id="rId4" Type="http://schemas.openxmlformats.org/officeDocument/2006/relationships/image" Target="../media/image58.wmf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9.bin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7.wmf"/><Relationship Id="rId9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87.w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93.png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9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4.png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9.wmf"/><Relationship Id="rId4" Type="http://schemas.openxmlformats.org/officeDocument/2006/relationships/image" Target="../media/image106.png"/><Relationship Id="rId9" Type="http://schemas.openxmlformats.org/officeDocument/2006/relationships/oleObject" Target="../embeddings/oleObject1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image" Target="../media/image8.png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4.wmf"/><Relationship Id="rId4" Type="http://schemas.openxmlformats.org/officeDocument/2006/relationships/image" Target="../media/image121.png"/><Relationship Id="rId9" Type="http://schemas.openxmlformats.org/officeDocument/2006/relationships/oleObject" Target="../embeddings/oleObject13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3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8.wmf"/><Relationship Id="rId11" Type="http://schemas.openxmlformats.org/officeDocument/2006/relationships/image" Target="../media/image130.wmf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47.bin"/><Relationship Id="rId4" Type="http://schemas.openxmlformats.org/officeDocument/2006/relationships/image" Target="../media/image42.png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4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5.png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46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6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72.png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7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8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8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9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BB167-C060-49C6-91C8-7928A032967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187530" y="838200"/>
            <a:ext cx="7162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</a:rPr>
              <a:t>第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章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二阶动态电路</a:t>
            </a:r>
            <a:r>
              <a:rPr kumimoji="1" lang="zh-CN" altLang="en-US" sz="3600" b="1" dirty="0" smtClean="0">
                <a:latin typeface="Times New Roman" panose="02020603050405020304" pitchFamily="18" charset="0"/>
              </a:rPr>
              <a:t>分析（补充） </a:t>
            </a:r>
            <a:endParaRPr kumimoji="1" lang="zh-CN" altLang="en-US" sz="36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685800" y="28956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宋体" panose="02010600030101010101" pitchFamily="2" charset="-122"/>
              </a:rPr>
              <a:t>1.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分析二阶电路过渡过程的经典法；</a:t>
            </a:r>
            <a:r>
              <a:rPr kumimoji="1" lang="zh-CN" altLang="en-US" sz="1100" b="1" dirty="0">
                <a:latin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3657600"/>
            <a:ext cx="7802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anose="02010600030101010101" pitchFamily="2" charset="-122"/>
              </a:rPr>
              <a:t>2. </a:t>
            </a:r>
            <a:r>
              <a:rPr kumimoji="1" lang="zh-CN" altLang="en-US" sz="2400" b="1">
                <a:latin typeface="宋体" panose="02010600030101010101" pitchFamily="2" charset="-122"/>
              </a:rPr>
              <a:t>二阶动态电路的零输入响应、零状态响应、全响应；</a:t>
            </a:r>
            <a:r>
              <a:rPr kumimoji="1" lang="zh-CN" altLang="en-US" sz="11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685800" y="4495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anose="02010600030101010101" pitchFamily="2" charset="-122"/>
              </a:rPr>
              <a:t>3. </a:t>
            </a:r>
            <a:r>
              <a:rPr kumimoji="1" lang="zh-CN" altLang="en-US" sz="2400" b="1">
                <a:latin typeface="宋体" panose="02010600030101010101" pitchFamily="2" charset="-122"/>
              </a:rPr>
              <a:t>二阶动态电路的阶跃响应、冲激响应；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03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utoUpdateAnimBg="0"/>
      <p:bldP spid="316419" grpId="0" autoUpdateAnimBg="0"/>
      <p:bldP spid="316420" grpId="0" autoUpdateAnimBg="0"/>
      <p:bldP spid="31642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394230" y="637147"/>
            <a:ext cx="38141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．设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(0) = 0,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(0) =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974022"/>
              </p:ext>
            </p:extLst>
          </p:nvPr>
        </p:nvGraphicFramePr>
        <p:xfrm>
          <a:off x="1187530" y="1446974"/>
          <a:ext cx="3481620" cy="69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公式" r:id="rId3" imgW="1853396" imgH="406224" progId="Equation.3">
                  <p:embed/>
                </p:oleObj>
              </mc:Choice>
              <mc:Fallback>
                <p:oleObj name="公式" r:id="rId3" imgW="185339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30" y="1446974"/>
                        <a:ext cx="3481620" cy="696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45758"/>
              </p:ext>
            </p:extLst>
          </p:nvPr>
        </p:nvGraphicFramePr>
        <p:xfrm>
          <a:off x="1185230" y="2281993"/>
          <a:ext cx="3682064" cy="7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公式" r:id="rId5" imgW="1879600" imgH="406400" progId="Equation.3">
                  <p:embed/>
                </p:oleObj>
              </mc:Choice>
              <mc:Fallback>
                <p:oleObj name="公式" r:id="rId5" imgW="1879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230" y="2281993"/>
                        <a:ext cx="3682064" cy="75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968480"/>
              </p:ext>
            </p:extLst>
          </p:nvPr>
        </p:nvGraphicFramePr>
        <p:xfrm>
          <a:off x="1189814" y="3305961"/>
          <a:ext cx="5163095" cy="74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公式" r:id="rId7" imgW="2425700" imgH="406400" progId="Equation.3">
                  <p:embed/>
                </p:oleObj>
              </mc:Choice>
              <mc:Fallback>
                <p:oleObj name="公式" r:id="rId7" imgW="2425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814" y="3305961"/>
                        <a:ext cx="5163095" cy="741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15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3F652A-CA94-4538-A127-6E1255C42FDE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282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119910"/>
              </p:ext>
            </p:extLst>
          </p:nvPr>
        </p:nvGraphicFramePr>
        <p:xfrm>
          <a:off x="5281846" y="206753"/>
          <a:ext cx="3810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BMP 图象" r:id="rId3" imgW="2742857" imgH="1238423" progId="Paint.Picture">
                  <p:embed/>
                </p:oleObj>
              </mc:Choice>
              <mc:Fallback>
                <p:oleObj name="BMP 图象" r:id="rId3" imgW="2742857" imgH="1238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846" y="206753"/>
                        <a:ext cx="3810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342900" y="745216"/>
            <a:ext cx="4949200" cy="131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7-2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000" dirty="0">
                <a:latin typeface="宋体" panose="02010600030101010101" pitchFamily="2" charset="-122"/>
              </a:rPr>
              <a:t>前述电路中</a:t>
            </a:r>
            <a:r>
              <a:rPr kumimoji="1" lang="en-US" altLang="zh-CN" sz="2000" dirty="0">
                <a:latin typeface="宋体" panose="02010600030101010101" pitchFamily="2" charset="-122"/>
              </a:rPr>
              <a:t>,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1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L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1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 H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i="1" dirty="0" smtClean="0">
                <a:latin typeface="Times New Roman" panose="02020603050405020304" pitchFamily="18" charset="0"/>
              </a:rPr>
              <a:t>R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3 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(0) = 0, 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0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(0) = 1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 A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0  </a:t>
            </a:r>
            <a:r>
              <a:rPr kumimoji="1" lang="zh-CN" altLang="en-US" sz="2000" dirty="0">
                <a:latin typeface="宋体" panose="02010600030101010101" pitchFamily="2" charset="-122"/>
              </a:rPr>
              <a:t>时，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OC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= 0 , 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试求 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</a:t>
            </a:r>
            <a:r>
              <a:rPr kumimoji="1" lang="zh-CN" altLang="zh-CN" sz="2000" dirty="0">
                <a:latin typeface="Times New Roman" panose="02020603050405020304" pitchFamily="18" charset="0"/>
              </a:rPr>
              <a:t>及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80123"/>
              </p:ext>
            </p:extLst>
          </p:nvPr>
        </p:nvGraphicFramePr>
        <p:xfrm>
          <a:off x="971500" y="2744423"/>
          <a:ext cx="5976830" cy="74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4" name="公式" r:id="rId5" imgW="3162300" imgH="393700" progId="Equation.3">
                  <p:embed/>
                </p:oleObj>
              </mc:Choice>
              <mc:Fallback>
                <p:oleObj name="公式" r:id="rId5" imgW="316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00" y="2744423"/>
                        <a:ext cx="5976830" cy="747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342900" y="217566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解：利用前述结果</a:t>
            </a:r>
          </a:p>
        </p:txBody>
      </p:sp>
      <p:graphicFrame>
        <p:nvGraphicFramePr>
          <p:cNvPr id="282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65511"/>
              </p:ext>
            </p:extLst>
          </p:nvPr>
        </p:nvGraphicFramePr>
        <p:xfrm>
          <a:off x="1475570" y="3603087"/>
          <a:ext cx="2808390" cy="38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公式" r:id="rId7" imgW="1739900" imgH="215900" progId="Equation.3">
                  <p:embed/>
                </p:oleObj>
              </mc:Choice>
              <mc:Fallback>
                <p:oleObj name="公式" r:id="rId7" imgW="1739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70" y="3603087"/>
                        <a:ext cx="2808390" cy="38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41591"/>
              </p:ext>
            </p:extLst>
          </p:nvPr>
        </p:nvGraphicFramePr>
        <p:xfrm>
          <a:off x="948620" y="4184650"/>
          <a:ext cx="6503780" cy="85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公式" r:id="rId9" imgW="3225800" imgH="482600" progId="Equation.3">
                  <p:embed/>
                </p:oleObj>
              </mc:Choice>
              <mc:Fallback>
                <p:oleObj name="公式" r:id="rId9" imgW="3225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20" y="4184650"/>
                        <a:ext cx="6503780" cy="85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343782"/>
              </p:ext>
            </p:extLst>
          </p:nvPr>
        </p:nvGraphicFramePr>
        <p:xfrm>
          <a:off x="948620" y="5251450"/>
          <a:ext cx="6553587" cy="43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公式" r:id="rId11" imgW="3403600" imgH="241300" progId="Equation.3">
                  <p:embed/>
                </p:oleObj>
              </mc:Choice>
              <mc:Fallback>
                <p:oleObj name="公式" r:id="rId11" imgW="3403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20" y="5251450"/>
                        <a:ext cx="6553587" cy="43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99234"/>
              </p:ext>
            </p:extLst>
          </p:nvPr>
        </p:nvGraphicFramePr>
        <p:xfrm>
          <a:off x="1440104" y="5835386"/>
          <a:ext cx="5817980" cy="43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公式" r:id="rId13" imgW="3124200" imgH="228600" progId="Equation.3">
                  <p:embed/>
                </p:oleObj>
              </mc:Choice>
              <mc:Fallback>
                <p:oleObj name="公式" r:id="rId13" imgW="312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104" y="5835386"/>
                        <a:ext cx="5817980" cy="434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6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1" grpId="0" autoUpdateAnimBg="0"/>
      <p:bldP spid="2826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6131B5-5F7A-42D8-AF74-5A3E04E88A52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283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21958"/>
              </p:ext>
            </p:extLst>
          </p:nvPr>
        </p:nvGraphicFramePr>
        <p:xfrm>
          <a:off x="859441" y="3573020"/>
          <a:ext cx="2874358" cy="328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BMP 图象" r:id="rId3" imgW="2010056" imgH="1933333" progId="Paint.Picture">
                  <p:embed/>
                </p:oleObj>
              </mc:Choice>
              <mc:Fallback>
                <p:oleObj name="BMP 图象" r:id="rId3" imgW="2010056" imgH="1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441" y="3573020"/>
                        <a:ext cx="2874358" cy="3284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30508"/>
              </p:ext>
            </p:extLst>
          </p:nvPr>
        </p:nvGraphicFramePr>
        <p:xfrm>
          <a:off x="4566856" y="3557032"/>
          <a:ext cx="4047565" cy="328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BMP 图象" r:id="rId5" imgW="2343477" imgH="2048161" progId="Paint.Picture">
                  <p:embed/>
                </p:oleObj>
              </mc:Choice>
              <mc:Fallback>
                <p:oleObj name="BMP 图象" r:id="rId5" imgW="2343477" imgH="204816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856" y="3557032"/>
                        <a:ext cx="4047565" cy="3284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29296"/>
              </p:ext>
            </p:extLst>
          </p:nvPr>
        </p:nvGraphicFramePr>
        <p:xfrm>
          <a:off x="1150848" y="313649"/>
          <a:ext cx="5976830" cy="74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公式" r:id="rId7" imgW="3162300" imgH="393700" progId="Equation.3">
                  <p:embed/>
                </p:oleObj>
              </mc:Choice>
              <mc:Fallback>
                <p:oleObj name="公式" r:id="rId7" imgW="316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848" y="313649"/>
                        <a:ext cx="5976830" cy="747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38874"/>
              </p:ext>
            </p:extLst>
          </p:nvPr>
        </p:nvGraphicFramePr>
        <p:xfrm>
          <a:off x="1835620" y="1219345"/>
          <a:ext cx="2808390" cy="38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公式" r:id="rId9" imgW="1739900" imgH="215900" progId="Equation.3">
                  <p:embed/>
                </p:oleObj>
              </mc:Choice>
              <mc:Fallback>
                <p:oleObj name="公式" r:id="rId9" imgW="1739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20" y="1219345"/>
                        <a:ext cx="2808390" cy="38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1394"/>
              </p:ext>
            </p:extLst>
          </p:nvPr>
        </p:nvGraphicFramePr>
        <p:xfrm>
          <a:off x="1175751" y="1766599"/>
          <a:ext cx="6503780" cy="85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公式" r:id="rId11" imgW="3225800" imgH="482600" progId="Equation.3">
                  <p:embed/>
                </p:oleObj>
              </mc:Choice>
              <mc:Fallback>
                <p:oleObj name="公式" r:id="rId11" imgW="3225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751" y="1766599"/>
                        <a:ext cx="6503780" cy="85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482229"/>
              </p:ext>
            </p:extLst>
          </p:nvPr>
        </p:nvGraphicFramePr>
        <p:xfrm>
          <a:off x="1150848" y="2668545"/>
          <a:ext cx="6553587" cy="43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公式" r:id="rId13" imgW="3403600" imgH="241300" progId="Equation.3">
                  <p:embed/>
                </p:oleObj>
              </mc:Choice>
              <mc:Fallback>
                <p:oleObj name="公式" r:id="rId13" imgW="3403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848" y="2668545"/>
                        <a:ext cx="6553587" cy="43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97002"/>
              </p:ext>
            </p:extLst>
          </p:nvPr>
        </p:nvGraphicFramePr>
        <p:xfrm>
          <a:off x="1657866" y="3138343"/>
          <a:ext cx="5817980" cy="43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公式" r:id="rId15" imgW="3124200" imgH="228600" progId="Equation.3">
                  <p:embed/>
                </p:oleObj>
              </mc:Choice>
              <mc:Fallback>
                <p:oleObj name="公式" r:id="rId15" imgW="312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866" y="3138343"/>
                        <a:ext cx="5817980" cy="434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44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247650" y="633317"/>
            <a:ext cx="4419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3.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设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(0) =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L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(0) =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704661"/>
              </p:ext>
            </p:extLst>
          </p:nvPr>
        </p:nvGraphicFramePr>
        <p:xfrm>
          <a:off x="4477480" y="188550"/>
          <a:ext cx="4666520" cy="2203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BMP 图象" r:id="rId3" imgW="2685714" imgH="1104762" progId="Paint.Picture">
                  <p:embed/>
                </p:oleObj>
              </mc:Choice>
              <mc:Fallback>
                <p:oleObj name="BMP 图象" r:id="rId3" imgW="2685714" imgH="1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480" y="188550"/>
                        <a:ext cx="4666520" cy="2203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67064" y="1161697"/>
            <a:ext cx="4036310" cy="18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7-3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000" dirty="0">
                <a:latin typeface="宋体" panose="02010600030101010101" pitchFamily="2" charset="-122"/>
              </a:rPr>
              <a:t>前述电路中</a:t>
            </a:r>
            <a:r>
              <a:rPr kumimoji="1" lang="en-US" altLang="zh-CN" sz="2000" dirty="0">
                <a:latin typeface="宋体" panose="02010600030101010101" pitchFamily="2" charset="-122"/>
              </a:rPr>
              <a:t>,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0.25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 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i="1" dirty="0" smtClean="0">
                <a:latin typeface="Times New Roman" panose="02020603050405020304" pitchFamily="18" charset="0"/>
              </a:rPr>
              <a:t>L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0.5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 H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3 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(0) =2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,  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i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000" i="1" baseline="-25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(0) = 1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 A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0  </a:t>
            </a:r>
            <a:r>
              <a:rPr kumimoji="1" lang="zh-CN" altLang="en-US" sz="2000" dirty="0">
                <a:latin typeface="宋体" panose="02010600030101010101" pitchFamily="2" charset="-122"/>
              </a:rPr>
              <a:t>时，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OC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= 0 , 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试求 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</a:t>
            </a:r>
            <a:r>
              <a:rPr kumimoji="1" lang="zh-CN" altLang="zh-CN" sz="2000" dirty="0">
                <a:latin typeface="Times New Roman" panose="02020603050405020304" pitchFamily="18" charset="0"/>
              </a:rPr>
              <a:t>及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52186" y="3202590"/>
            <a:ext cx="3657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解：根据前述结果</a:t>
            </a:r>
          </a:p>
        </p:txBody>
      </p:sp>
      <p:graphicFrame>
        <p:nvGraphicFramePr>
          <p:cNvPr id="284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83921"/>
              </p:ext>
            </p:extLst>
          </p:nvPr>
        </p:nvGraphicFramePr>
        <p:xfrm>
          <a:off x="1009398" y="3617608"/>
          <a:ext cx="3623740" cy="68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公式" r:id="rId5" imgW="2413000" imgH="393700" progId="Equation.3">
                  <p:embed/>
                </p:oleObj>
              </mc:Choice>
              <mc:Fallback>
                <p:oleObj name="公式" r:id="rId5" imgW="241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398" y="3617608"/>
                        <a:ext cx="3623740" cy="687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97829"/>
              </p:ext>
            </p:extLst>
          </p:nvPr>
        </p:nvGraphicFramePr>
        <p:xfrm>
          <a:off x="4753918" y="3760920"/>
          <a:ext cx="2787762" cy="40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公式" r:id="rId7" imgW="1536033" imgH="215806" progId="Equation.3">
                  <p:embed/>
                </p:oleObj>
              </mc:Choice>
              <mc:Fallback>
                <p:oleObj name="公式" r:id="rId7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918" y="3760920"/>
                        <a:ext cx="2787762" cy="400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9268"/>
              </p:ext>
            </p:extLst>
          </p:nvPr>
        </p:nvGraphicFramePr>
        <p:xfrm>
          <a:off x="1547580" y="6044610"/>
          <a:ext cx="4934578" cy="67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公式" r:id="rId9" imgW="2908300" imgH="368300" progId="Equation.3">
                  <p:embed/>
                </p:oleObj>
              </mc:Choice>
              <mc:Fallback>
                <p:oleObj name="公式" r:id="rId9" imgW="290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80" y="6044610"/>
                        <a:ext cx="4934578" cy="673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4832"/>
              </p:ext>
            </p:extLst>
          </p:nvPr>
        </p:nvGraphicFramePr>
        <p:xfrm>
          <a:off x="1039880" y="5638679"/>
          <a:ext cx="5350030" cy="40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公式" r:id="rId11" imgW="2679700" imgH="241300" progId="Equation.3">
                  <p:embed/>
                </p:oleObj>
              </mc:Choice>
              <mc:Fallback>
                <p:oleObj name="公式" r:id="rId11" imgW="2679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80" y="5638679"/>
                        <a:ext cx="5350030" cy="405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93125"/>
              </p:ext>
            </p:extLst>
          </p:nvPr>
        </p:nvGraphicFramePr>
        <p:xfrm>
          <a:off x="1039880" y="4396094"/>
          <a:ext cx="6501800" cy="115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公式" r:id="rId13" imgW="3340100" imgH="635000" progId="Equation.3">
                  <p:embed/>
                </p:oleObj>
              </mc:Choice>
              <mc:Fallback>
                <p:oleObj name="公式" r:id="rId13" imgW="3340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80" y="4396094"/>
                        <a:ext cx="6501800" cy="1151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73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utoUpdateAnimBg="0"/>
      <p:bldP spid="284676" grpId="0" autoUpdateAnimBg="0"/>
      <p:bldP spid="2846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48D654-C53C-41F5-9D39-02755A530F7E}" type="slidenum">
              <a:rPr lang="zh-CN" altLang="en-US"/>
              <a:pPr/>
              <a:t>14</a:t>
            </a:fld>
            <a:endParaRPr lang="en-US" altLang="zh-CN"/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4610"/>
              </p:ext>
            </p:extLst>
          </p:nvPr>
        </p:nvGraphicFramePr>
        <p:xfrm>
          <a:off x="444301" y="3300927"/>
          <a:ext cx="3899099" cy="355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BMP 图象" r:id="rId3" imgW="2514286" imgH="2219635" progId="Paint.Picture">
                  <p:embed/>
                </p:oleObj>
              </mc:Choice>
              <mc:Fallback>
                <p:oleObj name="BMP 图象" r:id="rId3" imgW="2514286" imgH="2219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01" y="3300927"/>
                        <a:ext cx="3899099" cy="355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07120"/>
              </p:ext>
            </p:extLst>
          </p:nvPr>
        </p:nvGraphicFramePr>
        <p:xfrm>
          <a:off x="4860040" y="3300927"/>
          <a:ext cx="4104315" cy="355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BMP 图象" r:id="rId5" imgW="2219635" imgH="2238687" progId="Paint.Picture">
                  <p:embed/>
                </p:oleObj>
              </mc:Choice>
              <mc:Fallback>
                <p:oleObj name="BMP 图象" r:id="rId5" imgW="2219635" imgH="223868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40" y="3300927"/>
                        <a:ext cx="4104315" cy="355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57104"/>
              </p:ext>
            </p:extLst>
          </p:nvPr>
        </p:nvGraphicFramePr>
        <p:xfrm>
          <a:off x="683460" y="179507"/>
          <a:ext cx="3623740" cy="68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公式" r:id="rId7" imgW="2413000" imgH="393700" progId="Equation.3">
                  <p:embed/>
                </p:oleObj>
              </mc:Choice>
              <mc:Fallback>
                <p:oleObj name="公式" r:id="rId7" imgW="241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179507"/>
                        <a:ext cx="3623740" cy="6872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71830"/>
              </p:ext>
            </p:extLst>
          </p:nvPr>
        </p:nvGraphicFramePr>
        <p:xfrm>
          <a:off x="4427980" y="322819"/>
          <a:ext cx="2787762" cy="40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公式" r:id="rId9" imgW="1536033" imgH="215806" progId="Equation.3">
                  <p:embed/>
                </p:oleObj>
              </mc:Choice>
              <mc:Fallback>
                <p:oleObj name="公式" r:id="rId9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0" y="322819"/>
                        <a:ext cx="2787762" cy="4006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253611"/>
              </p:ext>
            </p:extLst>
          </p:nvPr>
        </p:nvGraphicFramePr>
        <p:xfrm>
          <a:off x="1130896" y="2626992"/>
          <a:ext cx="4934578" cy="67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公式" r:id="rId11" imgW="2908300" imgH="368300" progId="Equation.3">
                  <p:embed/>
                </p:oleObj>
              </mc:Choice>
              <mc:Fallback>
                <p:oleObj name="公式" r:id="rId11" imgW="290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896" y="2626992"/>
                        <a:ext cx="4934578" cy="673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78798"/>
              </p:ext>
            </p:extLst>
          </p:nvPr>
        </p:nvGraphicFramePr>
        <p:xfrm>
          <a:off x="683460" y="2193629"/>
          <a:ext cx="5350030" cy="40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公式" r:id="rId13" imgW="2679700" imgH="241300" progId="Equation.3">
                  <p:embed/>
                </p:oleObj>
              </mc:Choice>
              <mc:Fallback>
                <p:oleObj name="公式" r:id="rId13" imgW="2679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2193629"/>
                        <a:ext cx="5350030" cy="405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790431"/>
              </p:ext>
            </p:extLst>
          </p:nvPr>
        </p:nvGraphicFramePr>
        <p:xfrm>
          <a:off x="683460" y="938968"/>
          <a:ext cx="6501800" cy="115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公式" r:id="rId15" imgW="3340100" imgH="635000" progId="Equation.3">
                  <p:embed/>
                </p:oleObj>
              </mc:Choice>
              <mc:Fallback>
                <p:oleObj name="公式" r:id="rId15" imgW="3340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938968"/>
                        <a:ext cx="6501800" cy="1151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30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35551" y="216617"/>
            <a:ext cx="7126960" cy="965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434975" y="390207"/>
            <a:ext cx="7620000" cy="644525"/>
            <a:chOff x="490" y="130"/>
            <a:chExt cx="4800" cy="406"/>
          </a:xfrm>
          <a:noFill/>
        </p:grpSpPr>
        <p:sp>
          <p:nvSpPr>
            <p:cNvPr id="17425" name="Rectangle 3"/>
            <p:cNvSpPr>
              <a:spLocks noChangeArrowheads="1"/>
            </p:cNvSpPr>
            <p:nvPr/>
          </p:nvSpPr>
          <p:spPr bwMode="auto">
            <a:xfrm>
              <a:off x="490" y="189"/>
              <a:ext cx="4800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二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.       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，衰减振荡放电过程（欠阻尼情况）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</a:p>
          </p:txBody>
        </p:sp>
        <p:graphicFrame>
          <p:nvGraphicFramePr>
            <p:cNvPr id="174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8502696"/>
                </p:ext>
              </p:extLst>
            </p:nvPr>
          </p:nvGraphicFramePr>
          <p:xfrm>
            <a:off x="898" y="130"/>
            <a:ext cx="69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2" r:id="rId3" imgW="634725" imgH="444307" progId="Equation.3">
                    <p:embed/>
                  </p:oleObj>
                </mc:Choice>
                <mc:Fallback>
                  <p:oleObj r:id="rId3" imgW="6347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130"/>
                          <a:ext cx="690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25" name="Group 5"/>
          <p:cNvGrpSpPr>
            <a:grpSpLocks/>
          </p:cNvGrpSpPr>
          <p:nvPr/>
        </p:nvGrpSpPr>
        <p:grpSpPr bwMode="auto">
          <a:xfrm>
            <a:off x="827480" y="1182467"/>
            <a:ext cx="6172200" cy="674688"/>
            <a:chOff x="624" y="624"/>
            <a:chExt cx="3888" cy="425"/>
          </a:xfrm>
        </p:grpSpPr>
        <p:sp>
          <p:nvSpPr>
            <p:cNvPr id="17423" name="Rectangle 6"/>
            <p:cNvSpPr>
              <a:spLocks noChangeArrowheads="1"/>
            </p:cNvSpPr>
            <p:nvPr/>
          </p:nvSpPr>
          <p:spPr bwMode="auto">
            <a:xfrm>
              <a:off x="624" y="720"/>
              <a:ext cx="38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latin typeface="宋体" panose="02010600030101010101" pitchFamily="2" charset="-122"/>
                </a:rPr>
                <a:t>如果          ，则固有频率为共轭复数</a:t>
              </a:r>
              <a:r>
                <a:rPr kumimoji="1" lang="zh-CN" altLang="en-US" sz="2000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74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283455"/>
                </p:ext>
              </p:extLst>
            </p:nvPr>
          </p:nvGraphicFramePr>
          <p:xfrm>
            <a:off x="1152" y="624"/>
            <a:ext cx="60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3" r:id="rId5" imgW="634725" imgH="444307" progId="Equation.3">
                    <p:embed/>
                  </p:oleObj>
                </mc:Choice>
                <mc:Fallback>
                  <p:oleObj r:id="rId5" imgW="6347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24"/>
                          <a:ext cx="606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654099"/>
              </p:ext>
            </p:extLst>
          </p:nvPr>
        </p:nvGraphicFramePr>
        <p:xfrm>
          <a:off x="1020762" y="1936686"/>
          <a:ext cx="6569075" cy="76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公式" r:id="rId6" imgW="3937000" imgH="444500" progId="Equation.3">
                  <p:embed/>
                </p:oleObj>
              </mc:Choice>
              <mc:Fallback>
                <p:oleObj name="公式" r:id="rId6" imgW="3937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2" y="1936686"/>
                        <a:ext cx="6569075" cy="76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29" name="Group 9"/>
          <p:cNvGrpSpPr>
            <a:grpSpLocks/>
          </p:cNvGrpSpPr>
          <p:nvPr/>
        </p:nvGrpSpPr>
        <p:grpSpPr bwMode="auto">
          <a:xfrm>
            <a:off x="827480" y="2765425"/>
            <a:ext cx="5893995" cy="550272"/>
            <a:chOff x="336" y="1742"/>
            <a:chExt cx="3898" cy="468"/>
          </a:xfrm>
        </p:grpSpPr>
        <p:sp>
          <p:nvSpPr>
            <p:cNvPr id="17421" name="Rectangle 10"/>
            <p:cNvSpPr>
              <a:spLocks noChangeArrowheads="1"/>
            </p:cNvSpPr>
            <p:nvPr/>
          </p:nvSpPr>
          <p:spPr bwMode="auto">
            <a:xfrm>
              <a:off x="336" y="1833"/>
              <a:ext cx="2832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latin typeface="宋体" panose="02010600030101010101" pitchFamily="2" charset="-122"/>
                </a:rPr>
                <a:t>其中  </a:t>
              </a:r>
              <a:r>
                <a:rPr kumimoji="1" lang="zh-CN" altLang="en-US" sz="1200" dirty="0">
                  <a:latin typeface="宋体" panose="02010600030101010101" pitchFamily="2" charset="-122"/>
                </a:rPr>
                <a:t> 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2" name="Object 11"/>
            <p:cNvGraphicFramePr>
              <a:graphicFrameLocks noChangeAspect="1"/>
            </p:cNvGraphicFramePr>
            <p:nvPr/>
          </p:nvGraphicFramePr>
          <p:xfrm>
            <a:off x="806" y="1742"/>
            <a:ext cx="3428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5" name="公式" r:id="rId8" imgW="3162300" imgH="431800" progId="Equation.3">
                    <p:embed/>
                  </p:oleObj>
                </mc:Choice>
                <mc:Fallback>
                  <p:oleObj name="公式" r:id="rId8" imgW="31623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1742"/>
                          <a:ext cx="3428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86503"/>
              </p:ext>
            </p:extLst>
          </p:nvPr>
        </p:nvGraphicFramePr>
        <p:xfrm>
          <a:off x="230860" y="3501010"/>
          <a:ext cx="7696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公式" r:id="rId10" imgW="3149600" imgH="241300" progId="Equation.3">
                  <p:embed/>
                </p:oleObj>
              </mc:Choice>
              <mc:Fallback>
                <p:oleObj name="公式" r:id="rId10" imgW="314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60" y="3501010"/>
                        <a:ext cx="7696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873165"/>
              </p:ext>
            </p:extLst>
          </p:nvPr>
        </p:nvGraphicFramePr>
        <p:xfrm>
          <a:off x="1645840" y="4018526"/>
          <a:ext cx="3841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公式" r:id="rId12" imgW="1524000" imgH="228600" progId="Equation.3">
                  <p:embed/>
                </p:oleObj>
              </mc:Choice>
              <mc:Fallback>
                <p:oleObj name="公式" r:id="rId12" imgW="152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840" y="4018526"/>
                        <a:ext cx="38417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692782"/>
              </p:ext>
            </p:extLst>
          </p:nvPr>
        </p:nvGraphicFramePr>
        <p:xfrm>
          <a:off x="1670360" y="4540735"/>
          <a:ext cx="6934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公式" r:id="rId14" imgW="3289300" imgH="228600" progId="Equation.3">
                  <p:embed/>
                </p:oleObj>
              </mc:Choice>
              <mc:Fallback>
                <p:oleObj name="公式" r:id="rId14" imgW="328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60" y="4540735"/>
                        <a:ext cx="6934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47192"/>
              </p:ext>
            </p:extLst>
          </p:nvPr>
        </p:nvGraphicFramePr>
        <p:xfrm>
          <a:off x="1638597" y="5184432"/>
          <a:ext cx="5951240" cy="46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公式" r:id="rId16" imgW="2768600" imgH="228600" progId="Equation.3">
                  <p:embed/>
                </p:oleObj>
              </mc:Choice>
              <mc:Fallback>
                <p:oleObj name="公式" r:id="rId16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597" y="5184432"/>
                        <a:ext cx="5951240" cy="46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70386"/>
              </p:ext>
            </p:extLst>
          </p:nvPr>
        </p:nvGraphicFramePr>
        <p:xfrm>
          <a:off x="1630978" y="5799328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公式" r:id="rId18" imgW="1816100" imgH="228600" progId="Equation.3">
                  <p:embed/>
                </p:oleObj>
              </mc:Choice>
              <mc:Fallback>
                <p:oleObj name="公式" r:id="rId18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978" y="5799328"/>
                        <a:ext cx="365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787987"/>
              </p:ext>
            </p:extLst>
          </p:nvPr>
        </p:nvGraphicFramePr>
        <p:xfrm>
          <a:off x="1697823" y="6330456"/>
          <a:ext cx="4602417" cy="4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公式" r:id="rId20" imgW="1841500" imgH="215900" progId="Equation.3">
                  <p:embed/>
                </p:oleObj>
              </mc:Choice>
              <mc:Fallback>
                <p:oleObj name="公式" r:id="rId20" imgW="1841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823" y="6330456"/>
                        <a:ext cx="4602417" cy="4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96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4A9871-D206-40A2-94D1-E5CCB54FF6DE}" type="slidenum">
              <a:rPr lang="zh-CN" altLang="en-US"/>
              <a:pPr/>
              <a:t>16</a:t>
            </a:fld>
            <a:endParaRPr lang="en-US" altLang="zh-CN"/>
          </a:p>
        </p:txBody>
      </p:sp>
      <p:graphicFrame>
        <p:nvGraphicFramePr>
          <p:cNvPr id="287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42409"/>
              </p:ext>
            </p:extLst>
          </p:nvPr>
        </p:nvGraphicFramePr>
        <p:xfrm>
          <a:off x="1066800" y="483474"/>
          <a:ext cx="4441330" cy="58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公式" r:id="rId3" imgW="1866900" imgH="292100" progId="Equation.3">
                  <p:embed/>
                </p:oleObj>
              </mc:Choice>
              <mc:Fallback>
                <p:oleObj name="公式" r:id="rId3" imgW="1866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3474"/>
                        <a:ext cx="4441330" cy="5865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18330"/>
              </p:ext>
            </p:extLst>
          </p:nvPr>
        </p:nvGraphicFramePr>
        <p:xfrm>
          <a:off x="1066800" y="1143523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公式" r:id="rId5" imgW="1282700" imgH="228600" progId="Equation.3">
                  <p:embed/>
                </p:oleObj>
              </mc:Choice>
              <mc:Fallback>
                <p:oleObj name="公式" r:id="rId5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523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501260"/>
              </p:ext>
            </p:extLst>
          </p:nvPr>
        </p:nvGraphicFramePr>
        <p:xfrm>
          <a:off x="963612" y="2209800"/>
          <a:ext cx="6645275" cy="68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公式" r:id="rId7" imgW="2959100" imgH="342900" progId="Equation.3">
                  <p:embed/>
                </p:oleObj>
              </mc:Choice>
              <mc:Fallback>
                <p:oleObj name="公式" r:id="rId7" imgW="2959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2" y="2209800"/>
                        <a:ext cx="6645275" cy="682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9635"/>
              </p:ext>
            </p:extLst>
          </p:nvPr>
        </p:nvGraphicFramePr>
        <p:xfrm>
          <a:off x="957072" y="2892355"/>
          <a:ext cx="4881770" cy="69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公式" r:id="rId9" imgW="2654300" imgH="381000" progId="Equation.3">
                  <p:embed/>
                </p:oleObj>
              </mc:Choice>
              <mc:Fallback>
                <p:oleObj name="公式" r:id="rId9" imgW="2654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072" y="2892355"/>
                        <a:ext cx="4881770" cy="697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014775"/>
              </p:ext>
            </p:extLst>
          </p:nvPr>
        </p:nvGraphicFramePr>
        <p:xfrm>
          <a:off x="874713" y="1575731"/>
          <a:ext cx="6289648" cy="74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公式" r:id="rId11" imgW="3403600" imgH="406400" progId="Equation.3">
                  <p:embed/>
                </p:oleObj>
              </mc:Choice>
              <mc:Fallback>
                <p:oleObj name="公式" r:id="rId11" imgW="3403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575731"/>
                        <a:ext cx="6289648" cy="740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51" name="Group 7"/>
          <p:cNvGrpSpPr>
            <a:grpSpLocks/>
          </p:cNvGrpSpPr>
          <p:nvPr/>
        </p:nvGrpSpPr>
        <p:grpSpPr bwMode="auto">
          <a:xfrm>
            <a:off x="990600" y="3728577"/>
            <a:ext cx="4724400" cy="492167"/>
            <a:chOff x="768" y="2304"/>
            <a:chExt cx="2976" cy="357"/>
          </a:xfrm>
        </p:grpSpPr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768" y="2304"/>
              <a:ext cx="297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将        代入            中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844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873586"/>
                </p:ext>
              </p:extLst>
            </p:nvPr>
          </p:nvGraphicFramePr>
          <p:xfrm>
            <a:off x="1073" y="2323"/>
            <a:ext cx="57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8" r:id="rId13" imgW="393359" imgH="215713" progId="Equation.3">
                    <p:embed/>
                  </p:oleObj>
                </mc:Choice>
                <mc:Fallback>
                  <p:oleObj r:id="rId13" imgW="39335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323"/>
                          <a:ext cx="57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880974"/>
                </p:ext>
              </p:extLst>
            </p:nvPr>
          </p:nvGraphicFramePr>
          <p:xfrm>
            <a:off x="2256" y="2323"/>
            <a:ext cx="81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9" r:id="rId15" imgW="698500" imgH="228600" progId="Equation.3">
                    <p:embed/>
                  </p:oleObj>
                </mc:Choice>
                <mc:Fallback>
                  <p:oleObj r:id="rId15" imgW="698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23"/>
                          <a:ext cx="81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16102"/>
              </p:ext>
            </p:extLst>
          </p:nvPr>
        </p:nvGraphicFramePr>
        <p:xfrm>
          <a:off x="990600" y="4359798"/>
          <a:ext cx="6920847" cy="146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公式" r:id="rId17" imgW="3695700" imgH="812800" progId="Equation.3">
                  <p:embed/>
                </p:oleObj>
              </mc:Choice>
              <mc:Fallback>
                <p:oleObj name="公式" r:id="rId17" imgW="3695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59798"/>
                        <a:ext cx="6920847" cy="146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6" name="Object 12"/>
          <p:cNvGraphicFramePr>
            <a:graphicFrameLocks noChangeAspect="1"/>
          </p:cNvGraphicFramePr>
          <p:nvPr/>
        </p:nvGraphicFramePr>
        <p:xfrm>
          <a:off x="990600" y="5943600"/>
          <a:ext cx="4343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公式" r:id="rId19" imgW="2235200" imgH="342900" progId="Equation.3">
                  <p:embed/>
                </p:oleObj>
              </mc:Choice>
              <mc:Fallback>
                <p:oleObj name="公式" r:id="rId19" imgW="2235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943600"/>
                        <a:ext cx="4343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70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B868F0-973A-4AFD-9850-B93F7BC2E460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13936"/>
            <a:ext cx="9144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000" dirty="0">
                <a:latin typeface="宋体" panose="02010600030101010101" pitchFamily="2" charset="-122"/>
              </a:rPr>
              <a:t>      </a:t>
            </a:r>
            <a:r>
              <a:rPr kumimoji="1" lang="en-US" altLang="zh-CN" sz="2400" dirty="0">
                <a:latin typeface="宋体" panose="02010600030101010101" pitchFamily="2" charset="-122"/>
              </a:rPr>
              <a:t>1.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400" dirty="0">
                <a:latin typeface="宋体" panose="02010600030101010101" pitchFamily="2" charset="-122"/>
              </a:rPr>
              <a:t>是衰减振荡，它的振幅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 e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i="1" baseline="30000" dirty="0">
                <a:latin typeface="Times New Roman" panose="02020603050405020304" pitchFamily="18" charset="0"/>
              </a:rPr>
              <a:t>t  </a:t>
            </a:r>
            <a:r>
              <a:rPr kumimoji="1" lang="zh-CN" altLang="en-US" sz="2400" dirty="0">
                <a:latin typeface="宋体" panose="02010600030101010101" pitchFamily="2" charset="-122"/>
              </a:rPr>
              <a:t>随时间作指数衰减，</a:t>
            </a:r>
            <a:r>
              <a:rPr kumimoji="1" lang="zh-CN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kumimoji="1" lang="zh-CN" altLang="en-US" sz="2400" dirty="0">
                <a:latin typeface="宋体" panose="02010600030101010101" pitchFamily="2" charset="-122"/>
              </a:rPr>
              <a:t> 为衰减系数，</a:t>
            </a:r>
            <a:r>
              <a:rPr kumimoji="1" lang="zh-CN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  </a:t>
            </a:r>
            <a:r>
              <a:rPr kumimoji="1" lang="zh-CN" altLang="en-US" sz="2400" dirty="0">
                <a:latin typeface="宋体" panose="02010600030101010101" pitchFamily="2" charset="-122"/>
              </a:rPr>
              <a:t>越大，衰减越快；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762000" y="1577699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2.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kumimoji="1" lang="zh-CN" altLang="en-US" sz="2400">
                <a:latin typeface="宋体" panose="02010600030101010101" pitchFamily="2" charset="-122"/>
              </a:rPr>
              <a:t>为衰减振荡角频率，</a:t>
            </a:r>
            <a:r>
              <a:rPr kumimoji="1"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sz="2400">
                <a:latin typeface="宋体" panose="02010600030101010101" pitchFamily="2" charset="-122"/>
              </a:rPr>
              <a:t> 越大，振荡周期越小，振荡加快；</a:t>
            </a:r>
            <a:r>
              <a:rPr kumimoji="1" lang="zh-CN" altLang="en-US" sz="11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1752600" y="3048000"/>
          <a:ext cx="5943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BMP 图象" r:id="rId3" imgW="2952381" imgH="2476190" progId="Paint.Picture">
                  <p:embed/>
                </p:oleObj>
              </mc:Choice>
              <mc:Fallback>
                <p:oleObj name="BMP 图象" r:id="rId3" imgW="2952381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5943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73" name="Group 5"/>
          <p:cNvGrpSpPr>
            <a:grpSpLocks/>
          </p:cNvGrpSpPr>
          <p:nvPr/>
        </p:nvGrpSpPr>
        <p:grpSpPr bwMode="auto">
          <a:xfrm>
            <a:off x="0" y="2034899"/>
            <a:ext cx="9144000" cy="1187450"/>
            <a:chOff x="0" y="1200"/>
            <a:chExt cx="5760" cy="748"/>
          </a:xfrm>
        </p:grpSpPr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0" y="1200"/>
              <a:ext cx="57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000">
                  <a:latin typeface="宋体" panose="02010600030101010101" pitchFamily="2" charset="-122"/>
                </a:rPr>
                <a:t>      </a:t>
              </a:r>
              <a:r>
                <a:rPr kumimoji="1" lang="en-US" altLang="zh-CN" sz="2400">
                  <a:latin typeface="宋体" panose="02010600030101010101" pitchFamily="2" charset="-122"/>
                </a:rPr>
                <a:t>3.    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时，响应是振荡性，称为欠阻尼情况，</a:t>
              </a:r>
              <a:r>
                <a:rPr kumimoji="1" lang="zh-CN" altLang="en-US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kumimoji="1" lang="zh-CN" altLang="en-US" sz="2400">
                  <a:latin typeface="宋体" panose="02010600030101010101" pitchFamily="2" charset="-122"/>
                </a:rPr>
                <a:t>  反映振幅的衰减情况， </a:t>
              </a:r>
              <a:r>
                <a:rPr kumimoji="1" lang="zh-CN" altLang="en-US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zh-CN" altLang="en-US" sz="2400">
                  <a:latin typeface="宋体" panose="02010600030101010101" pitchFamily="2" charset="-122"/>
                </a:rPr>
                <a:t> 为振荡的角频率。</a:t>
              </a:r>
              <a:r>
                <a:rPr kumimoji="1" lang="zh-CN" altLang="en-US" sz="11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9464" name="Object 7"/>
            <p:cNvGraphicFramePr>
              <a:graphicFrameLocks noChangeAspect="1"/>
            </p:cNvGraphicFramePr>
            <p:nvPr/>
          </p:nvGraphicFramePr>
          <p:xfrm>
            <a:off x="720" y="1200"/>
            <a:ext cx="72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7" r:id="rId5" imgW="634725" imgH="444307" progId="Equation.3">
                    <p:embed/>
                  </p:oleObj>
                </mc:Choice>
                <mc:Fallback>
                  <p:oleObj r:id="rId5" imgW="6347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200"/>
                          <a:ext cx="720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17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utoUpdateAnimBg="0"/>
      <p:bldP spid="2887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7830" y="713863"/>
            <a:ext cx="7126960" cy="965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D6BBFA-6262-478B-981A-0D90C39CBBC2}" type="slidenum">
              <a:rPr lang="zh-CN" altLang="en-US"/>
              <a:pPr/>
              <a:t>18</a:t>
            </a:fld>
            <a:endParaRPr lang="en-US" altLang="zh-CN"/>
          </a:p>
        </p:txBody>
      </p:sp>
      <p:grpSp>
        <p:nvGrpSpPr>
          <p:cNvPr id="295938" name="Group 2"/>
          <p:cNvGrpSpPr>
            <a:grpSpLocks/>
          </p:cNvGrpSpPr>
          <p:nvPr/>
        </p:nvGrpSpPr>
        <p:grpSpPr bwMode="auto">
          <a:xfrm>
            <a:off x="755470" y="749907"/>
            <a:ext cx="6858000" cy="893763"/>
            <a:chOff x="528" y="1296"/>
            <a:chExt cx="4320" cy="659"/>
          </a:xfrm>
        </p:grpSpPr>
        <p:sp>
          <p:nvSpPr>
            <p:cNvPr id="26636" name="Rectangle 3"/>
            <p:cNvSpPr>
              <a:spLocks noChangeArrowheads="1"/>
            </p:cNvSpPr>
            <p:nvPr/>
          </p:nvSpPr>
          <p:spPr bwMode="auto">
            <a:xfrm>
              <a:off x="528" y="1456"/>
              <a:ext cx="432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宋体" panose="02010600030101010101" pitchFamily="2" charset="-122"/>
                </a:rPr>
                <a:t>三</a:t>
              </a:r>
              <a:r>
                <a:rPr kumimoji="1" lang="en-US" altLang="zh-CN" sz="2800">
                  <a:latin typeface="宋体" panose="02010600030101010101" pitchFamily="2" charset="-122"/>
                </a:rPr>
                <a:t>.         </a:t>
              </a:r>
              <a:r>
                <a:rPr kumimoji="1" lang="zh-CN" altLang="en-US" sz="2800">
                  <a:latin typeface="宋体" panose="02010600030101010101" pitchFamily="2" charset="-122"/>
                </a:rPr>
                <a:t>临界情况（临界阻尼情况）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6637" name="Object 4"/>
            <p:cNvGraphicFramePr>
              <a:graphicFrameLocks noChangeAspect="1"/>
            </p:cNvGraphicFramePr>
            <p:nvPr/>
          </p:nvGraphicFramePr>
          <p:xfrm>
            <a:off x="960" y="1296"/>
            <a:ext cx="864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6" r:id="rId3" imgW="634725" imgH="444307" progId="Equation.3">
                    <p:embed/>
                  </p:oleObj>
                </mc:Choice>
                <mc:Fallback>
                  <p:oleObj r:id="rId3" imgW="6347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96"/>
                          <a:ext cx="864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5941" name="Group 5"/>
          <p:cNvGrpSpPr>
            <a:grpSpLocks/>
          </p:cNvGrpSpPr>
          <p:nvPr/>
        </p:nvGrpSpPr>
        <p:grpSpPr bwMode="auto">
          <a:xfrm>
            <a:off x="755470" y="1857100"/>
            <a:ext cx="8001000" cy="877888"/>
            <a:chOff x="432" y="2448"/>
            <a:chExt cx="5040" cy="553"/>
          </a:xfrm>
        </p:grpSpPr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432" y="258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宋体" panose="02010600030101010101" pitchFamily="2" charset="-122"/>
                </a:rPr>
                <a:t>当          时，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宋体" panose="02010600030101010101" pitchFamily="2" charset="-122"/>
                </a:rPr>
                <a:t> ,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为相等负实数，微分方程的解为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6635" name="Object 7"/>
            <p:cNvGraphicFramePr>
              <a:graphicFrameLocks noChangeAspect="1"/>
            </p:cNvGraphicFramePr>
            <p:nvPr/>
          </p:nvGraphicFramePr>
          <p:xfrm>
            <a:off x="728" y="2448"/>
            <a:ext cx="74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7" r:id="rId5" imgW="634725" imgH="444307" progId="Equation.3">
                    <p:embed/>
                  </p:oleObj>
                </mc:Choice>
                <mc:Fallback>
                  <p:oleObj r:id="rId5" imgW="6347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448"/>
                          <a:ext cx="74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5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6578"/>
              </p:ext>
            </p:extLst>
          </p:nvPr>
        </p:nvGraphicFramePr>
        <p:xfrm>
          <a:off x="1225370" y="2944538"/>
          <a:ext cx="419735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公式" r:id="rId6" imgW="1600200" imgH="609600" progId="Equation.3">
                  <p:embed/>
                </p:oleObj>
              </mc:Choice>
              <mc:Fallback>
                <p:oleObj name="公式" r:id="rId6" imgW="1600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370" y="2944538"/>
                        <a:ext cx="419735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1219628" y="436513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宋体" panose="02010600030101010101" pitchFamily="2" charset="-122"/>
              </a:rPr>
              <a:t>常数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宋体" panose="02010600030101010101" pitchFamily="2" charset="-122"/>
              </a:rPr>
              <a:t>和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宋体" panose="02010600030101010101" pitchFamily="2" charset="-122"/>
              </a:rPr>
              <a:t>可由初始条件确定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0867"/>
              </p:ext>
            </p:extLst>
          </p:nvPr>
        </p:nvGraphicFramePr>
        <p:xfrm>
          <a:off x="971500" y="5095875"/>
          <a:ext cx="76692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公式" r:id="rId8" imgW="3568700" imgH="609600" progId="Equation.3">
                  <p:embed/>
                </p:oleObj>
              </mc:Choice>
              <mc:Fallback>
                <p:oleObj name="公式" r:id="rId8" imgW="3568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00" y="5095875"/>
                        <a:ext cx="766921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01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95E1B6-A7AD-4395-A9C0-800DDE078E66}" type="slidenum">
              <a:rPr lang="zh-CN" altLang="en-US"/>
              <a:pPr/>
              <a:t>19</a:t>
            </a:fld>
            <a:endParaRPr lang="en-US" altLang="zh-CN"/>
          </a:p>
        </p:txBody>
      </p:sp>
      <p:grpSp>
        <p:nvGrpSpPr>
          <p:cNvPr id="296962" name="Group 2"/>
          <p:cNvGrpSpPr>
            <a:grpSpLocks/>
          </p:cNvGrpSpPr>
          <p:nvPr/>
        </p:nvGrpSpPr>
        <p:grpSpPr bwMode="auto">
          <a:xfrm>
            <a:off x="533400" y="3680333"/>
            <a:ext cx="8610600" cy="1295400"/>
            <a:chOff x="336" y="2400"/>
            <a:chExt cx="5424" cy="816"/>
          </a:xfrm>
        </p:grpSpPr>
        <p:sp>
          <p:nvSpPr>
            <p:cNvPr id="27658" name="Rectangle 3"/>
            <p:cNvSpPr>
              <a:spLocks noChangeArrowheads="1"/>
            </p:cNvSpPr>
            <p:nvPr/>
          </p:nvSpPr>
          <p:spPr bwMode="auto">
            <a:xfrm>
              <a:off x="336" y="2400"/>
              <a:ext cx="54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000" dirty="0">
                  <a:latin typeface="宋体" panose="02010600030101010101" pitchFamily="2" charset="-122"/>
                </a:rPr>
                <a:t>     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电路的响应仍然是非振荡性的，如果电阻稍微减小，以致</a:t>
              </a:r>
            </a:p>
            <a:p>
              <a:pPr eaLnBrk="1" hangingPunct="1">
                <a:lnSpc>
                  <a:spcPct val="160000"/>
                </a:lnSpc>
              </a:pPr>
              <a:r>
                <a:rPr kumimoji="1" lang="zh-CN" altLang="en-US" sz="2400" i="1" dirty="0">
                  <a:latin typeface="Times New Roman" panose="02020603050405020304" pitchFamily="18" charset="0"/>
                </a:rPr>
                <a:t>                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，则响应将为振荡性的，</a:t>
              </a:r>
              <a:r>
                <a:rPr kumimoji="1" lang="zh-CN" altLang="en-US" sz="2000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7659" name="Object 4"/>
            <p:cNvGraphicFramePr>
              <a:graphicFrameLocks noChangeAspect="1"/>
            </p:cNvGraphicFramePr>
            <p:nvPr/>
          </p:nvGraphicFramePr>
          <p:xfrm>
            <a:off x="336" y="2736"/>
            <a:ext cx="82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11" name="公式" r:id="rId3" imgW="698197" imgH="393529" progId="Equation.3">
                    <p:embed/>
                  </p:oleObj>
                </mc:Choice>
                <mc:Fallback>
                  <p:oleObj name="公式" r:id="rId3" imgW="69819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736"/>
                          <a:ext cx="82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965" name="Group 5"/>
          <p:cNvGrpSpPr>
            <a:grpSpLocks/>
          </p:cNvGrpSpPr>
          <p:nvPr/>
        </p:nvGrpSpPr>
        <p:grpSpPr bwMode="auto">
          <a:xfrm>
            <a:off x="308194" y="5214366"/>
            <a:ext cx="8839200" cy="1117600"/>
            <a:chOff x="192" y="1152"/>
            <a:chExt cx="5568" cy="704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92" y="1200"/>
              <a:ext cx="5568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000">
                  <a:latin typeface="宋体" panose="02010600030101010101" pitchFamily="2" charset="-122"/>
                </a:rPr>
                <a:t> 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当符合          时，响应处于临界振荡状态，称为临界阻尼情况。</a:t>
              </a:r>
              <a:r>
                <a:rPr kumimoji="1" lang="zh-CN" altLang="en-US" sz="1100">
                  <a:latin typeface="Times New Roman" panose="02020603050405020304" pitchFamily="18" charset="0"/>
                </a:rPr>
                <a:t> 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7" name="Object 7"/>
            <p:cNvGraphicFramePr>
              <a:graphicFrameLocks noChangeAspect="1"/>
            </p:cNvGraphicFramePr>
            <p:nvPr/>
          </p:nvGraphicFramePr>
          <p:xfrm>
            <a:off x="1296" y="1152"/>
            <a:ext cx="81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12" r:id="rId5" imgW="710891" imgH="444307" progId="Equation.3">
                    <p:embed/>
                  </p:oleObj>
                </mc:Choice>
                <mc:Fallback>
                  <p:oleObj r:id="rId5" imgW="710891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152"/>
                          <a:ext cx="816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6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73070"/>
              </p:ext>
            </p:extLst>
          </p:nvPr>
        </p:nvGraphicFramePr>
        <p:xfrm>
          <a:off x="1188308" y="3032125"/>
          <a:ext cx="59245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公式" r:id="rId7" imgW="2641600" imgH="241300" progId="Equation.3">
                  <p:embed/>
                </p:oleObj>
              </mc:Choice>
              <mc:Fallback>
                <p:oleObj name="公式" r:id="rId7" imgW="2641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308" y="3032125"/>
                        <a:ext cx="59245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777390"/>
              </p:ext>
            </p:extLst>
          </p:nvPr>
        </p:nvGraphicFramePr>
        <p:xfrm>
          <a:off x="599345" y="2232025"/>
          <a:ext cx="6513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公式" r:id="rId9" imgW="2959100" imgH="355600" progId="Equation.3">
                  <p:embed/>
                </p:oleObj>
              </mc:Choice>
              <mc:Fallback>
                <p:oleObj name="公式" r:id="rId9" imgW="295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45" y="2232025"/>
                        <a:ext cx="65135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59363"/>
              </p:ext>
            </p:extLst>
          </p:nvPr>
        </p:nvGraphicFramePr>
        <p:xfrm>
          <a:off x="827480" y="711200"/>
          <a:ext cx="76692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" name="公式" r:id="rId11" imgW="3568700" imgH="609600" progId="Equation.3">
                  <p:embed/>
                </p:oleObj>
              </mc:Choice>
              <mc:Fallback>
                <p:oleObj name="公式" r:id="rId11" imgW="3568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80" y="711200"/>
                        <a:ext cx="766921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54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09EDF8-372C-48E4-B0F6-6535AFED15D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609600" y="543580"/>
            <a:ext cx="7086600" cy="45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 defTabSz="685800" fontAlgn="auto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3.1 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二阶动态电路的零输入响应 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90600" y="1209155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二阶电路</a:t>
            </a:r>
            <a:r>
              <a:rPr kumimoji="1" lang="zh-CN" altLang="en-US" sz="2400" dirty="0">
                <a:latin typeface="宋体" panose="02010600030101010101" pitchFamily="2" charset="-122"/>
              </a:rPr>
              <a:t>：用二阶微分方程描述的动态电路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90600" y="1828800"/>
            <a:ext cx="8153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在二阶电路中，给定的初始条件应有两个，它们由储能元件的初始值决定。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1242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RLC </a:t>
            </a:r>
            <a:r>
              <a:rPr kumimoji="1" lang="zh-CN" altLang="en-US" sz="2400">
                <a:latin typeface="宋体" panose="02010600030101010101" pitchFamily="2" charset="-122"/>
              </a:rPr>
              <a:t>串联电路和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GCL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并联电路为最简单的二阶电路。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0" y="3810000"/>
          <a:ext cx="9144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BMP 图象" r:id="rId4" imgW="4828571" imgH="1314286" progId="Paint.Picture">
                  <p:embed/>
                </p:oleObj>
              </mc:Choice>
              <mc:Fallback>
                <p:oleObj name="BMP 图象" r:id="rId4" imgW="4828571" imgH="1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9144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39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autoUpdateAnimBg="0"/>
      <p:bldP spid="273411" grpId="0" autoUpdateAnimBg="0"/>
      <p:bldP spid="273412" grpId="0" autoUpdateAnimBg="0"/>
      <p:bldP spid="27341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89416"/>
              </p:ext>
            </p:extLst>
          </p:nvPr>
        </p:nvGraphicFramePr>
        <p:xfrm>
          <a:off x="4648200" y="3537940"/>
          <a:ext cx="4495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BMP 图象" r:id="rId3" imgW="3285714" imgH="1752381" progId="Paint.Picture">
                  <p:embed/>
                </p:oleObj>
              </mc:Choice>
              <mc:Fallback>
                <p:oleObj name="BMP 图象" r:id="rId3" imgW="3285714" imgH="17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37940"/>
                        <a:ext cx="44958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8839200" cy="11633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7-3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400" dirty="0">
                <a:latin typeface="宋体" panose="02010600030101010101" pitchFamily="2" charset="-122"/>
              </a:rPr>
              <a:t>前述电路中</a:t>
            </a:r>
            <a:r>
              <a:rPr kumimoji="1" lang="en-US" altLang="zh-CN" sz="2400" dirty="0">
                <a:latin typeface="宋体" panose="02010600030101010101" pitchFamily="2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L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1/4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 H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(0) = -1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,  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(0) = 0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  </a:t>
            </a:r>
            <a:r>
              <a:rPr kumimoji="1" lang="zh-CN" altLang="en-US" sz="2400" dirty="0">
                <a:latin typeface="宋体" panose="02010600030101010101" pitchFamily="2" charset="-122"/>
              </a:rPr>
              <a:t>时，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OC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0 ,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试</a:t>
            </a:r>
            <a:r>
              <a:rPr kumimoji="1" lang="zh-CN" altLang="en-US" sz="2400" dirty="0">
                <a:latin typeface="宋体" panose="02010600030101010101" pitchFamily="2" charset="-122"/>
              </a:rPr>
              <a:t>求 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609600" y="1556740"/>
            <a:ext cx="8534400" cy="728663"/>
            <a:chOff x="384" y="1056"/>
            <a:chExt cx="5376" cy="459"/>
          </a:xfrm>
        </p:grpSpPr>
        <p:sp>
          <p:nvSpPr>
            <p:cNvPr id="28682" name="Text Box 5"/>
            <p:cNvSpPr txBox="1">
              <a:spLocks noChangeArrowheads="1"/>
            </p:cNvSpPr>
            <p:nvPr/>
          </p:nvSpPr>
          <p:spPr bwMode="auto">
            <a:xfrm>
              <a:off x="384" y="1152"/>
              <a:ext cx="5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400">
                  <a:latin typeface="宋体" panose="02010600030101010101" pitchFamily="2" charset="-122"/>
                </a:rPr>
                <a:t>解：                               临界阻尼状态</a:t>
              </a:r>
            </a:p>
          </p:txBody>
        </p:sp>
        <p:graphicFrame>
          <p:nvGraphicFramePr>
            <p:cNvPr id="28683" name="Object 6"/>
            <p:cNvGraphicFramePr>
              <a:graphicFrameLocks noChangeAspect="1"/>
            </p:cNvGraphicFramePr>
            <p:nvPr/>
          </p:nvGraphicFramePr>
          <p:xfrm>
            <a:off x="816" y="1056"/>
            <a:ext cx="255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7" name="公式" r:id="rId5" imgW="2005729" imgH="393529" progId="Equation.3">
                    <p:embed/>
                  </p:oleObj>
                </mc:Choice>
                <mc:Fallback>
                  <p:oleObj name="公式" r:id="rId5" imgW="200572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56"/>
                          <a:ext cx="2552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501275"/>
              </p:ext>
            </p:extLst>
          </p:nvPr>
        </p:nvGraphicFramePr>
        <p:xfrm>
          <a:off x="1371600" y="2318740"/>
          <a:ext cx="586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公式" r:id="rId7" imgW="2489200" imgH="228600" progId="Equation.3">
                  <p:embed/>
                </p:oleObj>
              </mc:Choice>
              <mc:Fallback>
                <p:oleObj name="公式" r:id="rId7" imgW="248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18740"/>
                        <a:ext cx="5867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46348"/>
              </p:ext>
            </p:extLst>
          </p:nvPr>
        </p:nvGraphicFramePr>
        <p:xfrm>
          <a:off x="685800" y="2852140"/>
          <a:ext cx="66865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公式" r:id="rId9" imgW="3238500" imgH="609600" progId="Equation.3">
                  <p:embed/>
                </p:oleObj>
              </mc:Choice>
              <mc:Fallback>
                <p:oleObj name="公式" r:id="rId9" imgW="32385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52140"/>
                        <a:ext cx="66865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30813"/>
              </p:ext>
            </p:extLst>
          </p:nvPr>
        </p:nvGraphicFramePr>
        <p:xfrm>
          <a:off x="609600" y="4071340"/>
          <a:ext cx="3938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公式" r:id="rId11" imgW="1714500" imgH="228600" progId="Equation.3">
                  <p:embed/>
                </p:oleObj>
              </mc:Choice>
              <mc:Fallback>
                <p:oleObj name="公式" r:id="rId11" imgW="1714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71340"/>
                        <a:ext cx="3938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90427"/>
              </p:ext>
            </p:extLst>
          </p:nvPr>
        </p:nvGraphicFramePr>
        <p:xfrm>
          <a:off x="685800" y="4757140"/>
          <a:ext cx="361791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1" name="公式" r:id="rId13" imgW="1917700" imgH="850900" progId="Equation.3">
                  <p:embed/>
                </p:oleObj>
              </mc:Choice>
              <mc:Fallback>
                <p:oleObj name="公式" r:id="rId13" imgW="19177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57140"/>
                        <a:ext cx="361791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0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316200" y="528828"/>
            <a:ext cx="4191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4.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特殊情况：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 =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，无阻尼</a:t>
            </a:r>
            <a:r>
              <a:rPr kumimoji="1" lang="zh-CN" altLang="en-US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12557"/>
              </p:ext>
            </p:extLst>
          </p:nvPr>
        </p:nvGraphicFramePr>
        <p:xfrm>
          <a:off x="1187530" y="933454"/>
          <a:ext cx="2448340" cy="74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公式" r:id="rId3" imgW="1485900" imgH="393700" progId="Equation.3">
                  <p:embed/>
                </p:oleObj>
              </mc:Choice>
              <mc:Fallback>
                <p:oleObj name="公式" r:id="rId3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30" y="933454"/>
                        <a:ext cx="2448340" cy="748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33634"/>
              </p:ext>
            </p:extLst>
          </p:nvPr>
        </p:nvGraphicFramePr>
        <p:xfrm>
          <a:off x="4376534" y="843358"/>
          <a:ext cx="3003856" cy="73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公式" r:id="rId5" imgW="1422400" imgH="406400" progId="Equation.3">
                  <p:embed/>
                </p:oleObj>
              </mc:Choice>
              <mc:Fallback>
                <p:oleObj name="公式" r:id="rId5" imgW="142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534" y="843358"/>
                        <a:ext cx="3003856" cy="734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625359"/>
              </p:ext>
            </p:extLst>
          </p:nvPr>
        </p:nvGraphicFramePr>
        <p:xfrm>
          <a:off x="815304" y="1596189"/>
          <a:ext cx="7122460" cy="131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公式" r:id="rId7" imgW="3403600" imgH="685800" progId="Equation.3">
                  <p:embed/>
                </p:oleObj>
              </mc:Choice>
              <mc:Fallback>
                <p:oleObj name="公式" r:id="rId7" imgW="340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04" y="1596189"/>
                        <a:ext cx="7122460" cy="1314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304800" y="5800929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latin typeface="宋体" panose="02010600030101010101" pitchFamily="2" charset="-122"/>
              </a:rPr>
              <a:t>   5.</a:t>
            </a:r>
            <a:r>
              <a:rPr kumimoji="1" lang="zh-CN" altLang="en-US" sz="2400" dirty="0">
                <a:latin typeface="宋体" panose="02010600030101010101" pitchFamily="2" charset="-122"/>
              </a:rPr>
              <a:t>电路的零输入响应的性质</a:t>
            </a:r>
            <a:r>
              <a:rPr kumimoji="1" lang="en-US" altLang="zh-CN" sz="2400" dirty="0">
                <a:latin typeface="宋体" panose="02010600030101010101" pitchFamily="2" charset="-122"/>
              </a:rPr>
              <a:t>,</a:t>
            </a:r>
            <a:r>
              <a:rPr kumimoji="1" lang="zh-CN" altLang="en-US" sz="2400" dirty="0">
                <a:latin typeface="宋体" panose="02010600030101010101" pitchFamily="2" charset="-122"/>
              </a:rPr>
              <a:t>取决于电路的固有频率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p </a:t>
            </a:r>
            <a:r>
              <a:rPr kumimoji="1" lang="zh-CN" altLang="en-US" sz="2400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p </a:t>
            </a:r>
            <a:r>
              <a:rPr kumimoji="1" lang="zh-CN" altLang="en-US" sz="2400" dirty="0">
                <a:latin typeface="宋体" panose="02010600030101010101" pitchFamily="2" charset="-122"/>
              </a:rPr>
              <a:t>为实数，复数或虚数，决定了响应为非振荡，衰减振荡或等幅振荡。</a:t>
            </a:r>
            <a:r>
              <a:rPr kumimoji="1" lang="zh-CN" altLang="en-US" sz="11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9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918309"/>
              </p:ext>
            </p:extLst>
          </p:nvPr>
        </p:nvGraphicFramePr>
        <p:xfrm>
          <a:off x="2267680" y="2992196"/>
          <a:ext cx="4514120" cy="272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BMP 图象" r:id="rId9" imgW="2971429" imgH="1924319" progId="Paint.Picture">
                  <p:embed/>
                </p:oleObj>
              </mc:Choice>
              <mc:Fallback>
                <p:oleObj name="BMP 图象" r:id="rId9" imgW="2971429" imgH="19243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680" y="2992196"/>
                        <a:ext cx="4514120" cy="2722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57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autoUpdateAnimBg="0"/>
      <p:bldP spid="28979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E2FB16-486E-4D6B-A13B-FAB542194462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533400" y="152610"/>
            <a:ext cx="8305800" cy="10525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7-4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RLC</a:t>
            </a:r>
            <a:r>
              <a:rPr kumimoji="1" lang="zh-CN" altLang="en-US" sz="2400" dirty="0">
                <a:latin typeface="宋体" panose="02010600030101010101" pitchFamily="2" charset="-122"/>
              </a:rPr>
              <a:t>串联电路中</a:t>
            </a:r>
            <a:r>
              <a:rPr kumimoji="1" lang="en-US" altLang="zh-CN" sz="2400" dirty="0">
                <a:latin typeface="宋体" panose="02010600030101010101" pitchFamily="2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L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 H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(0) =1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, 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(0) = 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 A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 试</a:t>
            </a:r>
            <a:r>
              <a:rPr kumimoji="1" lang="zh-CN" altLang="en-US" sz="2400" dirty="0">
                <a:latin typeface="宋体" panose="02010600030101010101" pitchFamily="2" charset="-122"/>
              </a:rPr>
              <a:t>求零输入响应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及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  <a:r>
              <a:rPr kumimoji="1" lang="zh-CN" altLang="en-US" sz="24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1066800" y="1295400"/>
          <a:ext cx="6172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公式" r:id="rId3" imgW="3162300" imgH="393700" progId="Equation.3">
                  <p:embed/>
                </p:oleObj>
              </mc:Choice>
              <mc:Fallback>
                <p:oleObj name="公式" r:id="rId3" imgW="316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61722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1143000" y="2133600"/>
          <a:ext cx="5181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公式" r:id="rId5" imgW="2120900" imgH="241300" progId="Equation.3">
                  <p:embed/>
                </p:oleObj>
              </mc:Choice>
              <mc:Fallback>
                <p:oleObj name="公式" r:id="rId5" imgW="2120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5181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91085"/>
              </p:ext>
            </p:extLst>
          </p:nvPr>
        </p:nvGraphicFramePr>
        <p:xfrm>
          <a:off x="1143000" y="2667000"/>
          <a:ext cx="5105400" cy="11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公式" r:id="rId7" imgW="2311400" imgH="609600" progId="Equation.3">
                  <p:embed/>
                </p:oleObj>
              </mc:Choice>
              <mc:Fallback>
                <p:oleObj name="公式" r:id="rId7" imgW="23114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5105400" cy="118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1066800" y="37338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公式" r:id="rId9" imgW="1104900" imgH="241300" progId="Equation.3">
                  <p:embed/>
                </p:oleObj>
              </mc:Choice>
              <mc:Fallback>
                <p:oleObj name="公式" r:id="rId9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274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927071"/>
              </p:ext>
            </p:extLst>
          </p:nvPr>
        </p:nvGraphicFramePr>
        <p:xfrm>
          <a:off x="1219200" y="4287152"/>
          <a:ext cx="6233200" cy="74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3" name="公式" r:id="rId11" imgW="2717800" imgH="381000" progId="Equation.3">
                  <p:embed/>
                </p:oleObj>
              </mc:Choice>
              <mc:Fallback>
                <p:oleObj name="公式" r:id="rId11" imgW="2717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87152"/>
                        <a:ext cx="6233200" cy="74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/>
        </p:nvGraphicFramePr>
        <p:xfrm>
          <a:off x="990600" y="5105400"/>
          <a:ext cx="579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name="公式" r:id="rId13" imgW="2489200" imgH="381000" progId="Equation.3">
                  <p:embed/>
                </p:oleObj>
              </mc:Choice>
              <mc:Fallback>
                <p:oleObj name="公式" r:id="rId13" imgW="2489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5791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Object 10"/>
          <p:cNvGraphicFramePr>
            <a:graphicFrameLocks noChangeAspect="1"/>
          </p:cNvGraphicFramePr>
          <p:nvPr/>
        </p:nvGraphicFramePr>
        <p:xfrm>
          <a:off x="1600200" y="5867400"/>
          <a:ext cx="525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公式" r:id="rId15" imgW="2476500" imgH="381000" progId="Equation.3">
                  <p:embed/>
                </p:oleObj>
              </mc:Choice>
              <mc:Fallback>
                <p:oleObj name="公式" r:id="rId15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867400"/>
                        <a:ext cx="525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92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autoUpdateAnimBg="0"/>
      <p:bldP spid="2908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B0F69C-458E-4D7A-9D78-05FD54168967}" type="slidenum">
              <a:rPr lang="zh-CN" altLang="en-US"/>
              <a:pPr/>
              <a:t>23</a:t>
            </a:fld>
            <a:endParaRPr lang="en-US" altLang="zh-CN"/>
          </a:p>
        </p:txBody>
      </p:sp>
      <p:grpSp>
        <p:nvGrpSpPr>
          <p:cNvPr id="291842" name="Group 2"/>
          <p:cNvGrpSpPr>
            <a:grpSpLocks/>
          </p:cNvGrpSpPr>
          <p:nvPr/>
        </p:nvGrpSpPr>
        <p:grpSpPr bwMode="auto">
          <a:xfrm>
            <a:off x="1676400" y="5334000"/>
            <a:ext cx="3429000" cy="646113"/>
            <a:chOff x="1056" y="3360"/>
            <a:chExt cx="2160" cy="407"/>
          </a:xfrm>
        </p:grpSpPr>
        <p:graphicFrame>
          <p:nvGraphicFramePr>
            <p:cNvPr id="22541" name="Object 3"/>
            <p:cNvGraphicFramePr>
              <a:graphicFrameLocks noChangeAspect="1"/>
            </p:cNvGraphicFramePr>
            <p:nvPr/>
          </p:nvGraphicFramePr>
          <p:xfrm>
            <a:off x="2160" y="3360"/>
            <a:ext cx="105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7" name="公式" r:id="rId3" imgW="799753" imgH="342751" progId="Equation.3">
                    <p:embed/>
                  </p:oleObj>
                </mc:Choice>
                <mc:Fallback>
                  <p:oleObj name="公式" r:id="rId3" imgW="799753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60"/>
                          <a:ext cx="105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Text Box 4"/>
            <p:cNvSpPr txBox="1">
              <a:spLocks noChangeArrowheads="1"/>
            </p:cNvSpPr>
            <p:nvPr/>
          </p:nvSpPr>
          <p:spPr bwMode="auto">
            <a:xfrm>
              <a:off x="1056" y="3408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特征方程</a:t>
              </a:r>
            </a:p>
          </p:txBody>
        </p:sp>
      </p:grpSp>
      <p:grpSp>
        <p:nvGrpSpPr>
          <p:cNvPr id="291845" name="Group 5"/>
          <p:cNvGrpSpPr>
            <a:grpSpLocks/>
          </p:cNvGrpSpPr>
          <p:nvPr/>
        </p:nvGrpSpPr>
        <p:grpSpPr bwMode="auto">
          <a:xfrm>
            <a:off x="1066800" y="4419600"/>
            <a:ext cx="5067300" cy="914400"/>
            <a:chOff x="624" y="2160"/>
            <a:chExt cx="3192" cy="624"/>
          </a:xfrm>
        </p:grpSpPr>
        <p:graphicFrame>
          <p:nvGraphicFramePr>
            <p:cNvPr id="22539" name="Object 6"/>
            <p:cNvGraphicFramePr>
              <a:graphicFrameLocks noChangeAspect="1"/>
            </p:cNvGraphicFramePr>
            <p:nvPr/>
          </p:nvGraphicFramePr>
          <p:xfrm>
            <a:off x="2112" y="2160"/>
            <a:ext cx="170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8" name="公式" r:id="rId5" imgW="1143000" imgH="419100" progId="Equation.3">
                    <p:embed/>
                  </p:oleObj>
                </mc:Choice>
                <mc:Fallback>
                  <p:oleObj name="公式" r:id="rId5" imgW="11430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60"/>
                          <a:ext cx="170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16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解：电路方程</a:t>
              </a:r>
            </a:p>
          </p:txBody>
        </p:sp>
      </p:grp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395420" y="3516312"/>
            <a:ext cx="8569190" cy="9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7-5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LC</a:t>
            </a:r>
            <a:r>
              <a:rPr kumimoji="1" lang="en-US" altLang="zh-CN" sz="2000" i="1" dirty="0">
                <a:latin typeface="宋体" panose="02010600030101010101" pitchFamily="2" charset="-122"/>
              </a:rPr>
              <a:t> </a:t>
            </a:r>
            <a:r>
              <a:rPr kumimoji="1" lang="zh-CN" altLang="en-US" sz="2000" dirty="0">
                <a:latin typeface="宋体" panose="02010600030101010101" pitchFamily="2" charset="-122"/>
              </a:rPr>
              <a:t>振荡回路中，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L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1/16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 H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= 4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(0) =1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, 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0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(0) = 1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 A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， 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试</a:t>
            </a:r>
            <a:r>
              <a:rPr kumimoji="1" lang="zh-CN" altLang="en-US" sz="2000" dirty="0">
                <a:latin typeface="宋体" panose="02010600030101010101" pitchFamily="2" charset="-122"/>
              </a:rPr>
              <a:t>求零输入响应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</a:t>
            </a:r>
            <a:r>
              <a:rPr kumimoji="1" lang="zh-CN" altLang="zh-CN" sz="2000" dirty="0">
                <a:latin typeface="Times New Roman" panose="02020603050405020304" pitchFamily="18" charset="0"/>
              </a:rPr>
              <a:t>及 </a:t>
            </a:r>
            <a:r>
              <a:rPr kumimoji="1"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0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。</a:t>
            </a:r>
            <a:endParaRPr kumimoji="1" lang="zh-CN" altLang="en-US" sz="2000" dirty="0">
              <a:latin typeface="宋体" panose="02010600030101010101" pitchFamily="2" charset="-122"/>
            </a:endParaRPr>
          </a:p>
        </p:txBody>
      </p:sp>
      <p:graphicFrame>
        <p:nvGraphicFramePr>
          <p:cNvPr id="291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5935"/>
              </p:ext>
            </p:extLst>
          </p:nvPr>
        </p:nvGraphicFramePr>
        <p:xfrm>
          <a:off x="128016" y="0"/>
          <a:ext cx="4267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BMP 图象" r:id="rId7" imgW="2704762" imgH="2362530" progId="Paint.Picture">
                  <p:embed/>
                </p:oleObj>
              </mc:Choice>
              <mc:Fallback>
                <p:oleObj name="BMP 图象" r:id="rId7" imgW="2704762" imgH="23625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" y="0"/>
                        <a:ext cx="42672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0" name="Object 10"/>
          <p:cNvGraphicFramePr>
            <a:graphicFrameLocks noChangeAspect="1"/>
          </p:cNvGraphicFramePr>
          <p:nvPr/>
        </p:nvGraphicFramePr>
        <p:xfrm>
          <a:off x="4419600" y="0"/>
          <a:ext cx="4724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BMP 图象" r:id="rId9" imgW="2809524" imgH="2362530" progId="Paint.Picture">
                  <p:embed/>
                </p:oleObj>
              </mc:Choice>
              <mc:Fallback>
                <p:oleObj name="BMP 图象" r:id="rId9" imgW="2809524" imgH="23625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0"/>
                        <a:ext cx="47244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1851" name="Group 11"/>
          <p:cNvGrpSpPr>
            <a:grpSpLocks/>
          </p:cNvGrpSpPr>
          <p:nvPr/>
        </p:nvGrpSpPr>
        <p:grpSpPr bwMode="auto">
          <a:xfrm>
            <a:off x="1676400" y="6019800"/>
            <a:ext cx="5721350" cy="838200"/>
            <a:chOff x="1056" y="3792"/>
            <a:chExt cx="3604" cy="528"/>
          </a:xfrm>
        </p:grpSpPr>
        <p:graphicFrame>
          <p:nvGraphicFramePr>
            <p:cNvPr id="22537" name="Object 12"/>
            <p:cNvGraphicFramePr>
              <a:graphicFrameLocks noChangeAspect="1"/>
            </p:cNvGraphicFramePr>
            <p:nvPr/>
          </p:nvGraphicFramePr>
          <p:xfrm>
            <a:off x="2112" y="3792"/>
            <a:ext cx="25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1" name="公式" r:id="rId11" imgW="1841500" imgH="393700" progId="Equation.3">
                    <p:embed/>
                  </p:oleObj>
                </mc:Choice>
                <mc:Fallback>
                  <p:oleObj name="公式" r:id="rId11" imgW="18415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792"/>
                          <a:ext cx="25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Rectangle 13"/>
            <p:cNvSpPr>
              <a:spLocks noChangeArrowheads="1"/>
            </p:cNvSpPr>
            <p:nvPr/>
          </p:nvSpPr>
          <p:spPr bwMode="auto">
            <a:xfrm>
              <a:off x="1056" y="3840"/>
              <a:ext cx="10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特征根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75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5639C3-CFB1-4273-B79C-B457BC6BE9E8}" type="slidenum">
              <a:rPr lang="zh-CN" altLang="en-US"/>
              <a:pPr/>
              <a:t>24</a:t>
            </a:fld>
            <a:endParaRPr lang="en-US" altLang="zh-CN"/>
          </a:p>
        </p:txBody>
      </p:sp>
      <p:graphicFrame>
        <p:nvGraphicFramePr>
          <p:cNvPr id="292866" name="Object 2"/>
          <p:cNvGraphicFramePr>
            <a:graphicFrameLocks noChangeAspect="1"/>
          </p:cNvGraphicFramePr>
          <p:nvPr/>
        </p:nvGraphicFramePr>
        <p:xfrm>
          <a:off x="381000" y="3429000"/>
          <a:ext cx="8305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BMP 图象" r:id="rId3" imgW="5057143" imgH="1743318" progId="Paint.Picture">
                  <p:embed/>
                </p:oleObj>
              </mc:Choice>
              <mc:Fallback>
                <p:oleObj name="BMP 图象" r:id="rId3" imgW="5057143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83058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6186"/>
              </p:ext>
            </p:extLst>
          </p:nvPr>
        </p:nvGraphicFramePr>
        <p:xfrm>
          <a:off x="914400" y="2745304"/>
          <a:ext cx="7042070" cy="68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公式" r:id="rId5" imgW="3886200" imgH="368300" progId="Equation.3">
                  <p:embed/>
                </p:oleObj>
              </mc:Choice>
              <mc:Fallback>
                <p:oleObj name="公式" r:id="rId5" imgW="3886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5304"/>
                        <a:ext cx="7042070" cy="683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42277"/>
              </p:ext>
            </p:extLst>
          </p:nvPr>
        </p:nvGraphicFramePr>
        <p:xfrm>
          <a:off x="457200" y="2110167"/>
          <a:ext cx="7571280" cy="67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公式" r:id="rId7" imgW="3492500" imgH="342900" progId="Equation.3">
                  <p:embed/>
                </p:oleObj>
              </mc:Choice>
              <mc:Fallback>
                <p:oleObj name="公式" r:id="rId7" imgW="34925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10167"/>
                        <a:ext cx="7571280" cy="670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914400" y="914400"/>
          <a:ext cx="685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公式" r:id="rId9" imgW="2794000" imgH="609600" progId="Equation.3">
                  <p:embed/>
                </p:oleObj>
              </mc:Choice>
              <mc:Fallback>
                <p:oleObj name="公式" r:id="rId9" imgW="27940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685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922251"/>
              </p:ext>
            </p:extLst>
          </p:nvPr>
        </p:nvGraphicFramePr>
        <p:xfrm>
          <a:off x="925796" y="274272"/>
          <a:ext cx="4565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公式" r:id="rId11" imgW="1803400" imgH="228600" progId="Equation.3">
                  <p:embed/>
                </p:oleObj>
              </mc:Choice>
              <mc:Fallback>
                <p:oleObj name="公式" r:id="rId11" imgW="180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96" y="274272"/>
                        <a:ext cx="45656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2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BC4490-D0FF-42E7-9D6B-A5F44EF1D6E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467430" y="260560"/>
            <a:ext cx="2895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5.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能量转换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情况</a:t>
            </a:r>
            <a:endParaRPr kumimoji="1"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1143000" y="838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设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(0) 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Times New Roman" panose="02020603050405020304" pitchFamily="18" charset="0"/>
              </a:rPr>
              <a:t>(0) = 0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，则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BMP 图象" r:id="rId3" imgW="5772956" imgH="3657143" progId="Paint.Picture">
                  <p:embed/>
                </p:oleObj>
              </mc:Choice>
              <mc:Fallback>
                <p:oleObj name="BMP 图象" r:id="rId3" imgW="5772956" imgH="36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58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utoUpdateAnimBg="0"/>
      <p:bldP spid="29389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36A979-609C-4DD4-9BE2-1D80E483CE46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228600" y="3401672"/>
            <a:ext cx="8915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①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 t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k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, 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0, 1, 2, 3 ...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</a:rPr>
              <a:t>为电流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 </a:t>
            </a:r>
            <a:r>
              <a:rPr kumimoji="1" lang="zh-CN" altLang="en-US" sz="2400">
                <a:latin typeface="宋体" panose="02010600030101010101" pitchFamily="2" charset="-122"/>
              </a:rPr>
              <a:t>的过零点，即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30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30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的极值点；</a:t>
            </a:r>
            <a:r>
              <a:rPr kumimoji="1" lang="zh-CN" altLang="en-US" sz="11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4468472"/>
            <a:ext cx="89154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②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 t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k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/ 2 - , 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 1,  3, 5, 7 ...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为电感电压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30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aseline="-300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的过零点，即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 </a:t>
            </a:r>
            <a:r>
              <a:rPr kumimoji="1" lang="zh-CN" altLang="en-US" sz="2400">
                <a:latin typeface="宋体" panose="02010600030101010101" pitchFamily="2" charset="-122"/>
              </a:rPr>
              <a:t>的极值点；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62663"/>
              </p:ext>
            </p:extLst>
          </p:nvPr>
        </p:nvGraphicFramePr>
        <p:xfrm>
          <a:off x="990600" y="2487272"/>
          <a:ext cx="67056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公式" r:id="rId3" imgW="3327400" imgH="368300" progId="Equation.3">
                  <p:embed/>
                </p:oleObj>
              </mc:Choice>
              <mc:Fallback>
                <p:oleObj name="公式" r:id="rId3" imgW="3327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87272"/>
                        <a:ext cx="67056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85800" y="592421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③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 t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k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/ 2 + , 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 1,  3, 5, 7 ...</a:t>
            </a:r>
            <a:r>
              <a:rPr kumimoji="1" lang="en-US" altLang="zh-CN" sz="2400">
                <a:latin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</a:rPr>
              <a:t>为电容电压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30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30000">
                <a:latin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</a:rPr>
              <a:t>的过零点；  </a:t>
            </a:r>
          </a:p>
        </p:txBody>
      </p:sp>
      <p:graphicFrame>
        <p:nvGraphicFramePr>
          <p:cNvPr id="294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46621"/>
              </p:ext>
            </p:extLst>
          </p:nvPr>
        </p:nvGraphicFramePr>
        <p:xfrm>
          <a:off x="1066800" y="1572872"/>
          <a:ext cx="3657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公式" r:id="rId5" imgW="1524000" imgH="368300" progId="Equation.3">
                  <p:embed/>
                </p:oleObj>
              </mc:Choice>
              <mc:Fallback>
                <p:oleObj name="公式" r:id="rId5" imgW="1524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72872"/>
                        <a:ext cx="36576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226782"/>
              </p:ext>
            </p:extLst>
          </p:nvPr>
        </p:nvGraphicFramePr>
        <p:xfrm>
          <a:off x="1066800" y="658472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公式" r:id="rId7" imgW="1916868" imgH="406224" progId="Equation.3">
                  <p:embed/>
                </p:oleObj>
              </mc:Choice>
              <mc:Fallback>
                <p:oleObj name="公式" r:id="rId7" imgW="191686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58472"/>
                        <a:ext cx="441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42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utoUpdateAnimBg="0"/>
      <p:bldP spid="294915" grpId="0" autoUpdateAnimBg="0"/>
      <p:bldP spid="2949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279692" y="249287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/ 2 + </a:t>
            </a:r>
            <a:r>
              <a:rPr kumimoji="1" lang="en-US" altLang="zh-CN" sz="2400">
                <a:latin typeface="Times New Roman" panose="02020603050405020304" pitchFamily="18" charset="0"/>
              </a:rPr>
              <a:t>  &lt;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 t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kumimoji="1" lang="zh-CN" altLang="en-US" sz="2400">
                <a:latin typeface="宋体" panose="02010600030101010101" pitchFamily="2" charset="-122"/>
              </a:rPr>
              <a:t>电感释放，电容吸收，电阻消耗；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279692" y="173087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/ 2 - </a:t>
            </a:r>
            <a:r>
              <a:rPr kumimoji="1" lang="en-US" altLang="zh-CN" sz="2400">
                <a:latin typeface="Times New Roman" panose="02020603050405020304" pitchFamily="18" charset="0"/>
              </a:rPr>
              <a:t>  &lt;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 t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/ 2 +     </a:t>
            </a:r>
            <a:r>
              <a:rPr kumimoji="1" lang="zh-CN" altLang="en-US" sz="2400">
                <a:latin typeface="宋体" panose="02010600030101010101" pitchFamily="2" charset="-122"/>
              </a:rPr>
              <a:t>电感释放，电容释放，电阻消耗</a:t>
            </a:r>
            <a:r>
              <a:rPr kumimoji="1" lang="en-US" altLang="zh-CN" sz="2400">
                <a:latin typeface="宋体" panose="02010600030101010101" pitchFamily="2" charset="-122"/>
              </a:rPr>
              <a:t>;</a:t>
            </a: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1041692" y="104507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0 &lt;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 t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/ 2 - 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zh-CN" altLang="en-US" sz="2400">
                <a:latin typeface="宋体" panose="02010600030101010101" pitchFamily="2" charset="-122"/>
              </a:rPr>
              <a:t>电感吸收，电容释放，电阻消耗</a:t>
            </a:r>
            <a:r>
              <a:rPr kumimoji="1" lang="en-US" altLang="zh-CN" sz="2400">
                <a:latin typeface="宋体" panose="02010600030101010101" pitchFamily="2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971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6" grpId="0" autoUpdateAnimBg="0"/>
      <p:bldP spid="295947" grpId="0" autoUpdateAnimBg="0"/>
      <p:bldP spid="29594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5CF992-906D-47D3-85F1-9D11495072AE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152400" y="304800"/>
            <a:ext cx="8991600" cy="504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 defTabSz="685800" fontAlgn="auto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3.2 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二阶电路的零状态响应和阶跃响应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264263" y="975360"/>
            <a:ext cx="5867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1.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直流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RLC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串联电路的完全响应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457200" y="1524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>
                <a:latin typeface="宋体" panose="02010600030101010101" pitchFamily="2" charset="-122"/>
              </a:rPr>
              <a:t>如果前述电路中，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OC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) =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S </a:t>
            </a:r>
            <a:r>
              <a:rPr kumimoji="1" lang="en-US" altLang="zh-CN" sz="2400">
                <a:latin typeface="宋体" panose="02010600030101010101" pitchFamily="2" charset="-122"/>
              </a:rPr>
              <a:t>(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</a:rPr>
              <a:t> ,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则电路的微分方程为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52600" y="4572000"/>
          <a:ext cx="4397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公式" r:id="rId3" imgW="2349500" imgH="419100" progId="Equation.3">
                  <p:embed/>
                </p:oleObj>
              </mc:Choice>
              <mc:Fallback>
                <p:oleObj name="公式" r:id="rId3" imgW="234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72000"/>
                        <a:ext cx="4397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1828800" y="5486400"/>
          <a:ext cx="365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公式" r:id="rId5" imgW="2192847" imgH="685265" progId="Equation.3">
                  <p:embed/>
                </p:oleObj>
              </mc:Choice>
              <mc:Fallback>
                <p:oleObj name="公式" r:id="rId5" imgW="2192847" imgH="685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365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1447800" y="2057400"/>
          <a:ext cx="5486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BMP 图象" r:id="rId7" imgW="2704762" imgH="1104762" progId="Paint.Picture">
                  <p:embed/>
                </p:oleObj>
              </mc:Choice>
              <mc:Fallback>
                <p:oleObj name="BMP 图象" r:id="rId7" imgW="2704762" imgH="1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5486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66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autoUpdateAnimBg="0"/>
      <p:bldP spid="299011" grpId="0" autoUpdateAnimBg="0"/>
      <p:bldP spid="2990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176BD5-29AF-4CFE-9640-0B3BEC3FCEF0}" type="slidenum">
              <a:rPr lang="zh-CN" altLang="en-US"/>
              <a:pPr/>
              <a:t>29</a:t>
            </a:fld>
            <a:endParaRPr lang="en-US" altLang="zh-CN"/>
          </a:p>
        </p:txBody>
      </p:sp>
      <p:graphicFrame>
        <p:nvGraphicFramePr>
          <p:cNvPr id="300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16680"/>
              </p:ext>
            </p:extLst>
          </p:nvPr>
        </p:nvGraphicFramePr>
        <p:xfrm>
          <a:off x="1295400" y="2124230"/>
          <a:ext cx="472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公式" r:id="rId3" imgW="2413000" imgH="457200" progId="Equation.3">
                  <p:embed/>
                </p:oleObj>
              </mc:Choice>
              <mc:Fallback>
                <p:oleObj name="公式" r:id="rId3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24230"/>
                        <a:ext cx="472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66670"/>
              </p:ext>
            </p:extLst>
          </p:nvPr>
        </p:nvGraphicFramePr>
        <p:xfrm>
          <a:off x="1295400" y="3191030"/>
          <a:ext cx="4724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公式" r:id="rId5" imgW="2413000" imgH="457200" progId="Equation.3">
                  <p:embed/>
                </p:oleObj>
              </mc:Choice>
              <mc:Fallback>
                <p:oleObj name="公式" r:id="rId5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91030"/>
                        <a:ext cx="47244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228600" y="4257830"/>
            <a:ext cx="891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此时的全响应与其零输入响应的差别仅在于用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(0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) -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代替了原来的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(0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，并在这里增添了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项。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00037" name="Group 5"/>
          <p:cNvGrpSpPr>
            <a:grpSpLocks/>
          </p:cNvGrpSpPr>
          <p:nvPr/>
        </p:nvGrpSpPr>
        <p:grpSpPr bwMode="auto">
          <a:xfrm>
            <a:off x="1258888" y="5516563"/>
            <a:ext cx="4445000" cy="1025525"/>
            <a:chOff x="672" y="3491"/>
            <a:chExt cx="2800" cy="646"/>
          </a:xfrm>
        </p:grpSpPr>
        <p:sp>
          <p:nvSpPr>
            <p:cNvPr id="30729" name="Rectangle 6"/>
            <p:cNvSpPr>
              <a:spLocks noChangeArrowheads="1"/>
            </p:cNvSpPr>
            <p:nvPr/>
          </p:nvSpPr>
          <p:spPr bwMode="auto">
            <a:xfrm>
              <a:off x="672" y="3619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宋体" panose="02010600030101010101" pitchFamily="2" charset="-122"/>
                </a:rPr>
                <a:t>其中，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0730" name="Object 7"/>
            <p:cNvGraphicFramePr>
              <a:graphicFrameLocks noChangeAspect="1"/>
            </p:cNvGraphicFramePr>
            <p:nvPr/>
          </p:nvGraphicFramePr>
          <p:xfrm>
            <a:off x="1375" y="3491"/>
            <a:ext cx="209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84" name="公式" r:id="rId7" imgW="1701800" imgH="393700" progId="Equation.3">
                    <p:embed/>
                  </p:oleObj>
                </mc:Choice>
                <mc:Fallback>
                  <p:oleObj name="公式" r:id="rId7" imgW="1701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3491"/>
                          <a:ext cx="209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0040" name="Rectangle 8"/>
          <p:cNvSpPr>
            <a:spLocks noChangeArrowheads="1"/>
          </p:cNvSpPr>
          <p:nvPr/>
        </p:nvSpPr>
        <p:spPr bwMode="auto">
          <a:xfrm>
            <a:off x="914400" y="151463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根据初始条件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(0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),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 </a:t>
            </a:r>
            <a:r>
              <a:rPr kumimoji="1" lang="en-US" altLang="zh-CN" sz="2400">
                <a:latin typeface="Times New Roman" panose="02020603050405020304" pitchFamily="18" charset="0"/>
              </a:rPr>
              <a:t>(0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可确定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300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559620"/>
              </p:ext>
            </p:extLst>
          </p:nvPr>
        </p:nvGraphicFramePr>
        <p:xfrm>
          <a:off x="990600" y="752630"/>
          <a:ext cx="632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公式" r:id="rId9" imgW="2705100" imgH="254000" progId="Equation.3">
                  <p:embed/>
                </p:oleObj>
              </mc:Choice>
              <mc:Fallback>
                <p:oleObj name="公式" r:id="rId9" imgW="270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52630"/>
                        <a:ext cx="632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37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utoUpdateAnimBg="0"/>
      <p:bldP spid="3000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61132"/>
              </p:ext>
            </p:extLst>
          </p:nvPr>
        </p:nvGraphicFramePr>
        <p:xfrm>
          <a:off x="467430" y="721730"/>
          <a:ext cx="7345020" cy="82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公式" r:id="rId3" imgW="3771900" imgH="419100" progId="Equation.3">
                  <p:embed/>
                </p:oleObj>
              </mc:Choice>
              <mc:Fallback>
                <p:oleObj name="公式" r:id="rId3" imgW="3771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30" y="721730"/>
                        <a:ext cx="7345020" cy="822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4435" name="Group 3"/>
          <p:cNvGrpSpPr>
            <a:grpSpLocks/>
          </p:cNvGrpSpPr>
          <p:nvPr/>
        </p:nvGrpSpPr>
        <p:grpSpPr bwMode="auto">
          <a:xfrm>
            <a:off x="349692" y="3382839"/>
            <a:ext cx="6966237" cy="745648"/>
            <a:chOff x="368" y="1961"/>
            <a:chExt cx="4356" cy="689"/>
          </a:xfrm>
        </p:grpSpPr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368" y="2127"/>
              <a:ext cx="96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 smtClean="0">
                  <a:latin typeface="宋体" panose="02010600030101010101" pitchFamily="2" charset="-122"/>
                </a:rPr>
                <a:t>初始条件：</a:t>
              </a:r>
              <a:r>
                <a:rPr kumimoji="1" lang="zh-CN" altLang="en-US" b="1" dirty="0" smtClean="0">
                  <a:latin typeface="宋体" panose="02010600030101010101" pitchFamily="2" charset="-122"/>
                </a:rPr>
                <a:t>  </a:t>
              </a:r>
              <a:endParaRPr kumimoji="1"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2461910"/>
                </p:ext>
              </p:extLst>
            </p:nvPr>
          </p:nvGraphicFramePr>
          <p:xfrm>
            <a:off x="1207" y="1961"/>
            <a:ext cx="351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3" name="公式" r:id="rId5" imgW="2489200" imgH="457200" progId="Equation.3">
                    <p:embed/>
                  </p:oleObj>
                </mc:Choice>
                <mc:Fallback>
                  <p:oleObj name="公式" r:id="rId5" imgW="2489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1961"/>
                          <a:ext cx="351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8956"/>
              </p:ext>
            </p:extLst>
          </p:nvPr>
        </p:nvGraphicFramePr>
        <p:xfrm>
          <a:off x="443392" y="1838167"/>
          <a:ext cx="3336498" cy="46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公式" r:id="rId7" imgW="1790700" imgH="228600" progId="Equation.3">
                  <p:embed/>
                </p:oleObj>
              </mc:Choice>
              <mc:Fallback>
                <p:oleObj name="公式" r:id="rId7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92" y="1838167"/>
                        <a:ext cx="3336498" cy="467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20" y="1585462"/>
            <a:ext cx="4321770" cy="1802663"/>
          </a:xfrm>
          <a:prstGeom prst="rect">
            <a:avLst/>
          </a:prstGeom>
        </p:spPr>
      </p:pic>
      <p:graphicFrame>
        <p:nvGraphicFramePr>
          <p:cNvPr id="274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35086"/>
              </p:ext>
            </p:extLst>
          </p:nvPr>
        </p:nvGraphicFramePr>
        <p:xfrm>
          <a:off x="351639" y="2491015"/>
          <a:ext cx="4216561" cy="77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公式" r:id="rId10" imgW="2311400" imgH="419100" progId="Equation.3">
                  <p:embed/>
                </p:oleObj>
              </mc:Choice>
              <mc:Fallback>
                <p:oleObj name="公式" r:id="rId10" imgW="2311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9" y="2491015"/>
                        <a:ext cx="4216561" cy="77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49692" y="4153011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零输入响应：上述线性二阶常系数微分方程中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)=0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的响应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08791"/>
              </p:ext>
            </p:extLst>
          </p:nvPr>
        </p:nvGraphicFramePr>
        <p:xfrm>
          <a:off x="1760590" y="4669489"/>
          <a:ext cx="403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公式" r:id="rId12" imgW="1739900" imgH="419100" progId="Equation.3">
                  <p:embed/>
                </p:oleObj>
              </mc:Choice>
              <mc:Fallback>
                <p:oleObj name="公式" r:id="rId12" imgW="173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90" y="4669489"/>
                        <a:ext cx="403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971500" y="5652311"/>
            <a:ext cx="4876800" cy="914400"/>
            <a:chOff x="768" y="3456"/>
            <a:chExt cx="3072" cy="624"/>
          </a:xfrm>
        </p:grpSpPr>
        <p:graphicFrame>
          <p:nvGraphicFramePr>
            <p:cNvPr id="18" name="Object 9"/>
            <p:cNvGraphicFramePr>
              <a:graphicFrameLocks noChangeAspect="1"/>
            </p:cNvGraphicFramePr>
            <p:nvPr/>
          </p:nvGraphicFramePr>
          <p:xfrm>
            <a:off x="1296" y="3456"/>
            <a:ext cx="254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7" name="公式" r:id="rId14" imgW="1689100" imgH="419100" progId="Equation.3">
                    <p:embed/>
                  </p:oleObj>
                </mc:Choice>
                <mc:Fallback>
                  <p:oleObj name="公式" r:id="rId14" imgW="168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456"/>
                          <a:ext cx="254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768" y="3600"/>
              <a:ext cx="30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23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F46978-677E-4D0F-AA67-523FE52EE5B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533400" y="228600"/>
            <a:ext cx="4114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. GCL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并联电路的分析 </a:t>
            </a:r>
          </a:p>
        </p:txBody>
      </p:sp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228600" y="762000"/>
          <a:ext cx="8686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BMP 图象" r:id="rId3" imgW="5095238" imgH="1371429" progId="Paint.Picture">
                  <p:embed/>
                </p:oleObj>
              </mc:Choice>
              <mc:Fallback>
                <p:oleObj name="BMP 图象" r:id="rId3" imgW="5095238" imgH="1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686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762000" y="3276600"/>
          <a:ext cx="5334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公式" r:id="rId5" imgW="2108200" imgH="228600" progId="Equation.3">
                  <p:embed/>
                </p:oleObj>
              </mc:Choice>
              <mc:Fallback>
                <p:oleObj name="公式" r:id="rId5" imgW="210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5334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838200" y="3657600"/>
          <a:ext cx="693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公式" r:id="rId7" imgW="2971800" imgH="419100" progId="Equation.3">
                  <p:embed/>
                </p:oleObj>
              </mc:Choice>
              <mc:Fallback>
                <p:oleObj name="公式" r:id="rId7" imgW="2971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693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1066800" y="4572000"/>
          <a:ext cx="617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公式" r:id="rId9" imgW="2832100" imgH="419100" progId="Equation.3">
                  <p:embed/>
                </p:oleObj>
              </mc:Choice>
              <mc:Fallback>
                <p:oleObj name="公式" r:id="rId9" imgW="2832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6172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762000" y="5486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其解答由对应的齐次方程的通解和特解组成，即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01064" name="Object 8"/>
          <p:cNvGraphicFramePr>
            <a:graphicFrameLocks noChangeAspect="1"/>
          </p:cNvGraphicFramePr>
          <p:nvPr/>
        </p:nvGraphicFramePr>
        <p:xfrm>
          <a:off x="1652588" y="6002338"/>
          <a:ext cx="1952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公式" r:id="rId11" imgW="761669" imgH="228501" progId="Equation.3">
                  <p:embed/>
                </p:oleObj>
              </mc:Choice>
              <mc:Fallback>
                <p:oleObj name="公式" r:id="rId11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6002338"/>
                        <a:ext cx="1952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69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autoUpdateAnimBg="0"/>
      <p:bldP spid="30106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FFD4EB-34B3-4D72-B790-32130D1F84C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152400" y="492280"/>
            <a:ext cx="899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取稳态解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i”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为特解，而通解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i’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与零输入响应形式相同，再根据初始条件确定积分常数，从而得到全解。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228600" y="1787680"/>
            <a:ext cx="89154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上述结果可由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RLC</a:t>
            </a:r>
            <a:r>
              <a:rPr kumimoji="1" lang="zh-CN" altLang="en-US" sz="2400">
                <a:latin typeface="宋体" panose="02010600030101010101" pitchFamily="2" charset="-122"/>
              </a:rPr>
              <a:t>串联电路的方程通过对偶量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G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</a:rPr>
              <a:t>的置换得到，其解答也可由串联电路的解答通过对偶量的置换得到</a:t>
            </a:r>
            <a:r>
              <a:rPr kumimoji="1" lang="zh-CN" altLang="en-US" sz="2400">
                <a:latin typeface="Times New Roman" panose="02020603050405020304" pitchFamily="18" charset="0"/>
              </a:rPr>
              <a:t> 。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62704"/>
              </p:ext>
            </p:extLst>
          </p:nvPr>
        </p:nvGraphicFramePr>
        <p:xfrm>
          <a:off x="914400" y="3616480"/>
          <a:ext cx="784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公式" r:id="rId3" imgW="3505200" imgH="444500" progId="Equation.3">
                  <p:embed/>
                </p:oleObj>
              </mc:Choice>
              <mc:Fallback>
                <p:oleObj name="公式" r:id="rId3" imgW="3505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16480"/>
                        <a:ext cx="784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085" name="Group 5"/>
          <p:cNvGrpSpPr>
            <a:grpSpLocks/>
          </p:cNvGrpSpPr>
          <p:nvPr/>
        </p:nvGrpSpPr>
        <p:grpSpPr bwMode="auto">
          <a:xfrm>
            <a:off x="1143000" y="4530880"/>
            <a:ext cx="4648200" cy="914400"/>
            <a:chOff x="528" y="3072"/>
            <a:chExt cx="2928" cy="624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528" y="3259"/>
              <a:ext cx="52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宋体" panose="02010600030101010101" pitchFamily="2" charset="-122"/>
                </a:rPr>
                <a:t>其中</a:t>
              </a:r>
              <a:r>
                <a:rPr kumimoji="1" lang="zh-CN" altLang="en-US" sz="2000">
                  <a:latin typeface="宋体" panose="02010600030101010101" pitchFamily="2" charset="-122"/>
                </a:rPr>
                <a:t>    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7" name="Object 7"/>
            <p:cNvGraphicFramePr>
              <a:graphicFrameLocks noChangeAspect="1"/>
            </p:cNvGraphicFramePr>
            <p:nvPr/>
          </p:nvGraphicFramePr>
          <p:xfrm>
            <a:off x="1248" y="3072"/>
            <a:ext cx="220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27" r:id="rId5" imgW="1815312" imgH="444307" progId="Equation.3">
                    <p:embed/>
                  </p:oleObj>
                </mc:Choice>
                <mc:Fallback>
                  <p:oleObj r:id="rId5" imgW="1815312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72"/>
                          <a:ext cx="220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353568" y="5589300"/>
            <a:ext cx="8763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 dirty="0"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>
                <a:latin typeface="宋体" panose="02010600030101010101" pitchFamily="2" charset="-122"/>
              </a:rPr>
              <a:t>二阶电路在阶跃激励下的零状态响应称为二阶电路的阶跃响应，其求解方法与零状态响应的求解方</a:t>
            </a:r>
            <a:r>
              <a:rPr kumimoji="1" lang="zh-CN" altLang="zh-CN" sz="2400" dirty="0">
                <a:latin typeface="宋体" panose="02010600030101010101" pitchFamily="2" charset="-122"/>
              </a:rPr>
              <a:t>法</a:t>
            </a:r>
            <a:r>
              <a:rPr kumimoji="1" lang="zh-CN" altLang="en-US" sz="2400" dirty="0">
                <a:latin typeface="宋体" panose="02010600030101010101" pitchFamily="2" charset="-122"/>
              </a:rPr>
              <a:t>相同。</a:t>
            </a:r>
            <a:r>
              <a:rPr kumimoji="1" lang="zh-CN" altLang="en-US" sz="13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75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utoUpdateAnimBg="0"/>
      <p:bldP spid="302083" grpId="0" autoUpdateAnimBg="0"/>
      <p:bldP spid="30208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38129-C7C2-4CA7-AB36-E9E982FFDF3D}" type="slidenum">
              <a:rPr lang="zh-CN" altLang="en-US"/>
              <a:pPr/>
              <a:t>32</a:t>
            </a:fld>
            <a:endParaRPr lang="en-US" altLang="zh-CN"/>
          </a:p>
        </p:txBody>
      </p:sp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5334000" y="1600200"/>
          <a:ext cx="3810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2" name="BMP 图象" r:id="rId3" imgW="2742857" imgH="1238423" progId="Paint.Picture">
                  <p:embed/>
                </p:oleObj>
              </mc:Choice>
              <mc:Fallback>
                <p:oleObj name="BMP 图象" r:id="rId3" imgW="2742857" imgH="1238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3810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3107" name="Group 3"/>
          <p:cNvGrpSpPr>
            <a:grpSpLocks/>
          </p:cNvGrpSpPr>
          <p:nvPr/>
        </p:nvGrpSpPr>
        <p:grpSpPr bwMode="auto">
          <a:xfrm>
            <a:off x="228600" y="130175"/>
            <a:ext cx="8915400" cy="1044575"/>
            <a:chOff x="144" y="192"/>
            <a:chExt cx="5616" cy="658"/>
          </a:xfrm>
          <a:solidFill>
            <a:schemeClr val="bg1"/>
          </a:solidFill>
        </p:grpSpPr>
        <p:sp>
          <p:nvSpPr>
            <p:cNvPr id="33805" name="Text Box 4"/>
            <p:cNvSpPr txBox="1">
              <a:spLocks noChangeArrowheads="1"/>
            </p:cNvSpPr>
            <p:nvPr/>
          </p:nvSpPr>
          <p:spPr bwMode="auto">
            <a:xfrm>
              <a:off x="144" y="240"/>
              <a:ext cx="5616" cy="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7-7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前述电路中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,       ,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直流电源 </a:t>
              </a:r>
              <a:r>
                <a:rPr kumimoji="1" lang="en-US" altLang="zh-CN" sz="2400" i="1" dirty="0" err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i="1" baseline="-25000" dirty="0" err="1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) =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i="1" baseline="-25000" dirty="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 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在 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= 0 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时作用于电路，试求 </a:t>
              </a:r>
              <a:r>
                <a:rPr kumimoji="1" lang="en-US" altLang="zh-CN" sz="2400" i="1" dirty="0" err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i="1" baseline="-25000" dirty="0" err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 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，并绘出波形图，设电路为零初始状态。</a:t>
              </a:r>
            </a:p>
          </p:txBody>
        </p:sp>
        <p:graphicFrame>
          <p:nvGraphicFramePr>
            <p:cNvPr id="33806" name="Object 5"/>
            <p:cNvGraphicFramePr>
              <a:graphicFrameLocks noChangeAspect="1"/>
            </p:cNvGraphicFramePr>
            <p:nvPr/>
          </p:nvGraphicFramePr>
          <p:xfrm>
            <a:off x="2120" y="192"/>
            <a:ext cx="657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3" name="公式" r:id="rId5" imgW="622030" imgH="393529" progId="Equation.3">
                    <p:embed/>
                  </p:oleObj>
                </mc:Choice>
                <mc:Fallback>
                  <p:oleObj name="公式" r:id="rId5" imgW="62203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92"/>
                          <a:ext cx="657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3110" name="Group 6"/>
          <p:cNvGrpSpPr>
            <a:grpSpLocks/>
          </p:cNvGrpSpPr>
          <p:nvPr/>
        </p:nvGrpSpPr>
        <p:grpSpPr bwMode="auto">
          <a:xfrm>
            <a:off x="533400" y="1371600"/>
            <a:ext cx="5638800" cy="658813"/>
            <a:chOff x="336" y="864"/>
            <a:chExt cx="3552" cy="415"/>
          </a:xfrm>
        </p:grpSpPr>
        <p:sp>
          <p:nvSpPr>
            <p:cNvPr id="33803" name="Text Box 7"/>
            <p:cNvSpPr txBox="1">
              <a:spLocks noChangeArrowheads="1"/>
            </p:cNvSpPr>
            <p:nvPr/>
          </p:nvSpPr>
          <p:spPr bwMode="auto">
            <a:xfrm>
              <a:off x="336" y="912"/>
              <a:ext cx="3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6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解：因       ，电路属欠阻尼情况</a:t>
              </a:r>
            </a:p>
          </p:txBody>
        </p:sp>
        <p:graphicFrame>
          <p:nvGraphicFramePr>
            <p:cNvPr id="33804" name="Object 8"/>
            <p:cNvGraphicFramePr>
              <a:graphicFrameLocks noChangeAspect="1"/>
            </p:cNvGraphicFramePr>
            <p:nvPr/>
          </p:nvGraphicFramePr>
          <p:xfrm>
            <a:off x="968" y="864"/>
            <a:ext cx="657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4" name="公式" r:id="rId7" imgW="622030" imgH="393529" progId="Equation.3">
                    <p:embed/>
                  </p:oleObj>
                </mc:Choice>
                <mc:Fallback>
                  <p:oleObj name="公式" r:id="rId7" imgW="62203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864"/>
                          <a:ext cx="657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609600" y="1981200"/>
          <a:ext cx="4876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公式" r:id="rId8" imgW="2362200" imgH="393700" progId="Equation.3">
                  <p:embed/>
                </p:oleObj>
              </mc:Choice>
              <mc:Fallback>
                <p:oleObj name="公式" r:id="rId8" imgW="2362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4876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/>
          <p:cNvGraphicFramePr>
            <a:graphicFrameLocks noChangeAspect="1"/>
          </p:cNvGraphicFramePr>
          <p:nvPr/>
        </p:nvGraphicFramePr>
        <p:xfrm>
          <a:off x="609600" y="2895600"/>
          <a:ext cx="4876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6" name="公式" r:id="rId10" imgW="2374900" imgH="393700" progId="Equation.3">
                  <p:embed/>
                </p:oleObj>
              </mc:Choice>
              <mc:Fallback>
                <p:oleObj name="公式" r:id="rId10" imgW="237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48768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5" name="Object 11"/>
          <p:cNvGraphicFramePr>
            <a:graphicFrameLocks noChangeAspect="1"/>
          </p:cNvGraphicFramePr>
          <p:nvPr/>
        </p:nvGraphicFramePr>
        <p:xfrm>
          <a:off x="609600" y="3886200"/>
          <a:ext cx="5791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公式" r:id="rId12" imgW="2540000" imgH="241300" progId="Equation.3">
                  <p:embed/>
                </p:oleObj>
              </mc:Choice>
              <mc:Fallback>
                <p:oleObj name="公式" r:id="rId12" imgW="2540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5791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6" name="Object 12"/>
          <p:cNvGraphicFramePr>
            <a:graphicFrameLocks noChangeAspect="1"/>
          </p:cNvGraphicFramePr>
          <p:nvPr/>
        </p:nvGraphicFramePr>
        <p:xfrm>
          <a:off x="990600" y="4419600"/>
          <a:ext cx="6781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公式" r:id="rId14" imgW="2794000" imgH="635000" progId="Equation.3">
                  <p:embed/>
                </p:oleObj>
              </mc:Choice>
              <mc:Fallback>
                <p:oleObj name="公式" r:id="rId14" imgW="2794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6781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609600" y="5867400"/>
          <a:ext cx="594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公式" r:id="rId16" imgW="2616200" imgH="342900" progId="Equation.3">
                  <p:embed/>
                </p:oleObj>
              </mc:Choice>
              <mc:Fallback>
                <p:oleObj name="公式" r:id="rId16" imgW="2616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594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79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BA69B9-BDF5-4D09-966F-39E185BF5D70}" type="slidenum">
              <a:rPr lang="zh-CN" altLang="en-US"/>
              <a:pPr/>
              <a:t>33</a:t>
            </a:fld>
            <a:endParaRPr lang="en-US" altLang="zh-CN"/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1066800" y="228600"/>
          <a:ext cx="5791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公式" r:id="rId3" imgW="2730500" imgH="431800" progId="Equation.3">
                  <p:embed/>
                </p:oleObj>
              </mc:Choice>
              <mc:Fallback>
                <p:oleObj name="公式" r:id="rId3" imgW="273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"/>
                        <a:ext cx="5791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839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) </a:t>
            </a:r>
            <a:r>
              <a:rPr kumimoji="1" lang="zh-CN" altLang="en-US" sz="2400">
                <a:latin typeface="宋体" panose="02010600030101010101" pitchFamily="2" charset="-122"/>
              </a:rPr>
              <a:t>在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上下作衰减振荡最后趋于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S </a:t>
            </a:r>
            <a:r>
              <a:rPr kumimoji="1" lang="zh-CN" altLang="en-US" sz="2400">
                <a:latin typeface="宋体" panose="02010600030101010101" pitchFamily="2" charset="-122"/>
              </a:rPr>
              <a:t>，电压上升超过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所呈现的突出部分，称为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</a:rPr>
              <a:t>上冲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或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</a:rPr>
              <a:t>正峰突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。 </a:t>
            </a: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1219200" y="2133600"/>
          <a:ext cx="6096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BMP 图象" r:id="rId5" imgW="3142857" imgH="1933333" progId="Paint.Picture">
                  <p:embed/>
                </p:oleObj>
              </mc:Choice>
              <mc:Fallback>
                <p:oleObj name="BMP 图象" r:id="rId5" imgW="3142857" imgH="1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60960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0" y="5562600"/>
            <a:ext cx="8915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505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2400" dirty="0">
                <a:solidFill>
                  <a:srgbClr val="FF505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dirty="0">
                <a:solidFill>
                  <a:srgbClr val="FF5050"/>
                </a:solidFill>
                <a:latin typeface="宋体" panose="02010600030101010101" pitchFamily="2" charset="-122"/>
              </a:rPr>
              <a:t>7-8</a:t>
            </a:r>
            <a:r>
              <a:rPr kumimoji="1" lang="zh-CN" altLang="en-US" sz="2400" dirty="0">
                <a:solidFill>
                  <a:srgbClr val="FF5050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400" dirty="0">
                <a:latin typeface="宋体" panose="02010600030101010101" pitchFamily="2" charset="-122"/>
              </a:rPr>
              <a:t>接续例</a:t>
            </a:r>
            <a:r>
              <a:rPr kumimoji="1" lang="en-US" altLang="zh-CN" sz="2400" dirty="0">
                <a:latin typeface="宋体" panose="02010600030101010101" pitchFamily="2" charset="-122"/>
              </a:rPr>
              <a:t>7-7</a:t>
            </a:r>
            <a:r>
              <a:rPr kumimoji="1" lang="zh-CN" altLang="en-US" sz="2400" dirty="0">
                <a:latin typeface="宋体" panose="02010600030101010101" pitchFamily="2" charset="-122"/>
              </a:rPr>
              <a:t>，如要求第一个上冲为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宋体" panose="02010600030101010101" pitchFamily="2" charset="-122"/>
              </a:rPr>
              <a:t>的 </a:t>
            </a:r>
            <a:r>
              <a:rPr kumimoji="1" lang="en-US" altLang="zh-CN" sz="2400" dirty="0">
                <a:latin typeface="宋体" panose="02010600030101010101" pitchFamily="2" charset="-122"/>
              </a:rPr>
              <a:t>10%</a:t>
            </a:r>
            <a:r>
              <a:rPr kumimoji="1" lang="zh-CN" altLang="en-US" sz="2400" dirty="0">
                <a:latin typeface="宋体" panose="02010600030101010101" pitchFamily="2" charset="-122"/>
              </a:rPr>
              <a:t>，问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 </a:t>
            </a:r>
            <a:r>
              <a:rPr kumimoji="1" lang="zh-CN" altLang="en-US" sz="2400" dirty="0">
                <a:latin typeface="宋体" panose="02010600030101010101" pitchFamily="2" charset="-122"/>
              </a:rPr>
              <a:t>应如何选择</a:t>
            </a:r>
            <a:r>
              <a:rPr kumimoji="1" lang="en-US" altLang="zh-CN" sz="2400" dirty="0">
                <a:latin typeface="宋体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911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  <p:bldP spid="30413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96902" y="710734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A70D05-23D9-4663-ADF9-6B82D63AB053}" type="slidenum">
              <a:rPr lang="zh-CN" altLang="en-US"/>
              <a:pPr/>
              <a:t>34</a:t>
            </a:fld>
            <a:endParaRPr lang="en-US" altLang="zh-CN"/>
          </a:p>
        </p:txBody>
      </p:sp>
      <p:grpSp>
        <p:nvGrpSpPr>
          <p:cNvPr id="305154" name="Group 2"/>
          <p:cNvGrpSpPr>
            <a:grpSpLocks/>
          </p:cNvGrpSpPr>
          <p:nvPr/>
        </p:nvGrpSpPr>
        <p:grpSpPr bwMode="auto">
          <a:xfrm>
            <a:off x="772302" y="1055790"/>
            <a:ext cx="6819900" cy="609600"/>
            <a:chOff x="480" y="192"/>
            <a:chExt cx="4560" cy="482"/>
          </a:xfrm>
        </p:grpSpPr>
        <p:graphicFrame>
          <p:nvGraphicFramePr>
            <p:cNvPr id="35858" name="Object 3"/>
            <p:cNvGraphicFramePr>
              <a:graphicFrameLocks noChangeAspect="1"/>
            </p:cNvGraphicFramePr>
            <p:nvPr/>
          </p:nvGraphicFramePr>
          <p:xfrm>
            <a:off x="864" y="192"/>
            <a:ext cx="4176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6" name="公式" r:id="rId3" imgW="3162300" imgH="368300" progId="Equation.3">
                    <p:embed/>
                  </p:oleObj>
                </mc:Choice>
                <mc:Fallback>
                  <p:oleObj name="公式" r:id="rId3" imgW="31623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"/>
                          <a:ext cx="4176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Text Box 4"/>
            <p:cNvSpPr txBox="1">
              <a:spLocks noChangeArrowheads="1"/>
            </p:cNvSpPr>
            <p:nvPr/>
          </p:nvSpPr>
          <p:spPr bwMode="auto">
            <a:xfrm>
              <a:off x="480" y="2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解：</a:t>
              </a:r>
            </a:p>
          </p:txBody>
        </p:sp>
      </p:grpSp>
      <p:graphicFrame>
        <p:nvGraphicFramePr>
          <p:cNvPr id="305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81671"/>
              </p:ext>
            </p:extLst>
          </p:nvPr>
        </p:nvGraphicFramePr>
        <p:xfrm>
          <a:off x="1305702" y="1817790"/>
          <a:ext cx="5791200" cy="69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公式" r:id="rId5" imgW="3429000" imgH="368300" progId="Equation.3">
                  <p:embed/>
                </p:oleObj>
              </mc:Choice>
              <mc:Fallback>
                <p:oleObj name="公式" r:id="rId5" imgW="3429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02" y="1817790"/>
                        <a:ext cx="5791200" cy="69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573616"/>
              </p:ext>
            </p:extLst>
          </p:nvPr>
        </p:nvGraphicFramePr>
        <p:xfrm>
          <a:off x="1077102" y="2579791"/>
          <a:ext cx="6807358" cy="44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公式" r:id="rId7" imgW="3683000" imgH="228600" progId="Equation.3">
                  <p:embed/>
                </p:oleObj>
              </mc:Choice>
              <mc:Fallback>
                <p:oleObj name="公式" r:id="rId7" imgW="368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102" y="2579791"/>
                        <a:ext cx="6807358" cy="445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59" name="Group 7"/>
          <p:cNvGrpSpPr>
            <a:grpSpLocks/>
          </p:cNvGrpSpPr>
          <p:nvPr/>
        </p:nvGrpSpPr>
        <p:grpSpPr bwMode="auto">
          <a:xfrm>
            <a:off x="543702" y="3036990"/>
            <a:ext cx="8229600" cy="654050"/>
            <a:chOff x="384" y="1440"/>
            <a:chExt cx="5184" cy="460"/>
          </a:xfrm>
        </p:grpSpPr>
        <p:sp>
          <p:nvSpPr>
            <p:cNvPr id="35854" name="Text Box 8"/>
            <p:cNvSpPr txBox="1">
              <a:spLocks noChangeArrowheads="1"/>
            </p:cNvSpPr>
            <p:nvPr/>
          </p:nvSpPr>
          <p:spPr bwMode="auto">
            <a:xfrm>
              <a:off x="384" y="1536"/>
              <a:ext cx="518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宋体" panose="02010600030101010101" pitchFamily="2" charset="-122"/>
                </a:rPr>
                <a:t>        </a:t>
              </a:r>
              <a:r>
                <a:rPr kumimoji="1"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最大值发生在           </a:t>
              </a:r>
              <a:r>
                <a:rPr kumimoji="1"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即</a:t>
              </a:r>
              <a:r>
                <a:rPr kumimoji="1" lang="zh-CN" altLang="en-US" sz="2400">
                  <a:latin typeface="宋体" panose="02010600030101010101" pitchFamily="2" charset="-122"/>
                </a:rPr>
                <a:t>              </a:t>
              </a:r>
            </a:p>
          </p:txBody>
        </p:sp>
        <p:graphicFrame>
          <p:nvGraphicFramePr>
            <p:cNvPr id="35855" name="Object 9"/>
            <p:cNvGraphicFramePr>
              <a:graphicFrameLocks noChangeAspect="1"/>
            </p:cNvGraphicFramePr>
            <p:nvPr/>
          </p:nvGraphicFramePr>
          <p:xfrm>
            <a:off x="528" y="1536"/>
            <a:ext cx="61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9" name="公式" r:id="rId9" imgW="419100" imgH="228600" progId="Equation.3">
                    <p:embed/>
                  </p:oleObj>
                </mc:Choice>
                <mc:Fallback>
                  <p:oleObj name="公式" r:id="rId9" imgW="419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36"/>
                          <a:ext cx="612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10"/>
            <p:cNvGraphicFramePr>
              <a:graphicFrameLocks noChangeAspect="1"/>
            </p:cNvGraphicFramePr>
            <p:nvPr/>
          </p:nvGraphicFramePr>
          <p:xfrm>
            <a:off x="2496" y="1536"/>
            <a:ext cx="103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0" name="公式" r:id="rId11" imgW="685502" imgH="177723" progId="Equation.3">
                    <p:embed/>
                  </p:oleObj>
                </mc:Choice>
                <mc:Fallback>
                  <p:oleObj name="公式" r:id="rId11" imgW="6855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36"/>
                          <a:ext cx="103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11"/>
            <p:cNvGraphicFramePr>
              <a:graphicFrameLocks noChangeAspect="1"/>
            </p:cNvGraphicFramePr>
            <p:nvPr/>
          </p:nvGraphicFramePr>
          <p:xfrm>
            <a:off x="3744" y="1440"/>
            <a:ext cx="134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1" name="公式" r:id="rId13" imgW="965200" imgH="342900" progId="Equation.3">
                    <p:embed/>
                  </p:oleObj>
                </mc:Choice>
                <mc:Fallback>
                  <p:oleObj name="公式" r:id="rId13" imgW="965200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40"/>
                          <a:ext cx="1344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1777"/>
              </p:ext>
            </p:extLst>
          </p:nvPr>
        </p:nvGraphicFramePr>
        <p:xfrm>
          <a:off x="1305702" y="3722790"/>
          <a:ext cx="4648200" cy="78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公式" r:id="rId15" imgW="2400300" imgH="431800" progId="Equation.3">
                  <p:embed/>
                </p:oleObj>
              </mc:Choice>
              <mc:Fallback>
                <p:oleObj name="公式" r:id="rId15" imgW="240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02" y="3722790"/>
                        <a:ext cx="4648200" cy="785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58693"/>
              </p:ext>
            </p:extLst>
          </p:nvPr>
        </p:nvGraphicFramePr>
        <p:xfrm>
          <a:off x="1153302" y="4565074"/>
          <a:ext cx="4381500" cy="81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公式" r:id="rId17" imgW="1930400" imgH="431800" progId="Equation.3">
                  <p:embed/>
                </p:oleObj>
              </mc:Choice>
              <mc:Fallback>
                <p:oleObj name="公式" r:id="rId17" imgW="193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02" y="4565074"/>
                        <a:ext cx="4381500" cy="81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31115"/>
              </p:ext>
            </p:extLst>
          </p:nvPr>
        </p:nvGraphicFramePr>
        <p:xfrm>
          <a:off x="5675432" y="4653672"/>
          <a:ext cx="2294798" cy="51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公式" r:id="rId19" imgW="927100" imgH="241300" progId="Equation.3">
                  <p:embed/>
                </p:oleObj>
              </mc:Choice>
              <mc:Fallback>
                <p:oleObj name="公式" r:id="rId19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432" y="4653672"/>
                        <a:ext cx="2294798" cy="519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772302" y="5348947"/>
            <a:ext cx="7924800" cy="636588"/>
            <a:chOff x="480" y="3024"/>
            <a:chExt cx="4992" cy="401"/>
          </a:xfrm>
        </p:grpSpPr>
        <p:sp>
          <p:nvSpPr>
            <p:cNvPr id="35852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4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600"/>
                </a:spcBef>
              </a:pPr>
              <a:r>
                <a:rPr kumimoji="1"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第一个最大值发生在        时，根据题意要求</a:t>
              </a:r>
            </a:p>
          </p:txBody>
        </p:sp>
        <p:graphicFrame>
          <p:nvGraphicFramePr>
            <p:cNvPr id="35853" name="Object 17"/>
            <p:cNvGraphicFramePr>
              <a:graphicFrameLocks noChangeAspect="1"/>
            </p:cNvGraphicFramePr>
            <p:nvPr/>
          </p:nvGraphicFramePr>
          <p:xfrm>
            <a:off x="2304" y="3024"/>
            <a:ext cx="67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5" name="公式" r:id="rId21" imgW="571252" imgH="342751" progId="Equation.3">
                    <p:embed/>
                  </p:oleObj>
                </mc:Choice>
                <mc:Fallback>
                  <p:oleObj name="公式" r:id="rId21" imgW="571252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024"/>
                          <a:ext cx="67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279302"/>
              </p:ext>
            </p:extLst>
          </p:nvPr>
        </p:nvGraphicFramePr>
        <p:xfrm>
          <a:off x="1991502" y="5957225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公式" r:id="rId23" imgW="1866900" imgH="457200" progId="Equation.3">
                  <p:embed/>
                </p:oleObj>
              </mc:Choice>
              <mc:Fallback>
                <p:oleObj name="公式" r:id="rId23" imgW="186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02" y="5957225"/>
                        <a:ext cx="381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0802" y="87415"/>
            <a:ext cx="8915400" cy="978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7-8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400" dirty="0">
                <a:latin typeface="宋体" panose="02010600030101010101" pitchFamily="2" charset="-122"/>
              </a:rPr>
              <a:t>接续例</a:t>
            </a:r>
            <a:r>
              <a:rPr kumimoji="1" lang="en-US" altLang="zh-CN" sz="2400" dirty="0">
                <a:latin typeface="宋体" panose="02010600030101010101" pitchFamily="2" charset="-122"/>
              </a:rPr>
              <a:t>7-7</a:t>
            </a:r>
            <a:r>
              <a:rPr kumimoji="1" lang="zh-CN" altLang="en-US" sz="2400" dirty="0">
                <a:latin typeface="宋体" panose="02010600030101010101" pitchFamily="2" charset="-122"/>
              </a:rPr>
              <a:t>，如要求第一个上冲为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宋体" panose="02010600030101010101" pitchFamily="2" charset="-122"/>
              </a:rPr>
              <a:t>的 </a:t>
            </a:r>
            <a:r>
              <a:rPr kumimoji="1" lang="en-US" altLang="zh-CN" sz="2400" dirty="0">
                <a:latin typeface="宋体" panose="02010600030101010101" pitchFamily="2" charset="-122"/>
              </a:rPr>
              <a:t>10%</a:t>
            </a:r>
            <a:r>
              <a:rPr kumimoji="1" lang="zh-CN" altLang="en-US" sz="2400" dirty="0">
                <a:latin typeface="宋体" panose="02010600030101010101" pitchFamily="2" charset="-122"/>
              </a:rPr>
              <a:t>，问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 </a:t>
            </a:r>
            <a:r>
              <a:rPr kumimoji="1" lang="zh-CN" altLang="en-US" sz="2400" dirty="0">
                <a:latin typeface="宋体" panose="02010600030101010101" pitchFamily="2" charset="-122"/>
              </a:rPr>
              <a:t>应如何选择</a:t>
            </a:r>
            <a:r>
              <a:rPr kumimoji="1" lang="en-US" altLang="zh-CN" sz="2400" dirty="0">
                <a:latin typeface="宋体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571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9C96F6-625C-429A-82AF-76B8CD31F680}" type="slidenum">
              <a:rPr lang="zh-CN" altLang="en-US"/>
              <a:pPr/>
              <a:t>35</a:t>
            </a:fld>
            <a:endParaRPr lang="en-US" altLang="zh-CN"/>
          </a:p>
        </p:txBody>
      </p:sp>
      <p:graphicFrame>
        <p:nvGraphicFramePr>
          <p:cNvPr id="306178" name="Object 2"/>
          <p:cNvGraphicFramePr>
            <a:graphicFrameLocks noChangeAspect="1"/>
          </p:cNvGraphicFramePr>
          <p:nvPr/>
        </p:nvGraphicFramePr>
        <p:xfrm>
          <a:off x="990600" y="457200"/>
          <a:ext cx="4800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公式" r:id="rId3" imgW="2222500" imgH="381000" progId="Equation.3">
                  <p:embed/>
                </p:oleObj>
              </mc:Choice>
              <mc:Fallback>
                <p:oleObj name="公式" r:id="rId3" imgW="2222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"/>
                        <a:ext cx="4800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1066800" y="1066800"/>
          <a:ext cx="3200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公式" r:id="rId5" imgW="1612900" imgH="660400" progId="Equation.3">
                  <p:embed/>
                </p:oleObj>
              </mc:Choice>
              <mc:Fallback>
                <p:oleObj name="公式" r:id="rId5" imgW="1612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32004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0" name="Object 4"/>
          <p:cNvGraphicFramePr>
            <a:graphicFrameLocks noChangeAspect="1"/>
          </p:cNvGraphicFramePr>
          <p:nvPr/>
        </p:nvGraphicFramePr>
        <p:xfrm>
          <a:off x="4572000" y="1295400"/>
          <a:ext cx="419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公式" r:id="rId7" imgW="1498600" imgH="508000" progId="Equation.3">
                  <p:embed/>
                </p:oleObj>
              </mc:Choice>
              <mc:Fallback>
                <p:oleObj name="公式" r:id="rId7" imgW="1498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95400"/>
                        <a:ext cx="419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304800" y="2362200"/>
            <a:ext cx="88392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7-9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GCL</a:t>
            </a:r>
            <a:r>
              <a:rPr kumimoji="1" lang="zh-CN" altLang="en-US" sz="2400" dirty="0">
                <a:latin typeface="宋体" panose="02010600030101010101" pitchFamily="2" charset="-122"/>
              </a:rPr>
              <a:t>并联电路中，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L=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400" i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zh-CN" altLang="en-US" sz="2400" dirty="0">
                <a:latin typeface="宋体" panose="02010600030101010101" pitchFamily="2" charset="-122"/>
              </a:rPr>
              <a:t>，求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宋体" panose="02010600030101010101" pitchFamily="2" charset="-122"/>
              </a:rPr>
              <a:t>的阶跃响应，若（</a:t>
            </a:r>
            <a:r>
              <a:rPr kumimoji="1" lang="en-US" altLang="zh-CN" sz="2400" dirty="0"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10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2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；（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 0.1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  <a:endParaRPr kumimoji="1" lang="zh-CN" altLang="en-US" sz="2400" dirty="0">
              <a:solidFill>
                <a:srgbClr val="FF5050"/>
              </a:solidFill>
              <a:latin typeface="宋体" panose="02010600030101010101" pitchFamily="2" charset="-122"/>
            </a:endParaRP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838200" y="35052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解：依题意，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SC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)= 1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（阶跃响应），且</a:t>
            </a:r>
          </a:p>
        </p:txBody>
      </p:sp>
      <p:grpSp>
        <p:nvGrpSpPr>
          <p:cNvPr id="306183" name="Group 7"/>
          <p:cNvGrpSpPr>
            <a:grpSpLocks/>
          </p:cNvGrpSpPr>
          <p:nvPr/>
        </p:nvGrpSpPr>
        <p:grpSpPr bwMode="auto">
          <a:xfrm>
            <a:off x="990600" y="4038600"/>
            <a:ext cx="7772400" cy="839788"/>
            <a:chOff x="624" y="2592"/>
            <a:chExt cx="4896" cy="529"/>
          </a:xfrm>
        </p:grpSpPr>
        <p:graphicFrame>
          <p:nvGraphicFramePr>
            <p:cNvPr id="36876" name="Object 8"/>
            <p:cNvGraphicFramePr>
              <a:graphicFrameLocks noChangeAspect="1"/>
            </p:cNvGraphicFramePr>
            <p:nvPr/>
          </p:nvGraphicFramePr>
          <p:xfrm>
            <a:off x="624" y="2640"/>
            <a:ext cx="220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7" name="公式" r:id="rId9" imgW="1726451" imgH="393529" progId="Equation.3">
                    <p:embed/>
                  </p:oleObj>
                </mc:Choice>
                <mc:Fallback>
                  <p:oleObj name="公式" r:id="rId9" imgW="172645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640"/>
                          <a:ext cx="220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9"/>
            <p:cNvGraphicFramePr>
              <a:graphicFrameLocks noChangeAspect="1"/>
            </p:cNvGraphicFramePr>
            <p:nvPr/>
          </p:nvGraphicFramePr>
          <p:xfrm>
            <a:off x="3216" y="2592"/>
            <a:ext cx="2304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8" name="公式" r:id="rId11" imgW="1803400" imgH="393700" progId="Equation.3">
                    <p:embed/>
                  </p:oleObj>
                </mc:Choice>
                <mc:Fallback>
                  <p:oleObj name="公式" r:id="rId11" imgW="1803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92"/>
                          <a:ext cx="2304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Text Box 10"/>
            <p:cNvSpPr txBox="1">
              <a:spLocks noChangeArrowheads="1"/>
            </p:cNvSpPr>
            <p:nvPr/>
          </p:nvSpPr>
          <p:spPr bwMode="auto">
            <a:xfrm>
              <a:off x="288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或</a:t>
              </a:r>
            </a:p>
          </p:txBody>
        </p:sp>
      </p:grpSp>
      <p:graphicFrame>
        <p:nvGraphicFramePr>
          <p:cNvPr id="306187" name="Object 11"/>
          <p:cNvGraphicFramePr>
            <a:graphicFrameLocks noChangeAspect="1"/>
          </p:cNvGraphicFramePr>
          <p:nvPr/>
        </p:nvGraphicFramePr>
        <p:xfrm>
          <a:off x="838200" y="4953000"/>
          <a:ext cx="6532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公式" r:id="rId13" imgW="2755900" imgH="342900" progId="Equation.3">
                  <p:embed/>
                </p:oleObj>
              </mc:Choice>
              <mc:Fallback>
                <p:oleObj name="公式" r:id="rId13" imgW="2755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6532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8" name="Object 12"/>
          <p:cNvGraphicFramePr>
            <a:graphicFrameLocks noChangeAspect="1"/>
          </p:cNvGraphicFramePr>
          <p:nvPr/>
        </p:nvGraphicFramePr>
        <p:xfrm>
          <a:off x="1066800" y="5791200"/>
          <a:ext cx="3429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公式" r:id="rId15" imgW="1866090" imgH="253890" progId="Equation.3">
                  <p:embed/>
                </p:oleObj>
              </mc:Choice>
              <mc:Fallback>
                <p:oleObj name="公式" r:id="rId15" imgW="186609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34290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9" name="Object 13"/>
          <p:cNvGraphicFramePr>
            <a:graphicFrameLocks noChangeAspect="1"/>
          </p:cNvGraphicFramePr>
          <p:nvPr/>
        </p:nvGraphicFramePr>
        <p:xfrm>
          <a:off x="4876800" y="57912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公式" r:id="rId17" imgW="2044700" imgH="241300" progId="Equation.3">
                  <p:embed/>
                </p:oleObj>
              </mc:Choice>
              <mc:Fallback>
                <p:oleObj name="公式" r:id="rId17" imgW="204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0"/>
                        <a:ext cx="381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83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 autoUpdateAnimBg="0"/>
      <p:bldP spid="30618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520355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699204-66FC-44DA-901D-7216FE86EC4D}" type="slidenum">
              <a:rPr lang="zh-CN" altLang="en-US"/>
              <a:pPr/>
              <a:t>36</a:t>
            </a:fld>
            <a:endParaRPr lang="en-US" altLang="zh-CN"/>
          </a:p>
        </p:txBody>
      </p:sp>
      <p:graphicFrame>
        <p:nvGraphicFramePr>
          <p:cNvPr id="307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671571"/>
              </p:ext>
            </p:extLst>
          </p:nvPr>
        </p:nvGraphicFramePr>
        <p:xfrm>
          <a:off x="762000" y="621205"/>
          <a:ext cx="3879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公式" r:id="rId3" imgW="1511300" imgH="228600" progId="Equation.3">
                  <p:embed/>
                </p:oleObj>
              </mc:Choice>
              <mc:Fallback>
                <p:oleObj name="公式" r:id="rId3" imgW="151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1205"/>
                        <a:ext cx="3879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5105400" y="62120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（其中特解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Lp </a:t>
            </a:r>
            <a:r>
              <a:rPr kumimoji="1" lang="en-US" altLang="zh-CN" sz="2400">
                <a:latin typeface="Times New Roman" panose="02020603050405020304" pitchFamily="18" charset="0"/>
              </a:rPr>
              <a:t>= 1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72346"/>
              </p:ext>
            </p:extLst>
          </p:nvPr>
        </p:nvGraphicFramePr>
        <p:xfrm>
          <a:off x="914400" y="1230805"/>
          <a:ext cx="379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公式" r:id="rId5" imgW="1498600" imgH="228600" progId="Equation.3">
                  <p:embed/>
                </p:oleObj>
              </mc:Choice>
              <mc:Fallback>
                <p:oleObj name="公式" r:id="rId5" imgW="14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30805"/>
                        <a:ext cx="3797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63074"/>
              </p:ext>
            </p:extLst>
          </p:nvPr>
        </p:nvGraphicFramePr>
        <p:xfrm>
          <a:off x="762000" y="1764205"/>
          <a:ext cx="5276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6" name="公式" r:id="rId7" imgW="2324100" imgH="609600" progId="Equation.3">
                  <p:embed/>
                </p:oleObj>
              </mc:Choice>
              <mc:Fallback>
                <p:oleObj name="公式" r:id="rId7" imgW="2324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64205"/>
                        <a:ext cx="52768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95920"/>
              </p:ext>
            </p:extLst>
          </p:nvPr>
        </p:nvGraphicFramePr>
        <p:xfrm>
          <a:off x="1219200" y="3059605"/>
          <a:ext cx="4165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公式" r:id="rId9" imgW="1625600" imgH="889000" progId="Equation.3">
                  <p:embed/>
                </p:oleObj>
              </mc:Choice>
              <mc:Fallback>
                <p:oleObj name="公式" r:id="rId9" imgW="1625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59605"/>
                        <a:ext cx="4165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17240"/>
              </p:ext>
            </p:extLst>
          </p:nvPr>
        </p:nvGraphicFramePr>
        <p:xfrm>
          <a:off x="457200" y="4888405"/>
          <a:ext cx="80772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公式" r:id="rId11" imgW="3810000" imgH="393700" progId="Equation.3">
                  <p:embed/>
                </p:oleObj>
              </mc:Choice>
              <mc:Fallback>
                <p:oleObj name="公式" r:id="rId11" imgW="3810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88405"/>
                        <a:ext cx="80772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589982"/>
              </p:ext>
            </p:extLst>
          </p:nvPr>
        </p:nvGraphicFramePr>
        <p:xfrm>
          <a:off x="762000" y="5879005"/>
          <a:ext cx="5486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公式" r:id="rId13" imgW="2654300" imgH="342900" progId="Equation.3">
                  <p:embed/>
                </p:oleObj>
              </mc:Choice>
              <mc:Fallback>
                <p:oleObj name="公式" r:id="rId13" imgW="2654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879005"/>
                        <a:ext cx="5486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59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02566"/>
              </p:ext>
            </p:extLst>
          </p:nvPr>
        </p:nvGraphicFramePr>
        <p:xfrm>
          <a:off x="755470" y="188550"/>
          <a:ext cx="78486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公式" r:id="rId3" imgW="3619500" imgH="342900" progId="Equation.3">
                  <p:embed/>
                </p:oleObj>
              </mc:Choice>
              <mc:Fallback>
                <p:oleObj name="公式" r:id="rId3" imgW="36195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0" y="188550"/>
                        <a:ext cx="7848600" cy="661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17956"/>
              </p:ext>
            </p:extLst>
          </p:nvPr>
        </p:nvGraphicFramePr>
        <p:xfrm>
          <a:off x="457200" y="1094570"/>
          <a:ext cx="7467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公式" r:id="rId5" imgW="3594100" imgH="609600" progId="Equation.3">
                  <p:embed/>
                </p:oleObj>
              </mc:Choice>
              <mc:Fallback>
                <p:oleObj name="公式" r:id="rId5" imgW="3594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94570"/>
                        <a:ext cx="7467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14187"/>
              </p:ext>
            </p:extLst>
          </p:nvPr>
        </p:nvGraphicFramePr>
        <p:xfrm>
          <a:off x="457200" y="246617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公式" r:id="rId7" imgW="1790700" imgH="228600" progId="Equation.3">
                  <p:embed/>
                </p:oleObj>
              </mc:Choice>
              <mc:Fallback>
                <p:oleObj name="公式" r:id="rId7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66170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5019"/>
              </p:ext>
            </p:extLst>
          </p:nvPr>
        </p:nvGraphicFramePr>
        <p:xfrm>
          <a:off x="762000" y="3075770"/>
          <a:ext cx="5029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公式" r:id="rId9" imgW="2654300" imgH="342900" progId="Equation.3">
                  <p:embed/>
                </p:oleObj>
              </mc:Choice>
              <mc:Fallback>
                <p:oleObj name="公式" r:id="rId9" imgW="2654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75770"/>
                        <a:ext cx="50292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953596"/>
              </p:ext>
            </p:extLst>
          </p:nvPr>
        </p:nvGraphicFramePr>
        <p:xfrm>
          <a:off x="1143000" y="3913970"/>
          <a:ext cx="5410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公式" r:id="rId11" imgW="2222500" imgH="228600" progId="Equation.3">
                  <p:embed/>
                </p:oleObj>
              </mc:Choice>
              <mc:Fallback>
                <p:oleObj name="公式" r:id="rId11" imgW="2222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13970"/>
                        <a:ext cx="5410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24522"/>
              </p:ext>
            </p:extLst>
          </p:nvPr>
        </p:nvGraphicFramePr>
        <p:xfrm>
          <a:off x="762000" y="4523570"/>
          <a:ext cx="792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7" name="公式" r:id="rId13" imgW="4305300" imgH="393700" progId="Equation.3">
                  <p:embed/>
                </p:oleObj>
              </mc:Choice>
              <mc:Fallback>
                <p:oleObj name="公式" r:id="rId13" imgW="4305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23570"/>
                        <a:ext cx="792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02950"/>
              </p:ext>
            </p:extLst>
          </p:nvPr>
        </p:nvGraphicFramePr>
        <p:xfrm>
          <a:off x="762000" y="5514170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公式" r:id="rId15" imgW="1612900" imgH="215900" progId="Equation.3">
                  <p:embed/>
                </p:oleObj>
              </mc:Choice>
              <mc:Fallback>
                <p:oleObj name="公式" r:id="rId15" imgW="1612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14170"/>
                        <a:ext cx="335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195043"/>
              </p:ext>
            </p:extLst>
          </p:nvPr>
        </p:nvGraphicFramePr>
        <p:xfrm>
          <a:off x="990600" y="6123770"/>
          <a:ext cx="3048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公式" r:id="rId17" imgW="1320227" imgH="203112" progId="Equation.3">
                  <p:embed/>
                </p:oleObj>
              </mc:Choice>
              <mc:Fallback>
                <p:oleObj name="公式" r:id="rId17" imgW="132022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123770"/>
                        <a:ext cx="3048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20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7023B0-17E2-425A-9AB7-36F6FC63F192}" type="slidenum">
              <a:rPr lang="zh-CN" altLang="en-US"/>
              <a:pPr/>
              <a:t>38</a:t>
            </a:fld>
            <a:endParaRPr lang="en-US" altLang="zh-CN"/>
          </a:p>
        </p:txBody>
      </p:sp>
      <p:graphicFrame>
        <p:nvGraphicFramePr>
          <p:cNvPr id="309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281335"/>
              </p:ext>
            </p:extLst>
          </p:nvPr>
        </p:nvGraphicFramePr>
        <p:xfrm>
          <a:off x="685800" y="228600"/>
          <a:ext cx="800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公式" r:id="rId3" imgW="3797300" imgH="609600" progId="Equation.3">
                  <p:embed/>
                </p:oleObj>
              </mc:Choice>
              <mc:Fallback>
                <p:oleObj name="公式" r:id="rId3" imgW="3797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8001000" cy="1219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1" name="Object 3"/>
          <p:cNvGraphicFramePr>
            <a:graphicFrameLocks noChangeAspect="1"/>
          </p:cNvGraphicFramePr>
          <p:nvPr/>
        </p:nvGraphicFramePr>
        <p:xfrm>
          <a:off x="762000" y="1447800"/>
          <a:ext cx="685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公式" r:id="rId5" imgW="2552700" imgH="228600" progId="Equation.3">
                  <p:embed/>
                </p:oleObj>
              </mc:Choice>
              <mc:Fallback>
                <p:oleObj name="公式" r:id="rId5" imgW="255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6858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1981200" y="2133600"/>
          <a:ext cx="3338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0" name="公式" r:id="rId7" imgW="1358900" imgH="228600" progId="Equation.3">
                  <p:embed/>
                </p:oleObj>
              </mc:Choice>
              <mc:Fallback>
                <p:oleObj name="公式" r:id="rId7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338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914400" y="2667000"/>
          <a:ext cx="7239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1" name="BMP 图象" r:id="rId9" imgW="3343742" imgH="2190476" progId="Paint.Picture">
                  <p:embed/>
                </p:oleObj>
              </mc:Choice>
              <mc:Fallback>
                <p:oleObj name="BMP 图象" r:id="rId9" imgW="3343742" imgH="2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2390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69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279B0C-7873-45C1-AD55-C3B33E88E247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304800"/>
            <a:ext cx="9036620" cy="10525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7-10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GCL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并联电路中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2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10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-3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 ,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L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H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(0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0 , 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0 ,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试求阶跃响应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, 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和</a:t>
            </a:r>
            <a:r>
              <a:rPr kumimoji="1" lang="zh-CN" altLang="en-US" sz="2400" i="1" baseline="-25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解：电路方程 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2590800" y="1295400"/>
          <a:ext cx="3390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公式" r:id="rId3" imgW="1600200" imgH="419100" progId="Equation.3">
                  <p:embed/>
                </p:oleObj>
              </mc:Choice>
              <mc:Fallback>
                <p:oleObj name="公式" r:id="rId3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95400"/>
                        <a:ext cx="33909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/>
        </p:nvGraphicFramePr>
        <p:xfrm>
          <a:off x="2895600" y="1981200"/>
          <a:ext cx="24257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公式" r:id="rId5" imgW="1193800" imgH="342900" progId="Equation.3">
                  <p:embed/>
                </p:oleObj>
              </mc:Choice>
              <mc:Fallback>
                <p:oleObj name="公式" r:id="rId5" imgW="1193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24257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219200" y="2057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特征方程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1295400" y="2743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特征根</a:t>
            </a:r>
          </a:p>
        </p:txBody>
      </p:sp>
      <p:graphicFrame>
        <p:nvGraphicFramePr>
          <p:cNvPr id="310280" name="Object 8"/>
          <p:cNvGraphicFramePr>
            <a:graphicFrameLocks noChangeAspect="1"/>
          </p:cNvGraphicFramePr>
          <p:nvPr/>
        </p:nvGraphicFramePr>
        <p:xfrm>
          <a:off x="2743200" y="2667000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公式" r:id="rId7" imgW="1193800" imgH="228600" progId="Equation.3">
                  <p:embed/>
                </p:oleObj>
              </mc:Choice>
              <mc:Fallback>
                <p:oleObj name="公式" r:id="rId7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257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Object 9"/>
          <p:cNvGraphicFramePr>
            <a:graphicFrameLocks noChangeAspect="1"/>
          </p:cNvGraphicFramePr>
          <p:nvPr/>
        </p:nvGraphicFramePr>
        <p:xfrm>
          <a:off x="2486025" y="3186113"/>
          <a:ext cx="2266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3" name="公式" r:id="rId9" imgW="927100" imgH="228600" progId="Equation.3">
                  <p:embed/>
                </p:oleObj>
              </mc:Choice>
              <mc:Fallback>
                <p:oleObj name="公式" r:id="rId9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186113"/>
                        <a:ext cx="22669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1219200" y="4267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强制分量</a:t>
            </a:r>
          </a:p>
        </p:txBody>
      </p:sp>
      <p:graphicFrame>
        <p:nvGraphicFramePr>
          <p:cNvPr id="310283" name="Object 11"/>
          <p:cNvGraphicFramePr>
            <a:graphicFrameLocks noChangeAspect="1"/>
          </p:cNvGraphicFramePr>
          <p:nvPr/>
        </p:nvGraphicFramePr>
        <p:xfrm>
          <a:off x="2971800" y="4267200"/>
          <a:ext cx="15557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4" name="公式" r:id="rId11" imgW="457200" imgH="228600" progId="Equation.3">
                  <p:embed/>
                </p:oleObj>
              </mc:Choice>
              <mc:Fallback>
                <p:oleObj name="公式" r:id="rId1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15557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1219200" y="36576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对应齐次方程的解</a:t>
            </a:r>
          </a:p>
        </p:txBody>
      </p:sp>
      <p:graphicFrame>
        <p:nvGraphicFramePr>
          <p:cNvPr id="310285" name="Object 13"/>
          <p:cNvGraphicFramePr>
            <a:graphicFrameLocks noChangeAspect="1"/>
          </p:cNvGraphicFramePr>
          <p:nvPr/>
        </p:nvGraphicFramePr>
        <p:xfrm>
          <a:off x="4038600" y="3657600"/>
          <a:ext cx="345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5" name="公式" r:id="rId13" imgW="1371600" imgH="228600" progId="Equation.3">
                  <p:embed/>
                </p:oleObj>
              </mc:Choice>
              <mc:Fallback>
                <p:oleObj name="公式" r:id="rId1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0"/>
                        <a:ext cx="3454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1219200" y="4876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通解为</a:t>
            </a:r>
          </a:p>
        </p:txBody>
      </p:sp>
      <p:graphicFrame>
        <p:nvGraphicFramePr>
          <p:cNvPr id="310287" name="Object 15"/>
          <p:cNvGraphicFramePr>
            <a:graphicFrameLocks noChangeAspect="1"/>
          </p:cNvGraphicFramePr>
          <p:nvPr/>
        </p:nvGraphicFramePr>
        <p:xfrm>
          <a:off x="2287588" y="4800600"/>
          <a:ext cx="54768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6" name="公式" r:id="rId15" imgW="2057400" imgH="254000" progId="Equation.3">
                  <p:embed/>
                </p:oleObj>
              </mc:Choice>
              <mc:Fallback>
                <p:oleObj name="公式" r:id="rId15" imgW="2057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800600"/>
                        <a:ext cx="54768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8" name="Object 16"/>
          <p:cNvGraphicFramePr>
            <a:graphicFrameLocks noChangeAspect="1"/>
          </p:cNvGraphicFramePr>
          <p:nvPr/>
        </p:nvGraphicFramePr>
        <p:xfrm>
          <a:off x="2590800" y="5562600"/>
          <a:ext cx="487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公式" r:id="rId17" imgW="2870200" imgH="635000" progId="Equation.3">
                  <p:embed/>
                </p:oleObj>
              </mc:Choice>
              <mc:Fallback>
                <p:oleObj name="公式" r:id="rId17" imgW="2870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4876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1295400" y="5791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又因</a:t>
            </a:r>
          </a:p>
        </p:txBody>
      </p:sp>
    </p:spTree>
    <p:extLst>
      <p:ext uri="{BB962C8B-B14F-4D97-AF65-F5344CB8AC3E}">
        <p14:creationId xmlns:p14="http://schemas.microsoft.com/office/powerpoint/2010/main" val="266590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utoUpdateAnimBg="0"/>
      <p:bldP spid="310275" grpId="0" autoUpdateAnimBg="0"/>
      <p:bldP spid="310278" grpId="0" autoUpdateAnimBg="0"/>
      <p:bldP spid="310279" grpId="0" autoUpdateAnimBg="0"/>
      <p:bldP spid="310282" grpId="0" autoUpdateAnimBg="0"/>
      <p:bldP spid="310284" grpId="0" autoUpdateAnimBg="0"/>
      <p:bldP spid="310286" grpId="0" autoUpdateAnimBg="0"/>
      <p:bldP spid="3102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110970-DDCB-4AA1-B902-BD32DAC51D37}" type="slidenum">
              <a:rPr lang="zh-CN" altLang="en-US"/>
              <a:pPr/>
              <a:t>4</a:t>
            </a:fld>
            <a:endParaRPr lang="en-US" altLang="zh-CN"/>
          </a:p>
        </p:txBody>
      </p:sp>
      <p:grpSp>
        <p:nvGrpSpPr>
          <p:cNvPr id="275458" name="Group 2"/>
          <p:cNvGrpSpPr>
            <a:grpSpLocks/>
          </p:cNvGrpSpPr>
          <p:nvPr/>
        </p:nvGrpSpPr>
        <p:grpSpPr bwMode="auto">
          <a:xfrm>
            <a:off x="755470" y="698676"/>
            <a:ext cx="4343400" cy="703263"/>
            <a:chOff x="528" y="336"/>
            <a:chExt cx="2736" cy="443"/>
          </a:xfrm>
        </p:grpSpPr>
        <p:sp>
          <p:nvSpPr>
            <p:cNvPr id="6159" name="Rectangle 3"/>
            <p:cNvSpPr>
              <a:spLocks noChangeArrowheads="1"/>
            </p:cNvSpPr>
            <p:nvPr/>
          </p:nvSpPr>
          <p:spPr bwMode="auto">
            <a:xfrm>
              <a:off x="528" y="43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>
                  <a:latin typeface="宋体" panose="02010600030101010101" pitchFamily="2" charset="-122"/>
                </a:rPr>
                <a:t>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特征方程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0" name="Object 4"/>
            <p:cNvGraphicFramePr>
              <a:graphicFrameLocks noChangeAspect="1"/>
            </p:cNvGraphicFramePr>
            <p:nvPr/>
          </p:nvGraphicFramePr>
          <p:xfrm>
            <a:off x="1831" y="336"/>
            <a:ext cx="1433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9" name="公式" r:id="rId4" imgW="1180588" imgH="342751" progId="Equation.3">
                    <p:embed/>
                  </p:oleObj>
                </mc:Choice>
                <mc:Fallback>
                  <p:oleObj name="公式" r:id="rId4" imgW="1180588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336"/>
                          <a:ext cx="1433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5461" name="Group 5"/>
          <p:cNvGrpSpPr>
            <a:grpSpLocks/>
          </p:cNvGrpSpPr>
          <p:nvPr/>
        </p:nvGrpSpPr>
        <p:grpSpPr bwMode="auto">
          <a:xfrm>
            <a:off x="1031350" y="1595614"/>
            <a:ext cx="7315200" cy="774700"/>
            <a:chOff x="528" y="707"/>
            <a:chExt cx="4608" cy="549"/>
          </a:xfrm>
        </p:grpSpPr>
        <p:sp>
          <p:nvSpPr>
            <p:cNvPr id="6157" name="Rectangle 6"/>
            <p:cNvSpPr>
              <a:spLocks noChangeArrowheads="1"/>
            </p:cNvSpPr>
            <p:nvPr/>
          </p:nvSpPr>
          <p:spPr bwMode="auto">
            <a:xfrm>
              <a:off x="528" y="865"/>
              <a:ext cx="460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宋体" panose="02010600030101010101" pitchFamily="2" charset="-122"/>
                </a:rPr>
                <a:t>特征根                          称为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固有频率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158" name="Object 7"/>
            <p:cNvGraphicFramePr>
              <a:graphicFrameLocks noChangeAspect="1"/>
            </p:cNvGraphicFramePr>
            <p:nvPr/>
          </p:nvGraphicFramePr>
          <p:xfrm>
            <a:off x="1332" y="707"/>
            <a:ext cx="1991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0" name="公式" r:id="rId6" imgW="1701800" imgH="393700" progId="Equation.3">
                    <p:embed/>
                  </p:oleObj>
                </mc:Choice>
                <mc:Fallback>
                  <p:oleObj name="公式" r:id="rId6" imgW="1701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707"/>
                          <a:ext cx="1991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838200" y="2514600"/>
            <a:ext cx="5105400" cy="609600"/>
            <a:chOff x="480" y="1536"/>
            <a:chExt cx="3216" cy="432"/>
          </a:xfrm>
        </p:grpSpPr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480" y="1571"/>
              <a:ext cx="67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400" dirty="0" smtClean="0">
                  <a:latin typeface="宋体" panose="02010600030101010101" pitchFamily="2" charset="-122"/>
                </a:rPr>
                <a:t> 解为</a:t>
              </a:r>
              <a:r>
                <a:rPr kumimoji="1" lang="zh-CN" altLang="en-US" sz="2400" dirty="0">
                  <a:latin typeface="宋体" panose="02010600030101010101" pitchFamily="2" charset="-122"/>
                </a:rPr>
                <a:t>：</a:t>
              </a:r>
              <a:endParaRPr kumimoji="1"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6" name="Object 10"/>
            <p:cNvGraphicFramePr>
              <a:graphicFrameLocks noChangeAspect="1"/>
            </p:cNvGraphicFramePr>
            <p:nvPr/>
          </p:nvGraphicFramePr>
          <p:xfrm>
            <a:off x="1296" y="1536"/>
            <a:ext cx="24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1" r:id="rId8" imgW="1384300" imgH="241300" progId="Equation.3">
                    <p:embed/>
                  </p:oleObj>
                </mc:Choice>
                <mc:Fallback>
                  <p:oleObj r:id="rId8" imgW="13843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536"/>
                          <a:ext cx="240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1066800" y="3124200"/>
            <a:ext cx="9144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这里：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zh-CN" sz="2400">
                <a:latin typeface="Times New Roman" panose="02020603050405020304" pitchFamily="18" charset="0"/>
              </a:rPr>
              <a:t>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是特征根，仅与电路结构及参数有关；</a:t>
            </a:r>
          </a:p>
          <a:p>
            <a:pPr eaLnBrk="1" hangingPunct="1">
              <a:lnSpc>
                <a:spcPct val="15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积分常数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kumimoji="1" lang="zh-CN" altLang="zh-CN" sz="2400">
                <a:latin typeface="Times New Roman" panose="02020603050405020304" pitchFamily="18" charset="0"/>
              </a:rPr>
              <a:t>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kumimoji="1" lang="zh-CN" altLang="en-US" sz="2400">
                <a:latin typeface="宋体" panose="02010600030101010101" pitchFamily="2" charset="-122"/>
              </a:rPr>
              <a:t>决定</a:t>
            </a:r>
            <a:r>
              <a:rPr kumimoji="1" lang="zh-CN" altLang="zh-CN" sz="2400">
                <a:latin typeface="宋体" panose="02010600030101010101" pitchFamily="2" charset="-122"/>
              </a:rPr>
              <a:t>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的初始条件</a:t>
            </a:r>
          </a:p>
        </p:txBody>
      </p:sp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5638800" y="40386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宋体" panose="02010600030101010101" pitchFamily="2" charset="-122"/>
              </a:rPr>
              <a:t> 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6152" name="Object 14"/>
          <p:cNvGraphicFramePr>
            <a:graphicFrameLocks noChangeAspect="1"/>
          </p:cNvGraphicFramePr>
          <p:nvPr/>
        </p:nvGraphicFramePr>
        <p:xfrm>
          <a:off x="6324600" y="3657600"/>
          <a:ext cx="22431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公式" r:id="rId10" imgW="1079032" imgH="431613" progId="Equation.3">
                  <p:embed/>
                </p:oleObj>
              </mc:Choice>
              <mc:Fallback>
                <p:oleObj name="公式" r:id="rId10" imgW="10790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657600"/>
                        <a:ext cx="22431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1103927" y="446722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宋体" panose="02010600030101010101" pitchFamily="2" charset="-122"/>
              </a:rPr>
              <a:t>给定初始条件</a:t>
            </a:r>
            <a:r>
              <a:rPr kumimoji="1" lang="en-US" altLang="zh-CN" sz="2400" dirty="0">
                <a:latin typeface="宋体" panose="02010600030101010101" pitchFamily="2" charset="-122"/>
              </a:rPr>
              <a:t>: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(0) =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(0) =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0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5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813272"/>
              </p:ext>
            </p:extLst>
          </p:nvPr>
        </p:nvGraphicFramePr>
        <p:xfrm>
          <a:off x="1212670" y="5198180"/>
          <a:ext cx="33528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公式" r:id="rId12" imgW="1270000" imgH="609600" progId="Equation.3">
                  <p:embed/>
                </p:oleObj>
              </mc:Choice>
              <mc:Fallback>
                <p:oleObj name="公式" r:id="rId12" imgW="12700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670" y="5198180"/>
                        <a:ext cx="33528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114538"/>
              </p:ext>
            </p:extLst>
          </p:nvPr>
        </p:nvGraphicFramePr>
        <p:xfrm>
          <a:off x="4560934" y="5060220"/>
          <a:ext cx="4328980" cy="105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公式" r:id="rId14" imgW="2501900" imgH="622300" progId="Equation.3">
                  <p:embed/>
                </p:oleObj>
              </mc:Choice>
              <mc:Fallback>
                <p:oleObj name="公式" r:id="rId14" imgW="25019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934" y="5060220"/>
                        <a:ext cx="4328980" cy="1051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22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709434-9EED-4622-8F87-1CEEFB4207A7}" type="slidenum">
              <a:rPr lang="zh-CN" altLang="en-US"/>
              <a:pPr/>
              <a:t>40</a:t>
            </a:fld>
            <a:endParaRPr lang="en-US" altLang="zh-CN"/>
          </a:p>
        </p:txBody>
      </p:sp>
      <p:graphicFrame>
        <p:nvGraphicFramePr>
          <p:cNvPr id="311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7613"/>
              </p:ext>
            </p:extLst>
          </p:nvPr>
        </p:nvGraphicFramePr>
        <p:xfrm>
          <a:off x="1219200" y="228600"/>
          <a:ext cx="5562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公式" r:id="rId3" imgW="2362200" imgH="482600" progId="Equation.3">
                  <p:embed/>
                </p:oleObj>
              </mc:Choice>
              <mc:Fallback>
                <p:oleObj name="公式" r:id="rId3" imgW="2362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"/>
                        <a:ext cx="5562600" cy="1001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/>
          <p:cNvGraphicFramePr>
            <a:graphicFrameLocks noChangeAspect="1"/>
          </p:cNvGraphicFramePr>
          <p:nvPr/>
        </p:nvGraphicFramePr>
        <p:xfrm>
          <a:off x="838200" y="1295400"/>
          <a:ext cx="514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9" name="公式" r:id="rId5" imgW="2209800" imgH="254000" progId="Equation.3">
                  <p:embed/>
                </p:oleObj>
              </mc:Choice>
              <mc:Fallback>
                <p:oleObj name="公式" r:id="rId5" imgW="2209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514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1143000" y="1828800"/>
          <a:ext cx="518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0" name="公式" r:id="rId7" imgW="2032000" imgH="368300" progId="Equation.3">
                  <p:embed/>
                </p:oleObj>
              </mc:Choice>
              <mc:Fallback>
                <p:oleObj name="公式" r:id="rId7" imgW="2032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5181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1143000" y="2514600"/>
          <a:ext cx="4876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1" name="公式" r:id="rId9" imgW="2235200" imgH="368300" progId="Equation.3">
                  <p:embed/>
                </p:oleObj>
              </mc:Choice>
              <mc:Fallback>
                <p:oleObj name="公式" r:id="rId9" imgW="2235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4876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0" y="3276600"/>
          <a:ext cx="9144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BMP 图象" r:id="rId11" imgW="5601482" imgH="1486107" progId="Paint.Picture">
                  <p:embed/>
                </p:oleObj>
              </mc:Choice>
              <mc:Fallback>
                <p:oleObj name="BMP 图象" r:id="rId11" imgW="5601482" imgH="14861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76600"/>
                        <a:ext cx="91440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70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7C2C8A-B1A0-4F33-A60D-4FFF1CFC04F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381000" y="228600"/>
            <a:ext cx="61722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3.3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二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阶电路的冲激响应 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304800" y="838200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>
                <a:latin typeface="宋体" panose="02010600030101010101" pitchFamily="2" charset="-122"/>
              </a:rPr>
              <a:t>二阶电路的冲激响应：零状态的二阶电路在冲激函数激励下的响应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2133600" y="1524000"/>
          <a:ext cx="4114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BMP 图象" r:id="rId3" imgW="2247619" imgH="1171429" progId="Paint.Picture">
                  <p:embed/>
                </p:oleObj>
              </mc:Choice>
              <mc:Fallback>
                <p:oleObj name="BMP 图象" r:id="rId3" imgW="2247619" imgH="11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4114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2133600" y="3810000"/>
          <a:ext cx="6172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公式" r:id="rId5" imgW="2832100" imgH="660400" progId="Equation.3">
                  <p:embed/>
                </p:oleObj>
              </mc:Choice>
              <mc:Fallback>
                <p:oleObj name="公式" r:id="rId5" imgW="28321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6172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609600" y="403860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电路方程</a:t>
            </a:r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838200" y="51816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- </a:t>
            </a:r>
            <a:r>
              <a:rPr kumimoji="1" lang="en-US" altLang="zh-CN" sz="2400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 &lt; 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+   </a:t>
            </a:r>
            <a:r>
              <a:rPr kumimoji="1" lang="zh-CN" altLang="en-US" sz="2400">
                <a:latin typeface="宋体" panose="02010600030101010101" pitchFamily="2" charset="-122"/>
              </a:rPr>
              <a:t>电路受 </a:t>
            </a:r>
            <a:r>
              <a:rPr kumimoji="1"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) </a:t>
            </a:r>
            <a:r>
              <a:rPr kumimoji="1" lang="zh-CN" altLang="en-US" sz="2400">
                <a:latin typeface="宋体" panose="02010600030101010101" pitchFamily="2" charset="-122"/>
              </a:rPr>
              <a:t>作用获得能量</a:t>
            </a:r>
            <a:r>
              <a:rPr kumimoji="1" lang="zh-CN" altLang="en-US" sz="2000">
                <a:latin typeface="宋体" panose="02010600030101010101" pitchFamily="2" charset="-122"/>
              </a:rPr>
              <a:t>  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312328" name="Object 8"/>
          <p:cNvGraphicFramePr>
            <a:graphicFrameLocks noChangeAspect="1"/>
          </p:cNvGraphicFramePr>
          <p:nvPr/>
        </p:nvGraphicFramePr>
        <p:xfrm>
          <a:off x="2133600" y="5591175"/>
          <a:ext cx="41148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公式" r:id="rId7" imgW="1993900" imgH="609600" progId="Equation.3">
                  <p:embed/>
                </p:oleObj>
              </mc:Choice>
              <mc:Fallback>
                <p:oleObj name="公式" r:id="rId7" imgW="1993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91175"/>
                        <a:ext cx="41148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74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autoUpdateAnimBg="0"/>
      <p:bldP spid="312323" grpId="0" autoUpdateAnimBg="0"/>
      <p:bldP spid="312326" grpId="0" autoUpdateAnimBg="0"/>
      <p:bldP spid="31232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59F29C-E2BC-4AAB-AFE5-CC670334155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85800" y="146313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1,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kumimoji="1"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在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= 0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作用产生的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,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990600" y="228863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对电路方程两边取 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到 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+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的积分，则有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79546"/>
              </p:ext>
            </p:extLst>
          </p:nvPr>
        </p:nvGraphicFramePr>
        <p:xfrm>
          <a:off x="990600" y="2974430"/>
          <a:ext cx="754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公式" r:id="rId3" imgW="3606800" imgH="469900" progId="Equation.3">
                  <p:embed/>
                </p:oleObj>
              </mc:Choice>
              <mc:Fallback>
                <p:oleObj name="公式" r:id="rId3" imgW="3606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4430"/>
                        <a:ext cx="7543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381000" y="76463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dirty="0"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kumimoji="1"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 dirty="0">
                <a:latin typeface="宋体" panose="02010600030101010101" pitchFamily="2" charset="-122"/>
              </a:rPr>
              <a:t> ,</a:t>
            </a:r>
            <a:r>
              <a:rPr kumimoji="1" lang="zh-CN" altLang="en-US" sz="2400" dirty="0">
                <a:latin typeface="宋体" panose="02010600030101010101" pitchFamily="2" charset="-122"/>
              </a:rPr>
              <a:t>放电，满足二阶齐次微分方程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，      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8928"/>
              </p:ext>
            </p:extLst>
          </p:nvPr>
        </p:nvGraphicFramePr>
        <p:xfrm>
          <a:off x="5940190" y="765101"/>
          <a:ext cx="297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7" name="公式" r:id="rId5" imgW="1206500" imgH="241300" progId="Equation.3">
                  <p:embed/>
                </p:oleObj>
              </mc:Choice>
              <mc:Fallback>
                <p:oleObj name="公式" r:id="rId5" imgW="1206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90" y="765101"/>
                        <a:ext cx="297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525055"/>
              </p:ext>
            </p:extLst>
          </p:nvPr>
        </p:nvGraphicFramePr>
        <p:xfrm>
          <a:off x="1066800" y="4041230"/>
          <a:ext cx="678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公式" r:id="rId7" imgW="3454400" imgH="469900" progId="Equation.3">
                  <p:embed/>
                </p:oleObj>
              </mc:Choice>
              <mc:Fallback>
                <p:oleObj name="公式" r:id="rId7" imgW="345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41230"/>
                        <a:ext cx="678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3352" name="Group 8"/>
          <p:cNvGrpSpPr>
            <a:grpSpLocks/>
          </p:cNvGrpSpPr>
          <p:nvPr/>
        </p:nvGrpSpPr>
        <p:grpSpPr bwMode="auto">
          <a:xfrm>
            <a:off x="990600" y="5031830"/>
            <a:ext cx="6781800" cy="685800"/>
            <a:chOff x="576" y="2736"/>
            <a:chExt cx="4272" cy="432"/>
          </a:xfrm>
        </p:grpSpPr>
        <p:graphicFrame>
          <p:nvGraphicFramePr>
            <p:cNvPr id="44043" name="Object 9"/>
            <p:cNvGraphicFramePr>
              <a:graphicFrameLocks noChangeAspect="1"/>
            </p:cNvGraphicFramePr>
            <p:nvPr/>
          </p:nvGraphicFramePr>
          <p:xfrm>
            <a:off x="2832" y="2736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9" name="公式" r:id="rId9" imgW="304668" imgH="368140" progId="Equation.3">
                    <p:embed/>
                  </p:oleObj>
                </mc:Choice>
                <mc:Fallback>
                  <p:oleObj name="公式" r:id="rId9" imgW="304668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36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4" name="Rectangle 10"/>
            <p:cNvSpPr>
              <a:spLocks noChangeArrowheads="1"/>
            </p:cNvSpPr>
            <p:nvPr/>
          </p:nvSpPr>
          <p:spPr bwMode="auto">
            <a:xfrm>
              <a:off x="576" y="2760"/>
              <a:ext cx="4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宋体" panose="02010600030101010101" pitchFamily="2" charset="-122"/>
                </a:rPr>
                <a:t>又此时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>
                  <a:latin typeface="宋体" panose="02010600030101010101" pitchFamily="2" charset="-122"/>
                </a:rPr>
                <a:t>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不能跃变，仅     才可能发生跃变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aphicFrame>
        <p:nvGraphicFramePr>
          <p:cNvPr id="3133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53871"/>
              </p:ext>
            </p:extLst>
          </p:nvPr>
        </p:nvGraphicFramePr>
        <p:xfrm>
          <a:off x="1403560" y="5860441"/>
          <a:ext cx="4797190" cy="86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0" name="公式" r:id="rId11" imgW="2717800" imgH="469900" progId="Equation.3">
                  <p:embed/>
                </p:oleObj>
              </mc:Choice>
              <mc:Fallback>
                <p:oleObj name="公式" r:id="rId11" imgW="271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560" y="5860441"/>
                        <a:ext cx="4797190" cy="861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01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utoUpdateAnimBg="0"/>
      <p:bldP spid="313347" grpId="0" autoUpdateAnimBg="0"/>
      <p:bldP spid="3133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BFB1A2-837C-4225-B6FF-689DD82284EA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228600" y="593725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意义：</a:t>
            </a:r>
            <a:r>
              <a:rPr kumimoji="1"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在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</a:rPr>
              <a:t>= 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- </a:t>
            </a:r>
            <a:r>
              <a:rPr kumimoji="1" lang="zh-CN" altLang="zh-CN" sz="2400">
                <a:latin typeface="Times New Roman" panose="02020603050405020304" pitchFamily="18" charset="0"/>
              </a:rPr>
              <a:t>到 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+ </a:t>
            </a:r>
            <a:r>
              <a:rPr kumimoji="1" lang="zh-CN" altLang="en-US" sz="2400">
                <a:latin typeface="宋体" panose="02010600030101010101" pitchFamily="2" charset="-122"/>
              </a:rPr>
              <a:t>间隔内使电感电流跃变，电感中储存一定的磁场能量。此磁场能量引起冲激响应。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4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53920"/>
              </p:ext>
            </p:extLst>
          </p:nvPr>
        </p:nvGraphicFramePr>
        <p:xfrm>
          <a:off x="1371600" y="1889125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公式" r:id="rId3" imgW="1459866" imgH="406224" progId="Equation.3">
                  <p:embed/>
                </p:oleObj>
              </mc:Choice>
              <mc:Fallback>
                <p:oleObj name="公式" r:id="rId3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89125"/>
                        <a:ext cx="304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2879725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2.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,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为零输入解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329435"/>
              </p:ext>
            </p:extLst>
          </p:nvPr>
        </p:nvGraphicFramePr>
        <p:xfrm>
          <a:off x="4267200" y="2879725"/>
          <a:ext cx="3429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公式" r:id="rId5" imgW="1231366" imgH="241195" progId="Equation.3">
                  <p:embed/>
                </p:oleObj>
              </mc:Choice>
              <mc:Fallback>
                <p:oleObj name="公式" r:id="rId5" imgW="12313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79725"/>
                        <a:ext cx="3429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51751"/>
              </p:ext>
            </p:extLst>
          </p:nvPr>
        </p:nvGraphicFramePr>
        <p:xfrm>
          <a:off x="1259540" y="3610695"/>
          <a:ext cx="4437140" cy="129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公式" r:id="rId7" imgW="1930400" imgH="685800" progId="Equation.3">
                  <p:embed/>
                </p:oleObj>
              </mc:Choice>
              <mc:Fallback>
                <p:oleObj name="公式" r:id="rId7" imgW="1930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40" y="3610695"/>
                        <a:ext cx="4437140" cy="1297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960784"/>
              </p:ext>
            </p:extLst>
          </p:nvPr>
        </p:nvGraphicFramePr>
        <p:xfrm>
          <a:off x="1369115" y="5061883"/>
          <a:ext cx="4500770" cy="1477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公式" r:id="rId9" imgW="2247900" imgH="787400" progId="Equation.3">
                  <p:embed/>
                </p:oleObj>
              </mc:Choice>
              <mc:Fallback>
                <p:oleObj name="公式" r:id="rId9" imgW="2247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115" y="5061883"/>
                        <a:ext cx="4500770" cy="1477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91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utoUpdateAnimBg="0"/>
      <p:bldP spid="31437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2C95D0-F1DB-4D6E-BB1D-9132DD269EF8}" type="slidenum">
              <a:rPr lang="zh-CN" altLang="en-US"/>
              <a:pPr/>
              <a:t>44</a:t>
            </a:fld>
            <a:endParaRPr lang="en-US" altLang="zh-CN"/>
          </a:p>
        </p:txBody>
      </p:sp>
      <p:grpSp>
        <p:nvGrpSpPr>
          <p:cNvPr id="315394" name="Group 2"/>
          <p:cNvGrpSpPr>
            <a:grpSpLocks/>
          </p:cNvGrpSpPr>
          <p:nvPr/>
        </p:nvGrpSpPr>
        <p:grpSpPr bwMode="auto">
          <a:xfrm>
            <a:off x="1042988" y="722000"/>
            <a:ext cx="7561262" cy="930275"/>
            <a:chOff x="624" y="192"/>
            <a:chExt cx="4656" cy="586"/>
          </a:xfrm>
        </p:grpSpPr>
        <p:sp>
          <p:nvSpPr>
            <p:cNvPr id="46086" name="Rectangle 3"/>
            <p:cNvSpPr>
              <a:spLocks noChangeArrowheads="1"/>
            </p:cNvSpPr>
            <p:nvPr/>
          </p:nvSpPr>
          <p:spPr bwMode="auto">
            <a:xfrm>
              <a:off x="624" y="338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宋体" panose="02010600030101010101" pitchFamily="2" charset="-122"/>
                </a:rPr>
                <a:t>如果          ，即周期振荡衰减放电，冲激响应为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6087" name="Object 4"/>
            <p:cNvGraphicFramePr>
              <a:graphicFrameLocks noChangeAspect="1"/>
            </p:cNvGraphicFramePr>
            <p:nvPr/>
          </p:nvGraphicFramePr>
          <p:xfrm>
            <a:off x="1152" y="192"/>
            <a:ext cx="76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38" r:id="rId3" imgW="634725" imgH="444307" progId="Equation.3">
                    <p:embed/>
                  </p:oleObj>
                </mc:Choice>
                <mc:Fallback>
                  <p:oleObj r:id="rId3" imgW="6347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"/>
                          <a:ext cx="768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5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79259"/>
              </p:ext>
            </p:extLst>
          </p:nvPr>
        </p:nvGraphicFramePr>
        <p:xfrm>
          <a:off x="1295400" y="1833250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公式" r:id="rId5" imgW="1524000" imgH="393700" progId="Equation.3">
                  <p:embed/>
                </p:oleObj>
              </mc:Choice>
              <mc:Fallback>
                <p:oleObj name="公式" r:id="rId5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33250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457200" y="2747650"/>
            <a:ext cx="8686800" cy="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、可以首先求出电路的单位阶跃响应，再对时间求导数就能得到单位冲激响应。</a:t>
            </a:r>
            <a:r>
              <a:rPr kumimoji="1" lang="zh-CN" altLang="en-US" sz="1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3480" y="730720"/>
            <a:ext cx="7126960" cy="965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7507" name="Group 3"/>
          <p:cNvGrpSpPr>
            <a:grpSpLocks/>
          </p:cNvGrpSpPr>
          <p:nvPr/>
        </p:nvGrpSpPr>
        <p:grpSpPr bwMode="auto">
          <a:xfrm>
            <a:off x="613480" y="777407"/>
            <a:ext cx="8242300" cy="881063"/>
            <a:chOff x="424" y="1152"/>
            <a:chExt cx="5192" cy="555"/>
          </a:xfrm>
        </p:grpSpPr>
        <p:sp>
          <p:nvSpPr>
            <p:cNvPr id="8202" name="Rectangle 4"/>
            <p:cNvSpPr>
              <a:spLocks noChangeArrowheads="1"/>
            </p:cNvSpPr>
            <p:nvPr/>
          </p:nvSpPr>
          <p:spPr bwMode="auto">
            <a:xfrm>
              <a:off x="1488" y="1296"/>
              <a:ext cx="4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latin typeface="宋体" panose="02010600030101010101" pitchFamily="2" charset="-122"/>
                </a:rPr>
                <a:t>,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非振荡衰减放电过程（过阻尼情况）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8203" name="Object 5"/>
            <p:cNvGraphicFramePr>
              <a:graphicFrameLocks noChangeAspect="1"/>
            </p:cNvGraphicFramePr>
            <p:nvPr/>
          </p:nvGraphicFramePr>
          <p:xfrm>
            <a:off x="424" y="1152"/>
            <a:ext cx="1064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3" name="公式" r:id="rId3" imgW="939392" imgH="393529" progId="Equation.3">
                    <p:embed/>
                  </p:oleObj>
                </mc:Choice>
                <mc:Fallback>
                  <p:oleObj name="公式" r:id="rId3" imgW="93939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1152"/>
                          <a:ext cx="1064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7510" name="Group 6"/>
          <p:cNvGrpSpPr>
            <a:grpSpLocks/>
          </p:cNvGrpSpPr>
          <p:nvPr/>
        </p:nvGrpSpPr>
        <p:grpSpPr bwMode="auto">
          <a:xfrm>
            <a:off x="467430" y="1772770"/>
            <a:ext cx="8534400" cy="930275"/>
            <a:chOff x="384" y="1680"/>
            <a:chExt cx="5376" cy="586"/>
          </a:xfrm>
        </p:grpSpPr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384" y="1824"/>
              <a:ext cx="5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宋体" panose="02010600030101010101" pitchFamily="2" charset="-122"/>
                </a:rPr>
                <a:t>当         时，固有频率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 </a:t>
              </a:r>
              <a:r>
                <a:rPr kumimoji="1" lang="zh-CN" altLang="zh-CN" sz="2400">
                  <a:latin typeface="Times New Roman" panose="02020603050405020304" pitchFamily="18" charset="0"/>
                </a:rPr>
                <a:t>和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>
                  <a:latin typeface="宋体" panose="02010600030101010101" pitchFamily="2" charset="-122"/>
                </a:rPr>
                <a:t> </a:t>
              </a:r>
              <a:r>
                <a:rPr kumimoji="1" lang="zh-CN" altLang="en-US" sz="2400">
                  <a:latin typeface="宋体" panose="02010600030101010101" pitchFamily="2" charset="-122"/>
                </a:rPr>
                <a:t>是两个不相等的负实根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8201" name="Object 8"/>
            <p:cNvGraphicFramePr>
              <a:graphicFrameLocks noChangeAspect="1"/>
            </p:cNvGraphicFramePr>
            <p:nvPr/>
          </p:nvGraphicFramePr>
          <p:xfrm>
            <a:off x="672" y="1680"/>
            <a:ext cx="76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4" r:id="rId5" imgW="634725" imgH="444307" progId="Equation.3">
                    <p:embed/>
                  </p:oleObj>
                </mc:Choice>
                <mc:Fallback>
                  <p:oleObj r:id="rId5" imgW="6347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80"/>
                          <a:ext cx="768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7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74395"/>
              </p:ext>
            </p:extLst>
          </p:nvPr>
        </p:nvGraphicFramePr>
        <p:xfrm>
          <a:off x="772230" y="2763370"/>
          <a:ext cx="6096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公式" r:id="rId7" imgW="2857500" imgH="914400" progId="Equation.3">
                  <p:embed/>
                </p:oleObj>
              </mc:Choice>
              <mc:Fallback>
                <p:oleObj name="公式" r:id="rId7" imgW="2857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230" y="2763370"/>
                        <a:ext cx="6096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40395"/>
              </p:ext>
            </p:extLst>
          </p:nvPr>
        </p:nvGraphicFramePr>
        <p:xfrm>
          <a:off x="961143" y="4820770"/>
          <a:ext cx="4367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公式" r:id="rId9" imgW="1435100" imgH="241300" progId="Equation.3">
                  <p:embed/>
                </p:oleObj>
              </mc:Choice>
              <mc:Fallback>
                <p:oleObj name="公式" r:id="rId9" imgW="1435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143" y="4820770"/>
                        <a:ext cx="4367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50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80813F-F539-4C2C-A0A8-3364B4B81949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278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0651"/>
              </p:ext>
            </p:extLst>
          </p:nvPr>
        </p:nvGraphicFramePr>
        <p:xfrm>
          <a:off x="919623" y="792291"/>
          <a:ext cx="7451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公式" r:id="rId3" imgW="3429000" imgH="406400" progId="Equation.3">
                  <p:embed/>
                </p:oleObj>
              </mc:Choice>
              <mc:Fallback>
                <p:oleObj name="公式" r:id="rId3" imgW="3429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623" y="792291"/>
                        <a:ext cx="7451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37168"/>
              </p:ext>
            </p:extLst>
          </p:nvPr>
        </p:nvGraphicFramePr>
        <p:xfrm>
          <a:off x="1102186" y="1790399"/>
          <a:ext cx="7086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公式" r:id="rId5" imgW="3162300" imgH="406400" progId="Equation.3">
                  <p:embed/>
                </p:oleObj>
              </mc:Choice>
              <mc:Fallback>
                <p:oleObj name="公式" r:id="rId5" imgW="3162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186" y="1790399"/>
                        <a:ext cx="70866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98972"/>
              </p:ext>
            </p:extLst>
          </p:nvPr>
        </p:nvGraphicFramePr>
        <p:xfrm>
          <a:off x="1060704" y="3368739"/>
          <a:ext cx="4489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公式" r:id="rId7" imgW="1930400" imgH="406400" progId="Equation.3">
                  <p:embed/>
                </p:oleObj>
              </mc:Choice>
              <mc:Fallback>
                <p:oleObj name="公式" r:id="rId7" imgW="1930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704" y="3368739"/>
                        <a:ext cx="44894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18461"/>
              </p:ext>
            </p:extLst>
          </p:nvPr>
        </p:nvGraphicFramePr>
        <p:xfrm>
          <a:off x="1060704" y="4304935"/>
          <a:ext cx="762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公式" r:id="rId9" imgW="3251200" imgH="406400" progId="Equation.3">
                  <p:embed/>
                </p:oleObj>
              </mc:Choice>
              <mc:Fallback>
                <p:oleObj name="公式" r:id="rId9" imgW="3251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704" y="4304935"/>
                        <a:ext cx="762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45580"/>
              </p:ext>
            </p:extLst>
          </p:nvPr>
        </p:nvGraphicFramePr>
        <p:xfrm>
          <a:off x="1088490" y="5234781"/>
          <a:ext cx="5659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公式" r:id="rId11" imgW="2400300" imgH="406400" progId="Equation.3">
                  <p:embed/>
                </p:oleObj>
              </mc:Choice>
              <mc:Fallback>
                <p:oleObj name="公式" r:id="rId11" imgW="2400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490" y="5234781"/>
                        <a:ext cx="5659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35" name="Group 7"/>
          <p:cNvGrpSpPr>
            <a:grpSpLocks/>
          </p:cNvGrpSpPr>
          <p:nvPr/>
        </p:nvGrpSpPr>
        <p:grpSpPr bwMode="auto">
          <a:xfrm>
            <a:off x="533400" y="6079331"/>
            <a:ext cx="8610600" cy="554038"/>
            <a:chOff x="336" y="2928"/>
            <a:chExt cx="5424" cy="349"/>
          </a:xfrm>
        </p:grpSpPr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336" y="2976"/>
              <a:ext cx="4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由于       </a:t>
              </a:r>
              <a:r>
                <a:rPr kumimoji="1" lang="zh-CN" altLang="en-US" sz="2400" baseline="3000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kumimoji="1"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衰减得快，   衰减得慢，故</a:t>
              </a:r>
              <a:endParaRPr kumimoji="1" lang="zh-CN" altLang="en-US" sz="24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9227" name="Object 9"/>
            <p:cNvGraphicFramePr>
              <a:graphicFrameLocks noChangeAspect="1"/>
            </p:cNvGraphicFramePr>
            <p:nvPr/>
          </p:nvGraphicFramePr>
          <p:xfrm>
            <a:off x="768" y="2928"/>
            <a:ext cx="1152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9" name="公式" r:id="rId13" imgW="926698" imgH="253890" progId="Equation.3">
                    <p:embed/>
                  </p:oleObj>
                </mc:Choice>
                <mc:Fallback>
                  <p:oleObj name="公式" r:id="rId13" imgW="92669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28"/>
                          <a:ext cx="1152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0"/>
            <p:cNvGraphicFramePr>
              <a:graphicFrameLocks noChangeAspect="1"/>
            </p:cNvGraphicFramePr>
            <p:nvPr/>
          </p:nvGraphicFramePr>
          <p:xfrm>
            <a:off x="2832" y="2928"/>
            <a:ext cx="32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0" name="公式" r:id="rId15" imgW="228501" imgH="203112" progId="Equation.3">
                    <p:embed/>
                  </p:oleObj>
                </mc:Choice>
                <mc:Fallback>
                  <p:oleObj name="公式" r:id="rId15" imgW="22850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928"/>
                          <a:ext cx="32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Rectangle 11"/>
            <p:cNvSpPr>
              <a:spLocks noChangeArrowheads="1"/>
            </p:cNvSpPr>
            <p:nvPr/>
          </p:nvSpPr>
          <p:spPr bwMode="auto">
            <a:xfrm>
              <a:off x="4128" y="296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0" name="Object 12"/>
            <p:cNvGraphicFramePr>
              <a:graphicFrameLocks noChangeAspect="1"/>
            </p:cNvGraphicFramePr>
            <p:nvPr/>
          </p:nvGraphicFramePr>
          <p:xfrm>
            <a:off x="4416" y="2928"/>
            <a:ext cx="113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1" name="公式" r:id="rId17" imgW="825500" imgH="203200" progId="Equation.3">
                    <p:embed/>
                  </p:oleObj>
                </mc:Choice>
                <mc:Fallback>
                  <p:oleObj name="公式" r:id="rId17" imgW="825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28"/>
                          <a:ext cx="113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635794" y="280279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．设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(0) =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(0) = 0</a:t>
            </a:r>
            <a:endParaRPr kumimoji="1"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5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4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50E08C-A8D1-4F1C-BF58-2EF50661EC5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457200" y="3987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①</a:t>
            </a: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 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 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  </a:t>
            </a:r>
            <a:r>
              <a:rPr kumimoji="1" lang="zh-CN" altLang="en-US" sz="2400">
                <a:latin typeface="宋体" panose="02010600030101010101" pitchFamily="2" charset="-122"/>
              </a:rPr>
              <a:t>始终不改变方向，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 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 </a:t>
            </a:r>
            <a:r>
              <a:rPr kumimoji="1" lang="en-US" altLang="zh-CN" sz="2400">
                <a:latin typeface="Times New Roman" panose="02020603050405020304" pitchFamily="18" charset="0"/>
              </a:rPr>
              <a:t>&lt; 0, </a:t>
            </a:r>
            <a:r>
              <a:rPr kumimoji="1" lang="zh-CN" altLang="en-US" sz="2400">
                <a:latin typeface="宋体" panose="02010600030101010101" pitchFamily="2" charset="-122"/>
              </a:rPr>
              <a:t>电容放电；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57200" y="44958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②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改变一次方向，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时，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宋体" panose="02010600030101010101" pitchFamily="2" charset="-122"/>
              </a:rPr>
              <a:t> = 0 </a:t>
            </a:r>
            <a:r>
              <a:rPr kumimoji="1" lang="zh-CN" altLang="en-US" sz="2400">
                <a:latin typeface="宋体" panose="02010600030101010101" pitchFamily="2" charset="-122"/>
              </a:rPr>
              <a:t>；</a:t>
            </a:r>
            <a:r>
              <a:rPr kumimoji="1" lang="zh-CN" altLang="en-US" sz="2000"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324244"/>
              </p:ext>
            </p:extLst>
          </p:nvPr>
        </p:nvGraphicFramePr>
        <p:xfrm>
          <a:off x="762000" y="332570"/>
          <a:ext cx="8001000" cy="348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BMP 图象" r:id="rId3" imgW="5495238" imgH="2152951" progId="Paint.Picture">
                  <p:embed/>
                </p:oleObj>
              </mc:Choice>
              <mc:Fallback>
                <p:oleObj name="BMP 图象" r:id="rId3" imgW="5495238" imgH="215295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2570"/>
                        <a:ext cx="8001000" cy="3486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0" y="4876800"/>
            <a:ext cx="9144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③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，电感吸收能量（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 </a:t>
            </a:r>
            <a:r>
              <a:rPr kumimoji="1" lang="en-US" altLang="zh-CN" sz="2400">
                <a:latin typeface="Times New Roman" panose="02020603050405020304" pitchFamily="18" charset="0"/>
              </a:rPr>
              <a:t>&gt; 0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），建立磁场；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</a:rPr>
              <a:t>&gt;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电感释放能量（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i="1">
                <a:latin typeface="Times New Roman" panose="02020603050405020304" pitchFamily="18" charset="0"/>
              </a:rPr>
              <a:t> 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 </a:t>
            </a:r>
            <a:r>
              <a:rPr kumimoji="1" lang="en-US" altLang="zh-CN" sz="2400">
                <a:latin typeface="Times New Roman" panose="02020603050405020304" pitchFamily="18" charset="0"/>
              </a:rPr>
              <a:t>&lt; 0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），磁场逐渐衰减，趋向消失；</a:t>
            </a:r>
            <a:r>
              <a:rPr kumimoji="1" lang="zh-CN" altLang="en-US" sz="11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57200" y="6096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④ </a:t>
            </a:r>
            <a:r>
              <a:rPr kumimoji="1" lang="zh-CN" altLang="en-US" sz="2400">
                <a:latin typeface="宋体" panose="02010600030101010101" pitchFamily="2" charset="-122"/>
              </a:rPr>
              <a:t>整个过程完毕，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= 0 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宋体" panose="02010600030101010101" pitchFamily="2" charset="-122"/>
              </a:rPr>
              <a:t> = 0 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宋体" panose="02010600030101010101" pitchFamily="2" charset="-122"/>
              </a:rPr>
              <a:t> = 0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308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utoUpdateAnimBg="0"/>
      <p:bldP spid="279555" grpId="0" autoUpdateAnimBg="0"/>
      <p:bldP spid="279557" grpId="0" autoUpdateAnimBg="0"/>
      <p:bldP spid="2795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1599F8-C513-4020-896B-97CFE45C705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389380" y="597727"/>
            <a:ext cx="80772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7-1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电路</a:t>
            </a:r>
            <a:r>
              <a:rPr kumimoji="1" lang="zh-CN" altLang="en-US" sz="2400" dirty="0">
                <a:latin typeface="宋体" panose="02010600030101010101" pitchFamily="2" charset="-122"/>
              </a:rPr>
              <a:t>如下图所示</a:t>
            </a:r>
            <a:r>
              <a:rPr kumimoji="1" lang="en-US" altLang="zh-CN" sz="2400" dirty="0">
                <a:latin typeface="宋体" panose="0201060003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S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10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4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L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 H </a:t>
            </a:r>
            <a:r>
              <a:rPr kumimoji="1" lang="zh-CN" altLang="en-US" sz="2400" dirty="0">
                <a:latin typeface="宋体" panose="02010600030101010101" pitchFamily="2" charset="-122"/>
              </a:rPr>
              <a:t>，开关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  </a:t>
            </a:r>
            <a:r>
              <a:rPr kumimoji="1" lang="zh-CN" altLang="en-US" sz="2400" dirty="0">
                <a:latin typeface="宋体" panose="02010600030101010101" pitchFamily="2" charset="-122"/>
              </a:rPr>
              <a:t>原来闭合在触点 </a:t>
            </a:r>
            <a:r>
              <a:rPr kumimoji="1" lang="en-US" altLang="zh-CN" sz="2400" dirty="0">
                <a:latin typeface="宋体" panose="02010600030101010101" pitchFamily="2" charset="-122"/>
              </a:rPr>
              <a:t>1 </a:t>
            </a:r>
            <a:r>
              <a:rPr kumimoji="1" lang="zh-CN" altLang="en-US" sz="2400" dirty="0">
                <a:latin typeface="宋体" panose="02010600030101010101" pitchFamily="2" charset="-122"/>
              </a:rPr>
              <a:t>处，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 </a:t>
            </a:r>
            <a:r>
              <a:rPr kumimoji="1" lang="en-US" altLang="zh-CN" sz="2400" dirty="0">
                <a:latin typeface="宋体" panose="02010600030101010101" pitchFamily="2" charset="-122"/>
              </a:rPr>
              <a:t>= 0 </a:t>
            </a:r>
            <a:r>
              <a:rPr kumimoji="1" lang="zh-CN" altLang="en-US" sz="2400" dirty="0">
                <a:latin typeface="宋体" panose="02010600030101010101" pitchFamily="2" charset="-122"/>
              </a:rPr>
              <a:t>时，开关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 </a:t>
            </a:r>
            <a:r>
              <a:rPr kumimoji="1" lang="zh-CN" altLang="en-US" sz="2400" dirty="0">
                <a:latin typeface="宋体" panose="02010600030101010101" pitchFamily="2" charset="-122"/>
              </a:rPr>
              <a:t>由触点 </a:t>
            </a:r>
            <a:r>
              <a:rPr kumimoji="1" lang="en-US" altLang="zh-CN" sz="2400" dirty="0">
                <a:latin typeface="宋体" panose="02010600030101010101" pitchFamily="2" charset="-122"/>
              </a:rPr>
              <a:t>1 </a:t>
            </a:r>
            <a:r>
              <a:rPr kumimoji="1" lang="zh-CN" altLang="en-US" sz="2400" dirty="0">
                <a:latin typeface="宋体" panose="02010600030101010101" pitchFamily="2" charset="-122"/>
              </a:rPr>
              <a:t>接至触点 </a:t>
            </a:r>
            <a:r>
              <a:rPr kumimoji="1" lang="en-US" altLang="zh-CN" sz="2400" dirty="0">
                <a:latin typeface="宋体" panose="02010600030101010101" pitchFamily="2" charset="-122"/>
              </a:rPr>
              <a:t>2 </a:t>
            </a:r>
            <a:r>
              <a:rPr kumimoji="1" lang="zh-CN" altLang="en-US" sz="2400" dirty="0">
                <a:latin typeface="宋体" panose="02010600030101010101" pitchFamily="2" charset="-122"/>
              </a:rPr>
              <a:t>处，求：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94761"/>
              </p:ext>
            </p:extLst>
          </p:nvPr>
        </p:nvGraphicFramePr>
        <p:xfrm>
          <a:off x="4545013" y="1500285"/>
          <a:ext cx="4590320" cy="222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BMP 图象" r:id="rId3" imgW="2619048" imgH="1142857" progId="Paint.Picture">
                  <p:embed/>
                </p:oleObj>
              </mc:Choice>
              <mc:Fallback>
                <p:oleObj name="BMP 图象" r:id="rId3" imgW="2619048" imgH="1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500285"/>
                        <a:ext cx="4590320" cy="222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412196" y="3589297"/>
            <a:ext cx="38592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解：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(1)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8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 , 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和</a:t>
            </a:r>
            <a:r>
              <a:rPr kumimoji="1" lang="zh-CN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4973"/>
              </p:ext>
            </p:extLst>
          </p:nvPr>
        </p:nvGraphicFramePr>
        <p:xfrm>
          <a:off x="2771750" y="5431156"/>
          <a:ext cx="487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公式" r:id="rId5" imgW="2222500" imgH="393700" progId="Equation.3">
                  <p:embed/>
                </p:oleObj>
              </mc:Choice>
              <mc:Fallback>
                <p:oleObj name="公式" r:id="rId5" imgW="2222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50" y="5431156"/>
                        <a:ext cx="4876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583" name="Group 7"/>
          <p:cNvGrpSpPr>
            <a:grpSpLocks/>
          </p:cNvGrpSpPr>
          <p:nvPr/>
        </p:nvGrpSpPr>
        <p:grpSpPr bwMode="auto">
          <a:xfrm>
            <a:off x="1583408" y="4430021"/>
            <a:ext cx="5638800" cy="773113"/>
            <a:chOff x="912" y="3168"/>
            <a:chExt cx="3552" cy="487"/>
          </a:xfrm>
        </p:grpSpPr>
        <p:graphicFrame>
          <p:nvGraphicFramePr>
            <p:cNvPr id="11273" name="Object 8"/>
            <p:cNvGraphicFramePr>
              <a:graphicFrameLocks noChangeAspect="1"/>
            </p:cNvGraphicFramePr>
            <p:nvPr/>
          </p:nvGraphicFramePr>
          <p:xfrm>
            <a:off x="1680" y="3168"/>
            <a:ext cx="2784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9" name="公式" r:id="rId7" imgW="2082800" imgH="393700" progId="Equation.3">
                    <p:embed/>
                  </p:oleObj>
                </mc:Choice>
                <mc:Fallback>
                  <p:oleObj name="公式" r:id="rId7" imgW="2082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68"/>
                          <a:ext cx="2784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912" y="331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anose="02010600030101010101" pitchFamily="2" charset="-122"/>
                </a:rPr>
                <a:t>特征根</a:t>
              </a:r>
            </a:p>
          </p:txBody>
        </p:sp>
      </p:grp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389380" y="2074429"/>
            <a:ext cx="6172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(1)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</a:rPr>
              <a:t>C</a:t>
            </a:r>
            <a:r>
              <a:rPr kumimoji="1" lang="en-US" altLang="zh-CN" sz="2800" i="1" baseline="-25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 , 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和</a:t>
            </a:r>
            <a:r>
              <a:rPr kumimoji="1" lang="zh-CN" altLang="en-US" sz="28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 </a:t>
            </a:r>
            <a:endParaRPr kumimoji="1"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(2)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</a:rPr>
              <a:t>max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0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autoUpdateAnimBg="0"/>
      <p:bldP spid="280581" grpId="0" autoUpdateAnimBg="0"/>
      <p:bldP spid="2805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96916"/>
              </p:ext>
            </p:extLst>
          </p:nvPr>
        </p:nvGraphicFramePr>
        <p:xfrm>
          <a:off x="5623592" y="98400"/>
          <a:ext cx="3510170" cy="170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BMP 图象" r:id="rId3" imgW="2619048" imgH="1142857" progId="Paint.Picture">
                  <p:embed/>
                </p:oleObj>
              </mc:Choice>
              <mc:Fallback>
                <p:oleObj name="BMP 图象" r:id="rId3" imgW="2619048" imgH="1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592" y="98400"/>
                        <a:ext cx="3510170" cy="1701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49F973-8453-4F99-9928-1823D2113C29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281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15432"/>
              </p:ext>
            </p:extLst>
          </p:nvPr>
        </p:nvGraphicFramePr>
        <p:xfrm>
          <a:off x="323410" y="949351"/>
          <a:ext cx="3943798" cy="43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公式" r:id="rId5" imgW="1879600" imgH="228600" progId="Equation.3">
                  <p:embed/>
                </p:oleObj>
              </mc:Choice>
              <mc:Fallback>
                <p:oleObj name="公式" r:id="rId5" imgW="187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10" y="949351"/>
                        <a:ext cx="3943798" cy="439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8223"/>
              </p:ext>
            </p:extLst>
          </p:nvPr>
        </p:nvGraphicFramePr>
        <p:xfrm>
          <a:off x="467430" y="1613222"/>
          <a:ext cx="5476246" cy="44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公式" r:id="rId7" imgW="2374900" imgH="241300" progId="Equation.3">
                  <p:embed/>
                </p:oleObj>
              </mc:Choice>
              <mc:Fallback>
                <p:oleObj name="公式" r:id="rId7" imgW="237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30" y="1613222"/>
                        <a:ext cx="5476246" cy="443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09101"/>
              </p:ext>
            </p:extLst>
          </p:nvPr>
        </p:nvGraphicFramePr>
        <p:xfrm>
          <a:off x="1061528" y="2265898"/>
          <a:ext cx="4005772" cy="43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1" name="公式" r:id="rId9" imgW="1714500" imgH="228600" progId="Equation.3">
                  <p:embed/>
                </p:oleObj>
              </mc:Choice>
              <mc:Fallback>
                <p:oleObj name="公式" r:id="rId9" imgW="1714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528" y="2265898"/>
                        <a:ext cx="4005772" cy="439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48893"/>
              </p:ext>
            </p:extLst>
          </p:nvPr>
        </p:nvGraphicFramePr>
        <p:xfrm>
          <a:off x="1061528" y="2914348"/>
          <a:ext cx="4597342" cy="40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2" name="公式" r:id="rId11" imgW="2095500" imgH="228600" progId="Equation.3">
                  <p:embed/>
                </p:oleObj>
              </mc:Choice>
              <mc:Fallback>
                <p:oleObj name="公式" r:id="rId11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528" y="2914348"/>
                        <a:ext cx="4597342" cy="405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396005"/>
              </p:ext>
            </p:extLst>
          </p:nvPr>
        </p:nvGraphicFramePr>
        <p:xfrm>
          <a:off x="1061528" y="3528994"/>
          <a:ext cx="5002990" cy="60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3" name="公式" r:id="rId13" imgW="2578100" imgH="342900" progId="Equation.3">
                  <p:embed/>
                </p:oleObj>
              </mc:Choice>
              <mc:Fallback>
                <p:oleObj name="公式" r:id="rId13" imgW="2578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528" y="3528994"/>
                        <a:ext cx="5002990" cy="60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7107"/>
              </p:ext>
            </p:extLst>
          </p:nvPr>
        </p:nvGraphicFramePr>
        <p:xfrm>
          <a:off x="731012" y="4300537"/>
          <a:ext cx="1032598" cy="44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4" name="公式" r:id="rId15" imgW="520700" imgH="228600" progId="Equation.3">
                  <p:embed/>
                </p:oleObj>
              </mc:Choice>
              <mc:Fallback>
                <p:oleObj name="公式" r:id="rId15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12" y="4300537"/>
                        <a:ext cx="1032598" cy="442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57736"/>
              </p:ext>
            </p:extLst>
          </p:nvPr>
        </p:nvGraphicFramePr>
        <p:xfrm>
          <a:off x="1447800" y="4724400"/>
          <a:ext cx="4996460" cy="77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公式" r:id="rId17" imgW="2602370" imgH="406224" progId="Equation.3">
                  <p:embed/>
                </p:oleObj>
              </mc:Choice>
              <mc:Fallback>
                <p:oleObj name="公式" r:id="rId17" imgW="260237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4996460" cy="77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312037"/>
              </p:ext>
            </p:extLst>
          </p:nvPr>
        </p:nvGraphicFramePr>
        <p:xfrm>
          <a:off x="1447800" y="5715000"/>
          <a:ext cx="6652690" cy="63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6" name="公式" r:id="rId19" imgW="2921000" imgH="317500" progId="Equation.3">
                  <p:embed/>
                </p:oleObj>
              </mc:Choice>
              <mc:Fallback>
                <p:oleObj name="公式" r:id="rId19" imgW="2921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6652690" cy="63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76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1766</Words>
  <Application>Microsoft Office PowerPoint</Application>
  <PresentationFormat>全屏显示(4:3)</PresentationFormat>
  <Paragraphs>154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主题</vt:lpstr>
      <vt:lpstr>BMP 图象</vt:lpstr>
      <vt:lpstr>Microsoft Equation 3.0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Protel DXP基础知识</dc:title>
  <dc:creator>微软用户</dc:creator>
  <cp:lastModifiedBy>LXCDELL</cp:lastModifiedBy>
  <cp:revision>276</cp:revision>
  <dcterms:created xsi:type="dcterms:W3CDTF">2010-07-14T01:02:10Z</dcterms:created>
  <dcterms:modified xsi:type="dcterms:W3CDTF">2021-10-28T12:55:30Z</dcterms:modified>
</cp:coreProperties>
</file>