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39"/>
  </p:notesMasterIdLst>
  <p:sldIdLst>
    <p:sldId id="257" r:id="rId2"/>
    <p:sldId id="256" r:id="rId3"/>
    <p:sldId id="422" r:id="rId4"/>
    <p:sldId id="344" r:id="rId5"/>
    <p:sldId id="513" r:id="rId6"/>
    <p:sldId id="405" r:id="rId7"/>
    <p:sldId id="512" r:id="rId8"/>
    <p:sldId id="511" r:id="rId9"/>
    <p:sldId id="514" r:id="rId10"/>
    <p:sldId id="515" r:id="rId11"/>
    <p:sldId id="420" r:id="rId12"/>
    <p:sldId id="510" r:id="rId13"/>
    <p:sldId id="408" r:id="rId14"/>
    <p:sldId id="521" r:id="rId15"/>
    <p:sldId id="516" r:id="rId16"/>
    <p:sldId id="520" r:id="rId17"/>
    <p:sldId id="519" r:id="rId18"/>
    <p:sldId id="523" r:id="rId19"/>
    <p:sldId id="522" r:id="rId20"/>
    <p:sldId id="524" r:id="rId21"/>
    <p:sldId id="525" r:id="rId22"/>
    <p:sldId id="517" r:id="rId23"/>
    <p:sldId id="530" r:id="rId24"/>
    <p:sldId id="526" r:id="rId25"/>
    <p:sldId id="527" r:id="rId26"/>
    <p:sldId id="528" r:id="rId27"/>
    <p:sldId id="529" r:id="rId28"/>
    <p:sldId id="531" r:id="rId29"/>
    <p:sldId id="533" r:id="rId30"/>
    <p:sldId id="532" r:id="rId31"/>
    <p:sldId id="518" r:id="rId32"/>
    <p:sldId id="446" r:id="rId33"/>
    <p:sldId id="447" r:id="rId34"/>
    <p:sldId id="535" r:id="rId35"/>
    <p:sldId id="534" r:id="rId36"/>
    <p:sldId id="536" r:id="rId37"/>
    <p:sldId id="537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41719C"/>
    <a:srgbClr val="99FFCC"/>
    <a:srgbClr val="080808"/>
    <a:srgbClr val="CCECFF"/>
    <a:srgbClr val="99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986" autoAdjust="0"/>
  </p:normalViewPr>
  <p:slideViewPr>
    <p:cSldViewPr>
      <p:cViewPr varScale="1">
        <p:scale>
          <a:sx n="105" d="100"/>
          <a:sy n="105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96.wmf"/><Relationship Id="rId6" Type="http://schemas.openxmlformats.org/officeDocument/2006/relationships/image" Target="../media/image97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39.wmf"/><Relationship Id="rId4" Type="http://schemas.openxmlformats.org/officeDocument/2006/relationships/image" Target="../media/image14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1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F3DA115-C289-4D40-8A48-6942D0DF7504}" type="datetimeFigureOut">
              <a:rPr lang="zh-CN" altLang="en-US"/>
              <a:pPr>
                <a:defRPr/>
              </a:pPr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97016-CD0D-4EC1-A47C-A4246775C0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14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D6792EC-E31E-400F-9405-46D3A38CED6E}" type="slidenum">
              <a:rPr lang="zh-CN" altLang="en-U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8EA2715-DF27-497C-9E57-CC72F9EEA60B}" type="slidenum">
              <a:rPr lang="zh-CN" altLang="en-U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6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F2B-0DDE-4521-AF2F-659E451B4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1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5FB2-4400-4DF3-B6DA-346A77411A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18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F2B-0DDE-4521-AF2F-659E451B4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57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42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31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12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85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955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685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483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2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901C-F505-4282-8A5A-7079B172FC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144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910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091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746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042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136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083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733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5193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98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09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D670-469D-4EA9-BF98-16574E58E2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23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0758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918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649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364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638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8323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134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1797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2867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38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43F-401D-4B55-A65E-740E766E83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687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5632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611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806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5493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1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61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4513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2121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60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耦合电感电路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8932ED-EA51-4AE9-B119-0F9BE23C4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74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998-D2F3-47CE-9752-45CEE2B8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21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3599-C05D-4F0C-98CD-F591412529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4485-4CE6-4A39-8857-1DC3D70695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0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68DD-3AB7-48C0-985C-EE5A93FB8D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7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33D1-25B1-4202-B9CE-7C4E67F935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0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BF2B-0DDE-4521-AF2F-659E451B4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6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  <p:sldLayoutId id="2147484113" r:id="rId18"/>
    <p:sldLayoutId id="2147484114" r:id="rId19"/>
    <p:sldLayoutId id="2147484115" r:id="rId20"/>
    <p:sldLayoutId id="2147484116" r:id="rId21"/>
    <p:sldLayoutId id="2147484117" r:id="rId22"/>
    <p:sldLayoutId id="2147484118" r:id="rId23"/>
    <p:sldLayoutId id="2147484119" r:id="rId24"/>
    <p:sldLayoutId id="2147484120" r:id="rId25"/>
    <p:sldLayoutId id="2147484121" r:id="rId26"/>
    <p:sldLayoutId id="2147484122" r:id="rId27"/>
    <p:sldLayoutId id="2147484123" r:id="rId28"/>
    <p:sldLayoutId id="2147484124" r:id="rId29"/>
    <p:sldLayoutId id="2147484125" r:id="rId30"/>
    <p:sldLayoutId id="2147484126" r:id="rId31"/>
    <p:sldLayoutId id="2147484127" r:id="rId32"/>
    <p:sldLayoutId id="2147484128" r:id="rId33"/>
    <p:sldLayoutId id="2147484129" r:id="rId34"/>
    <p:sldLayoutId id="2147484130" r:id="rId35"/>
    <p:sldLayoutId id="2147484131" r:id="rId36"/>
    <p:sldLayoutId id="2147484132" r:id="rId37"/>
    <p:sldLayoutId id="2147484133" r:id="rId38"/>
    <p:sldLayoutId id="2147484134" r:id="rId39"/>
    <p:sldLayoutId id="2147484135" r:id="rId40"/>
    <p:sldLayoutId id="2147484136" r:id="rId41"/>
    <p:sldLayoutId id="2147484137" r:id="rId42"/>
    <p:sldLayoutId id="2147484138" r:id="rId43"/>
    <p:sldLayoutId id="2147484139" r:id="rId44"/>
    <p:sldLayoutId id="2147484140" r:id="rId45"/>
    <p:sldLayoutId id="2147484141" r:id="rId46"/>
    <p:sldLayoutId id="2147484142" r:id="rId47"/>
    <p:sldLayoutId id="2147484143" r:id="rId4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6.wmf"/><Relationship Id="rId3" Type="http://schemas.openxmlformats.org/officeDocument/2006/relationships/image" Target="../media/image1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5.wmf"/><Relationship Id="rId5" Type="http://schemas.openxmlformats.org/officeDocument/2006/relationships/image" Target="../media/image37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.png"/><Relationship Id="rId9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png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45.png"/><Relationship Id="rId10" Type="http://schemas.openxmlformats.org/officeDocument/2006/relationships/image" Target="../media/image4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2.png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11" Type="http://schemas.openxmlformats.org/officeDocument/2006/relationships/image" Target="../media/image48.wmf"/><Relationship Id="rId5" Type="http://schemas.openxmlformats.org/officeDocument/2006/relationships/image" Target="../media/image1.png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51.png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3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png"/><Relationship Id="rId11" Type="http://schemas.openxmlformats.org/officeDocument/2006/relationships/oleObject" Target="../embeddings/oleObject42.bin"/><Relationship Id="rId5" Type="http://schemas.openxmlformats.org/officeDocument/2006/relationships/image" Target="../media/image56.png"/><Relationship Id="rId10" Type="http://schemas.openxmlformats.org/officeDocument/2006/relationships/image" Target="../media/image54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0.wmf"/><Relationship Id="rId5" Type="http://schemas.openxmlformats.org/officeDocument/2006/relationships/image" Target="../media/image61.png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2.png"/><Relationship Id="rId9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png"/><Relationship Id="rId5" Type="http://schemas.openxmlformats.org/officeDocument/2006/relationships/image" Target="../media/image64.png"/><Relationship Id="rId10" Type="http://schemas.openxmlformats.org/officeDocument/2006/relationships/image" Target="../media/image63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1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7.wmf"/><Relationship Id="rId5" Type="http://schemas.openxmlformats.org/officeDocument/2006/relationships/image" Target="../media/image68.png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2.png"/><Relationship Id="rId9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1.png"/><Relationship Id="rId4" Type="http://schemas.openxmlformats.org/officeDocument/2006/relationships/image" Target="../media/image2.png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81.wmf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png"/><Relationship Id="rId11" Type="http://schemas.openxmlformats.org/officeDocument/2006/relationships/oleObject" Target="../embeddings/oleObject55.bin"/><Relationship Id="rId5" Type="http://schemas.openxmlformats.org/officeDocument/2006/relationships/image" Target="../media/image82.wmf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77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90.wmf"/><Relationship Id="rId3" Type="http://schemas.openxmlformats.org/officeDocument/2006/relationships/image" Target="../media/image1.png"/><Relationship Id="rId7" Type="http://schemas.openxmlformats.org/officeDocument/2006/relationships/image" Target="../media/image86.wmf"/><Relationship Id="rId12" Type="http://schemas.openxmlformats.org/officeDocument/2006/relationships/image" Target="../media/image95.png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94.png"/><Relationship Id="rId5" Type="http://schemas.openxmlformats.org/officeDocument/2006/relationships/image" Target="../media/image92.wmf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93.png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2.png"/><Relationship Id="rId9" Type="http://schemas.openxmlformats.org/officeDocument/2006/relationships/image" Target="../media/image87.wmf"/><Relationship Id="rId14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99.wmf"/><Relationship Id="rId3" Type="http://schemas.openxmlformats.org/officeDocument/2006/relationships/image" Target="../media/image1.png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98.wmf"/><Relationship Id="rId5" Type="http://schemas.openxmlformats.org/officeDocument/2006/relationships/image" Target="../media/image100.png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2.png"/><Relationship Id="rId9" Type="http://schemas.openxmlformats.org/officeDocument/2006/relationships/image" Target="../media/image9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103.wmf"/><Relationship Id="rId3" Type="http://schemas.openxmlformats.org/officeDocument/2006/relationships/image" Target="../media/image1.png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34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102.wmf"/><Relationship Id="rId5" Type="http://schemas.openxmlformats.org/officeDocument/2006/relationships/image" Target="../media/image100.png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71.bin"/><Relationship Id="rId4" Type="http://schemas.openxmlformats.org/officeDocument/2006/relationships/image" Target="../media/image2.png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108.wmf"/><Relationship Id="rId3" Type="http://schemas.openxmlformats.org/officeDocument/2006/relationships/image" Target="../media/image1.png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107.wmf"/><Relationship Id="rId5" Type="http://schemas.openxmlformats.org/officeDocument/2006/relationships/image" Target="../media/image100.png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2.png"/><Relationship Id="rId9" Type="http://schemas.openxmlformats.org/officeDocument/2006/relationships/image" Target="../media/image10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112.wmf"/><Relationship Id="rId3" Type="http://schemas.openxmlformats.org/officeDocument/2006/relationships/image" Target="../media/image1.png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114.png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111.wmf"/><Relationship Id="rId5" Type="http://schemas.openxmlformats.org/officeDocument/2006/relationships/image" Target="../media/image100.png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2.png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1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5.wmf"/><Relationship Id="rId11" Type="http://schemas.openxmlformats.org/officeDocument/2006/relationships/image" Target="../media/image117.wmf"/><Relationship Id="rId5" Type="http://schemas.openxmlformats.org/officeDocument/2006/relationships/oleObject" Target="../embeddings/oleObject84.bin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2.png"/><Relationship Id="rId9" Type="http://schemas.openxmlformats.org/officeDocument/2006/relationships/image" Target="../media/image120.png"/><Relationship Id="rId14" Type="http://schemas.openxmlformats.org/officeDocument/2006/relationships/oleObject" Target="../embeddings/oleObject8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0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23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9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99.bin"/><Relationship Id="rId3" Type="http://schemas.openxmlformats.org/officeDocument/2006/relationships/image" Target="../media/image1.png"/><Relationship Id="rId21" Type="http://schemas.openxmlformats.org/officeDocument/2006/relationships/image" Target="../media/image132.wmf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130.wmf"/><Relationship Id="rId2" Type="http://schemas.openxmlformats.org/officeDocument/2006/relationships/slideLayout" Target="../slideLayouts/slideLayout39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5.wmf"/><Relationship Id="rId11" Type="http://schemas.openxmlformats.org/officeDocument/2006/relationships/image" Target="../media/image133.png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129.wmf"/><Relationship Id="rId10" Type="http://schemas.openxmlformats.org/officeDocument/2006/relationships/image" Target="../media/image127.wmf"/><Relationship Id="rId19" Type="http://schemas.openxmlformats.org/officeDocument/2006/relationships/image" Target="../media/image13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97.bin"/><Relationship Id="rId22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34.png"/><Relationship Id="rId18" Type="http://schemas.openxmlformats.org/officeDocument/2006/relationships/image" Target="../media/image133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38.wmf"/><Relationship Id="rId17" Type="http://schemas.openxmlformats.org/officeDocument/2006/relationships/image" Target="../media/image140.wmf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10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139.wmf"/><Relationship Id="rId10" Type="http://schemas.openxmlformats.org/officeDocument/2006/relationships/image" Target="../media/image137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03.bin"/><Relationship Id="rId14" Type="http://schemas.openxmlformats.org/officeDocument/2006/relationships/oleObject" Target="../embeddings/oleObject10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2.png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9.wmf"/><Relationship Id="rId4" Type="http://schemas.openxmlformats.org/officeDocument/2006/relationships/image" Target="../media/image1.png"/><Relationship Id="rId9" Type="http://schemas.openxmlformats.org/officeDocument/2006/relationships/image" Target="../media/image4.wmf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43.wmf"/><Relationship Id="rId3" Type="http://schemas.openxmlformats.org/officeDocument/2006/relationships/image" Target="../media/image1.png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42.wmf"/><Relationship Id="rId5" Type="http://schemas.openxmlformats.org/officeDocument/2006/relationships/image" Target="../media/image144.png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2.png"/><Relationship Id="rId9" Type="http://schemas.openxmlformats.org/officeDocument/2006/relationships/image" Target="../media/image14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48.wmf"/><Relationship Id="rId3" Type="http://schemas.openxmlformats.org/officeDocument/2006/relationships/image" Target="../media/image1.png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47.wmf"/><Relationship Id="rId5" Type="http://schemas.openxmlformats.org/officeDocument/2006/relationships/image" Target="../media/image150.png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13.bin"/><Relationship Id="rId4" Type="http://schemas.openxmlformats.org/officeDocument/2006/relationships/image" Target="../media/image2.png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1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54.wmf"/><Relationship Id="rId3" Type="http://schemas.openxmlformats.org/officeDocument/2006/relationships/image" Target="../media/image1.png"/><Relationship Id="rId7" Type="http://schemas.openxmlformats.org/officeDocument/2006/relationships/image" Target="../media/image150.png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1.wmf"/><Relationship Id="rId11" Type="http://schemas.openxmlformats.org/officeDocument/2006/relationships/image" Target="../media/image153.wmf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oleObject118.bin"/><Relationship Id="rId4" Type="http://schemas.openxmlformats.org/officeDocument/2006/relationships/image" Target="../media/image2.png"/><Relationship Id="rId9" Type="http://schemas.openxmlformats.org/officeDocument/2006/relationships/image" Target="../media/image15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5.wmf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56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60.wmf"/><Relationship Id="rId3" Type="http://schemas.openxmlformats.org/officeDocument/2006/relationships/image" Target="../media/image1.png"/><Relationship Id="rId7" Type="http://schemas.openxmlformats.org/officeDocument/2006/relationships/image" Target="../media/image157.wmf"/><Relationship Id="rId12" Type="http://schemas.openxmlformats.org/officeDocument/2006/relationships/oleObject" Target="../embeddings/oleObject124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59.wmf"/><Relationship Id="rId5" Type="http://schemas.openxmlformats.org/officeDocument/2006/relationships/image" Target="../media/image162.png"/><Relationship Id="rId15" Type="http://schemas.openxmlformats.org/officeDocument/2006/relationships/image" Target="../media/image161.wmf"/><Relationship Id="rId10" Type="http://schemas.openxmlformats.org/officeDocument/2006/relationships/oleObject" Target="../embeddings/oleObject123.bin"/><Relationship Id="rId4" Type="http://schemas.openxmlformats.org/officeDocument/2006/relationships/image" Target="../media/image2.png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2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69.wmf"/><Relationship Id="rId26" Type="http://schemas.openxmlformats.org/officeDocument/2006/relationships/oleObject" Target="../embeddings/oleObject136.bin"/><Relationship Id="rId3" Type="http://schemas.openxmlformats.org/officeDocument/2006/relationships/image" Target="../media/image1.png"/><Relationship Id="rId21" Type="http://schemas.openxmlformats.org/officeDocument/2006/relationships/image" Target="../media/image174.png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32.bin"/><Relationship Id="rId25" Type="http://schemas.openxmlformats.org/officeDocument/2006/relationships/image" Target="../media/image172.wmf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35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image" Target="../media/image171.wmf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67.wmf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17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77.wmf"/><Relationship Id="rId3" Type="http://schemas.openxmlformats.org/officeDocument/2006/relationships/image" Target="../media/image1.png"/><Relationship Id="rId7" Type="http://schemas.openxmlformats.org/officeDocument/2006/relationships/image" Target="../media/image171.wmf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76.wmf"/><Relationship Id="rId5" Type="http://schemas.openxmlformats.org/officeDocument/2006/relationships/image" Target="../media/image174.png"/><Relationship Id="rId15" Type="http://schemas.openxmlformats.org/officeDocument/2006/relationships/image" Target="../media/image178.wmf"/><Relationship Id="rId10" Type="http://schemas.openxmlformats.org/officeDocument/2006/relationships/oleObject" Target="../embeddings/oleObject139.bin"/><Relationship Id="rId4" Type="http://schemas.openxmlformats.org/officeDocument/2006/relationships/image" Target="../media/image2.png"/><Relationship Id="rId9" Type="http://schemas.openxmlformats.org/officeDocument/2006/relationships/image" Target="../media/image175.wmf"/><Relationship Id="rId14" Type="http://schemas.openxmlformats.org/officeDocument/2006/relationships/oleObject" Target="../embeddings/oleObject14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wmf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10" Type="http://schemas.openxmlformats.org/officeDocument/2006/relationships/image" Target="../media/image2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628775"/>
            <a:ext cx="4537075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36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  耦合电感电路</a:t>
            </a:r>
            <a:endParaRPr lang="zh-CN" altLang="en-US" sz="360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3588" y="2492375"/>
            <a:ext cx="5599112" cy="244951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5.1   </a:t>
            </a:r>
            <a:r>
              <a:rPr lang="zh-CN" altLang="en-US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耦合电感元件</a:t>
            </a:r>
            <a:endParaRPr lang="en-US" altLang="zh-CN" sz="3200" b="1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5.2   </a:t>
            </a:r>
            <a:r>
              <a:rPr lang="zh-CN" altLang="en-US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耦合电感的去耦等效电路</a:t>
            </a:r>
            <a:endParaRPr lang="zh-CN" altLang="en-US" sz="3200" b="1" smtClean="0">
              <a:solidFill>
                <a:srgbClr val="080808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5.3   </a:t>
            </a:r>
            <a:r>
              <a:rPr lang="zh-CN" altLang="en-US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空心变压器</a:t>
            </a:r>
            <a:endParaRPr lang="en-US" altLang="zh-CN" sz="3200" b="1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5.4   </a:t>
            </a:r>
            <a:r>
              <a:rPr lang="zh-CN" altLang="en-US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理想变压器</a:t>
            </a:r>
            <a:endParaRPr lang="en-US" altLang="zh-CN" sz="3200" b="1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07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07975" y="684213"/>
            <a:ext cx="6135688" cy="647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zh-CN" sz="2400" b="1" dirty="0" smtClean="0">
                <a:solidFill>
                  <a:srgbClr val="0000FF"/>
                </a:solidFill>
                <a:latin typeface="黑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5-1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写出每一线圈上电压电流关系。</a:t>
            </a:r>
            <a:endParaRPr lang="zh-CN" altLang="en-US" sz="2400" b="1" dirty="0" smtClean="0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42900" y="1403350"/>
            <a:ext cx="1395413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8288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解：</a:t>
            </a:r>
            <a:endParaRPr lang="zh-CN" altLang="en-US" sz="2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4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593850"/>
            <a:ext cx="36068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481638" y="4168775"/>
          <a:ext cx="14811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6" imgW="647419" imgH="393529" progId="Equation.DSMT4">
                  <p:embed/>
                </p:oleObj>
              </mc:Choice>
              <mc:Fallback>
                <p:oleObj name="Equation" r:id="rId6" imgW="647419" imgH="393529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4168775"/>
                        <a:ext cx="14811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259638" y="5076825"/>
          <a:ext cx="11318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8" imgW="495085" imgH="393529" progId="Equation.DSMT4">
                  <p:embed/>
                </p:oleObj>
              </mc:Choice>
              <mc:Fallback>
                <p:oleObj name="Equation" r:id="rId8" imgW="495085" imgH="393529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5076825"/>
                        <a:ext cx="11318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043738" y="4168775"/>
          <a:ext cx="11525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10" imgW="507780" imgH="393529" progId="Equation.DSMT4">
                  <p:embed/>
                </p:oleObj>
              </mc:Choice>
              <mc:Fallback>
                <p:oleObj name="Equation" r:id="rId10" imgW="507780" imgH="393529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4168775"/>
                        <a:ext cx="11525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5456238" y="5070475"/>
          <a:ext cx="17859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12" imgW="787058" imgH="393529" progId="Equation.DSMT4">
                  <p:embed/>
                </p:oleObj>
              </mc:Choice>
              <mc:Fallback>
                <p:oleObj name="Equation" r:id="rId12" imgW="787058" imgH="393529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5070475"/>
                        <a:ext cx="17859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81000" y="2036763"/>
            <a:ext cx="4703763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线圈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关联参考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方向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所以线圈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的自感电压取正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1" name="矩形 40"/>
          <p:cNvSpPr/>
          <p:nvPr/>
        </p:nvSpPr>
        <p:spPr>
          <a:xfrm>
            <a:off x="381000" y="3171825"/>
            <a:ext cx="4589463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线圈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非关联参考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方向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所以线圈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的自感电压取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负。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81000" y="4397375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两个电流分别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从两线圈的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异名端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流入，因而互感电压与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本线圈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自感电压符号相反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41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矩形 2"/>
          <p:cNvSpPr>
            <a:spLocks noChangeArrowheads="1"/>
          </p:cNvSpPr>
          <p:nvPr/>
        </p:nvSpPr>
        <p:spPr bwMode="auto">
          <a:xfrm>
            <a:off x="403225" y="765175"/>
            <a:ext cx="70485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5.1.3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耦合电感线圈的等效受控源电路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3319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414463"/>
            <a:ext cx="33782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03263" y="2484438"/>
          <a:ext cx="26225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6" imgW="1155700" imgH="393700" progId="Equation.DSMT4">
                  <p:embed/>
                </p:oleObj>
              </mc:Choice>
              <mc:Fallback>
                <p:oleObj name="Equation" r:id="rId6" imgW="1155700" imgH="3937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484438"/>
                        <a:ext cx="26225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74688" y="3548063"/>
          <a:ext cx="28225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8" imgW="1244600" imgH="393700" progId="Equation.DSMT4">
                  <p:embed/>
                </p:oleObj>
              </mc:Choice>
              <mc:Fallback>
                <p:oleObj name="Equation" r:id="rId8" imgW="1244600" imgH="3937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548063"/>
                        <a:ext cx="28225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39763" y="1671638"/>
            <a:ext cx="2749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5-1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所示电路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</p:txBody>
      </p:sp>
      <p:pic>
        <p:nvPicPr>
          <p:cNvPr id="18474" name="Picture 4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3702050"/>
            <a:ext cx="3960812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44550" y="5060950"/>
            <a:ext cx="233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/>
              <a:t>等效受控源电路</a:t>
            </a:r>
            <a:endParaRPr lang="zh-CN" altLang="en-US" sz="2400" b="1"/>
          </a:p>
        </p:txBody>
      </p:sp>
      <p:sp>
        <p:nvSpPr>
          <p:cNvPr id="41" name="Line 78"/>
          <p:cNvSpPr>
            <a:spLocks noChangeShapeType="1"/>
          </p:cNvSpPr>
          <p:nvPr/>
        </p:nvSpPr>
        <p:spPr bwMode="auto">
          <a:xfrm>
            <a:off x="3424238" y="5291138"/>
            <a:ext cx="7159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矩形 2"/>
          <p:cNvSpPr>
            <a:spLocks noChangeArrowheads="1"/>
          </p:cNvSpPr>
          <p:nvPr/>
        </p:nvSpPr>
        <p:spPr bwMode="auto">
          <a:xfrm>
            <a:off x="403225" y="765175"/>
            <a:ext cx="793115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5.1.4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耦合电感线圈电压电流关系的相量形式</a:t>
            </a:r>
            <a:endParaRPr lang="zh-CN" altLang="zh-CN" sz="28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343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2413"/>
            <a:ext cx="3240087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3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1484730"/>
            <a:ext cx="31861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31888" y="3652838"/>
          <a:ext cx="25654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7" imgW="1129810" imgH="393529" progId="Equation.DSMT4">
                  <p:embed/>
                </p:oleObj>
              </mc:Choice>
              <mc:Fallback>
                <p:oleObj name="Equation" r:id="rId7" imgW="1129810" imgH="39352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652838"/>
                        <a:ext cx="25654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31888" y="4732338"/>
          <a:ext cx="26209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9" imgW="1155700" imgH="393700" progId="Equation.DSMT4">
                  <p:embed/>
                </p:oleObj>
              </mc:Choice>
              <mc:Fallback>
                <p:oleObj name="Equation" r:id="rId9" imgW="1155700" imgH="3937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732338"/>
                        <a:ext cx="26209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519738" y="5730875"/>
            <a:ext cx="316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相量关系式</a:t>
            </a: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352550" y="5749925"/>
            <a:ext cx="3160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时域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关系式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202238" y="3868738"/>
          <a:ext cx="27955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1" imgW="1231366" imgH="241195" progId="Equation.DSMT4">
                  <p:embed/>
                </p:oleObj>
              </mc:Choice>
              <mc:Fallback>
                <p:oleObj name="Equation" r:id="rId11" imgW="1231366" imgH="241195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868738"/>
                        <a:ext cx="27955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138738" y="4895850"/>
          <a:ext cx="28829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13" imgW="1269449" imgH="241195" progId="Equation.DSMT4">
                  <p:embed/>
                </p:oleObj>
              </mc:Choice>
              <mc:Fallback>
                <p:oleObj name="Equation" r:id="rId13" imgW="1269449" imgH="241195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4895850"/>
                        <a:ext cx="28829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4157663" y="4156075"/>
            <a:ext cx="714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78"/>
          <p:cNvSpPr>
            <a:spLocks noChangeShapeType="1"/>
          </p:cNvSpPr>
          <p:nvPr/>
        </p:nvSpPr>
        <p:spPr bwMode="auto">
          <a:xfrm>
            <a:off x="4157663" y="5164138"/>
            <a:ext cx="714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39" grpId="0" autoUpdateAnimBg="0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46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1670843"/>
            <a:ext cx="32353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625600" y="692150"/>
            <a:ext cx="55991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   </a:t>
            </a:r>
            <a:r>
              <a:rPr lang="zh-CN" altLang="en-US" sz="3200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耦合电感的去耦等效电路</a:t>
            </a:r>
            <a:endParaRPr lang="zh-CN" altLang="en-US" sz="3200" b="1" kern="0" dirty="0" smtClean="0">
              <a:solidFill>
                <a:srgbClr val="080808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5365" name="矩形 2"/>
          <p:cNvSpPr>
            <a:spLocks noChangeArrowheads="1"/>
          </p:cNvSpPr>
          <p:nvPr/>
        </p:nvSpPr>
        <p:spPr bwMode="auto">
          <a:xfrm>
            <a:off x="571500" y="1511300"/>
            <a:ext cx="558482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5.2.1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耦合电感的串联等效</a:t>
            </a:r>
            <a:endParaRPr lang="zh-CN" altLang="zh-CN" sz="28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33400" y="2227263"/>
            <a:ext cx="2309813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、顺接串联</a:t>
            </a:r>
            <a:endParaRPr lang="zh-CN" altLang="zh-CN" sz="28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48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4120356"/>
            <a:ext cx="3049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11200" y="3019425"/>
          <a:ext cx="42068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8" imgW="1854200" imgH="393700" progId="Equation.DSMT4">
                  <p:embed/>
                </p:oleObj>
              </mc:Choice>
              <mc:Fallback>
                <p:oleObj name="Equation" r:id="rId8" imgW="1854200" imgH="3937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019425"/>
                        <a:ext cx="42068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917575" y="4233863"/>
          <a:ext cx="25638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10" imgW="1129810" imgH="393529" progId="Equation.DSMT4">
                  <p:embed/>
                </p:oleObj>
              </mc:Choice>
              <mc:Fallback>
                <p:oleObj name="Equation" r:id="rId10" imgW="1129810" imgH="393529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233863"/>
                        <a:ext cx="25638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635375" y="4233863"/>
          <a:ext cx="9794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12" imgW="431613" imgH="393529" progId="Equation.DSMT4">
                  <p:embed/>
                </p:oleObj>
              </mc:Choice>
              <mc:Fallback>
                <p:oleObj name="Equation" r:id="rId12" imgW="431613" imgH="393529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33863"/>
                        <a:ext cx="97948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501775" y="5487988"/>
          <a:ext cx="21891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14" imgW="965200" imgH="228600" progId="Equation.DSMT4">
                  <p:embed/>
                </p:oleObj>
              </mc:Choice>
              <mc:Fallback>
                <p:oleObj name="Equation" r:id="rId14" imgW="965200" imgH="2286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5487988"/>
                        <a:ext cx="21891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230505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、反接串联</a:t>
            </a:r>
            <a:endParaRPr lang="zh-CN" altLang="zh-CN" sz="28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39825"/>
            <a:ext cx="35147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832225"/>
            <a:ext cx="325437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49275" y="2054225"/>
          <a:ext cx="43513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7" imgW="1916868" imgH="393529" progId="Equation.DSMT4">
                  <p:embed/>
                </p:oleObj>
              </mc:Choice>
              <mc:Fallback>
                <p:oleObj name="Equation" r:id="rId7" imgW="1916868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054225"/>
                        <a:ext cx="435133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84225" y="3268663"/>
          <a:ext cx="26495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9" imgW="1167893" imgH="393529" progId="Equation.DSMT4">
                  <p:embed/>
                </p:oleObj>
              </mc:Choice>
              <mc:Fallback>
                <p:oleObj name="Equation" r:id="rId9" imgW="1167893" imgH="39352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268663"/>
                        <a:ext cx="26495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44888" y="3268663"/>
          <a:ext cx="9794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1" imgW="431613" imgH="393529" progId="Equation.DSMT4">
                  <p:embed/>
                </p:oleObj>
              </mc:Choice>
              <mc:Fallback>
                <p:oleObj name="Equation" r:id="rId11" imgW="431613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3268663"/>
                        <a:ext cx="97948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54138" y="4522788"/>
          <a:ext cx="23034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13" imgW="1016000" imgH="228600" progId="Equation.DSMT4">
                  <p:embed/>
                </p:oleObj>
              </mc:Choice>
              <mc:Fallback>
                <p:oleObj name="Equation" r:id="rId13" imgW="10160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522788"/>
                        <a:ext cx="23034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63775" y="947738"/>
            <a:ext cx="1841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7413" name="矩形 2"/>
          <p:cNvSpPr>
            <a:spLocks noChangeArrowheads="1"/>
          </p:cNvSpPr>
          <p:nvPr/>
        </p:nvSpPr>
        <p:spPr bwMode="auto">
          <a:xfrm>
            <a:off x="460375" y="666750"/>
            <a:ext cx="558482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5.2.1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耦合电感的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形等效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2913" y="1323975"/>
            <a:ext cx="512445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同名端相连的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形去耦等效电路</a:t>
            </a:r>
            <a:endParaRPr lang="zh-CN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1554163"/>
            <a:ext cx="34004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8888" y="1989138"/>
          <a:ext cx="2576512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6" imgW="1231366" imgH="837836" progId="Equation.DSMT4">
                  <p:embed/>
                </p:oleObj>
              </mc:Choice>
              <mc:Fallback>
                <p:oleObj name="Equation" r:id="rId6" imgW="1231366" imgH="837836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2576512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58813" y="3876675"/>
            <a:ext cx="4186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/>
              <a:t>将以上两式进行数学变换可得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55625" y="4365625"/>
          <a:ext cx="806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8" imgW="3733800" imgH="419100" progId="Equation.DSMT4">
                  <p:embed/>
                </p:oleObj>
              </mc:Choice>
              <mc:Fallback>
                <p:oleObj name="Equation" r:id="rId8" imgW="3733800" imgH="4191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365625"/>
                        <a:ext cx="806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22288" y="5373688"/>
          <a:ext cx="8285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10" imgW="3835400" imgH="419100" progId="Equation.DSMT4">
                  <p:embed/>
                </p:oleObj>
              </mc:Choice>
              <mc:Fallback>
                <p:oleObj name="Equation" r:id="rId10" imgW="3835400" imgH="4191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373688"/>
                        <a:ext cx="82851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08375"/>
            <a:ext cx="3903662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08375"/>
            <a:ext cx="366712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4213" y="981075"/>
          <a:ext cx="39227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7" imgW="1816100" imgH="419100" progId="Equation.DSMT4">
                  <p:embed/>
                </p:oleObj>
              </mc:Choice>
              <mc:Fallback>
                <p:oleObj name="Equation" r:id="rId7" imgW="18161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81075"/>
                        <a:ext cx="39227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4213" y="2073275"/>
          <a:ext cx="40052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9" imgW="1854200" imgH="419100" progId="Equation.DSMT4">
                  <p:embed/>
                </p:oleObj>
              </mc:Choice>
              <mc:Fallback>
                <p:oleObj name="Equation" r:id="rId9" imgW="18542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73275"/>
                        <a:ext cx="40052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78"/>
          <p:cNvSpPr>
            <a:spLocks noChangeShapeType="1"/>
          </p:cNvSpPr>
          <p:nvPr/>
        </p:nvSpPr>
        <p:spPr bwMode="auto">
          <a:xfrm>
            <a:off x="4073525" y="4716463"/>
            <a:ext cx="7159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347913" y="1081088"/>
            <a:ext cx="18573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8" y="854075"/>
            <a:ext cx="5184775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、异</a:t>
            </a:r>
            <a:r>
              <a:rPr lang="zh-CN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名端相连的</a:t>
            </a:r>
            <a:r>
              <a:rPr lang="en-US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形去耦等效电路</a:t>
            </a:r>
            <a:endParaRPr lang="zh-CN" altLang="zh-CN" sz="24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85900"/>
            <a:ext cx="3586163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23988" y="1628775"/>
          <a:ext cx="265588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6" imgW="1270000" imgH="838200" progId="Equation.DSMT4">
                  <p:embed/>
                </p:oleObj>
              </mc:Choice>
              <mc:Fallback>
                <p:oleObj name="Equation" r:id="rId6" imgW="1270000" imgH="838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628775"/>
                        <a:ext cx="2655887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2625" y="3633788"/>
            <a:ext cx="418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/>
              <a:t>将以上两式进行数学变换可得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28638" y="4365625"/>
          <a:ext cx="81200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8" imgW="3759200" imgH="419100" progId="Equation.DSMT4">
                  <p:embed/>
                </p:oleObj>
              </mc:Choice>
              <mc:Fallback>
                <p:oleObj name="Equation" r:id="rId8" imgW="3759200" imgH="4191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365625"/>
                        <a:ext cx="81200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9588" y="5373688"/>
          <a:ext cx="8312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0" imgW="3848100" imgH="419100" progId="Equation.DSMT4">
                  <p:embed/>
                </p:oleObj>
              </mc:Choice>
              <mc:Fallback>
                <p:oleObj name="Equation" r:id="rId10" imgW="3848100" imgH="4191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5373688"/>
                        <a:ext cx="83121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347913" y="1081088"/>
            <a:ext cx="18573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11200" y="981075"/>
          <a:ext cx="3867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5" imgW="1790700" imgH="419100" progId="Equation.DSMT4">
                  <p:embed/>
                </p:oleObj>
              </mc:Choice>
              <mc:Fallback>
                <p:oleObj name="Equation" r:id="rId5" imgW="1790700" imgH="419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981075"/>
                        <a:ext cx="38671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6913" y="2073275"/>
          <a:ext cx="39782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7" imgW="1841500" imgH="419100" progId="Equation.DSMT4">
                  <p:embed/>
                </p:oleObj>
              </mc:Choice>
              <mc:Fallback>
                <p:oleObj name="Equation" r:id="rId7" imgW="18415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073275"/>
                        <a:ext cx="39782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8"/>
          <p:cNvSpPr>
            <a:spLocks noChangeShapeType="1"/>
          </p:cNvSpPr>
          <p:nvPr/>
        </p:nvSpPr>
        <p:spPr bwMode="auto">
          <a:xfrm>
            <a:off x="4211638" y="4506913"/>
            <a:ext cx="7159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84538"/>
            <a:ext cx="35877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3300413"/>
            <a:ext cx="3802062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533650" y="3417888"/>
            <a:ext cx="219075" cy="5111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矩形 2"/>
          <p:cNvSpPr>
            <a:spLocks noChangeArrowheads="1"/>
          </p:cNvSpPr>
          <p:nvPr/>
        </p:nvSpPr>
        <p:spPr bwMode="auto">
          <a:xfrm>
            <a:off x="414338" y="692150"/>
            <a:ext cx="82486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5-2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）所示电路为两互感线圈的并联，图中两线圈为同名端相连，求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端的等效电感。</a:t>
            </a:r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486006"/>
            <a:ext cx="37290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3000439"/>
            <a:ext cx="48879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6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14950"/>
            <a:ext cx="246697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1450" y="1706583"/>
            <a:ext cx="5395913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8288" eaLnBrk="0" hangingPunct="0">
              <a:lnSpc>
                <a:spcPct val="125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应用互感线圈的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形去耦等效</a:t>
            </a:r>
          </a:p>
        </p:txBody>
      </p:sp>
      <p:pic>
        <p:nvPicPr>
          <p:cNvPr id="2151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1550988"/>
            <a:ext cx="292735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4187825"/>
            <a:ext cx="3316287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9113" y="4154488"/>
            <a:ext cx="5048250" cy="1016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25000"/>
              </a:lnSpc>
              <a:defRPr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同理，互感线圈并联时异名端相连时求等效电感的公式为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7313" y="1412875"/>
            <a:ext cx="4105275" cy="57626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5.1 </a:t>
            </a:r>
            <a:r>
              <a:rPr lang="zh-CN" altLang="en-US" sz="3200" b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耦合电感元件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09638" y="2465388"/>
            <a:ext cx="7726362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5.1.1   </a:t>
            </a:r>
            <a:r>
              <a:rPr lang="zh-CN" altLang="en-US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耦合电感的概念</a:t>
            </a:r>
            <a:endParaRPr lang="en-US" altLang="zh-CN" b="1" kern="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5.1.2   </a:t>
            </a:r>
            <a:r>
              <a:rPr lang="zh-CN" altLang="en-US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耦合电感的电压电流关系</a:t>
            </a:r>
            <a:endParaRPr lang="en-US" altLang="zh-CN" b="1" kern="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5.1.3   </a:t>
            </a:r>
            <a:r>
              <a:rPr lang="zh-CN" altLang="en-US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耦合电感线圈的等效受控源电路</a:t>
            </a:r>
            <a:endParaRPr lang="en-US" altLang="zh-CN" b="1" kern="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5.1.4   </a:t>
            </a:r>
            <a:r>
              <a:rPr lang="zh-CN" altLang="en-US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耦合电感线圈电压电流关系的相量形式</a:t>
            </a:r>
            <a:endParaRPr lang="en-US" altLang="zh-CN" b="1" kern="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9" y="2306638"/>
            <a:ext cx="4403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831" name="Rectangle 93"/>
          <p:cNvSpPr>
            <a:spLocks noChangeArrowheads="1"/>
          </p:cNvSpPr>
          <p:nvPr/>
        </p:nvSpPr>
        <p:spPr bwMode="auto">
          <a:xfrm>
            <a:off x="387350" y="608181"/>
            <a:ext cx="8389938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5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黑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5-3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如图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5.14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）所示电路中，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=9mH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=16mH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，耦合电感的耦合系数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k=0.85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，求线圈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输入端口的等效电感。</a:t>
            </a:r>
            <a:endParaRPr lang="zh-CN" altLang="zh-CN" sz="2400" dirty="0"/>
          </a:p>
        </p:txBody>
      </p:sp>
      <p:sp>
        <p:nvSpPr>
          <p:cNvPr id="159752" name="Rectangle 103"/>
          <p:cNvSpPr>
            <a:spLocks noChangeArrowheads="1"/>
          </p:cNvSpPr>
          <p:nvPr/>
        </p:nvSpPr>
        <p:spPr bwMode="auto">
          <a:xfrm>
            <a:off x="457200" y="1754022"/>
            <a:ext cx="801823" cy="5003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 eaLnBrk="0" hangingPunct="0">
              <a:tabLst>
                <a:tab pos="428625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tabLst>
                <a:tab pos="428625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tabLst>
                <a:tab pos="428625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tabLst>
                <a:tab pos="428625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tabLst>
                <a:tab pos="428625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" algn="l"/>
              </a:tabLs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250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400" dirty="0" smtClean="0">
              <a:solidFill>
                <a:srgbClr val="0000FF"/>
              </a:solidFill>
            </a:endParaRPr>
          </a:p>
        </p:txBody>
      </p:sp>
      <p:pic>
        <p:nvPicPr>
          <p:cNvPr id="22535" name="Picture 1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885167"/>
            <a:ext cx="2878138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55" name="Picture 1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00745"/>
            <a:ext cx="2897188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56" name="Picture 1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4071468"/>
            <a:ext cx="27305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9759" name="对象 1597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266629"/>
              </p:ext>
            </p:extLst>
          </p:nvPr>
        </p:nvGraphicFramePr>
        <p:xfrm>
          <a:off x="765175" y="2997200"/>
          <a:ext cx="38989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9" imgW="1905000" imgH="254000" progId="Equation.DSMT4">
                  <p:embed/>
                </p:oleObj>
              </mc:Choice>
              <mc:Fallback>
                <p:oleObj name="Equation" r:id="rId9" imgW="1905000" imgH="254000" progId="Equation.DSMT4">
                  <p:embed/>
                  <p:pic>
                    <p:nvPicPr>
                      <p:cNvPr id="0" name="对象 159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997200"/>
                        <a:ext cx="38989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0" name="Rectangle 1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9761" name="Rectangle 11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0" name="对象 119"/>
          <p:cNvGraphicFramePr>
            <a:graphicFrameLocks noChangeAspect="1"/>
          </p:cNvGraphicFramePr>
          <p:nvPr/>
        </p:nvGraphicFramePr>
        <p:xfrm>
          <a:off x="917575" y="3632200"/>
          <a:ext cx="34305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11" imgW="1676400" imgH="457200" progId="Equation.DSMT4">
                  <p:embed/>
                </p:oleObj>
              </mc:Choice>
              <mc:Fallback>
                <p:oleObj name="Equation" r:id="rId11" imgW="1676400" imgH="457200" progId="Equation.DSMT4">
                  <p:embed/>
                  <p:pic>
                    <p:nvPicPr>
                      <p:cNvPr id="0" name="对象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632200"/>
                        <a:ext cx="34305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/>
          <p:cNvGraphicFramePr>
            <a:graphicFrameLocks noChangeAspect="1"/>
          </p:cNvGraphicFramePr>
          <p:nvPr/>
        </p:nvGraphicFramePr>
        <p:xfrm>
          <a:off x="917575" y="4630738"/>
          <a:ext cx="25463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13" imgW="1244600" imgH="457200" progId="Equation.DSMT4">
                  <p:embed/>
                </p:oleObj>
              </mc:Choice>
              <mc:Fallback>
                <p:oleObj name="Equation" r:id="rId13" imgW="1244600" imgH="457200" progId="Equation.DSMT4">
                  <p:embed/>
                  <p:pic>
                    <p:nvPicPr>
                      <p:cNvPr id="0" name="对象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630738"/>
                        <a:ext cx="25463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/>
          <p:cNvGraphicFramePr>
            <a:graphicFrameLocks noChangeAspect="1"/>
          </p:cNvGraphicFramePr>
          <p:nvPr/>
        </p:nvGraphicFramePr>
        <p:xfrm>
          <a:off x="3552825" y="4630738"/>
          <a:ext cx="1298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15" imgW="634725" imgH="457002" progId="Equation.DSMT4">
                  <p:embed/>
                </p:oleObj>
              </mc:Choice>
              <mc:Fallback>
                <p:oleObj name="Equation" r:id="rId15" imgW="634725" imgH="457002" progId="Equation.DSMT4">
                  <p:embed/>
                  <p:pic>
                    <p:nvPicPr>
                      <p:cNvPr id="0" name="对象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630738"/>
                        <a:ext cx="12985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952500" y="5522913"/>
          <a:ext cx="25701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17" imgW="1257300" imgH="419100" progId="Equation.DSMT4">
                  <p:embed/>
                </p:oleObj>
              </mc:Choice>
              <mc:Fallback>
                <p:oleObj name="Equation" r:id="rId17" imgW="1257300" imgH="419100" progId="Equation.DSMT4">
                  <p:embed/>
                  <p:pic>
                    <p:nvPicPr>
                      <p:cNvPr id="0" name="对象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522913"/>
                        <a:ext cx="25701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78684" y="1808829"/>
            <a:ext cx="5346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电感短接后，不改变两线圈的电压、电流关系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5076070" y="229359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mH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491413" y="4894263"/>
            <a:ext cx="1841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pic>
        <p:nvPicPr>
          <p:cNvPr id="23557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94" y="973890"/>
            <a:ext cx="30464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823388"/>
              </p:ext>
            </p:extLst>
          </p:nvPr>
        </p:nvGraphicFramePr>
        <p:xfrm>
          <a:off x="677136" y="4289425"/>
          <a:ext cx="41719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6" imgW="2044700" imgH="558800" progId="Equation.DSMT4">
                  <p:embed/>
                </p:oleObj>
              </mc:Choice>
              <mc:Fallback>
                <p:oleObj name="Equation" r:id="rId6" imgW="2044700" imgH="558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136" y="4289425"/>
                        <a:ext cx="41719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102225"/>
              </p:ext>
            </p:extLst>
          </p:nvPr>
        </p:nvGraphicFramePr>
        <p:xfrm>
          <a:off x="1154973" y="2514600"/>
          <a:ext cx="37941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8" imgW="1765300" imgH="254000" progId="Equation.DSMT4">
                  <p:embed/>
                </p:oleObj>
              </mc:Choice>
              <mc:Fallback>
                <p:oleObj name="Equation" r:id="rId8" imgW="1765300" imgH="254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973" y="2514600"/>
                        <a:ext cx="37941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444500" y="510995"/>
            <a:ext cx="8550275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5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5-4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如图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5.15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）所示正弦稳态电路中，已知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=1.5H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=0.5H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=0.25F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42913" y="1483002"/>
            <a:ext cx="30162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吸收的功率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b="1" dirty="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82670" y="2030116"/>
            <a:ext cx="1112837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400" dirty="0" smtClean="0">
              <a:solidFill>
                <a:srgbClr val="0000FF"/>
              </a:solidFill>
            </a:endParaRPr>
          </a:p>
        </p:txBody>
      </p:sp>
      <p:pic>
        <p:nvPicPr>
          <p:cNvPr id="23563" name="Picture 3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811338"/>
            <a:ext cx="313848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7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838325"/>
            <a:ext cx="3297238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8" name="Picture 3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95475"/>
            <a:ext cx="3802062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926333"/>
              </p:ext>
            </p:extLst>
          </p:nvPr>
        </p:nvGraphicFramePr>
        <p:xfrm>
          <a:off x="604111" y="5451475"/>
          <a:ext cx="45481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13" imgW="2260600" imgH="419100" progId="Equation.DSMT4">
                  <p:embed/>
                </p:oleObj>
              </mc:Choice>
              <mc:Fallback>
                <p:oleObj name="Equation" r:id="rId13" imgW="2260600" imgH="4191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11" y="5451475"/>
                        <a:ext cx="454818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447922"/>
              </p:ext>
            </p:extLst>
          </p:nvPr>
        </p:nvGraphicFramePr>
        <p:xfrm>
          <a:off x="604111" y="3178175"/>
          <a:ext cx="45323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15" imgW="2108200" imgH="469900" progId="Equation.DSMT4">
                  <p:embed/>
                </p:oleObj>
              </mc:Choice>
              <mc:Fallback>
                <p:oleObj name="Equation" r:id="rId15" imgW="2108200" imgH="469900" progId="Equation.DSMT4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11" y="3178175"/>
                        <a:ext cx="45323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26162"/>
              </p:ext>
            </p:extLst>
          </p:nvPr>
        </p:nvGraphicFramePr>
        <p:xfrm>
          <a:off x="4306094" y="6288088"/>
          <a:ext cx="306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7" imgW="1524000" imgH="241300" progId="Equation.DSMT4">
                  <p:embed/>
                </p:oleObj>
              </mc:Choice>
              <mc:Fallback>
                <p:oleObj name="Equation" r:id="rId17" imgW="1524000" imgH="241300" progId="Equation.DSMT4">
                  <p:embed/>
                  <p:pic>
                    <p:nvPicPr>
                      <p:cNvPr id="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094" y="6288088"/>
                        <a:ext cx="3067050" cy="49688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0809"/>
              </p:ext>
            </p:extLst>
          </p:nvPr>
        </p:nvGraphicFramePr>
        <p:xfrm>
          <a:off x="970823" y="6419850"/>
          <a:ext cx="17637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19" imgW="875920" imgH="177723" progId="Equation.DSMT4">
                  <p:embed/>
                </p:oleObj>
              </mc:Choice>
              <mc:Fallback>
                <p:oleObj name="Equation" r:id="rId19" imgW="875920" imgH="177723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23" y="6419850"/>
                        <a:ext cx="17637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129164" y="2061042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将电路去耦等效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662238" y="549275"/>
            <a:ext cx="40100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5.3   </a:t>
            </a:r>
            <a:r>
              <a:rPr lang="zh-CN" altLang="en-US" sz="3200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空心变压器</a:t>
            </a:r>
            <a:endParaRPr lang="en-US" altLang="zh-CN" sz="3200" b="1" kern="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1462088"/>
            <a:ext cx="36258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58775" y="1643063"/>
            <a:ext cx="4572000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/>
              <a:t>空心变压器的绕组是由两个具有互感的线圈组成的，因而可以用耦合电感来构成它的电路模型。</a:t>
            </a:r>
            <a:endParaRPr lang="zh-CN" altLang="en-US" sz="2400" b="1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34988" y="3244850"/>
            <a:ext cx="425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可列出回路电压方程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49313" y="3789363"/>
          <a:ext cx="39401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6" imgW="2070100" imgH="533400" progId="Equation.DSMT4">
                  <p:embed/>
                </p:oleObj>
              </mc:Choice>
              <mc:Fallback>
                <p:oleObj name="Equation" r:id="rId6" imgW="2070100" imgH="533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789363"/>
                        <a:ext cx="39401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73688" y="3795713"/>
          <a:ext cx="22463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8" imgW="1181100" imgH="508000" progId="Equation.DSMT4">
                  <p:embed/>
                </p:oleObj>
              </mc:Choice>
              <mc:Fallback>
                <p:oleObj name="Equation" r:id="rId8" imgW="1181100" imgH="508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3795713"/>
                        <a:ext cx="224631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146550" y="4989513"/>
            <a:ext cx="29654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初级回路自阻抗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3706813" y="6116638"/>
            <a:ext cx="1833562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互阻抗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401763" y="4991100"/>
          <a:ext cx="26400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10" imgW="1397000" imgH="508000" progId="Equation.DSMT4">
                  <p:embed/>
                </p:oleObj>
              </mc:Choice>
              <mc:Fallback>
                <p:oleObj name="Equation" r:id="rId10" imgW="1397000" imgH="5080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991100"/>
                        <a:ext cx="26400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654175" y="6145213"/>
          <a:ext cx="20145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12" imgW="1066800" imgH="228600" progId="Equation.DSMT4">
                  <p:embed/>
                </p:oleObj>
              </mc:Choice>
              <mc:Fallback>
                <p:oleObj name="Equation" r:id="rId12" imgW="1066800" imgH="228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6145213"/>
                        <a:ext cx="20145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78"/>
          <p:cNvSpPr>
            <a:spLocks noChangeShapeType="1"/>
          </p:cNvSpPr>
          <p:nvPr/>
        </p:nvSpPr>
        <p:spPr bwMode="auto">
          <a:xfrm>
            <a:off x="4667250" y="4292600"/>
            <a:ext cx="63023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124325" y="5516563"/>
            <a:ext cx="29654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次级回路自阻抗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6" grpId="0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400286" y="5321612"/>
            <a:ext cx="8504237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通常列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KVL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方程时，选取回路的绕行方向与回路电流参考方向一致，因此自感抗取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正值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。此时当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从两线圈的同名端流入时，互感抗取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正号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，从异名端流入时，互感抗取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负号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b="1" dirty="0">
              <a:solidFill>
                <a:srgbClr val="0000FF"/>
              </a:solidFill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692150"/>
            <a:ext cx="36242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024406"/>
              </p:ext>
            </p:extLst>
          </p:nvPr>
        </p:nvGraphicFramePr>
        <p:xfrm>
          <a:off x="512294" y="548600"/>
          <a:ext cx="423703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6" imgW="2070100" imgH="533400" progId="Equation.DSMT4">
                  <p:embed/>
                </p:oleObj>
              </mc:Choice>
              <mc:Fallback>
                <p:oleObj name="Equation" r:id="rId6" imgW="2070100" imgH="5334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94" y="548600"/>
                        <a:ext cx="423703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205181"/>
              </p:ext>
            </p:extLst>
          </p:nvPr>
        </p:nvGraphicFramePr>
        <p:xfrm>
          <a:off x="706438" y="3210237"/>
          <a:ext cx="241776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Equation" r:id="rId8" imgW="1219200" imgH="457200" progId="Equation.DSMT4">
                  <p:embed/>
                </p:oleObj>
              </mc:Choice>
              <mc:Fallback>
                <p:oleObj name="Equation" r:id="rId8" imgW="1219200" imgH="4572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210237"/>
                        <a:ext cx="241776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4529"/>
              </p:ext>
            </p:extLst>
          </p:nvPr>
        </p:nvGraphicFramePr>
        <p:xfrm>
          <a:off x="3189288" y="3218175"/>
          <a:ext cx="5497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10" imgW="2768600" imgH="469900" progId="Equation.DSMT4">
                  <p:embed/>
                </p:oleObj>
              </mc:Choice>
              <mc:Fallback>
                <p:oleObj name="Equation" r:id="rId10" imgW="2768600" imgH="4699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218175"/>
                        <a:ext cx="54975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30376"/>
              </p:ext>
            </p:extLst>
          </p:nvPr>
        </p:nvGraphicFramePr>
        <p:xfrm>
          <a:off x="611450" y="4240082"/>
          <a:ext cx="75739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12" imgW="3822480" imgH="469800" progId="Equation.DSMT4">
                  <p:embed/>
                </p:oleObj>
              </mc:Choice>
              <mc:Fallback>
                <p:oleObj name="Equation" r:id="rId12" imgW="3822480" imgH="4698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50" y="4240082"/>
                        <a:ext cx="757396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512294" y="2780910"/>
            <a:ext cx="31654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解方程组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得：</a:t>
            </a:r>
            <a:endParaRPr lang="zh-CN" altLang="zh-CN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33036"/>
              </p:ext>
            </p:extLst>
          </p:nvPr>
        </p:nvGraphicFramePr>
        <p:xfrm>
          <a:off x="3203810" y="3242872"/>
          <a:ext cx="57007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14" imgW="2869920" imgH="444240" progId="Equation.DSMT4">
                  <p:embed/>
                </p:oleObj>
              </mc:Choice>
              <mc:Fallback>
                <p:oleObj name="Equation" r:id="rId14" imgW="286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10" y="3242872"/>
                        <a:ext cx="5700713" cy="912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49766"/>
              </p:ext>
            </p:extLst>
          </p:nvPr>
        </p:nvGraphicFramePr>
        <p:xfrm>
          <a:off x="519178" y="1713538"/>
          <a:ext cx="22463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16" imgW="1181100" imgH="508000" progId="Equation.DSMT4">
                  <p:embed/>
                </p:oleObj>
              </mc:Choice>
              <mc:Fallback>
                <p:oleObj name="Equation" r:id="rId16" imgW="11811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78" y="1713538"/>
                        <a:ext cx="224631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466725" y="3408363"/>
            <a:ext cx="48704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由以上两式可得初次级电流之比：</a:t>
            </a:r>
            <a:endParaRPr lang="zh-CN" altLang="zh-CN" sz="2400" b="1" dirty="0">
              <a:solidFill>
                <a:srgbClr val="0000FF"/>
              </a:solidFill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2" y="3852053"/>
            <a:ext cx="3624263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2" name="对象 18"/>
          <p:cNvGraphicFramePr>
            <a:graphicFrameLocks noChangeAspect="1"/>
          </p:cNvGraphicFramePr>
          <p:nvPr/>
        </p:nvGraphicFramePr>
        <p:xfrm>
          <a:off x="430213" y="2141538"/>
          <a:ext cx="55372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6" imgW="2794000" imgH="444500" progId="Equation.DSMT4">
                  <p:embed/>
                </p:oleObj>
              </mc:Choice>
              <mc:Fallback>
                <p:oleObj name="Equation" r:id="rId6" imgW="2794000" imgH="4445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2141538"/>
                        <a:ext cx="55372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0355"/>
              </p:ext>
            </p:extLst>
          </p:nvPr>
        </p:nvGraphicFramePr>
        <p:xfrm>
          <a:off x="747712" y="4151393"/>
          <a:ext cx="38242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8" imgW="1854000" imgH="457200" progId="Equation.DSMT4">
                  <p:embed/>
                </p:oleObj>
              </mc:Choice>
              <mc:Fallback>
                <p:oleObj name="Equation" r:id="rId8" imgW="1854000" imgH="4572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" y="4151393"/>
                        <a:ext cx="38242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39775" y="5300663"/>
          <a:ext cx="43227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10" imgW="2222500" imgH="444500" progId="Equation.DSMT4">
                  <p:embed/>
                </p:oleObj>
              </mc:Choice>
              <mc:Fallback>
                <p:oleObj name="Equation" r:id="rId10" imgW="2222500" imgH="4445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5300663"/>
                        <a:ext cx="432276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87920"/>
              </p:ext>
            </p:extLst>
          </p:nvPr>
        </p:nvGraphicFramePr>
        <p:xfrm>
          <a:off x="501017" y="1089026"/>
          <a:ext cx="59785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12" imgW="3009600" imgH="444240" progId="Equation.DSMT4">
                  <p:embed/>
                </p:oleObj>
              </mc:Choice>
              <mc:Fallback>
                <p:oleObj name="Equation" r:id="rId12" imgW="3009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7" y="1089026"/>
                        <a:ext cx="5978525" cy="912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492125" y="735013"/>
            <a:ext cx="2566988" cy="520700"/>
          </a:xfrm>
          <a:prstGeom prst="rect">
            <a:avLst/>
          </a:prstGeom>
          <a:solidFill>
            <a:srgbClr val="99FFCC"/>
          </a:solidFill>
          <a:ln>
            <a:noFill/>
          </a:ln>
          <a:effectLst>
            <a:prstShdw prst="shdw17" dist="17961" dir="2700000">
              <a:srgbClr val="00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初级等效电路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735013"/>
            <a:ext cx="36242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440204"/>
              </p:ext>
            </p:extLst>
          </p:nvPr>
        </p:nvGraphicFramePr>
        <p:xfrm>
          <a:off x="1709738" y="2975041"/>
          <a:ext cx="54975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6" imgW="2768400" imgH="444240" progId="Equation.DSMT4">
                  <p:embed/>
                </p:oleObj>
              </mc:Choice>
              <mc:Fallback>
                <p:oleObj name="Equation" r:id="rId6" imgW="2768400" imgH="4442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75041"/>
                        <a:ext cx="54975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95313" y="1755775"/>
            <a:ext cx="21605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 b="1">
                <a:latin typeface="宋体" panose="02010600030101010101" pitchFamily="2" charset="-122"/>
                <a:ea typeface="华文楷体" panose="02010600040101010101" pitchFamily="2" charset="-122"/>
              </a:rPr>
              <a:t>输入阻抗：</a:t>
            </a:r>
            <a:endParaRPr lang="zh-CN" altLang="zh-CN" sz="2800" b="1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627313" y="1484313"/>
          <a:ext cx="114776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8" imgW="533169" imgH="457002" progId="Equation.DSMT4">
                  <p:embed/>
                </p:oleObj>
              </mc:Choice>
              <mc:Fallback>
                <p:oleObj name="Equation" r:id="rId8" imgW="533169" imgH="457002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84313"/>
                        <a:ext cx="1147762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674813" y="3951288"/>
          <a:ext cx="69548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10" imgW="3263900" imgH="469900" progId="Equation.DSMT4">
                  <p:embed/>
                </p:oleObj>
              </mc:Choice>
              <mc:Fallback>
                <p:oleObj name="Equation" r:id="rId10" imgW="3263900" imgH="4699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951288"/>
                        <a:ext cx="6954837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88963" y="2700338"/>
            <a:ext cx="11874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华文楷体" panose="02010600040101010101" pitchFamily="2" charset="-122"/>
              </a:rPr>
              <a:t>因为</a:t>
            </a:r>
            <a:endParaRPr lang="zh-CN" altLang="zh-CN" sz="2800" b="1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69913" y="4227513"/>
            <a:ext cx="11858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华文楷体" panose="02010600040101010101" pitchFamily="2" charset="-122"/>
              </a:rPr>
              <a:t>可得</a:t>
            </a:r>
            <a:endParaRPr lang="zh-CN" altLang="zh-CN" sz="2800" b="1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944563" y="5300663"/>
          <a:ext cx="23002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12" imgW="1079032" imgH="253890" progId="Equation.DSMT4">
                  <p:embed/>
                </p:oleObj>
              </mc:Choice>
              <mc:Fallback>
                <p:oleObj name="Equation" r:id="rId12" imgW="1079032" imgH="25389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300663"/>
                        <a:ext cx="23002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4041775" y="5097463"/>
          <a:ext cx="31654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14" imgW="1485900" imgH="469900" progId="Equation.DSMT4">
                  <p:embed/>
                </p:oleObj>
              </mc:Choice>
              <mc:Fallback>
                <p:oleObj name="Equation" r:id="rId14" imgW="1485900" imgH="4699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5097463"/>
                        <a:ext cx="31654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197675" y="6105588"/>
            <a:ext cx="4431976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次级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回路反映到初级回路的反映阻抗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4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41275"/>
            <a:ext cx="3624263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944563" y="6105588"/>
            <a:ext cx="251395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输入回路的自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阻抗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6" grpId="0" autoUpdateAnimBg="0"/>
      <p:bldP spid="20" grpId="0" autoUpdateAnimBg="0"/>
      <p:bldP spid="21" grpId="0" autoUpdateAnimBg="0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6" name="对象 2"/>
          <p:cNvGraphicFramePr>
            <a:graphicFrameLocks noChangeAspect="1"/>
          </p:cNvGraphicFramePr>
          <p:nvPr/>
        </p:nvGraphicFramePr>
        <p:xfrm>
          <a:off x="3162300" y="1258888"/>
          <a:ext cx="18224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5" imgW="850531" imgH="241195" progId="Equation.DSMT4">
                  <p:embed/>
                </p:oleObj>
              </mc:Choice>
              <mc:Fallback>
                <p:oleObj name="Equation" r:id="rId5" imgW="850531" imgH="24119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258888"/>
                        <a:ext cx="18224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3"/>
          <p:cNvGraphicFramePr>
            <a:graphicFrameLocks noChangeAspect="1"/>
          </p:cNvGraphicFramePr>
          <p:nvPr/>
        </p:nvGraphicFramePr>
        <p:xfrm>
          <a:off x="6861175" y="1249363"/>
          <a:ext cx="3079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Equation" r:id="rId7" imgW="152334" imgH="241195" progId="Equation.DSMT4">
                  <p:embed/>
                </p:oleObj>
              </mc:Choice>
              <mc:Fallback>
                <p:oleObj name="Equation" r:id="rId7" imgW="152334" imgH="24119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1249363"/>
                        <a:ext cx="3079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79413" y="549275"/>
            <a:ext cx="8283575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5-5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如图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5.18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所示电路中，已知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=5H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=1.2H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=10rad/s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                   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，求次级电流     。</a:t>
            </a:r>
          </a:p>
        </p:txBody>
      </p:sp>
      <p:pic>
        <p:nvPicPr>
          <p:cNvPr id="28679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1700213"/>
            <a:ext cx="37496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55650" y="2565400"/>
          <a:ext cx="377983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Equation" r:id="rId10" imgW="1866090" imgH="533169" progId="Equation.DSMT4">
                  <p:embed/>
                </p:oleObj>
              </mc:Choice>
              <mc:Fallback>
                <p:oleObj name="Equation" r:id="rId10" imgW="1866090" imgH="533169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377983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17538" y="4287838"/>
          <a:ext cx="71215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name="Equation" r:id="rId12" imgW="3695700" imgH="469900" progId="Equation.DSMT4">
                  <p:embed/>
                </p:oleObj>
              </mc:Choice>
              <mc:Fallback>
                <p:oleObj name="Equation" r:id="rId12" imgW="3695700" imgH="4699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287838"/>
                        <a:ext cx="71215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19088" y="5519738"/>
          <a:ext cx="86836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14" imgW="4508500" imgH="444500" progId="Equation.DSMT4">
                  <p:embed/>
                </p:oleObj>
              </mc:Choice>
              <mc:Fallback>
                <p:oleObj name="Equation" r:id="rId14" imgW="4508500" imgH="4445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5519738"/>
                        <a:ext cx="86836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93700" y="1890713"/>
            <a:ext cx="4465638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方法一</a:t>
            </a:r>
            <a:r>
              <a:rPr lang="zh-CN" altLang="zh-CN" sz="2400" b="1" dirty="0"/>
              <a:t>列回路电压方程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15950" y="3825875"/>
            <a:ext cx="172402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联立求解得</a:t>
            </a:r>
            <a:endParaRPr lang="zh-CN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90850" y="3440113"/>
          <a:ext cx="49863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5" imgW="2463800" imgH="457200" progId="Equation.DSMT4">
                  <p:embed/>
                </p:oleObj>
              </mc:Choice>
              <mc:Fallback>
                <p:oleObj name="Equation" r:id="rId5" imgW="24638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440113"/>
                        <a:ext cx="498633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65225" y="4846638"/>
          <a:ext cx="68421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7" imgW="3429000" imgH="431800" progId="Equation.DSMT4">
                  <p:embed/>
                </p:oleObj>
              </mc:Choice>
              <mc:Fallback>
                <p:oleObj name="Equation" r:id="rId7" imgW="3429000" imgH="431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846638"/>
                        <a:ext cx="684212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66725" y="806450"/>
            <a:ext cx="3878263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方法二：先求初级输入阻抗</a:t>
            </a:r>
            <a:endParaRPr lang="zh-CN" altLang="zh-CN" sz="2400" b="1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6725" y="3681413"/>
            <a:ext cx="20320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再求初级电流</a:t>
            </a:r>
            <a:endParaRPr lang="zh-CN" altLang="zh-CN" sz="2400" dirty="0" smtClean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69900" y="4330700"/>
            <a:ext cx="291623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由式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求得次级电流</a:t>
            </a:r>
            <a:endParaRPr lang="zh-CN" altLang="en-US" sz="2400" dirty="0" smtClean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66725" y="1484313"/>
          <a:ext cx="47625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9" imgW="2235200" imgH="469900" progId="Equation.DSMT4">
                  <p:embed/>
                </p:oleObj>
              </mc:Choice>
              <mc:Fallback>
                <p:oleObj name="Equation" r:id="rId9" imgW="2235200" imgH="4699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484313"/>
                        <a:ext cx="47625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27088" y="2636838"/>
          <a:ext cx="4303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11" imgW="2019300" imgH="419100" progId="Equation.DSMT4">
                  <p:embed/>
                </p:oleObj>
              </mc:Choice>
              <mc:Fallback>
                <p:oleObj name="Equation" r:id="rId11" imgW="2019300" imgH="4191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36838"/>
                        <a:ext cx="430371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7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549275"/>
            <a:ext cx="37496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03213" y="5740400"/>
            <a:ext cx="871696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（注意两线圈电流从异名端流入，故电流关系式前取“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+”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号）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4" name="对象 2"/>
          <p:cNvGraphicFramePr>
            <a:graphicFrameLocks noChangeAspect="1"/>
          </p:cNvGraphicFramePr>
          <p:nvPr/>
        </p:nvGraphicFramePr>
        <p:xfrm>
          <a:off x="5862638" y="1222375"/>
          <a:ext cx="27590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5" imgW="1371600" imgH="254000" progId="Equation.DSMT4">
                  <p:embed/>
                </p:oleObj>
              </mc:Choice>
              <mc:Fallback>
                <p:oleObj name="Equation" r:id="rId5" imgW="1371600" imgH="254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1222375"/>
                        <a:ext cx="27590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3"/>
          <p:cNvGraphicFramePr>
            <a:graphicFrameLocks noChangeAspect="1"/>
          </p:cNvGraphicFramePr>
          <p:nvPr/>
        </p:nvGraphicFramePr>
        <p:xfrm>
          <a:off x="3879850" y="1774825"/>
          <a:ext cx="3000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Equation" r:id="rId7" imgW="152334" imgH="241195" progId="Equation.DSMT4">
                  <p:embed/>
                </p:oleObj>
              </mc:Choice>
              <mc:Fallback>
                <p:oleObj name="Equation" r:id="rId7" imgW="152334" imgH="24119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1774825"/>
                        <a:ext cx="3000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71488" y="585788"/>
            <a:ext cx="8151812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5-6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5.19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）所示电路中，已知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=3.185H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=0.1H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=0.465H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=20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=42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400" dirty="0"/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71488" y="1785938"/>
            <a:ext cx="172402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求初级电流</a:t>
            </a:r>
            <a:endParaRPr lang="zh-CN" altLang="en-US" sz="2400" dirty="0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306638" y="1785938"/>
            <a:ext cx="172402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和次级电流</a:t>
            </a:r>
            <a:endParaRPr lang="zh-CN" altLang="en-US" sz="2400" dirty="0"/>
          </a:p>
        </p:txBody>
      </p:sp>
      <p:graphicFrame>
        <p:nvGraphicFramePr>
          <p:cNvPr id="30729" name="对象 27"/>
          <p:cNvGraphicFramePr>
            <a:graphicFrameLocks noChangeAspect="1"/>
          </p:cNvGraphicFramePr>
          <p:nvPr/>
        </p:nvGraphicFramePr>
        <p:xfrm>
          <a:off x="2084388" y="1773238"/>
          <a:ext cx="2746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Equation" r:id="rId9" imgW="139639" imgH="241195" progId="Equation.DSMT4">
                  <p:embed/>
                </p:oleObj>
              </mc:Choice>
              <mc:Fallback>
                <p:oleObj name="Equation" r:id="rId9" imgW="139639" imgH="241195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773238"/>
                        <a:ext cx="2746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30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1887538"/>
            <a:ext cx="37211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584091"/>
              </p:ext>
            </p:extLst>
          </p:nvPr>
        </p:nvGraphicFramePr>
        <p:xfrm>
          <a:off x="1175543" y="2315370"/>
          <a:ext cx="17621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Equation" r:id="rId12" imgW="952087" imgH="228501" progId="Equation.DSMT4">
                  <p:embed/>
                </p:oleObj>
              </mc:Choice>
              <mc:Fallback>
                <p:oleObj name="Equation" r:id="rId12" imgW="952087" imgH="228501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543" y="2315370"/>
                        <a:ext cx="17621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矩形 17"/>
          <p:cNvSpPr>
            <a:spLocks noChangeArrowheads="1"/>
          </p:cNvSpPr>
          <p:nvPr/>
        </p:nvSpPr>
        <p:spPr bwMode="auto">
          <a:xfrm>
            <a:off x="471488" y="2255840"/>
            <a:ext cx="801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</a:rPr>
              <a:t>解</a:t>
            </a:r>
            <a:r>
              <a:rPr lang="zh-CN" altLang="zh-CN" sz="2400" dirty="0">
                <a:solidFill>
                  <a:srgbClr val="0000FF"/>
                </a:solidFill>
              </a:rPr>
              <a:t>：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822"/>
              </p:ext>
            </p:extLst>
          </p:nvPr>
        </p:nvGraphicFramePr>
        <p:xfrm>
          <a:off x="1592678" y="2811462"/>
          <a:ext cx="23542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Equation" r:id="rId14" imgW="1218960" imgH="457200" progId="Equation.DSMT4">
                  <p:embed/>
                </p:oleObj>
              </mc:Choice>
              <mc:Fallback>
                <p:oleObj name="Equation" r:id="rId14" imgW="1218960" imgH="45720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678" y="2811462"/>
                        <a:ext cx="23542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589141"/>
              </p:ext>
            </p:extLst>
          </p:nvPr>
        </p:nvGraphicFramePr>
        <p:xfrm>
          <a:off x="1184276" y="3789050"/>
          <a:ext cx="2395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Equation" r:id="rId16" imgW="1295400" imgH="228600" progId="Equation.DSMT4">
                  <p:embed/>
                </p:oleObj>
              </mc:Choice>
              <mc:Fallback>
                <p:oleObj name="Equation" r:id="rId16" imgW="1295400" imgH="22860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6" y="3789050"/>
                        <a:ext cx="23955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00072"/>
              </p:ext>
            </p:extLst>
          </p:nvPr>
        </p:nvGraphicFramePr>
        <p:xfrm>
          <a:off x="1598613" y="4365312"/>
          <a:ext cx="3194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Equation" r:id="rId18" imgW="1726451" imgH="203112" progId="Equation.DSMT4">
                  <p:embed/>
                </p:oleObj>
              </mc:Choice>
              <mc:Fallback>
                <p:oleObj name="Equation" r:id="rId18" imgW="1726451" imgH="203112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365312"/>
                        <a:ext cx="3194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889984"/>
              </p:ext>
            </p:extLst>
          </p:nvPr>
        </p:nvGraphicFramePr>
        <p:xfrm>
          <a:off x="1169988" y="4797112"/>
          <a:ext cx="6858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Equation" r:id="rId20" imgW="3708400" imgH="457200" progId="Equation.DSMT4">
                  <p:embed/>
                </p:oleObj>
              </mc:Choice>
              <mc:Fallback>
                <p:oleObj name="Equation" r:id="rId20" imgW="3708400" imgH="45720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4797112"/>
                        <a:ext cx="68580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214438" y="5786125"/>
            <a:ext cx="69357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次级回路的感性阻抗反映到初级回路变为容性阻抗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X= -236Ω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）初级等效电路如图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814" name="Picture 38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1993900"/>
            <a:ext cx="375126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562350" y="3179763"/>
            <a:ext cx="219075" cy="8905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2392"/>
              </p:ext>
            </p:extLst>
          </p:nvPr>
        </p:nvGraphicFramePr>
        <p:xfrm>
          <a:off x="914654" y="3646615"/>
          <a:ext cx="48577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Equation" r:id="rId5" imgW="2514600" imgH="457200" progId="Equation.DSMT4">
                  <p:embed/>
                </p:oleObj>
              </mc:Choice>
              <mc:Fallback>
                <p:oleObj name="Equation" r:id="rId5" imgW="25146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654" y="3646615"/>
                        <a:ext cx="48577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342106"/>
              </p:ext>
            </p:extLst>
          </p:nvPr>
        </p:nvGraphicFramePr>
        <p:xfrm>
          <a:off x="905129" y="4845178"/>
          <a:ext cx="7585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Equation" r:id="rId7" imgW="3937000" imgH="431800" progId="Equation.DSMT4">
                  <p:embed/>
                </p:oleObj>
              </mc:Choice>
              <mc:Fallback>
                <p:oleObj name="Equation" r:id="rId7" imgW="39370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129" y="4845178"/>
                        <a:ext cx="75850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4438" y="2097088"/>
            <a:ext cx="18415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14438" y="3935413"/>
            <a:ext cx="219075" cy="889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zh-CN" sz="240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09638" y="946150"/>
          <a:ext cx="25003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3" name="Equation" r:id="rId9" imgW="1295400" imgH="254000" progId="Equation.DSMT4">
                  <p:embed/>
                </p:oleObj>
              </mc:Choice>
              <mc:Fallback>
                <p:oleObj name="Equation" r:id="rId9" imgW="1295400" imgH="254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946150"/>
                        <a:ext cx="25003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30275" y="1636713"/>
          <a:ext cx="2232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Equation" r:id="rId11" imgW="1206500" imgH="241300" progId="Equation.DSMT4">
                  <p:embed/>
                </p:oleObj>
              </mc:Choice>
              <mc:Fallback>
                <p:oleObj name="Equation" r:id="rId11" imgW="1206500" imgH="2413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636713"/>
                        <a:ext cx="22320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3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792163"/>
            <a:ext cx="37496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497147"/>
              </p:ext>
            </p:extLst>
          </p:nvPr>
        </p:nvGraphicFramePr>
        <p:xfrm>
          <a:off x="905129" y="2304847"/>
          <a:ext cx="1692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Equation" r:id="rId14" imgW="876300" imgH="241300" progId="Equation.DSMT4">
                  <p:embed/>
                </p:oleObj>
              </mc:Choice>
              <mc:Fallback>
                <p:oleObj name="Equation" r:id="rId14" imgW="876300" imgH="2413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129" y="2304847"/>
                        <a:ext cx="16922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879761"/>
              </p:ext>
            </p:extLst>
          </p:nvPr>
        </p:nvGraphicFramePr>
        <p:xfrm>
          <a:off x="1214438" y="3003550"/>
          <a:ext cx="32654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Equation" r:id="rId16" imgW="1765300" imgH="203200" progId="Equation.DSMT4">
                  <p:embed/>
                </p:oleObj>
              </mc:Choice>
              <mc:Fallback>
                <p:oleObj name="Equation" r:id="rId16" imgW="1765300" imgH="2032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003550"/>
                        <a:ext cx="32654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919163"/>
            <a:ext cx="37211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443663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矩形 2"/>
          <p:cNvSpPr>
            <a:spLocks noChangeArrowheads="1"/>
          </p:cNvSpPr>
          <p:nvPr/>
        </p:nvSpPr>
        <p:spPr bwMode="auto">
          <a:xfrm>
            <a:off x="371475" y="760413"/>
            <a:ext cx="3984625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5.1.1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耦合电感的概念</a:t>
            </a:r>
            <a:endParaRPr lang="zh-CN" altLang="zh-CN" sz="28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1" name="Text Box 77" descr="花束"/>
          <p:cNvSpPr txBox="1">
            <a:spLocks noChangeArrowheads="1"/>
          </p:cNvSpPr>
          <p:nvPr/>
        </p:nvSpPr>
        <p:spPr bwMode="auto">
          <a:xfrm>
            <a:off x="119063" y="4652963"/>
            <a:ext cx="1366837" cy="1117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线圈1电流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Text Box 88" descr="花束"/>
          <p:cNvSpPr txBox="1">
            <a:spLocks noChangeArrowheads="1"/>
          </p:cNvSpPr>
          <p:nvPr/>
        </p:nvSpPr>
        <p:spPr bwMode="auto">
          <a:xfrm>
            <a:off x="1943100" y="4852988"/>
            <a:ext cx="1728788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(自感磁通)</a:t>
            </a:r>
          </a:p>
        </p:txBody>
      </p:sp>
      <p:sp>
        <p:nvSpPr>
          <p:cNvPr id="123" name="Text Box 89" descr="花束"/>
          <p:cNvSpPr txBox="1">
            <a:spLocks noChangeArrowheads="1"/>
          </p:cNvSpPr>
          <p:nvPr/>
        </p:nvSpPr>
        <p:spPr bwMode="auto">
          <a:xfrm>
            <a:off x="2014538" y="5929313"/>
            <a:ext cx="1728787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(互感磁通)</a:t>
            </a:r>
          </a:p>
        </p:txBody>
      </p:sp>
      <p:sp>
        <p:nvSpPr>
          <p:cNvPr id="124" name="Text Box 90" descr="花束"/>
          <p:cNvSpPr txBox="1">
            <a:spLocks noChangeArrowheads="1"/>
          </p:cNvSpPr>
          <p:nvPr/>
        </p:nvSpPr>
        <p:spPr bwMode="auto">
          <a:xfrm>
            <a:off x="4103688" y="4832350"/>
            <a:ext cx="1728787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(自感磁链)</a:t>
            </a:r>
          </a:p>
        </p:txBody>
      </p:sp>
      <p:sp>
        <p:nvSpPr>
          <p:cNvPr id="125" name="Text Box 91" descr="花束"/>
          <p:cNvSpPr txBox="1">
            <a:spLocks noChangeArrowheads="1"/>
          </p:cNvSpPr>
          <p:nvPr/>
        </p:nvSpPr>
        <p:spPr bwMode="auto">
          <a:xfrm>
            <a:off x="4103688" y="5929313"/>
            <a:ext cx="1728787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(互感磁链)</a:t>
            </a:r>
          </a:p>
        </p:txBody>
      </p:sp>
      <p:sp>
        <p:nvSpPr>
          <p:cNvPr id="126" name="Text Box 92" descr="花束"/>
          <p:cNvSpPr txBox="1">
            <a:spLocks noChangeArrowheads="1"/>
          </p:cNvSpPr>
          <p:nvPr/>
        </p:nvSpPr>
        <p:spPr bwMode="auto">
          <a:xfrm>
            <a:off x="6042025" y="4838700"/>
            <a:ext cx="2862263" cy="4714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自感(系数)</a:t>
            </a:r>
          </a:p>
        </p:txBody>
      </p:sp>
      <p:sp>
        <p:nvSpPr>
          <p:cNvPr id="127" name="Text Box 94" descr="花束"/>
          <p:cNvSpPr txBox="1">
            <a:spLocks noChangeArrowheads="1"/>
          </p:cNvSpPr>
          <p:nvPr/>
        </p:nvSpPr>
        <p:spPr bwMode="auto">
          <a:xfrm>
            <a:off x="5951538" y="6005513"/>
            <a:ext cx="29527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互感(系数)</a:t>
            </a:r>
          </a:p>
        </p:txBody>
      </p:sp>
      <p:sp>
        <p:nvSpPr>
          <p:cNvPr id="128" name="Line 78"/>
          <p:cNvSpPr>
            <a:spLocks noChangeShapeType="1"/>
          </p:cNvSpPr>
          <p:nvPr/>
        </p:nvSpPr>
        <p:spPr bwMode="auto">
          <a:xfrm>
            <a:off x="1223963" y="5310188"/>
            <a:ext cx="5032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094163" y="4232275"/>
          <a:ext cx="1568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4232275"/>
                        <a:ext cx="15684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/>
        </p:nvGraphicFramePr>
        <p:xfrm>
          <a:off x="1735138" y="4365625"/>
          <a:ext cx="434975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8" imgW="190500" imgH="914400" progId="Equation.DSMT4">
                  <p:embed/>
                </p:oleObj>
              </mc:Choice>
              <mc:Fallback>
                <p:oleObj name="Equation" r:id="rId8" imgW="190500" imgH="914400" progId="Equation.DSMT4">
                  <p:embed/>
                  <p:pic>
                    <p:nvPicPr>
                      <p:cNvPr id="0" name="对象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365625"/>
                        <a:ext cx="434975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/>
        </p:nvGraphicFramePr>
        <p:xfrm>
          <a:off x="2422525" y="4232275"/>
          <a:ext cx="436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0" name="对象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4232275"/>
                        <a:ext cx="4365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/>
          <p:cNvGraphicFramePr>
            <a:graphicFrameLocks noChangeAspect="1"/>
          </p:cNvGraphicFramePr>
          <p:nvPr/>
        </p:nvGraphicFramePr>
        <p:xfrm>
          <a:off x="2447925" y="5414963"/>
          <a:ext cx="466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12" imgW="203112" imgH="228501" progId="Equation.DSMT4">
                  <p:embed/>
                </p:oleObj>
              </mc:Choice>
              <mc:Fallback>
                <p:oleObj name="Equation" r:id="rId12" imgW="203112" imgH="228501" progId="Equation.DSMT4">
                  <p:embed/>
                  <p:pic>
                    <p:nvPicPr>
                      <p:cNvPr id="0" name="对象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5414963"/>
                        <a:ext cx="4667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/>
          <p:cNvGraphicFramePr>
            <a:graphicFrameLocks noChangeAspect="1"/>
          </p:cNvGraphicFramePr>
          <p:nvPr/>
        </p:nvGraphicFramePr>
        <p:xfrm>
          <a:off x="4089400" y="5414963"/>
          <a:ext cx="1655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14" imgW="723586" imgH="228501" progId="Equation.DSMT4">
                  <p:embed/>
                </p:oleObj>
              </mc:Choice>
              <mc:Fallback>
                <p:oleObj name="Equation" r:id="rId14" imgW="723586" imgH="228501" progId="Equation.DSMT4">
                  <p:embed/>
                  <p:pic>
                    <p:nvPicPr>
                      <p:cNvPr id="0" name="对象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414963"/>
                        <a:ext cx="16557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Line 78"/>
          <p:cNvSpPr>
            <a:spLocks noChangeShapeType="1"/>
          </p:cNvSpPr>
          <p:nvPr/>
        </p:nvSpPr>
        <p:spPr bwMode="auto">
          <a:xfrm>
            <a:off x="3240088" y="4489450"/>
            <a:ext cx="5032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78"/>
          <p:cNvSpPr>
            <a:spLocks noChangeShapeType="1"/>
          </p:cNvSpPr>
          <p:nvPr/>
        </p:nvSpPr>
        <p:spPr bwMode="auto">
          <a:xfrm>
            <a:off x="3240088" y="5762625"/>
            <a:ext cx="5032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6" name="对象 135"/>
          <p:cNvGraphicFramePr>
            <a:graphicFrameLocks noChangeAspect="1"/>
          </p:cNvGraphicFramePr>
          <p:nvPr/>
        </p:nvGraphicFramePr>
        <p:xfrm>
          <a:off x="6040438" y="4244975"/>
          <a:ext cx="1597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16" imgW="698197" imgH="253890" progId="Equation.DSMT4">
                  <p:embed/>
                </p:oleObj>
              </mc:Choice>
              <mc:Fallback>
                <p:oleObj name="Equation" r:id="rId16" imgW="698197" imgH="253890" progId="Equation.DSMT4">
                  <p:embed/>
                  <p:pic>
                    <p:nvPicPr>
                      <p:cNvPr id="0" name="对象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4244975"/>
                        <a:ext cx="15970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/>
          <p:cNvGraphicFramePr>
            <a:graphicFrameLocks noChangeAspect="1"/>
          </p:cNvGraphicFramePr>
          <p:nvPr/>
        </p:nvGraphicFramePr>
        <p:xfrm>
          <a:off x="6005513" y="5391150"/>
          <a:ext cx="18875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18" imgW="825500" imgH="254000" progId="Equation.DSMT4">
                  <p:embed/>
                </p:oleObj>
              </mc:Choice>
              <mc:Fallback>
                <p:oleObj name="Equation" r:id="rId18" imgW="825500" imgH="254000" progId="Equation.DSMT4">
                  <p:embed/>
                  <p:pic>
                    <p:nvPicPr>
                      <p:cNvPr id="0" name="对象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5391150"/>
                        <a:ext cx="18875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/>
          <p:cNvGraphicFramePr>
            <a:graphicFrameLocks noChangeAspect="1"/>
          </p:cNvGraphicFramePr>
          <p:nvPr/>
        </p:nvGraphicFramePr>
        <p:xfrm>
          <a:off x="7737475" y="3414713"/>
          <a:ext cx="1174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20" imgW="508000" imgH="228600" progId="Equation.DSMT4">
                  <p:embed/>
                </p:oleObj>
              </mc:Choice>
              <mc:Fallback>
                <p:oleObj name="Equation" r:id="rId20" imgW="508000" imgH="228600" progId="Equation.DSMT4">
                  <p:embed/>
                  <p:pic>
                    <p:nvPicPr>
                      <p:cNvPr id="0" name="对象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475" y="3414713"/>
                        <a:ext cx="1174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64130" y="1548675"/>
            <a:ext cx="6183940" cy="244071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889364" y="2636890"/>
            <a:ext cx="558705" cy="402067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92478" y="1639878"/>
            <a:ext cx="558705" cy="402067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28141" y="3098943"/>
            <a:ext cx="558705" cy="402067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13183" y="3574406"/>
            <a:ext cx="558705" cy="402067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8255" y="4713455"/>
            <a:ext cx="1049195" cy="1049170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utoUpdateAnimBg="0"/>
      <p:bldP spid="122" grpId="0" autoUpdateAnimBg="0"/>
      <p:bldP spid="123" grpId="0" autoUpdateAnimBg="0"/>
      <p:bldP spid="124" grpId="0" autoUpdateAnimBg="0"/>
      <p:bldP spid="125" grpId="0" autoUpdateAnimBg="0"/>
      <p:bldP spid="126" grpId="0" autoUpdateAnimBg="0"/>
      <p:bldP spid="127" grpId="0" autoUpdateAnimBg="0"/>
      <p:bldP spid="128" grpId="0" animBg="1"/>
      <p:bldP spid="134" grpId="0" animBg="1"/>
      <p:bldP spid="13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376238" y="592138"/>
            <a:ext cx="8326437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5-7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如图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5.20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所示电路中，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=6H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=4H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=3H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，若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短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路，求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端的等效电感。</a:t>
            </a:r>
            <a:endParaRPr lang="zh-CN" altLang="en-US" sz="2400" dirty="0"/>
          </a:p>
        </p:txBody>
      </p:sp>
      <p:sp>
        <p:nvSpPr>
          <p:cNvPr id="77832" name="Rectangle 44"/>
          <p:cNvSpPr>
            <a:spLocks noChangeArrowheads="1"/>
          </p:cNvSpPr>
          <p:nvPr/>
        </p:nvSpPr>
        <p:spPr bwMode="auto">
          <a:xfrm>
            <a:off x="404813" y="1925638"/>
            <a:ext cx="3033712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初级等效阻抗为</a:t>
            </a:r>
            <a:endParaRPr lang="zh-CN" altLang="en-US" sz="2400" dirty="0" smtClean="0"/>
          </a:p>
        </p:txBody>
      </p:sp>
      <p:sp>
        <p:nvSpPr>
          <p:cNvPr id="77834" name="Rectangle 46"/>
          <p:cNvSpPr>
            <a:spLocks noChangeArrowheads="1"/>
          </p:cNvSpPr>
          <p:nvPr/>
        </p:nvSpPr>
        <p:spPr bwMode="auto">
          <a:xfrm>
            <a:off x="376238" y="5026025"/>
            <a:ext cx="1684337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等效电感</a:t>
            </a:r>
            <a:endParaRPr lang="zh-CN" altLang="zh-CN" sz="2400" dirty="0" smtClean="0"/>
          </a:p>
        </p:txBody>
      </p:sp>
      <p:pic>
        <p:nvPicPr>
          <p:cNvPr id="32775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74788"/>
            <a:ext cx="34067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7836" name="对象 77835"/>
          <p:cNvGraphicFramePr>
            <a:graphicFrameLocks noChangeAspect="1"/>
          </p:cNvGraphicFramePr>
          <p:nvPr/>
        </p:nvGraphicFramePr>
        <p:xfrm>
          <a:off x="847725" y="2674938"/>
          <a:ext cx="19954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6" imgW="876300" imgH="241300" progId="Equation.DSMT4">
                  <p:embed/>
                </p:oleObj>
              </mc:Choice>
              <mc:Fallback>
                <p:oleObj name="Equation" r:id="rId6" imgW="876300" imgH="241300" progId="Equation.DSMT4">
                  <p:embed/>
                  <p:pic>
                    <p:nvPicPr>
                      <p:cNvPr id="0" name="对象 778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674938"/>
                        <a:ext cx="19954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对象 77836"/>
          <p:cNvGraphicFramePr>
            <a:graphicFrameLocks noChangeAspect="1"/>
          </p:cNvGraphicFramePr>
          <p:nvPr/>
        </p:nvGraphicFramePr>
        <p:xfrm>
          <a:off x="755650" y="3429000"/>
          <a:ext cx="46259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8" imgW="2019300" imgH="482600" progId="Equation.DSMT4">
                  <p:embed/>
                </p:oleObj>
              </mc:Choice>
              <mc:Fallback>
                <p:oleObj name="Equation" r:id="rId8" imgW="2019300" imgH="482600" progId="Equation.DSMT4">
                  <p:embed/>
                  <p:pic>
                    <p:nvPicPr>
                      <p:cNvPr id="0" name="对象 77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46259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2266950" y="4719638"/>
          <a:ext cx="18335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10" imgW="800100" imgH="457200" progId="Equation.DSMT4">
                  <p:embed/>
                </p:oleObj>
              </mc:Choice>
              <mc:Fallback>
                <p:oleObj name="Equation" r:id="rId10" imgW="800100" imgH="457200" progId="Equation.DSMT4">
                  <p:embed/>
                  <p:pic>
                    <p:nvPicPr>
                      <p:cNvPr id="0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719638"/>
                        <a:ext cx="18335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337050" y="4791075"/>
          <a:ext cx="22987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12" imgW="1002865" imgH="393529" progId="Equation.DSMT4">
                  <p:embed/>
                </p:oleObj>
              </mc:Choice>
              <mc:Fallback>
                <p:oleObj name="Equation" r:id="rId12" imgW="1002865" imgH="393529" progId="Equation.DSMT4">
                  <p:embed/>
                  <p:pic>
                    <p:nvPicPr>
                      <p:cNvPr id="0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4791075"/>
                        <a:ext cx="22987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/>
      <p:bldP spid="778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525713" y="692150"/>
            <a:ext cx="4154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5.4   </a:t>
            </a:r>
            <a:r>
              <a:rPr lang="zh-CN" altLang="en-US" sz="3200" b="1" kern="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理想变压器</a:t>
            </a:r>
            <a:endParaRPr lang="en-US" altLang="zh-CN" sz="3200" b="1" kern="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490538" y="1581150"/>
            <a:ext cx="5402262" cy="523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理想变压器满足以下三个条件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246063" y="3019425"/>
            <a:ext cx="8159750" cy="5222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）自感系数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为无穷大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为常数；</a:t>
            </a:r>
            <a:endParaRPr lang="zh-CN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241300" y="3695700"/>
            <a:ext cx="8442325" cy="5222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）变压器无损耗，铁心材料的磁导率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µ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为无穷大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246063" y="2349500"/>
            <a:ext cx="5592762" cy="5222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）耦合系数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，即为全耦合；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85775" y="4437063"/>
            <a:ext cx="82343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以上三个条件在工程实际中不可能满足，但在一些实际工程概算中，在误差允许的范围内，把实际变压器当理想变压器对待，可使计算过程简化。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  <p:bldP spid="17" grpId="0"/>
      <p:bldP spid="18" grpId="0"/>
      <p:bldP spid="19" grpId="0"/>
      <p:bldP spid="2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398463" y="765175"/>
            <a:ext cx="6956425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/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/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/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9pPr>
          </a:lstStyle>
          <a:p>
            <a:r>
              <a:rPr lang="en-US" altLang="zh-CN" dirty="0"/>
              <a:t>5.4.1 </a:t>
            </a:r>
            <a:r>
              <a:rPr lang="zh-CN" altLang="zh-CN" dirty="0"/>
              <a:t>理想变压器两个端口电压、电流关系</a:t>
            </a:r>
          </a:p>
        </p:txBody>
      </p:sp>
      <p:pic>
        <p:nvPicPr>
          <p:cNvPr id="2971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484313"/>
            <a:ext cx="44434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11175" y="2747963"/>
          <a:ext cx="31924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6" imgW="1295400" imgH="228600" progId="Equation.DSMT4">
                  <p:embed/>
                </p:oleObj>
              </mc:Choice>
              <mc:Fallback>
                <p:oleObj name="Equation" r:id="rId6" imgW="12954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2747963"/>
                        <a:ext cx="31924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385763" y="2120900"/>
            <a:ext cx="2184400" cy="5222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全耦合，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49275" y="4103688"/>
          <a:ext cx="27225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Equation" r:id="rId8" imgW="1104900" imgH="393700" progId="Equation.DSMT4">
                  <p:embed/>
                </p:oleObj>
              </mc:Choice>
              <mc:Fallback>
                <p:oleObj name="Equation" r:id="rId8" imgW="1104900" imgH="3937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103688"/>
                        <a:ext cx="27225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3700" y="3409950"/>
            <a:ext cx="3878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/>
              <a:t>初、次级绕组的电压分别为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42925" y="5226050"/>
          <a:ext cx="28479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Equation" r:id="rId10" imgW="1155700" imgH="393700" progId="Equation.DSMT4">
                  <p:embed/>
                </p:oleObj>
              </mc:Choice>
              <mc:Fallback>
                <p:oleObj name="Equation" r:id="rId10" imgW="1155700" imgH="3937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226050"/>
                        <a:ext cx="28479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39"/>
          <p:cNvSpPr>
            <a:spLocks noChangeShapeType="1"/>
          </p:cNvSpPr>
          <p:nvPr/>
        </p:nvSpPr>
        <p:spPr bwMode="auto">
          <a:xfrm>
            <a:off x="2830513" y="2381250"/>
            <a:ext cx="8651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>
            <a:off x="3521075" y="5118100"/>
            <a:ext cx="86518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22788" y="4344988"/>
          <a:ext cx="20653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Equation" r:id="rId12" imgW="838564" imgH="444693" progId="Equation.DSMT4">
                  <p:embed/>
                </p:oleObj>
              </mc:Choice>
              <mc:Fallback>
                <p:oleObj name="Equation" r:id="rId12" imgW="838564" imgH="444693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4344988"/>
                        <a:ext cx="2065337" cy="11509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716463" y="5734050"/>
            <a:ext cx="18240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变比</a:t>
            </a:r>
            <a:endParaRPr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6818313" y="4624388"/>
          <a:ext cx="207486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7" name="Equation" r:id="rId14" imgW="749300" imgH="228600" progId="Equation.DSMT4">
                  <p:embed/>
                </p:oleObj>
              </mc:Choice>
              <mc:Fallback>
                <p:oleObj name="Equation" r:id="rId14" imgW="749300" imgH="2286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3" y="4624388"/>
                        <a:ext cx="2074862" cy="6651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320675" y="1484313"/>
            <a:ext cx="2243138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压</a:t>
            </a: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</a:t>
            </a:r>
            <a:endParaRPr lang="zh-CN" altLang="zh-CN" sz="28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9" grpId="0"/>
      <p:bldP spid="6" grpId="0"/>
      <p:bldP spid="23" grpId="0" animBg="1"/>
      <p:bldP spid="24" grpId="0" animBg="1"/>
      <p:bldP spid="26" grpId="0"/>
      <p:bldP spid="2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393700" y="1393825"/>
            <a:ext cx="4287838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理想变压器无能量损耗，因而</a:t>
            </a:r>
            <a:endParaRPr lang="zh-CN" altLang="zh-CN" sz="2400" dirty="0"/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auto">
          <a:xfrm>
            <a:off x="5292725" y="3841853"/>
            <a:ext cx="173037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相量形式为</a:t>
            </a:r>
            <a:endParaRPr lang="zh-CN" altLang="en-US" sz="2400" b="1" dirty="0" smtClean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133475" y="1855788"/>
          <a:ext cx="20653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5" imgW="838200" imgH="228600" progId="Equation.DSMT4">
                  <p:embed/>
                </p:oleObj>
              </mc:Choice>
              <mc:Fallback>
                <p:oleObj name="Equation" r:id="rId5" imgW="838200" imgH="2286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855788"/>
                        <a:ext cx="20653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839788"/>
            <a:ext cx="40290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1116013" y="2554288"/>
          <a:ext cx="231298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8" imgW="939392" imgH="431613" progId="Equation.DSMT4">
                  <p:embed/>
                </p:oleObj>
              </mc:Choice>
              <mc:Fallback>
                <p:oleObj name="Equation" r:id="rId8" imgW="939392" imgH="431613" progId="Equation.DSMT4">
                  <p:embed/>
                  <p:pic>
                    <p:nvPicPr>
                      <p:cNvPr id="0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54288"/>
                        <a:ext cx="2312987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7814"/>
              </p:ext>
            </p:extLst>
          </p:nvPr>
        </p:nvGraphicFramePr>
        <p:xfrm>
          <a:off x="5251450" y="4494315"/>
          <a:ext cx="18113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name="Equation" r:id="rId10" imgW="736600" imgH="685800" progId="Equation.DSMT4">
                  <p:embed/>
                </p:oleObj>
              </mc:Choice>
              <mc:Fallback>
                <p:oleObj name="Equation" r:id="rId10" imgW="736600" imgH="685800" progId="Equation.DSMT4">
                  <p:embed/>
                  <p:pic>
                    <p:nvPicPr>
                      <p:cNvPr id="0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4494315"/>
                        <a:ext cx="1811338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81341"/>
              </p:ext>
            </p:extLst>
          </p:nvPr>
        </p:nvGraphicFramePr>
        <p:xfrm>
          <a:off x="1331913" y="4479925"/>
          <a:ext cx="189865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Equation" r:id="rId12" imgW="685800" imgH="660400" progId="Equation.DSMT4">
                  <p:embed/>
                </p:oleObj>
              </mc:Choice>
              <mc:Fallback>
                <p:oleObj name="Equation" r:id="rId12" imgW="685800" imgH="6604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9925"/>
                        <a:ext cx="1898650" cy="19208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708025" y="3800475"/>
            <a:ext cx="291623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电压、电流关系为</a:t>
            </a:r>
            <a:endParaRPr lang="zh-CN" altLang="en-US" sz="2400" b="1" dirty="0" smtClean="0"/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425450" y="725488"/>
            <a:ext cx="22415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</a:t>
            </a: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</a:t>
            </a:r>
            <a:endParaRPr lang="zh-CN" altLang="zh-CN" sz="28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51" grpId="0"/>
      <p:bldP spid="5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58825" y="777875"/>
            <a:ext cx="73310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/>
              <a:t>如果改变电压、电流参考方向或同名端位置，其表达式中的符号应作相应改变。</a:t>
            </a:r>
            <a:endParaRPr lang="zh-CN" altLang="en-US" sz="2400" b="1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1773238"/>
            <a:ext cx="3462338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51050" y="2276475"/>
          <a:ext cx="1719263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6" imgW="698500" imgH="660400" progId="Equation.DSMT4">
                  <p:embed/>
                </p:oleObj>
              </mc:Choice>
              <mc:Fallback>
                <p:oleObj name="Equation" r:id="rId6" imgW="698500" imgH="660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1719263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54063" y="4221163"/>
            <a:ext cx="7729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</a:rPr>
              <a:t>当两</a:t>
            </a:r>
            <a:r>
              <a:rPr lang="zh-CN" altLang="en-US" sz="2400" b="1">
                <a:solidFill>
                  <a:srgbClr val="FF0000"/>
                </a:solidFill>
              </a:rPr>
              <a:t>线圈</a:t>
            </a:r>
            <a:r>
              <a:rPr lang="zh-CN" altLang="zh-CN" sz="2400" b="1">
                <a:solidFill>
                  <a:srgbClr val="FF0000"/>
                </a:solidFill>
              </a:rPr>
              <a:t>电压的正极性端（或负极性端）</a:t>
            </a:r>
            <a:r>
              <a:rPr lang="zh-CN" altLang="en-US" sz="2400" b="1">
                <a:solidFill>
                  <a:srgbClr val="FF0000"/>
                </a:solidFill>
              </a:rPr>
              <a:t>互为同名端</a:t>
            </a:r>
            <a:r>
              <a:rPr lang="zh-CN" altLang="zh-CN" sz="2400" b="1">
                <a:solidFill>
                  <a:srgbClr val="FF0000"/>
                </a:solidFill>
              </a:rPr>
              <a:t>时，变压关系式前取正号；反之取负号。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5650" y="5187950"/>
            <a:ext cx="77295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</a:rPr>
              <a:t>当电流从两绕组的同名端流入时，变流关系式前取负号；</a:t>
            </a:r>
            <a:r>
              <a:rPr lang="zh-CN" altLang="en-US" sz="2400" b="1">
                <a:solidFill>
                  <a:srgbClr val="FF0000"/>
                </a:solidFill>
              </a:rPr>
              <a:t>反之</a:t>
            </a:r>
            <a:r>
              <a:rPr lang="zh-CN" altLang="zh-CN" sz="2400" b="1">
                <a:solidFill>
                  <a:srgbClr val="FF0000"/>
                </a:solidFill>
              </a:rPr>
              <a:t>取正号。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373063" y="765175"/>
            <a:ext cx="5973762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/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/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/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9pPr>
          </a:lstStyle>
          <a:p>
            <a:r>
              <a:rPr lang="en-US" altLang="zh-CN" dirty="0"/>
              <a:t>5.4.2</a:t>
            </a:r>
            <a:r>
              <a:rPr lang="zh-CN" altLang="zh-CN" dirty="0"/>
              <a:t>　理想变压器变换阻抗的作用</a:t>
            </a:r>
          </a:p>
        </p:txBody>
      </p:sp>
      <p:pic>
        <p:nvPicPr>
          <p:cNvPr id="3789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628775"/>
            <a:ext cx="40227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733800" y="2417763"/>
          <a:ext cx="406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17763"/>
                        <a:ext cx="406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4140200" y="2708275"/>
            <a:ext cx="86518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0238" y="1657350"/>
          <a:ext cx="10795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8" imgW="508000" imgH="457200" progId="Equation.DSMT4">
                  <p:embed/>
                </p:oleObj>
              </mc:Choice>
              <mc:Fallback>
                <p:oleObj name="Equation" r:id="rId8" imgW="5080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657350"/>
                        <a:ext cx="10795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20713" y="2708275"/>
          <a:ext cx="294798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10" imgW="1307532" imgH="622030" progId="Equation.DSMT4">
                  <p:embed/>
                </p:oleObj>
              </mc:Choice>
              <mc:Fallback>
                <p:oleObj name="Equation" r:id="rId10" imgW="1307532" imgH="62203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708275"/>
                        <a:ext cx="2947987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49438" y="4206875"/>
          <a:ext cx="14398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Equation" r:id="rId12" imgW="660400" imgH="457200" progId="Equation.DSMT4">
                  <p:embed/>
                </p:oleObj>
              </mc:Choice>
              <mc:Fallback>
                <p:oleObj name="Equation" r:id="rId12" imgW="66040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206875"/>
                        <a:ext cx="14398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46138" y="4394200"/>
            <a:ext cx="1003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/>
              <a:t>因为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568700" y="4394200"/>
            <a:ext cx="2371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/>
              <a:t>代入上式得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548313" y="4456113"/>
          <a:ext cx="13223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14" imgW="622030" imgH="241195" progId="Equation.DSMT4">
                  <p:embed/>
                </p:oleObj>
              </mc:Choice>
              <mc:Fallback>
                <p:oleObj name="Equation" r:id="rId14" imgW="622030" imgH="241195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4456113"/>
                        <a:ext cx="132238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441450" y="5251450"/>
            <a:ext cx="6624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理想变压器的阻抗变换性质只改变阻抗的大小，不改变阻抗的性质。</a:t>
            </a: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684213" y="5180013"/>
            <a:ext cx="6477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Arial" panose="020B0604020202020204" pitchFamily="34" charset="0"/>
                <a:ea typeface="华文楷体" panose="02010600040101010101" pitchFamily="2" charset="-122"/>
              </a:rPr>
              <a:t>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7" grpId="0" animBg="1"/>
      <p:bldP spid="13" grpId="0"/>
      <p:bldP spid="14" grpId="0"/>
      <p:bldP spid="17" grpId="0" autoUpdateAnimBg="0"/>
      <p:bldP spid="1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6" name="对象 28700"/>
          <p:cNvGraphicFramePr>
            <a:graphicFrameLocks noChangeAspect="1"/>
          </p:cNvGraphicFramePr>
          <p:nvPr/>
        </p:nvGraphicFramePr>
        <p:xfrm>
          <a:off x="4143375" y="758825"/>
          <a:ext cx="4079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4" name="Equation" r:id="rId5" imgW="215713" imgH="241091" progId="Equation.DSMT4">
                  <p:embed/>
                </p:oleObj>
              </mc:Choice>
              <mc:Fallback>
                <p:oleObj name="Equation" r:id="rId5" imgW="215713" imgH="241091" progId="Equation.DSMT4">
                  <p:embed/>
                  <p:pic>
                    <p:nvPicPr>
                      <p:cNvPr id="0" name="对象 28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758825"/>
                        <a:ext cx="4079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28701"/>
          <p:cNvGraphicFramePr>
            <a:graphicFrameLocks noChangeAspect="1"/>
          </p:cNvGraphicFramePr>
          <p:nvPr/>
        </p:nvGraphicFramePr>
        <p:xfrm>
          <a:off x="1646238" y="1327150"/>
          <a:ext cx="2698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5" name="Equation" r:id="rId7" imgW="139639" imgH="241195" progId="Equation.DSMT4">
                  <p:embed/>
                </p:oleObj>
              </mc:Choice>
              <mc:Fallback>
                <p:oleObj name="Equation" r:id="rId7" imgW="139639" imgH="241195" progId="Equation.DSMT4">
                  <p:embed/>
                  <p:pic>
                    <p:nvPicPr>
                      <p:cNvPr id="0" name="对象 28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327150"/>
                        <a:ext cx="2698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28702"/>
          <p:cNvGraphicFramePr>
            <a:graphicFrameLocks noChangeAspect="1"/>
          </p:cNvGraphicFramePr>
          <p:nvPr/>
        </p:nvGraphicFramePr>
        <p:xfrm>
          <a:off x="2222500" y="1341438"/>
          <a:ext cx="2873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6" name="Equation" r:id="rId9" imgW="152334" imgH="241195" progId="Equation.DSMT4">
                  <p:embed/>
                </p:oleObj>
              </mc:Choice>
              <mc:Fallback>
                <p:oleObj name="Equation" r:id="rId9" imgW="152334" imgH="241195" progId="Equation.DSMT4">
                  <p:embed/>
                  <p:pic>
                    <p:nvPicPr>
                      <p:cNvPr id="0" name="对象 28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341438"/>
                        <a:ext cx="2873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8" name="对象 80937"/>
          <p:cNvGraphicFramePr>
            <a:graphicFrameLocks noChangeAspect="1"/>
          </p:cNvGraphicFramePr>
          <p:nvPr/>
        </p:nvGraphicFramePr>
        <p:xfrm>
          <a:off x="1374775" y="2449513"/>
          <a:ext cx="19954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7" name="Equation" r:id="rId11" imgW="914400" imgH="241300" progId="Equation.DSMT4">
                  <p:embed/>
                </p:oleObj>
              </mc:Choice>
              <mc:Fallback>
                <p:oleObj name="Equation" r:id="rId11" imgW="914400" imgH="241300" progId="Equation.DSMT4">
                  <p:embed/>
                  <p:pic>
                    <p:nvPicPr>
                      <p:cNvPr id="0" name="对象 80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449513"/>
                        <a:ext cx="19954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9" name="对象 80938"/>
          <p:cNvGraphicFramePr>
            <a:graphicFrameLocks noChangeAspect="1"/>
          </p:cNvGraphicFramePr>
          <p:nvPr/>
        </p:nvGraphicFramePr>
        <p:xfrm>
          <a:off x="2700338" y="3213100"/>
          <a:ext cx="2289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Equation" r:id="rId13" imgW="1117600" imgH="241300" progId="Equation.DSMT4">
                  <p:embed/>
                </p:oleObj>
              </mc:Choice>
              <mc:Fallback>
                <p:oleObj name="Equation" r:id="rId13" imgW="1117600" imgH="241300" progId="Equation.DSMT4">
                  <p:embed/>
                  <p:pic>
                    <p:nvPicPr>
                      <p:cNvPr id="0" name="对象 80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13100"/>
                        <a:ext cx="22891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1" name="对象 80940"/>
          <p:cNvGraphicFramePr>
            <a:graphicFrameLocks noChangeAspect="1"/>
          </p:cNvGraphicFramePr>
          <p:nvPr/>
        </p:nvGraphicFramePr>
        <p:xfrm>
          <a:off x="784225" y="3971925"/>
          <a:ext cx="25034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Equation" r:id="rId15" imgW="1155700" imgH="241300" progId="Equation.DSMT4">
                  <p:embed/>
                </p:oleObj>
              </mc:Choice>
              <mc:Fallback>
                <p:oleObj name="Equation" r:id="rId15" imgW="1155700" imgH="241300" progId="Equation.DSMT4">
                  <p:embed/>
                  <p:pic>
                    <p:nvPicPr>
                      <p:cNvPr id="0" name="对象 80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971925"/>
                        <a:ext cx="25034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3" name="对象 80942"/>
          <p:cNvGraphicFramePr>
            <a:graphicFrameLocks noChangeAspect="1"/>
          </p:cNvGraphicFramePr>
          <p:nvPr/>
        </p:nvGraphicFramePr>
        <p:xfrm>
          <a:off x="403225" y="4635500"/>
          <a:ext cx="5184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0" name="Equation" r:id="rId17" imgW="2463800" imgH="457200" progId="Equation.DSMT4">
                  <p:embed/>
                </p:oleObj>
              </mc:Choice>
              <mc:Fallback>
                <p:oleObj name="Equation" r:id="rId17" imgW="2463800" imgH="457200" progId="Equation.DSMT4">
                  <p:embed/>
                  <p:pic>
                    <p:nvPicPr>
                      <p:cNvPr id="0" name="对象 80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4635500"/>
                        <a:ext cx="51847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5" name="对象 80944"/>
          <p:cNvGraphicFramePr>
            <a:graphicFrameLocks noChangeAspect="1"/>
          </p:cNvGraphicFramePr>
          <p:nvPr/>
        </p:nvGraphicFramePr>
        <p:xfrm>
          <a:off x="385763" y="5811838"/>
          <a:ext cx="5111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Equation" r:id="rId19" imgW="2451100" imgH="241300" progId="Equation.DSMT4">
                  <p:embed/>
                </p:oleObj>
              </mc:Choice>
              <mc:Fallback>
                <p:oleObj name="Equation" r:id="rId19" imgW="2451100" imgH="241300" progId="Equation.DSMT4">
                  <p:embed/>
                  <p:pic>
                    <p:nvPicPr>
                      <p:cNvPr id="0" name="对象 80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5811838"/>
                        <a:ext cx="5111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6" name="Rectangle 124"/>
          <p:cNvSpPr>
            <a:spLocks noChangeArrowheads="1"/>
          </p:cNvSpPr>
          <p:nvPr/>
        </p:nvSpPr>
        <p:spPr bwMode="auto">
          <a:xfrm>
            <a:off x="279400" y="620713"/>
            <a:ext cx="8691563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5-8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如图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5.24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所示电路中，  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=100∠0ºV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=50Ω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=1Ω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N=4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，求      、    及负载吸收的功率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0952" name="Rectangle 130"/>
          <p:cNvSpPr>
            <a:spLocks noChangeArrowheads="1"/>
          </p:cNvSpPr>
          <p:nvPr/>
        </p:nvSpPr>
        <p:spPr bwMode="auto">
          <a:xfrm>
            <a:off x="6269038" y="4445000"/>
            <a:ext cx="233997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负载吸收的功率</a:t>
            </a:r>
            <a:endParaRPr lang="zh-CN" altLang="zh-CN" sz="2400" dirty="0"/>
          </a:p>
        </p:txBody>
      </p:sp>
      <p:sp>
        <p:nvSpPr>
          <p:cNvPr id="80959" name="Rectangle 143"/>
          <p:cNvSpPr>
            <a:spLocks noChangeArrowheads="1"/>
          </p:cNvSpPr>
          <p:nvPr/>
        </p:nvSpPr>
        <p:spPr bwMode="auto">
          <a:xfrm>
            <a:off x="385763" y="1895475"/>
            <a:ext cx="397351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在输入回路列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KVL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方程</a:t>
            </a:r>
            <a:endParaRPr lang="zh-CN" altLang="en-US" sz="2400" dirty="0" smtClean="0"/>
          </a:p>
        </p:txBody>
      </p:sp>
      <p:sp>
        <p:nvSpPr>
          <p:cNvPr id="80965" name="Rectangle 149"/>
          <p:cNvSpPr>
            <a:spLocks noChangeArrowheads="1"/>
          </p:cNvSpPr>
          <p:nvPr/>
        </p:nvSpPr>
        <p:spPr bwMode="auto">
          <a:xfrm>
            <a:off x="971550" y="5354638"/>
            <a:ext cx="496888" cy="949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 smtClean="0"/>
          </a:p>
        </p:txBody>
      </p:sp>
      <p:pic>
        <p:nvPicPr>
          <p:cNvPr id="38928" name="Picture 16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1895475"/>
            <a:ext cx="37592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967" name="对象 80966"/>
          <p:cNvGraphicFramePr>
            <a:graphicFrameLocks noChangeAspect="1"/>
          </p:cNvGraphicFramePr>
          <p:nvPr/>
        </p:nvGraphicFramePr>
        <p:xfrm>
          <a:off x="558800" y="3213100"/>
          <a:ext cx="13223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Equation" r:id="rId22" imgW="622030" imgH="241195" progId="Equation.DSMT4">
                  <p:embed/>
                </p:oleObj>
              </mc:Choice>
              <mc:Fallback>
                <p:oleObj name="Equation" r:id="rId22" imgW="622030" imgH="241195" progId="Equation.DSMT4">
                  <p:embed/>
                  <p:pic>
                    <p:nvPicPr>
                      <p:cNvPr id="0" name="对象 80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3213100"/>
                        <a:ext cx="13223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对象 141"/>
          <p:cNvGraphicFramePr>
            <a:graphicFrameLocks noChangeAspect="1"/>
          </p:cNvGraphicFramePr>
          <p:nvPr/>
        </p:nvGraphicFramePr>
        <p:xfrm>
          <a:off x="6061075" y="5095875"/>
          <a:ext cx="13779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3" name="Equation" r:id="rId24" imgW="660113" imgH="241195" progId="Equation.DSMT4">
                  <p:embed/>
                </p:oleObj>
              </mc:Choice>
              <mc:Fallback>
                <p:oleObj name="Equation" r:id="rId24" imgW="660113" imgH="241195" progId="Equation.DSMT4">
                  <p:embed/>
                  <p:pic>
                    <p:nvPicPr>
                      <p:cNvPr id="0" name="对象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5095875"/>
                        <a:ext cx="13779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/>
          <p:cNvGraphicFramePr>
            <a:graphicFrameLocks noChangeAspect="1"/>
          </p:cNvGraphicFramePr>
          <p:nvPr/>
        </p:nvGraphicFramePr>
        <p:xfrm>
          <a:off x="6227763" y="5807075"/>
          <a:ext cx="27289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4" name="Equation" r:id="rId26" imgW="1307532" imgH="203112" progId="Equation.DSMT4">
                  <p:embed/>
                </p:oleObj>
              </mc:Choice>
              <mc:Fallback>
                <p:oleObj name="Equation" r:id="rId26" imgW="1307532" imgH="203112" progId="Equation.DSMT4">
                  <p:embed/>
                  <p:pic>
                    <p:nvPicPr>
                      <p:cNvPr id="0" name="对象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807075"/>
                        <a:ext cx="27289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52" grpId="0"/>
      <p:bldP spid="809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246063" y="511086"/>
            <a:ext cx="8721725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5-9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在图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5.24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电路中，若负载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可调，其余电路参数同例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5-8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。问负载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多大时，可获得最大功率，并求此最大功率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25438" y="1819275"/>
            <a:ext cx="803275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dirty="0" smtClean="0">
              <a:solidFill>
                <a:srgbClr val="0000FF"/>
              </a:solidFill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17538" y="2389188"/>
            <a:ext cx="4459287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初级电路中，当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时，负载获得最大功率。</a:t>
            </a:r>
            <a:endParaRPr lang="zh-CN" altLang="zh-CN" sz="2400" dirty="0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597275" y="5075238"/>
            <a:ext cx="1841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527050" y="3286125"/>
            <a:ext cx="1841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pic>
        <p:nvPicPr>
          <p:cNvPr id="39945" name="Picture 1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1684338"/>
            <a:ext cx="3757613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552575" y="1895475"/>
          <a:ext cx="13223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6" imgW="622030" imgH="241195" progId="Equation.DSMT4">
                  <p:embed/>
                </p:oleObj>
              </mc:Choice>
              <mc:Fallback>
                <p:oleObj name="Equation" r:id="rId6" imgW="622030" imgH="241195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895475"/>
                        <a:ext cx="13223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987425" y="3733800"/>
          <a:ext cx="1970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tion" r:id="rId8" imgW="927100" imgH="241300" progId="Equation.DSMT4">
                  <p:embed/>
                </p:oleObj>
              </mc:Choice>
              <mc:Fallback>
                <p:oleObj name="Equation" r:id="rId8" imgW="927100" imgH="2413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733800"/>
                        <a:ext cx="19700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398588" y="4437063"/>
          <a:ext cx="13763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Equation" r:id="rId10" imgW="647700" imgH="241300" progId="Equation.DSMT4">
                  <p:embed/>
                </p:oleObj>
              </mc:Choice>
              <mc:Fallback>
                <p:oleObj name="Equation" r:id="rId10" imgW="647700" imgH="2413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437063"/>
                        <a:ext cx="13763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3255963" y="4652963"/>
            <a:ext cx="8651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325938" y="4403725"/>
          <a:ext cx="1727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Equation" r:id="rId12" imgW="812447" imgH="228501" progId="Equation.DSMT4">
                  <p:embed/>
                </p:oleObj>
              </mc:Choice>
              <mc:Fallback>
                <p:oleObj name="Equation" r:id="rId12" imgW="812447" imgH="228501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4403725"/>
                        <a:ext cx="1727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395413" y="5075238"/>
          <a:ext cx="45878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tion" r:id="rId14" imgW="2159000" imgH="685800" progId="Equation.DSMT4">
                  <p:embed/>
                </p:oleObj>
              </mc:Choice>
              <mc:Fallback>
                <p:oleObj name="Equation" r:id="rId14" imgW="2159000" imgH="68580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5075238"/>
                        <a:ext cx="458787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7" descr="花束"/>
          <p:cNvSpPr txBox="1">
            <a:spLocks noChangeArrowheads="1"/>
          </p:cNvSpPr>
          <p:nvPr/>
        </p:nvSpPr>
        <p:spPr bwMode="auto">
          <a:xfrm>
            <a:off x="90488" y="4111625"/>
            <a:ext cx="1366837" cy="1117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线圈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88" descr="花束"/>
          <p:cNvSpPr txBox="1">
            <a:spLocks noChangeArrowheads="1"/>
          </p:cNvSpPr>
          <p:nvPr/>
        </p:nvSpPr>
        <p:spPr bwMode="auto">
          <a:xfrm>
            <a:off x="1914525" y="4311650"/>
            <a:ext cx="1728788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(自感磁通)</a:t>
            </a:r>
          </a:p>
        </p:txBody>
      </p:sp>
      <p:sp>
        <p:nvSpPr>
          <p:cNvPr id="15" name="Text Box 89" descr="花束"/>
          <p:cNvSpPr txBox="1">
            <a:spLocks noChangeArrowheads="1"/>
          </p:cNvSpPr>
          <p:nvPr/>
        </p:nvSpPr>
        <p:spPr bwMode="auto">
          <a:xfrm>
            <a:off x="1985963" y="5387975"/>
            <a:ext cx="1728787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(互感磁通)</a:t>
            </a:r>
          </a:p>
        </p:txBody>
      </p:sp>
      <p:sp>
        <p:nvSpPr>
          <p:cNvPr id="16" name="Text Box 90" descr="花束"/>
          <p:cNvSpPr txBox="1">
            <a:spLocks noChangeArrowheads="1"/>
          </p:cNvSpPr>
          <p:nvPr/>
        </p:nvSpPr>
        <p:spPr bwMode="auto">
          <a:xfrm>
            <a:off x="4075113" y="4291013"/>
            <a:ext cx="1728787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(自感磁链)</a:t>
            </a:r>
          </a:p>
        </p:txBody>
      </p:sp>
      <p:sp>
        <p:nvSpPr>
          <p:cNvPr id="17" name="Text Box 91" descr="花束"/>
          <p:cNvSpPr txBox="1">
            <a:spLocks noChangeArrowheads="1"/>
          </p:cNvSpPr>
          <p:nvPr/>
        </p:nvSpPr>
        <p:spPr bwMode="auto">
          <a:xfrm>
            <a:off x="4075113" y="5387975"/>
            <a:ext cx="1728787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(互感磁链)</a:t>
            </a:r>
          </a:p>
        </p:txBody>
      </p:sp>
      <p:sp>
        <p:nvSpPr>
          <p:cNvPr id="18" name="Text Box 92" descr="花束"/>
          <p:cNvSpPr txBox="1">
            <a:spLocks noChangeArrowheads="1"/>
          </p:cNvSpPr>
          <p:nvPr/>
        </p:nvSpPr>
        <p:spPr bwMode="auto">
          <a:xfrm>
            <a:off x="6011863" y="4297363"/>
            <a:ext cx="2863850" cy="4714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自感(系数)</a:t>
            </a:r>
          </a:p>
        </p:txBody>
      </p:sp>
      <p:sp>
        <p:nvSpPr>
          <p:cNvPr id="19" name="Text Box 94" descr="花束"/>
          <p:cNvSpPr txBox="1">
            <a:spLocks noChangeArrowheads="1"/>
          </p:cNvSpPr>
          <p:nvPr/>
        </p:nvSpPr>
        <p:spPr bwMode="auto">
          <a:xfrm>
            <a:off x="5922963" y="5464175"/>
            <a:ext cx="29527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互感(系数)</a:t>
            </a:r>
          </a:p>
        </p:txBody>
      </p:sp>
      <p:sp>
        <p:nvSpPr>
          <p:cNvPr id="20" name="Line 78"/>
          <p:cNvSpPr>
            <a:spLocks noChangeShapeType="1"/>
          </p:cNvSpPr>
          <p:nvPr/>
        </p:nvSpPr>
        <p:spPr bwMode="auto">
          <a:xfrm>
            <a:off x="1195388" y="4768850"/>
            <a:ext cx="5032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006850" y="3690938"/>
          <a:ext cx="16843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690938"/>
                        <a:ext cx="16843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704975" y="3824288"/>
          <a:ext cx="434975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7" imgW="190500" imgH="914400" progId="Equation.DSMT4">
                  <p:embed/>
                </p:oleObj>
              </mc:Choice>
              <mc:Fallback>
                <p:oleObj name="Equation" r:id="rId7" imgW="190500" imgH="9144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824288"/>
                        <a:ext cx="434975" cy="197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379663" y="3690938"/>
          <a:ext cx="4651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9" imgW="203112" imgH="228501" progId="Equation.DSMT4">
                  <p:embed/>
                </p:oleObj>
              </mc:Choice>
              <mc:Fallback>
                <p:oleObj name="Equation" r:id="rId9" imgW="203112" imgH="228501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3690938"/>
                        <a:ext cx="4651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433638" y="4873625"/>
          <a:ext cx="4365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11" imgW="190500" imgH="228600" progId="Equation.DSMT4">
                  <p:embed/>
                </p:oleObj>
              </mc:Choice>
              <mc:Fallback>
                <p:oleObj name="Equation" r:id="rId11" imgW="190500" imgH="2286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4873625"/>
                        <a:ext cx="4365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089400" y="4873625"/>
          <a:ext cx="15986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13" imgW="698500" imgH="228600" progId="Equation.DSMT4">
                  <p:embed/>
                </p:oleObj>
              </mc:Choice>
              <mc:Fallback>
                <p:oleObj name="Equation" r:id="rId13" imgW="698500" imgH="2286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873625"/>
                        <a:ext cx="15986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78"/>
          <p:cNvSpPr>
            <a:spLocks noChangeShapeType="1"/>
          </p:cNvSpPr>
          <p:nvPr/>
        </p:nvSpPr>
        <p:spPr bwMode="auto">
          <a:xfrm>
            <a:off x="3211513" y="3948113"/>
            <a:ext cx="5032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78"/>
          <p:cNvSpPr>
            <a:spLocks noChangeShapeType="1"/>
          </p:cNvSpPr>
          <p:nvPr/>
        </p:nvSpPr>
        <p:spPr bwMode="auto">
          <a:xfrm>
            <a:off x="3211513" y="5221288"/>
            <a:ext cx="5032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953125" y="3705225"/>
          <a:ext cx="171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5" imgW="748975" imgH="253890" progId="Equation.DSMT4">
                  <p:embed/>
                </p:oleObj>
              </mc:Choice>
              <mc:Fallback>
                <p:oleObj name="Equation" r:id="rId15" imgW="748975" imgH="25389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3705225"/>
                        <a:ext cx="171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962650" y="4849813"/>
          <a:ext cx="191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17" imgW="837836" imgH="253890" progId="Equation.DSMT4">
                  <p:embed/>
                </p:oleObj>
              </mc:Choice>
              <mc:Fallback>
                <p:oleObj name="Equation" r:id="rId17" imgW="837836" imgH="25389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4849813"/>
                        <a:ext cx="191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694613" y="2797175"/>
          <a:ext cx="12049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19" imgW="520700" imgH="228600" progId="Equation.DSMT4">
                  <p:embed/>
                </p:oleObj>
              </mc:Choice>
              <mc:Fallback>
                <p:oleObj name="Equation" r:id="rId19" imgW="520700" imgH="2286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2797175"/>
                        <a:ext cx="12049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4130" y="1045076"/>
            <a:ext cx="6183940" cy="244071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388177" y="2133291"/>
            <a:ext cx="558705" cy="40206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044566" y="1136279"/>
            <a:ext cx="558705" cy="40206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380801" y="2595344"/>
            <a:ext cx="558705" cy="40206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004060" y="3070807"/>
            <a:ext cx="558705" cy="40206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38255" y="4172118"/>
            <a:ext cx="1049195" cy="10491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41719C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25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47800" y="1746250"/>
            <a:ext cx="442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r>
              <a:rPr lang="zh-CN" altLang="zh-CN" sz="2800" b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800" i="1"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zh-CN" altLang="zh-CN" sz="2800" baseline="-25000">
                <a:latin typeface="Times New Roman" panose="02020603050405020304" pitchFamily="18" charset="0"/>
                <a:ea typeface="仿宋_GB2312" pitchFamily="49" charset="-122"/>
              </a:rPr>
              <a:t>12</a:t>
            </a:r>
            <a:r>
              <a:rPr lang="zh-CN" altLang="zh-CN" sz="280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zh-CN" altLang="zh-CN" sz="2800" i="1"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zh-CN" altLang="zh-CN" sz="2800" baseline="-25000">
                <a:latin typeface="Times New Roman" panose="02020603050405020304" pitchFamily="18" charset="0"/>
                <a:ea typeface="仿宋_GB2312" pitchFamily="49" charset="-122"/>
              </a:rPr>
              <a:t>21</a:t>
            </a:r>
            <a:r>
              <a:rPr lang="zh-CN" altLang="zh-CN" sz="280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zh-CN" altLang="zh-CN" sz="2800" i="1">
                <a:latin typeface="Times New Roman" panose="02020603050405020304" pitchFamily="18" charset="0"/>
                <a:ea typeface="仿宋_GB2312" pitchFamily="49" charset="-122"/>
              </a:rPr>
              <a:t>M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00113" y="3573463"/>
            <a:ext cx="727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耦合系数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表示两个线圈磁耦合的紧密程度。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474788" y="2565400"/>
            <a:ext cx="187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耦合系数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646113"/>
            <a:ext cx="16478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42938"/>
            <a:ext cx="164623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55470" y="922338"/>
            <a:ext cx="2214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互感系数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24513" y="1746250"/>
          <a:ext cx="2352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7" imgW="1028254" imgH="266584" progId="Equation.DSMT4">
                  <p:embed/>
                </p:oleObj>
              </mc:Choice>
              <mc:Fallback>
                <p:oleObj name="Equation" r:id="rId7" imgW="1028254" imgH="26658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1746250"/>
                        <a:ext cx="23526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757613" y="2420938"/>
          <a:ext cx="15684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9" imgW="685800" imgH="457200" progId="Equation.DSMT4">
                  <p:embed/>
                </p:oleObj>
              </mc:Choice>
              <mc:Fallback>
                <p:oleObj name="Equation" r:id="rId9" imgW="685800" imgH="457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2420938"/>
                        <a:ext cx="1568450" cy="10287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30288" y="4284663"/>
            <a:ext cx="526573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时，两线圈为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全耦合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，无漏磁通，</a:t>
            </a:r>
            <a:endParaRPr lang="zh-CN" altLang="en-US" sz="24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30288" y="4946650"/>
            <a:ext cx="4341812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时，说明两线圈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没有耦合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30288" y="5567363"/>
            <a:ext cx="7429500" cy="830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的大小与线圈的结构，两线圈的相互位置及周围的磁介质有关。</a:t>
            </a:r>
            <a:endParaRPr lang="zh-CN" altLang="zh-CN" sz="24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181725" y="2684463"/>
          <a:ext cx="12493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1" imgW="545626" imgH="177646" progId="Equation.DSMT4">
                  <p:embed/>
                </p:oleObj>
              </mc:Choice>
              <mc:Fallback>
                <p:oleObj name="Equation" r:id="rId11" imgW="545626" imgH="177646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2684463"/>
                        <a:ext cx="12493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10" grpId="0" autoUpdateAnimBg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403225" y="736600"/>
            <a:ext cx="664368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5.1.2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耦合电感线圈的电压电流关系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31825" y="1412875"/>
            <a:ext cx="7991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当两个线圈都有电流时，每一线圈的磁链为自感磁链与互感磁链的代数和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78088" y="2503488"/>
          <a:ext cx="38052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1663700" imgH="228600" progId="Equation.DSMT4">
                  <p:embed/>
                </p:oleObj>
              </mc:Choice>
              <mc:Fallback>
                <p:oleObj name="Equation" r:id="rId5" imgW="16637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503488"/>
                        <a:ext cx="38052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478088" y="3214688"/>
          <a:ext cx="39512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7" imgW="1727200" imgH="228600" progId="Equation.DSMT4">
                  <p:embed/>
                </p:oleObj>
              </mc:Choice>
              <mc:Fallback>
                <p:oleObj name="Equation" r:id="rId7" imgW="172720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214688"/>
                        <a:ext cx="39512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3905250"/>
            <a:ext cx="56165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250825" y="4244975"/>
            <a:ext cx="27590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自感磁通与互感磁通方向相反，互相抵消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时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，互感磁链取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负值</a:t>
            </a:r>
            <a:endParaRPr lang="zh-CN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41338" y="671513"/>
            <a:ext cx="8048625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latin typeface="+mn-ea"/>
                <a:ea typeface="+mn-ea"/>
              </a:rPr>
              <a:t>如果每一线圈的电压电流取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  <a:ea typeface="+mn-ea"/>
              </a:rPr>
              <a:t>关联参考方向</a:t>
            </a:r>
            <a:r>
              <a:rPr lang="zh-CN" altLang="zh-CN" sz="2400" b="1" dirty="0">
                <a:latin typeface="+mn-ea"/>
                <a:ea typeface="+mn-ea"/>
              </a:rPr>
              <a:t>，并且每个线圈的电流与该电流产生的磁通符合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  <a:ea typeface="+mn-ea"/>
              </a:rPr>
              <a:t>右手螺旋定则</a:t>
            </a:r>
            <a:r>
              <a:rPr lang="zh-CN" altLang="zh-CN" sz="2400" b="1" dirty="0">
                <a:latin typeface="+mn-ea"/>
                <a:ea typeface="+mn-ea"/>
              </a:rPr>
              <a:t>，</a:t>
            </a:r>
            <a:r>
              <a:rPr lang="zh-CN" altLang="en-US" sz="2400" b="1" dirty="0">
                <a:latin typeface="+mn-ea"/>
                <a:ea typeface="+mn-ea"/>
              </a:rPr>
              <a:t>则有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47813" y="1895475"/>
          <a:ext cx="5664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5" imgW="2476500" imgH="393700" progId="Equation.DSMT4">
                  <p:embed/>
                </p:oleObj>
              </mc:Choice>
              <mc:Fallback>
                <p:oleObj name="Equation" r:id="rId5" imgW="2476500" imgH="3937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95475"/>
                        <a:ext cx="5664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74788" y="2976563"/>
          <a:ext cx="58086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7" imgW="2540000" imgH="393700" progId="Equation.DSMT4">
                  <p:embed/>
                </p:oleObj>
              </mc:Choice>
              <mc:Fallback>
                <p:oleObj name="Equation" r:id="rId7" imgW="2540000" imgH="3937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976563"/>
                        <a:ext cx="58086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662488" y="42322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——自感电压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656138" y="5141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——互感电压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11413" y="4049713"/>
          <a:ext cx="20335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9" imgW="888614" imgH="393529" progId="Equation.DSMT4">
                  <p:embed/>
                </p:oleObj>
              </mc:Choice>
              <mc:Fallback>
                <p:oleObj name="Equation" r:id="rId9" imgW="888614" imgH="393529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49713"/>
                        <a:ext cx="20335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413000" y="4959350"/>
          <a:ext cx="21494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1" imgW="939392" imgH="393529" progId="Equation.DSMT4">
                  <p:embed/>
                </p:oleObj>
              </mc:Choice>
              <mc:Fallback>
                <p:oleObj name="Equation" r:id="rId11" imgW="939392" imgH="393529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959350"/>
                        <a:ext cx="21494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14313" y="5884863"/>
            <a:ext cx="8948737" cy="92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两线圈的自感磁链和互感磁链</a:t>
            </a:r>
            <a:r>
              <a:rPr lang="zh-CN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相助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，互感电压取</a:t>
            </a:r>
            <a:r>
              <a:rPr lang="zh-CN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线圈的自感磁链和互感磁链</a:t>
            </a:r>
            <a:r>
              <a:rPr lang="zh-CN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</a:t>
            </a:r>
            <a:r>
              <a:rPr lang="zh-CN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互感电压取负。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utoUpdateAnimBg="0"/>
      <p:bldP spid="18" grpId="0" autoUpdateAnimBg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47663" y="1541463"/>
            <a:ext cx="83534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当两个电流分别从两个线圈的对应端子同时流入或流出，若所产生的磁通相互加强时，则这两个对应端子称为两互感线圈的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同名端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           </a:t>
            </a:r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468313" y="860425"/>
            <a:ext cx="35274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 dirty="0">
                <a:latin typeface="仿宋_GB2312" pitchFamily="49" charset="-122"/>
                <a:ea typeface="仿宋_GB2312" pitchFamily="49" charset="-122"/>
              </a:rPr>
              <a:t>互感线圈的</a:t>
            </a:r>
            <a:r>
              <a:rPr lang="zh-CN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同名端</a:t>
            </a:r>
          </a:p>
        </p:txBody>
      </p:sp>
      <p:pic>
        <p:nvPicPr>
          <p:cNvPr id="13518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41688"/>
            <a:ext cx="3192462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3335338"/>
            <a:ext cx="3157538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58888" y="5957888"/>
            <a:ext cx="3097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端是同名端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307013" y="5918200"/>
            <a:ext cx="2838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端为同名端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nimBg="1" autoUpdateAnimBg="0"/>
      <p:bldP spid="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62188" y="1376363"/>
            <a:ext cx="18573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2588" y="700088"/>
            <a:ext cx="8280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由同名端及</a:t>
            </a:r>
            <a:r>
              <a:rPr lang="zh-CN" altLang="zh-CN" sz="28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zh-CN" altLang="zh-CN" sz="28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参考方向确定互感线圈VCR方程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-85725" y="1276350"/>
            <a:ext cx="92170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（1）自感电压的符号由线圈本身的</a:t>
            </a:r>
            <a:r>
              <a:rPr lang="zh-CN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zh-CN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参考方向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决定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endParaRPr lang="zh-CN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6438" y="3363913"/>
            <a:ext cx="7669212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当两线圈的电流从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同名端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流入时，互感电压与自感电压同号，即自感电压取正（负），互感电压也取正（负）。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22338" y="1816100"/>
            <a:ext cx="7561262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zh-CN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zh-CN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关联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参考方向时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，自感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电压取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正号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57262" y="2355850"/>
            <a:ext cx="779131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zh-CN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zh-CN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非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关联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参考方向时，自感电压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取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负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号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85725" y="2860675"/>
            <a:ext cx="59404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（2）互感电压的符号规定</a:t>
            </a:r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06438" y="4948238"/>
            <a:ext cx="79565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当两线圈的电流从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异名端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流入时，互感电压与自感电压异号，即自感电压取正（负） ，则互感电压取负（正） 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5338</TotalTime>
  <Words>1478</Words>
  <Application>Microsoft Office PowerPoint</Application>
  <PresentationFormat>全屏显示(4:3)</PresentationFormat>
  <Paragraphs>148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仿宋_GB2312</vt:lpstr>
      <vt:lpstr>黑体</vt:lpstr>
      <vt:lpstr>华文楷体</vt:lpstr>
      <vt:lpstr>楷体_GB2312</vt:lpstr>
      <vt:lpstr>隶书</vt:lpstr>
      <vt:lpstr>宋体</vt:lpstr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主题</vt:lpstr>
      <vt:lpstr>Equation</vt:lpstr>
      <vt:lpstr>第5章  耦合电感电路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Protel DXP基础知识</dc:title>
  <dc:creator>微软用户</dc:creator>
  <cp:lastModifiedBy>LXCDELL</cp:lastModifiedBy>
  <cp:revision>334</cp:revision>
  <dcterms:created xsi:type="dcterms:W3CDTF">2010-07-14T01:02:10Z</dcterms:created>
  <dcterms:modified xsi:type="dcterms:W3CDTF">2021-11-25T06:41:24Z</dcterms:modified>
</cp:coreProperties>
</file>