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43" r:id="rId4"/>
    <p:sldId id="344" r:id="rId6"/>
    <p:sldId id="258" r:id="rId7"/>
    <p:sldId id="335" r:id="rId8"/>
    <p:sldId id="342" r:id="rId9"/>
    <p:sldId id="345" r:id="rId10"/>
    <p:sldId id="346" r:id="rId11"/>
    <p:sldId id="347" r:id="rId12"/>
    <p:sldId id="337" r:id="rId13"/>
    <p:sldId id="348" r:id="rId14"/>
    <p:sldId id="349" r:id="rId15"/>
    <p:sldId id="339" r:id="rId16"/>
    <p:sldId id="274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905"/>
        <p:guide pos="21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句子  或者 篇章级别或者文档级别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分类标签的定义至关重要，面对复杂的标签问题，最为关键的一点就是要紧密贴合业务、和专家共同设定，而不是靠“蛮力”去解决。这里给出笔者曾涉及到的一些标签定义方法：</a:t>
            </a:r>
            <a:br>
              <a:rPr lang="zh-CN" altLang="en-US"/>
            </a:br>
            <a:r>
              <a:rPr lang="zh-CN" altLang="en-US"/>
              <a:t>在实际工作中，这一点很重要。但是在科研中一般使用公开的评测数据集，如</a:t>
            </a:r>
            <a:r>
              <a:rPr lang="en-US" altLang="zh-CN"/>
              <a:t>DuIE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句子  或者 篇章级别或者文档级别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什么叫命名实体呢，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分类标签的定义至关重要，面对复杂的标签问题，最为关键的一点就是要紧密贴合业务、和专家共同设定，而不是靠“蛮力”去解决。这里给出笔者曾涉及到的一些标签定义方法：</a:t>
            </a:r>
            <a:br>
              <a:rPr lang="zh-CN" altLang="en-US"/>
            </a:br>
            <a:r>
              <a:rPr lang="zh-CN" altLang="en-US"/>
              <a:t>在实际工作中，这一点很重要。但是在科研中一般使用公开的评测数据集，如</a:t>
            </a:r>
            <a:r>
              <a:rPr lang="en-US" altLang="zh-CN"/>
              <a:t>DuIE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分类标签的定义至关重要，面对复杂的标签问题，最为关键的一点就是要紧密贴合业务、和专家共同设定，而不是靠“蛮力”去解决。这里给出笔者曾涉及到的一些标签定义方法：</a:t>
            </a:r>
            <a:br>
              <a:rPr lang="zh-CN" altLang="en-US"/>
            </a:br>
            <a:r>
              <a:rPr lang="zh-CN" altLang="en-US"/>
              <a:t>在实际工作中，这一点很重要。但是在科研中一般使用公开的评测数据集，如</a:t>
            </a:r>
            <a:r>
              <a:rPr lang="en-US" altLang="zh-CN"/>
              <a:t>DuIE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分类标签的定义至关重要，面对复杂的标签问题，最为关键的一点就是要紧密贴合业务、和专家共同设定，而不是靠“蛮力”去解决。这里给出笔者曾涉及到的一些标签定义方法：</a:t>
            </a:r>
            <a:br>
              <a:rPr lang="zh-CN" altLang="en-US"/>
            </a:br>
            <a:r>
              <a:rPr lang="zh-CN" altLang="en-US"/>
              <a:t>在实际工作中，这一点很重要。但是在科研中一般使用公开的评测数据集，如</a:t>
            </a:r>
            <a:r>
              <a:rPr lang="en-US" altLang="zh-CN"/>
              <a:t>DuIE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分类标签的定义至关重要，面对复杂的标签问题，最为关键的一点就是要紧密贴合业务、和专家共同设定，而不是靠“蛮力”去解决。这里给出笔者曾涉及到的一些标签定义方法：</a:t>
            </a:r>
            <a:br>
              <a:rPr lang="zh-CN" altLang="en-US"/>
            </a:br>
            <a:r>
              <a:rPr lang="zh-CN" altLang="en-US"/>
              <a:t>在实际工作中，这一点很重要。但是在科研中一般使用公开的评测数据集，如</a:t>
            </a:r>
            <a:r>
              <a:rPr lang="en-US" altLang="zh-CN"/>
              <a:t>DuIE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分类标签的定义至关重要，面对复杂的标签问题，最为关键的一点就是要紧密贴合业务、和专家共同设定，而不是靠“蛮力”去解决。这里给出笔者曾涉及到的一些标签定义方法：</a:t>
            </a:r>
            <a:br>
              <a:rPr lang="zh-CN" altLang="en-US"/>
            </a:br>
            <a:r>
              <a:rPr lang="zh-CN" altLang="en-US"/>
              <a:t>在实际工作中，这一点很重要。但是在科研中一般使用公开的评测数据集，如</a:t>
            </a:r>
            <a:r>
              <a:rPr lang="en-US" altLang="zh-CN"/>
              <a:t>DuIE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分类标签的定义至关重要，面对复杂的标签问题，最为关键的一点就是要紧密贴合业务、和专家共同设定，而不是靠“蛮力”去解决。这里给出笔者曾涉及到的一些标签定义方法：</a:t>
            </a:r>
            <a:br>
              <a:rPr lang="zh-CN" altLang="en-US"/>
            </a:br>
            <a:r>
              <a:rPr lang="zh-CN" altLang="en-US"/>
              <a:t>在实际工作中，这一点很重要。但是在科研中一般使用公开的评测数据集，如</a:t>
            </a:r>
            <a:r>
              <a:rPr lang="en-US" altLang="zh-CN"/>
              <a:t>DuIE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1391570" y="0"/>
            <a:ext cx="800100" cy="807720"/>
          </a:xfrm>
          <a:custGeom>
            <a:avLst/>
            <a:gdLst/>
            <a:ahLst/>
            <a:cxnLst/>
            <a:rect l="l" t="t" r="r" b="b"/>
            <a:pathLst>
              <a:path w="800100" h="807720">
                <a:moveTo>
                  <a:pt x="0" y="0"/>
                </a:moveTo>
                <a:lnTo>
                  <a:pt x="799794" y="807465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204447" y="5669279"/>
            <a:ext cx="987425" cy="993775"/>
          </a:xfrm>
          <a:custGeom>
            <a:avLst/>
            <a:gdLst/>
            <a:ahLst/>
            <a:cxnLst/>
            <a:rect l="l" t="t" r="r" b="b"/>
            <a:pathLst>
              <a:path w="987425" h="993775">
                <a:moveTo>
                  <a:pt x="0" y="993546"/>
                </a:moveTo>
                <a:lnTo>
                  <a:pt x="987044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2"/>
          <p:cNvSpPr txBox="1"/>
          <p:nvPr/>
        </p:nvSpPr>
        <p:spPr>
          <a:xfrm>
            <a:off x="1650338" y="2667000"/>
            <a:ext cx="8891323" cy="934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2700" algn="ctr">
              <a:spcBef>
                <a:spcPts val="90"/>
              </a:spcBef>
            </a:pPr>
            <a:r>
              <a:rPr lang="zh-CN" altLang="en-US" sz="6000" spc="-15" dirty="0">
                <a:solidFill>
                  <a:srgbClr val="A33E27"/>
                </a:solidFill>
              </a:rPr>
              <a:t>关系抽取任务介绍</a:t>
            </a:r>
            <a:endParaRPr lang="zh-CN" altLang="en-US" sz="6000" spc="-15" dirty="0">
              <a:solidFill>
                <a:srgbClr val="A33E2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" y="289560"/>
            <a:ext cx="5028565" cy="50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zh-CN" altLang="en-US" sz="3200" spc="-65" dirty="0">
                <a:solidFill>
                  <a:srgbClr val="A33E27"/>
                </a:solidFill>
              </a:rPr>
              <a:t>2.定义标签体系和标注规范</a:t>
            </a:r>
            <a:endParaRPr lang="zh-CN" altLang="en-US" sz="3200" spc="-65" dirty="0">
              <a:solidFill>
                <a:srgbClr val="A33E27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9445" y="982980"/>
            <a:ext cx="664845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{"object_type": "地点", "predicate": "祖籍", "subject_type": "人物"}</a:t>
            </a:r>
            <a:endParaRPr lang="zh-CN" altLang="en-US" sz="1200"/>
          </a:p>
          <a:p>
            <a:r>
              <a:rPr lang="zh-CN" altLang="en-US" sz="1200"/>
              <a:t>{"object_type": "人物", "predicate": "父亲", "subject_type": "人物"}</a:t>
            </a:r>
            <a:endParaRPr lang="zh-CN" altLang="en-US" sz="1200"/>
          </a:p>
          <a:p>
            <a:r>
              <a:rPr lang="zh-CN" altLang="en-US" sz="1200"/>
              <a:t>{"object_type": "地点", "predicate": "总部地点", "subject_type": "企业"}</a:t>
            </a:r>
            <a:endParaRPr lang="zh-CN" altLang="en-US" sz="1200"/>
          </a:p>
          <a:p>
            <a:r>
              <a:rPr lang="zh-CN" altLang="en-US" sz="1200"/>
              <a:t>{"object_type": "地点", "predicate": "出生地", "subject_type": "人物"}</a:t>
            </a:r>
            <a:endParaRPr lang="zh-CN" altLang="en-US" sz="1200"/>
          </a:p>
          <a:p>
            <a:r>
              <a:rPr lang="zh-CN" altLang="en-US" sz="1200"/>
              <a:t>{"object_type": "目", "predicate": "目", "subject_type": "生物"}</a:t>
            </a:r>
            <a:endParaRPr lang="zh-CN" altLang="en-US" sz="1200"/>
          </a:p>
          <a:p>
            <a:r>
              <a:rPr lang="zh-CN" altLang="en-US" sz="1200"/>
              <a:t>{"object_type": "Number", "predicate": "面积", "subject_type": "行政区"}</a:t>
            </a:r>
            <a:endParaRPr lang="zh-CN" altLang="en-US" sz="1200"/>
          </a:p>
          <a:p>
            <a:r>
              <a:rPr lang="zh-CN" altLang="en-US" sz="1200"/>
              <a:t>{"object_type": "Text", "predicate": "简称", "subject_type": "机构"}</a:t>
            </a:r>
            <a:endParaRPr lang="zh-CN" altLang="en-US" sz="1200"/>
          </a:p>
          <a:p>
            <a:r>
              <a:rPr lang="zh-CN" altLang="en-US" sz="1200"/>
              <a:t>{"object_type": "Date", "predicate": "上映时间", "subject_type": "影视作品"}</a:t>
            </a:r>
            <a:endParaRPr lang="zh-CN" altLang="en-US" sz="1200"/>
          </a:p>
          <a:p>
            <a:r>
              <a:rPr lang="zh-CN" altLang="en-US" sz="1200"/>
              <a:t>{"object_type": "人物", "predicate": "妻子", "subject_type": "人物"}</a:t>
            </a:r>
            <a:endParaRPr lang="zh-CN" altLang="en-US" sz="1200"/>
          </a:p>
          <a:p>
            <a:r>
              <a:rPr lang="zh-CN" altLang="en-US" sz="1200"/>
              <a:t>{"object_type": "音乐专辑", "predicate": "所属专辑", "subject_type": "歌曲"}</a:t>
            </a:r>
            <a:endParaRPr lang="zh-CN" altLang="en-US" sz="1200"/>
          </a:p>
          <a:p>
            <a:r>
              <a:rPr lang="zh-CN" altLang="en-US" sz="1200"/>
              <a:t>{"object_type": "Number", "predicate": "注册资本", "subject_type": "企业"}</a:t>
            </a:r>
            <a:endParaRPr lang="zh-CN" altLang="en-US" sz="1200"/>
          </a:p>
          <a:p>
            <a:r>
              <a:rPr lang="zh-CN" altLang="en-US" sz="1200"/>
              <a:t>{"object_type": "城市", "predicate": "首都", "subject_type": "国家"}</a:t>
            </a:r>
            <a:endParaRPr lang="zh-CN" altLang="en-US" sz="1200"/>
          </a:p>
          <a:p>
            <a:r>
              <a:rPr lang="zh-CN" altLang="en-US" sz="1200"/>
              <a:t>{"object_type": "人物", "predicate": "导演", "subject_type": "影视作品"}</a:t>
            </a:r>
            <a:endParaRPr lang="zh-CN" altLang="en-US" sz="1200"/>
          </a:p>
          <a:p>
            <a:r>
              <a:rPr lang="zh-CN" altLang="en-US" sz="1200"/>
              <a:t>{"object_type": "Text", "predicate": "字", "subject_type": "历史人物"}</a:t>
            </a:r>
            <a:endParaRPr lang="zh-CN" altLang="en-US" sz="1200"/>
          </a:p>
          <a:p>
            <a:r>
              <a:rPr lang="zh-CN" altLang="en-US" sz="1200"/>
              <a:t>{"object_type": "Number", "predicate": "身高", "subject_type": "人物"}</a:t>
            </a:r>
            <a:endParaRPr lang="zh-CN" altLang="en-US" sz="1200"/>
          </a:p>
          <a:p>
            <a:r>
              <a:rPr lang="zh-CN" altLang="en-US" sz="1200"/>
              <a:t>{"object_type": "企业", "predicate": "出品公司", "subject_type": "影视作品"}</a:t>
            </a:r>
            <a:endParaRPr lang="zh-CN" altLang="en-US" sz="1200"/>
          </a:p>
          <a:p>
            <a:r>
              <a:rPr lang="zh-CN" altLang="en-US" sz="1200"/>
              <a:t>{"object_type": "Number", "predicate": "修业年限", "subject_type": "学科专业"}</a:t>
            </a:r>
            <a:endParaRPr lang="zh-CN" altLang="en-US" sz="1200"/>
          </a:p>
          <a:p>
            <a:r>
              <a:rPr lang="zh-CN" altLang="en-US" sz="1200"/>
              <a:t>{"object_type": "Date", "predicate": "出生日期", "subject_type": "人物"}</a:t>
            </a:r>
            <a:endParaRPr lang="zh-CN" altLang="en-US" sz="1200"/>
          </a:p>
          <a:p>
            <a:r>
              <a:rPr lang="zh-CN" altLang="en-US" sz="1200"/>
              <a:t>{"object_type": "人物", "predicate": "制片人", "subject_type": "影视作品"}</a:t>
            </a:r>
            <a:endParaRPr lang="zh-CN" altLang="en-US" sz="1200"/>
          </a:p>
          <a:p>
            <a:r>
              <a:rPr lang="zh-CN" altLang="en-US" sz="1200"/>
              <a:t>{"object_type": "人物", "predicate": "母亲", "subject_type": "人物"}</a:t>
            </a:r>
            <a:endParaRPr lang="zh-CN" altLang="en-US" sz="1200"/>
          </a:p>
          <a:p>
            <a:r>
              <a:rPr lang="zh-CN" altLang="en-US" sz="1200"/>
              <a:t>{"object_type": "人物", "predicate": "编剧", "subject_type": "影视作品"}</a:t>
            </a:r>
            <a:endParaRPr lang="zh-CN" altLang="en-US" sz="1200"/>
          </a:p>
          <a:p>
            <a:r>
              <a:rPr lang="zh-CN" altLang="en-US" sz="1200"/>
              <a:t>{"object_type": "国家", "predicate": "国籍", "subject_type": "人物"}</a:t>
            </a:r>
            <a:endParaRPr lang="zh-CN" altLang="en-US" sz="1200"/>
          </a:p>
          <a:p>
            <a:r>
              <a:rPr lang="zh-CN" altLang="en-US" sz="1200"/>
              <a:t>{"object_type": "Number", "predicate": "海拔", "subject_type": "地点"}</a:t>
            </a:r>
            <a:endParaRPr lang="zh-CN" altLang="en-US" sz="1200"/>
          </a:p>
          <a:p>
            <a:r>
              <a:rPr lang="zh-CN" altLang="en-US" sz="1200"/>
              <a:t>{"object_type": "网站", "predicate": "连载网站", "subject_type": "网络小说"}</a:t>
            </a:r>
            <a:endParaRPr lang="zh-CN" altLang="en-US" sz="1200"/>
          </a:p>
          <a:p>
            <a:r>
              <a:rPr lang="zh-CN" altLang="en-US" sz="1200"/>
              <a:t>{"object_type": "人物", "predicate": "丈夫", "subject_type": "人物"}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010910" y="925195"/>
            <a:ext cx="587248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{"object_type": "Text", "predicate": "朝代", "subject_type": "历史人物"}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"Text", "predicate": "民族", "subject_type": "人物"}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"Text", "predicate": "号", "subject_type": "历史人物"}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"出版社", "predicate": "出版社", "subject_type": "书籍"}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"人物", "predicate": "主持人", "subject_type": "电视综艺"}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"Text", "predicate": "专业代码", "subject_type": "学科专业"}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"人物", "predicate": "歌手", "subject_type": "歌曲"}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"人物", "predicate": "作词", "subject_type": "歌曲"}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"人物", "predicate": "主角", "subject_type": "网络小说"}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"人物", "predicate": "董事长", "subject_type": "企业"}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"Date", "predicate": "成立日期", "subject_type": "机构"}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"学校", "predicate": "毕业院校", "subject_type": "人物"}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"Number", "predicate": "占地面积", "subject_type": "机构"}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"语言", "predicate": "官方语言", "subject_type": "国家"}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"Text", "predicate": "邮政编码", "subject_type": "行政区"}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"Number", "predicate": "人口数量", "subject_type": "行政区"}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"城市", "predicate": "所在城市", "subject_type": "景点"}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"人物", "predicate": "作者", "subject_type": "图书作品"}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"Date", "predicate": "成立日期", "subject_type": "企业"}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"人物", "predicate": "作曲", "subject_type": "歌曲"}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"气候", "predicate": "气候", "subject_type": "行政区"}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"人物", "predicate": "嘉宾", "subject_type": "电视综艺"}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"人物", "predicate": "主演", "subject_type": "影视作品"}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"作品", "predicate": "改编自", "subject_type": "影视作品"}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{"object_type": "人物", "predicate": "创始人", "subject_type": "企业"}</a:t>
            </a:r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" y="289560"/>
            <a:ext cx="8170545" cy="50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00" spc="-65" dirty="0">
                <a:solidFill>
                  <a:srgbClr val="A33E27"/>
                </a:solidFill>
              </a:rPr>
              <a:t>3</a:t>
            </a:r>
            <a:r>
              <a:rPr sz="3200" spc="-65" dirty="0">
                <a:solidFill>
                  <a:srgbClr val="A33E27"/>
                </a:solidFill>
              </a:rPr>
              <a:t>.</a:t>
            </a:r>
            <a:r>
              <a:rPr lang="zh-CN" sz="3200" spc="-65" dirty="0">
                <a:solidFill>
                  <a:srgbClr val="A33E27"/>
                </a:solidFill>
              </a:rPr>
              <a:t>标注</a:t>
            </a:r>
            <a:r>
              <a:rPr lang="zh-CN" sz="3200" spc="-65" dirty="0">
                <a:solidFill>
                  <a:srgbClr val="A33E27"/>
                </a:solidFill>
              </a:rPr>
              <a:t>数据</a:t>
            </a:r>
            <a:endParaRPr lang="zh-CN" sz="3200" spc="-65" dirty="0">
              <a:solidFill>
                <a:srgbClr val="A33E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075" y="1112520"/>
            <a:ext cx="914463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"text":"</a:t>
            </a:r>
            <a:r>
              <a:rPr lang="zh-CN" altLang="en-US">
                <a:solidFill>
                  <a:srgbClr val="FF0000"/>
                </a:solidFill>
              </a:rPr>
              <a:t>北京枝兰信息技术有限公司</a:t>
            </a:r>
            <a:r>
              <a:rPr lang="zh-CN" altLang="en-US"/>
              <a:t>（简称九枝兰）成立于</a:t>
            </a:r>
            <a:r>
              <a:rPr lang="zh-CN" altLang="en-US">
                <a:solidFill>
                  <a:srgbClr val="FF0000"/>
                </a:solidFill>
              </a:rPr>
              <a:t>2014年</a:t>
            </a:r>
            <a:r>
              <a:rPr lang="zh-CN" altLang="en-US"/>
              <a:t>，总部位于</a:t>
            </a:r>
            <a:r>
              <a:rPr lang="zh-CN" altLang="en-US">
                <a:solidFill>
                  <a:srgbClr val="FF0000"/>
                </a:solidFill>
              </a:rPr>
              <a:t>北京</a:t>
            </a:r>
            <a:r>
              <a:rPr lang="zh-CN" altLang="en-US"/>
              <a:t>",</a:t>
            </a:r>
            <a:endParaRPr lang="zh-CN" altLang="en-US"/>
          </a:p>
          <a:p>
            <a:r>
              <a:rPr lang="zh-CN" altLang="en-US"/>
              <a:t>"spo_list":[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"predicate":"成立日期",</a:t>
            </a:r>
            <a:endParaRPr lang="zh-CN" altLang="en-US"/>
          </a:p>
          <a:p>
            <a:r>
              <a:rPr lang="zh-CN" altLang="en-US"/>
              <a:t>            "object_type":"Date",</a:t>
            </a:r>
            <a:endParaRPr lang="zh-CN" altLang="en-US"/>
          </a:p>
          <a:p>
            <a:r>
              <a:rPr lang="zh-CN" altLang="en-US"/>
              <a:t>            "subject_type":"企业",</a:t>
            </a:r>
            <a:endParaRPr lang="zh-CN" altLang="en-US"/>
          </a:p>
          <a:p>
            <a:r>
              <a:rPr lang="zh-CN" altLang="en-US"/>
              <a:t>            "object":"2014年",</a:t>
            </a:r>
            <a:endParaRPr lang="zh-CN" altLang="en-US"/>
          </a:p>
          <a:p>
            <a:r>
              <a:rPr lang="zh-CN" altLang="en-US"/>
              <a:t>            "subject":"北京枝兰信息技术有限公司"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"predicate":"总部地点",</a:t>
            </a:r>
            <a:endParaRPr lang="zh-CN" altLang="en-US"/>
          </a:p>
          <a:p>
            <a:r>
              <a:rPr lang="zh-CN" altLang="en-US"/>
              <a:t>            "object_type":"地点",</a:t>
            </a:r>
            <a:endParaRPr lang="zh-CN" altLang="en-US"/>
          </a:p>
          <a:p>
            <a:r>
              <a:rPr lang="zh-CN" altLang="en-US"/>
              <a:t>            "subject_type":"企业",</a:t>
            </a:r>
            <a:endParaRPr lang="zh-CN" altLang="en-US"/>
          </a:p>
          <a:p>
            <a:r>
              <a:rPr lang="zh-CN" altLang="en-US"/>
              <a:t>            "object":"北京",</a:t>
            </a:r>
            <a:endParaRPr lang="zh-CN" altLang="en-US"/>
          </a:p>
          <a:p>
            <a:r>
              <a:rPr lang="zh-CN" altLang="en-US"/>
              <a:t>            "subject":"北京枝兰信息技术有限公司"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]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77510" y="3310255"/>
            <a:ext cx="52978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"predicate":"</a:t>
            </a:r>
            <a:r>
              <a:rPr lang="en-US" altLang="zh-CN">
                <a:sym typeface="+mn-ea"/>
              </a:rPr>
              <a:t>None</a:t>
            </a:r>
            <a:r>
              <a:rPr lang="zh-CN" altLang="en-US">
                <a:sym typeface="+mn-ea"/>
              </a:rPr>
              <a:t>",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"object_type":"Date",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"subject_type":"</a:t>
            </a:r>
            <a:r>
              <a:rPr lang="zh-CN" altLang="en-US">
                <a:sym typeface="+mn-ea"/>
              </a:rPr>
              <a:t>地点</a:t>
            </a:r>
            <a:r>
              <a:rPr lang="zh-CN" altLang="en-US">
                <a:sym typeface="+mn-ea"/>
              </a:rPr>
              <a:t>",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"object":"2014年",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"subject":"北京"</a:t>
            </a:r>
            <a:endParaRPr lang="zh-CN" altLang="en-US"/>
          </a:p>
          <a:p>
            <a:r>
              <a:rPr lang="zh-CN" altLang="en-US">
                <a:sym typeface="+mn-ea"/>
              </a:rPr>
              <a:t>        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" y="289560"/>
            <a:ext cx="6849745" cy="50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3200" spc="-65" dirty="0">
                <a:solidFill>
                  <a:srgbClr val="A33E27"/>
                </a:solidFill>
              </a:rPr>
              <a:t>4.</a:t>
            </a:r>
            <a:r>
              <a:rPr lang="zh-CN" sz="3200" spc="-65" dirty="0">
                <a:solidFill>
                  <a:srgbClr val="A33E27"/>
                </a:solidFill>
              </a:rPr>
              <a:t>训练模型</a:t>
            </a:r>
            <a:endParaRPr lang="zh-CN" sz="3200" spc="-65" dirty="0">
              <a:solidFill>
                <a:srgbClr val="A33E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6875" y="4891405"/>
            <a:ext cx="8337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头实体：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北京枝兰信息技术有限公司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尾实体：2014 年</a:t>
            </a:r>
            <a:r>
              <a:rPr lang="en-US" altLang="zh-CN">
                <a:solidFill>
                  <a:schemeClr val="tx1"/>
                </a:solidFill>
              </a:rPr>
              <a:t>    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句子：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北京枝兰信息技术有限公司（简称九枝兰）成立于2014年</a:t>
            </a:r>
            <a:r>
              <a:rPr lang="zh-CN" altLang="en-US">
                <a:solidFill>
                  <a:schemeClr val="tx1"/>
                </a:solidFill>
              </a:rPr>
              <a:t>  </a:t>
            </a:r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7815" y="3997960"/>
            <a:ext cx="4298950" cy="304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模型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4981575" y="4409440"/>
            <a:ext cx="11430" cy="3943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" name="直接箭头连接符 2"/>
          <p:cNvCxnSpPr/>
          <p:nvPr/>
        </p:nvCxnSpPr>
        <p:spPr>
          <a:xfrm flipH="1" flipV="1">
            <a:off x="4970145" y="3516630"/>
            <a:ext cx="11430" cy="3943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" name="文本框 3"/>
          <p:cNvSpPr txBox="1"/>
          <p:nvPr/>
        </p:nvSpPr>
        <p:spPr>
          <a:xfrm>
            <a:off x="-927735" y="3051810"/>
            <a:ext cx="11279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成立日期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2020" y="1050290"/>
            <a:ext cx="1951990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文本分类问题</a:t>
            </a:r>
            <a:endParaRPr lang="zh-CN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" y="289345"/>
            <a:ext cx="329438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zh-CN" altLang="en-US" sz="3200" spc="-65" dirty="0">
                <a:solidFill>
                  <a:srgbClr val="A33E27"/>
                </a:solidFill>
              </a:rPr>
              <a:t>抽取实例</a:t>
            </a:r>
            <a:endParaRPr lang="en-US" sz="3200" spc="-65" dirty="0">
              <a:solidFill>
                <a:srgbClr val="A33E27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020" y="1371600"/>
            <a:ext cx="1015238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结肠癌</a:t>
            </a:r>
            <a:r>
              <a:rPr lang="zh-CN" altLang="en-US" dirty="0">
                <a:sym typeface="+mn-ea"/>
              </a:rPr>
              <a:t>何以如此凶险？南京鼓楼医院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消化内科</a:t>
            </a:r>
            <a:r>
              <a:rPr lang="zh-CN" altLang="en-US" dirty="0">
                <a:sym typeface="+mn-ea"/>
              </a:rPr>
              <a:t>主任医师张以洋告诉记者，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结肠癌</a:t>
            </a:r>
            <a:r>
              <a:rPr lang="zh-CN" altLang="en-US" dirty="0">
                <a:sym typeface="+mn-ea"/>
              </a:rPr>
              <a:t>是一种常见的发生于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结肠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消化道恶性肿瘤</a:t>
            </a:r>
            <a:r>
              <a:rPr lang="zh-CN" altLang="en-US" dirty="0">
                <a:sym typeface="+mn-ea"/>
              </a:rPr>
              <a:t>。它的一大危险性，在于早期没有任何特殊症状。即使部分病人大便情况有所变化，也并不是结肠癌的特异症状，不易往这个方向怀疑。“等到发现了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腹痛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腹胀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便血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贫血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体重下降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不全性或完全性肠梗阻</a:t>
            </a:r>
            <a:r>
              <a:rPr lang="zh-CN" altLang="en-US" dirty="0">
                <a:sym typeface="+mn-ea"/>
              </a:rPr>
              <a:t>等症状，一般已经到了中晚期了。”</a:t>
            </a:r>
            <a:endParaRPr lang="zh-CN" altLang="en-US" dirty="0"/>
          </a:p>
        </p:txBody>
      </p:sp>
      <p:sp>
        <p:nvSpPr>
          <p:cNvPr id="7" name="object 2"/>
          <p:cNvSpPr txBox="1"/>
          <p:nvPr/>
        </p:nvSpPr>
        <p:spPr>
          <a:xfrm>
            <a:off x="383540" y="1019731"/>
            <a:ext cx="3294380" cy="31931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1430" rIns="0" bIns="0" rtlCol="0" anchor="ctr" anchorCtr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zh-CN" altLang="en-US" sz="2000" spc="-65" dirty="0">
                <a:solidFill>
                  <a:srgbClr val="FF0000"/>
                </a:solidFill>
              </a:rPr>
              <a:t>输入文本</a:t>
            </a:r>
            <a:endParaRPr lang="en-US" sz="2000" spc="-65" dirty="0">
              <a:solidFill>
                <a:srgbClr val="FF0000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431627" y="2830882"/>
            <a:ext cx="3294380" cy="31931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1430" rIns="0" bIns="0" rtlCol="0" anchor="ctr" anchorCtr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zh-CN" altLang="en-US" sz="2000" spc="-65" dirty="0">
                <a:solidFill>
                  <a:srgbClr val="FF0000"/>
                </a:solidFill>
              </a:rPr>
              <a:t>输出</a:t>
            </a:r>
            <a:endParaRPr lang="en-US" sz="2000" spc="-65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67000"/>
            <a:ext cx="619125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955" y="127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28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6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056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24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63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582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47" y="387095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47" y="161239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47" y="283463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47" y="4059935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47" y="5285232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47" y="6510528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5552" y="0"/>
            <a:ext cx="6816090" cy="6858000"/>
          </a:xfrm>
          <a:custGeom>
            <a:avLst/>
            <a:gdLst/>
            <a:ahLst/>
            <a:cxnLst/>
            <a:rect l="l" t="t" r="r" b="b"/>
            <a:pathLst>
              <a:path w="6816090" h="6858000">
                <a:moveTo>
                  <a:pt x="0" y="0"/>
                </a:moveTo>
                <a:lnTo>
                  <a:pt x="6815963" y="6857999"/>
                </a:lnTo>
              </a:path>
            </a:pathLst>
          </a:custGeom>
          <a:ln w="6095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7800" y="0"/>
            <a:ext cx="6816090" cy="6858000"/>
          </a:xfrm>
          <a:custGeom>
            <a:avLst/>
            <a:gdLst/>
            <a:ahLst/>
            <a:cxnLst/>
            <a:rect l="l" t="t" r="r" b="b"/>
            <a:pathLst>
              <a:path w="6816090" h="6858000">
                <a:moveTo>
                  <a:pt x="0" y="0"/>
                </a:moveTo>
                <a:lnTo>
                  <a:pt x="6815963" y="6857999"/>
                </a:lnTo>
              </a:path>
            </a:pathLst>
          </a:custGeom>
          <a:ln w="6095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67000" y="0"/>
            <a:ext cx="6816090" cy="6858000"/>
          </a:xfrm>
          <a:custGeom>
            <a:avLst/>
            <a:gdLst/>
            <a:ahLst/>
            <a:cxnLst/>
            <a:rect l="l" t="t" r="r" b="b"/>
            <a:pathLst>
              <a:path w="6816090" h="6858000">
                <a:moveTo>
                  <a:pt x="0" y="0"/>
                </a:moveTo>
                <a:lnTo>
                  <a:pt x="6815963" y="6857999"/>
                </a:lnTo>
              </a:path>
            </a:pathLst>
          </a:custGeom>
          <a:ln w="6095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6200" y="0"/>
            <a:ext cx="6816090" cy="6858000"/>
          </a:xfrm>
          <a:custGeom>
            <a:avLst/>
            <a:gdLst/>
            <a:ahLst/>
            <a:cxnLst/>
            <a:rect l="l" t="t" r="r" b="b"/>
            <a:pathLst>
              <a:path w="6816090" h="6858000">
                <a:moveTo>
                  <a:pt x="0" y="0"/>
                </a:moveTo>
                <a:lnTo>
                  <a:pt x="6815963" y="6857999"/>
                </a:lnTo>
              </a:path>
            </a:pathLst>
          </a:custGeom>
          <a:ln w="6095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05400" y="0"/>
            <a:ext cx="6816090" cy="6858000"/>
          </a:xfrm>
          <a:custGeom>
            <a:avLst/>
            <a:gdLst/>
            <a:ahLst/>
            <a:cxnLst/>
            <a:rect l="l" t="t" r="r" b="b"/>
            <a:pathLst>
              <a:path w="6816090" h="6858000">
                <a:moveTo>
                  <a:pt x="0" y="0"/>
                </a:moveTo>
                <a:lnTo>
                  <a:pt x="6815963" y="6857999"/>
                </a:lnTo>
              </a:path>
            </a:pathLst>
          </a:custGeom>
          <a:ln w="6095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27647" y="0"/>
            <a:ext cx="5864225" cy="5899150"/>
          </a:xfrm>
          <a:custGeom>
            <a:avLst/>
            <a:gdLst/>
            <a:ahLst/>
            <a:cxnLst/>
            <a:rect l="l" t="t" r="r" b="b"/>
            <a:pathLst>
              <a:path w="5864225" h="5899150">
                <a:moveTo>
                  <a:pt x="0" y="0"/>
                </a:moveTo>
                <a:lnTo>
                  <a:pt x="5864098" y="5898667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49895" y="0"/>
            <a:ext cx="4643120" cy="4672965"/>
          </a:xfrm>
          <a:custGeom>
            <a:avLst/>
            <a:gdLst/>
            <a:ahLst/>
            <a:cxnLst/>
            <a:rect l="l" t="t" r="r" b="b"/>
            <a:pathLst>
              <a:path w="4643120" h="4672965">
                <a:moveTo>
                  <a:pt x="0" y="0"/>
                </a:moveTo>
                <a:lnTo>
                  <a:pt x="4642738" y="4672457"/>
                </a:lnTo>
              </a:path>
            </a:pathLst>
          </a:custGeom>
          <a:ln w="6095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72143" y="0"/>
            <a:ext cx="3419475" cy="3456940"/>
          </a:xfrm>
          <a:custGeom>
            <a:avLst/>
            <a:gdLst/>
            <a:ahLst/>
            <a:cxnLst/>
            <a:rect l="l" t="t" r="r" b="b"/>
            <a:pathLst>
              <a:path w="3419475" h="3456940">
                <a:moveTo>
                  <a:pt x="0" y="0"/>
                </a:moveTo>
                <a:lnTo>
                  <a:pt x="3418966" y="3456686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982200" y="0"/>
            <a:ext cx="2209800" cy="2226945"/>
          </a:xfrm>
          <a:custGeom>
            <a:avLst/>
            <a:gdLst/>
            <a:ahLst/>
            <a:cxnLst/>
            <a:rect l="l" t="t" r="r" b="b"/>
            <a:pathLst>
              <a:path w="2209800" h="2226945">
                <a:moveTo>
                  <a:pt x="0" y="0"/>
                </a:moveTo>
                <a:lnTo>
                  <a:pt x="2209800" y="2226437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198352" y="0"/>
            <a:ext cx="993140" cy="1002665"/>
          </a:xfrm>
          <a:custGeom>
            <a:avLst/>
            <a:gdLst/>
            <a:ahLst/>
            <a:cxnLst/>
            <a:rect l="l" t="t" r="r" b="b"/>
            <a:pathLst>
              <a:path w="993140" h="1002665">
                <a:moveTo>
                  <a:pt x="0" y="0"/>
                </a:moveTo>
                <a:lnTo>
                  <a:pt x="993013" y="1002538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1011936"/>
            <a:ext cx="5829300" cy="5846445"/>
          </a:xfrm>
          <a:custGeom>
            <a:avLst/>
            <a:gdLst/>
            <a:ahLst/>
            <a:cxnLst/>
            <a:rect l="l" t="t" r="r" b="b"/>
            <a:pathLst>
              <a:path w="5829300" h="5846445">
                <a:moveTo>
                  <a:pt x="5828792" y="5845944"/>
                </a:moveTo>
                <a:lnTo>
                  <a:pt x="0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2228088"/>
            <a:ext cx="4615180" cy="4631055"/>
          </a:xfrm>
          <a:custGeom>
            <a:avLst/>
            <a:gdLst/>
            <a:ahLst/>
            <a:cxnLst/>
            <a:rect l="l" t="t" r="r" b="b"/>
            <a:pathLst>
              <a:path w="4615180" h="4631055">
                <a:moveTo>
                  <a:pt x="4614799" y="4630656"/>
                </a:moveTo>
                <a:lnTo>
                  <a:pt x="0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3432047"/>
            <a:ext cx="3398520" cy="3426460"/>
          </a:xfrm>
          <a:custGeom>
            <a:avLst/>
            <a:gdLst/>
            <a:ahLst/>
            <a:cxnLst/>
            <a:rect l="l" t="t" r="r" b="b"/>
            <a:pathLst>
              <a:path w="3398520" h="3426459">
                <a:moveTo>
                  <a:pt x="3398392" y="3425848"/>
                </a:moveTo>
                <a:lnTo>
                  <a:pt x="0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651247"/>
            <a:ext cx="2196465" cy="2206625"/>
          </a:xfrm>
          <a:custGeom>
            <a:avLst/>
            <a:gdLst/>
            <a:ahLst/>
            <a:cxnLst/>
            <a:rect l="l" t="t" r="r" b="b"/>
            <a:pathLst>
              <a:path w="2196465" h="2206625">
                <a:moveTo>
                  <a:pt x="2196465" y="2206565"/>
                </a:moveTo>
                <a:lnTo>
                  <a:pt x="0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5864352"/>
            <a:ext cx="987425" cy="993775"/>
          </a:xfrm>
          <a:custGeom>
            <a:avLst/>
            <a:gdLst/>
            <a:ahLst/>
            <a:cxnLst/>
            <a:rect l="l" t="t" r="r" b="b"/>
            <a:pathLst>
              <a:path w="987425" h="993775">
                <a:moveTo>
                  <a:pt x="987005" y="993544"/>
                </a:moveTo>
                <a:lnTo>
                  <a:pt x="0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51120" y="0"/>
            <a:ext cx="6816090" cy="6858000"/>
          </a:xfrm>
          <a:custGeom>
            <a:avLst/>
            <a:gdLst/>
            <a:ahLst/>
            <a:cxnLst/>
            <a:rect l="l" t="t" r="r" b="b"/>
            <a:pathLst>
              <a:path w="6816090" h="6858000">
                <a:moveTo>
                  <a:pt x="6815962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25823" y="0"/>
            <a:ext cx="6816090" cy="6858000"/>
          </a:xfrm>
          <a:custGeom>
            <a:avLst/>
            <a:gdLst/>
            <a:ahLst/>
            <a:cxnLst/>
            <a:rect l="l" t="t" r="r" b="b"/>
            <a:pathLst>
              <a:path w="6816090" h="6858000">
                <a:moveTo>
                  <a:pt x="6815962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09672" y="0"/>
            <a:ext cx="6816090" cy="6858000"/>
          </a:xfrm>
          <a:custGeom>
            <a:avLst/>
            <a:gdLst/>
            <a:ahLst/>
            <a:cxnLst/>
            <a:rect l="l" t="t" r="r" b="b"/>
            <a:pathLst>
              <a:path w="6816090" h="6858000">
                <a:moveTo>
                  <a:pt x="6815962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90472" y="0"/>
            <a:ext cx="6816090" cy="6858000"/>
          </a:xfrm>
          <a:custGeom>
            <a:avLst/>
            <a:gdLst/>
            <a:ahLst/>
            <a:cxnLst/>
            <a:rect l="l" t="t" r="r" b="b"/>
            <a:pathLst>
              <a:path w="6816090" h="6858000">
                <a:moveTo>
                  <a:pt x="6815962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5552" y="0"/>
            <a:ext cx="6816090" cy="6858000"/>
          </a:xfrm>
          <a:custGeom>
            <a:avLst/>
            <a:gdLst/>
            <a:ahLst/>
            <a:cxnLst/>
            <a:rect l="l" t="t" r="r" b="b"/>
            <a:pathLst>
              <a:path w="6816090" h="6858000">
                <a:moveTo>
                  <a:pt x="6815963" y="0"/>
                </a:moveTo>
                <a:lnTo>
                  <a:pt x="0" y="6857999"/>
                </a:lnTo>
              </a:path>
            </a:pathLst>
          </a:custGeom>
          <a:ln w="6095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0"/>
            <a:ext cx="5864225" cy="5899150"/>
          </a:xfrm>
          <a:custGeom>
            <a:avLst/>
            <a:gdLst/>
            <a:ahLst/>
            <a:cxnLst/>
            <a:rect l="l" t="t" r="r" b="b"/>
            <a:pathLst>
              <a:path w="5864225" h="5899150">
                <a:moveTo>
                  <a:pt x="5864098" y="0"/>
                </a:moveTo>
                <a:lnTo>
                  <a:pt x="0" y="5898667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0"/>
            <a:ext cx="4643120" cy="4672965"/>
          </a:xfrm>
          <a:custGeom>
            <a:avLst/>
            <a:gdLst/>
            <a:ahLst/>
            <a:cxnLst/>
            <a:rect l="l" t="t" r="r" b="b"/>
            <a:pathLst>
              <a:path w="4643120" h="4672965">
                <a:moveTo>
                  <a:pt x="4642739" y="0"/>
                </a:moveTo>
                <a:lnTo>
                  <a:pt x="0" y="4672457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0"/>
            <a:ext cx="3419475" cy="3456940"/>
          </a:xfrm>
          <a:custGeom>
            <a:avLst/>
            <a:gdLst/>
            <a:ahLst/>
            <a:cxnLst/>
            <a:rect l="l" t="t" r="r" b="b"/>
            <a:pathLst>
              <a:path w="3419475" h="3456940">
                <a:moveTo>
                  <a:pt x="3418967" y="0"/>
                </a:moveTo>
                <a:lnTo>
                  <a:pt x="0" y="3456686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0"/>
            <a:ext cx="2209800" cy="2226945"/>
          </a:xfrm>
          <a:custGeom>
            <a:avLst/>
            <a:gdLst/>
            <a:ahLst/>
            <a:cxnLst/>
            <a:rect l="l" t="t" r="r" b="b"/>
            <a:pathLst>
              <a:path w="2209800" h="2226945">
                <a:moveTo>
                  <a:pt x="2209800" y="0"/>
                </a:moveTo>
                <a:lnTo>
                  <a:pt x="0" y="2226437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0"/>
            <a:ext cx="993140" cy="1002665"/>
          </a:xfrm>
          <a:custGeom>
            <a:avLst/>
            <a:gdLst/>
            <a:ahLst/>
            <a:cxnLst/>
            <a:rect l="l" t="t" r="r" b="b"/>
            <a:pathLst>
              <a:path w="993140" h="1002665">
                <a:moveTo>
                  <a:pt x="992975" y="0"/>
                </a:moveTo>
                <a:lnTo>
                  <a:pt x="0" y="1002538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64223" y="1011936"/>
            <a:ext cx="5829300" cy="5846445"/>
          </a:xfrm>
          <a:custGeom>
            <a:avLst/>
            <a:gdLst/>
            <a:ahLst/>
            <a:cxnLst/>
            <a:rect l="l" t="t" r="r" b="b"/>
            <a:pathLst>
              <a:path w="5829300" h="5846445">
                <a:moveTo>
                  <a:pt x="0" y="5845944"/>
                </a:moveTo>
                <a:lnTo>
                  <a:pt x="5828792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77328" y="2228088"/>
            <a:ext cx="4615180" cy="4631055"/>
          </a:xfrm>
          <a:custGeom>
            <a:avLst/>
            <a:gdLst/>
            <a:ahLst/>
            <a:cxnLst/>
            <a:rect l="l" t="t" r="r" b="b"/>
            <a:pathLst>
              <a:path w="4615180" h="4631055">
                <a:moveTo>
                  <a:pt x="0" y="4630656"/>
                </a:moveTo>
                <a:lnTo>
                  <a:pt x="4614799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793480" y="3432047"/>
            <a:ext cx="3398520" cy="3426460"/>
          </a:xfrm>
          <a:custGeom>
            <a:avLst/>
            <a:gdLst/>
            <a:ahLst/>
            <a:cxnLst/>
            <a:rect l="l" t="t" r="r" b="b"/>
            <a:pathLst>
              <a:path w="3398520" h="3426459">
                <a:moveTo>
                  <a:pt x="0" y="3425848"/>
                </a:moveTo>
                <a:lnTo>
                  <a:pt x="3398393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994392" y="4651247"/>
            <a:ext cx="2196465" cy="2206625"/>
          </a:xfrm>
          <a:custGeom>
            <a:avLst/>
            <a:gdLst/>
            <a:ahLst/>
            <a:cxnLst/>
            <a:rect l="l" t="t" r="r" b="b"/>
            <a:pathLst>
              <a:path w="2196465" h="2206625">
                <a:moveTo>
                  <a:pt x="0" y="2206565"/>
                </a:moveTo>
                <a:lnTo>
                  <a:pt x="2196464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04447" y="5864352"/>
            <a:ext cx="987425" cy="993775"/>
          </a:xfrm>
          <a:custGeom>
            <a:avLst/>
            <a:gdLst/>
            <a:ahLst/>
            <a:cxnLst/>
            <a:rect l="l" t="t" r="r" b="b"/>
            <a:pathLst>
              <a:path w="987425" h="993775">
                <a:moveTo>
                  <a:pt x="0" y="993544"/>
                </a:moveTo>
                <a:lnTo>
                  <a:pt x="987044" y="0"/>
                </a:lnTo>
              </a:path>
            </a:pathLst>
          </a:custGeom>
          <a:ln w="6096">
            <a:solidFill>
              <a:srgbClr val="A33E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95400" y="5294376"/>
            <a:ext cx="9601200" cy="0"/>
          </a:xfrm>
          <a:custGeom>
            <a:avLst/>
            <a:gdLst/>
            <a:ahLst/>
            <a:cxnLst/>
            <a:rect l="l" t="t" r="r" b="b"/>
            <a:pathLst>
              <a:path w="9601200">
                <a:moveTo>
                  <a:pt x="0" y="0"/>
                </a:moveTo>
                <a:lnTo>
                  <a:pt x="96012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374394" y="4286453"/>
            <a:ext cx="42405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Thank</a:t>
            </a:r>
            <a:r>
              <a:rPr sz="6000" b="1" spc="-8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6000" b="1" spc="-14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You.</a:t>
            </a:r>
            <a:endParaRPr sz="6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89558"/>
            <a:ext cx="2532482" cy="50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3200" spc="-15" dirty="0">
                <a:solidFill>
                  <a:srgbClr val="A33E27"/>
                </a:solidFill>
              </a:rPr>
              <a:t>NLP</a:t>
            </a:r>
            <a:r>
              <a:rPr lang="zh-CN" sz="3200" spc="-15" dirty="0">
                <a:solidFill>
                  <a:srgbClr val="A33E27"/>
                </a:solidFill>
              </a:rPr>
              <a:t>任务介绍</a:t>
            </a:r>
            <a:endParaRPr lang="zh-CN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1181735"/>
            <a:ext cx="4533900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" y="289560"/>
            <a:ext cx="7456805" cy="50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solidFill>
                  <a:srgbClr val="A33E27"/>
                </a:solidFill>
              </a:rPr>
              <a:t>找到一个function能够完成以下任务</a:t>
            </a:r>
            <a:endParaRPr sz="3200" spc="-15" dirty="0">
              <a:solidFill>
                <a:srgbClr val="A33E27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5105" y="2083435"/>
            <a:ext cx="3648710" cy="30816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7095" y="1171678"/>
            <a:ext cx="4588510" cy="398780"/>
          </a:xfrm>
          <a:prstGeom prst="rect">
            <a:avLst/>
          </a:prstGeom>
        </p:spPr>
        <p:txBody>
          <a:bodyPr wrap="none">
            <a:spAutoFit/>
          </a:bodyPr>
          <a:p>
            <a:pPr marL="12700" indent="0" algn="l">
              <a:lnSpc>
                <a:spcPct val="100000"/>
              </a:lnSpc>
              <a:buClr>
                <a:srgbClr val="A33E27"/>
              </a:buClr>
              <a:buFont typeface="Arial" panose="020B0604020202020204"/>
              <a:buNone/>
              <a:tabLst>
                <a:tab pos="241300" algn="l"/>
              </a:tabLst>
            </a:pPr>
            <a:r>
              <a:rPr 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输入为：</a:t>
            </a: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x=”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乔布斯创立了苹果公司</a:t>
            </a: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endParaRPr lang="en-US" altLang="zh-CN" sz="12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7095" y="2371090"/>
            <a:ext cx="4702810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f(x) = “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履历</a:t>
            </a: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”                    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文本分类</a:t>
            </a: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              </a:t>
            </a:r>
            <a:endParaRPr lang="en-US" altLang="zh-CN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7095" y="3019425"/>
            <a:ext cx="5210810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g(x) = “B I I O O O B I I I”      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序列标注</a:t>
            </a: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3445" y="3780155"/>
            <a:ext cx="4751070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h(x) = “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苹果公司</a:t>
            </a: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”             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阅读理解</a:t>
            </a: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3445" y="4640580"/>
            <a:ext cx="5353685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 algn="l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k(x) = “</a:t>
            </a:r>
            <a:r>
              <a:rPr lang="en-US" altLang="zh-CN" sz="16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Steve Jobs founded Apple</a:t>
            </a: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” 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机器翻译</a:t>
            </a: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89558"/>
            <a:ext cx="2532482" cy="50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zh-CN" sz="3200" spc="-15" dirty="0">
                <a:solidFill>
                  <a:srgbClr val="A33E27"/>
                </a:solidFill>
              </a:rPr>
              <a:t>任务介绍</a:t>
            </a:r>
            <a:endParaRPr lang="zh-CN" sz="3200" dirty="0"/>
          </a:p>
        </p:txBody>
      </p:sp>
      <p:sp>
        <p:nvSpPr>
          <p:cNvPr id="4" name="Text Box 3"/>
          <p:cNvSpPr txBox="1"/>
          <p:nvPr/>
        </p:nvSpPr>
        <p:spPr>
          <a:xfrm>
            <a:off x="1140460" y="1169035"/>
            <a:ext cx="92856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solidFill>
                  <a:srgbClr val="48304A"/>
                </a:solidFill>
                <a:sym typeface="+mn-ea"/>
              </a:rPr>
              <a:t>   </a:t>
            </a:r>
            <a:r>
              <a:rPr lang="zh-CN" altLang="en-US" sz="2000" dirty="0">
                <a:solidFill>
                  <a:srgbClr val="48304A"/>
                </a:solidFill>
                <a:sym typeface="+mn-ea"/>
              </a:rPr>
              <a:t>关系抽取是信息抽取的任务之一，其任务是从文本内容中找出概念之间的语义关系</a:t>
            </a:r>
            <a:endParaRPr sz="2000" dirty="0">
              <a:solidFill>
                <a:srgbClr val="48304A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4175" y="1962785"/>
            <a:ext cx="5010150" cy="3990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20585" y="2047978"/>
            <a:ext cx="2970530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第一步：命名实体识别</a:t>
            </a:r>
            <a:endParaRPr lang="zh-CN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99960" y="4140303"/>
            <a:ext cx="2461260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第二步：关系分类</a:t>
            </a:r>
            <a:endParaRPr lang="zh-CN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" y="289560"/>
            <a:ext cx="6849745" cy="50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zh-CN" altLang="en-US" sz="3200" spc="-65" dirty="0">
                <a:solidFill>
                  <a:srgbClr val="A33E27"/>
                </a:solidFill>
              </a:rPr>
              <a:t>命名实体识别   以</a:t>
            </a:r>
            <a:r>
              <a:rPr lang="en-US" altLang="zh-CN" sz="3200" spc="-65" dirty="0">
                <a:solidFill>
                  <a:srgbClr val="A33E27"/>
                </a:solidFill>
              </a:rPr>
              <a:t>DuIE</a:t>
            </a:r>
            <a:r>
              <a:rPr lang="zh-CN" altLang="en-US" sz="3200" spc="-65" dirty="0">
                <a:solidFill>
                  <a:srgbClr val="A33E27"/>
                </a:solidFill>
              </a:rPr>
              <a:t>数据集</a:t>
            </a:r>
            <a:r>
              <a:rPr lang="zh-CN" altLang="en-US" sz="3200" spc="-65" dirty="0">
                <a:solidFill>
                  <a:srgbClr val="A33E27"/>
                </a:solidFill>
              </a:rPr>
              <a:t>举例</a:t>
            </a:r>
            <a:endParaRPr lang="zh-CN" altLang="en-US" sz="3200" spc="-65" dirty="0">
              <a:solidFill>
                <a:srgbClr val="A33E2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6170" y="1320800"/>
            <a:ext cx="2163445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获取训练数据</a:t>
            </a:r>
            <a:endParaRPr lang="zh-CN" altLang="en-US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6170" y="2128520"/>
            <a:ext cx="3436620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定义标签体系和标注规范</a:t>
            </a:r>
            <a:endParaRPr lang="zh-CN" altLang="en-US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6170" y="2953385"/>
            <a:ext cx="1654175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标注数据</a:t>
            </a:r>
            <a:endParaRPr lang="zh-CN" altLang="en-US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6170" y="3769995"/>
            <a:ext cx="1654175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训练模型</a:t>
            </a:r>
            <a:endParaRPr lang="zh-CN" altLang="en-US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" y="289560"/>
            <a:ext cx="8170545" cy="50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65" dirty="0">
                <a:solidFill>
                  <a:srgbClr val="A33E27"/>
                </a:solidFill>
              </a:rPr>
              <a:t>2.定义标签体系和标注规范</a:t>
            </a:r>
            <a:endParaRPr sz="3200" spc="-65" dirty="0">
              <a:solidFill>
                <a:srgbClr val="A33E2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6010" y="1311275"/>
            <a:ext cx="2773680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DuIE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定义的实体标签</a:t>
            </a:r>
            <a:endParaRPr lang="zh-CN" altLang="en-US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2415" y="2127885"/>
            <a:ext cx="25400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0 :  电视综艺</a:t>
            </a:r>
            <a:endParaRPr lang="zh-CN" altLang="en-US"/>
          </a:p>
          <a:p>
            <a:r>
              <a:rPr lang="zh-CN" altLang="en-US"/>
              <a:t>1 :  学科专业</a:t>
            </a:r>
            <a:endParaRPr lang="zh-CN" altLang="en-US"/>
          </a:p>
          <a:p>
            <a:r>
              <a:rPr lang="zh-CN" altLang="en-US"/>
              <a:t>2 :  气候    </a:t>
            </a:r>
            <a:endParaRPr lang="zh-CN" altLang="en-US"/>
          </a:p>
          <a:p>
            <a:r>
              <a:rPr lang="zh-CN" altLang="en-US"/>
              <a:t>3 :  学校    </a:t>
            </a:r>
            <a:endParaRPr lang="zh-CN" altLang="en-US"/>
          </a:p>
          <a:p>
            <a:r>
              <a:rPr lang="zh-CN" altLang="en-US"/>
              <a:t>4 :  Date    </a:t>
            </a:r>
            <a:endParaRPr lang="zh-CN" altLang="en-US"/>
          </a:p>
          <a:p>
            <a:r>
              <a:rPr lang="zh-CN" altLang="en-US"/>
              <a:t>5 :  网站    </a:t>
            </a:r>
            <a:endParaRPr lang="zh-CN" altLang="en-US"/>
          </a:p>
          <a:p>
            <a:r>
              <a:rPr lang="zh-CN" altLang="en-US"/>
              <a:t>6 :  人物</a:t>
            </a:r>
            <a:endParaRPr lang="zh-CN" altLang="en-US"/>
          </a:p>
          <a:p>
            <a:r>
              <a:rPr lang="zh-CN" altLang="en-US"/>
              <a:t>7 :  网络小说</a:t>
            </a:r>
            <a:endParaRPr lang="zh-CN" altLang="en-US"/>
          </a:p>
          <a:p>
            <a:r>
              <a:rPr lang="zh-CN" altLang="en-US"/>
              <a:t>8 :  歌曲</a:t>
            </a:r>
            <a:endParaRPr lang="zh-CN" altLang="en-US"/>
          </a:p>
          <a:p>
            <a:r>
              <a:rPr lang="zh-CN" altLang="en-US"/>
              <a:t>9 :  作品</a:t>
            </a:r>
            <a:endParaRPr lang="zh-CN" altLang="en-US"/>
          </a:p>
          <a:p>
            <a:r>
              <a:rPr lang="zh-CN" altLang="en-US"/>
              <a:t>10 :  生物</a:t>
            </a:r>
            <a:endParaRPr lang="zh-CN" altLang="en-US"/>
          </a:p>
          <a:p>
            <a:r>
              <a:rPr lang="zh-CN" altLang="en-US"/>
              <a:t>11 :  机构</a:t>
            </a:r>
            <a:endParaRPr lang="zh-CN" altLang="en-US"/>
          </a:p>
          <a:p>
            <a:r>
              <a:rPr lang="zh-CN" altLang="en-US"/>
              <a:t>12 :  影视作品</a:t>
            </a:r>
            <a:endParaRPr lang="zh-CN" altLang="en-US"/>
          </a:p>
          <a:p>
            <a:r>
              <a:rPr lang="zh-CN" altLang="en-US"/>
              <a:t>13 :  城市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00500" y="2127885"/>
            <a:ext cx="2540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14 :  Text</a:t>
            </a:r>
            <a:endParaRPr lang="zh-CN" altLang="en-US"/>
          </a:p>
          <a:p>
            <a:r>
              <a:rPr lang="zh-CN" altLang="en-US">
                <a:sym typeface="+mn-ea"/>
              </a:rPr>
              <a:t>15 :  音乐专辑</a:t>
            </a:r>
            <a:endParaRPr lang="zh-CN" altLang="en-US"/>
          </a:p>
          <a:p>
            <a:r>
              <a:rPr lang="zh-CN" altLang="en-US">
                <a:sym typeface="+mn-ea"/>
              </a:rPr>
              <a:t>16 :  行政区</a:t>
            </a:r>
            <a:endParaRPr lang="zh-CN" altLang="en-US"/>
          </a:p>
          <a:p>
            <a:r>
              <a:rPr lang="zh-CN" altLang="en-US">
                <a:sym typeface="+mn-ea"/>
              </a:rPr>
              <a:t>17 :  Number</a:t>
            </a:r>
            <a:endParaRPr lang="zh-CN" altLang="en-US"/>
          </a:p>
          <a:p>
            <a:r>
              <a:rPr lang="zh-CN" altLang="en-US">
                <a:sym typeface="+mn-ea"/>
              </a:rPr>
              <a:t>18 :  书籍</a:t>
            </a:r>
            <a:endParaRPr lang="zh-CN" altLang="en-US"/>
          </a:p>
          <a:p>
            <a:r>
              <a:rPr lang="zh-CN" altLang="en-US">
                <a:sym typeface="+mn-ea"/>
              </a:rPr>
              <a:t>19 :  历史人物</a:t>
            </a:r>
            <a:endParaRPr lang="zh-CN" altLang="en-US"/>
          </a:p>
          <a:p>
            <a:r>
              <a:rPr lang="zh-CN" altLang="en-US">
                <a:sym typeface="+mn-ea"/>
              </a:rPr>
              <a:t>20 :  出版社</a:t>
            </a:r>
            <a:endParaRPr lang="zh-CN" altLang="en-US"/>
          </a:p>
          <a:p>
            <a:r>
              <a:rPr lang="zh-CN" altLang="en-US">
                <a:sym typeface="+mn-ea"/>
              </a:rPr>
              <a:t>21 :  国家</a:t>
            </a:r>
            <a:endParaRPr lang="zh-CN" altLang="en-US"/>
          </a:p>
          <a:p>
            <a:r>
              <a:rPr lang="zh-CN" altLang="en-US">
                <a:sym typeface="+mn-ea"/>
              </a:rPr>
              <a:t>22 :  目</a:t>
            </a:r>
            <a:endParaRPr lang="zh-CN" altLang="en-US"/>
          </a:p>
          <a:p>
            <a:r>
              <a:rPr lang="zh-CN" altLang="en-US">
                <a:sym typeface="+mn-ea"/>
              </a:rPr>
              <a:t>23 :  企业</a:t>
            </a:r>
            <a:endParaRPr lang="zh-CN" altLang="en-US"/>
          </a:p>
          <a:p>
            <a:r>
              <a:rPr lang="zh-CN" altLang="en-US">
                <a:sym typeface="+mn-ea"/>
              </a:rPr>
              <a:t>24 :  景点</a:t>
            </a:r>
            <a:endParaRPr lang="zh-CN" altLang="en-US"/>
          </a:p>
          <a:p>
            <a:r>
              <a:rPr lang="zh-CN" altLang="en-US">
                <a:sym typeface="+mn-ea"/>
              </a:rPr>
              <a:t>25 :  图书作品</a:t>
            </a:r>
            <a:endParaRPr lang="zh-CN" altLang="en-US"/>
          </a:p>
          <a:p>
            <a:r>
              <a:rPr lang="zh-CN" altLang="en-US">
                <a:sym typeface="+mn-ea"/>
              </a:rPr>
              <a:t>26 :  地点</a:t>
            </a:r>
            <a:endParaRPr lang="zh-CN" altLang="en-US"/>
          </a:p>
          <a:p>
            <a:r>
              <a:rPr lang="zh-CN" altLang="en-US">
                <a:sym typeface="+mn-ea"/>
              </a:rPr>
              <a:t>27 :  语言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" y="289560"/>
            <a:ext cx="6849745" cy="50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3200" spc="-65" dirty="0">
                <a:solidFill>
                  <a:srgbClr val="A33E27"/>
                </a:solidFill>
              </a:rPr>
              <a:t>3.</a:t>
            </a:r>
            <a:r>
              <a:rPr lang="zh-CN" sz="3200" spc="-65" dirty="0">
                <a:solidFill>
                  <a:srgbClr val="A33E27"/>
                </a:solidFill>
              </a:rPr>
              <a:t>标注数据</a:t>
            </a:r>
            <a:endParaRPr lang="zh-CN" sz="3200" spc="-65" dirty="0">
              <a:solidFill>
                <a:srgbClr val="A33E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860" y="899160"/>
            <a:ext cx="97358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"text":"</a:t>
            </a:r>
            <a:r>
              <a:rPr lang="zh-CN" altLang="en-US">
                <a:solidFill>
                  <a:srgbClr val="FF0000"/>
                </a:solidFill>
              </a:rPr>
              <a:t>北京枝兰信息技术有限公司</a:t>
            </a:r>
            <a:r>
              <a:rPr lang="zh-CN" altLang="en-US"/>
              <a:t>（简称九枝兰）成立于</a:t>
            </a:r>
            <a:r>
              <a:rPr lang="zh-CN" altLang="en-US">
                <a:solidFill>
                  <a:srgbClr val="FF0000"/>
                </a:solidFill>
              </a:rPr>
              <a:t>2014年</a:t>
            </a:r>
            <a:r>
              <a:rPr lang="zh-CN" altLang="en-US"/>
              <a:t>，总部位于</a:t>
            </a:r>
            <a:r>
              <a:rPr lang="zh-CN" altLang="en-US">
                <a:solidFill>
                  <a:srgbClr val="FF0000"/>
                </a:solidFill>
              </a:rPr>
              <a:t>北京</a:t>
            </a:r>
            <a:r>
              <a:rPr lang="zh-CN" altLang="en-US"/>
              <a:t>",</a:t>
            </a:r>
            <a:endParaRPr lang="zh-CN" altLang="en-US"/>
          </a:p>
          <a:p>
            <a:r>
              <a:rPr lang="zh-CN" altLang="en-US"/>
              <a:t>    "</a:t>
            </a:r>
            <a:r>
              <a:rPr lang="en-US" altLang="zh-CN"/>
              <a:t>entities</a:t>
            </a:r>
            <a:r>
              <a:rPr lang="zh-CN" altLang="en-US"/>
              <a:t>_list":[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"</a:t>
            </a:r>
            <a:r>
              <a:rPr lang="en-US" altLang="zh-CN"/>
              <a:t>text</a:t>
            </a:r>
            <a:r>
              <a:rPr lang="zh-CN" altLang="en-US"/>
              <a:t>":"</a:t>
            </a:r>
            <a:r>
              <a:rPr lang="zh-CN" altLang="en-US">
                <a:sym typeface="+mn-ea"/>
              </a:rPr>
              <a:t>北京枝兰信息技术有限公司</a:t>
            </a:r>
            <a:r>
              <a:rPr lang="zh-CN" altLang="en-US"/>
              <a:t>",</a:t>
            </a:r>
            <a:endParaRPr lang="zh-CN" altLang="en-US"/>
          </a:p>
          <a:p>
            <a:r>
              <a:rPr lang="zh-CN" altLang="en-US"/>
              <a:t>            "type":"企业"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}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         </a:t>
            </a:r>
            <a:r>
              <a:rPr lang="en-US" altLang="zh-CN"/>
              <a:t>{</a:t>
            </a:r>
            <a:endParaRPr lang="en-US" altLang="zh-CN"/>
          </a:p>
          <a:p>
            <a:r>
              <a:rPr lang="zh-CN" altLang="en-US"/>
              <a:t>            "object":"2014年",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"object_type":"Date"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zh-CN" altLang="en-US">
                <a:sym typeface="+mn-ea"/>
              </a:rPr>
              <a:t>"object":"北京",</a:t>
            </a:r>
            <a:endParaRPr lang="zh-CN" altLang="en-US"/>
          </a:p>
          <a:p>
            <a:r>
              <a:rPr lang="zh-CN" altLang="en-US"/>
              <a:t>            "object_type":"地点"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]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" y="289560"/>
            <a:ext cx="6849745" cy="50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3200" spc="-65" dirty="0">
                <a:solidFill>
                  <a:srgbClr val="A33E27"/>
                </a:solidFill>
              </a:rPr>
              <a:t>4.</a:t>
            </a:r>
            <a:r>
              <a:rPr lang="zh-CN" sz="3200" spc="-65" dirty="0">
                <a:solidFill>
                  <a:srgbClr val="A33E27"/>
                </a:solidFill>
              </a:rPr>
              <a:t>训练模型</a:t>
            </a:r>
            <a:endParaRPr lang="zh-CN" sz="3200" spc="-65" dirty="0">
              <a:solidFill>
                <a:srgbClr val="A33E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6875" y="4891405"/>
            <a:ext cx="8337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   </a:t>
            </a:r>
            <a:r>
              <a:rPr lang="zh-CN" altLang="en-US">
                <a:solidFill>
                  <a:srgbClr val="FF0000"/>
                </a:solidFill>
              </a:rPr>
              <a:t>北 京 枝 兰 信 息 技 术 有 限 公 司 </a:t>
            </a:r>
            <a:r>
              <a:rPr lang="zh-CN" altLang="en-US"/>
              <a:t>成 立 于 </a:t>
            </a:r>
            <a:r>
              <a:rPr lang="zh-CN" altLang="en-US">
                <a:solidFill>
                  <a:srgbClr val="FF0000"/>
                </a:solidFill>
              </a:rPr>
              <a:t>2014 年  </a:t>
            </a:r>
            <a:r>
              <a:rPr lang="en-US" altLang="zh-CN">
                <a:solidFill>
                  <a:srgbClr val="FF0000"/>
                </a:solidFill>
              </a:rPr>
              <a:t>...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7815" y="3997960"/>
            <a:ext cx="4298950" cy="304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模型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4981575" y="4409440"/>
            <a:ext cx="11430" cy="3943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" name="直接箭头连接符 2"/>
          <p:cNvCxnSpPr/>
          <p:nvPr/>
        </p:nvCxnSpPr>
        <p:spPr>
          <a:xfrm flipH="1" flipV="1">
            <a:off x="4970145" y="3516630"/>
            <a:ext cx="11430" cy="3943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" name="文本框 3"/>
          <p:cNvSpPr txBox="1"/>
          <p:nvPr/>
        </p:nvSpPr>
        <p:spPr>
          <a:xfrm>
            <a:off x="106680" y="2755265"/>
            <a:ext cx="11279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      B-</a:t>
            </a:r>
            <a:r>
              <a:rPr lang="zh-CN" altLang="en-US">
                <a:solidFill>
                  <a:srgbClr val="FF0000"/>
                </a:solidFill>
              </a:rPr>
              <a:t>企业 </a:t>
            </a:r>
            <a:r>
              <a:rPr lang="en-US" altLang="zh-CN">
                <a:solidFill>
                  <a:srgbClr val="FF0000"/>
                </a:solidFill>
              </a:rPr>
              <a:t>I-</a:t>
            </a:r>
            <a:r>
              <a:rPr lang="zh-CN" altLang="en-US">
                <a:solidFill>
                  <a:srgbClr val="FF0000"/>
                </a:solidFill>
              </a:rPr>
              <a:t>企业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企业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企业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企业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企业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企业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企业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企业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企业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  O  O B-Date I-Date -Date -Date...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2020" y="1050290"/>
            <a:ext cx="4502785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NER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一般是看做是一个序列标注问题</a:t>
            </a:r>
            <a:endParaRPr lang="zh-CN" altLang="en-US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" y="289560"/>
            <a:ext cx="6849745" cy="50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zh-CN" altLang="en-US" sz="3200" spc="-65" dirty="0">
                <a:solidFill>
                  <a:srgbClr val="A33E27"/>
                </a:solidFill>
              </a:rPr>
              <a:t>关系分类  以</a:t>
            </a:r>
            <a:r>
              <a:rPr lang="en-US" altLang="zh-CN" sz="3200" spc="-65" dirty="0">
                <a:solidFill>
                  <a:srgbClr val="A33E27"/>
                </a:solidFill>
              </a:rPr>
              <a:t>DuIE</a:t>
            </a:r>
            <a:r>
              <a:rPr lang="zh-CN" altLang="en-US" sz="3200" spc="-65" dirty="0">
                <a:solidFill>
                  <a:srgbClr val="A33E27"/>
                </a:solidFill>
              </a:rPr>
              <a:t>数据集</a:t>
            </a:r>
            <a:r>
              <a:rPr lang="zh-CN" altLang="en-US" sz="3200" spc="-65" dirty="0">
                <a:solidFill>
                  <a:srgbClr val="A33E27"/>
                </a:solidFill>
              </a:rPr>
              <a:t>举例</a:t>
            </a:r>
            <a:endParaRPr lang="zh-CN" altLang="en-US" sz="3200" spc="-65" dirty="0">
              <a:solidFill>
                <a:srgbClr val="A33E2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6170" y="1320800"/>
            <a:ext cx="2163445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获取训练数据</a:t>
            </a:r>
            <a:endParaRPr lang="zh-CN" altLang="en-US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6170" y="2128520"/>
            <a:ext cx="3436620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定义标签体系和标注规范</a:t>
            </a:r>
            <a:endParaRPr lang="zh-CN" altLang="en-US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6170" y="2953385"/>
            <a:ext cx="1654175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标注数据</a:t>
            </a:r>
            <a:endParaRPr lang="zh-CN" altLang="en-US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6170" y="3769995"/>
            <a:ext cx="1654175" cy="398780"/>
          </a:xfrm>
          <a:prstGeom prst="rect">
            <a:avLst/>
          </a:prstGeom>
        </p:spPr>
        <p:txBody>
          <a:bodyPr wrap="none">
            <a:spAutoFit/>
          </a:bodyPr>
          <a:p>
            <a:pPr marL="241300" indent="-228600">
              <a:lnSpc>
                <a:spcPct val="100000"/>
              </a:lnSpc>
              <a:buClr>
                <a:srgbClr val="A33E27"/>
              </a:buClr>
              <a:buFont typeface="Arial" panose="020B0604020202020204"/>
              <a:buChar char="▪"/>
              <a:tabLst>
                <a:tab pos="241300" algn="l"/>
              </a:tabLst>
            </a:pPr>
            <a:r>
              <a:rPr lang="en-US" altLang="zh-CN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000" spc="5" dirty="0">
                <a:solidFill>
                  <a:srgbClr val="48304A"/>
                </a:solidFill>
                <a:latin typeface="微软雅黑" panose="020B0503020204020204" charset="-122"/>
                <a:cs typeface="微软雅黑" panose="020B0503020204020204" charset="-122"/>
              </a:rPr>
              <a:t>训练模型</a:t>
            </a:r>
            <a:endParaRPr lang="zh-CN" altLang="en-US" sz="2000" spc="5" dirty="0">
              <a:solidFill>
                <a:srgbClr val="48304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285,&quot;width&quot;:7890}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5221</Words>
  <Application>WPS 演示</Application>
  <PresentationFormat>宽屏</PresentationFormat>
  <Paragraphs>213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Blue Waves</vt:lpstr>
      <vt:lpstr>PowerPoint 演示文稿</vt:lpstr>
      <vt:lpstr>任务介绍</vt:lpstr>
      <vt:lpstr>NLP任务介绍</vt:lpstr>
      <vt:lpstr>任务介绍</vt:lpstr>
      <vt:lpstr>医学命名实体识别</vt:lpstr>
      <vt:lpstr>命名实体识别   以DuIE数据集举例</vt:lpstr>
      <vt:lpstr>命名实体识别   以DuIE数据集举例</vt:lpstr>
      <vt:lpstr>标注数据</vt:lpstr>
      <vt:lpstr>命名实体识别   以DuIE数据集举例</vt:lpstr>
      <vt:lpstr>医学关系抽取</vt:lpstr>
      <vt:lpstr>2.定义标签体系和标注规范</vt:lpstr>
      <vt:lpstr>4.训练模型</vt:lpstr>
      <vt:lpstr>抽取实例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Loong Live</dc:creator>
  <cp:lastModifiedBy>荆红浅醉</cp:lastModifiedBy>
  <cp:revision>37</cp:revision>
  <dcterms:created xsi:type="dcterms:W3CDTF">2019-07-12T09:34:00Z</dcterms:created>
  <dcterms:modified xsi:type="dcterms:W3CDTF">2020-10-16T07:25:04Z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Microsoft® PowerPoint® for Office 365</vt:lpwstr>
  </property>
  <property fmtid="{D5CDD505-2E9C-101B-9397-08002B2CF9AE}" pid="3" name="KSOProductBuildVer">
    <vt:lpwstr>2052-11.1.0.9999</vt:lpwstr>
  </property>
</Properties>
</file>