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02A154-52C1-CD47-9F57-A9ECA3C2E9AA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3A3F55-B49A-0043-9C36-040FAFDDB13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17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154-52C1-CD47-9F57-A9ECA3C2E9AA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F55-B49A-0043-9C36-040FAFDD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8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154-52C1-CD47-9F57-A9ECA3C2E9AA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F55-B49A-0043-9C36-040FAFDD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5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154-52C1-CD47-9F57-A9ECA3C2E9AA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F55-B49A-0043-9C36-040FAFDD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0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2A154-52C1-CD47-9F57-A9ECA3C2E9AA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3A3F55-B49A-0043-9C36-040FAFDDB1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409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154-52C1-CD47-9F57-A9ECA3C2E9AA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F55-B49A-0043-9C36-040FAFDD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154-52C1-CD47-9F57-A9ECA3C2E9AA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F55-B49A-0043-9C36-040FAFDD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3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154-52C1-CD47-9F57-A9ECA3C2E9AA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F55-B49A-0043-9C36-040FAFDD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6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154-52C1-CD47-9F57-A9ECA3C2E9AA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3F55-B49A-0043-9C36-040FAFDD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2A154-52C1-CD47-9F57-A9ECA3C2E9AA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3A3F55-B49A-0043-9C36-040FAFDDB1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138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2A154-52C1-CD47-9F57-A9ECA3C2E9AA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3A3F55-B49A-0043-9C36-040FAFDDB1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85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02A154-52C1-CD47-9F57-A9ECA3C2E9AA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53A3F55-B49A-0043-9C36-040FAFDDB1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03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5-simple-ways-to-tokenize-text-in-python-92c6804edfc4" TargetMode="External"/><Relationship Id="rId3" Type="http://schemas.openxmlformats.org/officeDocument/2006/relationships/hyperlink" Target="http://archives.depechemode.com/discography/" TargetMode="External"/><Relationship Id="rId7" Type="http://schemas.openxmlformats.org/officeDocument/2006/relationships/hyperlink" Target="https://radimrehurek.com/gensim/" TargetMode="External"/><Relationship Id="rId2" Type="http://schemas.openxmlformats.org/officeDocument/2006/relationships/hyperlink" Target="https://www.lyric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lftstack.com/howto/matplotlib/matplotlib-label-scatter-plot-points/" TargetMode="External"/><Relationship Id="rId5" Type="http://schemas.openxmlformats.org/officeDocument/2006/relationships/hyperlink" Target="https://www.analyticsvidhya.com/blog/2021/05/how-to-build-word-cloud-in-python/" TargetMode="External"/><Relationship Id="rId4" Type="http://schemas.openxmlformats.org/officeDocument/2006/relationships/hyperlink" Target="https://towardsdatascience.com/how-to-analyze-emotions-and-words-of-the-lyrics-from-your-favorite-music-artist-bbca1041128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s.depechemode.com/discography/" TargetMode="External"/><Relationship Id="rId2" Type="http://schemas.openxmlformats.org/officeDocument/2006/relationships/hyperlink" Target="https://www.lyric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FDC76E-02A8-2444-88B5-37C734ED1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5600"/>
              <a:t>An Analysis of Depeche Mode’s Discography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945B-BA10-AF4A-8F8B-EFFC137F0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Zachary Chipman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IST652 Fall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9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9CC9-F688-6347-92AE-46B6AE50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2AE4-83D1-EF41-8383-7C9D5C6E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Main sources of data:</a:t>
            </a:r>
          </a:p>
          <a:p>
            <a:r>
              <a:rPr lang="en-US" u="sng" dirty="0">
                <a:hlinkClick r:id="rId2"/>
              </a:rPr>
              <a:t>https://www.lyrics.com/</a:t>
            </a:r>
            <a:endParaRPr lang="en-US" dirty="0"/>
          </a:p>
          <a:p>
            <a:r>
              <a:rPr lang="en-US" u="sng" dirty="0">
                <a:hlinkClick r:id="rId3"/>
              </a:rPr>
              <a:t>http://archives.depechemode.com/discography/</a:t>
            </a:r>
            <a:endParaRPr lang="en-US" dirty="0"/>
          </a:p>
          <a:p>
            <a:r>
              <a:rPr lang="en-US" dirty="0"/>
              <a:t>Referenced for my sentiment analysis code and some of my plots:</a:t>
            </a:r>
          </a:p>
          <a:p>
            <a:r>
              <a:rPr lang="en-US" u="sng" dirty="0">
                <a:hlinkClick r:id="rId4"/>
              </a:rPr>
              <a:t>https://towardsdatascience.com/how-to-analyze-emotions-and-words-of-the-lyrics-from-your-favorite-music-artist-bbca10411283</a:t>
            </a:r>
            <a:endParaRPr lang="en-US" dirty="0"/>
          </a:p>
          <a:p>
            <a:r>
              <a:rPr lang="en-US" dirty="0"/>
              <a:t>Referenced to help create the word clouds:</a:t>
            </a:r>
          </a:p>
          <a:p>
            <a:r>
              <a:rPr lang="en-US" u="sng" dirty="0">
                <a:hlinkClick r:id="rId5"/>
              </a:rPr>
              <a:t>https://www.analyticsvidhya.com/blog/2021/05/how-to-build-word-cloud-in-python/</a:t>
            </a:r>
            <a:endParaRPr lang="en-US" dirty="0"/>
          </a:p>
          <a:p>
            <a:r>
              <a:rPr lang="en-US" dirty="0"/>
              <a:t>Helped with some of the plot features:</a:t>
            </a:r>
          </a:p>
          <a:p>
            <a:r>
              <a:rPr lang="en-US" u="sng" dirty="0">
                <a:hlinkClick r:id="rId6"/>
              </a:rPr>
              <a:t>https://www.delftstack.com/howto/matplotlib/matplotlib-label-scatter-plot-points/</a:t>
            </a:r>
            <a:endParaRPr lang="en-US" dirty="0"/>
          </a:p>
          <a:p>
            <a:r>
              <a:rPr lang="en-US" dirty="0"/>
              <a:t>Resources for the "</a:t>
            </a:r>
            <a:r>
              <a:rPr lang="en-US" dirty="0" err="1"/>
              <a:t>gensim</a:t>
            </a:r>
            <a:r>
              <a:rPr lang="en-US" dirty="0"/>
              <a:t>" module:</a:t>
            </a:r>
          </a:p>
          <a:p>
            <a:r>
              <a:rPr lang="en-US" u="sng" dirty="0">
                <a:hlinkClick r:id="rId7"/>
              </a:rPr>
              <a:t>https://radimrehurek.com/gensim/</a:t>
            </a:r>
            <a:endParaRPr lang="en-US" dirty="0"/>
          </a:p>
          <a:p>
            <a:r>
              <a:rPr lang="en-US" u="sng" dirty="0">
                <a:hlinkClick r:id="rId8"/>
              </a:rPr>
              <a:t>https://towardsdatascience.com/5-simple-ways-to-tokenize-text-in-python-92c6804edfc4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76DAC8D-5C7E-1749-98F6-F5C8C023C5CF}"/>
              </a:ext>
            </a:extLst>
          </p:cNvPr>
          <p:cNvSpPr txBox="1"/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7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7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65964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0847-AA3D-BB48-B408-239F0D7D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76E4-9C9D-5E49-9F62-AECD7FD0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  <a:p>
            <a:r>
              <a:rPr lang="en-US" sz="1400" dirty="0"/>
              <a:t>Depeche Mode is one of my favorite bands of all time.</a:t>
            </a:r>
          </a:p>
          <a:p>
            <a:r>
              <a:rPr lang="en-US" sz="1400" dirty="0"/>
              <a:t>They are known for making songs with dark themes, and I wanted to see if a sentiment analysis supported that assumption.</a:t>
            </a:r>
          </a:p>
          <a:p>
            <a:r>
              <a:rPr lang="en-US" dirty="0"/>
              <a:t>Data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What is the overall sentiment of Depeche Mode’s discography?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How does the sentiment change from album to album?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Does the sentiment of an album reflect its popularity?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What are the most frequent words in each album and do the results reflect the sentiment of that album?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7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BAC6-7795-D343-A832-C6E00DF1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F7A0-29AE-7E41-94F4-DCB63356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Lyrics</a:t>
            </a:r>
          </a:p>
          <a:p>
            <a:r>
              <a:rPr lang="en-US" sz="1400" dirty="0">
                <a:hlinkClick r:id="rId2"/>
              </a:rPr>
              <a:t>https://www.lyrics.com/</a:t>
            </a:r>
            <a:endParaRPr lang="en-US" sz="1400" dirty="0"/>
          </a:p>
          <a:p>
            <a:r>
              <a:rPr lang="en-US" sz="1400" dirty="0"/>
              <a:t>Scraped the original track listing from their 14 studio albums (1980-2017)</a:t>
            </a:r>
          </a:p>
          <a:p>
            <a:r>
              <a:rPr lang="en-US" dirty="0"/>
              <a:t>Chart Position</a:t>
            </a:r>
          </a:p>
          <a:p>
            <a:r>
              <a:rPr lang="en-US" sz="1400" dirty="0">
                <a:hlinkClick r:id="rId3"/>
              </a:rPr>
              <a:t>http://archives.depechemode.com/discography/</a:t>
            </a:r>
            <a:endParaRPr lang="en-US" sz="1400" dirty="0"/>
          </a:p>
          <a:p>
            <a:r>
              <a:rPr lang="en-US" sz="1400" dirty="0"/>
              <a:t>For each album, I scraped the album’s name as well as its top position on the UK and US album charts.</a:t>
            </a:r>
          </a:p>
          <a:p>
            <a:r>
              <a:rPr lang="en-US" dirty="0"/>
              <a:t>Both sources were scraped using </a:t>
            </a:r>
            <a:r>
              <a:rPr lang="en-US" dirty="0" err="1"/>
              <a:t>BeautifulSoup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7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06B12-3703-4540-A37A-BB3374B7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2800"/>
              <a:t>Data Preparation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710E16A7-08E5-C144-B891-F035AEC8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798230"/>
            <a:ext cx="6900380" cy="526154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C0947-C1F5-4D4B-A3E8-22CD55C2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200" dirty="0"/>
              <a:t>Created a list for the album names and the two chart positions.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200" dirty="0"/>
              <a:t>Defined each album as a list where each element was a song from that album.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200" dirty="0"/>
              <a:t>Used the </a:t>
            </a:r>
            <a:r>
              <a:rPr lang="en-US" sz="1200" dirty="0" err="1"/>
              <a:t>SentimentIntensityAnalyzer</a:t>
            </a:r>
            <a:r>
              <a:rPr lang="en-US" sz="1200" dirty="0"/>
              <a:t> from </a:t>
            </a:r>
            <a:r>
              <a:rPr lang="en-US" sz="1200" dirty="0" err="1"/>
              <a:t>nltk</a:t>
            </a:r>
            <a:r>
              <a:rPr lang="en-US" sz="1200" dirty="0"/>
              <a:t> to perform a sentiment analysis on each song. From these results, I created two sets of four lists (one for each sentiment type).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200" dirty="0"/>
              <a:t>The first set contained all the songs in the discography (Question 1) while the second set contained the average scores for each album (Questions 2-3).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200" dirty="0"/>
              <a:t>Created a Pandas data frame to help with analysis and visualization.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200" dirty="0"/>
              <a:t>To answer Question 4, I would later tokenize each album using the “genism” package.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12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1200" dirty="0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6254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9A21-C2E7-274C-8B76-B5215C0C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Sentiment Analysis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9B148798-4927-6246-85E4-468BD884AE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1275" y="640080"/>
            <a:ext cx="6146379" cy="557784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2809C0-1ECF-E044-A8FB-C9F0DACE0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Overall Sentiment Scores:</a:t>
            </a:r>
          </a:p>
          <a:p>
            <a:r>
              <a:rPr lang="en-US" sz="1600"/>
              <a:t>Negative: 0.11 (11%)</a:t>
            </a:r>
          </a:p>
          <a:p>
            <a:r>
              <a:rPr lang="en-US" sz="1600"/>
              <a:t>Neutral: 0.75 (75%)</a:t>
            </a:r>
          </a:p>
          <a:p>
            <a:r>
              <a:rPr lang="en-US" sz="1600"/>
              <a:t>Positive: 0.14 (14%)</a:t>
            </a:r>
          </a:p>
          <a:p>
            <a:r>
              <a:rPr lang="en-US" sz="1600"/>
              <a:t>Compound: 0.24</a:t>
            </a:r>
          </a:p>
          <a:p>
            <a:r>
              <a:rPr lang="en-US" sz="1600"/>
              <a:t>The overall sentiment of Depeche Mode’s discography (and all but 3 albums) is positive.</a:t>
            </a: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565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682DB-D468-C446-9638-6B182B94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Sentiment Analysis con.</a:t>
            </a:r>
            <a:endParaRPr lang="en-US" sz="4800" cap="all" dirty="0"/>
          </a:p>
        </p:txBody>
      </p:sp>
      <p:pic>
        <p:nvPicPr>
          <p:cNvPr id="17" name="Content Placeholder 16" descr="Chart, scatter chart&#10;&#10;Description automatically generated">
            <a:extLst>
              <a:ext uri="{FF2B5EF4-FFF2-40B4-BE49-F238E27FC236}">
                <a16:creationId xmlns:a16="http://schemas.microsoft.com/office/drawing/2014/main" id="{E8BFEEFA-54C2-0F42-8C85-549B0F210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1699" y="643467"/>
            <a:ext cx="4854332" cy="3543662"/>
          </a:xfrm>
          <a:prstGeom prst="rect">
            <a:avLst/>
          </a:prstGeom>
        </p:spPr>
      </p:pic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5BDC573C-9F5B-6448-91F8-9C28127EF6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" b="2530"/>
          <a:stretch/>
        </p:blipFill>
        <p:spPr>
          <a:xfrm>
            <a:off x="6422871" y="643467"/>
            <a:ext cx="5120522" cy="3543662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7425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91407-224D-0C49-8E3B-4A8FBBB5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cap="all"/>
              <a:t>Word Frequencies (Top 3 Positive Albums)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B24464E-46C5-6440-9C27-99EB9780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741" y="594838"/>
            <a:ext cx="3421619" cy="3615629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C58D75B-A254-4F49-992E-A2A7C208E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366" y="550589"/>
            <a:ext cx="3438392" cy="361562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364529C-1470-8B43-A806-96FDA1DE2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344" y="560665"/>
            <a:ext cx="3553290" cy="361562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0549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1CEDB-0A20-BB49-A422-CE382CF5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cap="all"/>
              <a:t>Word Frequencies (Top 3 Negative Albums)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C3AE60-3975-6A42-ADCB-D78A827A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490" y="578317"/>
            <a:ext cx="3191300" cy="3615629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2B931E3-5421-BB4F-8447-BE6ED7D7F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418" y="560666"/>
            <a:ext cx="3493655" cy="361562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4424D39-5D8E-F548-AE79-FD4F4DA1C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797" y="571500"/>
            <a:ext cx="3504772" cy="361562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948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84F9-AB06-D443-A86E-1A5FA4DA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4CF9-CEA4-1342-A404-27DA5CA1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Conclusions:</a:t>
            </a:r>
          </a:p>
          <a:p>
            <a:r>
              <a:rPr lang="en-US" sz="1400" dirty="0"/>
              <a:t>Since “love” is a major theme in many Depeche Mode songs, the sentiment of their discography skews positive.</a:t>
            </a:r>
          </a:p>
          <a:p>
            <a:r>
              <a:rPr lang="en-US" sz="1400" dirty="0"/>
              <a:t>The ambiguity of lyrics and the lack of music makes songs hard to analyze.</a:t>
            </a:r>
          </a:p>
          <a:p>
            <a:r>
              <a:rPr lang="en-US" sz="1400" dirty="0"/>
              <a:t>The sentiment of an album does not correlate to its popularity.</a:t>
            </a:r>
          </a:p>
          <a:p>
            <a:r>
              <a:rPr lang="en-US" dirty="0"/>
              <a:t>Next Steps:</a:t>
            </a:r>
          </a:p>
          <a:p>
            <a:r>
              <a:rPr lang="en-US" sz="1400" dirty="0"/>
              <a:t>Experiment with different sentiment analysis tools.</a:t>
            </a:r>
          </a:p>
          <a:p>
            <a:r>
              <a:rPr lang="en-US" sz="1400" dirty="0"/>
              <a:t>Try using n-grams.</a:t>
            </a:r>
          </a:p>
          <a:p>
            <a:r>
              <a:rPr lang="en-US" sz="1400" dirty="0"/>
              <a:t>Compare singles to non-singles.</a:t>
            </a:r>
          </a:p>
        </p:txBody>
      </p:sp>
    </p:spTree>
    <p:extLst>
      <p:ext uri="{BB962C8B-B14F-4D97-AF65-F5344CB8AC3E}">
        <p14:creationId xmlns:p14="http://schemas.microsoft.com/office/powerpoint/2010/main" val="11103707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{42ABB963-A14C-0F4B-8726-39BABD00D1EA}tf10001072</Template>
  <TotalTime>240</TotalTime>
  <Words>549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An Analysis of Depeche Mode’s Discography </vt:lpstr>
      <vt:lpstr>Introduction and Data Questions</vt:lpstr>
      <vt:lpstr>Data Sources</vt:lpstr>
      <vt:lpstr>Data Preparation</vt:lpstr>
      <vt:lpstr>Sentiment Analysis</vt:lpstr>
      <vt:lpstr>Sentiment Analysis con.</vt:lpstr>
      <vt:lpstr>Word Frequencies (Top 3 Positive Albums)</vt:lpstr>
      <vt:lpstr>Word Frequencies (Top 3 Negative Albums)</vt:lpstr>
      <vt:lpstr>Conclusions and Next Steps</vt:lpstr>
      <vt:lpstr>Sources and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Chipman</dc:creator>
  <cp:lastModifiedBy>Zachary Chipman</cp:lastModifiedBy>
  <cp:revision>47</cp:revision>
  <dcterms:created xsi:type="dcterms:W3CDTF">2021-12-15T15:01:15Z</dcterms:created>
  <dcterms:modified xsi:type="dcterms:W3CDTF">2021-12-16T23:30:01Z</dcterms:modified>
</cp:coreProperties>
</file>