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281" r:id="rId4"/>
    <p:sldId id="282" r:id="rId5"/>
    <p:sldId id="323" r:id="rId6"/>
    <p:sldId id="324" r:id="rId7"/>
    <p:sldId id="275" r:id="rId8"/>
    <p:sldId id="276" r:id="rId9"/>
    <p:sldId id="277" r:id="rId10"/>
    <p:sldId id="280" r:id="rId11"/>
    <p:sldId id="283" r:id="rId12"/>
    <p:sldId id="284" r:id="rId13"/>
    <p:sldId id="285" r:id="rId14"/>
    <p:sldId id="279" r:id="rId15"/>
    <p:sldId id="286" r:id="rId16"/>
    <p:sldId id="288" r:id="rId17"/>
    <p:sldId id="287" r:id="rId18"/>
    <p:sldId id="289" r:id="rId19"/>
    <p:sldId id="325" r:id="rId20"/>
    <p:sldId id="290" r:id="rId21"/>
    <p:sldId id="293" r:id="rId22"/>
    <p:sldId id="294" r:id="rId23"/>
    <p:sldId id="295" r:id="rId24"/>
    <p:sldId id="326" r:id="rId25"/>
    <p:sldId id="296" r:id="rId26"/>
    <p:sldId id="297" r:id="rId27"/>
    <p:sldId id="298" r:id="rId28"/>
    <p:sldId id="299" r:id="rId29"/>
    <p:sldId id="300" r:id="rId30"/>
    <p:sldId id="301" r:id="rId31"/>
    <p:sldId id="302" r:id="rId32"/>
    <p:sldId id="303" r:id="rId33"/>
    <p:sldId id="304" r:id="rId34"/>
    <p:sldId id="306" r:id="rId35"/>
    <p:sldId id="305" r:id="rId36"/>
    <p:sldId id="321" r:id="rId37"/>
    <p:sldId id="307" r:id="rId38"/>
    <p:sldId id="308" r:id="rId39"/>
    <p:sldId id="309" r:id="rId40"/>
    <p:sldId id="310" r:id="rId41"/>
    <p:sldId id="311" r:id="rId42"/>
    <p:sldId id="312" r:id="rId43"/>
    <p:sldId id="314" r:id="rId44"/>
    <p:sldId id="315" r:id="rId45"/>
    <p:sldId id="317" r:id="rId46"/>
    <p:sldId id="319" r:id="rId47"/>
    <p:sldId id="320"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779" autoAdjust="0"/>
  </p:normalViewPr>
  <p:slideViewPr>
    <p:cSldViewPr>
      <p:cViewPr>
        <p:scale>
          <a:sx n="75" d="100"/>
          <a:sy n="75" d="100"/>
        </p:scale>
        <p:origin x="-684"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9FE3E-1541-415E-B8BB-D897C1256869}" type="datetimeFigureOut">
              <a:rPr lang="zh-CN" altLang="en-US" smtClean="0"/>
              <a:pPr/>
              <a:t>2021/3/22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2DA497-C254-4B32-9ACB-3E7D8E4B33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ln>
            <a:miter lim="800000"/>
            <a:headEnd/>
            <a:tailEnd/>
          </a:ln>
        </p:spPr>
        <p:txBody>
          <a:bodyPr/>
          <a:lstStyle/>
          <a:p>
            <a:fld id="{A07A6374-8E3E-40E6-BC4C-18C3CA780B7D}" type="slidenum">
              <a:rPr lang="en-US" altLang="zh-CN"/>
              <a:pPr/>
              <a:t>9</a:t>
            </a:fld>
            <a:endParaRPr lang="en-US" altLang="zh-CN"/>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ln>
            <a:miter lim="800000"/>
            <a:headEnd/>
            <a:tailEnd/>
          </a:ln>
        </p:spPr>
        <p:txBody>
          <a:bodyPr/>
          <a:lstStyle/>
          <a:p>
            <a:fld id="{0B6D2B89-0F83-4A31-BE26-36F61E031533}" type="slidenum">
              <a:rPr lang="en-US" altLang="zh-CN"/>
              <a:pPr/>
              <a:t>14</a:t>
            </a:fld>
            <a:endParaRPr lang="en-US" altLang="zh-CN"/>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认证方向被认证方发送一个</a:t>
            </a:r>
            <a:r>
              <a:rPr lang="en-US" altLang="zh-CN" dirty="0" smtClean="0"/>
              <a:t>Challenge</a:t>
            </a:r>
            <a:r>
              <a:rPr lang="zh-CN" altLang="en-US" dirty="0" smtClean="0"/>
              <a:t>报文，其中包含了随机数</a:t>
            </a:r>
            <a:r>
              <a:rPr lang="en-US" altLang="zh-CN" dirty="0" smtClean="0"/>
              <a:t>R</a:t>
            </a:r>
            <a:r>
              <a:rPr lang="zh-CN" altLang="en-US" dirty="0" smtClean="0"/>
              <a:t>；</a:t>
            </a:r>
            <a:endParaRPr lang="en-US" altLang="zh-CN" dirty="0" smtClean="0"/>
          </a:p>
          <a:p>
            <a:r>
              <a:rPr lang="zh-CN" altLang="en-US" dirty="0" smtClean="0"/>
              <a:t>作为响应，被认证方将双方共享的秘密值</a:t>
            </a:r>
            <a:r>
              <a:rPr lang="en-US" altLang="zh-CN" dirty="0" smtClean="0"/>
              <a:t>PW</a:t>
            </a:r>
            <a:r>
              <a:rPr lang="zh-CN" altLang="en-US" dirty="0" smtClean="0"/>
              <a:t>和</a:t>
            </a:r>
            <a:r>
              <a:rPr lang="en-US" altLang="zh-CN" dirty="0" smtClean="0"/>
              <a:t>R</a:t>
            </a:r>
            <a:r>
              <a:rPr lang="zh-CN" altLang="en-US" dirty="0" smtClean="0"/>
              <a:t>一起作为输入，计算散列值，并通过</a:t>
            </a:r>
            <a:r>
              <a:rPr lang="en-US" altLang="zh-CN" dirty="0" smtClean="0"/>
              <a:t>Response</a:t>
            </a:r>
            <a:r>
              <a:rPr lang="zh-CN" altLang="en-US" dirty="0" smtClean="0"/>
              <a:t>报文返回；</a:t>
            </a:r>
            <a:endParaRPr lang="en-US" altLang="zh-CN" dirty="0" smtClean="0"/>
          </a:p>
          <a:p>
            <a:r>
              <a:rPr lang="zh-CN" altLang="en-US" dirty="0" smtClean="0"/>
              <a:t>认证方在本地将</a:t>
            </a:r>
            <a:r>
              <a:rPr lang="en-US" altLang="zh-CN" dirty="0" smtClean="0"/>
              <a:t>PW</a:t>
            </a:r>
            <a:r>
              <a:rPr lang="zh-CN" altLang="en-US" dirty="0" smtClean="0"/>
              <a:t>和</a:t>
            </a:r>
            <a:r>
              <a:rPr lang="en-US" altLang="zh-CN" dirty="0" smtClean="0"/>
              <a:t>R</a:t>
            </a:r>
            <a:r>
              <a:rPr lang="zh-CN" altLang="en-US" dirty="0" smtClean="0"/>
              <a:t>作为输入，用同一散列函数计算散列值，比较自己计算得到的值与收到的散列值是否一致。如果一致，返回</a:t>
            </a:r>
            <a:r>
              <a:rPr lang="en-US" altLang="zh-CN" dirty="0" smtClean="0"/>
              <a:t>Success</a:t>
            </a:r>
            <a:r>
              <a:rPr lang="zh-CN" altLang="en-US" dirty="0" smtClean="0"/>
              <a:t>，否则返回</a:t>
            </a:r>
            <a:r>
              <a:rPr lang="en-US" altLang="zh-CN" dirty="0" smtClean="0"/>
              <a:t>Failure</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EA2DA497-C254-4B32-9ACB-3E7D8E4B33AE}" type="slidenum">
              <a:rPr lang="zh-CN" altLang="en-US" smtClean="0"/>
              <a:pPr/>
              <a:t>17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ln>
            <a:miter lim="800000"/>
            <a:headEnd/>
            <a:tailEnd/>
          </a:ln>
        </p:spPr>
        <p:txBody>
          <a:bodyPr/>
          <a:lstStyle/>
          <a:p>
            <a:fld id="{7E524195-7320-4305-833C-343ADF5E18BA}" type="slidenum">
              <a:rPr lang="en-US" altLang="zh-CN"/>
              <a:pPr/>
              <a:t>18</a:t>
            </a:fld>
            <a:endParaRPr lang="en-US" altLang="zh-CN"/>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lnSpc>
                <a:spcPct val="80000"/>
              </a:lnSpc>
              <a:spcBef>
                <a:spcPct val="0"/>
              </a:spcBef>
            </a:pPr>
            <a:r>
              <a:rPr lang="zh-CN" altLang="en-US" sz="800" dirty="0" smtClean="0"/>
              <a:t>与</a:t>
            </a:r>
            <a:r>
              <a:rPr lang="en-US" altLang="zh-CN" sz="800" dirty="0" smtClean="0"/>
              <a:t>PAP</a:t>
            </a:r>
            <a:r>
              <a:rPr lang="zh-CN" altLang="en-US" sz="800" dirty="0" smtClean="0"/>
              <a:t>认证比起来，</a:t>
            </a:r>
            <a:r>
              <a:rPr lang="en-US" altLang="zh-CN" sz="800" dirty="0" smtClean="0"/>
              <a:t>CHAP</a:t>
            </a:r>
            <a:r>
              <a:rPr lang="zh-CN" altLang="en-US" sz="800" dirty="0" smtClean="0"/>
              <a:t>认证更具有安全性，从前面认证过程的数据包交换过程中不难发现，采用</a:t>
            </a:r>
            <a:r>
              <a:rPr lang="en-US" altLang="zh-CN" sz="800" dirty="0" smtClean="0"/>
              <a:t>PAP</a:t>
            </a:r>
            <a:r>
              <a:rPr lang="zh-CN" altLang="en-US" sz="800" dirty="0" smtClean="0"/>
              <a:t>认证时，被验证是采用明文的方式直接将用户名和口令发送给验证方的，而对于</a:t>
            </a:r>
            <a:r>
              <a:rPr lang="en-US" altLang="zh-CN" sz="800" dirty="0" smtClean="0"/>
              <a:t>CHAP</a:t>
            </a:r>
            <a:r>
              <a:rPr lang="zh-CN" altLang="en-US" sz="800" dirty="0" smtClean="0"/>
              <a:t>认证则不一样。</a:t>
            </a:r>
          </a:p>
          <a:p>
            <a:pPr eaLnBrk="1" hangingPunct="1">
              <a:lnSpc>
                <a:spcPct val="80000"/>
              </a:lnSpc>
              <a:spcBef>
                <a:spcPct val="0"/>
              </a:spcBef>
            </a:pPr>
            <a:r>
              <a:rPr lang="en-US" altLang="zh-CN" sz="800" dirty="0" smtClean="0"/>
              <a:t>CHAP</a:t>
            </a:r>
            <a:r>
              <a:rPr lang="zh-CN" altLang="en-US" sz="800" dirty="0" smtClean="0"/>
              <a:t>为三次握手协议，它只在网络上传送用户名而不传送口令，因此安全性比</a:t>
            </a:r>
            <a:r>
              <a:rPr lang="en-US" altLang="zh-CN" sz="800" dirty="0" smtClean="0"/>
              <a:t>PAP</a:t>
            </a:r>
            <a:r>
              <a:rPr lang="zh-CN" altLang="en-US" sz="800" dirty="0" smtClean="0"/>
              <a:t>高。在验证一开始，不像</a:t>
            </a:r>
            <a:r>
              <a:rPr lang="en-US" altLang="zh-CN" sz="800" dirty="0" smtClean="0"/>
              <a:t>PAP</a:t>
            </a:r>
            <a:r>
              <a:rPr lang="zh-CN" altLang="en-US" sz="800" dirty="0" smtClean="0"/>
              <a:t>一样是由被验证方发送认证请求报文了，而是由验证方向被验证方发送一段随机的报文，并加上自己的主机名，我们通称这个过程叫做挑战。当被验证方收到验证方的验证请求，从中提取出验证方所发送过来的主机名，然后根据该主机名在被验证方设备的后台数据库中去查找相同的用户名的记录，当查找到后就使用该用户名所对应的秘密，然后根据这个秘密、报文</a:t>
            </a:r>
            <a:r>
              <a:rPr lang="en-US" altLang="zh-CN" sz="800" dirty="0" smtClean="0"/>
              <a:t>ID</a:t>
            </a:r>
            <a:r>
              <a:rPr lang="zh-CN" altLang="en-US" sz="800" dirty="0" smtClean="0"/>
              <a:t>和验证方发送的随机报文用</a:t>
            </a:r>
            <a:r>
              <a:rPr lang="en-US" altLang="zh-CN" sz="800" dirty="0" smtClean="0"/>
              <a:t>Md5</a:t>
            </a:r>
            <a:r>
              <a:rPr lang="zh-CN" altLang="en-US" sz="800" dirty="0" smtClean="0"/>
              <a:t>加密算法生成应答，随后将应答和自己的主机名送回，同样验证方收到被验证方发送回应后，提取被验证方的用户名，然后去查找本地的数据库，当找到与被验证方一致用户名后，根据该用户名所对应的秘密、保留报文</a:t>
            </a:r>
            <a:r>
              <a:rPr lang="en-US" altLang="zh-CN" sz="800" dirty="0" smtClean="0"/>
              <a:t>ID</a:t>
            </a:r>
            <a:r>
              <a:rPr lang="zh-CN" altLang="en-US" sz="800" dirty="0" smtClean="0"/>
              <a:t>和随机报文用</a:t>
            </a:r>
            <a:r>
              <a:rPr lang="en-US" altLang="zh-CN" sz="800" dirty="0" smtClean="0"/>
              <a:t>Md5</a:t>
            </a:r>
            <a:r>
              <a:rPr lang="zh-CN" altLang="en-US" sz="800" dirty="0" smtClean="0"/>
              <a:t>加密算法生成结果，和被验证方所返回的应答进行比较，相同则返回</a:t>
            </a:r>
            <a:r>
              <a:rPr lang="en-US" altLang="zh-CN" sz="800" dirty="0" err="1" smtClean="0"/>
              <a:t>Ack</a:t>
            </a:r>
            <a:r>
              <a:rPr lang="zh-CN" altLang="en-US" sz="800" dirty="0" smtClean="0"/>
              <a:t>，否则返回</a:t>
            </a:r>
            <a:r>
              <a:rPr lang="en-US" altLang="zh-CN" sz="800" dirty="0" err="1" smtClean="0"/>
              <a:t>Nak</a:t>
            </a:r>
            <a:r>
              <a:rPr lang="zh-CN" altLang="en-US" sz="800" dirty="0" smtClean="0"/>
              <a:t>。</a:t>
            </a:r>
            <a:endParaRPr lang="en-US" altLang="zh-CN" sz="80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 </a:t>
            </a:r>
            <a:endParaRPr lang="zh-CN" altLang="en-US"/>
          </a:p>
        </p:txBody>
      </p:sp>
      <p:sp>
        <p:nvSpPr>
          <p:cNvPr id="4" name="灯片编号占位符 3"/>
          <p:cNvSpPr>
            <a:spLocks noGrp="1"/>
          </p:cNvSpPr>
          <p:nvPr>
            <p:ph type="sldNum" sz="quarter" idx="10"/>
          </p:nvPr>
        </p:nvSpPr>
        <p:spPr/>
        <p:txBody>
          <a:bodyPr/>
          <a:lstStyle/>
          <a:p>
            <a:fld id="{EA2DA497-C254-4B32-9ACB-3E7D8E4B33AE}" type="slidenum">
              <a:rPr lang="zh-CN" altLang="en-US" smtClean="0"/>
              <a:pPr/>
              <a:t>47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152400"/>
            <a:ext cx="7793037"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381000" y="1447800"/>
            <a:ext cx="42291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447800"/>
            <a:ext cx="42291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 xmlns:a16="http://schemas.microsoft.com/office/drawing/2014/main" id="{C4292A3E-19F6-4AC2-95A5-9224497A760D}"/>
              </a:ext>
            </a:extLst>
          </p:cNvPr>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50963" y="152400"/>
            <a:ext cx="7793037" cy="914400"/>
          </a:xfrm>
        </p:spPr>
        <p:txBody>
          <a:bodyPr/>
          <a:lstStyle/>
          <a:p>
            <a:r>
              <a:rPr lang="zh-CN" altLang="en-US"/>
              <a:t>单击此处编辑母版标题样式</a:t>
            </a:r>
          </a:p>
        </p:txBody>
      </p:sp>
      <p:sp>
        <p:nvSpPr>
          <p:cNvPr id="3" name="表格占位符 2"/>
          <p:cNvSpPr>
            <a:spLocks noGrp="1"/>
          </p:cNvSpPr>
          <p:nvPr>
            <p:ph type="tbl" idx="1"/>
          </p:nvPr>
        </p:nvSpPr>
        <p:spPr>
          <a:xfrm>
            <a:off x="381000" y="1447800"/>
            <a:ext cx="8610600" cy="4953000"/>
          </a:xfrm>
        </p:spPr>
        <p:txBody>
          <a:bodyPr rtlCol="0">
            <a:normAutofit/>
          </a:bodyPr>
          <a:lstStyle/>
          <a:p>
            <a:pPr lvl="0"/>
            <a:endParaRPr lang="zh-CN" altLang="en-US" noProof="0"/>
          </a:p>
        </p:txBody>
      </p:sp>
      <p:sp>
        <p:nvSpPr>
          <p:cNvPr id="4" name="Rectangle 11">
            <a:extLst>
              <a:ext uri="{FF2B5EF4-FFF2-40B4-BE49-F238E27FC236}">
                <a16:creationId xmlns="" xmlns:a16="http://schemas.microsoft.com/office/drawing/2014/main" id="{AB801760-5330-4725-8BCA-54E895277030}"/>
              </a:ext>
            </a:extLst>
          </p:cNvPr>
          <p:cNvSpPr>
            <a:spLocks noGrp="1" noChangeArrowheads="1"/>
          </p:cNvSpPr>
          <p:nvPr>
            <p:ph type="dt" sz="half" idx="10"/>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2021/3/22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4</a:t>
            </a:r>
            <a:r>
              <a:rPr lang="zh-CN" altLang="en-US" dirty="0" smtClean="0"/>
              <a:t>章 链路层扩展</a:t>
            </a:r>
            <a:r>
              <a:rPr lang="en-US" altLang="zh-CN" dirty="0" smtClean="0"/>
              <a:t>L2TP</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4356100" y="549275"/>
            <a:ext cx="3744913" cy="876300"/>
          </a:xfrm>
          <a:prstGeom prst="rect">
            <a:avLst/>
          </a:prstGeom>
          <a:noFill/>
          <a:ln w="9525">
            <a:noFill/>
            <a:miter lim="800000"/>
            <a:headEnd/>
            <a:tailEnd/>
          </a:ln>
        </p:spPr>
      </p:pic>
      <p:pic>
        <p:nvPicPr>
          <p:cNvPr id="18435" name="Picture 3"/>
          <p:cNvPicPr>
            <a:picLocks noChangeAspect="1" noChangeArrowheads="1"/>
          </p:cNvPicPr>
          <p:nvPr/>
        </p:nvPicPr>
        <p:blipFill>
          <a:blip r:embed="rId3"/>
          <a:srcRect/>
          <a:stretch>
            <a:fillRect/>
          </a:stretch>
        </p:blipFill>
        <p:spPr bwMode="auto">
          <a:xfrm>
            <a:off x="34925" y="117475"/>
            <a:ext cx="3887788" cy="1871663"/>
          </a:xfrm>
          <a:prstGeom prst="rect">
            <a:avLst/>
          </a:prstGeom>
          <a:noFill/>
          <a:ln w="9525">
            <a:solidFill>
              <a:srgbClr val="663300"/>
            </a:solidFill>
            <a:miter lim="800000"/>
            <a:headEnd/>
            <a:tailEnd/>
          </a:ln>
        </p:spPr>
      </p:pic>
      <p:pic>
        <p:nvPicPr>
          <p:cNvPr id="18436" name="Picture 4"/>
          <p:cNvPicPr>
            <a:picLocks noChangeAspect="1" noChangeArrowheads="1"/>
          </p:cNvPicPr>
          <p:nvPr/>
        </p:nvPicPr>
        <p:blipFill>
          <a:blip r:embed="rId4"/>
          <a:srcRect/>
          <a:stretch>
            <a:fillRect/>
          </a:stretch>
        </p:blipFill>
        <p:spPr bwMode="auto">
          <a:xfrm>
            <a:off x="34925" y="2351088"/>
            <a:ext cx="3810000" cy="4391025"/>
          </a:xfrm>
          <a:prstGeom prst="rect">
            <a:avLst/>
          </a:prstGeom>
          <a:noFill/>
          <a:ln w="9525">
            <a:solidFill>
              <a:srgbClr val="663300"/>
            </a:solidFill>
            <a:miter lim="800000"/>
            <a:headEnd/>
            <a:tailEnd/>
          </a:ln>
        </p:spPr>
      </p:pic>
      <p:pic>
        <p:nvPicPr>
          <p:cNvPr id="665605" name="Picture 5"/>
          <p:cNvPicPr>
            <a:picLocks noChangeAspect="1" noChangeArrowheads="1"/>
          </p:cNvPicPr>
          <p:nvPr/>
        </p:nvPicPr>
        <p:blipFill>
          <a:blip r:embed="rId5"/>
          <a:srcRect/>
          <a:stretch>
            <a:fillRect/>
          </a:stretch>
        </p:blipFill>
        <p:spPr bwMode="auto">
          <a:xfrm>
            <a:off x="3903663" y="5046663"/>
            <a:ext cx="1676400" cy="1695450"/>
          </a:xfrm>
          <a:prstGeom prst="rect">
            <a:avLst/>
          </a:prstGeom>
          <a:noFill/>
          <a:ln w="9525">
            <a:solidFill>
              <a:srgbClr val="663300"/>
            </a:solidFill>
            <a:miter lim="800000"/>
            <a:headEnd/>
            <a:tailEnd/>
          </a:ln>
        </p:spPr>
      </p:pic>
      <p:pic>
        <p:nvPicPr>
          <p:cNvPr id="665606" name="Picture 6"/>
          <p:cNvPicPr>
            <a:picLocks noChangeAspect="1" noChangeArrowheads="1"/>
          </p:cNvPicPr>
          <p:nvPr/>
        </p:nvPicPr>
        <p:blipFill>
          <a:blip r:embed="rId6"/>
          <a:srcRect/>
          <a:stretch>
            <a:fillRect/>
          </a:stretch>
        </p:blipFill>
        <p:spPr bwMode="auto">
          <a:xfrm>
            <a:off x="3924300" y="2492375"/>
            <a:ext cx="3667125" cy="2381250"/>
          </a:xfrm>
          <a:prstGeom prst="rect">
            <a:avLst/>
          </a:prstGeom>
          <a:noFill/>
          <a:ln w="9525">
            <a:solidFill>
              <a:srgbClr val="663300"/>
            </a:solidFill>
            <a:miter lim="800000"/>
            <a:headEnd/>
            <a:tailEnd/>
          </a:ln>
        </p:spPr>
      </p:pic>
      <p:pic>
        <p:nvPicPr>
          <p:cNvPr id="665607" name="Picture 7"/>
          <p:cNvPicPr>
            <a:picLocks noChangeAspect="1" noChangeArrowheads="1"/>
          </p:cNvPicPr>
          <p:nvPr/>
        </p:nvPicPr>
        <p:blipFill>
          <a:blip r:embed="rId7"/>
          <a:srcRect/>
          <a:stretch>
            <a:fillRect/>
          </a:stretch>
        </p:blipFill>
        <p:spPr bwMode="auto">
          <a:xfrm>
            <a:off x="5448300" y="0"/>
            <a:ext cx="3695700" cy="6858000"/>
          </a:xfrm>
          <a:prstGeom prst="rect">
            <a:avLst/>
          </a:prstGeom>
          <a:noFill/>
          <a:ln w="9525">
            <a:solidFill>
              <a:srgbClr val="6633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05"/>
                                        </p:tgtEl>
                                        <p:attrNameLst>
                                          <p:attrName>style.visibility</p:attrName>
                                        </p:attrNameLst>
                                      </p:cBhvr>
                                      <p:to>
                                        <p:strVal val="visible"/>
                                      </p:to>
                                    </p:set>
                                    <p:anim calcmode="lin" valueType="num">
                                      <p:cBhvr additive="base">
                                        <p:cTn id="7" dur="500" fill="hold"/>
                                        <p:tgtEl>
                                          <p:spTgt spid="665605"/>
                                        </p:tgtEl>
                                        <p:attrNameLst>
                                          <p:attrName>ppt_x</p:attrName>
                                        </p:attrNameLst>
                                      </p:cBhvr>
                                      <p:tavLst>
                                        <p:tav tm="0">
                                          <p:val>
                                            <p:strVal val="#ppt_x"/>
                                          </p:val>
                                        </p:tav>
                                        <p:tav tm="100000">
                                          <p:val>
                                            <p:strVal val="#ppt_x"/>
                                          </p:val>
                                        </p:tav>
                                      </p:tavLst>
                                    </p:anim>
                                    <p:anim calcmode="lin" valueType="num">
                                      <p:cBhvr additive="base">
                                        <p:cTn id="8" dur="500" fill="hold"/>
                                        <p:tgtEl>
                                          <p:spTgt spid="6656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06"/>
                                        </p:tgtEl>
                                        <p:attrNameLst>
                                          <p:attrName>style.visibility</p:attrName>
                                        </p:attrNameLst>
                                      </p:cBhvr>
                                      <p:to>
                                        <p:strVal val="visible"/>
                                      </p:to>
                                    </p:set>
                                    <p:anim calcmode="lin" valueType="num">
                                      <p:cBhvr additive="base">
                                        <p:cTn id="13" dur="500" fill="hold"/>
                                        <p:tgtEl>
                                          <p:spTgt spid="665606"/>
                                        </p:tgtEl>
                                        <p:attrNameLst>
                                          <p:attrName>ppt_x</p:attrName>
                                        </p:attrNameLst>
                                      </p:cBhvr>
                                      <p:tavLst>
                                        <p:tav tm="0">
                                          <p:val>
                                            <p:strVal val="#ppt_x"/>
                                          </p:val>
                                        </p:tav>
                                        <p:tav tm="100000">
                                          <p:val>
                                            <p:strVal val="#ppt_x"/>
                                          </p:val>
                                        </p:tav>
                                      </p:tavLst>
                                    </p:anim>
                                    <p:anim calcmode="lin" valueType="num">
                                      <p:cBhvr additive="base">
                                        <p:cTn id="14" dur="500" fill="hold"/>
                                        <p:tgtEl>
                                          <p:spTgt spid="66560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65607"/>
                                        </p:tgtEl>
                                        <p:attrNameLst>
                                          <p:attrName>style.visibility</p:attrName>
                                        </p:attrNameLst>
                                      </p:cBhvr>
                                      <p:to>
                                        <p:strVal val="visible"/>
                                      </p:to>
                                    </p:set>
                                    <p:anim calcmode="lin" valueType="num">
                                      <p:cBhvr additive="base">
                                        <p:cTn id="19" dur="500" fill="hold"/>
                                        <p:tgtEl>
                                          <p:spTgt spid="665607"/>
                                        </p:tgtEl>
                                        <p:attrNameLst>
                                          <p:attrName>ppt_x</p:attrName>
                                        </p:attrNameLst>
                                      </p:cBhvr>
                                      <p:tavLst>
                                        <p:tav tm="0">
                                          <p:val>
                                            <p:strVal val="#ppt_x"/>
                                          </p:val>
                                        </p:tav>
                                        <p:tav tm="100000">
                                          <p:val>
                                            <p:strVal val="#ppt_x"/>
                                          </p:val>
                                        </p:tav>
                                      </p:tavLst>
                                    </p:anim>
                                    <p:anim calcmode="lin" valueType="num">
                                      <p:cBhvr additive="base">
                                        <p:cTn id="20" dur="500" fill="hold"/>
                                        <p:tgtEl>
                                          <p:spTgt spid="665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857364"/>
            <a:ext cx="8229600" cy="4525963"/>
          </a:xfrm>
        </p:spPr>
        <p:txBody>
          <a:bodyPr/>
          <a:lstStyle/>
          <a:p>
            <a:r>
              <a:rPr lang="zh-CN" altLang="en-US" dirty="0" smtClean="0"/>
              <a:t>在建立</a:t>
            </a:r>
            <a:r>
              <a:rPr lang="en-US" altLang="zh-CN" dirty="0" smtClean="0"/>
              <a:t>PPP</a:t>
            </a:r>
            <a:r>
              <a:rPr lang="zh-CN" altLang="en-US" dirty="0" smtClean="0"/>
              <a:t>链路前，发送方和回应方必须首先建立一条物理连接；</a:t>
            </a:r>
            <a:endParaRPr lang="en-US" altLang="zh-CN" dirty="0" smtClean="0"/>
          </a:p>
          <a:p>
            <a:r>
              <a:rPr lang="zh-CN" altLang="en-US" dirty="0" smtClean="0"/>
              <a:t>双方首先利用</a:t>
            </a:r>
            <a:r>
              <a:rPr lang="en-US" altLang="zh-CN" dirty="0" smtClean="0"/>
              <a:t>LCP</a:t>
            </a:r>
            <a:r>
              <a:rPr lang="zh-CN" altLang="en-US" dirty="0" smtClean="0"/>
              <a:t>建立</a:t>
            </a:r>
            <a:r>
              <a:rPr lang="en-US" altLang="zh-CN" dirty="0" smtClean="0"/>
              <a:t>PPP</a:t>
            </a:r>
            <a:r>
              <a:rPr lang="zh-CN" altLang="en-US" dirty="0" smtClean="0"/>
              <a:t>链路；</a:t>
            </a:r>
            <a:endParaRPr lang="en-US" altLang="zh-CN" dirty="0" smtClean="0"/>
          </a:p>
          <a:p>
            <a:r>
              <a:rPr lang="zh-CN" altLang="en-US" dirty="0" smtClean="0"/>
              <a:t>用</a:t>
            </a:r>
            <a:r>
              <a:rPr lang="en-US" altLang="zh-CN" dirty="0" smtClean="0"/>
              <a:t>PAP</a:t>
            </a:r>
            <a:r>
              <a:rPr lang="zh-CN" altLang="en-US" dirty="0" smtClean="0"/>
              <a:t>或</a:t>
            </a:r>
            <a:r>
              <a:rPr lang="en-US" altLang="zh-CN" dirty="0" smtClean="0"/>
              <a:t>CHAP</a:t>
            </a:r>
            <a:r>
              <a:rPr lang="zh-CN" altLang="en-US" dirty="0" smtClean="0"/>
              <a:t>验证身份；</a:t>
            </a:r>
            <a:endParaRPr lang="en-US" altLang="zh-CN" dirty="0" smtClean="0"/>
          </a:p>
          <a:p>
            <a:r>
              <a:rPr lang="zh-CN" altLang="en-US" dirty="0" smtClean="0"/>
              <a:t>用</a:t>
            </a:r>
            <a:r>
              <a:rPr lang="en-US" altLang="zh-CN" dirty="0" smtClean="0"/>
              <a:t>IPCP</a:t>
            </a:r>
            <a:r>
              <a:rPr lang="zh-CN" altLang="en-US" dirty="0" smtClean="0"/>
              <a:t>配置</a:t>
            </a:r>
            <a:r>
              <a:rPr lang="en-US" altLang="zh-CN" dirty="0" smtClean="0"/>
              <a:t>IP</a:t>
            </a:r>
            <a:r>
              <a:rPr lang="zh-CN" altLang="en-US" dirty="0" smtClean="0"/>
              <a:t>层参数；</a:t>
            </a:r>
            <a:endParaRPr lang="en-US" altLang="zh-CN" dirty="0" smtClean="0"/>
          </a:p>
          <a:p>
            <a:r>
              <a:rPr lang="zh-CN" altLang="en-US" dirty="0" smtClean="0"/>
              <a:t>通信完成后，双方利用</a:t>
            </a:r>
            <a:r>
              <a:rPr lang="en-US" altLang="zh-CN" dirty="0" smtClean="0"/>
              <a:t>LCP</a:t>
            </a:r>
            <a:r>
              <a:rPr lang="zh-CN" altLang="en-US" dirty="0" smtClean="0"/>
              <a:t>断开</a:t>
            </a:r>
            <a:r>
              <a:rPr lang="en-US" altLang="zh-CN" dirty="0" smtClean="0"/>
              <a:t>PPP</a:t>
            </a:r>
            <a:r>
              <a:rPr lang="zh-CN" altLang="en-US" dirty="0" smtClean="0"/>
              <a:t>链路；</a:t>
            </a:r>
            <a:endParaRPr lang="en-US" altLang="zh-CN" dirty="0" smtClean="0"/>
          </a:p>
          <a:p>
            <a:r>
              <a:rPr lang="zh-CN" altLang="en-US" dirty="0" smtClean="0"/>
              <a:t>断开物理连接。</a:t>
            </a:r>
            <a:endParaRPr lang="zh-CN" altLang="en-US" dirty="0"/>
          </a:p>
        </p:txBody>
      </p:sp>
      <p:sp>
        <p:nvSpPr>
          <p:cNvPr id="5" name="Rectangle 2">
            <a:extLst>
              <a:ext uri="{FF2B5EF4-FFF2-40B4-BE49-F238E27FC236}">
                <a16:creationId xmlns="" xmlns:a16="http://schemas.microsoft.com/office/drawing/2014/main" id="{55663F93-9940-4FD2-8A2E-28E50F19D8E6}"/>
              </a:ext>
            </a:extLst>
          </p:cNvPr>
          <p:cNvSpPr txBox="1">
            <a:spLocks noChangeArrowheads="1"/>
          </p:cNvSpPr>
          <p:nvPr/>
        </p:nvSpPr>
        <p:spPr>
          <a:xfrm>
            <a:off x="714348" y="1142984"/>
            <a:ext cx="5668963" cy="69056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smtClean="0">
                <a:ln>
                  <a:noFill/>
                </a:ln>
                <a:solidFill>
                  <a:srgbClr val="FF0000"/>
                </a:solidFill>
                <a:effectLst/>
                <a:uLnTx/>
                <a:uFillTx/>
                <a:latin typeface="+mn-ea"/>
                <a:ea typeface="+mn-ea"/>
                <a:cs typeface="+mn-cs"/>
              </a:rPr>
              <a:t>4.1.4 </a:t>
            </a:r>
            <a:r>
              <a:rPr kumimoji="0" lang="zh-CN" altLang="en-US" sz="3200" b="1" i="0" u="none" strike="noStrike" kern="1200" cap="none" spc="0" normalizeH="0" baseline="0" noProof="0" dirty="0" smtClean="0">
                <a:ln>
                  <a:noFill/>
                </a:ln>
                <a:solidFill>
                  <a:srgbClr val="FF0000"/>
                </a:solidFill>
                <a:effectLst/>
                <a:uLnTx/>
                <a:uFillTx/>
                <a:latin typeface="+mn-ea"/>
                <a:ea typeface="+mn-ea"/>
                <a:cs typeface="+mn-cs"/>
              </a:rPr>
              <a:t>协议流程</a:t>
            </a:r>
            <a:endParaRPr kumimoji="0" lang="zh-CN" altLang="en-US" sz="3200" b="1" i="0" u="none" strike="noStrike" kern="1200" cap="none" spc="0" normalizeH="0" baseline="0" noProof="0" dirty="0">
              <a:ln>
                <a:noFill/>
              </a:ln>
              <a:solidFill>
                <a:srgbClr val="FF0000"/>
              </a:solidFill>
              <a:effectLst/>
              <a:uLnTx/>
              <a:uFillTx/>
              <a:latin typeface="+mn-ea"/>
              <a:ea typeface="+mn-ea"/>
              <a:cs typeface="+mn-cs"/>
            </a:endParaRPr>
          </a:p>
        </p:txBody>
      </p:sp>
      <p:sp>
        <p:nvSpPr>
          <p:cNvPr id="6" name="Rectangle 2">
            <a:extLst>
              <a:ext uri="{FF2B5EF4-FFF2-40B4-BE49-F238E27FC236}">
                <a16:creationId xmlns="" xmlns:a16="http://schemas.microsoft.com/office/drawing/2014/main" id="{5FEC8B8A-046E-4668-87A1-46E6364F2798}"/>
              </a:ext>
            </a:extLst>
          </p:cNvPr>
          <p:cNvSpPr txBox="1">
            <a:spLocks noChangeArrowheads="1"/>
          </p:cNvSpPr>
          <p:nvPr/>
        </p:nvSpPr>
        <p:spPr>
          <a:xfrm>
            <a:off x="357188" y="285750"/>
            <a:ext cx="6843712"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n-ea"/>
                <a:ea typeface="+mn-ea"/>
                <a:cs typeface="+mj-cs"/>
              </a:rPr>
              <a:t>4.1  PPP</a:t>
            </a:r>
            <a:r>
              <a:rPr kumimoji="0" lang="zh-CN" altLang="en-US" sz="4400" b="0" i="0" u="none" strike="noStrike" kern="1200" cap="none" spc="0" normalizeH="0" baseline="0" noProof="0" dirty="0" smtClean="0">
                <a:ln>
                  <a:noFill/>
                </a:ln>
                <a:solidFill>
                  <a:schemeClr val="tx1"/>
                </a:solidFill>
                <a:effectLst/>
                <a:uLnTx/>
                <a:uFillTx/>
                <a:latin typeface="+mn-ea"/>
                <a:ea typeface="+mn-ea"/>
                <a:cs typeface="+mj-cs"/>
              </a:rPr>
              <a:t>协议</a:t>
            </a:r>
            <a:endParaRPr kumimoji="0" lang="zh-CN" altLang="en-US" sz="4400" b="0" i="0" u="none" strike="noStrike" kern="1200" cap="none" spc="0" normalizeH="0" baseline="0" noProof="0" dirty="0">
              <a:ln>
                <a:noFill/>
              </a:ln>
              <a:solidFill>
                <a:schemeClr val="tx1"/>
              </a:solidFill>
              <a:effectLst/>
              <a:uLnTx/>
              <a:uFillTx/>
              <a:latin typeface="+mn-ea"/>
              <a:ea typeface="+mn-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1.jpg"/>
          <p:cNvPicPr>
            <a:picLocks noGrp="1" noChangeAspect="1"/>
          </p:cNvPicPr>
          <p:nvPr>
            <p:ph idx="1"/>
          </p:nvPr>
        </p:nvPicPr>
        <p:blipFill>
          <a:blip r:embed="rId2"/>
          <a:stretch>
            <a:fillRect/>
          </a:stretch>
        </p:blipFill>
        <p:spPr>
          <a:xfrm>
            <a:off x="1571604" y="1285860"/>
            <a:ext cx="5929354" cy="5374266"/>
          </a:xfrm>
        </p:spPr>
      </p:pic>
      <p:sp>
        <p:nvSpPr>
          <p:cNvPr id="5" name="TextBox 4"/>
          <p:cNvSpPr txBox="1"/>
          <p:nvPr/>
        </p:nvSpPr>
        <p:spPr>
          <a:xfrm>
            <a:off x="1285852" y="714356"/>
            <a:ext cx="6286544" cy="646331"/>
          </a:xfrm>
          <a:prstGeom prst="rect">
            <a:avLst/>
          </a:prstGeom>
          <a:noFill/>
        </p:spPr>
        <p:txBody>
          <a:bodyPr wrap="square" rtlCol="0">
            <a:spAutoFit/>
          </a:bodyPr>
          <a:lstStyle/>
          <a:p>
            <a:r>
              <a:rPr lang="zh-CN" altLang="en-US" dirty="0" smtClean="0"/>
              <a:t>设认证协议为</a:t>
            </a:r>
            <a:r>
              <a:rPr lang="en-US" altLang="zh-CN" dirty="0" smtClean="0"/>
              <a:t>PAP</a:t>
            </a:r>
            <a:r>
              <a:rPr lang="zh-CN" altLang="en-US" dirty="0" smtClean="0"/>
              <a:t>，网络控制协议为</a:t>
            </a:r>
            <a:r>
              <a:rPr lang="en-US" altLang="zh-CN" dirty="0" smtClean="0"/>
              <a:t>IPCP</a:t>
            </a:r>
            <a:r>
              <a:rPr lang="zh-CN" altLang="en-US" dirty="0" smtClean="0"/>
              <a:t>且未出现异常，则整个</a:t>
            </a:r>
            <a:r>
              <a:rPr lang="en-US" altLang="zh-CN" dirty="0" smtClean="0"/>
              <a:t>PPP</a:t>
            </a:r>
            <a:r>
              <a:rPr lang="zh-CN" altLang="en-US" dirty="0" smtClean="0"/>
              <a:t>协议通信过程如下：</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2000240"/>
            <a:ext cx="8229600" cy="4525963"/>
          </a:xfrm>
        </p:spPr>
        <p:txBody>
          <a:bodyPr>
            <a:normAutofit fontScale="92500" lnSpcReduction="20000"/>
          </a:bodyPr>
          <a:lstStyle/>
          <a:p>
            <a:r>
              <a:rPr lang="zh-CN" altLang="en-US" dirty="0" smtClean="0"/>
              <a:t>整个过程包括</a:t>
            </a:r>
            <a:r>
              <a:rPr lang="en-US" altLang="zh-CN" dirty="0" smtClean="0"/>
              <a:t>5</a:t>
            </a:r>
            <a:r>
              <a:rPr lang="zh-CN" altLang="en-US" dirty="0" smtClean="0"/>
              <a:t>个阶段：</a:t>
            </a:r>
            <a:endParaRPr lang="en-US" altLang="zh-CN" dirty="0" smtClean="0"/>
          </a:p>
          <a:p>
            <a:pPr lvl="1"/>
            <a:r>
              <a:rPr lang="zh-CN" altLang="en-US" dirty="0" smtClean="0"/>
              <a:t>链路不可用阶段</a:t>
            </a:r>
            <a:endParaRPr lang="en-US" altLang="zh-CN" dirty="0" smtClean="0"/>
          </a:p>
          <a:p>
            <a:pPr lvl="2"/>
            <a:r>
              <a:rPr lang="zh-CN" altLang="en-US" dirty="0" smtClean="0"/>
              <a:t>链路状态的起始和终止点</a:t>
            </a:r>
            <a:endParaRPr lang="en-US" altLang="zh-CN" dirty="0" smtClean="0"/>
          </a:p>
          <a:p>
            <a:pPr lvl="1"/>
            <a:r>
              <a:rPr lang="zh-CN" altLang="en-US" dirty="0" smtClean="0"/>
              <a:t>链路建立阶段</a:t>
            </a:r>
            <a:endParaRPr lang="en-US" altLang="zh-CN" dirty="0" smtClean="0"/>
          </a:p>
          <a:p>
            <a:pPr lvl="2"/>
            <a:r>
              <a:rPr lang="zh-CN" altLang="en-US" dirty="0" smtClean="0"/>
              <a:t>在这个阶段，通信双方用</a:t>
            </a:r>
            <a:r>
              <a:rPr lang="en-US" altLang="zh-CN" dirty="0" smtClean="0"/>
              <a:t>LCP</a:t>
            </a:r>
            <a:r>
              <a:rPr lang="zh-CN" altLang="en-US" dirty="0" smtClean="0"/>
              <a:t>配置</a:t>
            </a:r>
            <a:r>
              <a:rPr lang="en-US" altLang="zh-CN" dirty="0" smtClean="0"/>
              <a:t>PPP</a:t>
            </a:r>
            <a:r>
              <a:rPr lang="zh-CN" altLang="en-US" dirty="0" smtClean="0"/>
              <a:t>链路</a:t>
            </a:r>
            <a:endParaRPr lang="en-US" altLang="zh-CN" dirty="0" smtClean="0"/>
          </a:p>
          <a:p>
            <a:pPr lvl="1"/>
            <a:r>
              <a:rPr lang="zh-CN" altLang="en-US" dirty="0" smtClean="0"/>
              <a:t>认证阶段</a:t>
            </a:r>
            <a:endParaRPr lang="en-US" altLang="zh-CN" dirty="0" smtClean="0"/>
          </a:p>
          <a:p>
            <a:pPr lvl="2"/>
            <a:r>
              <a:rPr lang="zh-CN" altLang="en-US" dirty="0" smtClean="0"/>
              <a:t>回应方认证发起方的身份</a:t>
            </a:r>
            <a:endParaRPr lang="en-US" altLang="zh-CN" dirty="0" smtClean="0"/>
          </a:p>
          <a:p>
            <a:pPr lvl="1"/>
            <a:r>
              <a:rPr lang="zh-CN" altLang="en-US" dirty="0" smtClean="0"/>
              <a:t>网络层协议阶段</a:t>
            </a:r>
            <a:endParaRPr lang="en-US" altLang="zh-CN" dirty="0" smtClean="0"/>
          </a:p>
          <a:p>
            <a:pPr lvl="2"/>
            <a:r>
              <a:rPr lang="zh-CN" altLang="en-US" dirty="0" smtClean="0"/>
              <a:t>回应方给发起方分配</a:t>
            </a:r>
            <a:r>
              <a:rPr lang="en-US" altLang="zh-CN" dirty="0" smtClean="0"/>
              <a:t>IP</a:t>
            </a:r>
            <a:r>
              <a:rPr lang="zh-CN" altLang="en-US" dirty="0" smtClean="0"/>
              <a:t>地址</a:t>
            </a:r>
            <a:endParaRPr lang="en-US" altLang="zh-CN" dirty="0" smtClean="0"/>
          </a:p>
          <a:p>
            <a:pPr lvl="1"/>
            <a:r>
              <a:rPr lang="zh-CN" altLang="en-US" dirty="0" smtClean="0"/>
              <a:t>链路终止阶段</a:t>
            </a:r>
            <a:endParaRPr lang="en-US" altLang="zh-CN" dirty="0" smtClean="0"/>
          </a:p>
          <a:p>
            <a:pPr lvl="2"/>
            <a:r>
              <a:rPr lang="en-US" altLang="zh-CN" dirty="0" smtClean="0"/>
              <a:t>PPP</a:t>
            </a:r>
            <a:r>
              <a:rPr lang="zh-CN" altLang="en-US" dirty="0" smtClean="0"/>
              <a:t>链路终止</a:t>
            </a:r>
            <a:endParaRPr lang="en-US" altLang="zh-CN" dirty="0" smtClean="0"/>
          </a:p>
        </p:txBody>
      </p:sp>
      <p:sp>
        <p:nvSpPr>
          <p:cNvPr id="4" name="Rectangle 2">
            <a:extLst>
              <a:ext uri="{FF2B5EF4-FFF2-40B4-BE49-F238E27FC236}">
                <a16:creationId xmlns="" xmlns:a16="http://schemas.microsoft.com/office/drawing/2014/main" id="{55663F93-9940-4FD2-8A2E-28E50F19D8E6}"/>
              </a:ext>
            </a:extLst>
          </p:cNvPr>
          <p:cNvSpPr txBox="1">
            <a:spLocks noChangeArrowheads="1"/>
          </p:cNvSpPr>
          <p:nvPr/>
        </p:nvSpPr>
        <p:spPr>
          <a:xfrm>
            <a:off x="714348" y="1142984"/>
            <a:ext cx="5668963" cy="69056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smtClean="0">
                <a:ln>
                  <a:noFill/>
                </a:ln>
                <a:solidFill>
                  <a:srgbClr val="FF0000"/>
                </a:solidFill>
                <a:effectLst/>
                <a:uLnTx/>
                <a:uFillTx/>
                <a:latin typeface="+mn-ea"/>
                <a:ea typeface="+mn-ea"/>
                <a:cs typeface="+mn-cs"/>
              </a:rPr>
              <a:t>4.1.4 </a:t>
            </a:r>
            <a:r>
              <a:rPr kumimoji="0" lang="zh-CN" altLang="en-US" sz="3200" b="1" i="0" u="none" strike="noStrike" kern="1200" cap="none" spc="0" normalizeH="0" baseline="0" noProof="0" dirty="0" smtClean="0">
                <a:ln>
                  <a:noFill/>
                </a:ln>
                <a:solidFill>
                  <a:srgbClr val="FF0000"/>
                </a:solidFill>
                <a:effectLst/>
                <a:uLnTx/>
                <a:uFillTx/>
                <a:latin typeface="+mn-ea"/>
                <a:ea typeface="+mn-ea"/>
                <a:cs typeface="+mn-cs"/>
              </a:rPr>
              <a:t>协议流程</a:t>
            </a:r>
            <a:endParaRPr kumimoji="0" lang="zh-CN" altLang="en-US" sz="3200" b="1" i="0" u="none" strike="noStrike" kern="1200" cap="none" spc="0" normalizeH="0" baseline="0" noProof="0" dirty="0">
              <a:ln>
                <a:noFill/>
              </a:ln>
              <a:solidFill>
                <a:srgbClr val="FF0000"/>
              </a:solidFill>
              <a:effectLst/>
              <a:uLnTx/>
              <a:uFillTx/>
              <a:latin typeface="+mn-ea"/>
              <a:ea typeface="+mn-ea"/>
              <a:cs typeface="+mn-cs"/>
            </a:endParaRPr>
          </a:p>
        </p:txBody>
      </p:sp>
      <p:sp>
        <p:nvSpPr>
          <p:cNvPr id="5" name="Rectangle 2">
            <a:extLst>
              <a:ext uri="{FF2B5EF4-FFF2-40B4-BE49-F238E27FC236}">
                <a16:creationId xmlns="" xmlns:a16="http://schemas.microsoft.com/office/drawing/2014/main" id="{5FEC8B8A-046E-4668-87A1-46E6364F2798}"/>
              </a:ext>
            </a:extLst>
          </p:cNvPr>
          <p:cNvSpPr txBox="1">
            <a:spLocks noChangeArrowheads="1"/>
          </p:cNvSpPr>
          <p:nvPr/>
        </p:nvSpPr>
        <p:spPr>
          <a:xfrm>
            <a:off x="357188" y="285750"/>
            <a:ext cx="6843712"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n-ea"/>
                <a:ea typeface="+mn-ea"/>
                <a:cs typeface="+mj-cs"/>
              </a:rPr>
              <a:t>4.1  PPP</a:t>
            </a:r>
            <a:r>
              <a:rPr kumimoji="0" lang="zh-CN" altLang="en-US" sz="4400" b="0" i="0" u="none" strike="noStrike" kern="1200" cap="none" spc="0" normalizeH="0" baseline="0" noProof="0" dirty="0" smtClean="0">
                <a:ln>
                  <a:noFill/>
                </a:ln>
                <a:solidFill>
                  <a:schemeClr val="tx1"/>
                </a:solidFill>
                <a:effectLst/>
                <a:uLnTx/>
                <a:uFillTx/>
                <a:latin typeface="+mn-ea"/>
                <a:ea typeface="+mn-ea"/>
                <a:cs typeface="+mj-cs"/>
              </a:rPr>
              <a:t>协议</a:t>
            </a:r>
            <a:endParaRPr kumimoji="0" lang="zh-CN" altLang="en-US" sz="4400" b="0" i="0" u="none" strike="noStrike" kern="1200" cap="none" spc="0" normalizeH="0" baseline="0" noProof="0" dirty="0">
              <a:ln>
                <a:noFill/>
              </a:ln>
              <a:solidFill>
                <a:schemeClr val="tx1"/>
              </a:solidFill>
              <a:effectLst/>
              <a:uLnTx/>
              <a:uFillTx/>
              <a:latin typeface="+mn-ea"/>
              <a:ea typeface="+mn-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443663" y="476250"/>
            <a:ext cx="2232025" cy="469900"/>
          </a:xfrm>
          <a:prstGeom prst="rect">
            <a:avLst/>
          </a:prstGeom>
          <a:solidFill>
            <a:srgbClr val="FFFF66"/>
          </a:solidFill>
          <a:ln w="9525">
            <a:noFill/>
            <a:miter lim="800000"/>
            <a:headEnd/>
            <a:tailEnd/>
          </a:ln>
          <a:effectLst>
            <a:outerShdw dist="45791" dir="3378596" algn="ctr" rotWithShape="0">
              <a:schemeClr val="bg2"/>
            </a:outerShdw>
          </a:effectLst>
        </p:spPr>
        <p:txBody>
          <a:bodyPr wrap="none" anchor="ctr"/>
          <a:lstStyle/>
          <a:p>
            <a:pPr algn="ctr" eaLnBrk="1" hangingPunct="1"/>
            <a:r>
              <a:rPr lang="zh-CN" altLang="en-US" sz="2400">
                <a:solidFill>
                  <a:schemeClr val="folHlink"/>
                </a:solidFill>
                <a:ea typeface="黑体" pitchFamily="49" charset="-122"/>
              </a:rPr>
              <a:t>设备之间无链路</a:t>
            </a:r>
          </a:p>
        </p:txBody>
      </p:sp>
      <p:sp>
        <p:nvSpPr>
          <p:cNvPr id="16387" name="Rectangle 3"/>
          <p:cNvSpPr>
            <a:spLocks noChangeArrowheads="1"/>
          </p:cNvSpPr>
          <p:nvPr/>
        </p:nvSpPr>
        <p:spPr bwMode="auto">
          <a:xfrm>
            <a:off x="3962400" y="476250"/>
            <a:ext cx="1589088"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zh-CN" altLang="en-US" sz="2400">
                <a:solidFill>
                  <a:schemeClr val="folHlink"/>
                </a:solidFill>
                <a:ea typeface="黑体" pitchFamily="49" charset="-122"/>
              </a:rPr>
              <a:t>链路静止</a:t>
            </a:r>
          </a:p>
        </p:txBody>
      </p:sp>
      <p:sp>
        <p:nvSpPr>
          <p:cNvPr id="16388" name="Rectangle 4"/>
          <p:cNvSpPr>
            <a:spLocks noChangeArrowheads="1"/>
          </p:cNvSpPr>
          <p:nvPr/>
        </p:nvSpPr>
        <p:spPr bwMode="auto">
          <a:xfrm>
            <a:off x="3962400" y="1698625"/>
            <a:ext cx="1589088"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zh-CN" altLang="en-US" sz="2400">
                <a:solidFill>
                  <a:schemeClr val="folHlink"/>
                </a:solidFill>
                <a:ea typeface="黑体" pitchFamily="49" charset="-122"/>
              </a:rPr>
              <a:t>链路建立</a:t>
            </a:r>
          </a:p>
        </p:txBody>
      </p:sp>
      <p:sp>
        <p:nvSpPr>
          <p:cNvPr id="16389" name="Rectangle 5"/>
          <p:cNvSpPr>
            <a:spLocks noChangeArrowheads="1"/>
          </p:cNvSpPr>
          <p:nvPr/>
        </p:nvSpPr>
        <p:spPr bwMode="auto">
          <a:xfrm>
            <a:off x="3962400" y="2921000"/>
            <a:ext cx="1589088"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zh-CN" altLang="en-US" sz="2400">
                <a:solidFill>
                  <a:schemeClr val="folHlink"/>
                </a:solidFill>
                <a:ea typeface="黑体" pitchFamily="49" charset="-122"/>
              </a:rPr>
              <a:t>鉴别</a:t>
            </a:r>
          </a:p>
        </p:txBody>
      </p:sp>
      <p:sp>
        <p:nvSpPr>
          <p:cNvPr id="16390" name="Rectangle 6"/>
          <p:cNvSpPr>
            <a:spLocks noChangeArrowheads="1"/>
          </p:cNvSpPr>
          <p:nvPr/>
        </p:nvSpPr>
        <p:spPr bwMode="auto">
          <a:xfrm>
            <a:off x="3962400" y="4143375"/>
            <a:ext cx="1589088"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zh-CN" altLang="en-US" sz="2400">
                <a:solidFill>
                  <a:schemeClr val="folHlink"/>
                </a:solidFill>
                <a:ea typeface="黑体" pitchFamily="49" charset="-122"/>
              </a:rPr>
              <a:t>网络层协议</a:t>
            </a:r>
          </a:p>
        </p:txBody>
      </p:sp>
      <p:sp>
        <p:nvSpPr>
          <p:cNvPr id="16391" name="Rectangle 7"/>
          <p:cNvSpPr>
            <a:spLocks noChangeArrowheads="1"/>
          </p:cNvSpPr>
          <p:nvPr/>
        </p:nvSpPr>
        <p:spPr bwMode="auto">
          <a:xfrm>
            <a:off x="3962400" y="5367338"/>
            <a:ext cx="1589088" cy="469900"/>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zh-CN" altLang="en-US" sz="2400">
                <a:solidFill>
                  <a:schemeClr val="folHlink"/>
                </a:solidFill>
                <a:ea typeface="黑体" pitchFamily="49" charset="-122"/>
              </a:rPr>
              <a:t>链路打开</a:t>
            </a:r>
          </a:p>
        </p:txBody>
      </p:sp>
      <p:sp>
        <p:nvSpPr>
          <p:cNvPr id="16392" name="Rectangle 8"/>
          <p:cNvSpPr>
            <a:spLocks noChangeArrowheads="1"/>
          </p:cNvSpPr>
          <p:nvPr/>
        </p:nvSpPr>
        <p:spPr bwMode="auto">
          <a:xfrm>
            <a:off x="250825" y="2921000"/>
            <a:ext cx="1589088" cy="471488"/>
          </a:xfrm>
          <a:prstGeom prst="rect">
            <a:avLst/>
          </a:prstGeom>
          <a:solidFill>
            <a:srgbClr val="CCFFFF"/>
          </a:solidFill>
          <a:ln w="9525">
            <a:solidFill>
              <a:schemeClr val="tx1"/>
            </a:solidFill>
            <a:miter lim="800000"/>
            <a:headEnd/>
            <a:tailEnd/>
          </a:ln>
          <a:effectLst>
            <a:outerShdw dist="35921" dir="2700000" algn="ctr" rotWithShape="0">
              <a:schemeClr val="bg2"/>
            </a:outerShdw>
          </a:effectLst>
        </p:spPr>
        <p:txBody>
          <a:bodyPr wrap="none" anchor="ctr"/>
          <a:lstStyle/>
          <a:p>
            <a:pPr algn="ctr" eaLnBrk="1" hangingPunct="1"/>
            <a:r>
              <a:rPr lang="zh-CN" altLang="en-US" sz="2400">
                <a:solidFill>
                  <a:schemeClr val="folHlink"/>
                </a:solidFill>
                <a:ea typeface="黑体" pitchFamily="49" charset="-122"/>
              </a:rPr>
              <a:t>链路终止</a:t>
            </a:r>
          </a:p>
        </p:txBody>
      </p:sp>
      <p:sp>
        <p:nvSpPr>
          <p:cNvPr id="16393" name="Rectangle 9"/>
          <p:cNvSpPr>
            <a:spLocks noChangeArrowheads="1"/>
          </p:cNvSpPr>
          <p:nvPr/>
        </p:nvSpPr>
        <p:spPr bwMode="auto">
          <a:xfrm>
            <a:off x="6611938" y="1698625"/>
            <a:ext cx="1943100" cy="469900"/>
          </a:xfrm>
          <a:prstGeom prst="rect">
            <a:avLst/>
          </a:prstGeom>
          <a:solidFill>
            <a:srgbClr val="FFFF66"/>
          </a:solidFill>
          <a:ln w="9525">
            <a:noFill/>
            <a:miter lim="800000"/>
            <a:headEnd/>
            <a:tailEnd/>
          </a:ln>
          <a:effectLst>
            <a:outerShdw dist="53882" dir="2700000" algn="ctr" rotWithShape="0">
              <a:schemeClr val="bg2"/>
            </a:outerShdw>
          </a:effectLst>
        </p:spPr>
        <p:txBody>
          <a:bodyPr wrap="none" anchor="ctr"/>
          <a:lstStyle/>
          <a:p>
            <a:pPr algn="ctr" eaLnBrk="1" hangingPunct="1"/>
            <a:r>
              <a:rPr lang="zh-CN" altLang="en-US" sz="2400">
                <a:solidFill>
                  <a:schemeClr val="folHlink"/>
                </a:solidFill>
                <a:ea typeface="黑体" pitchFamily="49" charset="-122"/>
              </a:rPr>
              <a:t>物理链路</a:t>
            </a:r>
          </a:p>
        </p:txBody>
      </p:sp>
      <p:sp>
        <p:nvSpPr>
          <p:cNvPr id="16394" name="Rectangle 10"/>
          <p:cNvSpPr>
            <a:spLocks noChangeArrowheads="1"/>
          </p:cNvSpPr>
          <p:nvPr/>
        </p:nvSpPr>
        <p:spPr bwMode="auto">
          <a:xfrm>
            <a:off x="6611938" y="2921000"/>
            <a:ext cx="1943100" cy="471488"/>
          </a:xfrm>
          <a:prstGeom prst="rect">
            <a:avLst/>
          </a:prstGeom>
          <a:solidFill>
            <a:srgbClr val="FFFF66"/>
          </a:solidFill>
          <a:ln w="9525">
            <a:noFill/>
            <a:miter lim="800000"/>
            <a:headEnd/>
            <a:tailEnd/>
          </a:ln>
          <a:effectLst>
            <a:outerShdw dist="53882" dir="2700000" algn="ctr" rotWithShape="0">
              <a:schemeClr val="bg2"/>
            </a:outerShdw>
          </a:effectLst>
        </p:spPr>
        <p:txBody>
          <a:bodyPr wrap="none" anchor="ctr"/>
          <a:lstStyle/>
          <a:p>
            <a:pPr algn="ctr" eaLnBrk="1" hangingPunct="1"/>
            <a:r>
              <a:rPr lang="en-US" altLang="zh-CN" sz="2400">
                <a:solidFill>
                  <a:schemeClr val="folHlink"/>
                </a:solidFill>
                <a:ea typeface="黑体" pitchFamily="49" charset="-122"/>
              </a:rPr>
              <a:t>LCP </a:t>
            </a:r>
            <a:r>
              <a:rPr lang="zh-CN" altLang="en-US" sz="2400">
                <a:solidFill>
                  <a:schemeClr val="folHlink"/>
                </a:solidFill>
                <a:ea typeface="黑体" pitchFamily="49" charset="-122"/>
              </a:rPr>
              <a:t>链路</a:t>
            </a:r>
          </a:p>
        </p:txBody>
      </p:sp>
      <p:sp>
        <p:nvSpPr>
          <p:cNvPr id="16395" name="Rectangle 11"/>
          <p:cNvSpPr>
            <a:spLocks noChangeArrowheads="1"/>
          </p:cNvSpPr>
          <p:nvPr/>
        </p:nvSpPr>
        <p:spPr bwMode="auto">
          <a:xfrm>
            <a:off x="6227763" y="4143375"/>
            <a:ext cx="2665412" cy="471488"/>
          </a:xfrm>
          <a:prstGeom prst="rect">
            <a:avLst/>
          </a:prstGeom>
          <a:solidFill>
            <a:srgbClr val="FFFF66"/>
          </a:solidFill>
          <a:ln w="9525">
            <a:noFill/>
            <a:miter lim="800000"/>
            <a:headEnd/>
            <a:tailEnd/>
          </a:ln>
          <a:effectLst>
            <a:outerShdw dist="35921" dir="2700000" algn="ctr" rotWithShape="0">
              <a:schemeClr val="bg2"/>
            </a:outerShdw>
          </a:effectLst>
        </p:spPr>
        <p:txBody>
          <a:bodyPr wrap="none" anchor="ctr"/>
          <a:lstStyle/>
          <a:p>
            <a:pPr algn="ctr" eaLnBrk="1" hangingPunct="1"/>
            <a:r>
              <a:rPr lang="zh-CN" altLang="en-US" sz="2400">
                <a:solidFill>
                  <a:schemeClr val="folHlink"/>
                </a:solidFill>
                <a:ea typeface="黑体" pitchFamily="49" charset="-122"/>
              </a:rPr>
              <a:t>已鉴别的 </a:t>
            </a:r>
            <a:r>
              <a:rPr lang="en-US" altLang="zh-CN" sz="2400">
                <a:solidFill>
                  <a:schemeClr val="folHlink"/>
                </a:solidFill>
                <a:ea typeface="黑体" pitchFamily="49" charset="-122"/>
              </a:rPr>
              <a:t>LCP </a:t>
            </a:r>
            <a:r>
              <a:rPr lang="zh-CN" altLang="en-US" sz="2400">
                <a:solidFill>
                  <a:schemeClr val="folHlink"/>
                </a:solidFill>
                <a:ea typeface="黑体" pitchFamily="49" charset="-122"/>
              </a:rPr>
              <a:t>链路</a:t>
            </a:r>
          </a:p>
        </p:txBody>
      </p:sp>
      <p:sp>
        <p:nvSpPr>
          <p:cNvPr id="16396" name="Rectangle 12"/>
          <p:cNvSpPr>
            <a:spLocks noChangeArrowheads="1"/>
          </p:cNvSpPr>
          <p:nvPr/>
        </p:nvSpPr>
        <p:spPr bwMode="auto">
          <a:xfrm>
            <a:off x="6084888" y="5246688"/>
            <a:ext cx="2916237" cy="846137"/>
          </a:xfrm>
          <a:prstGeom prst="rect">
            <a:avLst/>
          </a:prstGeom>
          <a:solidFill>
            <a:srgbClr val="FFFF66"/>
          </a:solidFill>
          <a:ln w="9525">
            <a:noFill/>
            <a:miter lim="800000"/>
            <a:headEnd/>
            <a:tailEnd/>
          </a:ln>
          <a:effectLst>
            <a:outerShdw dist="45791" dir="2021404" algn="ctr" rotWithShape="0">
              <a:schemeClr val="bg2"/>
            </a:outerShdw>
          </a:effectLst>
        </p:spPr>
        <p:txBody>
          <a:bodyPr wrap="none" anchor="ctr"/>
          <a:lstStyle/>
          <a:p>
            <a:pPr algn="ctr" eaLnBrk="1" hangingPunct="1"/>
            <a:r>
              <a:rPr lang="zh-CN" altLang="en-US" sz="2400">
                <a:solidFill>
                  <a:schemeClr val="folHlink"/>
                </a:solidFill>
                <a:ea typeface="黑体" pitchFamily="49" charset="-122"/>
              </a:rPr>
              <a:t>已鉴别的 </a:t>
            </a:r>
            <a:r>
              <a:rPr lang="en-US" altLang="zh-CN" sz="2400">
                <a:solidFill>
                  <a:schemeClr val="folHlink"/>
                </a:solidFill>
                <a:ea typeface="黑体" pitchFamily="49" charset="-122"/>
              </a:rPr>
              <a:t>LCP </a:t>
            </a:r>
            <a:r>
              <a:rPr lang="zh-CN" altLang="en-US" sz="2400">
                <a:solidFill>
                  <a:schemeClr val="folHlink"/>
                </a:solidFill>
                <a:ea typeface="黑体" pitchFamily="49" charset="-122"/>
              </a:rPr>
              <a:t>链路</a:t>
            </a:r>
          </a:p>
          <a:p>
            <a:pPr algn="ctr" eaLnBrk="1" hangingPunct="1"/>
            <a:r>
              <a:rPr lang="zh-CN" altLang="en-US" sz="2400">
                <a:solidFill>
                  <a:schemeClr val="folHlink"/>
                </a:solidFill>
                <a:ea typeface="黑体" pitchFamily="49" charset="-122"/>
              </a:rPr>
              <a:t>和 </a:t>
            </a:r>
            <a:r>
              <a:rPr lang="en-US" altLang="zh-CN" sz="2400">
                <a:solidFill>
                  <a:schemeClr val="folHlink"/>
                </a:solidFill>
                <a:ea typeface="黑体" pitchFamily="49" charset="-122"/>
              </a:rPr>
              <a:t>NCP </a:t>
            </a:r>
            <a:r>
              <a:rPr lang="zh-CN" altLang="en-US" sz="2400">
                <a:solidFill>
                  <a:schemeClr val="folHlink"/>
                </a:solidFill>
                <a:ea typeface="黑体" pitchFamily="49" charset="-122"/>
              </a:rPr>
              <a:t>链路</a:t>
            </a:r>
          </a:p>
        </p:txBody>
      </p:sp>
      <p:sp>
        <p:nvSpPr>
          <p:cNvPr id="16397" name="Line 13"/>
          <p:cNvSpPr>
            <a:spLocks noChangeShapeType="1"/>
          </p:cNvSpPr>
          <p:nvPr/>
        </p:nvSpPr>
        <p:spPr bwMode="auto">
          <a:xfrm>
            <a:off x="7583488" y="946150"/>
            <a:ext cx="0" cy="752475"/>
          </a:xfrm>
          <a:prstGeom prst="line">
            <a:avLst/>
          </a:prstGeom>
          <a:noFill/>
          <a:ln w="28575">
            <a:solidFill>
              <a:schemeClr val="folHlink"/>
            </a:solidFill>
            <a:round/>
            <a:headEnd/>
            <a:tailEnd type="triangle" w="med" len="lg"/>
          </a:ln>
        </p:spPr>
        <p:txBody>
          <a:bodyPr/>
          <a:lstStyle/>
          <a:p>
            <a:endParaRPr lang="zh-CN" altLang="en-US"/>
          </a:p>
        </p:txBody>
      </p:sp>
      <p:sp>
        <p:nvSpPr>
          <p:cNvPr id="16398" name="Line 14"/>
          <p:cNvSpPr>
            <a:spLocks noChangeShapeType="1"/>
          </p:cNvSpPr>
          <p:nvPr/>
        </p:nvSpPr>
        <p:spPr bwMode="auto">
          <a:xfrm>
            <a:off x="7583488" y="2168525"/>
            <a:ext cx="0" cy="752475"/>
          </a:xfrm>
          <a:prstGeom prst="line">
            <a:avLst/>
          </a:prstGeom>
          <a:noFill/>
          <a:ln w="28575">
            <a:solidFill>
              <a:schemeClr val="folHlink"/>
            </a:solidFill>
            <a:round/>
            <a:headEnd/>
            <a:tailEnd type="triangle" w="med" len="lg"/>
          </a:ln>
        </p:spPr>
        <p:txBody>
          <a:bodyPr/>
          <a:lstStyle/>
          <a:p>
            <a:endParaRPr lang="zh-CN" altLang="en-US"/>
          </a:p>
        </p:txBody>
      </p:sp>
      <p:sp>
        <p:nvSpPr>
          <p:cNvPr id="16399" name="Line 15"/>
          <p:cNvSpPr>
            <a:spLocks noChangeShapeType="1"/>
          </p:cNvSpPr>
          <p:nvPr/>
        </p:nvSpPr>
        <p:spPr bwMode="auto">
          <a:xfrm>
            <a:off x="7583488" y="3392488"/>
            <a:ext cx="0" cy="750887"/>
          </a:xfrm>
          <a:prstGeom prst="line">
            <a:avLst/>
          </a:prstGeom>
          <a:noFill/>
          <a:ln w="28575">
            <a:solidFill>
              <a:schemeClr val="folHlink"/>
            </a:solidFill>
            <a:round/>
            <a:headEnd/>
            <a:tailEnd type="triangle" w="med" len="lg"/>
          </a:ln>
        </p:spPr>
        <p:txBody>
          <a:bodyPr/>
          <a:lstStyle/>
          <a:p>
            <a:endParaRPr lang="zh-CN" altLang="en-US"/>
          </a:p>
        </p:txBody>
      </p:sp>
      <p:sp>
        <p:nvSpPr>
          <p:cNvPr id="16400" name="Freeform 16"/>
          <p:cNvSpPr>
            <a:spLocks/>
          </p:cNvSpPr>
          <p:nvPr/>
        </p:nvSpPr>
        <p:spPr bwMode="auto">
          <a:xfrm>
            <a:off x="7581900" y="4614863"/>
            <a:ext cx="1588" cy="706437"/>
          </a:xfrm>
          <a:custGeom>
            <a:avLst/>
            <a:gdLst>
              <a:gd name="T0" fmla="*/ 2147483646 w 1"/>
              <a:gd name="T1" fmla="*/ 0 h 445"/>
              <a:gd name="T2" fmla="*/ 0 w 1"/>
              <a:gd name="T3" fmla="*/ 2147483646 h 445"/>
              <a:gd name="T4" fmla="*/ 0 60000 65536"/>
              <a:gd name="T5" fmla="*/ 0 60000 65536"/>
              <a:gd name="T6" fmla="*/ 0 w 1"/>
              <a:gd name="T7" fmla="*/ 0 h 445"/>
              <a:gd name="T8" fmla="*/ 1 w 1"/>
              <a:gd name="T9" fmla="*/ 445 h 445"/>
            </a:gdLst>
            <a:ahLst/>
            <a:cxnLst>
              <a:cxn ang="T4">
                <a:pos x="T0" y="T1"/>
              </a:cxn>
              <a:cxn ang="T5">
                <a:pos x="T2" y="T3"/>
              </a:cxn>
            </a:cxnLst>
            <a:rect l="T6" t="T7" r="T8" b="T9"/>
            <a:pathLst>
              <a:path w="1" h="445">
                <a:moveTo>
                  <a:pt x="1" y="0"/>
                </a:moveTo>
                <a:lnTo>
                  <a:pt x="0" y="445"/>
                </a:lnTo>
              </a:path>
            </a:pathLst>
          </a:custGeom>
          <a:noFill/>
          <a:ln w="28575">
            <a:solidFill>
              <a:schemeClr val="folHlink"/>
            </a:solidFill>
            <a:round/>
            <a:headEnd/>
            <a:tailEnd type="triangle" w="med" len="lg"/>
          </a:ln>
        </p:spPr>
        <p:txBody>
          <a:bodyPr/>
          <a:lstStyle/>
          <a:p>
            <a:endParaRPr lang="zh-CN" altLang="en-US"/>
          </a:p>
        </p:txBody>
      </p:sp>
      <p:sp>
        <p:nvSpPr>
          <p:cNvPr id="16401" name="Line 17"/>
          <p:cNvSpPr>
            <a:spLocks noChangeShapeType="1"/>
          </p:cNvSpPr>
          <p:nvPr/>
        </p:nvSpPr>
        <p:spPr bwMode="auto">
          <a:xfrm>
            <a:off x="4757738" y="946150"/>
            <a:ext cx="0" cy="752475"/>
          </a:xfrm>
          <a:prstGeom prst="line">
            <a:avLst/>
          </a:prstGeom>
          <a:noFill/>
          <a:ln w="28575">
            <a:solidFill>
              <a:schemeClr val="folHlink"/>
            </a:solidFill>
            <a:round/>
            <a:headEnd/>
            <a:tailEnd type="triangle" w="med" len="lg"/>
          </a:ln>
        </p:spPr>
        <p:txBody>
          <a:bodyPr/>
          <a:lstStyle/>
          <a:p>
            <a:endParaRPr lang="zh-CN" altLang="en-US"/>
          </a:p>
        </p:txBody>
      </p:sp>
      <p:sp>
        <p:nvSpPr>
          <p:cNvPr id="16402" name="Line 18"/>
          <p:cNvSpPr>
            <a:spLocks noChangeShapeType="1"/>
          </p:cNvSpPr>
          <p:nvPr/>
        </p:nvSpPr>
        <p:spPr bwMode="auto">
          <a:xfrm>
            <a:off x="4757738" y="2168525"/>
            <a:ext cx="0" cy="752475"/>
          </a:xfrm>
          <a:prstGeom prst="line">
            <a:avLst/>
          </a:prstGeom>
          <a:noFill/>
          <a:ln w="28575">
            <a:solidFill>
              <a:schemeClr val="folHlink"/>
            </a:solidFill>
            <a:round/>
            <a:headEnd/>
            <a:tailEnd type="triangle" w="med" len="lg"/>
          </a:ln>
        </p:spPr>
        <p:txBody>
          <a:bodyPr/>
          <a:lstStyle/>
          <a:p>
            <a:endParaRPr lang="zh-CN" altLang="en-US"/>
          </a:p>
        </p:txBody>
      </p:sp>
      <p:sp>
        <p:nvSpPr>
          <p:cNvPr id="16403" name="Line 19"/>
          <p:cNvSpPr>
            <a:spLocks noChangeShapeType="1"/>
          </p:cNvSpPr>
          <p:nvPr/>
        </p:nvSpPr>
        <p:spPr bwMode="auto">
          <a:xfrm>
            <a:off x="4757738" y="3392488"/>
            <a:ext cx="0" cy="750887"/>
          </a:xfrm>
          <a:prstGeom prst="line">
            <a:avLst/>
          </a:prstGeom>
          <a:noFill/>
          <a:ln w="28575">
            <a:solidFill>
              <a:schemeClr val="folHlink"/>
            </a:solidFill>
            <a:round/>
            <a:headEnd/>
            <a:tailEnd type="triangle" w="med" len="lg"/>
          </a:ln>
        </p:spPr>
        <p:txBody>
          <a:bodyPr/>
          <a:lstStyle/>
          <a:p>
            <a:endParaRPr lang="zh-CN" altLang="en-US"/>
          </a:p>
        </p:txBody>
      </p:sp>
      <p:sp>
        <p:nvSpPr>
          <p:cNvPr id="16404" name="Line 20"/>
          <p:cNvSpPr>
            <a:spLocks noChangeShapeType="1"/>
          </p:cNvSpPr>
          <p:nvPr/>
        </p:nvSpPr>
        <p:spPr bwMode="auto">
          <a:xfrm>
            <a:off x="4757738" y="4614863"/>
            <a:ext cx="0" cy="752475"/>
          </a:xfrm>
          <a:prstGeom prst="line">
            <a:avLst/>
          </a:prstGeom>
          <a:noFill/>
          <a:ln w="28575">
            <a:solidFill>
              <a:schemeClr val="folHlink"/>
            </a:solidFill>
            <a:round/>
            <a:headEnd/>
            <a:tailEnd type="triangle" w="med" len="lg"/>
          </a:ln>
        </p:spPr>
        <p:txBody>
          <a:bodyPr/>
          <a:lstStyle/>
          <a:p>
            <a:endParaRPr lang="zh-CN" altLang="en-US"/>
          </a:p>
        </p:txBody>
      </p:sp>
      <p:sp>
        <p:nvSpPr>
          <p:cNvPr id="16405" name="Line 21"/>
          <p:cNvSpPr>
            <a:spLocks noChangeShapeType="1"/>
          </p:cNvSpPr>
          <p:nvPr/>
        </p:nvSpPr>
        <p:spPr bwMode="auto">
          <a:xfrm flipH="1">
            <a:off x="1841500" y="3155950"/>
            <a:ext cx="2120900" cy="1588"/>
          </a:xfrm>
          <a:prstGeom prst="line">
            <a:avLst/>
          </a:prstGeom>
          <a:noFill/>
          <a:ln w="28575">
            <a:solidFill>
              <a:schemeClr val="folHlink"/>
            </a:solidFill>
            <a:round/>
            <a:headEnd/>
            <a:tailEnd type="triangle" w="med" len="lg"/>
          </a:ln>
        </p:spPr>
        <p:txBody>
          <a:bodyPr/>
          <a:lstStyle/>
          <a:p>
            <a:endParaRPr lang="zh-CN" altLang="en-US"/>
          </a:p>
        </p:txBody>
      </p:sp>
      <p:sp>
        <p:nvSpPr>
          <p:cNvPr id="16406" name="Freeform 22"/>
          <p:cNvSpPr>
            <a:spLocks/>
          </p:cNvSpPr>
          <p:nvPr/>
        </p:nvSpPr>
        <p:spPr bwMode="auto">
          <a:xfrm>
            <a:off x="1047750" y="3402013"/>
            <a:ext cx="2914650" cy="2184400"/>
          </a:xfrm>
          <a:custGeom>
            <a:avLst/>
            <a:gdLst>
              <a:gd name="T0" fmla="*/ 2147483646 w 1497"/>
              <a:gd name="T1" fmla="*/ 2147483646 h 998"/>
              <a:gd name="T2" fmla="*/ 0 w 1497"/>
              <a:gd name="T3" fmla="*/ 2147483646 h 998"/>
              <a:gd name="T4" fmla="*/ 0 w 1497"/>
              <a:gd name="T5" fmla="*/ 0 h 998"/>
              <a:gd name="T6" fmla="*/ 0 60000 65536"/>
              <a:gd name="T7" fmla="*/ 0 60000 65536"/>
              <a:gd name="T8" fmla="*/ 0 60000 65536"/>
              <a:gd name="T9" fmla="*/ 0 w 1497"/>
              <a:gd name="T10" fmla="*/ 0 h 998"/>
              <a:gd name="T11" fmla="*/ 1497 w 1497"/>
              <a:gd name="T12" fmla="*/ 998 h 998"/>
            </a:gdLst>
            <a:ahLst/>
            <a:cxnLst>
              <a:cxn ang="T6">
                <a:pos x="T0" y="T1"/>
              </a:cxn>
              <a:cxn ang="T7">
                <a:pos x="T2" y="T3"/>
              </a:cxn>
              <a:cxn ang="T8">
                <a:pos x="T4" y="T5"/>
              </a:cxn>
            </a:cxnLst>
            <a:rect l="T9" t="T10" r="T11" b="T12"/>
            <a:pathLst>
              <a:path w="1497" h="998">
                <a:moveTo>
                  <a:pt x="1497" y="998"/>
                </a:moveTo>
                <a:lnTo>
                  <a:pt x="0" y="998"/>
                </a:lnTo>
                <a:lnTo>
                  <a:pt x="0" y="0"/>
                </a:lnTo>
              </a:path>
            </a:pathLst>
          </a:custGeom>
          <a:noFill/>
          <a:ln w="28575">
            <a:solidFill>
              <a:schemeClr val="folHlink"/>
            </a:solidFill>
            <a:round/>
            <a:headEnd/>
            <a:tailEnd type="triangle" w="med" len="lg"/>
          </a:ln>
        </p:spPr>
        <p:txBody>
          <a:bodyPr/>
          <a:lstStyle/>
          <a:p>
            <a:endParaRPr lang="zh-CN" altLang="en-US"/>
          </a:p>
        </p:txBody>
      </p:sp>
      <p:sp>
        <p:nvSpPr>
          <p:cNvPr id="16407" name="Freeform 23"/>
          <p:cNvSpPr>
            <a:spLocks/>
          </p:cNvSpPr>
          <p:nvPr/>
        </p:nvSpPr>
        <p:spPr bwMode="auto">
          <a:xfrm flipV="1">
            <a:off x="1047750" y="576263"/>
            <a:ext cx="2914650" cy="2365375"/>
          </a:xfrm>
          <a:custGeom>
            <a:avLst/>
            <a:gdLst>
              <a:gd name="T0" fmla="*/ 2147483646 w 1497"/>
              <a:gd name="T1" fmla="*/ 2147483646 h 998"/>
              <a:gd name="T2" fmla="*/ 0 w 1497"/>
              <a:gd name="T3" fmla="*/ 2147483646 h 998"/>
              <a:gd name="T4" fmla="*/ 0 w 1497"/>
              <a:gd name="T5" fmla="*/ 0 h 998"/>
              <a:gd name="T6" fmla="*/ 0 60000 65536"/>
              <a:gd name="T7" fmla="*/ 0 60000 65536"/>
              <a:gd name="T8" fmla="*/ 0 60000 65536"/>
              <a:gd name="T9" fmla="*/ 0 w 1497"/>
              <a:gd name="T10" fmla="*/ 0 h 998"/>
              <a:gd name="T11" fmla="*/ 1497 w 1497"/>
              <a:gd name="T12" fmla="*/ 998 h 998"/>
            </a:gdLst>
            <a:ahLst/>
            <a:cxnLst>
              <a:cxn ang="T6">
                <a:pos x="T0" y="T1"/>
              </a:cxn>
              <a:cxn ang="T7">
                <a:pos x="T2" y="T3"/>
              </a:cxn>
              <a:cxn ang="T8">
                <a:pos x="T4" y="T5"/>
              </a:cxn>
            </a:cxnLst>
            <a:rect l="T9" t="T10" r="T11" b="T12"/>
            <a:pathLst>
              <a:path w="1497" h="998">
                <a:moveTo>
                  <a:pt x="1497" y="998"/>
                </a:moveTo>
                <a:lnTo>
                  <a:pt x="0" y="998"/>
                </a:lnTo>
                <a:lnTo>
                  <a:pt x="0" y="0"/>
                </a:lnTo>
              </a:path>
            </a:pathLst>
          </a:custGeom>
          <a:noFill/>
          <a:ln w="28575">
            <a:solidFill>
              <a:schemeClr val="folHlink"/>
            </a:solidFill>
            <a:round/>
            <a:headEnd type="triangle" w="med" len="lg"/>
            <a:tailEnd type="none" w="med" len="lg"/>
          </a:ln>
        </p:spPr>
        <p:txBody>
          <a:bodyPr/>
          <a:lstStyle/>
          <a:p>
            <a:endParaRPr lang="zh-CN" altLang="en-US"/>
          </a:p>
        </p:txBody>
      </p:sp>
      <p:sp>
        <p:nvSpPr>
          <p:cNvPr id="16408" name="Freeform 24"/>
          <p:cNvSpPr>
            <a:spLocks/>
          </p:cNvSpPr>
          <p:nvPr/>
        </p:nvSpPr>
        <p:spPr bwMode="auto">
          <a:xfrm>
            <a:off x="2459038" y="790575"/>
            <a:ext cx="1503362" cy="1157288"/>
          </a:xfrm>
          <a:custGeom>
            <a:avLst/>
            <a:gdLst>
              <a:gd name="T0" fmla="*/ 2147483646 w 772"/>
              <a:gd name="T1" fmla="*/ 2147483646 h 590"/>
              <a:gd name="T2" fmla="*/ 0 w 772"/>
              <a:gd name="T3" fmla="*/ 2147483646 h 590"/>
              <a:gd name="T4" fmla="*/ 0 w 772"/>
              <a:gd name="T5" fmla="*/ 0 h 590"/>
              <a:gd name="T6" fmla="*/ 2147483646 w 772"/>
              <a:gd name="T7" fmla="*/ 0 h 590"/>
              <a:gd name="T8" fmla="*/ 0 60000 65536"/>
              <a:gd name="T9" fmla="*/ 0 60000 65536"/>
              <a:gd name="T10" fmla="*/ 0 60000 65536"/>
              <a:gd name="T11" fmla="*/ 0 60000 65536"/>
              <a:gd name="T12" fmla="*/ 0 w 772"/>
              <a:gd name="T13" fmla="*/ 0 h 590"/>
              <a:gd name="T14" fmla="*/ 772 w 772"/>
              <a:gd name="T15" fmla="*/ 590 h 590"/>
            </a:gdLst>
            <a:ahLst/>
            <a:cxnLst>
              <a:cxn ang="T8">
                <a:pos x="T0" y="T1"/>
              </a:cxn>
              <a:cxn ang="T9">
                <a:pos x="T2" y="T3"/>
              </a:cxn>
              <a:cxn ang="T10">
                <a:pos x="T4" y="T5"/>
              </a:cxn>
              <a:cxn ang="T11">
                <a:pos x="T6" y="T7"/>
              </a:cxn>
            </a:cxnLst>
            <a:rect l="T12" t="T13" r="T14" b="T15"/>
            <a:pathLst>
              <a:path w="772" h="590">
                <a:moveTo>
                  <a:pt x="772" y="590"/>
                </a:moveTo>
                <a:lnTo>
                  <a:pt x="0" y="590"/>
                </a:lnTo>
                <a:lnTo>
                  <a:pt x="0" y="0"/>
                </a:lnTo>
                <a:lnTo>
                  <a:pt x="772" y="0"/>
                </a:lnTo>
              </a:path>
            </a:pathLst>
          </a:custGeom>
          <a:noFill/>
          <a:ln w="28575">
            <a:solidFill>
              <a:schemeClr val="folHlink"/>
            </a:solidFill>
            <a:round/>
            <a:headEnd/>
            <a:tailEnd type="triangle" w="med" len="lg"/>
          </a:ln>
        </p:spPr>
        <p:txBody>
          <a:bodyPr/>
          <a:lstStyle/>
          <a:p>
            <a:endParaRPr lang="zh-CN" altLang="en-US"/>
          </a:p>
        </p:txBody>
      </p:sp>
      <p:sp>
        <p:nvSpPr>
          <p:cNvPr id="16409" name="Text Box 25"/>
          <p:cNvSpPr txBox="1">
            <a:spLocks noChangeArrowheads="1"/>
          </p:cNvSpPr>
          <p:nvPr/>
        </p:nvSpPr>
        <p:spPr bwMode="auto">
          <a:xfrm>
            <a:off x="4818063" y="1030288"/>
            <a:ext cx="2317750" cy="457200"/>
          </a:xfrm>
          <a:prstGeom prst="rect">
            <a:avLst/>
          </a:prstGeom>
          <a:noFill/>
          <a:ln w="9525">
            <a:noFill/>
            <a:miter lim="800000"/>
            <a:headEnd/>
            <a:tailEnd/>
          </a:ln>
        </p:spPr>
        <p:txBody>
          <a:bodyPr wrap="none">
            <a:spAutoFit/>
          </a:bodyPr>
          <a:lstStyle/>
          <a:p>
            <a:pPr eaLnBrk="1" hangingPunct="1"/>
            <a:r>
              <a:rPr lang="zh-CN" altLang="en-US" sz="2400">
                <a:solidFill>
                  <a:schemeClr val="folHlink"/>
                </a:solidFill>
                <a:ea typeface="黑体" pitchFamily="49" charset="-122"/>
              </a:rPr>
              <a:t>物理层连接建立</a:t>
            </a:r>
          </a:p>
        </p:txBody>
      </p:sp>
      <p:sp>
        <p:nvSpPr>
          <p:cNvPr id="16410" name="Text Box 26"/>
          <p:cNvSpPr txBox="1">
            <a:spLocks noChangeArrowheads="1"/>
          </p:cNvSpPr>
          <p:nvPr/>
        </p:nvSpPr>
        <p:spPr bwMode="auto">
          <a:xfrm>
            <a:off x="4818063" y="2273300"/>
            <a:ext cx="2081212" cy="457200"/>
          </a:xfrm>
          <a:prstGeom prst="rect">
            <a:avLst/>
          </a:prstGeom>
          <a:noFill/>
          <a:ln w="9525">
            <a:noFill/>
            <a:miter lim="800000"/>
            <a:headEnd/>
            <a:tailEnd/>
          </a:ln>
        </p:spPr>
        <p:txBody>
          <a:bodyPr wrap="none">
            <a:spAutoFit/>
          </a:bodyPr>
          <a:lstStyle/>
          <a:p>
            <a:pPr eaLnBrk="1" hangingPunct="1"/>
            <a:r>
              <a:rPr lang="en-US" altLang="zh-CN" sz="2400">
                <a:solidFill>
                  <a:schemeClr val="folHlink"/>
                </a:solidFill>
                <a:ea typeface="黑体" pitchFamily="49" charset="-122"/>
              </a:rPr>
              <a:t>LCP </a:t>
            </a:r>
            <a:r>
              <a:rPr lang="zh-CN" altLang="en-US" sz="2400">
                <a:solidFill>
                  <a:schemeClr val="folHlink"/>
                </a:solidFill>
                <a:ea typeface="黑体" pitchFamily="49" charset="-122"/>
              </a:rPr>
              <a:t>配置协商</a:t>
            </a:r>
          </a:p>
        </p:txBody>
      </p:sp>
      <p:sp>
        <p:nvSpPr>
          <p:cNvPr id="16411" name="Text Box 27"/>
          <p:cNvSpPr txBox="1">
            <a:spLocks noChangeArrowheads="1"/>
          </p:cNvSpPr>
          <p:nvPr/>
        </p:nvSpPr>
        <p:spPr bwMode="auto">
          <a:xfrm>
            <a:off x="4716463" y="3457575"/>
            <a:ext cx="2927350" cy="457200"/>
          </a:xfrm>
          <a:prstGeom prst="rect">
            <a:avLst/>
          </a:prstGeom>
          <a:noFill/>
          <a:ln w="9525">
            <a:noFill/>
            <a:miter lim="800000"/>
            <a:headEnd/>
            <a:tailEnd/>
          </a:ln>
        </p:spPr>
        <p:txBody>
          <a:bodyPr wrap="none">
            <a:spAutoFit/>
          </a:bodyPr>
          <a:lstStyle/>
          <a:p>
            <a:pPr eaLnBrk="1" hangingPunct="1"/>
            <a:r>
              <a:rPr lang="zh-CN" altLang="en-US" sz="2400">
                <a:solidFill>
                  <a:schemeClr val="folHlink"/>
                </a:solidFill>
                <a:ea typeface="黑体" pitchFamily="49" charset="-122"/>
              </a:rPr>
              <a:t>鉴别成功或无需鉴别</a:t>
            </a:r>
          </a:p>
        </p:txBody>
      </p:sp>
      <p:sp>
        <p:nvSpPr>
          <p:cNvPr id="16412" name="Text Box 28"/>
          <p:cNvSpPr txBox="1">
            <a:spLocks noChangeArrowheads="1"/>
          </p:cNvSpPr>
          <p:nvPr/>
        </p:nvSpPr>
        <p:spPr bwMode="auto">
          <a:xfrm>
            <a:off x="4800600" y="4733925"/>
            <a:ext cx="2132013" cy="457200"/>
          </a:xfrm>
          <a:prstGeom prst="rect">
            <a:avLst/>
          </a:prstGeom>
          <a:noFill/>
          <a:ln w="9525">
            <a:noFill/>
            <a:miter lim="800000"/>
            <a:headEnd/>
            <a:tailEnd/>
          </a:ln>
        </p:spPr>
        <p:txBody>
          <a:bodyPr wrap="none">
            <a:spAutoFit/>
          </a:bodyPr>
          <a:lstStyle/>
          <a:p>
            <a:pPr eaLnBrk="1" hangingPunct="1"/>
            <a:r>
              <a:rPr lang="en-US" altLang="zh-CN" sz="2400">
                <a:solidFill>
                  <a:schemeClr val="folHlink"/>
                </a:solidFill>
                <a:ea typeface="黑体" pitchFamily="49" charset="-122"/>
              </a:rPr>
              <a:t>NCP </a:t>
            </a:r>
            <a:r>
              <a:rPr lang="zh-CN" altLang="en-US" sz="2400">
                <a:solidFill>
                  <a:schemeClr val="folHlink"/>
                </a:solidFill>
                <a:ea typeface="黑体" pitchFamily="49" charset="-122"/>
              </a:rPr>
              <a:t>配置协商</a:t>
            </a:r>
          </a:p>
        </p:txBody>
      </p:sp>
      <p:sp>
        <p:nvSpPr>
          <p:cNvPr id="16413" name="Text Box 29"/>
          <p:cNvSpPr txBox="1">
            <a:spLocks noChangeArrowheads="1"/>
          </p:cNvSpPr>
          <p:nvPr/>
        </p:nvSpPr>
        <p:spPr bwMode="auto">
          <a:xfrm>
            <a:off x="163513" y="3943350"/>
            <a:ext cx="1708150" cy="822325"/>
          </a:xfrm>
          <a:prstGeom prst="rect">
            <a:avLst/>
          </a:prstGeom>
          <a:solidFill>
            <a:schemeClr val="bg1"/>
          </a:solidFill>
          <a:ln w="9525">
            <a:noFill/>
            <a:miter lim="800000"/>
            <a:headEnd/>
            <a:tailEnd/>
          </a:ln>
        </p:spPr>
        <p:txBody>
          <a:bodyPr wrap="none">
            <a:spAutoFit/>
          </a:bodyPr>
          <a:lstStyle/>
          <a:p>
            <a:pPr algn="ctr" eaLnBrk="1" hangingPunct="1"/>
            <a:r>
              <a:rPr lang="zh-CN" altLang="en-US" sz="2400">
                <a:solidFill>
                  <a:schemeClr val="folHlink"/>
                </a:solidFill>
                <a:ea typeface="黑体" pitchFamily="49" charset="-122"/>
              </a:rPr>
              <a:t>链路故障或</a:t>
            </a:r>
          </a:p>
          <a:p>
            <a:pPr algn="ctr" eaLnBrk="1" hangingPunct="1"/>
            <a:r>
              <a:rPr lang="zh-CN" altLang="en-US" sz="2400">
                <a:solidFill>
                  <a:schemeClr val="folHlink"/>
                </a:solidFill>
                <a:ea typeface="黑体" pitchFamily="49" charset="-122"/>
              </a:rPr>
              <a:t>关闭请求</a:t>
            </a:r>
          </a:p>
        </p:txBody>
      </p:sp>
      <p:sp>
        <p:nvSpPr>
          <p:cNvPr id="16414" name="Text Box 30"/>
          <p:cNvSpPr txBox="1">
            <a:spLocks noChangeArrowheads="1"/>
          </p:cNvSpPr>
          <p:nvPr/>
        </p:nvSpPr>
        <p:spPr bwMode="auto">
          <a:xfrm>
            <a:off x="307975" y="1377950"/>
            <a:ext cx="1471613" cy="676275"/>
          </a:xfrm>
          <a:prstGeom prst="rect">
            <a:avLst/>
          </a:prstGeom>
          <a:solidFill>
            <a:schemeClr val="bg1"/>
          </a:solidFill>
          <a:ln w="9525">
            <a:noFill/>
            <a:miter lim="800000"/>
            <a:headEnd/>
            <a:tailEnd/>
          </a:ln>
        </p:spPr>
        <p:txBody>
          <a:bodyPr wrap="none">
            <a:spAutoFit/>
          </a:bodyPr>
          <a:lstStyle/>
          <a:p>
            <a:pPr algn="ctr" eaLnBrk="1" hangingPunct="1">
              <a:lnSpc>
                <a:spcPct val="80000"/>
              </a:lnSpc>
            </a:pPr>
            <a:r>
              <a:rPr lang="en-US" altLang="zh-CN" sz="2400">
                <a:solidFill>
                  <a:schemeClr val="folHlink"/>
                </a:solidFill>
                <a:ea typeface="黑体" pitchFamily="49" charset="-122"/>
              </a:rPr>
              <a:t>LCP </a:t>
            </a:r>
            <a:r>
              <a:rPr lang="zh-CN" altLang="en-US" sz="2400">
                <a:solidFill>
                  <a:schemeClr val="folHlink"/>
                </a:solidFill>
                <a:ea typeface="黑体" pitchFamily="49" charset="-122"/>
              </a:rPr>
              <a:t>链路</a:t>
            </a:r>
          </a:p>
          <a:p>
            <a:pPr algn="ctr" eaLnBrk="1" hangingPunct="1">
              <a:lnSpc>
                <a:spcPct val="80000"/>
              </a:lnSpc>
            </a:pPr>
            <a:r>
              <a:rPr lang="zh-CN" altLang="en-US" sz="2400">
                <a:solidFill>
                  <a:schemeClr val="folHlink"/>
                </a:solidFill>
                <a:ea typeface="黑体" pitchFamily="49" charset="-122"/>
              </a:rPr>
              <a:t>终止</a:t>
            </a:r>
          </a:p>
        </p:txBody>
      </p:sp>
      <p:sp>
        <p:nvSpPr>
          <p:cNvPr id="16415" name="Text Box 31"/>
          <p:cNvSpPr txBox="1">
            <a:spLocks noChangeArrowheads="1"/>
          </p:cNvSpPr>
          <p:nvPr/>
        </p:nvSpPr>
        <p:spPr bwMode="auto">
          <a:xfrm>
            <a:off x="2268538" y="2682875"/>
            <a:ext cx="1401762" cy="458788"/>
          </a:xfrm>
          <a:prstGeom prst="rect">
            <a:avLst/>
          </a:prstGeom>
          <a:noFill/>
          <a:ln w="9525">
            <a:noFill/>
            <a:miter lim="800000"/>
            <a:headEnd/>
            <a:tailEnd/>
          </a:ln>
        </p:spPr>
        <p:txBody>
          <a:bodyPr wrap="none">
            <a:spAutoFit/>
          </a:bodyPr>
          <a:lstStyle/>
          <a:p>
            <a:pPr eaLnBrk="1" hangingPunct="1"/>
            <a:r>
              <a:rPr lang="zh-CN" altLang="en-US" sz="2400">
                <a:solidFill>
                  <a:schemeClr val="folHlink"/>
                </a:solidFill>
                <a:ea typeface="黑体" pitchFamily="49" charset="-122"/>
              </a:rPr>
              <a:t>鉴别失败</a:t>
            </a:r>
          </a:p>
        </p:txBody>
      </p:sp>
      <p:sp>
        <p:nvSpPr>
          <p:cNvPr id="16416" name="Text Box 32"/>
          <p:cNvSpPr txBox="1">
            <a:spLocks noChangeArrowheads="1"/>
          </p:cNvSpPr>
          <p:nvPr/>
        </p:nvSpPr>
        <p:spPr bwMode="auto">
          <a:xfrm>
            <a:off x="1841500" y="1023938"/>
            <a:ext cx="1471613" cy="676275"/>
          </a:xfrm>
          <a:prstGeom prst="rect">
            <a:avLst/>
          </a:prstGeom>
          <a:solidFill>
            <a:schemeClr val="bg1"/>
          </a:solidFill>
          <a:ln w="9525">
            <a:noFill/>
            <a:miter lim="800000"/>
            <a:headEnd/>
            <a:tailEnd/>
          </a:ln>
        </p:spPr>
        <p:txBody>
          <a:bodyPr wrap="none">
            <a:spAutoFit/>
          </a:bodyPr>
          <a:lstStyle/>
          <a:p>
            <a:pPr eaLnBrk="1" hangingPunct="1">
              <a:lnSpc>
                <a:spcPct val="80000"/>
              </a:lnSpc>
            </a:pPr>
            <a:r>
              <a:rPr lang="en-US" altLang="zh-CN" sz="2400">
                <a:solidFill>
                  <a:schemeClr val="folHlink"/>
                </a:solidFill>
                <a:ea typeface="黑体" pitchFamily="49" charset="-122"/>
              </a:rPr>
              <a:t>LCP </a:t>
            </a:r>
            <a:r>
              <a:rPr lang="zh-CN" altLang="en-US" sz="2400">
                <a:solidFill>
                  <a:schemeClr val="folHlink"/>
                </a:solidFill>
                <a:ea typeface="黑体" pitchFamily="49" charset="-122"/>
              </a:rPr>
              <a:t>配置</a:t>
            </a:r>
          </a:p>
          <a:p>
            <a:pPr eaLnBrk="1" hangingPunct="1">
              <a:lnSpc>
                <a:spcPct val="80000"/>
              </a:lnSpc>
            </a:pPr>
            <a:r>
              <a:rPr lang="zh-CN" altLang="en-US" sz="2400">
                <a:solidFill>
                  <a:schemeClr val="folHlink"/>
                </a:solidFill>
                <a:ea typeface="黑体" pitchFamily="49" charset="-122"/>
              </a:rPr>
              <a:t>协商失败</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 xmlns:a16="http://schemas.microsoft.com/office/drawing/2014/main" id="{21D0544A-487F-461E-AF88-E83929744741}"/>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r>
              <a:rPr lang="en-US" altLang="zh-CN" dirty="0" smtClean="0">
                <a:latin typeface="+mn-ea"/>
                <a:ea typeface="+mn-ea"/>
              </a:rPr>
              <a:t>4.2  </a:t>
            </a:r>
            <a:r>
              <a:rPr lang="zh-CN" altLang="en-US" dirty="0" smtClean="0">
                <a:latin typeface="+mn-ea"/>
                <a:ea typeface="+mn-ea"/>
              </a:rPr>
              <a:t>认证协议</a:t>
            </a:r>
            <a:r>
              <a:rPr lang="en-US" altLang="zh-CN" dirty="0" smtClean="0">
                <a:latin typeface="+mn-ea"/>
                <a:ea typeface="+mn-ea"/>
              </a:rPr>
              <a:t>PAP</a:t>
            </a:r>
            <a:r>
              <a:rPr lang="zh-CN" altLang="en-US" dirty="0" smtClean="0">
                <a:latin typeface="+mn-ea"/>
                <a:ea typeface="+mn-ea"/>
              </a:rPr>
              <a:t>和</a:t>
            </a:r>
            <a:r>
              <a:rPr lang="en-US" altLang="zh-CN" dirty="0" smtClean="0">
                <a:latin typeface="+mn-ea"/>
                <a:ea typeface="+mn-ea"/>
              </a:rPr>
              <a:t>CHAP</a:t>
            </a:r>
            <a:endParaRPr lang="zh-CN" altLang="en-US" dirty="0">
              <a:latin typeface="+mn-ea"/>
              <a:ea typeface="+mn-ea"/>
            </a:endParaRPr>
          </a:p>
        </p:txBody>
      </p:sp>
      <p:sp>
        <p:nvSpPr>
          <p:cNvPr id="6147" name="Text Box 3">
            <a:extLst>
              <a:ext uri="{FF2B5EF4-FFF2-40B4-BE49-F238E27FC236}">
                <a16:creationId xmlns="" xmlns:a16="http://schemas.microsoft.com/office/drawing/2014/main" id="{1F5CA15D-F3F2-475F-97D3-9BA6F71D2D9B}"/>
              </a:ext>
            </a:extLst>
          </p:cNvPr>
          <p:cNvSpPr txBox="1">
            <a:spLocks noChangeArrowheads="1"/>
          </p:cNvSpPr>
          <p:nvPr/>
        </p:nvSpPr>
        <p:spPr bwMode="auto">
          <a:xfrm>
            <a:off x="357158" y="1071546"/>
            <a:ext cx="8175655" cy="6081665"/>
          </a:xfrm>
          <a:prstGeom prst="rect">
            <a:avLst/>
          </a:prstGeom>
          <a:noFill/>
          <a:ln w="9525">
            <a:noFill/>
            <a:miter lim="800000"/>
            <a:headEnd/>
            <a:tailEnd/>
          </a:ln>
        </p:spPr>
        <p:txBody>
          <a:bodyPr wrap="square">
            <a:spAutoFit/>
          </a:bodyPr>
          <a:lstStyle/>
          <a:p>
            <a:pPr eaLnBrk="1" fontAlgn="auto" hangingPunct="1">
              <a:lnSpc>
                <a:spcPct val="150000"/>
              </a:lnSpc>
              <a:spcBef>
                <a:spcPct val="20000"/>
              </a:spcBef>
              <a:spcAft>
                <a:spcPts val="0"/>
              </a:spcAft>
              <a:buClr>
                <a:srgbClr val="0000CC"/>
              </a:buClr>
              <a:buFont typeface="Arial" pitchFamily="34" charset="0"/>
              <a:buChar char="•"/>
              <a:defRPr/>
            </a:pPr>
            <a:r>
              <a:rPr lang="en-US" altLang="zh-CN" sz="2800" b="1" dirty="0" smtClean="0">
                <a:solidFill>
                  <a:srgbClr val="FF0000"/>
                </a:solidFill>
                <a:latin typeface="+mn-ea"/>
                <a:ea typeface="+mn-ea"/>
              </a:rPr>
              <a:t>4.2.1 PAP</a:t>
            </a:r>
          </a:p>
          <a:p>
            <a:pPr eaLnBrk="1" fontAlgn="auto" hangingPunct="1">
              <a:lnSpc>
                <a:spcPct val="150000"/>
              </a:lnSpc>
              <a:spcBef>
                <a:spcPct val="20000"/>
              </a:spcBef>
              <a:spcAft>
                <a:spcPts val="0"/>
              </a:spcAft>
              <a:buClr>
                <a:srgbClr val="0000CC"/>
              </a:buClr>
              <a:buFont typeface="Arial" pitchFamily="34" charset="0"/>
              <a:buChar char="•"/>
              <a:defRPr/>
            </a:pPr>
            <a:r>
              <a:rPr lang="en-US" altLang="zh-CN" sz="2000" b="1" dirty="0" smtClean="0">
                <a:latin typeface="+mn-ea"/>
              </a:rPr>
              <a:t>PAP</a:t>
            </a:r>
            <a:r>
              <a:rPr lang="zh-CN" altLang="en-US" sz="2000" b="1" dirty="0" smtClean="0">
                <a:latin typeface="+mn-ea"/>
              </a:rPr>
              <a:t>是基于口令的认证方法（</a:t>
            </a:r>
            <a:r>
              <a:rPr lang="en-US" altLang="zh-CN" sz="2000" b="1" dirty="0" smtClean="0">
                <a:latin typeface="+mn-ea"/>
              </a:rPr>
              <a:t>Password Authentication Protocol</a:t>
            </a:r>
            <a:r>
              <a:rPr lang="zh-CN" altLang="en-US" sz="2000" b="1" dirty="0" smtClean="0">
                <a:latin typeface="+mn-ea"/>
              </a:rPr>
              <a:t>）</a:t>
            </a:r>
            <a:endParaRPr lang="en-US" altLang="zh-CN" sz="2000" b="1" dirty="0" smtClean="0">
              <a:latin typeface="+mn-ea"/>
            </a:endParaRPr>
          </a:p>
          <a:p>
            <a:pPr eaLnBrk="1" fontAlgn="auto" hangingPunct="1">
              <a:lnSpc>
                <a:spcPct val="150000"/>
              </a:lnSpc>
              <a:spcBef>
                <a:spcPct val="20000"/>
              </a:spcBef>
              <a:spcAft>
                <a:spcPts val="0"/>
              </a:spcAft>
              <a:buClr>
                <a:srgbClr val="0000CC"/>
              </a:buClr>
              <a:buFont typeface="Arial" pitchFamily="34" charset="0"/>
              <a:buChar char="•"/>
              <a:defRPr/>
            </a:pPr>
            <a:r>
              <a:rPr lang="zh-CN" altLang="en-US" sz="2000" b="1" dirty="0" smtClean="0">
                <a:latin typeface="+mn-ea"/>
              </a:rPr>
              <a:t>被认证方向认证方发送</a:t>
            </a:r>
            <a:r>
              <a:rPr lang="en-US" altLang="zh-CN" sz="2000" b="1" dirty="0" smtClean="0">
                <a:latin typeface="+mn-ea"/>
              </a:rPr>
              <a:t>Authenticate-Request</a:t>
            </a:r>
            <a:r>
              <a:rPr lang="zh-CN" altLang="en-US" sz="2000" b="1" dirty="0" smtClean="0">
                <a:latin typeface="+mn-ea"/>
              </a:rPr>
              <a:t>报文（类型</a:t>
            </a:r>
            <a:r>
              <a:rPr lang="en-US" altLang="zh-CN" sz="2000" b="1" dirty="0" smtClean="0">
                <a:latin typeface="+mn-ea"/>
              </a:rPr>
              <a:t>1</a:t>
            </a:r>
            <a:r>
              <a:rPr lang="zh-CN" altLang="en-US" sz="2000" b="1" dirty="0" smtClean="0">
                <a:latin typeface="+mn-ea"/>
              </a:rPr>
              <a:t>），其中包含了身份（通常是账号）和口令信息。若通过认证，认证方返回</a:t>
            </a:r>
            <a:r>
              <a:rPr lang="en-US" altLang="zh-CN" sz="2000" b="1" dirty="0" smtClean="0">
                <a:latin typeface="+mn-ea"/>
              </a:rPr>
              <a:t>Authenticate-</a:t>
            </a:r>
            <a:r>
              <a:rPr lang="en-US" altLang="zh-CN" sz="2000" b="1" dirty="0" err="1" smtClean="0">
                <a:latin typeface="+mn-ea"/>
              </a:rPr>
              <a:t>Ack</a:t>
            </a:r>
            <a:r>
              <a:rPr lang="zh-CN" altLang="en-US" sz="2000" b="1" dirty="0" smtClean="0">
                <a:latin typeface="+mn-ea"/>
              </a:rPr>
              <a:t>（类型</a:t>
            </a:r>
            <a:r>
              <a:rPr lang="en-US" altLang="zh-CN" sz="2000" b="1" dirty="0" smtClean="0">
                <a:latin typeface="+mn-ea"/>
              </a:rPr>
              <a:t>2</a:t>
            </a:r>
            <a:r>
              <a:rPr lang="zh-CN" altLang="en-US" sz="2000" b="1" dirty="0" smtClean="0">
                <a:latin typeface="+mn-ea"/>
              </a:rPr>
              <a:t>）</a:t>
            </a:r>
            <a:r>
              <a:rPr lang="en-US" altLang="zh-CN" sz="2000" b="1" dirty="0" smtClean="0">
                <a:latin typeface="+mn-ea"/>
              </a:rPr>
              <a:t>, </a:t>
            </a:r>
            <a:r>
              <a:rPr lang="zh-CN" altLang="en-US" sz="2000" b="1" dirty="0" smtClean="0">
                <a:latin typeface="+mn-ea"/>
              </a:rPr>
              <a:t>否则返回</a:t>
            </a:r>
            <a:r>
              <a:rPr lang="en-US" altLang="zh-CN" sz="2000" b="1" dirty="0" smtClean="0">
                <a:latin typeface="+mn-ea"/>
              </a:rPr>
              <a:t>Authenticate-</a:t>
            </a:r>
            <a:r>
              <a:rPr lang="en-US" altLang="zh-CN" sz="2000" b="1" dirty="0" err="1" smtClean="0">
                <a:latin typeface="+mn-ea"/>
              </a:rPr>
              <a:t>Nak</a:t>
            </a:r>
            <a:r>
              <a:rPr lang="zh-CN" altLang="en-US" sz="2000" b="1" dirty="0" smtClean="0">
                <a:latin typeface="+mn-ea"/>
              </a:rPr>
              <a:t>（类型</a:t>
            </a:r>
            <a:r>
              <a:rPr lang="en-US" altLang="zh-CN" sz="2000" b="1" dirty="0" smtClean="0">
                <a:latin typeface="+mn-ea"/>
              </a:rPr>
              <a:t>3</a:t>
            </a:r>
            <a:r>
              <a:rPr lang="zh-CN" altLang="en-US" sz="2000" b="1" dirty="0" smtClean="0">
                <a:latin typeface="+mn-ea"/>
              </a:rPr>
              <a:t>）。</a:t>
            </a:r>
          </a:p>
          <a:p>
            <a:pPr>
              <a:lnSpc>
                <a:spcPct val="150000"/>
              </a:lnSpc>
              <a:spcBef>
                <a:spcPct val="20000"/>
              </a:spcBef>
              <a:buClr>
                <a:srgbClr val="0000CC"/>
              </a:buClr>
              <a:buFont typeface="Arial" pitchFamily="34" charset="0"/>
              <a:buChar char="•"/>
              <a:defRPr/>
            </a:pPr>
            <a:r>
              <a:rPr lang="zh-CN" altLang="en-US" sz="2000" b="1" dirty="0" smtClean="0">
                <a:latin typeface="+mn-ea"/>
              </a:rPr>
              <a:t>以明文方式提供用户名和口令给网络接入服务器（</a:t>
            </a:r>
            <a:r>
              <a:rPr lang="en-US" altLang="zh-CN" sz="2000" b="1" dirty="0" smtClean="0">
                <a:latin typeface="+mn-ea"/>
              </a:rPr>
              <a:t>network access server</a:t>
            </a:r>
            <a:r>
              <a:rPr lang="zh-CN" altLang="en-US" sz="2000" b="1" dirty="0" smtClean="0">
                <a:latin typeface="+mn-ea"/>
              </a:rPr>
              <a:t>，</a:t>
            </a:r>
            <a:r>
              <a:rPr lang="en-US" altLang="zh-CN" sz="2000" b="1" dirty="0" smtClean="0">
                <a:latin typeface="+mn-ea"/>
              </a:rPr>
              <a:t>NAS</a:t>
            </a:r>
            <a:r>
              <a:rPr lang="zh-CN" altLang="en-US" sz="2000" b="1" dirty="0" smtClean="0">
                <a:latin typeface="+mn-ea"/>
              </a:rPr>
              <a:t>）</a:t>
            </a:r>
          </a:p>
          <a:p>
            <a:pPr>
              <a:lnSpc>
                <a:spcPct val="150000"/>
              </a:lnSpc>
              <a:spcBef>
                <a:spcPct val="20000"/>
              </a:spcBef>
              <a:buClr>
                <a:srgbClr val="0000CC"/>
              </a:buClr>
              <a:buFont typeface="Arial" pitchFamily="34" charset="0"/>
              <a:buChar char="•"/>
              <a:defRPr/>
            </a:pPr>
            <a:r>
              <a:rPr lang="zh-CN" altLang="en-US" sz="2000" b="1" dirty="0" smtClean="0">
                <a:latin typeface="+mn-ea"/>
              </a:rPr>
              <a:t>安全性较差，第三方容易窃取用户名和口令，并利用这些消息通过认证获取所有资源。</a:t>
            </a:r>
            <a:endParaRPr lang="zh-CN" altLang="en-US" sz="2000" dirty="0" smtClean="0">
              <a:latin typeface="+mn-ea"/>
            </a:endParaRPr>
          </a:p>
          <a:p>
            <a:pPr eaLnBrk="1" fontAlgn="auto" hangingPunct="1">
              <a:lnSpc>
                <a:spcPct val="150000"/>
              </a:lnSpc>
              <a:spcBef>
                <a:spcPct val="20000"/>
              </a:spcBef>
              <a:spcAft>
                <a:spcPts val="0"/>
              </a:spcAft>
              <a:buClr>
                <a:srgbClr val="0000CC"/>
              </a:buClr>
              <a:buFont typeface="Arial" pitchFamily="34" charset="0"/>
              <a:buChar char="•"/>
              <a:defRPr/>
            </a:pPr>
            <a:r>
              <a:rPr lang="zh-CN" altLang="en-US" sz="2000" b="1" dirty="0" smtClean="0">
                <a:latin typeface="+mn-ea"/>
                <a:ea typeface="+mn-ea"/>
              </a:rPr>
              <a:t>在</a:t>
            </a:r>
            <a:r>
              <a:rPr lang="en-US" altLang="zh-CN" sz="2000" b="1" dirty="0" smtClean="0">
                <a:latin typeface="+mn-ea"/>
                <a:ea typeface="+mn-ea"/>
              </a:rPr>
              <a:t>PPP</a:t>
            </a:r>
            <a:r>
              <a:rPr lang="zh-CN" altLang="en-US" sz="2000" b="1" dirty="0" smtClean="0">
                <a:latin typeface="+mn-ea"/>
                <a:ea typeface="+mn-ea"/>
              </a:rPr>
              <a:t>身份认证过程中，</a:t>
            </a:r>
            <a:r>
              <a:rPr lang="en-US" altLang="zh-CN" sz="2000" b="1" dirty="0" smtClean="0">
                <a:latin typeface="+mn-ea"/>
                <a:ea typeface="+mn-ea"/>
              </a:rPr>
              <a:t>PAP</a:t>
            </a:r>
            <a:r>
              <a:rPr lang="zh-CN" altLang="en-US" sz="2000" b="1" dirty="0" smtClean="0">
                <a:latin typeface="+mn-ea"/>
                <a:ea typeface="+mn-ea"/>
              </a:rPr>
              <a:t>仅在建立链路的阶段使用，在数据传输过程中不能使用。</a:t>
            </a:r>
            <a:endParaRPr lang="en-US" altLang="zh-CN" sz="2000" b="1" dirty="0">
              <a:latin typeface="+mn-ea"/>
              <a:ea typeface="+mn-ea"/>
            </a:endParaRPr>
          </a:p>
          <a:p>
            <a:pPr eaLnBrk="1" fontAlgn="auto" hangingPunct="1">
              <a:lnSpc>
                <a:spcPct val="150000"/>
              </a:lnSpc>
              <a:spcBef>
                <a:spcPct val="20000"/>
              </a:spcBef>
              <a:spcAft>
                <a:spcPts val="0"/>
              </a:spcAft>
              <a:buClr>
                <a:srgbClr val="0000CC"/>
              </a:buClr>
              <a:buFont typeface="Wingdings" pitchFamily="2" charset="2"/>
              <a:buChar char="T"/>
              <a:defRPr/>
            </a:pPr>
            <a:endParaRPr lang="en-US" altLang="zh-CN" sz="1600" dirty="0">
              <a:latin typeface="+mn-ea"/>
              <a:ea typeface="+mn-ea"/>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2" name="Rectangle 4">
            <a:extLst>
              <a:ext uri="{FF2B5EF4-FFF2-40B4-BE49-F238E27FC236}">
                <a16:creationId xmlns="" xmlns:a16="http://schemas.microsoft.com/office/drawing/2014/main" id="{CE82CF49-63CA-4599-8122-815919295ECA}"/>
              </a:ext>
            </a:extLst>
          </p:cNvPr>
          <p:cNvSpPr>
            <a:spLocks noChangeArrowheads="1"/>
          </p:cNvSpPr>
          <p:nvPr/>
        </p:nvSpPr>
        <p:spPr bwMode="auto">
          <a:xfrm>
            <a:off x="1455738" y="438150"/>
            <a:ext cx="6850062" cy="628650"/>
          </a:xfrm>
          <a:prstGeom prst="rect">
            <a:avLst/>
          </a:prstGeom>
          <a:noFill/>
          <a:ln w="9525">
            <a:noFill/>
            <a:miter lim="800000"/>
            <a:headEnd/>
            <a:tailEnd/>
          </a:ln>
          <a:effectLst/>
        </p:spPr>
        <p:txBody>
          <a:bodyPr lIns="78328" tIns="39165" rIns="78328" bIns="39165" anchor="ctr">
            <a:spAutoFit/>
          </a:bodyPr>
          <a:lstStyle/>
          <a:p>
            <a:pPr eaLnBrk="1" fontAlgn="auto" hangingPunct="1">
              <a:spcBef>
                <a:spcPts val="0"/>
              </a:spcBef>
              <a:spcAft>
                <a:spcPts val="0"/>
              </a:spcAft>
              <a:defRPr/>
            </a:pPr>
            <a:r>
              <a:rPr lang="en-US" altLang="zh-CN" sz="3600" b="1" dirty="0">
                <a:solidFill>
                  <a:schemeClr val="hlink"/>
                </a:solidFill>
                <a:effectLst>
                  <a:outerShdw blurRad="38100" dist="38100" dir="2700000" algn="tl">
                    <a:srgbClr val="C0C0C0"/>
                  </a:outerShdw>
                </a:effectLst>
                <a:latin typeface="+mn-ea"/>
                <a:ea typeface="+mn-ea"/>
              </a:rPr>
              <a:t>PAP</a:t>
            </a:r>
            <a:r>
              <a:rPr lang="zh-CN" altLang="en-US" sz="3600" b="1" dirty="0">
                <a:solidFill>
                  <a:schemeClr val="hlink"/>
                </a:solidFill>
                <a:effectLst>
                  <a:outerShdw blurRad="38100" dist="38100" dir="2700000" algn="tl">
                    <a:srgbClr val="C0C0C0"/>
                  </a:outerShdw>
                </a:effectLst>
                <a:latin typeface="+mn-ea"/>
                <a:ea typeface="+mn-ea"/>
              </a:rPr>
              <a:t>认证（两次握手）</a:t>
            </a:r>
          </a:p>
        </p:txBody>
      </p:sp>
      <p:grpSp>
        <p:nvGrpSpPr>
          <p:cNvPr id="2" name="Group 5"/>
          <p:cNvGrpSpPr>
            <a:grpSpLocks/>
          </p:cNvGrpSpPr>
          <p:nvPr/>
        </p:nvGrpSpPr>
        <p:grpSpPr bwMode="auto">
          <a:xfrm>
            <a:off x="3209925" y="1922446"/>
            <a:ext cx="3124200" cy="1219200"/>
            <a:chOff x="2832" y="2832"/>
            <a:chExt cx="1680" cy="917"/>
          </a:xfrm>
        </p:grpSpPr>
        <p:sp>
          <p:nvSpPr>
            <p:cNvPr id="20497" name="Oval 6"/>
            <p:cNvSpPr>
              <a:spLocks noChangeArrowheads="1"/>
            </p:cNvSpPr>
            <p:nvPr/>
          </p:nvSpPr>
          <p:spPr bwMode="auto">
            <a:xfrm>
              <a:off x="2832" y="2976"/>
              <a:ext cx="1680" cy="773"/>
            </a:xfrm>
            <a:prstGeom prst="ellipse">
              <a:avLst/>
            </a:prstGeom>
            <a:gradFill rotWithShape="0">
              <a:gsLst>
                <a:gs pos="0">
                  <a:srgbClr val="336699"/>
                </a:gs>
                <a:gs pos="100000">
                  <a:schemeClr val="bg1"/>
                </a:gs>
              </a:gsLst>
              <a:path path="shape">
                <a:fillToRect l="50000" t="50000" r="50000" b="50000"/>
              </a:path>
            </a:gradFill>
            <a:ln w="9525">
              <a:noFill/>
              <a:round/>
              <a:headEnd/>
              <a:tailEnd/>
            </a:ln>
          </p:spPr>
          <p:txBody>
            <a:bodyPr wrap="none" anchor="ctr"/>
            <a:lstStyle/>
            <a:p>
              <a:pPr eaLnBrk="1" hangingPunct="1"/>
              <a:endParaRPr lang="zh-CN" altLang="en-US">
                <a:latin typeface="Calibri" pitchFamily="34" charset="0"/>
              </a:endParaRPr>
            </a:p>
          </p:txBody>
        </p:sp>
        <p:pic>
          <p:nvPicPr>
            <p:cNvPr id="20498" name="Picture 7" descr="图形1"/>
            <p:cNvPicPr>
              <a:picLocks noChangeAspect="1" noChangeArrowheads="1"/>
            </p:cNvPicPr>
            <p:nvPr/>
          </p:nvPicPr>
          <p:blipFill>
            <a:blip r:embed="rId2"/>
            <a:srcRect/>
            <a:stretch>
              <a:fillRect/>
            </a:stretch>
          </p:blipFill>
          <p:spPr bwMode="auto">
            <a:xfrm>
              <a:off x="2880" y="2832"/>
              <a:ext cx="1367" cy="672"/>
            </a:xfrm>
            <a:prstGeom prst="rect">
              <a:avLst/>
            </a:prstGeom>
            <a:noFill/>
            <a:ln w="9525">
              <a:noFill/>
              <a:miter lim="800000"/>
              <a:headEnd/>
              <a:tailEnd/>
            </a:ln>
          </p:spPr>
        </p:pic>
      </p:grpSp>
      <p:sp>
        <p:nvSpPr>
          <p:cNvPr id="20484" name="Text Box 8"/>
          <p:cNvSpPr txBox="1">
            <a:spLocks noChangeArrowheads="1"/>
          </p:cNvSpPr>
          <p:nvPr/>
        </p:nvSpPr>
        <p:spPr bwMode="auto">
          <a:xfrm>
            <a:off x="3832225" y="1071546"/>
            <a:ext cx="1730375" cy="396875"/>
          </a:xfrm>
          <a:prstGeom prst="rect">
            <a:avLst/>
          </a:prstGeom>
          <a:noFill/>
          <a:ln w="9525">
            <a:noFill/>
            <a:miter lim="800000"/>
            <a:headEnd/>
            <a:tailEnd/>
          </a:ln>
        </p:spPr>
        <p:txBody>
          <a:bodyPr>
            <a:spAutoFit/>
          </a:bodyPr>
          <a:lstStyle/>
          <a:p>
            <a:pPr algn="ctr" eaLnBrk="1" hangingPunct="1"/>
            <a:r>
              <a:rPr kumimoji="1" lang="zh-CN" altLang="en-US" sz="2000" b="1" dirty="0">
                <a:latin typeface="隶书" pitchFamily="49" charset="-122"/>
                <a:ea typeface="隶书" pitchFamily="49" charset="-122"/>
              </a:rPr>
              <a:t>用户名</a:t>
            </a:r>
            <a:r>
              <a:rPr kumimoji="1" lang="en-US" altLang="zh-CN" sz="2000" b="1" dirty="0" smtClean="0">
                <a:latin typeface="隶书" pitchFamily="49" charset="-122"/>
                <a:ea typeface="隶书" pitchFamily="49" charset="-122"/>
              </a:rPr>
              <a:t>/</a:t>
            </a:r>
            <a:r>
              <a:rPr kumimoji="1" lang="zh-CN" altLang="en-US" sz="2000" b="1" dirty="0" smtClean="0">
                <a:latin typeface="隶书" pitchFamily="49" charset="-122"/>
                <a:ea typeface="隶书" pitchFamily="49" charset="-122"/>
              </a:rPr>
              <a:t>口令</a:t>
            </a:r>
            <a:endParaRPr kumimoji="1" lang="zh-CN" altLang="en-US" sz="2000" b="1" dirty="0">
              <a:latin typeface="隶书" pitchFamily="49" charset="-122"/>
              <a:ea typeface="隶书" pitchFamily="49" charset="-122"/>
            </a:endParaRPr>
          </a:p>
        </p:txBody>
      </p:sp>
      <p:sp>
        <p:nvSpPr>
          <p:cNvPr id="20485" name="Text Box 9"/>
          <p:cNvSpPr txBox="1">
            <a:spLocks noChangeArrowheads="1"/>
          </p:cNvSpPr>
          <p:nvPr/>
        </p:nvSpPr>
        <p:spPr bwMode="auto">
          <a:xfrm>
            <a:off x="3832225" y="3236896"/>
            <a:ext cx="1524000" cy="396875"/>
          </a:xfrm>
          <a:prstGeom prst="rect">
            <a:avLst/>
          </a:prstGeom>
          <a:noFill/>
          <a:ln w="9525">
            <a:noFill/>
            <a:miter lim="800000"/>
            <a:headEnd/>
            <a:tailEnd/>
          </a:ln>
        </p:spPr>
        <p:txBody>
          <a:bodyPr>
            <a:spAutoFit/>
          </a:bodyPr>
          <a:lstStyle/>
          <a:p>
            <a:pPr algn="ctr" eaLnBrk="1" hangingPunct="1"/>
            <a:r>
              <a:rPr kumimoji="1" lang="zh-CN" altLang="en-US" sz="2000" b="1">
                <a:latin typeface="隶书" pitchFamily="49" charset="-122"/>
                <a:ea typeface="隶书" pitchFamily="49" charset="-122"/>
              </a:rPr>
              <a:t>接受</a:t>
            </a:r>
            <a:r>
              <a:rPr kumimoji="1" lang="en-US" altLang="zh-CN" sz="2000" b="1">
                <a:latin typeface="隶书" pitchFamily="49" charset="-122"/>
                <a:ea typeface="隶书" pitchFamily="49" charset="-122"/>
              </a:rPr>
              <a:t>/</a:t>
            </a:r>
            <a:r>
              <a:rPr kumimoji="1" lang="zh-CN" altLang="en-US" sz="2000" b="1">
                <a:latin typeface="隶书" pitchFamily="49" charset="-122"/>
                <a:ea typeface="隶书" pitchFamily="49" charset="-122"/>
              </a:rPr>
              <a:t>拒绝</a:t>
            </a:r>
          </a:p>
        </p:txBody>
      </p:sp>
      <p:sp>
        <p:nvSpPr>
          <p:cNvPr id="20486" name="AutoShape 10"/>
          <p:cNvSpPr>
            <a:spLocks noChangeArrowheads="1"/>
          </p:cNvSpPr>
          <p:nvPr/>
        </p:nvSpPr>
        <p:spPr bwMode="auto">
          <a:xfrm rot="-5400000">
            <a:off x="4412456" y="1451752"/>
            <a:ext cx="319088" cy="1676400"/>
          </a:xfrm>
          <a:prstGeom prst="can">
            <a:avLst>
              <a:gd name="adj" fmla="val 45192"/>
            </a:avLst>
          </a:prstGeom>
          <a:solidFill>
            <a:srgbClr val="FFFF00"/>
          </a:solidFill>
          <a:ln w="9525">
            <a:solidFill>
              <a:srgbClr val="0000CC"/>
            </a:solidFill>
            <a:round/>
            <a:headEnd/>
            <a:tailEnd/>
          </a:ln>
        </p:spPr>
        <p:txBody>
          <a:bodyPr wrap="none" anchor="ctr"/>
          <a:lstStyle/>
          <a:p>
            <a:pPr eaLnBrk="1" hangingPunct="1"/>
            <a:endParaRPr lang="zh-CN" altLang="en-US">
              <a:latin typeface="Calibri" pitchFamily="34" charset="0"/>
            </a:endParaRPr>
          </a:p>
        </p:txBody>
      </p:sp>
      <p:sp>
        <p:nvSpPr>
          <p:cNvPr id="20487" name="Text Box 11"/>
          <p:cNvSpPr txBox="1">
            <a:spLocks noChangeArrowheads="1"/>
          </p:cNvSpPr>
          <p:nvPr/>
        </p:nvSpPr>
        <p:spPr bwMode="auto">
          <a:xfrm>
            <a:off x="4060825" y="2112946"/>
            <a:ext cx="1143000" cy="396875"/>
          </a:xfrm>
          <a:prstGeom prst="rect">
            <a:avLst/>
          </a:prstGeom>
          <a:noFill/>
          <a:ln w="9525">
            <a:noFill/>
            <a:miter lim="800000"/>
            <a:headEnd/>
            <a:tailEnd/>
          </a:ln>
        </p:spPr>
        <p:txBody>
          <a:bodyPr>
            <a:spAutoFit/>
          </a:bodyPr>
          <a:lstStyle/>
          <a:p>
            <a:pPr algn="ctr" eaLnBrk="1" hangingPunct="1"/>
            <a:r>
              <a:rPr kumimoji="1" lang="en-US" altLang="zh-CN" sz="2000" b="1">
                <a:latin typeface="隶书" pitchFamily="49" charset="-122"/>
                <a:ea typeface="隶书" pitchFamily="49" charset="-122"/>
              </a:rPr>
              <a:t>PPP</a:t>
            </a:r>
            <a:r>
              <a:rPr kumimoji="1" lang="zh-CN" altLang="zh-CN" sz="2000" b="1">
                <a:latin typeface="隶书" pitchFamily="49" charset="-122"/>
                <a:ea typeface="隶书" pitchFamily="49" charset="-122"/>
              </a:rPr>
              <a:t>封装</a:t>
            </a:r>
            <a:endParaRPr kumimoji="1" lang="zh-CN" altLang="en-US" sz="2000" b="1">
              <a:latin typeface="隶书" pitchFamily="49" charset="-122"/>
              <a:ea typeface="隶书" pitchFamily="49" charset="-122"/>
            </a:endParaRPr>
          </a:p>
        </p:txBody>
      </p:sp>
      <p:sp>
        <p:nvSpPr>
          <p:cNvPr id="20488" name="Text Box 12"/>
          <p:cNvSpPr txBox="1">
            <a:spLocks noChangeArrowheads="1"/>
          </p:cNvSpPr>
          <p:nvPr/>
        </p:nvSpPr>
        <p:spPr bwMode="auto">
          <a:xfrm>
            <a:off x="1470025" y="2900346"/>
            <a:ext cx="1524000" cy="396875"/>
          </a:xfrm>
          <a:prstGeom prst="rect">
            <a:avLst/>
          </a:prstGeom>
          <a:noFill/>
          <a:ln w="9525">
            <a:noFill/>
            <a:miter lim="800000"/>
            <a:headEnd/>
            <a:tailEnd/>
          </a:ln>
        </p:spPr>
        <p:txBody>
          <a:bodyPr>
            <a:spAutoFit/>
          </a:bodyPr>
          <a:lstStyle/>
          <a:p>
            <a:pPr algn="ctr" eaLnBrk="1" hangingPunct="1"/>
            <a:r>
              <a:rPr kumimoji="1" lang="zh-CN" altLang="en-US" sz="2000" b="1">
                <a:latin typeface="隶书" pitchFamily="49" charset="-122"/>
                <a:ea typeface="隶书" pitchFamily="49" charset="-122"/>
              </a:rPr>
              <a:t>路由器</a:t>
            </a:r>
            <a:r>
              <a:rPr kumimoji="1" lang="en-US" altLang="zh-CN" sz="2000" b="1">
                <a:latin typeface="隶书" pitchFamily="49" charset="-122"/>
                <a:ea typeface="隶书" pitchFamily="49" charset="-122"/>
              </a:rPr>
              <a:t>A</a:t>
            </a:r>
          </a:p>
        </p:txBody>
      </p:sp>
      <p:sp>
        <p:nvSpPr>
          <p:cNvPr id="20489" name="Text Box 13"/>
          <p:cNvSpPr txBox="1">
            <a:spLocks noChangeArrowheads="1"/>
          </p:cNvSpPr>
          <p:nvPr/>
        </p:nvSpPr>
        <p:spPr bwMode="auto">
          <a:xfrm>
            <a:off x="6046788" y="2900346"/>
            <a:ext cx="1524000" cy="396875"/>
          </a:xfrm>
          <a:prstGeom prst="rect">
            <a:avLst/>
          </a:prstGeom>
          <a:noFill/>
          <a:ln w="9525">
            <a:noFill/>
            <a:miter lim="800000"/>
            <a:headEnd/>
            <a:tailEnd/>
          </a:ln>
        </p:spPr>
        <p:txBody>
          <a:bodyPr>
            <a:spAutoFit/>
          </a:bodyPr>
          <a:lstStyle/>
          <a:p>
            <a:pPr algn="ctr" eaLnBrk="1" hangingPunct="1"/>
            <a:r>
              <a:rPr kumimoji="1" lang="zh-CN" altLang="en-US" sz="2000" b="1">
                <a:latin typeface="隶书" pitchFamily="49" charset="-122"/>
                <a:ea typeface="隶书" pitchFamily="49" charset="-122"/>
              </a:rPr>
              <a:t>路由器</a:t>
            </a:r>
            <a:r>
              <a:rPr kumimoji="1" lang="en-US" altLang="zh-CN" sz="2000" b="1">
                <a:latin typeface="隶书" pitchFamily="49" charset="-122"/>
                <a:ea typeface="隶书" pitchFamily="49" charset="-122"/>
              </a:rPr>
              <a:t>B</a:t>
            </a:r>
          </a:p>
        </p:txBody>
      </p:sp>
      <p:sp>
        <p:nvSpPr>
          <p:cNvPr id="20490" name="Text Box 14"/>
          <p:cNvSpPr txBox="1">
            <a:spLocks noChangeArrowheads="1"/>
          </p:cNvSpPr>
          <p:nvPr/>
        </p:nvSpPr>
        <p:spPr bwMode="auto">
          <a:xfrm>
            <a:off x="1470025" y="1528746"/>
            <a:ext cx="1524000" cy="400110"/>
          </a:xfrm>
          <a:prstGeom prst="rect">
            <a:avLst/>
          </a:prstGeom>
          <a:noFill/>
          <a:ln w="9525">
            <a:noFill/>
            <a:miter lim="800000"/>
            <a:headEnd/>
            <a:tailEnd/>
          </a:ln>
        </p:spPr>
        <p:txBody>
          <a:bodyPr>
            <a:spAutoFit/>
          </a:bodyPr>
          <a:lstStyle/>
          <a:p>
            <a:pPr algn="ctr" eaLnBrk="1" hangingPunct="1"/>
            <a:r>
              <a:rPr kumimoji="1" lang="zh-CN" altLang="en-US" sz="2000" b="1" dirty="0" smtClean="0">
                <a:latin typeface="隶书" pitchFamily="49" charset="-122"/>
                <a:ea typeface="隶书" pitchFamily="49" charset="-122"/>
              </a:rPr>
              <a:t>被认证方</a:t>
            </a:r>
            <a:endParaRPr kumimoji="1" lang="zh-CN" altLang="en-US" sz="2000" b="1" dirty="0">
              <a:latin typeface="隶书" pitchFamily="49" charset="-122"/>
              <a:ea typeface="隶书" pitchFamily="49" charset="-122"/>
            </a:endParaRPr>
          </a:p>
        </p:txBody>
      </p:sp>
      <p:sp>
        <p:nvSpPr>
          <p:cNvPr id="20491" name="Text Box 15"/>
          <p:cNvSpPr txBox="1">
            <a:spLocks noChangeArrowheads="1"/>
          </p:cNvSpPr>
          <p:nvPr/>
        </p:nvSpPr>
        <p:spPr bwMode="auto">
          <a:xfrm>
            <a:off x="6042025" y="1528746"/>
            <a:ext cx="1524000" cy="396875"/>
          </a:xfrm>
          <a:prstGeom prst="rect">
            <a:avLst/>
          </a:prstGeom>
          <a:noFill/>
          <a:ln w="9525">
            <a:noFill/>
            <a:miter lim="800000"/>
            <a:headEnd/>
            <a:tailEnd/>
          </a:ln>
        </p:spPr>
        <p:txBody>
          <a:bodyPr>
            <a:spAutoFit/>
          </a:bodyPr>
          <a:lstStyle/>
          <a:p>
            <a:pPr algn="ctr" eaLnBrk="1" hangingPunct="1"/>
            <a:r>
              <a:rPr kumimoji="1" lang="zh-CN" altLang="en-US" sz="2000" b="1" dirty="0" smtClean="0">
                <a:latin typeface="隶书" pitchFamily="49" charset="-122"/>
                <a:ea typeface="隶书" pitchFamily="49" charset="-122"/>
              </a:rPr>
              <a:t>认证方</a:t>
            </a:r>
            <a:endParaRPr kumimoji="1" lang="zh-CN" altLang="en-US" sz="2000" b="1" dirty="0">
              <a:latin typeface="隶书" pitchFamily="49" charset="-122"/>
              <a:ea typeface="隶书" pitchFamily="49" charset="-122"/>
            </a:endParaRPr>
          </a:p>
        </p:txBody>
      </p:sp>
      <p:sp>
        <p:nvSpPr>
          <p:cNvPr id="20492" name="Line 16"/>
          <p:cNvSpPr>
            <a:spLocks noChangeShapeType="1"/>
          </p:cNvSpPr>
          <p:nvPr/>
        </p:nvSpPr>
        <p:spPr bwMode="auto">
          <a:xfrm flipH="1">
            <a:off x="3203575" y="3171808"/>
            <a:ext cx="2808288" cy="0"/>
          </a:xfrm>
          <a:prstGeom prst="line">
            <a:avLst/>
          </a:prstGeom>
          <a:noFill/>
          <a:ln w="38100">
            <a:solidFill>
              <a:srgbClr val="0000CC"/>
            </a:solidFill>
            <a:round/>
            <a:headEnd/>
            <a:tailEnd type="triangle" w="med" len="med"/>
          </a:ln>
        </p:spPr>
        <p:txBody>
          <a:bodyPr/>
          <a:lstStyle/>
          <a:p>
            <a:endParaRPr lang="zh-CN" altLang="en-US"/>
          </a:p>
        </p:txBody>
      </p:sp>
      <p:sp>
        <p:nvSpPr>
          <p:cNvPr id="20493" name="Line 17"/>
          <p:cNvSpPr>
            <a:spLocks noChangeShapeType="1"/>
          </p:cNvSpPr>
          <p:nvPr/>
        </p:nvSpPr>
        <p:spPr bwMode="auto">
          <a:xfrm flipH="1">
            <a:off x="3200400" y="1597008"/>
            <a:ext cx="2808288" cy="0"/>
          </a:xfrm>
          <a:prstGeom prst="line">
            <a:avLst/>
          </a:prstGeom>
          <a:noFill/>
          <a:ln w="38100">
            <a:solidFill>
              <a:srgbClr val="0000CC"/>
            </a:solidFill>
            <a:round/>
            <a:headEnd type="triangle" w="med" len="med"/>
            <a:tailEnd/>
          </a:ln>
        </p:spPr>
        <p:txBody>
          <a:bodyPr/>
          <a:lstStyle/>
          <a:p>
            <a:endParaRPr lang="zh-CN" altLang="en-US"/>
          </a:p>
        </p:txBody>
      </p:sp>
      <p:pic>
        <p:nvPicPr>
          <p:cNvPr id="20494" name="Picture 18" descr="04"/>
          <p:cNvPicPr>
            <a:picLocks noChangeAspect="1" noChangeArrowheads="1"/>
          </p:cNvPicPr>
          <p:nvPr/>
        </p:nvPicPr>
        <p:blipFill>
          <a:blip r:embed="rId3"/>
          <a:srcRect/>
          <a:stretch>
            <a:fillRect/>
          </a:stretch>
        </p:blipFill>
        <p:spPr bwMode="auto">
          <a:xfrm>
            <a:off x="1763713" y="1935146"/>
            <a:ext cx="906462" cy="649287"/>
          </a:xfrm>
          <a:prstGeom prst="rect">
            <a:avLst/>
          </a:prstGeom>
          <a:noFill/>
          <a:ln w="9525">
            <a:noFill/>
            <a:miter lim="800000"/>
            <a:headEnd/>
            <a:tailEnd/>
          </a:ln>
        </p:spPr>
      </p:pic>
      <p:pic>
        <p:nvPicPr>
          <p:cNvPr id="20495" name="Picture 19" descr="04"/>
          <p:cNvPicPr>
            <a:picLocks noChangeAspect="1" noChangeArrowheads="1"/>
          </p:cNvPicPr>
          <p:nvPr/>
        </p:nvPicPr>
        <p:blipFill>
          <a:blip r:embed="rId3"/>
          <a:srcRect/>
          <a:stretch>
            <a:fillRect/>
          </a:stretch>
        </p:blipFill>
        <p:spPr bwMode="auto">
          <a:xfrm>
            <a:off x="6300788" y="1981183"/>
            <a:ext cx="906462" cy="649288"/>
          </a:xfrm>
          <a:prstGeom prst="rect">
            <a:avLst/>
          </a:prstGeom>
          <a:noFill/>
          <a:ln w="9525">
            <a:noFill/>
            <a:miter lim="800000"/>
            <a:headEnd/>
            <a:tailEnd/>
          </a:ln>
        </p:spPr>
      </p:pic>
      <p:sp>
        <p:nvSpPr>
          <p:cNvPr id="20496" name="TextBox 17"/>
          <p:cNvSpPr txBox="1">
            <a:spLocks noChangeArrowheads="1"/>
          </p:cNvSpPr>
          <p:nvPr/>
        </p:nvSpPr>
        <p:spPr bwMode="auto">
          <a:xfrm>
            <a:off x="1857356" y="3714752"/>
            <a:ext cx="5273944" cy="46166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eaLnBrk="1" hangingPunct="1"/>
            <a:r>
              <a:rPr lang="en-US" altLang="zh-CN" sz="2400" dirty="0">
                <a:latin typeface="Calibri" pitchFamily="34" charset="0"/>
              </a:rPr>
              <a:t>PAP</a:t>
            </a:r>
            <a:r>
              <a:rPr lang="zh-CN" altLang="en-US" sz="2400" dirty="0" smtClean="0">
                <a:latin typeface="Calibri" pitchFamily="34" charset="0"/>
              </a:rPr>
              <a:t>无法防止窃听、重放和穷举攻击。</a:t>
            </a:r>
            <a:endParaRPr lang="zh-CN" altLang="en-US" sz="2400" dirty="0">
              <a:latin typeface="Calibri" pitchFamily="34" charset="0"/>
            </a:endParaRPr>
          </a:p>
        </p:txBody>
      </p:sp>
      <p:graphicFrame>
        <p:nvGraphicFramePr>
          <p:cNvPr id="19" name="表格 18"/>
          <p:cNvGraphicFramePr>
            <a:graphicFrameLocks noGrp="1"/>
          </p:cNvGraphicFramePr>
          <p:nvPr/>
        </p:nvGraphicFramePr>
        <p:xfrm>
          <a:off x="642910" y="4643446"/>
          <a:ext cx="3714777" cy="1112520"/>
        </p:xfrm>
        <a:graphic>
          <a:graphicData uri="http://schemas.openxmlformats.org/drawingml/2006/table">
            <a:tbl>
              <a:tblPr firstRow="1" bandRow="1">
                <a:tableStyleId>{5C22544A-7EE6-4342-B048-85BDC9FD1C3A}</a:tableStyleId>
              </a:tblPr>
              <a:tblGrid>
                <a:gridCol w="1238259"/>
                <a:gridCol w="1238259"/>
                <a:gridCol w="1238259"/>
              </a:tblGrid>
              <a:tr h="370840">
                <a:tc>
                  <a:txBody>
                    <a:bodyPr/>
                    <a:lstStyle/>
                    <a:p>
                      <a:pPr algn="ctr"/>
                      <a:r>
                        <a:rPr lang="zh-CN" altLang="en-US" dirty="0" smtClean="0">
                          <a:solidFill>
                            <a:schemeClr val="tx1"/>
                          </a:solidFill>
                        </a:rPr>
                        <a:t>类型（</a:t>
                      </a:r>
                      <a:r>
                        <a:rPr lang="en-US" altLang="zh-CN" dirty="0" smtClean="0">
                          <a:solidFill>
                            <a:schemeClr val="tx1"/>
                          </a:solidFill>
                        </a:rPr>
                        <a:t>1</a:t>
                      </a:r>
                      <a:r>
                        <a:rPr lang="zh-CN" altLang="en-US"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长度</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solidFill>
                            <a:schemeClr val="tx1"/>
                          </a:solidFill>
                        </a:rPr>
                        <a:t>身份长度</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dirty="0" smtClean="0">
                          <a:solidFill>
                            <a:schemeClr val="tx1"/>
                          </a:solidFill>
                        </a:rPr>
                        <a:t>身份</a:t>
                      </a: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r>
              <a:tr h="370840">
                <a:tc>
                  <a:txBody>
                    <a:bodyPr/>
                    <a:lstStyle/>
                    <a:p>
                      <a:pPr algn="ctr"/>
                      <a:r>
                        <a:rPr lang="zh-CN" altLang="en-US" dirty="0" smtClean="0">
                          <a:solidFill>
                            <a:schemeClr val="tx1"/>
                          </a:solidFill>
                        </a:rPr>
                        <a:t>口令长度</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dirty="0" smtClean="0">
                          <a:solidFill>
                            <a:schemeClr val="tx1"/>
                          </a:solidFill>
                        </a:rPr>
                        <a:t>口令</a:t>
                      </a: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r>
            </a:tbl>
          </a:graphicData>
        </a:graphic>
      </p:graphicFrame>
      <p:graphicFrame>
        <p:nvGraphicFramePr>
          <p:cNvPr id="20" name="表格 19"/>
          <p:cNvGraphicFramePr>
            <a:graphicFrameLocks noGrp="1"/>
          </p:cNvGraphicFramePr>
          <p:nvPr/>
        </p:nvGraphicFramePr>
        <p:xfrm>
          <a:off x="4572000" y="4929198"/>
          <a:ext cx="3714777" cy="741680"/>
        </p:xfrm>
        <a:graphic>
          <a:graphicData uri="http://schemas.openxmlformats.org/drawingml/2006/table">
            <a:tbl>
              <a:tblPr firstRow="1" bandRow="1">
                <a:tableStyleId>{5C22544A-7EE6-4342-B048-85BDC9FD1C3A}</a:tableStyleId>
              </a:tblPr>
              <a:tblGrid>
                <a:gridCol w="1238259"/>
                <a:gridCol w="1238259"/>
                <a:gridCol w="1238259"/>
              </a:tblGrid>
              <a:tr h="370840">
                <a:tc>
                  <a:txBody>
                    <a:bodyPr/>
                    <a:lstStyle/>
                    <a:p>
                      <a:pPr algn="ctr"/>
                      <a:r>
                        <a:rPr lang="zh-CN" altLang="en-US" dirty="0" smtClean="0">
                          <a:solidFill>
                            <a:schemeClr val="tx1"/>
                          </a:solidFill>
                        </a:rPr>
                        <a:t>类型（</a:t>
                      </a:r>
                      <a:r>
                        <a:rPr lang="en-US" altLang="zh-CN" dirty="0" smtClean="0">
                          <a:solidFill>
                            <a:schemeClr val="tx1"/>
                          </a:solidFill>
                        </a:rPr>
                        <a:t>2/3</a:t>
                      </a:r>
                      <a:r>
                        <a:rPr lang="zh-CN" altLang="en-US"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长度</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solidFill>
                            <a:schemeClr val="tx1"/>
                          </a:solidFill>
                        </a:rPr>
                        <a:t>消息长度</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dirty="0" smtClean="0">
                          <a:solidFill>
                            <a:schemeClr val="tx1"/>
                          </a:solidFill>
                        </a:rPr>
                        <a:t>消息</a:t>
                      </a: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r>
            </a:tbl>
          </a:graphicData>
        </a:graphic>
      </p:graphicFrame>
      <p:sp>
        <p:nvSpPr>
          <p:cNvPr id="21" name="TextBox 20"/>
          <p:cNvSpPr txBox="1"/>
          <p:nvPr/>
        </p:nvSpPr>
        <p:spPr>
          <a:xfrm>
            <a:off x="3571868" y="6143644"/>
            <a:ext cx="1485087" cy="369332"/>
          </a:xfrm>
          <a:prstGeom prst="rect">
            <a:avLst/>
          </a:prstGeom>
          <a:noFill/>
        </p:spPr>
        <p:txBody>
          <a:bodyPr wrap="none" rtlCol="0">
            <a:spAutoFit/>
          </a:bodyPr>
          <a:lstStyle/>
          <a:p>
            <a:r>
              <a:rPr lang="en-US" altLang="zh-CN" b="1" dirty="0" smtClean="0"/>
              <a:t>PAP</a:t>
            </a:r>
            <a:r>
              <a:rPr lang="zh-CN" altLang="en-US" b="1" dirty="0" smtClean="0"/>
              <a:t>报文格式</a:t>
            </a:r>
            <a:endParaRPr lang="zh-CN" altLang="en-US" b="1" dirty="0"/>
          </a:p>
        </p:txBody>
      </p:sp>
      <p:sp>
        <p:nvSpPr>
          <p:cNvPr id="22" name="TextBox 21"/>
          <p:cNvSpPr txBox="1"/>
          <p:nvPr/>
        </p:nvSpPr>
        <p:spPr>
          <a:xfrm>
            <a:off x="571472" y="4357694"/>
            <a:ext cx="3929090" cy="369332"/>
          </a:xfrm>
          <a:prstGeom prst="rect">
            <a:avLst/>
          </a:prstGeom>
          <a:noFill/>
        </p:spPr>
        <p:txBody>
          <a:bodyPr wrap="square" rtlCol="0">
            <a:spAutoFit/>
          </a:bodyPr>
          <a:lstStyle/>
          <a:p>
            <a:r>
              <a:rPr lang="en-US" altLang="zh-CN" dirty="0" smtClean="0"/>
              <a:t>0                   7 8                15 16              31</a:t>
            </a:r>
            <a:endParaRPr lang="zh-CN" altLang="en-US" dirty="0"/>
          </a:p>
        </p:txBody>
      </p:sp>
      <p:sp>
        <p:nvSpPr>
          <p:cNvPr id="23" name="TextBox 22"/>
          <p:cNvSpPr txBox="1"/>
          <p:nvPr/>
        </p:nvSpPr>
        <p:spPr>
          <a:xfrm>
            <a:off x="4500562" y="4572008"/>
            <a:ext cx="3929090" cy="369332"/>
          </a:xfrm>
          <a:prstGeom prst="rect">
            <a:avLst/>
          </a:prstGeom>
          <a:noFill/>
        </p:spPr>
        <p:txBody>
          <a:bodyPr wrap="square" rtlCol="0">
            <a:spAutoFit/>
          </a:bodyPr>
          <a:lstStyle/>
          <a:p>
            <a:r>
              <a:rPr lang="en-US" altLang="zh-CN" dirty="0" smtClean="0"/>
              <a:t>0                   7 8                15 16              31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96"/>
                                        </p:tgtEl>
                                        <p:attrNameLst>
                                          <p:attrName>style.visibility</p:attrName>
                                        </p:attrNameLst>
                                      </p:cBhvr>
                                      <p:to>
                                        <p:strVal val="visible"/>
                                      </p:to>
                                    </p:set>
                                    <p:anim calcmode="lin" valueType="num">
                                      <p:cBhvr additive="base">
                                        <p:cTn id="7" dur="500" fill="hold"/>
                                        <p:tgtEl>
                                          <p:spTgt spid="20496"/>
                                        </p:tgtEl>
                                        <p:attrNameLst>
                                          <p:attrName>ppt_x</p:attrName>
                                        </p:attrNameLst>
                                      </p:cBhvr>
                                      <p:tavLst>
                                        <p:tav tm="0">
                                          <p:val>
                                            <p:strVal val="#ppt_x"/>
                                          </p:val>
                                        </p:tav>
                                        <p:tav tm="100000">
                                          <p:val>
                                            <p:strVal val="#ppt_x"/>
                                          </p:val>
                                        </p:tav>
                                      </p:tavLst>
                                    </p:anim>
                                    <p:anim calcmode="lin" valueType="num">
                                      <p:cBhvr additive="base">
                                        <p:cTn id="8" dur="500" fill="hold"/>
                                        <p:tgtEl>
                                          <p:spTgt spid="204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6"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 xmlns:a16="http://schemas.microsoft.com/office/drawing/2014/main" id="{21D0544A-487F-461E-AF88-E83929744741}"/>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r>
              <a:rPr lang="en-US" altLang="zh-CN" dirty="0" smtClean="0">
                <a:latin typeface="+mn-ea"/>
                <a:ea typeface="+mn-ea"/>
              </a:rPr>
              <a:t>4.2  </a:t>
            </a:r>
            <a:r>
              <a:rPr lang="zh-CN" altLang="en-US" dirty="0" smtClean="0">
                <a:latin typeface="+mn-ea"/>
                <a:ea typeface="+mn-ea"/>
              </a:rPr>
              <a:t>认证协议</a:t>
            </a:r>
            <a:r>
              <a:rPr lang="en-US" altLang="zh-CN" dirty="0" smtClean="0">
                <a:latin typeface="+mn-ea"/>
                <a:ea typeface="+mn-ea"/>
              </a:rPr>
              <a:t>PAP</a:t>
            </a:r>
            <a:r>
              <a:rPr lang="zh-CN" altLang="en-US" dirty="0" smtClean="0">
                <a:latin typeface="+mn-ea"/>
                <a:ea typeface="+mn-ea"/>
              </a:rPr>
              <a:t>和</a:t>
            </a:r>
            <a:r>
              <a:rPr lang="en-US" altLang="zh-CN" dirty="0" smtClean="0">
                <a:latin typeface="+mn-ea"/>
                <a:ea typeface="+mn-ea"/>
              </a:rPr>
              <a:t>CHAP</a:t>
            </a:r>
            <a:endParaRPr lang="zh-CN" altLang="en-US" dirty="0">
              <a:latin typeface="+mn-ea"/>
              <a:ea typeface="+mn-ea"/>
            </a:endParaRPr>
          </a:p>
        </p:txBody>
      </p:sp>
      <p:sp>
        <p:nvSpPr>
          <p:cNvPr id="6147" name="Text Box 3">
            <a:extLst>
              <a:ext uri="{FF2B5EF4-FFF2-40B4-BE49-F238E27FC236}">
                <a16:creationId xmlns="" xmlns:a16="http://schemas.microsoft.com/office/drawing/2014/main" id="{1F5CA15D-F3F2-475F-97D3-9BA6F71D2D9B}"/>
              </a:ext>
            </a:extLst>
          </p:cNvPr>
          <p:cNvSpPr txBox="1">
            <a:spLocks noChangeArrowheads="1"/>
          </p:cNvSpPr>
          <p:nvPr/>
        </p:nvSpPr>
        <p:spPr bwMode="auto">
          <a:xfrm>
            <a:off x="838200" y="1557338"/>
            <a:ext cx="7694613" cy="5853910"/>
          </a:xfrm>
          <a:prstGeom prst="rect">
            <a:avLst/>
          </a:prstGeom>
          <a:noFill/>
          <a:ln w="9525">
            <a:noFill/>
            <a:miter lim="800000"/>
            <a:headEnd/>
            <a:tailEnd/>
          </a:ln>
        </p:spPr>
        <p:txBody>
          <a:bodyPr>
            <a:spAutoFit/>
          </a:bodyPr>
          <a:lstStyle/>
          <a:p>
            <a:pPr eaLnBrk="1" fontAlgn="auto" hangingPunct="1">
              <a:lnSpc>
                <a:spcPct val="150000"/>
              </a:lnSpc>
              <a:spcBef>
                <a:spcPct val="20000"/>
              </a:spcBef>
              <a:spcAft>
                <a:spcPts val="0"/>
              </a:spcAft>
              <a:buClr>
                <a:srgbClr val="0000CC"/>
              </a:buClr>
              <a:buFont typeface="Wingdings" pitchFamily="2" charset="2"/>
              <a:buNone/>
              <a:defRPr/>
            </a:pPr>
            <a:r>
              <a:rPr lang="en-US" altLang="zh-CN" sz="3200" b="1" dirty="0" smtClean="0">
                <a:solidFill>
                  <a:srgbClr val="FF0000"/>
                </a:solidFill>
                <a:latin typeface="+mn-ea"/>
                <a:ea typeface="+mn-ea"/>
              </a:rPr>
              <a:t>4.2.2 CHAP</a:t>
            </a:r>
          </a:p>
          <a:p>
            <a:pPr marL="609600" indent="-609600">
              <a:buClr>
                <a:srgbClr val="0000CC"/>
              </a:buClr>
              <a:buFont typeface="Arial" panose="020B0604020202020204" pitchFamily="34" charset="0"/>
              <a:buChar char="•"/>
              <a:defRPr/>
            </a:pPr>
            <a:r>
              <a:rPr lang="zh-CN" altLang="en-US" sz="2400" b="1" dirty="0" smtClean="0">
                <a:latin typeface="+mn-ea"/>
              </a:rPr>
              <a:t>基于挑战的认证协议（</a:t>
            </a:r>
            <a:r>
              <a:rPr lang="en-US" altLang="zh-CN" sz="2400" b="1" dirty="0" smtClean="0">
                <a:latin typeface="+mn-ea"/>
              </a:rPr>
              <a:t>Challenge-Handshake Authentication Protocol</a:t>
            </a:r>
            <a:r>
              <a:rPr lang="zh-CN" altLang="en-US" sz="2400" b="1" dirty="0" smtClean="0">
                <a:latin typeface="+mn-ea"/>
              </a:rPr>
              <a:t>）</a:t>
            </a:r>
            <a:endParaRPr lang="en-US" altLang="zh-CN" sz="2400" b="1" dirty="0" smtClean="0">
              <a:latin typeface="+mn-ea"/>
            </a:endParaRPr>
          </a:p>
          <a:p>
            <a:pPr marL="609600" indent="-609600">
              <a:buClr>
                <a:srgbClr val="0000CC"/>
              </a:buClr>
              <a:buFont typeface="Arial" panose="020B0604020202020204" pitchFamily="34" charset="0"/>
              <a:buChar char="•"/>
              <a:defRPr/>
            </a:pPr>
            <a:r>
              <a:rPr lang="zh-CN" altLang="en-US" sz="2400" b="1" dirty="0" smtClean="0">
                <a:latin typeface="+mn-ea"/>
              </a:rPr>
              <a:t>三次握手完成身份认证</a:t>
            </a:r>
          </a:p>
          <a:p>
            <a:pPr marL="609600" indent="-609600">
              <a:buClr>
                <a:srgbClr val="0000CC"/>
              </a:buClr>
              <a:buFont typeface="Arial" panose="020B0604020202020204" pitchFamily="34" charset="0"/>
              <a:buChar char="•"/>
              <a:defRPr/>
            </a:pPr>
            <a:r>
              <a:rPr lang="zh-CN" altLang="en-US" sz="2400" b="1" dirty="0" smtClean="0">
                <a:latin typeface="+mn-ea"/>
              </a:rPr>
              <a:t>工作过程（</a:t>
            </a:r>
            <a:r>
              <a:rPr lang="en-US" altLang="zh-CN" sz="2400" b="1" dirty="0" smtClean="0">
                <a:latin typeface="+mn-ea"/>
              </a:rPr>
              <a:t>S</a:t>
            </a:r>
            <a:r>
              <a:rPr lang="zh-CN" altLang="en-US" sz="2400" b="1" dirty="0" smtClean="0">
                <a:latin typeface="+mn-ea"/>
              </a:rPr>
              <a:t>为认证方，</a:t>
            </a:r>
            <a:r>
              <a:rPr lang="en-US" altLang="zh-CN" sz="2400" b="1" dirty="0" smtClean="0">
                <a:latin typeface="+mn-ea"/>
              </a:rPr>
              <a:t>U</a:t>
            </a:r>
            <a:r>
              <a:rPr lang="zh-CN" altLang="en-US" sz="2400" b="1" dirty="0" smtClean="0">
                <a:latin typeface="+mn-ea"/>
              </a:rPr>
              <a:t>为被认证方）：</a:t>
            </a:r>
          </a:p>
          <a:p>
            <a:pPr marL="990600" lvl="1" indent="-533400">
              <a:buClr>
                <a:srgbClr val="0000CC"/>
              </a:buClr>
              <a:buFont typeface="Wingdings" pitchFamily="2" charset="2"/>
              <a:buChar char="ª"/>
              <a:defRPr/>
            </a:pPr>
            <a:r>
              <a:rPr lang="en-US" altLang="zh-CN" sz="2400" b="1" dirty="0" smtClean="0">
                <a:latin typeface="+mn-ea"/>
              </a:rPr>
              <a:t>S-&gt;U:R  </a:t>
            </a:r>
            <a:r>
              <a:rPr lang="zh-CN" altLang="en-US" sz="2400" b="1" dirty="0" smtClean="0">
                <a:latin typeface="+mn-ea"/>
              </a:rPr>
              <a:t>（随机数）</a:t>
            </a:r>
          </a:p>
          <a:p>
            <a:pPr marL="990600" lvl="1" indent="-533400">
              <a:buClr>
                <a:srgbClr val="0000CC"/>
              </a:buClr>
              <a:buFont typeface="Wingdings" pitchFamily="2" charset="2"/>
              <a:buChar char="ª"/>
              <a:defRPr/>
            </a:pPr>
            <a:r>
              <a:rPr lang="en-US" altLang="zh-CN" sz="2400" b="1" dirty="0" smtClean="0">
                <a:latin typeface="+mn-ea"/>
              </a:rPr>
              <a:t>U-&gt;S:H(PW||R)   </a:t>
            </a:r>
            <a:r>
              <a:rPr lang="zh-CN" altLang="en-US" sz="2400" b="1" dirty="0" smtClean="0">
                <a:latin typeface="+mn-ea"/>
              </a:rPr>
              <a:t>（口令</a:t>
            </a:r>
            <a:r>
              <a:rPr lang="en-US" altLang="zh-CN" sz="2400" b="1" dirty="0" smtClean="0">
                <a:latin typeface="+mn-ea"/>
              </a:rPr>
              <a:t>PW</a:t>
            </a:r>
            <a:r>
              <a:rPr lang="zh-CN" altLang="en-US" sz="2400" b="1" dirty="0" smtClean="0">
                <a:latin typeface="+mn-ea"/>
              </a:rPr>
              <a:t>与</a:t>
            </a:r>
            <a:r>
              <a:rPr lang="en-US" altLang="zh-CN" sz="2400" b="1" dirty="0" smtClean="0">
                <a:latin typeface="+mn-ea"/>
              </a:rPr>
              <a:t>R</a:t>
            </a:r>
            <a:r>
              <a:rPr lang="zh-CN" altLang="en-US" sz="2400" b="1" dirty="0" smtClean="0">
                <a:latin typeface="+mn-ea"/>
              </a:rPr>
              <a:t>进行</a:t>
            </a:r>
            <a:r>
              <a:rPr lang="en-US" altLang="zh-CN" sz="2400" b="1" dirty="0" smtClean="0">
                <a:latin typeface="+mn-ea"/>
              </a:rPr>
              <a:t>Hash</a:t>
            </a:r>
            <a:r>
              <a:rPr lang="zh-CN" altLang="en-US" sz="2400" b="1" dirty="0" smtClean="0">
                <a:latin typeface="+mn-ea"/>
              </a:rPr>
              <a:t>）</a:t>
            </a:r>
          </a:p>
          <a:p>
            <a:pPr marL="990600" lvl="1" indent="-533400">
              <a:buClr>
                <a:srgbClr val="0000CC"/>
              </a:buClr>
              <a:buFont typeface="Wingdings" pitchFamily="2" charset="2"/>
              <a:buChar char="ª"/>
              <a:defRPr/>
            </a:pPr>
            <a:r>
              <a:rPr lang="en-US" altLang="zh-CN" sz="2400" b="1" dirty="0" smtClean="0">
                <a:latin typeface="+mn-ea"/>
              </a:rPr>
              <a:t>S-&gt;U:</a:t>
            </a:r>
            <a:r>
              <a:rPr lang="zh-CN" altLang="en-US" sz="2400" b="1" dirty="0" smtClean="0">
                <a:latin typeface="+mn-ea"/>
              </a:rPr>
              <a:t>合法用户</a:t>
            </a:r>
            <a:r>
              <a:rPr lang="en-US" altLang="zh-CN" sz="2400" b="1" dirty="0" smtClean="0">
                <a:latin typeface="+mn-ea"/>
              </a:rPr>
              <a:t>|</a:t>
            </a:r>
            <a:r>
              <a:rPr lang="zh-CN" altLang="en-US" sz="2400" b="1" dirty="0" smtClean="0">
                <a:latin typeface="+mn-ea"/>
              </a:rPr>
              <a:t>非法用户  （计算</a:t>
            </a:r>
            <a:r>
              <a:rPr lang="en-US" altLang="zh-CN" sz="2400" b="1" dirty="0" smtClean="0">
                <a:latin typeface="+mn-ea"/>
              </a:rPr>
              <a:t>H(PW||R) ,</a:t>
            </a:r>
            <a:r>
              <a:rPr lang="zh-CN" altLang="en-US" sz="2400" b="1" dirty="0" smtClean="0">
                <a:latin typeface="+mn-ea"/>
              </a:rPr>
              <a:t>比较是否相等）</a:t>
            </a:r>
          </a:p>
          <a:p>
            <a:pPr eaLnBrk="1" fontAlgn="auto" hangingPunct="1">
              <a:lnSpc>
                <a:spcPct val="150000"/>
              </a:lnSpc>
              <a:spcBef>
                <a:spcPct val="20000"/>
              </a:spcBef>
              <a:spcAft>
                <a:spcPts val="0"/>
              </a:spcAft>
              <a:buClr>
                <a:srgbClr val="0000CC"/>
              </a:buClr>
              <a:buFont typeface="Wingdings" pitchFamily="2" charset="2"/>
              <a:buNone/>
              <a:defRPr/>
            </a:pPr>
            <a:endParaRPr lang="en-US" altLang="zh-CN" sz="4000" b="1" dirty="0">
              <a:solidFill>
                <a:srgbClr val="FF0000"/>
              </a:solidFill>
              <a:latin typeface="+mn-ea"/>
              <a:ea typeface="+mn-ea"/>
            </a:endParaRPr>
          </a:p>
          <a:p>
            <a:pPr eaLnBrk="1" fontAlgn="auto" hangingPunct="1">
              <a:lnSpc>
                <a:spcPct val="150000"/>
              </a:lnSpc>
              <a:spcBef>
                <a:spcPct val="20000"/>
              </a:spcBef>
              <a:spcAft>
                <a:spcPts val="0"/>
              </a:spcAft>
              <a:buClr>
                <a:srgbClr val="0000CC"/>
              </a:buClr>
              <a:buFont typeface="Wingdings" pitchFamily="2" charset="2"/>
              <a:buChar char="T"/>
              <a:defRPr/>
            </a:pPr>
            <a:endParaRPr lang="en-US" altLang="zh-CN" sz="3200" dirty="0">
              <a:latin typeface="+mn-ea"/>
              <a:ea typeface="+mn-ea"/>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a:extLst>
              <a:ext uri="{FF2B5EF4-FFF2-40B4-BE49-F238E27FC236}">
                <a16:creationId xmlns="" xmlns:a16="http://schemas.microsoft.com/office/drawing/2014/main" id="{33E7D71B-E803-4FAE-8F4F-6EEA284CEF76}"/>
              </a:ext>
            </a:extLst>
          </p:cNvPr>
          <p:cNvSpPr>
            <a:spLocks noGrp="1" noChangeArrowheads="1"/>
          </p:cNvSpPr>
          <p:nvPr>
            <p:ph type="title"/>
          </p:nvPr>
        </p:nvSpPr>
        <p:spPr/>
        <p:txBody>
          <a:bodyPr rtlCol="0">
            <a:normAutofit/>
          </a:bodyPr>
          <a:lstStyle/>
          <a:p>
            <a:pPr eaLnBrk="1" fontAlgn="auto" hangingPunct="1">
              <a:spcAft>
                <a:spcPts val="0"/>
              </a:spcAft>
              <a:defRPr/>
            </a:pPr>
            <a:r>
              <a:rPr lang="en-US" altLang="zh-CN" sz="3600" dirty="0">
                <a:latin typeface="+mn-ea"/>
                <a:ea typeface="+mn-ea"/>
              </a:rPr>
              <a:t>CHAP</a:t>
            </a:r>
            <a:r>
              <a:rPr lang="zh-CN" altLang="en-US" sz="3600" dirty="0">
                <a:latin typeface="+mn-ea"/>
                <a:ea typeface="+mn-ea"/>
              </a:rPr>
              <a:t>认证（三次握手）</a:t>
            </a:r>
          </a:p>
        </p:txBody>
      </p:sp>
      <p:grpSp>
        <p:nvGrpSpPr>
          <p:cNvPr id="2" name="Group 4"/>
          <p:cNvGrpSpPr>
            <a:grpSpLocks/>
          </p:cNvGrpSpPr>
          <p:nvPr/>
        </p:nvGrpSpPr>
        <p:grpSpPr bwMode="auto">
          <a:xfrm>
            <a:off x="3209925" y="3043238"/>
            <a:ext cx="3124200" cy="1219200"/>
            <a:chOff x="2832" y="2832"/>
            <a:chExt cx="1680" cy="917"/>
          </a:xfrm>
        </p:grpSpPr>
        <p:sp>
          <p:nvSpPr>
            <p:cNvPr id="23570" name="Oval 5"/>
            <p:cNvSpPr>
              <a:spLocks noChangeArrowheads="1"/>
            </p:cNvSpPr>
            <p:nvPr/>
          </p:nvSpPr>
          <p:spPr bwMode="auto">
            <a:xfrm>
              <a:off x="2832" y="2976"/>
              <a:ext cx="1680" cy="773"/>
            </a:xfrm>
            <a:prstGeom prst="ellipse">
              <a:avLst/>
            </a:prstGeom>
            <a:gradFill rotWithShape="0">
              <a:gsLst>
                <a:gs pos="0">
                  <a:srgbClr val="336699"/>
                </a:gs>
                <a:gs pos="100000">
                  <a:schemeClr val="bg1"/>
                </a:gs>
              </a:gsLst>
              <a:path path="shape">
                <a:fillToRect l="50000" t="50000" r="50000" b="50000"/>
              </a:path>
            </a:gradFill>
            <a:ln w="9525">
              <a:noFill/>
              <a:round/>
              <a:headEnd/>
              <a:tailEnd/>
            </a:ln>
          </p:spPr>
          <p:txBody>
            <a:bodyPr wrap="none" anchor="ctr"/>
            <a:lstStyle/>
            <a:p>
              <a:pPr eaLnBrk="1" hangingPunct="1"/>
              <a:endParaRPr lang="zh-CN" altLang="en-US">
                <a:latin typeface="Calibri" pitchFamily="34" charset="0"/>
              </a:endParaRPr>
            </a:p>
          </p:txBody>
        </p:sp>
        <p:pic>
          <p:nvPicPr>
            <p:cNvPr id="23571" name="Picture 6" descr="图形1"/>
            <p:cNvPicPr>
              <a:picLocks noChangeAspect="1" noChangeArrowheads="1"/>
            </p:cNvPicPr>
            <p:nvPr/>
          </p:nvPicPr>
          <p:blipFill>
            <a:blip r:embed="rId3"/>
            <a:srcRect/>
            <a:stretch>
              <a:fillRect/>
            </a:stretch>
          </p:blipFill>
          <p:spPr bwMode="auto">
            <a:xfrm>
              <a:off x="2880" y="2832"/>
              <a:ext cx="1367" cy="672"/>
            </a:xfrm>
            <a:prstGeom prst="rect">
              <a:avLst/>
            </a:prstGeom>
            <a:noFill/>
            <a:ln w="9525">
              <a:noFill/>
              <a:miter lim="800000"/>
              <a:headEnd/>
              <a:tailEnd/>
            </a:ln>
          </p:spPr>
        </p:pic>
      </p:grpSp>
      <p:sp>
        <p:nvSpPr>
          <p:cNvPr id="23556" name="Text Box 7"/>
          <p:cNvSpPr txBox="1">
            <a:spLocks noChangeArrowheads="1"/>
          </p:cNvSpPr>
          <p:nvPr/>
        </p:nvSpPr>
        <p:spPr bwMode="auto">
          <a:xfrm>
            <a:off x="3832225" y="2192338"/>
            <a:ext cx="1524000" cy="366712"/>
          </a:xfrm>
          <a:prstGeom prst="rect">
            <a:avLst/>
          </a:prstGeom>
          <a:noFill/>
          <a:ln w="9525">
            <a:noFill/>
            <a:miter lim="800000"/>
            <a:headEnd/>
            <a:tailEnd/>
          </a:ln>
        </p:spPr>
        <p:txBody>
          <a:bodyPr>
            <a:spAutoFit/>
          </a:bodyPr>
          <a:lstStyle/>
          <a:p>
            <a:pPr algn="ctr" eaLnBrk="1" hangingPunct="1"/>
            <a:r>
              <a:rPr kumimoji="1" lang="zh-CN" altLang="en-US" b="1">
                <a:latin typeface="华文细黑" pitchFamily="2" charset="-122"/>
                <a:ea typeface="华文细黑" pitchFamily="2" charset="-122"/>
              </a:rPr>
              <a:t>回应</a:t>
            </a:r>
          </a:p>
        </p:txBody>
      </p:sp>
      <p:sp>
        <p:nvSpPr>
          <p:cNvPr id="23557" name="Text Box 8"/>
          <p:cNvSpPr txBox="1">
            <a:spLocks noChangeArrowheads="1"/>
          </p:cNvSpPr>
          <p:nvPr/>
        </p:nvSpPr>
        <p:spPr bwMode="auto">
          <a:xfrm>
            <a:off x="3832225" y="4357688"/>
            <a:ext cx="1524000" cy="366712"/>
          </a:xfrm>
          <a:prstGeom prst="rect">
            <a:avLst/>
          </a:prstGeom>
          <a:noFill/>
          <a:ln w="9525">
            <a:noFill/>
            <a:miter lim="800000"/>
            <a:headEnd/>
            <a:tailEnd/>
          </a:ln>
        </p:spPr>
        <p:txBody>
          <a:bodyPr>
            <a:spAutoFit/>
          </a:bodyPr>
          <a:lstStyle/>
          <a:p>
            <a:pPr algn="ctr" eaLnBrk="1" hangingPunct="1"/>
            <a:r>
              <a:rPr kumimoji="1" lang="zh-CN" altLang="en-US" b="1">
                <a:latin typeface="华文细黑" pitchFamily="2" charset="-122"/>
                <a:ea typeface="华文细黑" pitchFamily="2" charset="-122"/>
              </a:rPr>
              <a:t>接受</a:t>
            </a:r>
            <a:r>
              <a:rPr kumimoji="1" lang="en-US" altLang="zh-CN" b="1">
                <a:latin typeface="华文细黑" pitchFamily="2" charset="-122"/>
                <a:ea typeface="华文细黑" pitchFamily="2" charset="-122"/>
              </a:rPr>
              <a:t>/</a:t>
            </a:r>
            <a:r>
              <a:rPr kumimoji="1" lang="zh-CN" altLang="en-US" b="1">
                <a:latin typeface="华文细黑" pitchFamily="2" charset="-122"/>
                <a:ea typeface="华文细黑" pitchFamily="2" charset="-122"/>
              </a:rPr>
              <a:t>拒绝</a:t>
            </a:r>
          </a:p>
        </p:txBody>
      </p:sp>
      <p:sp>
        <p:nvSpPr>
          <p:cNvPr id="23558" name="AutoShape 9"/>
          <p:cNvSpPr>
            <a:spLocks noChangeArrowheads="1"/>
          </p:cNvSpPr>
          <p:nvPr/>
        </p:nvSpPr>
        <p:spPr bwMode="auto">
          <a:xfrm rot="-5400000">
            <a:off x="4434681" y="2580482"/>
            <a:ext cx="319087" cy="1676400"/>
          </a:xfrm>
          <a:prstGeom prst="can">
            <a:avLst>
              <a:gd name="adj" fmla="val 45192"/>
            </a:avLst>
          </a:prstGeom>
          <a:gradFill rotWithShape="0">
            <a:gsLst>
              <a:gs pos="0">
                <a:srgbClr val="F9E5B3"/>
              </a:gs>
              <a:gs pos="50000">
                <a:srgbClr val="AE8000"/>
              </a:gs>
              <a:gs pos="100000">
                <a:srgbClr val="F9E5B3"/>
              </a:gs>
            </a:gsLst>
            <a:lin ang="5400000" scaled="1"/>
          </a:gradFill>
          <a:ln w="9525">
            <a:noFill/>
            <a:round/>
            <a:headEnd/>
            <a:tailEnd/>
          </a:ln>
        </p:spPr>
        <p:txBody>
          <a:bodyPr wrap="none" anchor="ctr"/>
          <a:lstStyle/>
          <a:p>
            <a:pPr eaLnBrk="1" hangingPunct="1"/>
            <a:endParaRPr lang="zh-CN" altLang="en-US">
              <a:latin typeface="Calibri" pitchFamily="34" charset="0"/>
            </a:endParaRPr>
          </a:p>
        </p:txBody>
      </p:sp>
      <p:sp>
        <p:nvSpPr>
          <p:cNvPr id="23559" name="Text Box 10"/>
          <p:cNvSpPr txBox="1">
            <a:spLocks noChangeArrowheads="1"/>
          </p:cNvSpPr>
          <p:nvPr/>
        </p:nvSpPr>
        <p:spPr bwMode="auto">
          <a:xfrm>
            <a:off x="4060825" y="3233738"/>
            <a:ext cx="1143000" cy="366712"/>
          </a:xfrm>
          <a:prstGeom prst="rect">
            <a:avLst/>
          </a:prstGeom>
          <a:noFill/>
          <a:ln w="9525">
            <a:noFill/>
            <a:miter lim="800000"/>
            <a:headEnd/>
            <a:tailEnd/>
          </a:ln>
        </p:spPr>
        <p:txBody>
          <a:bodyPr>
            <a:spAutoFit/>
          </a:bodyPr>
          <a:lstStyle/>
          <a:p>
            <a:pPr algn="ctr" eaLnBrk="1" hangingPunct="1"/>
            <a:r>
              <a:rPr kumimoji="1" lang="en-US" altLang="zh-CN" b="1">
                <a:latin typeface="华文细黑" pitchFamily="2" charset="-122"/>
                <a:ea typeface="华文细黑" pitchFamily="2" charset="-122"/>
              </a:rPr>
              <a:t>PPP</a:t>
            </a:r>
            <a:r>
              <a:rPr kumimoji="1" lang="zh-CN" altLang="zh-CN" b="1">
                <a:latin typeface="华文细黑" pitchFamily="2" charset="-122"/>
                <a:ea typeface="华文细黑" pitchFamily="2" charset="-122"/>
              </a:rPr>
              <a:t>封装</a:t>
            </a:r>
            <a:endParaRPr kumimoji="1" lang="zh-CN" altLang="en-US" b="1">
              <a:latin typeface="华文细黑" pitchFamily="2" charset="-122"/>
              <a:ea typeface="华文细黑" pitchFamily="2" charset="-122"/>
            </a:endParaRPr>
          </a:p>
        </p:txBody>
      </p:sp>
      <p:sp>
        <p:nvSpPr>
          <p:cNvPr id="23560" name="Text Box 11"/>
          <p:cNvSpPr txBox="1">
            <a:spLocks noChangeArrowheads="1"/>
          </p:cNvSpPr>
          <p:nvPr/>
        </p:nvSpPr>
        <p:spPr bwMode="auto">
          <a:xfrm>
            <a:off x="1470025" y="4021138"/>
            <a:ext cx="1524000" cy="366712"/>
          </a:xfrm>
          <a:prstGeom prst="rect">
            <a:avLst/>
          </a:prstGeom>
          <a:noFill/>
          <a:ln w="9525">
            <a:noFill/>
            <a:miter lim="800000"/>
            <a:headEnd/>
            <a:tailEnd/>
          </a:ln>
        </p:spPr>
        <p:txBody>
          <a:bodyPr>
            <a:spAutoFit/>
          </a:bodyPr>
          <a:lstStyle/>
          <a:p>
            <a:pPr algn="ctr" eaLnBrk="1" hangingPunct="1"/>
            <a:r>
              <a:rPr kumimoji="1" lang="zh-CN" altLang="en-US" b="1">
                <a:latin typeface="华文细黑" pitchFamily="2" charset="-122"/>
                <a:ea typeface="华文细黑" pitchFamily="2" charset="-122"/>
              </a:rPr>
              <a:t>路由器</a:t>
            </a:r>
            <a:r>
              <a:rPr kumimoji="1" lang="en-US" altLang="zh-CN" b="1">
                <a:latin typeface="华文细黑" pitchFamily="2" charset="-122"/>
                <a:ea typeface="华文细黑" pitchFamily="2" charset="-122"/>
              </a:rPr>
              <a:t>A</a:t>
            </a:r>
          </a:p>
        </p:txBody>
      </p:sp>
      <p:sp>
        <p:nvSpPr>
          <p:cNvPr id="23561" name="Text Box 12"/>
          <p:cNvSpPr txBox="1">
            <a:spLocks noChangeArrowheads="1"/>
          </p:cNvSpPr>
          <p:nvPr/>
        </p:nvSpPr>
        <p:spPr bwMode="auto">
          <a:xfrm>
            <a:off x="6046788" y="4021138"/>
            <a:ext cx="1524000" cy="366712"/>
          </a:xfrm>
          <a:prstGeom prst="rect">
            <a:avLst/>
          </a:prstGeom>
          <a:noFill/>
          <a:ln w="9525">
            <a:noFill/>
            <a:miter lim="800000"/>
            <a:headEnd/>
            <a:tailEnd/>
          </a:ln>
        </p:spPr>
        <p:txBody>
          <a:bodyPr>
            <a:spAutoFit/>
          </a:bodyPr>
          <a:lstStyle/>
          <a:p>
            <a:pPr algn="ctr" eaLnBrk="1" hangingPunct="1"/>
            <a:r>
              <a:rPr kumimoji="1" lang="zh-CN" altLang="en-US" b="1">
                <a:latin typeface="华文细黑" pitchFamily="2" charset="-122"/>
                <a:ea typeface="华文细黑" pitchFamily="2" charset="-122"/>
              </a:rPr>
              <a:t>路由器</a:t>
            </a:r>
            <a:r>
              <a:rPr kumimoji="1" lang="en-US" altLang="zh-CN" b="1">
                <a:latin typeface="华文细黑" pitchFamily="2" charset="-122"/>
                <a:ea typeface="华文细黑" pitchFamily="2" charset="-122"/>
              </a:rPr>
              <a:t>B</a:t>
            </a:r>
          </a:p>
        </p:txBody>
      </p:sp>
      <p:sp>
        <p:nvSpPr>
          <p:cNvPr id="23562" name="Text Box 13"/>
          <p:cNvSpPr txBox="1">
            <a:spLocks noChangeArrowheads="1"/>
          </p:cNvSpPr>
          <p:nvPr/>
        </p:nvSpPr>
        <p:spPr bwMode="auto">
          <a:xfrm>
            <a:off x="1470025" y="2649538"/>
            <a:ext cx="1524000" cy="366712"/>
          </a:xfrm>
          <a:prstGeom prst="rect">
            <a:avLst/>
          </a:prstGeom>
          <a:noFill/>
          <a:ln w="9525">
            <a:noFill/>
            <a:miter lim="800000"/>
            <a:headEnd/>
            <a:tailEnd/>
          </a:ln>
        </p:spPr>
        <p:txBody>
          <a:bodyPr>
            <a:spAutoFit/>
          </a:bodyPr>
          <a:lstStyle/>
          <a:p>
            <a:pPr algn="ctr" eaLnBrk="1" hangingPunct="1"/>
            <a:r>
              <a:rPr kumimoji="1" lang="zh-CN" altLang="en-US" b="1">
                <a:latin typeface="华文细黑" pitchFamily="2" charset="-122"/>
                <a:ea typeface="华文细黑" pitchFamily="2" charset="-122"/>
              </a:rPr>
              <a:t>被验证方</a:t>
            </a:r>
          </a:p>
        </p:txBody>
      </p:sp>
      <p:sp>
        <p:nvSpPr>
          <p:cNvPr id="23563" name="Text Box 14"/>
          <p:cNvSpPr txBox="1">
            <a:spLocks noChangeArrowheads="1"/>
          </p:cNvSpPr>
          <p:nvPr/>
        </p:nvSpPr>
        <p:spPr bwMode="auto">
          <a:xfrm>
            <a:off x="6042025" y="2649538"/>
            <a:ext cx="1524000" cy="366712"/>
          </a:xfrm>
          <a:prstGeom prst="rect">
            <a:avLst/>
          </a:prstGeom>
          <a:noFill/>
          <a:ln w="9525">
            <a:noFill/>
            <a:miter lim="800000"/>
            <a:headEnd/>
            <a:tailEnd/>
          </a:ln>
        </p:spPr>
        <p:txBody>
          <a:bodyPr>
            <a:spAutoFit/>
          </a:bodyPr>
          <a:lstStyle/>
          <a:p>
            <a:pPr algn="ctr" eaLnBrk="1" hangingPunct="1"/>
            <a:r>
              <a:rPr kumimoji="1" lang="zh-CN" altLang="en-US" b="1">
                <a:latin typeface="华文细黑" pitchFamily="2" charset="-122"/>
                <a:ea typeface="华文细黑" pitchFamily="2" charset="-122"/>
              </a:rPr>
              <a:t>验证方</a:t>
            </a:r>
          </a:p>
        </p:txBody>
      </p:sp>
      <p:sp>
        <p:nvSpPr>
          <p:cNvPr id="23564" name="Line 15"/>
          <p:cNvSpPr>
            <a:spLocks noChangeShapeType="1"/>
          </p:cNvSpPr>
          <p:nvPr/>
        </p:nvSpPr>
        <p:spPr bwMode="auto">
          <a:xfrm flipH="1">
            <a:off x="3200400" y="4267200"/>
            <a:ext cx="2808288" cy="0"/>
          </a:xfrm>
          <a:prstGeom prst="line">
            <a:avLst/>
          </a:prstGeom>
          <a:noFill/>
          <a:ln w="38100">
            <a:solidFill>
              <a:srgbClr val="0000CC"/>
            </a:solidFill>
            <a:round/>
            <a:headEnd/>
            <a:tailEnd type="triangle" w="med" len="med"/>
          </a:ln>
        </p:spPr>
        <p:txBody>
          <a:bodyPr/>
          <a:lstStyle/>
          <a:p>
            <a:endParaRPr lang="zh-CN" altLang="en-US"/>
          </a:p>
        </p:txBody>
      </p:sp>
      <p:sp>
        <p:nvSpPr>
          <p:cNvPr id="23565" name="Line 16"/>
          <p:cNvSpPr>
            <a:spLocks noChangeShapeType="1"/>
          </p:cNvSpPr>
          <p:nvPr/>
        </p:nvSpPr>
        <p:spPr bwMode="auto">
          <a:xfrm flipH="1">
            <a:off x="3200400" y="2667000"/>
            <a:ext cx="2808288" cy="0"/>
          </a:xfrm>
          <a:prstGeom prst="line">
            <a:avLst/>
          </a:prstGeom>
          <a:noFill/>
          <a:ln w="38100">
            <a:solidFill>
              <a:srgbClr val="0000CC"/>
            </a:solidFill>
            <a:round/>
            <a:headEnd type="triangle" w="med" len="med"/>
            <a:tailEnd/>
          </a:ln>
        </p:spPr>
        <p:txBody>
          <a:bodyPr/>
          <a:lstStyle/>
          <a:p>
            <a:endParaRPr lang="zh-CN" altLang="en-US"/>
          </a:p>
        </p:txBody>
      </p:sp>
      <p:sp>
        <p:nvSpPr>
          <p:cNvPr id="23566" name="Line 17"/>
          <p:cNvSpPr>
            <a:spLocks noChangeShapeType="1"/>
          </p:cNvSpPr>
          <p:nvPr/>
        </p:nvSpPr>
        <p:spPr bwMode="auto">
          <a:xfrm flipH="1">
            <a:off x="3200400" y="2133600"/>
            <a:ext cx="2808288" cy="0"/>
          </a:xfrm>
          <a:prstGeom prst="line">
            <a:avLst/>
          </a:prstGeom>
          <a:noFill/>
          <a:ln w="38100">
            <a:solidFill>
              <a:srgbClr val="0000CC"/>
            </a:solidFill>
            <a:round/>
            <a:headEnd/>
            <a:tailEnd type="triangle" w="med" len="med"/>
          </a:ln>
        </p:spPr>
        <p:txBody>
          <a:bodyPr/>
          <a:lstStyle/>
          <a:p>
            <a:endParaRPr lang="zh-CN" altLang="en-US"/>
          </a:p>
        </p:txBody>
      </p:sp>
      <p:sp>
        <p:nvSpPr>
          <p:cNvPr id="23567" name="Text Box 18"/>
          <p:cNvSpPr txBox="1">
            <a:spLocks noChangeArrowheads="1"/>
          </p:cNvSpPr>
          <p:nvPr/>
        </p:nvSpPr>
        <p:spPr bwMode="auto">
          <a:xfrm>
            <a:off x="3830638" y="1687513"/>
            <a:ext cx="1524000" cy="366712"/>
          </a:xfrm>
          <a:prstGeom prst="rect">
            <a:avLst/>
          </a:prstGeom>
          <a:noFill/>
          <a:ln w="9525">
            <a:noFill/>
            <a:miter lim="800000"/>
            <a:headEnd/>
            <a:tailEnd/>
          </a:ln>
        </p:spPr>
        <p:txBody>
          <a:bodyPr>
            <a:spAutoFit/>
          </a:bodyPr>
          <a:lstStyle/>
          <a:p>
            <a:pPr algn="ctr" eaLnBrk="1" hangingPunct="1"/>
            <a:r>
              <a:rPr kumimoji="1" lang="zh-CN" altLang="en-US" b="1">
                <a:latin typeface="华文细黑" pitchFamily="2" charset="-122"/>
                <a:ea typeface="华文细黑" pitchFamily="2" charset="-122"/>
              </a:rPr>
              <a:t>挑战</a:t>
            </a:r>
          </a:p>
        </p:txBody>
      </p:sp>
      <p:pic>
        <p:nvPicPr>
          <p:cNvPr id="23568" name="Picture 19" descr="04"/>
          <p:cNvPicPr>
            <a:picLocks noChangeAspect="1" noChangeArrowheads="1"/>
          </p:cNvPicPr>
          <p:nvPr/>
        </p:nvPicPr>
        <p:blipFill>
          <a:blip r:embed="rId4"/>
          <a:srcRect/>
          <a:stretch>
            <a:fillRect/>
          </a:stretch>
        </p:blipFill>
        <p:spPr bwMode="auto">
          <a:xfrm>
            <a:off x="1692275" y="3141663"/>
            <a:ext cx="906463" cy="649287"/>
          </a:xfrm>
          <a:prstGeom prst="rect">
            <a:avLst/>
          </a:prstGeom>
          <a:noFill/>
          <a:ln w="9525">
            <a:noFill/>
            <a:miter lim="800000"/>
            <a:headEnd/>
            <a:tailEnd/>
          </a:ln>
        </p:spPr>
      </p:pic>
      <p:pic>
        <p:nvPicPr>
          <p:cNvPr id="23569" name="Picture 20" descr="04"/>
          <p:cNvPicPr>
            <a:picLocks noChangeAspect="1" noChangeArrowheads="1"/>
          </p:cNvPicPr>
          <p:nvPr/>
        </p:nvPicPr>
        <p:blipFill>
          <a:blip r:embed="rId4"/>
          <a:srcRect/>
          <a:stretch>
            <a:fillRect/>
          </a:stretch>
        </p:blipFill>
        <p:spPr bwMode="auto">
          <a:xfrm>
            <a:off x="6300788" y="3141663"/>
            <a:ext cx="906462" cy="649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mn-ea"/>
              </a:rPr>
              <a:t>CHAP</a:t>
            </a:r>
            <a:r>
              <a:rPr lang="zh-CN" altLang="en-US" dirty="0" smtClean="0">
                <a:latin typeface="+mn-ea"/>
              </a:rPr>
              <a:t>认证</a:t>
            </a:r>
            <a:endParaRPr lang="zh-CN" altLang="en-US" dirty="0"/>
          </a:p>
        </p:txBody>
      </p:sp>
      <p:graphicFrame>
        <p:nvGraphicFramePr>
          <p:cNvPr id="4" name="表格 3"/>
          <p:cNvGraphicFramePr>
            <a:graphicFrameLocks noGrp="1"/>
          </p:cNvGraphicFramePr>
          <p:nvPr/>
        </p:nvGraphicFramePr>
        <p:xfrm>
          <a:off x="714348" y="1845222"/>
          <a:ext cx="3714777" cy="1112520"/>
        </p:xfrm>
        <a:graphic>
          <a:graphicData uri="http://schemas.openxmlformats.org/drawingml/2006/table">
            <a:tbl>
              <a:tblPr firstRow="1" bandRow="1">
                <a:tableStyleId>{5C22544A-7EE6-4342-B048-85BDC9FD1C3A}</a:tableStyleId>
              </a:tblPr>
              <a:tblGrid>
                <a:gridCol w="1238259"/>
                <a:gridCol w="1238259"/>
                <a:gridCol w="1238259"/>
              </a:tblGrid>
              <a:tr h="370840">
                <a:tc>
                  <a:txBody>
                    <a:bodyPr/>
                    <a:lstStyle/>
                    <a:p>
                      <a:pPr algn="ctr"/>
                      <a:r>
                        <a:rPr lang="zh-CN" altLang="en-US" dirty="0" smtClean="0">
                          <a:solidFill>
                            <a:schemeClr val="tx1"/>
                          </a:solidFill>
                        </a:rPr>
                        <a:t>类型（</a:t>
                      </a:r>
                      <a:r>
                        <a:rPr lang="en-US" altLang="zh-CN" dirty="0" smtClean="0">
                          <a:solidFill>
                            <a:schemeClr val="tx1"/>
                          </a:solidFill>
                        </a:rPr>
                        <a:t>1/2</a:t>
                      </a:r>
                      <a:r>
                        <a:rPr lang="zh-CN" altLang="en-US"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长度</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zh-CN" altLang="en-US" dirty="0" smtClean="0">
                          <a:solidFill>
                            <a:schemeClr val="tx1"/>
                          </a:solidFill>
                        </a:rPr>
                        <a:t>值长度</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dirty="0" smtClean="0">
                          <a:solidFill>
                            <a:schemeClr val="tx1"/>
                          </a:solidFill>
                        </a:rPr>
                        <a:t>值</a:t>
                      </a: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r>
              <a:tr h="370840">
                <a:tc gridSpan="3">
                  <a:txBody>
                    <a:bodyPr/>
                    <a:lstStyle/>
                    <a:p>
                      <a:pPr algn="ctr"/>
                      <a:r>
                        <a:rPr lang="zh-CN" altLang="en-US" dirty="0" smtClean="0">
                          <a:solidFill>
                            <a:schemeClr val="tx1"/>
                          </a:solidFill>
                        </a:rPr>
                        <a:t>名字</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r>
            </a:tbl>
          </a:graphicData>
        </a:graphic>
      </p:graphicFrame>
      <p:graphicFrame>
        <p:nvGraphicFramePr>
          <p:cNvPr id="5" name="表格 4"/>
          <p:cNvGraphicFramePr>
            <a:graphicFrameLocks noGrp="1"/>
          </p:cNvGraphicFramePr>
          <p:nvPr/>
        </p:nvGraphicFramePr>
        <p:xfrm>
          <a:off x="4643438" y="2130974"/>
          <a:ext cx="3714777" cy="741680"/>
        </p:xfrm>
        <a:graphic>
          <a:graphicData uri="http://schemas.openxmlformats.org/drawingml/2006/table">
            <a:tbl>
              <a:tblPr firstRow="1" bandRow="1">
                <a:tableStyleId>{5C22544A-7EE6-4342-B048-85BDC9FD1C3A}</a:tableStyleId>
              </a:tblPr>
              <a:tblGrid>
                <a:gridCol w="1238259"/>
                <a:gridCol w="1238259"/>
                <a:gridCol w="1238259"/>
              </a:tblGrid>
              <a:tr h="370840">
                <a:tc>
                  <a:txBody>
                    <a:bodyPr/>
                    <a:lstStyle/>
                    <a:p>
                      <a:pPr algn="ctr"/>
                      <a:r>
                        <a:rPr lang="zh-CN" altLang="en-US" dirty="0" smtClean="0">
                          <a:solidFill>
                            <a:schemeClr val="tx1"/>
                          </a:solidFill>
                        </a:rPr>
                        <a:t>类型（</a:t>
                      </a:r>
                      <a:r>
                        <a:rPr lang="en-US" altLang="zh-CN" dirty="0" smtClean="0">
                          <a:solidFill>
                            <a:schemeClr val="tx1"/>
                          </a:solidFill>
                        </a:rPr>
                        <a:t>3/4</a:t>
                      </a:r>
                      <a:r>
                        <a:rPr lang="zh-CN" altLang="en-US"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ID</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smtClean="0">
                          <a:solidFill>
                            <a:schemeClr val="tx1"/>
                          </a:solidFill>
                        </a:rPr>
                        <a:t>长度</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3">
                  <a:txBody>
                    <a:bodyPr/>
                    <a:lstStyle/>
                    <a:p>
                      <a:pPr algn="ctr"/>
                      <a:r>
                        <a:rPr lang="zh-CN" altLang="en-US" dirty="0" smtClean="0">
                          <a:solidFill>
                            <a:schemeClr val="tx1"/>
                          </a:solidFill>
                        </a:rPr>
                        <a:t>消息</a:t>
                      </a: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r>
            </a:tbl>
          </a:graphicData>
        </a:graphic>
      </p:graphicFrame>
      <p:sp>
        <p:nvSpPr>
          <p:cNvPr id="6" name="TextBox 5"/>
          <p:cNvSpPr txBox="1"/>
          <p:nvPr/>
        </p:nvSpPr>
        <p:spPr>
          <a:xfrm>
            <a:off x="642910" y="1559470"/>
            <a:ext cx="3929090" cy="369332"/>
          </a:xfrm>
          <a:prstGeom prst="rect">
            <a:avLst/>
          </a:prstGeom>
          <a:noFill/>
        </p:spPr>
        <p:txBody>
          <a:bodyPr wrap="square" rtlCol="0">
            <a:spAutoFit/>
          </a:bodyPr>
          <a:lstStyle/>
          <a:p>
            <a:r>
              <a:rPr lang="en-US" altLang="zh-CN" dirty="0" smtClean="0"/>
              <a:t>0                   7 8                15 16              31</a:t>
            </a:r>
            <a:endParaRPr lang="zh-CN" altLang="en-US" dirty="0"/>
          </a:p>
        </p:txBody>
      </p:sp>
      <p:sp>
        <p:nvSpPr>
          <p:cNvPr id="7" name="TextBox 6"/>
          <p:cNvSpPr txBox="1"/>
          <p:nvPr/>
        </p:nvSpPr>
        <p:spPr>
          <a:xfrm>
            <a:off x="4572000" y="1773784"/>
            <a:ext cx="3929090" cy="369332"/>
          </a:xfrm>
          <a:prstGeom prst="rect">
            <a:avLst/>
          </a:prstGeom>
          <a:noFill/>
        </p:spPr>
        <p:txBody>
          <a:bodyPr wrap="square" rtlCol="0">
            <a:spAutoFit/>
          </a:bodyPr>
          <a:lstStyle/>
          <a:p>
            <a:r>
              <a:rPr lang="en-US" altLang="zh-CN" dirty="0" smtClean="0"/>
              <a:t>0                   7 8                15 16              31</a:t>
            </a:r>
            <a:endParaRPr lang="zh-CN" altLang="en-US" dirty="0"/>
          </a:p>
        </p:txBody>
      </p:sp>
      <p:sp>
        <p:nvSpPr>
          <p:cNvPr id="8" name="TextBox 7"/>
          <p:cNvSpPr txBox="1"/>
          <p:nvPr/>
        </p:nvSpPr>
        <p:spPr>
          <a:xfrm>
            <a:off x="3571868" y="3202544"/>
            <a:ext cx="1627369" cy="369332"/>
          </a:xfrm>
          <a:prstGeom prst="rect">
            <a:avLst/>
          </a:prstGeom>
          <a:noFill/>
        </p:spPr>
        <p:txBody>
          <a:bodyPr wrap="none" rtlCol="0">
            <a:spAutoFit/>
          </a:bodyPr>
          <a:lstStyle/>
          <a:p>
            <a:r>
              <a:rPr lang="en-US" altLang="zh-CN" dirty="0" smtClean="0"/>
              <a:t>CHAP</a:t>
            </a:r>
            <a:r>
              <a:rPr lang="zh-CN" altLang="en-US" dirty="0" smtClean="0"/>
              <a:t>报文格式</a:t>
            </a:r>
            <a:endParaRPr lang="zh-CN" altLang="en-US" dirty="0"/>
          </a:p>
        </p:txBody>
      </p:sp>
      <p:sp>
        <p:nvSpPr>
          <p:cNvPr id="9" name="TextBox 8"/>
          <p:cNvSpPr txBox="1"/>
          <p:nvPr/>
        </p:nvSpPr>
        <p:spPr>
          <a:xfrm>
            <a:off x="428596" y="3643314"/>
            <a:ext cx="8143932"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Font typeface="Arial" pitchFamily="34" charset="0"/>
              <a:buChar char="•"/>
            </a:pPr>
            <a:r>
              <a:rPr lang="en-US" altLang="zh-CN" sz="2400" dirty="0" smtClean="0"/>
              <a:t>Challenge</a:t>
            </a:r>
            <a:r>
              <a:rPr lang="zh-CN" altLang="en-US" sz="2400" dirty="0" smtClean="0"/>
              <a:t>和</a:t>
            </a:r>
            <a:r>
              <a:rPr lang="en-US" altLang="zh-CN" sz="2400" dirty="0" smtClean="0"/>
              <a:t>Response</a:t>
            </a:r>
            <a:r>
              <a:rPr lang="zh-CN" altLang="en-US" sz="2400" dirty="0" smtClean="0"/>
              <a:t>报文的类型编号分别为</a:t>
            </a:r>
            <a:r>
              <a:rPr lang="en-US" altLang="zh-CN" sz="2400" dirty="0" smtClean="0"/>
              <a:t>1</a:t>
            </a:r>
            <a:r>
              <a:rPr lang="zh-CN" altLang="en-US" sz="2400" dirty="0" smtClean="0"/>
              <a:t>和</a:t>
            </a:r>
            <a:r>
              <a:rPr lang="en-US" altLang="zh-CN" sz="2400" dirty="0" smtClean="0"/>
              <a:t>2</a:t>
            </a:r>
            <a:r>
              <a:rPr lang="zh-CN" altLang="en-US" sz="2400" dirty="0" smtClean="0"/>
              <a:t>，</a:t>
            </a:r>
            <a:r>
              <a:rPr lang="en-US" altLang="zh-CN" sz="2400" dirty="0" smtClean="0"/>
              <a:t>Success</a:t>
            </a:r>
            <a:r>
              <a:rPr lang="zh-CN" altLang="en-US" sz="2400" dirty="0" smtClean="0"/>
              <a:t>和</a:t>
            </a:r>
            <a:r>
              <a:rPr lang="en-US" altLang="zh-CN" sz="2400" dirty="0" smtClean="0"/>
              <a:t>Failure</a:t>
            </a:r>
            <a:r>
              <a:rPr lang="zh-CN" altLang="en-US" sz="2400" dirty="0" smtClean="0"/>
              <a:t>报文分别是</a:t>
            </a:r>
            <a:r>
              <a:rPr lang="en-US" altLang="zh-CN" sz="2400" dirty="0" smtClean="0"/>
              <a:t>3</a:t>
            </a:r>
            <a:r>
              <a:rPr lang="zh-CN" altLang="en-US" sz="2400" dirty="0" smtClean="0"/>
              <a:t>和</a:t>
            </a:r>
            <a:r>
              <a:rPr lang="en-US" altLang="zh-CN" sz="2400" dirty="0" smtClean="0"/>
              <a:t>4</a:t>
            </a:r>
            <a:r>
              <a:rPr lang="zh-CN" altLang="en-US" sz="2400" dirty="0" smtClean="0"/>
              <a:t>；</a:t>
            </a:r>
            <a:endParaRPr lang="en-US" altLang="zh-CN" sz="2400" dirty="0" smtClean="0"/>
          </a:p>
          <a:p>
            <a:pPr marL="342900" indent="-342900">
              <a:buFont typeface="Arial" pitchFamily="34" charset="0"/>
              <a:buChar char="•"/>
            </a:pPr>
            <a:r>
              <a:rPr lang="zh-CN" altLang="en-US" sz="2400" dirty="0" smtClean="0"/>
              <a:t>随机数和散列值长度可变，内容在“值”字段体现；</a:t>
            </a:r>
            <a:endParaRPr lang="en-US" altLang="zh-CN" sz="2400" dirty="0" smtClean="0"/>
          </a:p>
          <a:p>
            <a:pPr marL="342900" indent="-342900">
              <a:buFont typeface="Arial" pitchFamily="34" charset="0"/>
              <a:buChar char="•"/>
            </a:pPr>
            <a:r>
              <a:rPr lang="zh-CN" altLang="en-US" sz="2400" dirty="0" smtClean="0"/>
              <a:t>“名字”字段包含了发送方的身份描述信息；</a:t>
            </a:r>
            <a:endParaRPr lang="en-US" altLang="zh-CN" sz="2400" dirty="0" smtClean="0"/>
          </a:p>
          <a:p>
            <a:pPr marL="342900" indent="-342900">
              <a:buFont typeface="Arial" pitchFamily="34" charset="0"/>
              <a:buChar char="•"/>
            </a:pPr>
            <a:r>
              <a:rPr lang="zh-CN" altLang="en-US" sz="2400" dirty="0" smtClean="0"/>
              <a:t>“消息”字段包含了描述信息，比如，认证失败时可描述失败原因。</a:t>
            </a:r>
            <a:endParaRPr lang="zh-CN" altLang="en-US" sz="2400" dirty="0"/>
          </a:p>
        </p:txBody>
      </p:sp>
      <p:sp>
        <p:nvSpPr>
          <p:cNvPr id="10" name="TextBox 9"/>
          <p:cNvSpPr txBox="1"/>
          <p:nvPr/>
        </p:nvSpPr>
        <p:spPr>
          <a:xfrm>
            <a:off x="142844" y="6215082"/>
            <a:ext cx="8840882"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altLang="zh-CN" dirty="0" smtClean="0"/>
              <a:t>CHAP</a:t>
            </a:r>
            <a:r>
              <a:rPr lang="zh-CN" altLang="en-US" dirty="0" smtClean="0"/>
              <a:t>具备了安全协议的特征。此外，</a:t>
            </a:r>
            <a:r>
              <a:rPr lang="en-US" altLang="zh-CN" dirty="0" smtClean="0"/>
              <a:t>CHAP</a:t>
            </a:r>
            <a:r>
              <a:rPr lang="zh-CN" altLang="en-US" dirty="0" smtClean="0"/>
              <a:t>可以在链路建立和数据通信阶段多次使用。</a:t>
            </a:r>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a:extLst>
              <a:ext uri="{FF2B5EF4-FFF2-40B4-BE49-F238E27FC236}">
                <a16:creationId xmlns="" xmlns:a16="http://schemas.microsoft.com/office/drawing/2014/main" id="{FFBD1E80-3FF2-4D33-B3AE-052B0AA41E29}"/>
              </a:ext>
            </a:extLst>
          </p:cNvPr>
          <p:cNvSpPr>
            <a:spLocks noGrp="1" noChangeArrowheads="1"/>
          </p:cNvSpPr>
          <p:nvPr>
            <p:ph type="title"/>
          </p:nvPr>
        </p:nvSpPr>
        <p:spPr>
          <a:xfrm>
            <a:off x="1219200" y="152400"/>
            <a:ext cx="7543800" cy="914400"/>
          </a:xfrm>
        </p:spPr>
        <p:txBody>
          <a:bodyPr rtlCol="0">
            <a:normAutofit/>
          </a:bodyPr>
          <a:lstStyle/>
          <a:p>
            <a:pPr eaLnBrk="1" fontAlgn="auto" hangingPunct="1">
              <a:spcAft>
                <a:spcPts val="0"/>
              </a:spcAft>
              <a:defRPr/>
            </a:pPr>
            <a:r>
              <a:rPr lang="zh-CN" altLang="en-US" dirty="0">
                <a:latin typeface="+mn-ea"/>
                <a:ea typeface="+mn-ea"/>
              </a:rPr>
              <a:t>内容目录</a:t>
            </a:r>
          </a:p>
        </p:txBody>
      </p:sp>
      <p:sp>
        <p:nvSpPr>
          <p:cNvPr id="4099" name="Rectangle 27">
            <a:extLst>
              <a:ext uri="{FF2B5EF4-FFF2-40B4-BE49-F238E27FC236}">
                <a16:creationId xmlns="" xmlns:a16="http://schemas.microsoft.com/office/drawing/2014/main" id="{E95D762A-EF06-4E0E-85C3-F15A9004A4CF}"/>
              </a:ext>
            </a:extLst>
          </p:cNvPr>
          <p:cNvSpPr>
            <a:spLocks noGrp="1" noChangeArrowheads="1"/>
          </p:cNvSpPr>
          <p:nvPr>
            <p:ph type="body" idx="1"/>
          </p:nvPr>
        </p:nvSpPr>
        <p:spPr>
          <a:xfrm>
            <a:off x="1524000" y="1600200"/>
            <a:ext cx="6477000" cy="3505200"/>
          </a:xfrm>
        </p:spPr>
        <p:txBody>
          <a:bodyPr rtlCol="0">
            <a:normAutofit/>
          </a:bodyPr>
          <a:lstStyle/>
          <a:p>
            <a:pPr eaLnBrk="1" fontAlgn="auto" hangingPunct="1">
              <a:spcBef>
                <a:spcPct val="50000"/>
              </a:spcBef>
              <a:spcAft>
                <a:spcPts val="0"/>
              </a:spcAft>
              <a:buFont typeface="Wingdings" pitchFamily="2" charset="2"/>
              <a:buNone/>
              <a:defRPr/>
            </a:pPr>
            <a:r>
              <a:rPr lang="en-US" altLang="zh-CN" b="1" dirty="0">
                <a:solidFill>
                  <a:schemeClr val="hlink"/>
                </a:solidFill>
                <a:latin typeface="+mn-ea"/>
              </a:rPr>
              <a:t>4.1  PPP</a:t>
            </a:r>
            <a:r>
              <a:rPr lang="zh-CN" altLang="en-US" b="1" dirty="0">
                <a:solidFill>
                  <a:schemeClr val="hlink"/>
                </a:solidFill>
                <a:latin typeface="+mn-ea"/>
              </a:rPr>
              <a:t>协议</a:t>
            </a:r>
          </a:p>
          <a:p>
            <a:pPr eaLnBrk="1" fontAlgn="auto" hangingPunct="1">
              <a:spcBef>
                <a:spcPct val="50000"/>
              </a:spcBef>
              <a:spcAft>
                <a:spcPts val="0"/>
              </a:spcAft>
              <a:buFont typeface="Wingdings" pitchFamily="2" charset="2"/>
              <a:buNone/>
              <a:defRPr/>
            </a:pPr>
            <a:r>
              <a:rPr lang="en-US" altLang="zh-CN" b="1" dirty="0" smtClean="0">
                <a:solidFill>
                  <a:schemeClr val="hlink"/>
                </a:solidFill>
                <a:latin typeface="+mn-ea"/>
              </a:rPr>
              <a:t>4.2  </a:t>
            </a:r>
            <a:r>
              <a:rPr lang="zh-CN" altLang="en-US" b="1" dirty="0" smtClean="0">
                <a:solidFill>
                  <a:schemeClr val="hlink"/>
                </a:solidFill>
                <a:latin typeface="+mn-ea"/>
              </a:rPr>
              <a:t>认证协议</a:t>
            </a:r>
            <a:r>
              <a:rPr lang="en-US" altLang="zh-CN" b="1" dirty="0" smtClean="0">
                <a:solidFill>
                  <a:schemeClr val="hlink"/>
                </a:solidFill>
                <a:latin typeface="+mn-ea"/>
              </a:rPr>
              <a:t>PAP</a:t>
            </a:r>
            <a:r>
              <a:rPr lang="zh-CN" altLang="en-US" b="1" dirty="0" smtClean="0">
                <a:solidFill>
                  <a:schemeClr val="hlink"/>
                </a:solidFill>
                <a:latin typeface="+mn-ea"/>
              </a:rPr>
              <a:t>和</a:t>
            </a:r>
            <a:r>
              <a:rPr lang="en-US" altLang="zh-CN" b="1" dirty="0" smtClean="0">
                <a:solidFill>
                  <a:schemeClr val="hlink"/>
                </a:solidFill>
                <a:latin typeface="+mn-ea"/>
              </a:rPr>
              <a:t>CHAP</a:t>
            </a:r>
            <a:endParaRPr lang="en-US" altLang="zh-CN" b="1" dirty="0">
              <a:solidFill>
                <a:schemeClr val="hlink"/>
              </a:solidFill>
              <a:latin typeface="+mn-ea"/>
            </a:endParaRPr>
          </a:p>
          <a:p>
            <a:pPr eaLnBrk="1" fontAlgn="auto" hangingPunct="1">
              <a:spcBef>
                <a:spcPct val="50000"/>
              </a:spcBef>
              <a:spcAft>
                <a:spcPts val="0"/>
              </a:spcAft>
              <a:buFontTx/>
              <a:buNone/>
              <a:defRPr/>
            </a:pPr>
            <a:r>
              <a:rPr lang="en-US" altLang="zh-CN" b="1" dirty="0" smtClean="0">
                <a:solidFill>
                  <a:schemeClr val="hlink"/>
                </a:solidFill>
                <a:latin typeface="+mn-ea"/>
              </a:rPr>
              <a:t>4.3  L2TP</a:t>
            </a:r>
            <a:r>
              <a:rPr lang="zh-CN" altLang="en-US" b="1" dirty="0" smtClean="0">
                <a:solidFill>
                  <a:schemeClr val="hlink"/>
                </a:solidFill>
                <a:latin typeface="+mn-ea"/>
              </a:rPr>
              <a:t>协议</a:t>
            </a:r>
            <a:endParaRPr lang="en-US" altLang="zh-CN" b="1" dirty="0" smtClean="0">
              <a:solidFill>
                <a:schemeClr val="hlink"/>
              </a:solidFill>
              <a:latin typeface="+mn-ea"/>
            </a:endParaRPr>
          </a:p>
          <a:p>
            <a:pPr eaLnBrk="1" fontAlgn="auto" hangingPunct="1">
              <a:spcBef>
                <a:spcPct val="50000"/>
              </a:spcBef>
              <a:spcAft>
                <a:spcPts val="0"/>
              </a:spcAft>
              <a:buFontTx/>
              <a:buNone/>
              <a:defRPr/>
            </a:pPr>
            <a:r>
              <a:rPr lang="en-US" altLang="zh-CN" b="1" dirty="0" smtClean="0">
                <a:solidFill>
                  <a:schemeClr val="hlink"/>
                </a:solidFill>
                <a:latin typeface="+mn-ea"/>
              </a:rPr>
              <a:t>4.4  </a:t>
            </a:r>
            <a:r>
              <a:rPr lang="zh-CN" altLang="en-US" b="1" dirty="0" smtClean="0">
                <a:solidFill>
                  <a:schemeClr val="hlink"/>
                </a:solidFill>
                <a:latin typeface="+mn-ea"/>
              </a:rPr>
              <a:t>分析</a:t>
            </a:r>
            <a:endParaRPr lang="zh-CN" altLang="en-US" b="1" dirty="0">
              <a:solidFill>
                <a:schemeClr val="hlink"/>
              </a:solidFill>
              <a:latin typeface="+mn-ea"/>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 xmlns:a16="http://schemas.microsoft.com/office/drawing/2014/main" id="{A75E7060-A6A7-4960-9556-4414F6727B18}"/>
              </a:ext>
            </a:extLst>
          </p:cNvPr>
          <p:cNvSpPr>
            <a:spLocks noGrp="1" noChangeArrowheads="1"/>
          </p:cNvSpPr>
          <p:nvPr>
            <p:ph type="body" idx="1"/>
          </p:nvPr>
        </p:nvSpPr>
        <p:spPr>
          <a:xfrm>
            <a:off x="762000" y="1524000"/>
            <a:ext cx="7842250" cy="4572000"/>
          </a:xfrm>
        </p:spPr>
        <p:txBody>
          <a:bodyPr rtlCol="0">
            <a:normAutofit fontScale="77500" lnSpcReduction="20000"/>
          </a:bodyPr>
          <a:lstStyle/>
          <a:p>
            <a:pPr marL="609600" indent="-609600" eaLnBrk="1" fontAlgn="auto" hangingPunct="1">
              <a:lnSpc>
                <a:spcPct val="130000"/>
              </a:lnSpc>
              <a:spcAft>
                <a:spcPts val="0"/>
              </a:spcAft>
              <a:buClr>
                <a:srgbClr val="0000CC"/>
              </a:buClr>
              <a:buFont typeface="Arial" panose="020B0604020202020204" pitchFamily="34" charset="0"/>
              <a:buChar char="•"/>
              <a:defRPr/>
            </a:pPr>
            <a:r>
              <a:rPr lang="en-US" altLang="zh-CN" b="1" dirty="0">
                <a:solidFill>
                  <a:schemeClr val="hlink"/>
                </a:solidFill>
                <a:effectLst>
                  <a:outerShdw blurRad="38100" dist="38100" dir="2700000" algn="tl">
                    <a:srgbClr val="C0C0C0"/>
                  </a:outerShdw>
                </a:effectLst>
                <a:latin typeface="+mn-ea"/>
              </a:rPr>
              <a:t>CHAP</a:t>
            </a:r>
            <a:r>
              <a:rPr lang="zh-CN" altLang="en-US" b="1" dirty="0">
                <a:solidFill>
                  <a:schemeClr val="hlink"/>
                </a:solidFill>
                <a:effectLst>
                  <a:outerShdw blurRad="38100" dist="38100" dir="2700000" algn="tl">
                    <a:srgbClr val="C0C0C0"/>
                  </a:outerShdw>
                </a:effectLst>
                <a:latin typeface="+mn-ea"/>
              </a:rPr>
              <a:t>安全性分析：</a:t>
            </a:r>
          </a:p>
          <a:p>
            <a:pPr marL="990600" lvl="1" indent="-533400" eaLnBrk="1" fontAlgn="auto" hangingPunct="1">
              <a:lnSpc>
                <a:spcPct val="130000"/>
              </a:lnSpc>
              <a:spcAft>
                <a:spcPts val="0"/>
              </a:spcAft>
              <a:buClr>
                <a:srgbClr val="0000CC"/>
              </a:buClr>
              <a:buFont typeface="Wingdings" pitchFamily="2" charset="2"/>
              <a:buChar char="ª"/>
              <a:defRPr/>
            </a:pPr>
            <a:r>
              <a:rPr lang="zh-CN" altLang="en-US" b="1" dirty="0">
                <a:latin typeface="+mn-ea"/>
              </a:rPr>
              <a:t>避免建立连接时传送用户的</a:t>
            </a:r>
            <a:r>
              <a:rPr lang="zh-CN" altLang="en-US" b="1" dirty="0" smtClean="0">
                <a:latin typeface="+mn-ea"/>
              </a:rPr>
              <a:t>真实口令</a:t>
            </a:r>
            <a:endParaRPr lang="en-US" altLang="zh-CN" b="1" dirty="0">
              <a:latin typeface="+mn-ea"/>
            </a:endParaRPr>
          </a:p>
          <a:p>
            <a:pPr marL="990600" lvl="1" indent="-533400" eaLnBrk="1" fontAlgn="auto" hangingPunct="1">
              <a:lnSpc>
                <a:spcPct val="130000"/>
              </a:lnSpc>
              <a:spcAft>
                <a:spcPts val="0"/>
              </a:spcAft>
              <a:buClr>
                <a:srgbClr val="0000CC"/>
              </a:buClr>
              <a:buFont typeface="Wingdings" pitchFamily="2" charset="2"/>
              <a:buChar char="ª"/>
              <a:defRPr/>
            </a:pPr>
            <a:r>
              <a:rPr lang="en-US" altLang="zh-CN" b="1" dirty="0">
                <a:latin typeface="+mn-ea"/>
              </a:rPr>
              <a:t>R</a:t>
            </a:r>
            <a:r>
              <a:rPr lang="zh-CN" altLang="en-US" b="1" dirty="0">
                <a:latin typeface="+mn-ea"/>
              </a:rPr>
              <a:t>随机</a:t>
            </a:r>
            <a:r>
              <a:rPr lang="en-US" altLang="zh-CN" b="1" dirty="0">
                <a:latin typeface="+mn-ea"/>
              </a:rPr>
              <a:t>-&gt;</a:t>
            </a:r>
            <a:r>
              <a:rPr lang="zh-CN" altLang="en-US" b="1" dirty="0">
                <a:latin typeface="+mn-ea"/>
              </a:rPr>
              <a:t>避免重放攻击</a:t>
            </a:r>
          </a:p>
          <a:p>
            <a:pPr marL="990600" lvl="1" indent="-533400" eaLnBrk="1" fontAlgn="auto" hangingPunct="1">
              <a:lnSpc>
                <a:spcPct val="130000"/>
              </a:lnSpc>
              <a:spcAft>
                <a:spcPts val="0"/>
              </a:spcAft>
              <a:buClr>
                <a:srgbClr val="0000CC"/>
              </a:buClr>
              <a:buFont typeface="Wingdings" pitchFamily="2" charset="2"/>
              <a:buChar char="ª"/>
              <a:defRPr/>
            </a:pPr>
            <a:r>
              <a:rPr lang="zh-CN" altLang="en-US" b="1" dirty="0">
                <a:latin typeface="+mn-ea"/>
              </a:rPr>
              <a:t>不定时重复呼叫用户提供口令</a:t>
            </a:r>
            <a:r>
              <a:rPr lang="en-US" altLang="zh-CN" b="1" dirty="0">
                <a:latin typeface="+mn-ea"/>
              </a:rPr>
              <a:t>-&gt;</a:t>
            </a:r>
            <a:r>
              <a:rPr lang="zh-CN" altLang="en-US" b="1" dirty="0">
                <a:latin typeface="+mn-ea"/>
              </a:rPr>
              <a:t>避免第三方冒充远程客户进行欺骗</a:t>
            </a:r>
          </a:p>
          <a:p>
            <a:pPr marL="609600" indent="-609600" eaLnBrk="1" fontAlgn="auto" hangingPunct="1">
              <a:lnSpc>
                <a:spcPct val="130000"/>
              </a:lnSpc>
              <a:spcAft>
                <a:spcPts val="0"/>
              </a:spcAft>
              <a:buClr>
                <a:srgbClr val="0000CC"/>
              </a:buClr>
              <a:buFont typeface="Arial" panose="020B0604020202020204" pitchFamily="34" charset="0"/>
              <a:buChar char="•"/>
              <a:defRPr/>
            </a:pPr>
            <a:r>
              <a:rPr lang="zh-CN" altLang="en-US" b="1" dirty="0">
                <a:solidFill>
                  <a:schemeClr val="hlink"/>
                </a:solidFill>
                <a:latin typeface="+mn-ea"/>
              </a:rPr>
              <a:t>安全隐患分析：</a:t>
            </a:r>
          </a:p>
          <a:p>
            <a:pPr marL="990600" lvl="1" indent="-533400" eaLnBrk="1" fontAlgn="auto" hangingPunct="1">
              <a:lnSpc>
                <a:spcPct val="130000"/>
              </a:lnSpc>
              <a:spcAft>
                <a:spcPts val="0"/>
              </a:spcAft>
              <a:buClr>
                <a:srgbClr val="0000CC"/>
              </a:buClr>
              <a:buFont typeface="Wingdings" pitchFamily="2" charset="2"/>
              <a:buChar char="ª"/>
              <a:defRPr/>
            </a:pPr>
            <a:r>
              <a:rPr lang="zh-CN" altLang="en-US" b="1" dirty="0">
                <a:latin typeface="+mn-ea"/>
              </a:rPr>
              <a:t>服务器端口令明文存放</a:t>
            </a:r>
          </a:p>
          <a:p>
            <a:pPr marL="990600" lvl="1" indent="-533400" eaLnBrk="1" fontAlgn="auto" hangingPunct="1">
              <a:lnSpc>
                <a:spcPct val="130000"/>
              </a:lnSpc>
              <a:spcAft>
                <a:spcPts val="0"/>
              </a:spcAft>
              <a:buClr>
                <a:srgbClr val="0000CC"/>
              </a:buClr>
              <a:buFont typeface="Wingdings" pitchFamily="2" charset="2"/>
              <a:buChar char="ª"/>
              <a:defRPr/>
            </a:pPr>
            <a:r>
              <a:rPr lang="zh-CN" altLang="en-US" b="1" dirty="0">
                <a:latin typeface="+mn-ea"/>
              </a:rPr>
              <a:t>单向认证，不能认证服务器假冒</a:t>
            </a:r>
          </a:p>
          <a:p>
            <a:pPr marL="990600" lvl="1" indent="-533400" eaLnBrk="1" fontAlgn="auto" hangingPunct="1">
              <a:lnSpc>
                <a:spcPct val="130000"/>
              </a:lnSpc>
              <a:spcAft>
                <a:spcPts val="0"/>
              </a:spcAft>
              <a:buClr>
                <a:srgbClr val="0000CC"/>
              </a:buClr>
              <a:buFont typeface="Wingdings" pitchFamily="2" charset="2"/>
              <a:buChar char="ª"/>
              <a:defRPr/>
            </a:pPr>
            <a:r>
              <a:rPr lang="zh-CN" altLang="en-US" b="1" dirty="0">
                <a:latin typeface="+mn-ea"/>
              </a:rPr>
              <a:t>重复呼叫周期过长则容易受攻击，过短则增加双方计算量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7842">
                                            <p:txEl>
                                              <p:pRg st="4" end="4"/>
                                            </p:txEl>
                                          </p:spTgt>
                                        </p:tgtEl>
                                        <p:attrNameLst>
                                          <p:attrName>style.visibility</p:attrName>
                                        </p:attrNameLst>
                                      </p:cBhvr>
                                      <p:to>
                                        <p:strVal val="visible"/>
                                      </p:to>
                                    </p:set>
                                    <p:anim calcmode="lin" valueType="num">
                                      <p:cBhvr additive="base">
                                        <p:cTn id="7" dur="500" fill="hold"/>
                                        <p:tgtEl>
                                          <p:spTgt spid="54784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784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7842">
                                            <p:txEl>
                                              <p:pRg st="5" end="5"/>
                                            </p:txEl>
                                          </p:spTgt>
                                        </p:tgtEl>
                                        <p:attrNameLst>
                                          <p:attrName>style.visibility</p:attrName>
                                        </p:attrNameLst>
                                      </p:cBhvr>
                                      <p:to>
                                        <p:strVal val="visible"/>
                                      </p:to>
                                    </p:set>
                                    <p:anim calcmode="lin" valueType="num">
                                      <p:cBhvr additive="base">
                                        <p:cTn id="11" dur="500" fill="hold"/>
                                        <p:tgtEl>
                                          <p:spTgt spid="54784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784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47842">
                                            <p:txEl>
                                              <p:pRg st="6" end="6"/>
                                            </p:txEl>
                                          </p:spTgt>
                                        </p:tgtEl>
                                        <p:attrNameLst>
                                          <p:attrName>style.visibility</p:attrName>
                                        </p:attrNameLst>
                                      </p:cBhvr>
                                      <p:to>
                                        <p:strVal val="visible"/>
                                      </p:to>
                                    </p:set>
                                    <p:anim calcmode="lin" valueType="num">
                                      <p:cBhvr additive="base">
                                        <p:cTn id="15" dur="500" fill="hold"/>
                                        <p:tgtEl>
                                          <p:spTgt spid="54784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47842">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47842">
                                            <p:txEl>
                                              <p:pRg st="7" end="7"/>
                                            </p:txEl>
                                          </p:spTgt>
                                        </p:tgtEl>
                                        <p:attrNameLst>
                                          <p:attrName>style.visibility</p:attrName>
                                        </p:attrNameLst>
                                      </p:cBhvr>
                                      <p:to>
                                        <p:strVal val="visible"/>
                                      </p:to>
                                    </p:set>
                                    <p:anim calcmode="lin" valueType="num">
                                      <p:cBhvr additive="base">
                                        <p:cTn id="19" dur="500" fill="hold"/>
                                        <p:tgtEl>
                                          <p:spTgt spid="547842">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784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 xmlns:a16="http://schemas.microsoft.com/office/drawing/2014/main" id="{D342D79D-BCE9-4F60-BF7D-B34EE8824795}"/>
              </a:ext>
            </a:extLst>
          </p:cNvPr>
          <p:cNvSpPr>
            <a:spLocks noGrp="1" noChangeArrowheads="1"/>
          </p:cNvSpPr>
          <p:nvPr>
            <p:ph type="title"/>
          </p:nvPr>
        </p:nvSpPr>
        <p:spPr>
          <a:xfrm>
            <a:off x="1676400" y="457200"/>
            <a:ext cx="4419600" cy="609600"/>
          </a:xfrm>
        </p:spPr>
        <p:txBody>
          <a:bodyPr rtlCol="0">
            <a:normAutofit fontScale="90000"/>
          </a:bodyPr>
          <a:lstStyle/>
          <a:p>
            <a:pPr eaLnBrk="1" fontAlgn="auto" hangingPunct="1">
              <a:spcAft>
                <a:spcPts val="0"/>
              </a:spcAft>
              <a:defRPr/>
            </a:pPr>
            <a:r>
              <a:rPr lang="en-US" altLang="zh-CN" sz="3600" dirty="0">
                <a:latin typeface="+mn-ea"/>
                <a:ea typeface="+mn-ea"/>
              </a:rPr>
              <a:t>4.3 L2TP</a:t>
            </a:r>
            <a:r>
              <a:rPr lang="zh-CN" altLang="en-US" sz="3600" dirty="0">
                <a:latin typeface="+mn-ea"/>
                <a:ea typeface="+mn-ea"/>
              </a:rPr>
              <a:t>协议</a:t>
            </a:r>
          </a:p>
        </p:txBody>
      </p:sp>
      <p:sp>
        <p:nvSpPr>
          <p:cNvPr id="36867" name="Text Box 3">
            <a:extLst>
              <a:ext uri="{FF2B5EF4-FFF2-40B4-BE49-F238E27FC236}">
                <a16:creationId xmlns="" xmlns:a16="http://schemas.microsoft.com/office/drawing/2014/main" id="{19C5CE89-F95D-41F7-A74B-9874063984B8}"/>
              </a:ext>
            </a:extLst>
          </p:cNvPr>
          <p:cNvSpPr txBox="1">
            <a:spLocks noChangeArrowheads="1"/>
          </p:cNvSpPr>
          <p:nvPr/>
        </p:nvSpPr>
        <p:spPr bwMode="auto">
          <a:xfrm>
            <a:off x="990600" y="1628775"/>
            <a:ext cx="7613650" cy="3367076"/>
          </a:xfrm>
          <a:prstGeom prst="rect">
            <a:avLst/>
          </a:prstGeom>
          <a:noFill/>
          <a:ln w="9525">
            <a:noFill/>
            <a:miter lim="800000"/>
            <a:headEnd/>
            <a:tailEnd/>
          </a:ln>
        </p:spPr>
        <p:txBody>
          <a:bodyPr>
            <a:spAutoFit/>
          </a:bodyPr>
          <a:lstStyle/>
          <a:p>
            <a:pPr eaLnBrk="1" hangingPunct="1">
              <a:lnSpc>
                <a:spcPct val="140000"/>
              </a:lnSpc>
              <a:spcBef>
                <a:spcPct val="20000"/>
              </a:spcBef>
              <a:buClr>
                <a:srgbClr val="0000CC"/>
              </a:buClr>
              <a:buFont typeface="Wingdings" pitchFamily="2" charset="2"/>
              <a:buChar char="l"/>
              <a:defRPr/>
            </a:pPr>
            <a:r>
              <a:rPr lang="en-US" altLang="zh-CN" sz="2800" b="1" dirty="0">
                <a:latin typeface="+mn-ea"/>
                <a:ea typeface="+mn-ea"/>
              </a:rPr>
              <a:t>Layer 2 Tunnel Protocol</a:t>
            </a:r>
            <a:r>
              <a:rPr lang="zh-CN" altLang="en-US" sz="2800" b="1" dirty="0">
                <a:latin typeface="+mn-ea"/>
                <a:ea typeface="+mn-ea"/>
              </a:rPr>
              <a:t>，第二层隧道协议</a:t>
            </a:r>
          </a:p>
          <a:p>
            <a:pPr eaLnBrk="1" hangingPunct="1">
              <a:lnSpc>
                <a:spcPct val="140000"/>
              </a:lnSpc>
              <a:spcBef>
                <a:spcPct val="20000"/>
              </a:spcBef>
              <a:buClr>
                <a:srgbClr val="0000CC"/>
              </a:buClr>
              <a:buFont typeface="Wingdings" pitchFamily="2" charset="2"/>
              <a:buChar char="l"/>
              <a:defRPr/>
            </a:pPr>
            <a:r>
              <a:rPr lang="en-US" altLang="zh-CN" sz="2800" b="1" dirty="0" smtClean="0">
                <a:latin typeface="+mn-ea"/>
                <a:ea typeface="+mn-ea"/>
              </a:rPr>
              <a:t>PPTP</a:t>
            </a:r>
            <a:r>
              <a:rPr lang="zh-CN" altLang="en-US" sz="2800" b="1" dirty="0">
                <a:latin typeface="+mn-ea"/>
                <a:ea typeface="+mn-ea"/>
              </a:rPr>
              <a:t>和</a:t>
            </a:r>
            <a:r>
              <a:rPr lang="en-US" altLang="zh-CN" sz="2800" b="1" dirty="0">
                <a:latin typeface="+mn-ea"/>
                <a:ea typeface="+mn-ea"/>
              </a:rPr>
              <a:t>Cisco L2F</a:t>
            </a:r>
            <a:r>
              <a:rPr lang="zh-CN" altLang="en-US" sz="2800" b="1" dirty="0">
                <a:latin typeface="+mn-ea"/>
                <a:ea typeface="+mn-ea"/>
              </a:rPr>
              <a:t>协议联合版本</a:t>
            </a:r>
          </a:p>
          <a:p>
            <a:pPr eaLnBrk="1" hangingPunct="1">
              <a:lnSpc>
                <a:spcPct val="140000"/>
              </a:lnSpc>
              <a:spcBef>
                <a:spcPct val="20000"/>
              </a:spcBef>
              <a:buClr>
                <a:srgbClr val="0000CC"/>
              </a:buClr>
              <a:buFont typeface="Wingdings" pitchFamily="2" charset="2"/>
              <a:buChar char="l"/>
              <a:defRPr/>
            </a:pPr>
            <a:r>
              <a:rPr lang="zh-CN" altLang="en-US" sz="2800" b="1" dirty="0">
                <a:latin typeface="+mn-ea"/>
                <a:ea typeface="+mn-ea"/>
              </a:rPr>
              <a:t>有一部分采用</a:t>
            </a:r>
            <a:r>
              <a:rPr lang="en-US" altLang="zh-CN" sz="2800" b="1" dirty="0">
                <a:latin typeface="+mn-ea"/>
                <a:ea typeface="+mn-ea"/>
              </a:rPr>
              <a:t>PPTP</a:t>
            </a:r>
            <a:r>
              <a:rPr lang="zh-CN" altLang="en-US" sz="2800" b="1" dirty="0">
                <a:latin typeface="+mn-ea"/>
                <a:ea typeface="+mn-ea"/>
              </a:rPr>
              <a:t>，但可在多种网络上传输，突破了</a:t>
            </a:r>
            <a:r>
              <a:rPr lang="en-US" altLang="zh-CN" sz="2800" b="1" dirty="0">
                <a:latin typeface="+mn-ea"/>
                <a:ea typeface="+mn-ea"/>
              </a:rPr>
              <a:t>PPTP</a:t>
            </a:r>
            <a:r>
              <a:rPr lang="zh-CN" altLang="en-US" sz="2800" b="1" dirty="0">
                <a:latin typeface="+mn-ea"/>
                <a:ea typeface="+mn-ea"/>
              </a:rPr>
              <a:t>只能在</a:t>
            </a:r>
            <a:r>
              <a:rPr lang="en-US" altLang="zh-CN" sz="2800" b="1" dirty="0">
                <a:latin typeface="+mn-ea"/>
                <a:ea typeface="+mn-ea"/>
              </a:rPr>
              <a:t>IP</a:t>
            </a:r>
            <a:r>
              <a:rPr lang="zh-CN" altLang="en-US" sz="2800" b="1" dirty="0">
                <a:latin typeface="+mn-ea"/>
                <a:ea typeface="+mn-ea"/>
              </a:rPr>
              <a:t>网络上传输的局限性</a:t>
            </a:r>
          </a:p>
          <a:p>
            <a:pPr eaLnBrk="1" hangingPunct="1">
              <a:lnSpc>
                <a:spcPct val="140000"/>
              </a:lnSpc>
              <a:spcBef>
                <a:spcPct val="20000"/>
              </a:spcBef>
              <a:buClr>
                <a:srgbClr val="0000CC"/>
              </a:buClr>
              <a:buFont typeface="Wingdings" pitchFamily="2" charset="2"/>
              <a:buChar char="l"/>
              <a:defRPr/>
            </a:pPr>
            <a:r>
              <a:rPr lang="en-US" altLang="zh-CN" sz="2800" b="1" dirty="0" smtClean="0">
                <a:latin typeface="+mn-ea"/>
                <a:ea typeface="+mn-ea"/>
              </a:rPr>
              <a:t>1999</a:t>
            </a:r>
            <a:r>
              <a:rPr lang="zh-CN" altLang="en-US" sz="2800" b="1" dirty="0" smtClean="0">
                <a:latin typeface="+mn-ea"/>
                <a:ea typeface="+mn-ea"/>
              </a:rPr>
              <a:t>年</a:t>
            </a:r>
            <a:r>
              <a:rPr lang="en-US" altLang="zh-CN" sz="2800" b="1" dirty="0" smtClean="0">
                <a:latin typeface="+mn-ea"/>
                <a:ea typeface="+mn-ea"/>
              </a:rPr>
              <a:t>8</a:t>
            </a:r>
            <a:r>
              <a:rPr lang="zh-CN" altLang="en-US" sz="2800" b="1" dirty="0" smtClean="0">
                <a:latin typeface="+mn-ea"/>
                <a:ea typeface="+mn-ea"/>
              </a:rPr>
              <a:t>月</a:t>
            </a:r>
            <a:r>
              <a:rPr lang="en-US" altLang="zh-CN" sz="2800" b="1" dirty="0" smtClean="0">
                <a:latin typeface="+mn-ea"/>
                <a:ea typeface="+mn-ea"/>
              </a:rPr>
              <a:t>IETF</a:t>
            </a:r>
            <a:r>
              <a:rPr lang="zh-CN" altLang="en-US" sz="2800" b="1" dirty="0" smtClean="0">
                <a:latin typeface="+mn-ea"/>
                <a:ea typeface="+mn-ea"/>
              </a:rPr>
              <a:t>公布了</a:t>
            </a:r>
            <a:r>
              <a:rPr lang="en-US" altLang="zh-CN" sz="2800" b="1" dirty="0" smtClean="0">
                <a:latin typeface="+mn-ea"/>
                <a:ea typeface="+mn-ea"/>
              </a:rPr>
              <a:t>L2TP</a:t>
            </a:r>
            <a:r>
              <a:rPr lang="zh-CN" altLang="en-US" sz="2800" b="1" dirty="0" smtClean="0">
                <a:latin typeface="+mn-ea"/>
                <a:ea typeface="+mn-ea"/>
              </a:rPr>
              <a:t>。</a:t>
            </a:r>
            <a:endParaRPr lang="zh-CN" altLang="en-US" sz="2800" b="1" dirty="0">
              <a:latin typeface="+mn-ea"/>
              <a:ea typeface="+mn-ea"/>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 xmlns:a16="http://schemas.microsoft.com/office/drawing/2014/main" id="{B1087047-90F3-4FF2-8197-275500A0D927}"/>
              </a:ext>
            </a:extLst>
          </p:cNvPr>
          <p:cNvSpPr txBox="1">
            <a:spLocks noChangeArrowheads="1"/>
          </p:cNvSpPr>
          <p:nvPr/>
        </p:nvSpPr>
        <p:spPr bwMode="auto">
          <a:xfrm>
            <a:off x="533400" y="1400175"/>
            <a:ext cx="8142288" cy="4376583"/>
          </a:xfrm>
          <a:prstGeom prst="rect">
            <a:avLst/>
          </a:prstGeom>
          <a:noFill/>
          <a:ln w="9525">
            <a:noFill/>
            <a:miter lim="800000"/>
            <a:headEnd/>
            <a:tailEnd/>
          </a:ln>
        </p:spPr>
        <p:txBody>
          <a:bodyPr>
            <a:spAutoFit/>
          </a:bodyPr>
          <a:lstStyle/>
          <a:p>
            <a:pPr eaLnBrk="1" hangingPunct="1">
              <a:lnSpc>
                <a:spcPct val="120000"/>
              </a:lnSpc>
              <a:spcBef>
                <a:spcPct val="20000"/>
              </a:spcBef>
              <a:buClr>
                <a:srgbClr val="0000CC"/>
              </a:buClr>
              <a:buFont typeface="Wingdings" pitchFamily="2" charset="2"/>
              <a:buNone/>
              <a:defRPr/>
            </a:pPr>
            <a:r>
              <a:rPr lang="en-US" altLang="zh-CN" sz="2800" b="1" dirty="0">
                <a:solidFill>
                  <a:srgbClr val="FF0000"/>
                </a:solidFill>
                <a:latin typeface="隶书" pitchFamily="49" charset="-122"/>
                <a:ea typeface="隶书" pitchFamily="49" charset="-122"/>
              </a:rPr>
              <a:t>4.3.1 </a:t>
            </a:r>
            <a:r>
              <a:rPr lang="zh-CN" altLang="en-US" sz="2800" b="1" dirty="0">
                <a:solidFill>
                  <a:srgbClr val="FF0000"/>
                </a:solidFill>
                <a:latin typeface="隶书" pitchFamily="49" charset="-122"/>
                <a:ea typeface="隶书" pitchFamily="49" charset="-122"/>
              </a:rPr>
              <a:t>相关术语</a:t>
            </a:r>
          </a:p>
          <a:p>
            <a:pPr eaLnBrk="1" hangingPunct="1">
              <a:lnSpc>
                <a:spcPct val="120000"/>
              </a:lnSpc>
              <a:spcBef>
                <a:spcPct val="20000"/>
              </a:spcBef>
              <a:buClr>
                <a:srgbClr val="0000CC"/>
              </a:buClr>
              <a:buFont typeface="Wingdings" pitchFamily="2" charset="2"/>
              <a:buChar char="l"/>
              <a:defRPr/>
            </a:pPr>
            <a:r>
              <a:rPr lang="en-US" altLang="zh-CN" sz="2400" b="1" dirty="0" smtClean="0">
                <a:latin typeface="+mn-ea"/>
                <a:ea typeface="+mn-ea"/>
              </a:rPr>
              <a:t>LAC</a:t>
            </a:r>
            <a:r>
              <a:rPr lang="zh-CN" altLang="en-US" sz="2400" b="1" dirty="0">
                <a:latin typeface="+mn-ea"/>
                <a:ea typeface="+mn-ea"/>
              </a:rPr>
              <a:t>（</a:t>
            </a:r>
            <a:r>
              <a:rPr lang="en-US" altLang="zh-CN" sz="2400" b="1" dirty="0">
                <a:latin typeface="+mn-ea"/>
                <a:ea typeface="+mn-ea"/>
              </a:rPr>
              <a:t>L2TP</a:t>
            </a:r>
            <a:r>
              <a:rPr lang="zh-CN" altLang="en-US" sz="2400" b="1" dirty="0">
                <a:latin typeface="+mn-ea"/>
                <a:ea typeface="+mn-ea"/>
              </a:rPr>
              <a:t>接入控制器）：作为</a:t>
            </a:r>
            <a:r>
              <a:rPr lang="en-US" altLang="zh-CN" sz="2400" b="1" dirty="0">
                <a:latin typeface="+mn-ea"/>
                <a:ea typeface="+mn-ea"/>
              </a:rPr>
              <a:t>L2TP</a:t>
            </a:r>
            <a:r>
              <a:rPr lang="zh-CN" altLang="en-US" sz="2400" b="1" dirty="0">
                <a:latin typeface="+mn-ea"/>
                <a:ea typeface="+mn-ea"/>
              </a:rPr>
              <a:t>隧道的端点，位于一个</a:t>
            </a:r>
            <a:r>
              <a:rPr lang="en-US" altLang="zh-CN" sz="2400" b="1" dirty="0">
                <a:latin typeface="+mn-ea"/>
                <a:ea typeface="+mn-ea"/>
              </a:rPr>
              <a:t>LNS</a:t>
            </a:r>
            <a:r>
              <a:rPr lang="zh-CN" altLang="en-US" sz="2400" b="1" dirty="0">
                <a:latin typeface="+mn-ea"/>
                <a:ea typeface="+mn-ea"/>
              </a:rPr>
              <a:t>和一个远程系统之间，并在两者之间发数据包。从</a:t>
            </a:r>
            <a:r>
              <a:rPr lang="en-US" altLang="zh-CN" sz="2400" b="1" dirty="0">
                <a:latin typeface="+mn-ea"/>
                <a:ea typeface="+mn-ea"/>
              </a:rPr>
              <a:t>LAC</a:t>
            </a:r>
            <a:r>
              <a:rPr lang="zh-CN" altLang="en-US" sz="2400" b="1" dirty="0">
                <a:latin typeface="+mn-ea"/>
                <a:ea typeface="+mn-ea"/>
              </a:rPr>
              <a:t>发往</a:t>
            </a:r>
            <a:r>
              <a:rPr lang="en-US" altLang="zh-CN" sz="2400" b="1" dirty="0">
                <a:latin typeface="+mn-ea"/>
                <a:ea typeface="+mn-ea"/>
              </a:rPr>
              <a:t>LNS</a:t>
            </a:r>
            <a:r>
              <a:rPr lang="zh-CN" altLang="en-US" sz="2400" b="1" dirty="0">
                <a:latin typeface="+mn-ea"/>
                <a:ea typeface="+mn-ea"/>
              </a:rPr>
              <a:t>的数据包需要用</a:t>
            </a:r>
            <a:r>
              <a:rPr lang="en-US" altLang="zh-CN" sz="2400" b="1" dirty="0">
                <a:latin typeface="+mn-ea"/>
                <a:ea typeface="+mn-ea"/>
              </a:rPr>
              <a:t>L2TP</a:t>
            </a:r>
            <a:r>
              <a:rPr lang="zh-CN" altLang="en-US" sz="2400" b="1" dirty="0">
                <a:latin typeface="+mn-ea"/>
                <a:ea typeface="+mn-ea"/>
              </a:rPr>
              <a:t>协议进行隧道传输，从</a:t>
            </a:r>
            <a:r>
              <a:rPr lang="en-US" altLang="zh-CN" sz="2400" b="1" dirty="0">
                <a:latin typeface="+mn-ea"/>
                <a:ea typeface="+mn-ea"/>
              </a:rPr>
              <a:t>LAC</a:t>
            </a:r>
            <a:r>
              <a:rPr lang="zh-CN" altLang="en-US" sz="2400" b="1" dirty="0">
                <a:latin typeface="+mn-ea"/>
                <a:ea typeface="+mn-ea"/>
              </a:rPr>
              <a:t>到远程系统之间的连接或是本地的或是一个</a:t>
            </a:r>
            <a:r>
              <a:rPr lang="en-US" altLang="zh-CN" sz="2400" b="1" dirty="0">
                <a:latin typeface="+mn-ea"/>
                <a:ea typeface="+mn-ea"/>
              </a:rPr>
              <a:t>PPP</a:t>
            </a:r>
            <a:r>
              <a:rPr lang="zh-CN" altLang="en-US" sz="2400" b="1" dirty="0">
                <a:latin typeface="+mn-ea"/>
                <a:ea typeface="+mn-ea"/>
              </a:rPr>
              <a:t>连接。</a:t>
            </a:r>
          </a:p>
          <a:p>
            <a:pPr eaLnBrk="1" hangingPunct="1">
              <a:lnSpc>
                <a:spcPct val="120000"/>
              </a:lnSpc>
              <a:spcBef>
                <a:spcPct val="20000"/>
              </a:spcBef>
              <a:buClr>
                <a:srgbClr val="0000CC"/>
              </a:buClr>
              <a:buFont typeface="Wingdings" pitchFamily="2" charset="2"/>
              <a:buChar char="l"/>
              <a:defRPr/>
            </a:pPr>
            <a:r>
              <a:rPr lang="en-US" altLang="zh-CN" sz="2400" b="1" dirty="0">
                <a:latin typeface="+mn-ea"/>
                <a:ea typeface="+mn-ea"/>
              </a:rPr>
              <a:t>LNS</a:t>
            </a:r>
            <a:r>
              <a:rPr lang="zh-CN" altLang="en-US" sz="2400" b="1" dirty="0">
                <a:latin typeface="+mn-ea"/>
                <a:ea typeface="+mn-ea"/>
              </a:rPr>
              <a:t>（</a:t>
            </a:r>
            <a:r>
              <a:rPr lang="en-US" altLang="zh-CN" sz="2400" b="1" dirty="0">
                <a:latin typeface="+mn-ea"/>
                <a:ea typeface="+mn-ea"/>
              </a:rPr>
              <a:t>L2TP</a:t>
            </a:r>
            <a:r>
              <a:rPr lang="zh-CN" altLang="en-US" sz="2400" b="1" dirty="0">
                <a:latin typeface="+mn-ea"/>
                <a:ea typeface="+mn-ea"/>
              </a:rPr>
              <a:t>网络服务器）：一次</a:t>
            </a:r>
            <a:r>
              <a:rPr lang="en-US" altLang="zh-CN" sz="2400" b="1" dirty="0">
                <a:latin typeface="+mn-ea"/>
                <a:ea typeface="+mn-ea"/>
              </a:rPr>
              <a:t>PPP</a:t>
            </a:r>
            <a:r>
              <a:rPr lang="zh-CN" altLang="en-US" sz="2400" b="1" dirty="0">
                <a:latin typeface="+mn-ea"/>
                <a:ea typeface="+mn-ea"/>
              </a:rPr>
              <a:t>会话的逻辑端结点，能处理</a:t>
            </a:r>
            <a:r>
              <a:rPr lang="en-US" altLang="zh-CN" sz="2400" b="1" dirty="0">
                <a:latin typeface="+mn-ea"/>
                <a:ea typeface="+mn-ea"/>
              </a:rPr>
              <a:t>PPP</a:t>
            </a:r>
            <a:r>
              <a:rPr lang="zh-CN" altLang="en-US" sz="2400" b="1" dirty="0">
                <a:latin typeface="+mn-ea"/>
                <a:ea typeface="+mn-ea"/>
              </a:rPr>
              <a:t>协议和</a:t>
            </a:r>
            <a:r>
              <a:rPr lang="en-US" altLang="zh-CN" sz="2400" b="1" dirty="0">
                <a:latin typeface="+mn-ea"/>
                <a:ea typeface="+mn-ea"/>
              </a:rPr>
              <a:t>L2TP</a:t>
            </a:r>
            <a:r>
              <a:rPr lang="zh-CN" altLang="en-US" sz="2400" b="1" dirty="0">
                <a:latin typeface="+mn-ea"/>
                <a:ea typeface="+mn-ea"/>
              </a:rPr>
              <a:t>协议分组。</a:t>
            </a:r>
          </a:p>
          <a:p>
            <a:pPr eaLnBrk="1" hangingPunct="1">
              <a:lnSpc>
                <a:spcPct val="120000"/>
              </a:lnSpc>
              <a:spcBef>
                <a:spcPct val="20000"/>
              </a:spcBef>
              <a:buClr>
                <a:srgbClr val="0000CC"/>
              </a:buClr>
              <a:buFont typeface="Wingdings" pitchFamily="2" charset="2"/>
              <a:buChar char="l"/>
              <a:defRPr/>
            </a:pPr>
            <a:r>
              <a:rPr lang="en-US" altLang="zh-CN" sz="2400" b="1" dirty="0">
                <a:latin typeface="+mn-ea"/>
                <a:ea typeface="+mn-ea"/>
              </a:rPr>
              <a:t>AVP</a:t>
            </a:r>
            <a:r>
              <a:rPr lang="zh-CN" altLang="en-US" sz="2400" b="1" dirty="0">
                <a:latin typeface="+mn-ea"/>
                <a:ea typeface="+mn-ea"/>
              </a:rPr>
              <a:t>（</a:t>
            </a:r>
            <a:r>
              <a:rPr lang="en-US" altLang="zh-CN" sz="2400" b="1" dirty="0">
                <a:latin typeface="+mn-ea"/>
                <a:ea typeface="+mn-ea"/>
              </a:rPr>
              <a:t>attribute value pair</a:t>
            </a:r>
            <a:r>
              <a:rPr lang="zh-CN" altLang="en-US" sz="2400" b="1" dirty="0">
                <a:latin typeface="+mn-ea"/>
                <a:ea typeface="+mn-ea"/>
              </a:rPr>
              <a:t>，属性值对）：用于构造</a:t>
            </a:r>
            <a:r>
              <a:rPr lang="en-US" altLang="zh-CN" sz="2400" b="1" dirty="0">
                <a:latin typeface="+mn-ea"/>
                <a:ea typeface="+mn-ea"/>
              </a:rPr>
              <a:t>PPTP</a:t>
            </a:r>
            <a:r>
              <a:rPr lang="zh-CN" altLang="en-US" sz="2400" b="1" dirty="0">
                <a:latin typeface="+mn-ea"/>
                <a:ea typeface="+mn-ea"/>
              </a:rPr>
              <a:t>的控制消息。</a:t>
            </a:r>
          </a:p>
        </p:txBody>
      </p:sp>
      <p:sp>
        <p:nvSpPr>
          <p:cNvPr id="3" name="Rectangle 2">
            <a:extLst>
              <a:ext uri="{FF2B5EF4-FFF2-40B4-BE49-F238E27FC236}">
                <a16:creationId xmlns="" xmlns:a16="http://schemas.microsoft.com/office/drawing/2014/main" id="{2FC86381-36FA-4E1E-816D-2D34D47D28E8}"/>
              </a:ext>
            </a:extLst>
          </p:cNvPr>
          <p:cNvSpPr>
            <a:spLocks noGrp="1" noChangeArrowheads="1"/>
          </p:cNvSpPr>
          <p:nvPr>
            <p:ph type="title"/>
          </p:nvPr>
        </p:nvSpPr>
        <p:spPr>
          <a:xfrm>
            <a:off x="1676400" y="457200"/>
            <a:ext cx="4419600" cy="609600"/>
          </a:xfrm>
        </p:spPr>
        <p:txBody>
          <a:bodyPr rtlCol="0">
            <a:normAutofit fontScale="90000"/>
          </a:bodyPr>
          <a:lstStyle/>
          <a:p>
            <a:pPr eaLnBrk="1" fontAlgn="auto" hangingPunct="1">
              <a:spcAft>
                <a:spcPts val="0"/>
              </a:spcAft>
              <a:defRPr/>
            </a:pPr>
            <a:r>
              <a:rPr lang="en-US" altLang="zh-CN" sz="3600" dirty="0">
                <a:latin typeface="+mn-ea"/>
                <a:ea typeface="+mn-ea"/>
              </a:rPr>
              <a:t>4.3 L2TP</a:t>
            </a:r>
            <a:r>
              <a:rPr lang="zh-CN" altLang="en-US" sz="3600" dirty="0">
                <a:latin typeface="+mn-ea"/>
                <a:ea typeface="+mn-ea"/>
              </a:rPr>
              <a:t>协议</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B862751-A64E-40D6-89BD-E53C183CF550}"/>
              </a:ext>
            </a:extLst>
          </p:cNvPr>
          <p:cNvSpPr>
            <a:spLocks noGrp="1"/>
          </p:cNvSpPr>
          <p:nvPr>
            <p:ph type="title"/>
          </p:nvPr>
        </p:nvSpPr>
        <p:spPr/>
        <p:txBody>
          <a:bodyPr/>
          <a:lstStyle/>
          <a:p>
            <a:pPr>
              <a:defRPr/>
            </a:pPr>
            <a:r>
              <a:rPr lang="en-US" altLang="zh-CN" dirty="0">
                <a:latin typeface="+mn-ea"/>
              </a:rPr>
              <a:t>4.3 L2TP</a:t>
            </a:r>
            <a:r>
              <a:rPr lang="zh-CN" altLang="en-US" dirty="0">
                <a:latin typeface="+mn-ea"/>
              </a:rPr>
              <a:t>协议</a:t>
            </a:r>
            <a:endParaRPr lang="zh-CN" altLang="en-US" dirty="0"/>
          </a:p>
        </p:txBody>
      </p:sp>
      <p:sp>
        <p:nvSpPr>
          <p:cNvPr id="48131" name="内容占位符 2"/>
          <p:cNvSpPr>
            <a:spLocks noGrp="1"/>
          </p:cNvSpPr>
          <p:nvPr>
            <p:ph idx="1"/>
          </p:nvPr>
        </p:nvSpPr>
        <p:spPr/>
        <p:txBody>
          <a:bodyPr>
            <a:normAutofit fontScale="92500" lnSpcReduction="10000"/>
          </a:bodyPr>
          <a:lstStyle/>
          <a:p>
            <a:pPr>
              <a:buFont typeface="Arial" charset="0"/>
              <a:buNone/>
            </a:pPr>
            <a:r>
              <a:rPr lang="en-US" altLang="zh-CN" sz="2800" b="1" dirty="0" smtClean="0">
                <a:solidFill>
                  <a:srgbClr val="FF0000"/>
                </a:solidFill>
                <a:latin typeface="隶书" pitchFamily="49" charset="-122"/>
                <a:ea typeface="隶书" pitchFamily="49" charset="-122"/>
              </a:rPr>
              <a:t>4.3.1 </a:t>
            </a:r>
            <a:r>
              <a:rPr lang="zh-CN" altLang="en-US" sz="2800" b="1" dirty="0" smtClean="0">
                <a:solidFill>
                  <a:srgbClr val="FF0000"/>
                </a:solidFill>
                <a:latin typeface="隶书" pitchFamily="49" charset="-122"/>
                <a:ea typeface="隶书" pitchFamily="49" charset="-122"/>
              </a:rPr>
              <a:t>相关术语（续）</a:t>
            </a:r>
          </a:p>
          <a:p>
            <a:r>
              <a:rPr lang="zh-CN" altLang="en-US" sz="2400" b="1" dirty="0" smtClean="0">
                <a:latin typeface="隶书" pitchFamily="49" charset="-122"/>
                <a:ea typeface="隶书" pitchFamily="49" charset="-122"/>
              </a:rPr>
              <a:t>控制连接</a:t>
            </a:r>
            <a:endParaRPr lang="en-US" altLang="zh-CN" sz="2400" b="1" dirty="0" smtClean="0">
              <a:latin typeface="隶书" pitchFamily="49" charset="-122"/>
              <a:ea typeface="隶书" pitchFamily="49" charset="-122"/>
            </a:endParaRPr>
          </a:p>
          <a:p>
            <a:pPr lvl="1"/>
            <a:r>
              <a:rPr lang="zh-CN" altLang="en-US" sz="2400" dirty="0" smtClean="0"/>
              <a:t>一个控制连接是</a:t>
            </a:r>
            <a:r>
              <a:rPr lang="en-US" altLang="zh-CN" sz="2400" dirty="0" smtClean="0"/>
              <a:t>LAC</a:t>
            </a:r>
            <a:r>
              <a:rPr lang="zh-CN" altLang="en-US" sz="2400" dirty="0" smtClean="0"/>
              <a:t>和</a:t>
            </a:r>
            <a:r>
              <a:rPr lang="en-US" altLang="zh-CN" sz="2400" dirty="0" smtClean="0"/>
              <a:t>LNS</a:t>
            </a:r>
            <a:r>
              <a:rPr lang="zh-CN" altLang="en-US" sz="2400" dirty="0" smtClean="0"/>
              <a:t>之间的一条连接，用以建立、维护和关闭</a:t>
            </a:r>
            <a:r>
              <a:rPr lang="en-US" altLang="zh-CN" sz="2400" dirty="0" smtClean="0"/>
              <a:t>L2TP</a:t>
            </a:r>
            <a:r>
              <a:rPr lang="zh-CN" altLang="en-US" sz="2400" dirty="0" smtClean="0"/>
              <a:t>会话和控制连接本身</a:t>
            </a:r>
            <a:endParaRPr lang="en-US" altLang="zh-CN" sz="2400" dirty="0" smtClean="0"/>
          </a:p>
          <a:p>
            <a:r>
              <a:rPr lang="zh-CN" altLang="en-US" sz="2400" b="1" dirty="0" smtClean="0">
                <a:latin typeface="隶书" pitchFamily="49" charset="-122"/>
                <a:ea typeface="隶书" pitchFamily="49" charset="-122"/>
              </a:rPr>
              <a:t>隧道</a:t>
            </a:r>
            <a:endParaRPr lang="en-US" altLang="zh-CN" sz="2400" b="1" dirty="0" smtClean="0">
              <a:latin typeface="隶书" pitchFamily="49" charset="-122"/>
              <a:ea typeface="隶书" pitchFamily="49" charset="-122"/>
            </a:endParaRPr>
          </a:p>
          <a:p>
            <a:pPr lvl="1"/>
            <a:r>
              <a:rPr lang="zh-CN" altLang="en-US" sz="2400" dirty="0" smtClean="0"/>
              <a:t>隧道存在于一个</a:t>
            </a:r>
            <a:r>
              <a:rPr lang="en-US" altLang="zh-CN" sz="2400" dirty="0" smtClean="0"/>
              <a:t>&lt;LAC,LNS&gt;</a:t>
            </a:r>
            <a:r>
              <a:rPr lang="zh-CN" altLang="en-US" sz="2400" dirty="0" smtClean="0"/>
              <a:t>对之间。隧道包括一个控制连接和零个或多个</a:t>
            </a:r>
            <a:r>
              <a:rPr lang="en-US" altLang="zh-CN" sz="2400" dirty="0" smtClean="0"/>
              <a:t>L2TP</a:t>
            </a:r>
            <a:r>
              <a:rPr lang="zh-CN" altLang="en-US" sz="2400" dirty="0" smtClean="0"/>
              <a:t>会话。隧道在</a:t>
            </a:r>
            <a:r>
              <a:rPr lang="en-US" altLang="zh-CN" sz="2400" dirty="0" smtClean="0"/>
              <a:t>LAC</a:t>
            </a:r>
            <a:r>
              <a:rPr lang="zh-CN" altLang="en-US" sz="2400" dirty="0" smtClean="0"/>
              <a:t>和</a:t>
            </a:r>
            <a:r>
              <a:rPr lang="en-US" altLang="zh-CN" sz="2400" dirty="0" smtClean="0"/>
              <a:t>LNS</a:t>
            </a:r>
            <a:r>
              <a:rPr lang="zh-CN" altLang="en-US" sz="2400" dirty="0" smtClean="0"/>
              <a:t>之间传输被封装的</a:t>
            </a:r>
            <a:r>
              <a:rPr lang="en-US" altLang="zh-CN" sz="2400" dirty="0" smtClean="0"/>
              <a:t>PPP</a:t>
            </a:r>
            <a:r>
              <a:rPr lang="zh-CN" altLang="en-US" sz="2400" dirty="0" smtClean="0"/>
              <a:t>数据包和控制消息</a:t>
            </a:r>
            <a:endParaRPr lang="en-US" altLang="zh-CN" sz="2400" dirty="0" smtClean="0"/>
          </a:p>
          <a:p>
            <a:pPr lvl="1"/>
            <a:r>
              <a:rPr lang="zh-CN" altLang="en-US" sz="2400" dirty="0" smtClean="0"/>
              <a:t>一条隧道对应一个控制连接，并可承载多个会话</a:t>
            </a:r>
            <a:endParaRPr lang="en-US" altLang="zh-CN" sz="2400" dirty="0" smtClean="0"/>
          </a:p>
          <a:p>
            <a:pPr lvl="1"/>
            <a:r>
              <a:rPr lang="en-US" altLang="zh-CN" sz="2400" dirty="0" smtClean="0"/>
              <a:t>LAC</a:t>
            </a:r>
            <a:r>
              <a:rPr lang="zh-CN" altLang="en-US" sz="2400" dirty="0" smtClean="0"/>
              <a:t>和</a:t>
            </a:r>
            <a:r>
              <a:rPr lang="en-US" altLang="zh-CN" sz="2400" dirty="0" smtClean="0"/>
              <a:t>LNS</a:t>
            </a:r>
            <a:r>
              <a:rPr lang="zh-CN" altLang="en-US" sz="2400" dirty="0" smtClean="0"/>
              <a:t>通过协商建立控制连接后，意味着隧道建立成功，随后即可承载会话。</a:t>
            </a:r>
            <a:r>
              <a:rPr lang="en-US" altLang="zh-CN" sz="2400" dirty="0" smtClean="0"/>
              <a:t>LAC</a:t>
            </a:r>
            <a:r>
              <a:rPr lang="zh-CN" altLang="en-US" sz="2400" dirty="0" smtClean="0"/>
              <a:t>每收到一个来自远程系统的呼叫，就为该呼叫建立一个会话</a:t>
            </a:r>
            <a:endParaRPr lang="en-US" altLang="zh-CN"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4071942"/>
            <a:ext cx="714380"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PPP</a:t>
            </a:r>
            <a:endParaRPr lang="zh-CN" altLang="en-US" dirty="0">
              <a:solidFill>
                <a:schemeClr val="tx1"/>
              </a:solidFill>
            </a:endParaRPr>
          </a:p>
        </p:txBody>
      </p:sp>
      <p:sp>
        <p:nvSpPr>
          <p:cNvPr id="9" name="矩形 8"/>
          <p:cNvSpPr/>
          <p:nvPr/>
        </p:nvSpPr>
        <p:spPr>
          <a:xfrm>
            <a:off x="509558" y="3429000"/>
            <a:ext cx="714380"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远程系统</a:t>
            </a:r>
            <a:endParaRPr lang="zh-CN" altLang="en-US" dirty="0">
              <a:solidFill>
                <a:schemeClr val="tx1"/>
              </a:solidFill>
            </a:endParaRPr>
          </a:p>
        </p:txBody>
      </p:sp>
      <p:sp>
        <p:nvSpPr>
          <p:cNvPr id="14" name="矩形 13"/>
          <p:cNvSpPr/>
          <p:nvPr/>
        </p:nvSpPr>
        <p:spPr>
          <a:xfrm>
            <a:off x="1785918" y="3500438"/>
            <a:ext cx="714380"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呼叫</a:t>
            </a:r>
            <a:endParaRPr lang="zh-CN" altLang="en-US" dirty="0">
              <a:solidFill>
                <a:schemeClr val="tx1"/>
              </a:solidFill>
            </a:endParaRPr>
          </a:p>
        </p:txBody>
      </p:sp>
      <p:sp>
        <p:nvSpPr>
          <p:cNvPr id="15" name="矩形 14"/>
          <p:cNvSpPr/>
          <p:nvPr/>
        </p:nvSpPr>
        <p:spPr>
          <a:xfrm>
            <a:off x="3214678" y="2143116"/>
            <a:ext cx="1000132" cy="3857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LAC</a:t>
            </a:r>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sp>
        <p:nvSpPr>
          <p:cNvPr id="16" name="矩形 15"/>
          <p:cNvSpPr/>
          <p:nvPr/>
        </p:nvSpPr>
        <p:spPr>
          <a:xfrm>
            <a:off x="6929454" y="2143116"/>
            <a:ext cx="1000132" cy="3857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LNS</a:t>
            </a:r>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en-US" altLang="zh-CN" dirty="0" smtClean="0"/>
          </a:p>
          <a:p>
            <a:pPr algn="ctr"/>
            <a:endParaRPr lang="zh-CN" altLang="en-US" dirty="0"/>
          </a:p>
        </p:txBody>
      </p:sp>
      <p:sp>
        <p:nvSpPr>
          <p:cNvPr id="17" name="矩形 16"/>
          <p:cNvSpPr/>
          <p:nvPr/>
        </p:nvSpPr>
        <p:spPr>
          <a:xfrm>
            <a:off x="4214810" y="2143116"/>
            <a:ext cx="2714644" cy="4286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L2TP</a:t>
            </a:r>
            <a:r>
              <a:rPr lang="zh-CN" altLang="en-US" dirty="0" smtClean="0"/>
              <a:t>隧道</a:t>
            </a:r>
            <a:endParaRPr lang="zh-CN" altLang="en-US" dirty="0"/>
          </a:p>
        </p:txBody>
      </p:sp>
      <p:sp>
        <p:nvSpPr>
          <p:cNvPr id="18" name="矩形 17"/>
          <p:cNvSpPr/>
          <p:nvPr/>
        </p:nvSpPr>
        <p:spPr>
          <a:xfrm>
            <a:off x="4214810" y="2571744"/>
            <a:ext cx="2714644" cy="428628"/>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zh-CN" altLang="en-US" b="1" dirty="0" smtClean="0"/>
              <a:t>控制连接</a:t>
            </a:r>
            <a:endParaRPr lang="zh-CN" altLang="en-US" b="1" dirty="0"/>
          </a:p>
        </p:txBody>
      </p:sp>
      <p:sp>
        <p:nvSpPr>
          <p:cNvPr id="19" name="矩形 18"/>
          <p:cNvSpPr/>
          <p:nvPr/>
        </p:nvSpPr>
        <p:spPr>
          <a:xfrm>
            <a:off x="4214810" y="3000372"/>
            <a:ext cx="2714644" cy="7858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214414" y="4071942"/>
            <a:ext cx="6715172"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虚拟</a:t>
            </a:r>
            <a:r>
              <a:rPr lang="en-US" altLang="zh-CN" dirty="0" smtClean="0"/>
              <a:t>PPP</a:t>
            </a:r>
            <a:r>
              <a:rPr lang="zh-CN" altLang="en-US" dirty="0" smtClean="0"/>
              <a:t>链路</a:t>
            </a:r>
            <a:endParaRPr lang="zh-CN" altLang="en-US" dirty="0"/>
          </a:p>
        </p:txBody>
      </p:sp>
      <p:sp>
        <p:nvSpPr>
          <p:cNvPr id="21" name="矩形 20"/>
          <p:cNvSpPr/>
          <p:nvPr/>
        </p:nvSpPr>
        <p:spPr>
          <a:xfrm>
            <a:off x="3857620" y="3571876"/>
            <a:ext cx="3643338"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L2TP</a:t>
            </a:r>
            <a:r>
              <a:rPr lang="zh-CN" altLang="en-US" dirty="0" smtClean="0"/>
              <a:t>会话</a:t>
            </a:r>
            <a:endParaRPr lang="zh-CN" altLang="en-US" dirty="0"/>
          </a:p>
        </p:txBody>
      </p:sp>
      <p:cxnSp>
        <p:nvCxnSpPr>
          <p:cNvPr id="23" name="直接连接符 22"/>
          <p:cNvCxnSpPr>
            <a:stCxn id="9" idx="3"/>
            <a:endCxn id="14" idx="1"/>
          </p:cNvCxnSpPr>
          <p:nvPr/>
        </p:nvCxnSpPr>
        <p:spPr>
          <a:xfrm>
            <a:off x="1223938" y="3750471"/>
            <a:ext cx="5619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4" idx="3"/>
            <a:endCxn id="21" idx="1"/>
          </p:cNvCxnSpPr>
          <p:nvPr/>
        </p:nvCxnSpPr>
        <p:spPr>
          <a:xfrm>
            <a:off x="2500298" y="3750471"/>
            <a:ext cx="1357322" cy="1588"/>
          </a:xfrm>
          <a:prstGeom prst="line">
            <a:avLst/>
          </a:prstGeom>
          <a:ln w="15875">
            <a:solidFill>
              <a:schemeClr val="tx1">
                <a:alpha val="99000"/>
              </a:schemeClr>
            </a:soli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500034" y="5429264"/>
            <a:ext cx="714380"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PPP</a:t>
            </a:r>
            <a:endParaRPr lang="zh-CN" altLang="en-US" dirty="0">
              <a:solidFill>
                <a:schemeClr val="tx1"/>
              </a:solidFill>
            </a:endParaRPr>
          </a:p>
        </p:txBody>
      </p:sp>
      <p:sp>
        <p:nvSpPr>
          <p:cNvPr id="39" name="矩形 38"/>
          <p:cNvSpPr/>
          <p:nvPr/>
        </p:nvSpPr>
        <p:spPr>
          <a:xfrm>
            <a:off x="509558" y="4786322"/>
            <a:ext cx="714380"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远程系统</a:t>
            </a:r>
            <a:endParaRPr lang="zh-CN" altLang="en-US" dirty="0">
              <a:solidFill>
                <a:schemeClr val="tx1"/>
              </a:solidFill>
            </a:endParaRPr>
          </a:p>
        </p:txBody>
      </p:sp>
      <p:sp>
        <p:nvSpPr>
          <p:cNvPr id="40" name="矩形 39"/>
          <p:cNvSpPr/>
          <p:nvPr/>
        </p:nvSpPr>
        <p:spPr>
          <a:xfrm>
            <a:off x="1785918" y="4857760"/>
            <a:ext cx="714380"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呼叫</a:t>
            </a:r>
            <a:endParaRPr lang="zh-CN" altLang="en-US" dirty="0">
              <a:solidFill>
                <a:schemeClr val="tx1"/>
              </a:solidFill>
            </a:endParaRPr>
          </a:p>
        </p:txBody>
      </p:sp>
      <p:sp>
        <p:nvSpPr>
          <p:cNvPr id="41" name="矩形 40"/>
          <p:cNvSpPr/>
          <p:nvPr/>
        </p:nvSpPr>
        <p:spPr>
          <a:xfrm>
            <a:off x="1214414" y="5429264"/>
            <a:ext cx="6715172" cy="42862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虚拟</a:t>
            </a:r>
            <a:r>
              <a:rPr lang="en-US" altLang="zh-CN" dirty="0" smtClean="0"/>
              <a:t>PPP</a:t>
            </a:r>
            <a:r>
              <a:rPr lang="zh-CN" altLang="en-US" dirty="0" smtClean="0"/>
              <a:t>链路</a:t>
            </a:r>
            <a:endParaRPr lang="zh-CN" altLang="en-US" dirty="0"/>
          </a:p>
        </p:txBody>
      </p:sp>
      <p:sp>
        <p:nvSpPr>
          <p:cNvPr id="42" name="矩形 41"/>
          <p:cNvSpPr/>
          <p:nvPr/>
        </p:nvSpPr>
        <p:spPr>
          <a:xfrm>
            <a:off x="3857620" y="4929198"/>
            <a:ext cx="3643338"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smtClean="0"/>
              <a:t>L2TP</a:t>
            </a:r>
            <a:r>
              <a:rPr lang="zh-CN" altLang="en-US" dirty="0" smtClean="0"/>
              <a:t>会话</a:t>
            </a:r>
            <a:endParaRPr lang="zh-CN" altLang="en-US" dirty="0"/>
          </a:p>
        </p:txBody>
      </p:sp>
      <p:cxnSp>
        <p:nvCxnSpPr>
          <p:cNvPr id="43" name="直接连接符 42"/>
          <p:cNvCxnSpPr>
            <a:stCxn id="39" idx="3"/>
            <a:endCxn id="40" idx="1"/>
          </p:cNvCxnSpPr>
          <p:nvPr/>
        </p:nvCxnSpPr>
        <p:spPr>
          <a:xfrm>
            <a:off x="1223938" y="5107793"/>
            <a:ext cx="5619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0" idx="3"/>
            <a:endCxn id="42" idx="1"/>
          </p:cNvCxnSpPr>
          <p:nvPr/>
        </p:nvCxnSpPr>
        <p:spPr>
          <a:xfrm>
            <a:off x="2500298" y="5107793"/>
            <a:ext cx="1357322" cy="1588"/>
          </a:xfrm>
          <a:prstGeom prst="line">
            <a:avLst/>
          </a:prstGeom>
          <a:ln w="15875">
            <a:solidFill>
              <a:schemeClr val="tx1">
                <a:alpha val="99000"/>
              </a:schemeClr>
            </a:solidFill>
          </a:ln>
        </p:spPr>
        <p:style>
          <a:lnRef idx="1">
            <a:schemeClr val="accent1"/>
          </a:lnRef>
          <a:fillRef idx="0">
            <a:schemeClr val="accent1"/>
          </a:fillRef>
          <a:effectRef idx="0">
            <a:schemeClr val="accent1"/>
          </a:effectRef>
          <a:fontRef idx="minor">
            <a:schemeClr val="tx1"/>
          </a:fontRef>
        </p:style>
      </p:cxnSp>
      <p:sp>
        <p:nvSpPr>
          <p:cNvPr id="45" name="标题 1">
            <a:extLst>
              <a:ext uri="{FF2B5EF4-FFF2-40B4-BE49-F238E27FC236}">
                <a16:creationId xmlns="" xmlns:a16="http://schemas.microsoft.com/office/drawing/2014/main" id="{9B862751-A64E-40D6-89BD-E53C183CF550}"/>
              </a:ext>
            </a:extLst>
          </p:cNvPr>
          <p:cNvSpPr>
            <a:spLocks noGrp="1"/>
          </p:cNvSpPr>
          <p:nvPr>
            <p:ph type="title"/>
          </p:nvPr>
        </p:nvSpPr>
        <p:spPr>
          <a:xfrm>
            <a:off x="457200" y="274638"/>
            <a:ext cx="8229600" cy="1143000"/>
          </a:xfrm>
        </p:spPr>
        <p:txBody>
          <a:bodyPr/>
          <a:lstStyle/>
          <a:p>
            <a:pPr>
              <a:defRPr/>
            </a:pPr>
            <a:r>
              <a:rPr lang="en-US" altLang="zh-CN" dirty="0">
                <a:latin typeface="+mn-ea"/>
              </a:rPr>
              <a:t>4.3 L2TP</a:t>
            </a:r>
            <a:r>
              <a:rPr lang="zh-CN" altLang="en-US" dirty="0">
                <a:latin typeface="+mn-ea"/>
              </a:rPr>
              <a:t>协议</a:t>
            </a:r>
            <a:endParaRPr lang="zh-CN" altLang="en-US" dirty="0"/>
          </a:p>
        </p:txBody>
      </p:sp>
      <p:sp>
        <p:nvSpPr>
          <p:cNvPr id="46" name="TextBox 45"/>
          <p:cNvSpPr txBox="1"/>
          <p:nvPr/>
        </p:nvSpPr>
        <p:spPr>
          <a:xfrm>
            <a:off x="2571736" y="6215082"/>
            <a:ext cx="4554452" cy="369332"/>
          </a:xfrm>
          <a:prstGeom prst="rect">
            <a:avLst/>
          </a:prstGeom>
          <a:noFill/>
        </p:spPr>
        <p:txBody>
          <a:bodyPr wrap="none" rtlCol="0">
            <a:spAutoFit/>
          </a:bodyPr>
          <a:lstStyle/>
          <a:p>
            <a:r>
              <a:rPr lang="en-US" altLang="zh-CN" b="1" dirty="0" smtClean="0"/>
              <a:t>L2TP</a:t>
            </a:r>
            <a:r>
              <a:rPr lang="zh-CN" altLang="en-US" b="1" dirty="0" smtClean="0"/>
              <a:t>隧道、控制连接及会话之间的关系示意</a:t>
            </a:r>
            <a:endParaRPr lang="zh-CN" alt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828800" y="465138"/>
            <a:ext cx="4686300" cy="579437"/>
          </a:xfrm>
          <a:prstGeom prst="rect">
            <a:avLst/>
          </a:prstGeom>
          <a:noFill/>
          <a:ln w="9525">
            <a:noFill/>
            <a:miter lim="800000"/>
            <a:headEnd/>
            <a:tailEnd/>
          </a:ln>
        </p:spPr>
        <p:txBody>
          <a:bodyPr wrap="none">
            <a:spAutoFit/>
          </a:bodyPr>
          <a:lstStyle/>
          <a:p>
            <a:pPr eaLnBrk="1" hangingPunct="1"/>
            <a:r>
              <a:rPr lang="en-US" altLang="zh-CN" sz="3200" b="1">
                <a:solidFill>
                  <a:srgbClr val="FF0000"/>
                </a:solidFill>
                <a:latin typeface="华文隶书" pitchFamily="2" charset="-122"/>
                <a:ea typeface="华文隶书" pitchFamily="2" charset="-122"/>
              </a:rPr>
              <a:t>4.3.2 L2TP</a:t>
            </a:r>
            <a:r>
              <a:rPr lang="zh-CN" altLang="en-US" sz="3200" b="1">
                <a:solidFill>
                  <a:srgbClr val="FF0000"/>
                </a:solidFill>
                <a:latin typeface="华文隶书" pitchFamily="2" charset="-122"/>
                <a:ea typeface="华文隶书" pitchFamily="2" charset="-122"/>
              </a:rPr>
              <a:t>的两种实现模式</a:t>
            </a:r>
          </a:p>
        </p:txBody>
      </p:sp>
      <p:grpSp>
        <p:nvGrpSpPr>
          <p:cNvPr id="2" name="Group 3"/>
          <p:cNvGrpSpPr>
            <a:grpSpLocks/>
          </p:cNvGrpSpPr>
          <p:nvPr/>
        </p:nvGrpSpPr>
        <p:grpSpPr bwMode="auto">
          <a:xfrm>
            <a:off x="1106488" y="1341438"/>
            <a:ext cx="7858125" cy="5230812"/>
            <a:chOff x="652" y="900"/>
            <a:chExt cx="4950" cy="3295"/>
          </a:xfrm>
        </p:grpSpPr>
        <p:pic>
          <p:nvPicPr>
            <p:cNvPr id="49156" name="Picture 4" descr="j0195384"/>
            <p:cNvPicPr>
              <a:picLocks noChangeAspect="1" noChangeArrowheads="1"/>
            </p:cNvPicPr>
            <p:nvPr/>
          </p:nvPicPr>
          <p:blipFill>
            <a:blip r:embed="rId2"/>
            <a:srcRect/>
            <a:stretch>
              <a:fillRect/>
            </a:stretch>
          </p:blipFill>
          <p:spPr bwMode="auto">
            <a:xfrm>
              <a:off x="652" y="2502"/>
              <a:ext cx="731" cy="746"/>
            </a:xfrm>
            <a:prstGeom prst="rect">
              <a:avLst/>
            </a:prstGeom>
            <a:noFill/>
            <a:ln w="9525">
              <a:noFill/>
              <a:miter lim="800000"/>
              <a:headEnd/>
              <a:tailEnd/>
            </a:ln>
          </p:spPr>
        </p:pic>
        <p:grpSp>
          <p:nvGrpSpPr>
            <p:cNvPr id="3" name="Group 5"/>
            <p:cNvGrpSpPr>
              <a:grpSpLocks/>
            </p:cNvGrpSpPr>
            <p:nvPr/>
          </p:nvGrpSpPr>
          <p:grpSpPr bwMode="auto">
            <a:xfrm>
              <a:off x="1565" y="1842"/>
              <a:ext cx="907" cy="227"/>
              <a:chOff x="1338" y="1298"/>
              <a:chExt cx="907" cy="227"/>
            </a:xfrm>
          </p:grpSpPr>
          <p:sp>
            <p:nvSpPr>
              <p:cNvPr id="49192" name="Rectangle 6"/>
              <p:cNvSpPr>
                <a:spLocks noChangeArrowheads="1"/>
              </p:cNvSpPr>
              <p:nvPr/>
            </p:nvSpPr>
            <p:spPr bwMode="auto">
              <a:xfrm>
                <a:off x="1338" y="1298"/>
                <a:ext cx="907" cy="227"/>
              </a:xfrm>
              <a:prstGeom prst="rect">
                <a:avLst/>
              </a:prstGeom>
              <a:noFill/>
              <a:ln w="9525">
                <a:solidFill>
                  <a:schemeClr val="tx1"/>
                </a:solidFill>
                <a:miter lim="800000"/>
                <a:headEnd/>
                <a:tailEnd/>
              </a:ln>
            </p:spPr>
            <p:txBody>
              <a:bodyPr wrap="none" anchor="ctr"/>
              <a:lstStyle/>
              <a:p>
                <a:pPr eaLnBrk="1" hangingPunct="1"/>
                <a:endParaRPr lang="zh-CN" altLang="en-US">
                  <a:latin typeface="Calibri" pitchFamily="34" charset="0"/>
                </a:endParaRPr>
              </a:p>
            </p:txBody>
          </p:sp>
          <p:sp>
            <p:nvSpPr>
              <p:cNvPr id="49193" name="Oval 7"/>
              <p:cNvSpPr>
                <a:spLocks noChangeArrowheads="1"/>
              </p:cNvSpPr>
              <p:nvPr/>
            </p:nvSpPr>
            <p:spPr bwMode="auto">
              <a:xfrm>
                <a:off x="1655" y="1389"/>
                <a:ext cx="90" cy="90"/>
              </a:xfrm>
              <a:prstGeom prst="ellipse">
                <a:avLst/>
              </a:prstGeom>
              <a:solidFill>
                <a:schemeClr val="accent1"/>
              </a:solidFill>
              <a:ln w="9525">
                <a:solidFill>
                  <a:schemeClr val="tx1"/>
                </a:solidFill>
                <a:round/>
                <a:headEnd/>
                <a:tailEnd/>
              </a:ln>
            </p:spPr>
            <p:txBody>
              <a:bodyPr wrap="none" anchor="ctr"/>
              <a:lstStyle/>
              <a:p>
                <a:pPr eaLnBrk="1" hangingPunct="1"/>
                <a:endParaRPr lang="zh-CN" altLang="en-US">
                  <a:latin typeface="Calibri" pitchFamily="34" charset="0"/>
                </a:endParaRPr>
              </a:p>
            </p:txBody>
          </p:sp>
          <p:sp>
            <p:nvSpPr>
              <p:cNvPr id="49194" name="Oval 8"/>
              <p:cNvSpPr>
                <a:spLocks noChangeArrowheads="1"/>
              </p:cNvSpPr>
              <p:nvPr/>
            </p:nvSpPr>
            <p:spPr bwMode="auto">
              <a:xfrm>
                <a:off x="1746" y="1389"/>
                <a:ext cx="90" cy="90"/>
              </a:xfrm>
              <a:prstGeom prst="ellipse">
                <a:avLst/>
              </a:prstGeom>
              <a:solidFill>
                <a:schemeClr val="accent1"/>
              </a:solidFill>
              <a:ln w="9525">
                <a:solidFill>
                  <a:schemeClr val="tx1"/>
                </a:solidFill>
                <a:round/>
                <a:headEnd/>
                <a:tailEnd/>
              </a:ln>
            </p:spPr>
            <p:txBody>
              <a:bodyPr wrap="none" anchor="ctr"/>
              <a:lstStyle/>
              <a:p>
                <a:pPr eaLnBrk="1" hangingPunct="1"/>
                <a:endParaRPr lang="zh-CN" altLang="en-US">
                  <a:latin typeface="Calibri" pitchFamily="34" charset="0"/>
                </a:endParaRPr>
              </a:p>
            </p:txBody>
          </p:sp>
          <p:sp>
            <p:nvSpPr>
              <p:cNvPr id="49195" name="Oval 9"/>
              <p:cNvSpPr>
                <a:spLocks noChangeArrowheads="1"/>
              </p:cNvSpPr>
              <p:nvPr/>
            </p:nvSpPr>
            <p:spPr bwMode="auto">
              <a:xfrm>
                <a:off x="1837" y="1389"/>
                <a:ext cx="90" cy="90"/>
              </a:xfrm>
              <a:prstGeom prst="ellipse">
                <a:avLst/>
              </a:prstGeom>
              <a:solidFill>
                <a:schemeClr val="accent1"/>
              </a:solidFill>
              <a:ln w="9525">
                <a:solidFill>
                  <a:schemeClr val="tx1"/>
                </a:solidFill>
                <a:round/>
                <a:headEnd/>
                <a:tailEnd/>
              </a:ln>
            </p:spPr>
            <p:txBody>
              <a:bodyPr wrap="none" anchor="ctr"/>
              <a:lstStyle/>
              <a:p>
                <a:pPr eaLnBrk="1" hangingPunct="1"/>
                <a:endParaRPr lang="zh-CN" altLang="en-US">
                  <a:latin typeface="Calibri" pitchFamily="34" charset="0"/>
                </a:endParaRPr>
              </a:p>
            </p:txBody>
          </p:sp>
          <p:sp>
            <p:nvSpPr>
              <p:cNvPr id="49196" name="Oval 10"/>
              <p:cNvSpPr>
                <a:spLocks noChangeArrowheads="1"/>
              </p:cNvSpPr>
              <p:nvPr/>
            </p:nvSpPr>
            <p:spPr bwMode="auto">
              <a:xfrm>
                <a:off x="1927" y="1389"/>
                <a:ext cx="90" cy="90"/>
              </a:xfrm>
              <a:prstGeom prst="ellipse">
                <a:avLst/>
              </a:prstGeom>
              <a:solidFill>
                <a:schemeClr val="accent1"/>
              </a:solidFill>
              <a:ln w="9525">
                <a:solidFill>
                  <a:schemeClr val="tx1"/>
                </a:solidFill>
                <a:round/>
                <a:headEnd/>
                <a:tailEnd/>
              </a:ln>
            </p:spPr>
            <p:txBody>
              <a:bodyPr wrap="none" anchor="ctr"/>
              <a:lstStyle/>
              <a:p>
                <a:pPr eaLnBrk="1" hangingPunct="1"/>
                <a:endParaRPr lang="zh-CN" altLang="en-US">
                  <a:latin typeface="Calibri" pitchFamily="34" charset="0"/>
                </a:endParaRPr>
              </a:p>
            </p:txBody>
          </p:sp>
          <p:sp>
            <p:nvSpPr>
              <p:cNvPr id="49197" name="Oval 11"/>
              <p:cNvSpPr>
                <a:spLocks noChangeArrowheads="1"/>
              </p:cNvSpPr>
              <p:nvPr/>
            </p:nvSpPr>
            <p:spPr bwMode="auto">
              <a:xfrm>
                <a:off x="2018" y="1389"/>
                <a:ext cx="90" cy="90"/>
              </a:xfrm>
              <a:prstGeom prst="ellipse">
                <a:avLst/>
              </a:prstGeom>
              <a:solidFill>
                <a:schemeClr val="accent1"/>
              </a:solidFill>
              <a:ln w="9525">
                <a:solidFill>
                  <a:schemeClr val="tx1"/>
                </a:solidFill>
                <a:round/>
                <a:headEnd/>
                <a:tailEnd/>
              </a:ln>
            </p:spPr>
            <p:txBody>
              <a:bodyPr wrap="none" anchor="ctr"/>
              <a:lstStyle/>
              <a:p>
                <a:pPr eaLnBrk="1" hangingPunct="1"/>
                <a:endParaRPr lang="zh-CN" altLang="en-US">
                  <a:latin typeface="Calibri" pitchFamily="34" charset="0"/>
                </a:endParaRPr>
              </a:p>
            </p:txBody>
          </p:sp>
          <p:sp>
            <p:nvSpPr>
              <p:cNvPr id="49198" name="Rectangle 12"/>
              <p:cNvSpPr>
                <a:spLocks noChangeArrowheads="1"/>
              </p:cNvSpPr>
              <p:nvPr/>
            </p:nvSpPr>
            <p:spPr bwMode="auto">
              <a:xfrm>
                <a:off x="1383" y="1344"/>
                <a:ext cx="136" cy="136"/>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latin typeface="Calibri" pitchFamily="34" charset="0"/>
                </a:endParaRPr>
              </a:p>
            </p:txBody>
          </p:sp>
          <p:sp>
            <p:nvSpPr>
              <p:cNvPr id="49199" name="Rectangle 13"/>
              <p:cNvSpPr>
                <a:spLocks noChangeArrowheads="1"/>
              </p:cNvSpPr>
              <p:nvPr/>
            </p:nvSpPr>
            <p:spPr bwMode="auto">
              <a:xfrm>
                <a:off x="1610" y="1389"/>
                <a:ext cx="544" cy="91"/>
              </a:xfrm>
              <a:prstGeom prst="rect">
                <a:avLst/>
              </a:prstGeom>
              <a:noFill/>
              <a:ln w="9525">
                <a:solidFill>
                  <a:schemeClr val="tx1"/>
                </a:solidFill>
                <a:miter lim="800000"/>
                <a:headEnd/>
                <a:tailEnd/>
              </a:ln>
            </p:spPr>
            <p:txBody>
              <a:bodyPr wrap="none" anchor="ctr"/>
              <a:lstStyle/>
              <a:p>
                <a:pPr eaLnBrk="1" hangingPunct="1"/>
                <a:endParaRPr lang="zh-CN" altLang="en-US">
                  <a:latin typeface="Calibri" pitchFamily="34" charset="0"/>
                </a:endParaRPr>
              </a:p>
            </p:txBody>
          </p:sp>
        </p:grpSp>
        <p:grpSp>
          <p:nvGrpSpPr>
            <p:cNvPr id="4" name="Group 14"/>
            <p:cNvGrpSpPr>
              <a:grpSpLocks/>
            </p:cNvGrpSpPr>
            <p:nvPr/>
          </p:nvGrpSpPr>
          <p:grpSpPr bwMode="auto">
            <a:xfrm>
              <a:off x="1565" y="3521"/>
              <a:ext cx="907" cy="227"/>
              <a:chOff x="1338" y="1298"/>
              <a:chExt cx="907" cy="227"/>
            </a:xfrm>
          </p:grpSpPr>
          <p:sp>
            <p:nvSpPr>
              <p:cNvPr id="49184" name="Rectangle 15"/>
              <p:cNvSpPr>
                <a:spLocks noChangeArrowheads="1"/>
              </p:cNvSpPr>
              <p:nvPr/>
            </p:nvSpPr>
            <p:spPr bwMode="auto">
              <a:xfrm>
                <a:off x="1338" y="1298"/>
                <a:ext cx="907" cy="227"/>
              </a:xfrm>
              <a:prstGeom prst="rect">
                <a:avLst/>
              </a:prstGeom>
              <a:noFill/>
              <a:ln w="9525">
                <a:solidFill>
                  <a:schemeClr val="tx1"/>
                </a:solidFill>
                <a:miter lim="800000"/>
                <a:headEnd/>
                <a:tailEnd/>
              </a:ln>
            </p:spPr>
            <p:txBody>
              <a:bodyPr wrap="none" anchor="ctr"/>
              <a:lstStyle/>
              <a:p>
                <a:pPr eaLnBrk="1" hangingPunct="1"/>
                <a:endParaRPr lang="zh-CN" altLang="en-US">
                  <a:latin typeface="Calibri" pitchFamily="34" charset="0"/>
                </a:endParaRPr>
              </a:p>
            </p:txBody>
          </p:sp>
          <p:sp>
            <p:nvSpPr>
              <p:cNvPr id="49185" name="Oval 16"/>
              <p:cNvSpPr>
                <a:spLocks noChangeArrowheads="1"/>
              </p:cNvSpPr>
              <p:nvPr/>
            </p:nvSpPr>
            <p:spPr bwMode="auto">
              <a:xfrm>
                <a:off x="1655" y="1389"/>
                <a:ext cx="90" cy="90"/>
              </a:xfrm>
              <a:prstGeom prst="ellipse">
                <a:avLst/>
              </a:prstGeom>
              <a:solidFill>
                <a:schemeClr val="accent1"/>
              </a:solidFill>
              <a:ln w="9525">
                <a:solidFill>
                  <a:schemeClr val="tx1"/>
                </a:solidFill>
                <a:round/>
                <a:headEnd/>
                <a:tailEnd/>
              </a:ln>
            </p:spPr>
            <p:txBody>
              <a:bodyPr wrap="none" anchor="ctr"/>
              <a:lstStyle/>
              <a:p>
                <a:pPr eaLnBrk="1" hangingPunct="1"/>
                <a:endParaRPr lang="zh-CN" altLang="en-US">
                  <a:latin typeface="Calibri" pitchFamily="34" charset="0"/>
                </a:endParaRPr>
              </a:p>
            </p:txBody>
          </p:sp>
          <p:sp>
            <p:nvSpPr>
              <p:cNvPr id="49186" name="Oval 17"/>
              <p:cNvSpPr>
                <a:spLocks noChangeArrowheads="1"/>
              </p:cNvSpPr>
              <p:nvPr/>
            </p:nvSpPr>
            <p:spPr bwMode="auto">
              <a:xfrm>
                <a:off x="1746" y="1389"/>
                <a:ext cx="90" cy="90"/>
              </a:xfrm>
              <a:prstGeom prst="ellipse">
                <a:avLst/>
              </a:prstGeom>
              <a:solidFill>
                <a:schemeClr val="accent1"/>
              </a:solidFill>
              <a:ln w="9525">
                <a:solidFill>
                  <a:schemeClr val="tx1"/>
                </a:solidFill>
                <a:round/>
                <a:headEnd/>
                <a:tailEnd/>
              </a:ln>
            </p:spPr>
            <p:txBody>
              <a:bodyPr wrap="none" anchor="ctr"/>
              <a:lstStyle/>
              <a:p>
                <a:pPr eaLnBrk="1" hangingPunct="1"/>
                <a:endParaRPr lang="zh-CN" altLang="en-US">
                  <a:latin typeface="Calibri" pitchFamily="34" charset="0"/>
                </a:endParaRPr>
              </a:p>
            </p:txBody>
          </p:sp>
          <p:sp>
            <p:nvSpPr>
              <p:cNvPr id="49187" name="Oval 18"/>
              <p:cNvSpPr>
                <a:spLocks noChangeArrowheads="1"/>
              </p:cNvSpPr>
              <p:nvPr/>
            </p:nvSpPr>
            <p:spPr bwMode="auto">
              <a:xfrm>
                <a:off x="1837" y="1389"/>
                <a:ext cx="90" cy="90"/>
              </a:xfrm>
              <a:prstGeom prst="ellipse">
                <a:avLst/>
              </a:prstGeom>
              <a:solidFill>
                <a:schemeClr val="accent1"/>
              </a:solidFill>
              <a:ln w="9525">
                <a:solidFill>
                  <a:schemeClr val="tx1"/>
                </a:solidFill>
                <a:round/>
                <a:headEnd/>
                <a:tailEnd/>
              </a:ln>
            </p:spPr>
            <p:txBody>
              <a:bodyPr wrap="none" anchor="ctr"/>
              <a:lstStyle/>
              <a:p>
                <a:pPr eaLnBrk="1" hangingPunct="1"/>
                <a:endParaRPr lang="zh-CN" altLang="en-US">
                  <a:latin typeface="Calibri" pitchFamily="34" charset="0"/>
                </a:endParaRPr>
              </a:p>
            </p:txBody>
          </p:sp>
          <p:sp>
            <p:nvSpPr>
              <p:cNvPr id="49188" name="Oval 19"/>
              <p:cNvSpPr>
                <a:spLocks noChangeArrowheads="1"/>
              </p:cNvSpPr>
              <p:nvPr/>
            </p:nvSpPr>
            <p:spPr bwMode="auto">
              <a:xfrm>
                <a:off x="1927" y="1389"/>
                <a:ext cx="90" cy="90"/>
              </a:xfrm>
              <a:prstGeom prst="ellipse">
                <a:avLst/>
              </a:prstGeom>
              <a:solidFill>
                <a:schemeClr val="accent1"/>
              </a:solidFill>
              <a:ln w="9525">
                <a:solidFill>
                  <a:schemeClr val="tx1"/>
                </a:solidFill>
                <a:round/>
                <a:headEnd/>
                <a:tailEnd/>
              </a:ln>
            </p:spPr>
            <p:txBody>
              <a:bodyPr wrap="none" anchor="ctr"/>
              <a:lstStyle/>
              <a:p>
                <a:pPr eaLnBrk="1" hangingPunct="1"/>
                <a:endParaRPr lang="zh-CN" altLang="en-US">
                  <a:latin typeface="Calibri" pitchFamily="34" charset="0"/>
                </a:endParaRPr>
              </a:p>
            </p:txBody>
          </p:sp>
          <p:sp>
            <p:nvSpPr>
              <p:cNvPr id="49189" name="Oval 20"/>
              <p:cNvSpPr>
                <a:spLocks noChangeArrowheads="1"/>
              </p:cNvSpPr>
              <p:nvPr/>
            </p:nvSpPr>
            <p:spPr bwMode="auto">
              <a:xfrm>
                <a:off x="2018" y="1389"/>
                <a:ext cx="90" cy="90"/>
              </a:xfrm>
              <a:prstGeom prst="ellipse">
                <a:avLst/>
              </a:prstGeom>
              <a:solidFill>
                <a:schemeClr val="accent1"/>
              </a:solidFill>
              <a:ln w="9525">
                <a:solidFill>
                  <a:schemeClr val="tx1"/>
                </a:solidFill>
                <a:round/>
                <a:headEnd/>
                <a:tailEnd/>
              </a:ln>
            </p:spPr>
            <p:txBody>
              <a:bodyPr wrap="none" anchor="ctr"/>
              <a:lstStyle/>
              <a:p>
                <a:pPr eaLnBrk="1" hangingPunct="1"/>
                <a:endParaRPr lang="zh-CN" altLang="en-US">
                  <a:latin typeface="Calibri" pitchFamily="34" charset="0"/>
                </a:endParaRPr>
              </a:p>
            </p:txBody>
          </p:sp>
          <p:sp>
            <p:nvSpPr>
              <p:cNvPr id="49190" name="Rectangle 21"/>
              <p:cNvSpPr>
                <a:spLocks noChangeArrowheads="1"/>
              </p:cNvSpPr>
              <p:nvPr/>
            </p:nvSpPr>
            <p:spPr bwMode="auto">
              <a:xfrm>
                <a:off x="1383" y="1344"/>
                <a:ext cx="136" cy="136"/>
              </a:xfrm>
              <a:prstGeom prst="rect">
                <a:avLst/>
              </a:prstGeom>
              <a:solidFill>
                <a:schemeClr val="accent1"/>
              </a:solidFill>
              <a:ln w="9525">
                <a:solidFill>
                  <a:schemeClr val="tx1"/>
                </a:solidFill>
                <a:miter lim="800000"/>
                <a:headEnd/>
                <a:tailEnd/>
              </a:ln>
            </p:spPr>
            <p:txBody>
              <a:bodyPr wrap="none" anchor="ctr"/>
              <a:lstStyle/>
              <a:p>
                <a:pPr eaLnBrk="1" hangingPunct="1"/>
                <a:endParaRPr lang="zh-CN" altLang="en-US">
                  <a:latin typeface="Calibri" pitchFamily="34" charset="0"/>
                </a:endParaRPr>
              </a:p>
            </p:txBody>
          </p:sp>
          <p:sp>
            <p:nvSpPr>
              <p:cNvPr id="49191" name="Rectangle 22"/>
              <p:cNvSpPr>
                <a:spLocks noChangeArrowheads="1"/>
              </p:cNvSpPr>
              <p:nvPr/>
            </p:nvSpPr>
            <p:spPr bwMode="auto">
              <a:xfrm>
                <a:off x="1610" y="1389"/>
                <a:ext cx="544" cy="91"/>
              </a:xfrm>
              <a:prstGeom prst="rect">
                <a:avLst/>
              </a:prstGeom>
              <a:noFill/>
              <a:ln w="9525">
                <a:solidFill>
                  <a:schemeClr val="tx1"/>
                </a:solidFill>
                <a:miter lim="800000"/>
                <a:headEnd/>
                <a:tailEnd/>
              </a:ln>
            </p:spPr>
            <p:txBody>
              <a:bodyPr wrap="none" anchor="ctr"/>
              <a:lstStyle/>
              <a:p>
                <a:pPr eaLnBrk="1" hangingPunct="1"/>
                <a:endParaRPr lang="zh-CN" altLang="en-US">
                  <a:latin typeface="Calibri" pitchFamily="34" charset="0"/>
                </a:endParaRPr>
              </a:p>
            </p:txBody>
          </p:sp>
        </p:grpSp>
        <p:sp>
          <p:nvSpPr>
            <p:cNvPr id="49159" name="AutoShape 23"/>
            <p:cNvSpPr>
              <a:spLocks noChangeArrowheads="1"/>
            </p:cNvSpPr>
            <p:nvPr/>
          </p:nvSpPr>
          <p:spPr bwMode="auto">
            <a:xfrm>
              <a:off x="1656" y="2523"/>
              <a:ext cx="999" cy="544"/>
            </a:xfrm>
            <a:prstGeom prst="cloudCallout">
              <a:avLst>
                <a:gd name="adj1" fmla="val -19606"/>
                <a:gd name="adj2" fmla="val 41546"/>
              </a:avLst>
            </a:prstGeom>
            <a:solidFill>
              <a:srgbClr val="FFFF99"/>
            </a:solidFill>
            <a:ln w="9525">
              <a:solidFill>
                <a:schemeClr val="tx1"/>
              </a:solidFill>
              <a:round/>
              <a:headEnd/>
              <a:tailEnd/>
            </a:ln>
          </p:spPr>
          <p:txBody>
            <a:bodyPr/>
            <a:lstStyle/>
            <a:p>
              <a:pPr algn="ctr" eaLnBrk="1" hangingPunct="1"/>
              <a:r>
                <a:rPr lang="en-US" altLang="zh-CN" b="1"/>
                <a:t>PSTN/</a:t>
              </a:r>
            </a:p>
            <a:p>
              <a:pPr algn="ctr" eaLnBrk="1" hangingPunct="1"/>
              <a:r>
                <a:rPr lang="en-US" altLang="zh-CN" b="1"/>
                <a:t>ISDN</a:t>
              </a:r>
            </a:p>
          </p:txBody>
        </p:sp>
        <p:sp>
          <p:nvSpPr>
            <p:cNvPr id="49160" name="AutoShape 24"/>
            <p:cNvSpPr>
              <a:spLocks noChangeArrowheads="1"/>
            </p:cNvSpPr>
            <p:nvPr/>
          </p:nvSpPr>
          <p:spPr bwMode="auto">
            <a:xfrm>
              <a:off x="2744" y="1797"/>
              <a:ext cx="862" cy="408"/>
            </a:xfrm>
            <a:prstGeom prst="cloudCallout">
              <a:avLst>
                <a:gd name="adj1" fmla="val -16009"/>
                <a:gd name="adj2" fmla="val 40440"/>
              </a:avLst>
            </a:prstGeom>
            <a:solidFill>
              <a:srgbClr val="FFFF99"/>
            </a:solidFill>
            <a:ln w="9525">
              <a:solidFill>
                <a:schemeClr val="tx1"/>
              </a:solidFill>
              <a:round/>
              <a:headEnd/>
              <a:tailEnd/>
            </a:ln>
          </p:spPr>
          <p:txBody>
            <a:bodyPr lIns="0" rIns="0"/>
            <a:lstStyle/>
            <a:p>
              <a:pPr algn="ctr" eaLnBrk="1" hangingPunct="1"/>
              <a:r>
                <a:rPr lang="en-US" altLang="zh-CN" b="1"/>
                <a:t>Internet</a:t>
              </a:r>
            </a:p>
          </p:txBody>
        </p:sp>
        <p:pic>
          <p:nvPicPr>
            <p:cNvPr id="49161" name="Picture 25" descr="j0285750"/>
            <p:cNvPicPr>
              <a:picLocks noChangeAspect="1" noChangeArrowheads="1"/>
            </p:cNvPicPr>
            <p:nvPr/>
          </p:nvPicPr>
          <p:blipFill>
            <a:blip r:embed="rId3"/>
            <a:srcRect/>
            <a:stretch>
              <a:fillRect/>
            </a:stretch>
          </p:blipFill>
          <p:spPr bwMode="auto">
            <a:xfrm>
              <a:off x="3833" y="1712"/>
              <a:ext cx="952" cy="585"/>
            </a:xfrm>
            <a:prstGeom prst="rect">
              <a:avLst/>
            </a:prstGeom>
            <a:noFill/>
            <a:ln w="9525">
              <a:noFill/>
              <a:miter lim="800000"/>
              <a:headEnd/>
              <a:tailEnd/>
            </a:ln>
          </p:spPr>
        </p:pic>
        <p:pic>
          <p:nvPicPr>
            <p:cNvPr id="49162" name="Picture 26" descr="j0285750"/>
            <p:cNvPicPr>
              <a:picLocks noChangeAspect="1" noChangeArrowheads="1"/>
            </p:cNvPicPr>
            <p:nvPr/>
          </p:nvPicPr>
          <p:blipFill>
            <a:blip r:embed="rId3"/>
            <a:srcRect/>
            <a:stretch>
              <a:fillRect/>
            </a:stretch>
          </p:blipFill>
          <p:spPr bwMode="auto">
            <a:xfrm>
              <a:off x="3878" y="3389"/>
              <a:ext cx="952" cy="585"/>
            </a:xfrm>
            <a:prstGeom prst="rect">
              <a:avLst/>
            </a:prstGeom>
            <a:noFill/>
            <a:ln w="9525">
              <a:noFill/>
              <a:miter lim="800000"/>
              <a:headEnd/>
              <a:tailEnd/>
            </a:ln>
          </p:spPr>
        </p:pic>
        <p:sp>
          <p:nvSpPr>
            <p:cNvPr id="49163" name="AutoShape 27"/>
            <p:cNvSpPr>
              <a:spLocks noChangeArrowheads="1"/>
            </p:cNvSpPr>
            <p:nvPr/>
          </p:nvSpPr>
          <p:spPr bwMode="auto">
            <a:xfrm>
              <a:off x="2789" y="3385"/>
              <a:ext cx="862" cy="489"/>
            </a:xfrm>
            <a:prstGeom prst="cloudCallout">
              <a:avLst>
                <a:gd name="adj1" fmla="val -40833"/>
                <a:gd name="adj2" fmla="val 37319"/>
              </a:avLst>
            </a:prstGeom>
            <a:solidFill>
              <a:srgbClr val="FFFF99"/>
            </a:solidFill>
            <a:ln w="9525">
              <a:solidFill>
                <a:schemeClr val="tx1"/>
              </a:solidFill>
              <a:round/>
              <a:headEnd/>
              <a:tailEnd/>
            </a:ln>
          </p:spPr>
          <p:txBody>
            <a:bodyPr lIns="0" rIns="0"/>
            <a:lstStyle/>
            <a:p>
              <a:pPr algn="ctr" eaLnBrk="1" hangingPunct="1"/>
              <a:r>
                <a:rPr lang="zh-CN" altLang="en-US" b="1"/>
                <a:t>帧中继</a:t>
              </a:r>
              <a:r>
                <a:rPr lang="en-US" altLang="zh-CN" b="1"/>
                <a:t>/ATM</a:t>
              </a:r>
            </a:p>
          </p:txBody>
        </p:sp>
        <p:sp>
          <p:nvSpPr>
            <p:cNvPr id="49164" name="AutoShape 28"/>
            <p:cNvSpPr>
              <a:spLocks noChangeArrowheads="1"/>
            </p:cNvSpPr>
            <p:nvPr/>
          </p:nvSpPr>
          <p:spPr bwMode="auto">
            <a:xfrm>
              <a:off x="4830" y="1762"/>
              <a:ext cx="726" cy="539"/>
            </a:xfrm>
            <a:prstGeom prst="cloudCallout">
              <a:avLst>
                <a:gd name="adj1" fmla="val -9644"/>
                <a:gd name="adj2" fmla="val 18458"/>
              </a:avLst>
            </a:prstGeom>
            <a:solidFill>
              <a:srgbClr val="FFFF99"/>
            </a:solidFill>
            <a:ln w="9525">
              <a:solidFill>
                <a:schemeClr val="tx1"/>
              </a:solidFill>
              <a:round/>
              <a:headEnd/>
              <a:tailEnd/>
            </a:ln>
          </p:spPr>
          <p:txBody>
            <a:bodyPr lIns="0" rIns="0"/>
            <a:lstStyle/>
            <a:p>
              <a:pPr algn="ctr" eaLnBrk="1" hangingPunct="1"/>
              <a:r>
                <a:rPr lang="zh-CN" altLang="en-US" b="1"/>
                <a:t>企业内部网</a:t>
              </a:r>
            </a:p>
          </p:txBody>
        </p:sp>
        <p:sp>
          <p:nvSpPr>
            <p:cNvPr id="49165" name="AutoShape 29"/>
            <p:cNvSpPr>
              <a:spLocks noChangeArrowheads="1"/>
            </p:cNvSpPr>
            <p:nvPr/>
          </p:nvSpPr>
          <p:spPr bwMode="auto">
            <a:xfrm>
              <a:off x="4876" y="3435"/>
              <a:ext cx="726" cy="539"/>
            </a:xfrm>
            <a:prstGeom prst="cloudCallout">
              <a:avLst>
                <a:gd name="adj1" fmla="val -9644"/>
                <a:gd name="adj2" fmla="val 18458"/>
              </a:avLst>
            </a:prstGeom>
            <a:solidFill>
              <a:srgbClr val="FFFF99"/>
            </a:solidFill>
            <a:ln w="9525">
              <a:solidFill>
                <a:schemeClr val="tx1"/>
              </a:solidFill>
              <a:round/>
              <a:headEnd/>
              <a:tailEnd/>
            </a:ln>
          </p:spPr>
          <p:txBody>
            <a:bodyPr lIns="0" rIns="0"/>
            <a:lstStyle/>
            <a:p>
              <a:pPr algn="ctr" eaLnBrk="1" hangingPunct="1"/>
              <a:r>
                <a:rPr lang="zh-CN" altLang="en-US" b="1"/>
                <a:t>企业内部网</a:t>
              </a:r>
            </a:p>
          </p:txBody>
        </p:sp>
        <p:sp>
          <p:nvSpPr>
            <p:cNvPr id="49166" name="Line 30"/>
            <p:cNvSpPr>
              <a:spLocks noChangeShapeType="1"/>
            </p:cNvSpPr>
            <p:nvPr/>
          </p:nvSpPr>
          <p:spPr bwMode="auto">
            <a:xfrm>
              <a:off x="1338" y="2835"/>
              <a:ext cx="318" cy="0"/>
            </a:xfrm>
            <a:prstGeom prst="line">
              <a:avLst/>
            </a:prstGeom>
            <a:noFill/>
            <a:ln w="9525">
              <a:solidFill>
                <a:schemeClr val="tx1"/>
              </a:solidFill>
              <a:round/>
              <a:headEnd/>
              <a:tailEnd/>
            </a:ln>
          </p:spPr>
          <p:txBody>
            <a:bodyPr/>
            <a:lstStyle/>
            <a:p>
              <a:endParaRPr lang="zh-CN" altLang="en-US"/>
            </a:p>
          </p:txBody>
        </p:sp>
        <p:sp>
          <p:nvSpPr>
            <p:cNvPr id="49167" name="Line 31"/>
            <p:cNvSpPr>
              <a:spLocks noChangeShapeType="1"/>
            </p:cNvSpPr>
            <p:nvPr/>
          </p:nvSpPr>
          <p:spPr bwMode="auto">
            <a:xfrm flipV="1">
              <a:off x="2019" y="2245"/>
              <a:ext cx="0" cy="227"/>
            </a:xfrm>
            <a:prstGeom prst="line">
              <a:avLst/>
            </a:prstGeom>
            <a:noFill/>
            <a:ln w="9525">
              <a:solidFill>
                <a:schemeClr val="tx1"/>
              </a:solidFill>
              <a:round/>
              <a:headEnd/>
              <a:tailEnd/>
            </a:ln>
          </p:spPr>
          <p:txBody>
            <a:bodyPr/>
            <a:lstStyle/>
            <a:p>
              <a:endParaRPr lang="zh-CN" altLang="en-US"/>
            </a:p>
          </p:txBody>
        </p:sp>
        <p:sp>
          <p:nvSpPr>
            <p:cNvPr id="49168" name="Text Box 32"/>
            <p:cNvSpPr txBox="1">
              <a:spLocks noChangeArrowheads="1"/>
            </p:cNvSpPr>
            <p:nvPr/>
          </p:nvSpPr>
          <p:spPr bwMode="auto">
            <a:xfrm>
              <a:off x="1656" y="2064"/>
              <a:ext cx="771" cy="231"/>
            </a:xfrm>
            <a:prstGeom prst="rect">
              <a:avLst/>
            </a:prstGeom>
            <a:noFill/>
            <a:ln w="9525">
              <a:noFill/>
              <a:miter lim="800000"/>
              <a:headEnd/>
              <a:tailEnd/>
            </a:ln>
          </p:spPr>
          <p:txBody>
            <a:bodyPr>
              <a:spAutoFit/>
            </a:bodyPr>
            <a:lstStyle/>
            <a:p>
              <a:pPr algn="ctr" eaLnBrk="1" hangingPunct="1">
                <a:spcBef>
                  <a:spcPct val="50000"/>
                </a:spcBef>
              </a:pPr>
              <a:r>
                <a:rPr lang="en-US" altLang="zh-CN" b="1">
                  <a:solidFill>
                    <a:srgbClr val="FF0000"/>
                  </a:solidFill>
                </a:rPr>
                <a:t>LAC</a:t>
              </a:r>
            </a:p>
          </p:txBody>
        </p:sp>
        <p:sp>
          <p:nvSpPr>
            <p:cNvPr id="49169" name="Text Box 33"/>
            <p:cNvSpPr txBox="1">
              <a:spLocks noChangeArrowheads="1"/>
            </p:cNvSpPr>
            <p:nvPr/>
          </p:nvSpPr>
          <p:spPr bwMode="auto">
            <a:xfrm>
              <a:off x="1632" y="3829"/>
              <a:ext cx="771" cy="231"/>
            </a:xfrm>
            <a:prstGeom prst="rect">
              <a:avLst/>
            </a:prstGeom>
            <a:noFill/>
            <a:ln w="9525">
              <a:noFill/>
              <a:miter lim="800000"/>
              <a:headEnd/>
              <a:tailEnd/>
            </a:ln>
          </p:spPr>
          <p:txBody>
            <a:bodyPr>
              <a:spAutoFit/>
            </a:bodyPr>
            <a:lstStyle/>
            <a:p>
              <a:pPr algn="ctr" eaLnBrk="1" hangingPunct="1">
                <a:spcBef>
                  <a:spcPct val="50000"/>
                </a:spcBef>
              </a:pPr>
              <a:r>
                <a:rPr lang="en-US" altLang="zh-CN" b="1">
                  <a:solidFill>
                    <a:srgbClr val="FF0000"/>
                  </a:solidFill>
                </a:rPr>
                <a:t>LAC</a:t>
              </a:r>
            </a:p>
          </p:txBody>
        </p:sp>
        <p:sp>
          <p:nvSpPr>
            <p:cNvPr id="49170" name="Line 34"/>
            <p:cNvSpPr>
              <a:spLocks noChangeShapeType="1"/>
            </p:cNvSpPr>
            <p:nvPr/>
          </p:nvSpPr>
          <p:spPr bwMode="auto">
            <a:xfrm flipV="1">
              <a:off x="2019" y="3062"/>
              <a:ext cx="0" cy="449"/>
            </a:xfrm>
            <a:prstGeom prst="line">
              <a:avLst/>
            </a:prstGeom>
            <a:noFill/>
            <a:ln w="9525">
              <a:solidFill>
                <a:schemeClr val="tx1"/>
              </a:solidFill>
              <a:round/>
              <a:headEnd/>
              <a:tailEnd/>
            </a:ln>
          </p:spPr>
          <p:txBody>
            <a:bodyPr/>
            <a:lstStyle/>
            <a:p>
              <a:endParaRPr lang="zh-CN" altLang="en-US"/>
            </a:p>
          </p:txBody>
        </p:sp>
        <p:sp>
          <p:nvSpPr>
            <p:cNvPr id="49171" name="Line 35"/>
            <p:cNvSpPr>
              <a:spLocks noChangeShapeType="1"/>
            </p:cNvSpPr>
            <p:nvPr/>
          </p:nvSpPr>
          <p:spPr bwMode="auto">
            <a:xfrm>
              <a:off x="2426" y="1979"/>
              <a:ext cx="318" cy="0"/>
            </a:xfrm>
            <a:prstGeom prst="line">
              <a:avLst/>
            </a:prstGeom>
            <a:noFill/>
            <a:ln w="9525">
              <a:solidFill>
                <a:schemeClr val="tx1"/>
              </a:solidFill>
              <a:round/>
              <a:headEnd/>
              <a:tailEnd/>
            </a:ln>
          </p:spPr>
          <p:txBody>
            <a:bodyPr/>
            <a:lstStyle/>
            <a:p>
              <a:endParaRPr lang="zh-CN" altLang="en-US"/>
            </a:p>
          </p:txBody>
        </p:sp>
        <p:sp>
          <p:nvSpPr>
            <p:cNvPr id="49172" name="Line 36"/>
            <p:cNvSpPr>
              <a:spLocks noChangeShapeType="1"/>
            </p:cNvSpPr>
            <p:nvPr/>
          </p:nvSpPr>
          <p:spPr bwMode="auto">
            <a:xfrm>
              <a:off x="3696" y="3612"/>
              <a:ext cx="260" cy="0"/>
            </a:xfrm>
            <a:prstGeom prst="line">
              <a:avLst/>
            </a:prstGeom>
            <a:noFill/>
            <a:ln w="9525">
              <a:solidFill>
                <a:schemeClr val="tx1"/>
              </a:solidFill>
              <a:round/>
              <a:headEnd/>
              <a:tailEnd/>
            </a:ln>
          </p:spPr>
          <p:txBody>
            <a:bodyPr/>
            <a:lstStyle/>
            <a:p>
              <a:endParaRPr lang="zh-CN" altLang="en-US"/>
            </a:p>
          </p:txBody>
        </p:sp>
        <p:sp>
          <p:nvSpPr>
            <p:cNvPr id="49173" name="Line 37"/>
            <p:cNvSpPr>
              <a:spLocks noChangeShapeType="1"/>
            </p:cNvSpPr>
            <p:nvPr/>
          </p:nvSpPr>
          <p:spPr bwMode="auto">
            <a:xfrm>
              <a:off x="4649" y="2029"/>
              <a:ext cx="182" cy="0"/>
            </a:xfrm>
            <a:prstGeom prst="line">
              <a:avLst/>
            </a:prstGeom>
            <a:noFill/>
            <a:ln w="9525">
              <a:solidFill>
                <a:schemeClr val="tx1"/>
              </a:solidFill>
              <a:round/>
              <a:headEnd/>
              <a:tailEnd/>
            </a:ln>
          </p:spPr>
          <p:txBody>
            <a:bodyPr/>
            <a:lstStyle/>
            <a:p>
              <a:endParaRPr lang="zh-CN" altLang="en-US"/>
            </a:p>
          </p:txBody>
        </p:sp>
        <p:sp>
          <p:nvSpPr>
            <p:cNvPr id="49174" name="Line 38"/>
            <p:cNvSpPr>
              <a:spLocks noChangeShapeType="1"/>
            </p:cNvSpPr>
            <p:nvPr/>
          </p:nvSpPr>
          <p:spPr bwMode="auto">
            <a:xfrm>
              <a:off x="4670" y="3707"/>
              <a:ext cx="206" cy="0"/>
            </a:xfrm>
            <a:prstGeom prst="line">
              <a:avLst/>
            </a:prstGeom>
            <a:noFill/>
            <a:ln w="9525">
              <a:solidFill>
                <a:schemeClr val="tx1"/>
              </a:solidFill>
              <a:round/>
              <a:headEnd/>
              <a:tailEnd/>
            </a:ln>
          </p:spPr>
          <p:txBody>
            <a:bodyPr/>
            <a:lstStyle/>
            <a:p>
              <a:endParaRPr lang="zh-CN" altLang="en-US"/>
            </a:p>
          </p:txBody>
        </p:sp>
        <p:sp>
          <p:nvSpPr>
            <p:cNvPr id="49175" name="Line 39"/>
            <p:cNvSpPr>
              <a:spLocks noChangeShapeType="1"/>
            </p:cNvSpPr>
            <p:nvPr/>
          </p:nvSpPr>
          <p:spPr bwMode="auto">
            <a:xfrm>
              <a:off x="3651" y="1979"/>
              <a:ext cx="273" cy="0"/>
            </a:xfrm>
            <a:prstGeom prst="line">
              <a:avLst/>
            </a:prstGeom>
            <a:noFill/>
            <a:ln w="9525">
              <a:solidFill>
                <a:schemeClr val="tx1"/>
              </a:solidFill>
              <a:round/>
              <a:headEnd/>
              <a:tailEnd/>
            </a:ln>
          </p:spPr>
          <p:txBody>
            <a:bodyPr/>
            <a:lstStyle/>
            <a:p>
              <a:endParaRPr lang="zh-CN" altLang="en-US"/>
            </a:p>
          </p:txBody>
        </p:sp>
        <p:pic>
          <p:nvPicPr>
            <p:cNvPr id="49176" name="Picture 40" descr="j0292982"/>
            <p:cNvPicPr>
              <a:picLocks noChangeAspect="1" noChangeArrowheads="1"/>
            </p:cNvPicPr>
            <p:nvPr/>
          </p:nvPicPr>
          <p:blipFill>
            <a:blip r:embed="rId4"/>
            <a:srcRect/>
            <a:stretch>
              <a:fillRect/>
            </a:stretch>
          </p:blipFill>
          <p:spPr bwMode="auto">
            <a:xfrm>
              <a:off x="2608" y="900"/>
              <a:ext cx="725" cy="716"/>
            </a:xfrm>
            <a:prstGeom prst="rect">
              <a:avLst/>
            </a:prstGeom>
            <a:noFill/>
            <a:ln w="9525">
              <a:noFill/>
              <a:miter lim="800000"/>
              <a:headEnd/>
              <a:tailEnd/>
            </a:ln>
          </p:spPr>
        </p:pic>
        <p:sp>
          <p:nvSpPr>
            <p:cNvPr id="49177" name="Text Box 41"/>
            <p:cNvSpPr txBox="1">
              <a:spLocks noChangeArrowheads="1"/>
            </p:cNvSpPr>
            <p:nvPr/>
          </p:nvSpPr>
          <p:spPr bwMode="auto">
            <a:xfrm>
              <a:off x="3243" y="1071"/>
              <a:ext cx="771" cy="231"/>
            </a:xfrm>
            <a:prstGeom prst="rect">
              <a:avLst/>
            </a:prstGeom>
            <a:noFill/>
            <a:ln w="9525">
              <a:noFill/>
              <a:miter lim="800000"/>
              <a:headEnd/>
              <a:tailEnd/>
            </a:ln>
          </p:spPr>
          <p:txBody>
            <a:bodyPr>
              <a:spAutoFit/>
            </a:bodyPr>
            <a:lstStyle/>
            <a:p>
              <a:pPr algn="ctr" eaLnBrk="1" hangingPunct="1">
                <a:spcBef>
                  <a:spcPct val="50000"/>
                </a:spcBef>
              </a:pPr>
              <a:r>
                <a:rPr lang="en-US" altLang="zh-CN" b="1">
                  <a:solidFill>
                    <a:srgbClr val="FF0000"/>
                  </a:solidFill>
                </a:rPr>
                <a:t>LAC</a:t>
              </a:r>
              <a:r>
                <a:rPr lang="zh-CN" altLang="en-US" b="1">
                  <a:solidFill>
                    <a:srgbClr val="FF0000"/>
                  </a:solidFill>
                </a:rPr>
                <a:t>客户</a:t>
              </a:r>
            </a:p>
          </p:txBody>
        </p:sp>
        <p:sp>
          <p:nvSpPr>
            <p:cNvPr id="49178" name="Line 42"/>
            <p:cNvSpPr>
              <a:spLocks noChangeShapeType="1"/>
            </p:cNvSpPr>
            <p:nvPr/>
          </p:nvSpPr>
          <p:spPr bwMode="auto">
            <a:xfrm>
              <a:off x="2972" y="1616"/>
              <a:ext cx="0" cy="222"/>
            </a:xfrm>
            <a:prstGeom prst="line">
              <a:avLst/>
            </a:prstGeom>
            <a:noFill/>
            <a:ln w="9525">
              <a:solidFill>
                <a:schemeClr val="tx1"/>
              </a:solidFill>
              <a:round/>
              <a:headEnd/>
              <a:tailEnd/>
            </a:ln>
          </p:spPr>
          <p:txBody>
            <a:bodyPr/>
            <a:lstStyle/>
            <a:p>
              <a:endParaRPr lang="zh-CN" altLang="en-US"/>
            </a:p>
          </p:txBody>
        </p:sp>
        <p:sp>
          <p:nvSpPr>
            <p:cNvPr id="49179" name="Oval 43"/>
            <p:cNvSpPr>
              <a:spLocks noChangeArrowheads="1"/>
            </p:cNvSpPr>
            <p:nvPr/>
          </p:nvSpPr>
          <p:spPr bwMode="auto">
            <a:xfrm>
              <a:off x="748" y="2115"/>
              <a:ext cx="363" cy="363"/>
            </a:xfrm>
            <a:prstGeom prst="ellipse">
              <a:avLst/>
            </a:prstGeom>
            <a:noFill/>
            <a:ln w="76200">
              <a:solidFill>
                <a:srgbClr val="FF0000"/>
              </a:solidFill>
              <a:round/>
              <a:headEnd/>
              <a:tailEnd/>
            </a:ln>
          </p:spPr>
          <p:txBody>
            <a:bodyPr wrap="none" anchor="ctr"/>
            <a:lstStyle/>
            <a:p>
              <a:pPr algn="ctr" eaLnBrk="1" hangingPunct="1"/>
              <a:r>
                <a:rPr lang="en-US" altLang="zh-CN" sz="2400" b="1"/>
                <a:t>1</a:t>
              </a:r>
            </a:p>
          </p:txBody>
        </p:sp>
        <p:sp>
          <p:nvSpPr>
            <p:cNvPr id="49180" name="Oval 44"/>
            <p:cNvSpPr>
              <a:spLocks noChangeArrowheads="1"/>
            </p:cNvSpPr>
            <p:nvPr/>
          </p:nvSpPr>
          <p:spPr bwMode="auto">
            <a:xfrm>
              <a:off x="2200" y="1026"/>
              <a:ext cx="363" cy="363"/>
            </a:xfrm>
            <a:prstGeom prst="ellipse">
              <a:avLst/>
            </a:prstGeom>
            <a:noFill/>
            <a:ln w="76200">
              <a:solidFill>
                <a:srgbClr val="FF0000"/>
              </a:solidFill>
              <a:round/>
              <a:headEnd/>
              <a:tailEnd/>
            </a:ln>
          </p:spPr>
          <p:txBody>
            <a:bodyPr wrap="none" anchor="ctr"/>
            <a:lstStyle/>
            <a:p>
              <a:pPr algn="ctr" eaLnBrk="1" hangingPunct="1"/>
              <a:r>
                <a:rPr lang="en-US" altLang="zh-CN" sz="2400" b="1"/>
                <a:t>2</a:t>
              </a:r>
            </a:p>
          </p:txBody>
        </p:sp>
        <p:sp>
          <p:nvSpPr>
            <p:cNvPr id="49181" name="Text Box 45"/>
            <p:cNvSpPr txBox="1">
              <a:spLocks noChangeArrowheads="1"/>
            </p:cNvSpPr>
            <p:nvPr/>
          </p:nvSpPr>
          <p:spPr bwMode="auto">
            <a:xfrm>
              <a:off x="3879" y="2246"/>
              <a:ext cx="771" cy="231"/>
            </a:xfrm>
            <a:prstGeom prst="rect">
              <a:avLst/>
            </a:prstGeom>
            <a:noFill/>
            <a:ln w="9525">
              <a:noFill/>
              <a:miter lim="800000"/>
              <a:headEnd/>
              <a:tailEnd/>
            </a:ln>
          </p:spPr>
          <p:txBody>
            <a:bodyPr>
              <a:spAutoFit/>
            </a:bodyPr>
            <a:lstStyle/>
            <a:p>
              <a:pPr algn="ctr" eaLnBrk="1" hangingPunct="1">
                <a:spcBef>
                  <a:spcPct val="50000"/>
                </a:spcBef>
              </a:pPr>
              <a:r>
                <a:rPr lang="en-US" altLang="zh-CN" b="1">
                  <a:solidFill>
                    <a:srgbClr val="FF0000"/>
                  </a:solidFill>
                </a:rPr>
                <a:t>LNS</a:t>
              </a:r>
            </a:p>
          </p:txBody>
        </p:sp>
        <p:sp>
          <p:nvSpPr>
            <p:cNvPr id="49182" name="Text Box 46"/>
            <p:cNvSpPr txBox="1">
              <a:spLocks noChangeArrowheads="1"/>
            </p:cNvSpPr>
            <p:nvPr/>
          </p:nvSpPr>
          <p:spPr bwMode="auto">
            <a:xfrm>
              <a:off x="3879" y="3964"/>
              <a:ext cx="771" cy="231"/>
            </a:xfrm>
            <a:prstGeom prst="rect">
              <a:avLst/>
            </a:prstGeom>
            <a:noFill/>
            <a:ln w="9525">
              <a:noFill/>
              <a:miter lim="800000"/>
              <a:headEnd/>
              <a:tailEnd/>
            </a:ln>
          </p:spPr>
          <p:txBody>
            <a:bodyPr>
              <a:spAutoFit/>
            </a:bodyPr>
            <a:lstStyle/>
            <a:p>
              <a:pPr algn="ctr" eaLnBrk="1" hangingPunct="1">
                <a:spcBef>
                  <a:spcPct val="50000"/>
                </a:spcBef>
              </a:pPr>
              <a:r>
                <a:rPr lang="en-US" altLang="zh-CN" b="1">
                  <a:solidFill>
                    <a:srgbClr val="FF0000"/>
                  </a:solidFill>
                </a:rPr>
                <a:t>LNS</a:t>
              </a:r>
            </a:p>
          </p:txBody>
        </p:sp>
        <p:sp>
          <p:nvSpPr>
            <p:cNvPr id="49183" name="Line 47"/>
            <p:cNvSpPr>
              <a:spLocks noChangeShapeType="1"/>
            </p:cNvSpPr>
            <p:nvPr/>
          </p:nvSpPr>
          <p:spPr bwMode="auto">
            <a:xfrm>
              <a:off x="2472" y="3657"/>
              <a:ext cx="318" cy="0"/>
            </a:xfrm>
            <a:prstGeom prst="line">
              <a:avLst/>
            </a:prstGeom>
            <a:noFill/>
            <a:ln w="9525">
              <a:solidFill>
                <a:schemeClr val="tx1"/>
              </a:solidFill>
              <a:round/>
              <a:headEnd/>
              <a:tailEn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9909D8D6-E067-4115-87F0-FA61269451C6}"/>
              </a:ext>
            </a:extLst>
          </p:cNvPr>
          <p:cNvSpPr>
            <a:spLocks noChangeArrowheads="1"/>
          </p:cNvSpPr>
          <p:nvPr/>
        </p:nvSpPr>
        <p:spPr bwMode="auto">
          <a:xfrm>
            <a:off x="914400" y="1371600"/>
            <a:ext cx="7618413" cy="4567238"/>
          </a:xfrm>
          <a:prstGeom prst="rect">
            <a:avLst/>
          </a:prstGeom>
          <a:noFill/>
          <a:ln w="9525">
            <a:noFill/>
            <a:miter lim="800000"/>
            <a:headEnd/>
            <a:tailEnd/>
          </a:ln>
        </p:spPr>
        <p:txBody>
          <a:bodyPr>
            <a:spAutoFit/>
          </a:bodyPr>
          <a:lstStyle/>
          <a:p>
            <a:pPr eaLnBrk="1" hangingPunct="1">
              <a:lnSpc>
                <a:spcPct val="130000"/>
              </a:lnSpc>
              <a:spcBef>
                <a:spcPct val="30000"/>
              </a:spcBef>
              <a:buClr>
                <a:schemeClr val="accent2"/>
              </a:buClr>
              <a:buFont typeface="Wingdings" pitchFamily="2" charset="2"/>
              <a:buNone/>
              <a:defRPr/>
            </a:pPr>
            <a:r>
              <a:rPr lang="zh-CN" altLang="en-US" sz="2800" b="1" dirty="0">
                <a:solidFill>
                  <a:srgbClr val="FF0000"/>
                </a:solidFill>
                <a:latin typeface="+mn-ea"/>
                <a:ea typeface="+mn-ea"/>
              </a:rPr>
              <a:t>（</a:t>
            </a:r>
            <a:r>
              <a:rPr lang="en-US" altLang="zh-CN" sz="2800" b="1" dirty="0">
                <a:solidFill>
                  <a:srgbClr val="FF0000"/>
                </a:solidFill>
                <a:latin typeface="+mn-ea"/>
                <a:ea typeface="+mn-ea"/>
              </a:rPr>
              <a:t>1</a:t>
            </a:r>
            <a:r>
              <a:rPr lang="zh-CN" altLang="en-US" sz="2800" b="1" dirty="0">
                <a:solidFill>
                  <a:srgbClr val="FF0000"/>
                </a:solidFill>
                <a:latin typeface="+mn-ea"/>
                <a:ea typeface="+mn-ea"/>
              </a:rPr>
              <a:t>）强制模式</a:t>
            </a:r>
          </a:p>
          <a:p>
            <a:pPr eaLnBrk="1" hangingPunct="1">
              <a:lnSpc>
                <a:spcPct val="130000"/>
              </a:lnSpc>
              <a:spcBef>
                <a:spcPct val="30000"/>
              </a:spcBef>
              <a:buClr>
                <a:srgbClr val="0000CC"/>
              </a:buClr>
              <a:buFont typeface="Wingdings" pitchFamily="2" charset="2"/>
              <a:buChar char="l"/>
              <a:defRPr/>
            </a:pPr>
            <a:r>
              <a:rPr lang="zh-CN" altLang="en-US" sz="2400" b="1" dirty="0">
                <a:latin typeface="+mn-ea"/>
                <a:ea typeface="+mn-ea"/>
              </a:rPr>
              <a:t>提供</a:t>
            </a:r>
            <a:r>
              <a:rPr lang="en-US" altLang="zh-CN" sz="2400" b="1" dirty="0">
                <a:latin typeface="+mn-ea"/>
                <a:ea typeface="+mn-ea"/>
              </a:rPr>
              <a:t>L2TP</a:t>
            </a:r>
            <a:r>
              <a:rPr lang="zh-CN" altLang="en-US" sz="2400" b="1" dirty="0">
                <a:latin typeface="+mn-ea"/>
                <a:ea typeface="+mn-ea"/>
              </a:rPr>
              <a:t>服务的网络访问服务器作为</a:t>
            </a:r>
            <a:r>
              <a:rPr lang="en-US" altLang="zh-CN" sz="2400" b="1" dirty="0">
                <a:latin typeface="+mn-ea"/>
                <a:ea typeface="+mn-ea"/>
              </a:rPr>
              <a:t>LAC</a:t>
            </a:r>
            <a:r>
              <a:rPr lang="zh-CN" altLang="en-US" sz="2400" b="1" dirty="0">
                <a:latin typeface="+mn-ea"/>
                <a:ea typeface="+mn-ea"/>
              </a:rPr>
              <a:t>。</a:t>
            </a:r>
            <a:endParaRPr lang="en-US" altLang="zh-CN" sz="2400" b="1" dirty="0">
              <a:latin typeface="+mn-ea"/>
              <a:ea typeface="+mn-ea"/>
            </a:endParaRPr>
          </a:p>
          <a:p>
            <a:pPr eaLnBrk="1" hangingPunct="1">
              <a:lnSpc>
                <a:spcPct val="130000"/>
              </a:lnSpc>
              <a:spcBef>
                <a:spcPct val="30000"/>
              </a:spcBef>
              <a:buClr>
                <a:srgbClr val="0000CC"/>
              </a:buClr>
              <a:buFont typeface="Wingdings" pitchFamily="2" charset="2"/>
              <a:buChar char="l"/>
              <a:defRPr/>
            </a:pPr>
            <a:r>
              <a:rPr lang="zh-CN" altLang="en-US" sz="2400" b="1" dirty="0">
                <a:latin typeface="+mn-ea"/>
                <a:ea typeface="+mn-ea"/>
              </a:rPr>
              <a:t>对用户透明，只需向</a:t>
            </a:r>
            <a:r>
              <a:rPr lang="en-US" altLang="zh-CN" sz="2400" b="1" dirty="0">
                <a:latin typeface="+mn-ea"/>
                <a:ea typeface="+mn-ea"/>
              </a:rPr>
              <a:t>LAC</a:t>
            </a:r>
            <a:r>
              <a:rPr lang="zh-CN" altLang="en-US" sz="2400" b="1" dirty="0">
                <a:latin typeface="+mn-ea"/>
                <a:ea typeface="+mn-ea"/>
              </a:rPr>
              <a:t>拨号建立</a:t>
            </a:r>
            <a:r>
              <a:rPr lang="en-US" altLang="zh-CN" sz="2400" b="1" dirty="0">
                <a:latin typeface="+mn-ea"/>
                <a:ea typeface="+mn-ea"/>
              </a:rPr>
              <a:t>PPP</a:t>
            </a:r>
            <a:r>
              <a:rPr lang="zh-CN" altLang="en-US" sz="2400" b="1" dirty="0">
                <a:latin typeface="+mn-ea"/>
                <a:ea typeface="+mn-ea"/>
              </a:rPr>
              <a:t>连接，由</a:t>
            </a:r>
            <a:r>
              <a:rPr lang="en-US" altLang="zh-CN" sz="2400" b="1" dirty="0">
                <a:latin typeface="+mn-ea"/>
                <a:ea typeface="+mn-ea"/>
              </a:rPr>
              <a:t>LAC</a:t>
            </a:r>
            <a:r>
              <a:rPr lang="zh-CN" altLang="en-US" sz="2400" b="1" dirty="0">
                <a:latin typeface="+mn-ea"/>
                <a:ea typeface="+mn-ea"/>
              </a:rPr>
              <a:t>建立一条通向目的</a:t>
            </a:r>
            <a:r>
              <a:rPr lang="en-US" altLang="zh-CN" sz="2400" b="1" dirty="0">
                <a:latin typeface="+mn-ea"/>
                <a:ea typeface="+mn-ea"/>
              </a:rPr>
              <a:t>LNS</a:t>
            </a:r>
            <a:r>
              <a:rPr lang="zh-CN" altLang="en-US" sz="2400" b="1" dirty="0">
                <a:latin typeface="+mn-ea"/>
                <a:ea typeface="+mn-ea"/>
              </a:rPr>
              <a:t>的隧道。</a:t>
            </a:r>
          </a:p>
          <a:p>
            <a:pPr eaLnBrk="1" hangingPunct="1">
              <a:lnSpc>
                <a:spcPct val="130000"/>
              </a:lnSpc>
              <a:spcBef>
                <a:spcPct val="30000"/>
              </a:spcBef>
              <a:buClr>
                <a:srgbClr val="0000CC"/>
              </a:buClr>
              <a:buFont typeface="Wingdings" pitchFamily="2" charset="2"/>
              <a:buChar char="l"/>
              <a:defRPr/>
            </a:pPr>
            <a:r>
              <a:rPr lang="zh-CN" altLang="en-US" sz="2400" b="1" dirty="0">
                <a:latin typeface="+mn-ea"/>
                <a:ea typeface="+mn-ea"/>
              </a:rPr>
              <a:t>远程系统只需加载</a:t>
            </a:r>
            <a:r>
              <a:rPr lang="en-US" altLang="zh-CN" sz="2400" b="1" dirty="0">
                <a:latin typeface="+mn-ea"/>
                <a:ea typeface="+mn-ea"/>
              </a:rPr>
              <a:t>TCP/IP</a:t>
            </a:r>
            <a:r>
              <a:rPr lang="zh-CN" altLang="en-US" sz="2400" b="1" dirty="0">
                <a:latin typeface="+mn-ea"/>
                <a:ea typeface="+mn-ea"/>
              </a:rPr>
              <a:t>协议及普通的远程拨号软件即可。</a:t>
            </a:r>
          </a:p>
          <a:p>
            <a:pPr eaLnBrk="1" hangingPunct="1">
              <a:lnSpc>
                <a:spcPct val="130000"/>
              </a:lnSpc>
              <a:spcBef>
                <a:spcPct val="30000"/>
              </a:spcBef>
              <a:buClr>
                <a:srgbClr val="0000CC"/>
              </a:buClr>
              <a:buFont typeface="Wingdings" pitchFamily="2" charset="2"/>
              <a:buChar char="l"/>
              <a:defRPr/>
            </a:pPr>
            <a:r>
              <a:rPr lang="zh-CN" altLang="en-US" sz="2400" b="1" dirty="0">
                <a:latin typeface="+mn-ea"/>
                <a:ea typeface="+mn-ea"/>
              </a:rPr>
              <a:t>可同时建立多条隧道，与多个公司同时通信。</a:t>
            </a:r>
          </a:p>
          <a:p>
            <a:pPr eaLnBrk="1" hangingPunct="1">
              <a:lnSpc>
                <a:spcPct val="130000"/>
              </a:lnSpc>
              <a:spcBef>
                <a:spcPct val="30000"/>
              </a:spcBef>
              <a:buClr>
                <a:srgbClr val="0000CC"/>
              </a:buClr>
              <a:buFont typeface="Wingdings" pitchFamily="2" charset="2"/>
              <a:buChar char="l"/>
              <a:defRPr/>
            </a:pPr>
            <a:r>
              <a:rPr lang="zh-CN" altLang="en-US" sz="2400" b="1" dirty="0">
                <a:latin typeface="+mn-ea"/>
                <a:ea typeface="+mn-ea"/>
              </a:rPr>
              <a:t>缺点是隧道的建立依赖于支持</a:t>
            </a:r>
            <a:r>
              <a:rPr lang="en-US" altLang="zh-CN" sz="2400" b="1" dirty="0">
                <a:latin typeface="+mn-ea"/>
                <a:ea typeface="+mn-ea"/>
              </a:rPr>
              <a:t>L2TP</a:t>
            </a:r>
            <a:r>
              <a:rPr lang="zh-CN" altLang="en-US" sz="2400" b="1" dirty="0">
                <a:latin typeface="+mn-ea"/>
                <a:ea typeface="+mn-ea"/>
              </a:rPr>
              <a:t>协议的服务者。</a:t>
            </a:r>
          </a:p>
        </p:txBody>
      </p:sp>
      <p:sp>
        <p:nvSpPr>
          <p:cNvPr id="50179" name="矩形 2"/>
          <p:cNvSpPr>
            <a:spLocks noChangeArrowheads="1"/>
          </p:cNvSpPr>
          <p:nvPr/>
        </p:nvSpPr>
        <p:spPr bwMode="auto">
          <a:xfrm>
            <a:off x="1357313" y="571500"/>
            <a:ext cx="4929187" cy="523875"/>
          </a:xfrm>
          <a:prstGeom prst="rect">
            <a:avLst/>
          </a:prstGeom>
          <a:noFill/>
          <a:ln w="9525">
            <a:noFill/>
            <a:miter lim="800000"/>
            <a:headEnd/>
            <a:tailEnd/>
          </a:ln>
        </p:spPr>
        <p:txBody>
          <a:bodyPr>
            <a:spAutoFit/>
          </a:bodyPr>
          <a:lstStyle/>
          <a:p>
            <a:pPr eaLnBrk="1" hangingPunct="1"/>
            <a:r>
              <a:rPr lang="en-US" altLang="zh-CN" sz="2800" b="1">
                <a:solidFill>
                  <a:srgbClr val="FF0000"/>
                </a:solidFill>
                <a:latin typeface="华文隶书" pitchFamily="2" charset="-122"/>
                <a:ea typeface="华文隶书" pitchFamily="2" charset="-122"/>
              </a:rPr>
              <a:t>4.3.2 L2TP</a:t>
            </a:r>
            <a:r>
              <a:rPr lang="zh-CN" altLang="en-US" sz="2800" b="1">
                <a:solidFill>
                  <a:srgbClr val="FF0000"/>
                </a:solidFill>
                <a:latin typeface="华文隶书" pitchFamily="2" charset="-122"/>
                <a:ea typeface="华文隶书" pitchFamily="2" charset="-122"/>
              </a:rPr>
              <a:t>的两种实现模式</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 xmlns:a16="http://schemas.microsoft.com/office/drawing/2014/main" id="{4199CAD6-F227-4165-9E66-8E9BC5CD4FA2}"/>
              </a:ext>
            </a:extLst>
          </p:cNvPr>
          <p:cNvSpPr>
            <a:spLocks noChangeArrowheads="1"/>
          </p:cNvSpPr>
          <p:nvPr/>
        </p:nvSpPr>
        <p:spPr bwMode="auto">
          <a:xfrm>
            <a:off x="990600" y="1376363"/>
            <a:ext cx="7345363" cy="4937125"/>
          </a:xfrm>
          <a:prstGeom prst="rect">
            <a:avLst/>
          </a:prstGeom>
          <a:noFill/>
          <a:ln w="9525" algn="ctr">
            <a:noFill/>
            <a:miter lim="800000"/>
            <a:headEnd/>
            <a:tailEnd/>
          </a:ln>
        </p:spPr>
        <p:txBody>
          <a:bodyPr>
            <a:spAutoFit/>
          </a:bodyPr>
          <a:lstStyle/>
          <a:p>
            <a:pPr eaLnBrk="1" hangingPunct="1">
              <a:lnSpc>
                <a:spcPct val="130000"/>
              </a:lnSpc>
              <a:spcBef>
                <a:spcPct val="30000"/>
              </a:spcBef>
              <a:buClr>
                <a:srgbClr val="0000CC"/>
              </a:buClr>
              <a:buFont typeface="Wingdings" pitchFamily="2" charset="2"/>
              <a:buNone/>
              <a:defRPr/>
            </a:pPr>
            <a:r>
              <a:rPr lang="zh-CN" altLang="en-US" sz="2800" b="1" dirty="0">
                <a:solidFill>
                  <a:srgbClr val="FF0000"/>
                </a:solidFill>
                <a:latin typeface="+mn-ea"/>
                <a:ea typeface="+mn-ea"/>
              </a:rPr>
              <a:t>（</a:t>
            </a:r>
            <a:r>
              <a:rPr lang="en-US" altLang="zh-CN" sz="2800" b="1" dirty="0">
                <a:solidFill>
                  <a:srgbClr val="FF0000"/>
                </a:solidFill>
                <a:latin typeface="+mn-ea"/>
                <a:ea typeface="+mn-ea"/>
              </a:rPr>
              <a:t>2</a:t>
            </a:r>
            <a:r>
              <a:rPr lang="zh-CN" altLang="en-US" sz="2800" b="1" dirty="0">
                <a:solidFill>
                  <a:srgbClr val="FF0000"/>
                </a:solidFill>
                <a:latin typeface="+mn-ea"/>
                <a:ea typeface="+mn-ea"/>
              </a:rPr>
              <a:t>）自愿模式</a:t>
            </a:r>
          </a:p>
          <a:p>
            <a:pPr eaLnBrk="1" hangingPunct="1">
              <a:lnSpc>
                <a:spcPct val="130000"/>
              </a:lnSpc>
              <a:spcBef>
                <a:spcPct val="30000"/>
              </a:spcBef>
              <a:buClr>
                <a:srgbClr val="0000CC"/>
              </a:buClr>
              <a:buFont typeface="Wingdings" pitchFamily="2" charset="2"/>
              <a:buChar char="l"/>
              <a:defRPr/>
            </a:pPr>
            <a:r>
              <a:rPr lang="zh-CN" altLang="en-US" sz="2400" b="1" dirty="0">
                <a:latin typeface="+mn-ea"/>
                <a:ea typeface="+mn-ea"/>
              </a:rPr>
              <a:t>由连接到</a:t>
            </a:r>
            <a:r>
              <a:rPr lang="en-US" altLang="zh-CN" sz="2400" b="1" dirty="0">
                <a:latin typeface="+mn-ea"/>
                <a:ea typeface="+mn-ea"/>
              </a:rPr>
              <a:t>Internet</a:t>
            </a:r>
            <a:r>
              <a:rPr lang="zh-CN" altLang="en-US" sz="2400" b="1" dirty="0">
                <a:latin typeface="+mn-ea"/>
                <a:ea typeface="+mn-ea"/>
              </a:rPr>
              <a:t>的主机（</a:t>
            </a:r>
            <a:r>
              <a:rPr lang="en-US" altLang="zh-CN" sz="2400" b="1" dirty="0">
                <a:latin typeface="+mn-ea"/>
                <a:ea typeface="+mn-ea"/>
              </a:rPr>
              <a:t>LAC</a:t>
            </a:r>
            <a:r>
              <a:rPr lang="zh-CN" altLang="en-US" sz="2400" b="1" dirty="0">
                <a:latin typeface="+mn-ea"/>
                <a:ea typeface="+mn-ea"/>
              </a:rPr>
              <a:t>客户）自己建立、控制、管理</a:t>
            </a:r>
            <a:r>
              <a:rPr lang="en-US" altLang="zh-CN" sz="2400" b="1" dirty="0">
                <a:latin typeface="+mn-ea"/>
                <a:ea typeface="+mn-ea"/>
              </a:rPr>
              <a:t>VPN</a:t>
            </a:r>
            <a:r>
              <a:rPr lang="zh-CN" altLang="en-US" sz="2400" b="1" dirty="0">
                <a:latin typeface="+mn-ea"/>
                <a:ea typeface="+mn-ea"/>
              </a:rPr>
              <a:t>。</a:t>
            </a:r>
          </a:p>
          <a:p>
            <a:pPr eaLnBrk="1" hangingPunct="1">
              <a:lnSpc>
                <a:spcPct val="130000"/>
              </a:lnSpc>
              <a:spcBef>
                <a:spcPct val="30000"/>
              </a:spcBef>
              <a:buClr>
                <a:srgbClr val="0000CC"/>
              </a:buClr>
              <a:buFont typeface="Wingdings" pitchFamily="2" charset="2"/>
              <a:buChar char="l"/>
              <a:defRPr/>
            </a:pPr>
            <a:r>
              <a:rPr lang="zh-CN" altLang="en-US" sz="2400" b="1" dirty="0">
                <a:latin typeface="+mn-ea"/>
                <a:ea typeface="+mn-ea"/>
              </a:rPr>
              <a:t>客户只需在其主机上安装</a:t>
            </a:r>
            <a:r>
              <a:rPr lang="en-US" altLang="zh-CN" sz="2400" b="1" dirty="0">
                <a:latin typeface="+mn-ea"/>
                <a:ea typeface="+mn-ea"/>
              </a:rPr>
              <a:t>LAC</a:t>
            </a:r>
            <a:r>
              <a:rPr lang="zh-CN" altLang="en-US" sz="2400" b="1" dirty="0">
                <a:latin typeface="+mn-ea"/>
                <a:ea typeface="+mn-ea"/>
              </a:rPr>
              <a:t>客户软件即可与</a:t>
            </a:r>
            <a:r>
              <a:rPr lang="en-US" altLang="zh-CN" sz="2400" b="1" dirty="0">
                <a:latin typeface="+mn-ea"/>
                <a:ea typeface="+mn-ea"/>
              </a:rPr>
              <a:t>LNS</a:t>
            </a:r>
            <a:r>
              <a:rPr lang="zh-CN" altLang="en-US" sz="2400" b="1" dirty="0">
                <a:latin typeface="+mn-ea"/>
                <a:ea typeface="+mn-ea"/>
              </a:rPr>
              <a:t>建立连接。</a:t>
            </a:r>
          </a:p>
          <a:p>
            <a:pPr eaLnBrk="1" hangingPunct="1">
              <a:lnSpc>
                <a:spcPct val="130000"/>
              </a:lnSpc>
              <a:spcBef>
                <a:spcPct val="30000"/>
              </a:spcBef>
              <a:buClr>
                <a:srgbClr val="0000CC"/>
              </a:buClr>
              <a:buFont typeface="Wingdings" pitchFamily="2" charset="2"/>
              <a:buChar char="l"/>
              <a:defRPr/>
            </a:pPr>
            <a:r>
              <a:rPr lang="zh-CN" altLang="en-US" sz="2400" b="1" dirty="0">
                <a:latin typeface="+mn-ea"/>
                <a:ea typeface="+mn-ea"/>
              </a:rPr>
              <a:t>适合远程办公用户与自己公司相连的情况，隧道的建立不依赖服务提供者。</a:t>
            </a:r>
          </a:p>
          <a:p>
            <a:pPr eaLnBrk="1" hangingPunct="1">
              <a:lnSpc>
                <a:spcPct val="130000"/>
              </a:lnSpc>
              <a:spcBef>
                <a:spcPct val="30000"/>
              </a:spcBef>
              <a:buClr>
                <a:srgbClr val="0000CC"/>
              </a:buClr>
              <a:buFont typeface="Wingdings" pitchFamily="2" charset="2"/>
              <a:buChar char="l"/>
              <a:defRPr/>
            </a:pPr>
            <a:r>
              <a:rPr lang="zh-CN" altLang="en-US" sz="2400" b="1" dirty="0">
                <a:latin typeface="+mn-ea"/>
                <a:ea typeface="+mn-ea"/>
              </a:rPr>
              <a:t>隧道不能分用</a:t>
            </a:r>
            <a:r>
              <a:rPr lang="en-US" altLang="zh-CN" sz="2400" b="1" dirty="0">
                <a:latin typeface="+mn-ea"/>
                <a:ea typeface="+mn-ea"/>
              </a:rPr>
              <a:t>/</a:t>
            </a:r>
            <a:r>
              <a:rPr lang="zh-CN" altLang="en-US" sz="2400" b="1" dirty="0">
                <a:latin typeface="+mn-ea"/>
                <a:ea typeface="+mn-ea"/>
              </a:rPr>
              <a:t>复用，</a:t>
            </a:r>
            <a:r>
              <a:rPr lang="en-US" altLang="zh-CN" sz="2400" b="1" dirty="0">
                <a:latin typeface="+mn-ea"/>
                <a:ea typeface="+mn-ea"/>
              </a:rPr>
              <a:t>LNS</a:t>
            </a:r>
            <a:r>
              <a:rPr lang="zh-CN" altLang="en-US" sz="2400" b="1" dirty="0">
                <a:latin typeface="+mn-ea"/>
                <a:ea typeface="+mn-ea"/>
              </a:rPr>
              <a:t>需要大量隧道来满足连接请求，并且每个用户同时只能开通一条隧道。</a:t>
            </a:r>
          </a:p>
        </p:txBody>
      </p:sp>
      <p:sp>
        <p:nvSpPr>
          <p:cNvPr id="51203" name="矩形 2"/>
          <p:cNvSpPr>
            <a:spLocks noChangeArrowheads="1"/>
          </p:cNvSpPr>
          <p:nvPr/>
        </p:nvSpPr>
        <p:spPr bwMode="auto">
          <a:xfrm>
            <a:off x="1285875" y="642938"/>
            <a:ext cx="4357688" cy="523875"/>
          </a:xfrm>
          <a:prstGeom prst="rect">
            <a:avLst/>
          </a:prstGeom>
          <a:noFill/>
          <a:ln w="9525">
            <a:noFill/>
            <a:miter lim="800000"/>
            <a:headEnd/>
            <a:tailEnd/>
          </a:ln>
        </p:spPr>
        <p:txBody>
          <a:bodyPr>
            <a:spAutoFit/>
          </a:bodyPr>
          <a:lstStyle/>
          <a:p>
            <a:pPr eaLnBrk="1" hangingPunct="1"/>
            <a:r>
              <a:rPr lang="en-US" altLang="zh-CN" sz="2800" b="1">
                <a:solidFill>
                  <a:srgbClr val="FF0000"/>
                </a:solidFill>
                <a:latin typeface="华文隶书" pitchFamily="2" charset="-122"/>
                <a:ea typeface="华文隶书" pitchFamily="2" charset="-122"/>
              </a:rPr>
              <a:t>4.3.2 L2TP</a:t>
            </a:r>
            <a:r>
              <a:rPr lang="zh-CN" altLang="en-US" sz="2800" b="1">
                <a:solidFill>
                  <a:srgbClr val="FF0000"/>
                </a:solidFill>
                <a:latin typeface="华文隶书" pitchFamily="2" charset="-122"/>
                <a:ea typeface="华文隶书" pitchFamily="2" charset="-122"/>
              </a:rPr>
              <a:t>的两种实现模式</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2FD2615-3B25-46FC-B52B-DACF92C4157B}"/>
              </a:ext>
            </a:extLst>
          </p:cNvPr>
          <p:cNvSpPr>
            <a:spLocks noGrp="1"/>
          </p:cNvSpPr>
          <p:nvPr>
            <p:ph type="title"/>
          </p:nvPr>
        </p:nvSpPr>
        <p:spPr/>
        <p:txBody>
          <a:bodyPr/>
          <a:lstStyle/>
          <a:p>
            <a:pPr eaLnBrk="1" hangingPunct="1">
              <a:defRPr/>
            </a:pPr>
            <a:r>
              <a:rPr lang="en-US" altLang="zh-CN" sz="3600" b="1" dirty="0">
                <a:solidFill>
                  <a:srgbClr val="FF0000"/>
                </a:solidFill>
                <a:latin typeface="华文隶书" pitchFamily="2" charset="-122"/>
                <a:ea typeface="华文隶书" pitchFamily="2" charset="-122"/>
                <a:cs typeface="+mn-cs"/>
              </a:rPr>
              <a:t>4.3.3  L2TP</a:t>
            </a:r>
            <a:r>
              <a:rPr lang="zh-CN" altLang="en-US" sz="3600" b="1" dirty="0">
                <a:solidFill>
                  <a:srgbClr val="FF0000"/>
                </a:solidFill>
                <a:latin typeface="华文隶书" pitchFamily="2" charset="-122"/>
                <a:ea typeface="华文隶书" pitchFamily="2" charset="-122"/>
                <a:cs typeface="+mn-cs"/>
              </a:rPr>
              <a:t>协议工作流程</a:t>
            </a:r>
          </a:p>
        </p:txBody>
      </p:sp>
      <p:sp>
        <p:nvSpPr>
          <p:cNvPr id="52227" name="内容占位符 2"/>
          <p:cNvSpPr>
            <a:spLocks noGrp="1"/>
          </p:cNvSpPr>
          <p:nvPr>
            <p:ph idx="1"/>
          </p:nvPr>
        </p:nvSpPr>
        <p:spPr/>
        <p:txBody>
          <a:bodyPr>
            <a:normAutofit fontScale="92500"/>
          </a:bodyPr>
          <a:lstStyle/>
          <a:p>
            <a:pPr eaLnBrk="1" hangingPunct="1"/>
            <a:r>
              <a:rPr lang="zh-CN" altLang="en-US" sz="2800" dirty="0" smtClean="0"/>
              <a:t>强制模式下，考虑远程用户对公司总部内联网进行访问的情况，其建立</a:t>
            </a:r>
            <a:r>
              <a:rPr lang="en-US" altLang="zh-CN" sz="2800" dirty="0" smtClean="0"/>
              <a:t>L2TP</a:t>
            </a:r>
            <a:r>
              <a:rPr lang="zh-CN" altLang="en-US" sz="2800" dirty="0" smtClean="0"/>
              <a:t>会话的过程主要包括</a:t>
            </a:r>
            <a:r>
              <a:rPr lang="zh-CN" altLang="en-US" sz="2800" dirty="0" smtClean="0">
                <a:solidFill>
                  <a:srgbClr val="FF0000"/>
                </a:solidFill>
              </a:rPr>
              <a:t>建立控制连接和建立会话</a:t>
            </a:r>
            <a:r>
              <a:rPr lang="zh-CN" altLang="en-US" sz="2800" dirty="0" smtClean="0"/>
              <a:t>：</a:t>
            </a:r>
            <a:endParaRPr lang="en-US" altLang="zh-CN" sz="2800" dirty="0" smtClean="0"/>
          </a:p>
          <a:p>
            <a:pPr lvl="1" eaLnBrk="1" hangingPunct="1"/>
            <a:r>
              <a:rPr lang="zh-CN" altLang="en-US" sz="2400" dirty="0" smtClean="0"/>
              <a:t>远程用户通过</a:t>
            </a:r>
            <a:r>
              <a:rPr lang="en-US" altLang="zh-CN" sz="2400" dirty="0" smtClean="0"/>
              <a:t>PSTN/ISDN</a:t>
            </a:r>
            <a:r>
              <a:rPr lang="zh-CN" altLang="en-US" sz="2400" dirty="0" smtClean="0"/>
              <a:t>网，向</a:t>
            </a:r>
            <a:r>
              <a:rPr lang="en-US" altLang="zh-CN" sz="2400" dirty="0" smtClean="0"/>
              <a:t>LAC</a:t>
            </a:r>
            <a:r>
              <a:rPr lang="zh-CN" altLang="en-US" sz="2400" dirty="0" smtClean="0"/>
              <a:t>发起</a:t>
            </a:r>
            <a:r>
              <a:rPr lang="en-US" altLang="zh-CN" sz="2400" dirty="0" smtClean="0"/>
              <a:t>PPP</a:t>
            </a:r>
            <a:r>
              <a:rPr lang="zh-CN" altLang="en-US" sz="2400" dirty="0" smtClean="0"/>
              <a:t>请求。</a:t>
            </a:r>
            <a:r>
              <a:rPr lang="en-US" altLang="zh-CN" sz="2400" dirty="0" smtClean="0"/>
              <a:t>LAC</a:t>
            </a:r>
            <a:r>
              <a:rPr lang="zh-CN" altLang="en-US" sz="2400" dirty="0" smtClean="0"/>
              <a:t>接受此连接，建立远程用户到</a:t>
            </a:r>
            <a:r>
              <a:rPr lang="en-US" altLang="zh-CN" sz="2400" dirty="0" smtClean="0"/>
              <a:t>LAC</a:t>
            </a:r>
            <a:r>
              <a:rPr lang="zh-CN" altLang="en-US" sz="2400" dirty="0" smtClean="0"/>
              <a:t>的</a:t>
            </a:r>
            <a:r>
              <a:rPr lang="en-US" altLang="zh-CN" sz="2400" dirty="0" smtClean="0"/>
              <a:t>PPP</a:t>
            </a:r>
            <a:r>
              <a:rPr lang="zh-CN" altLang="en-US" sz="2400" dirty="0" smtClean="0"/>
              <a:t>连接。在建立</a:t>
            </a:r>
            <a:r>
              <a:rPr lang="en-US" altLang="zh-CN" sz="2400" dirty="0" smtClean="0"/>
              <a:t>PPP</a:t>
            </a:r>
            <a:r>
              <a:rPr lang="zh-CN" altLang="en-US" sz="2400" dirty="0" smtClean="0"/>
              <a:t>连接的过程中，远程用户与</a:t>
            </a:r>
            <a:r>
              <a:rPr lang="en-US" altLang="zh-CN" sz="2400" dirty="0" smtClean="0"/>
              <a:t>LAC</a:t>
            </a:r>
            <a:r>
              <a:rPr lang="zh-CN" altLang="en-US" sz="2400" dirty="0" smtClean="0"/>
              <a:t>之间交换了</a:t>
            </a:r>
            <a:r>
              <a:rPr lang="en-US" altLang="zh-CN" sz="2400" dirty="0" smtClean="0"/>
              <a:t>LCP</a:t>
            </a:r>
            <a:r>
              <a:rPr lang="zh-CN" altLang="en-US" sz="2400" dirty="0" smtClean="0"/>
              <a:t>配置信息，并可能实现了如</a:t>
            </a:r>
            <a:r>
              <a:rPr lang="en-US" altLang="zh-CN" sz="2400" dirty="0" smtClean="0"/>
              <a:t>CHAP</a:t>
            </a:r>
            <a:r>
              <a:rPr lang="zh-CN" altLang="en-US" sz="2400" dirty="0" smtClean="0"/>
              <a:t>身份认证信息的交换。认证信息交换的过程是</a:t>
            </a:r>
            <a:r>
              <a:rPr lang="en-US" altLang="zh-CN" sz="2400" dirty="0" smtClean="0"/>
              <a:t>LAC</a:t>
            </a:r>
            <a:r>
              <a:rPr lang="zh-CN" altLang="en-US" sz="2400" dirty="0" smtClean="0"/>
              <a:t>向远程用户进行</a:t>
            </a:r>
            <a:r>
              <a:rPr lang="en-US" altLang="zh-CN" sz="2400" dirty="0" smtClean="0"/>
              <a:t>CHAP</a:t>
            </a:r>
            <a:r>
              <a:rPr lang="zh-CN" altLang="en-US" sz="2400" dirty="0" smtClean="0"/>
              <a:t>呼叫，远程用户对此呼叫进行应答。</a:t>
            </a:r>
            <a:endParaRPr lang="en-US" altLang="zh-CN" sz="2400" dirty="0" smtClean="0"/>
          </a:p>
          <a:p>
            <a:pPr lvl="1" eaLnBrk="1" hangingPunct="1"/>
            <a:r>
              <a:rPr lang="en-US" altLang="zh-CN" sz="2400" dirty="0" smtClean="0"/>
              <a:t>ISP</a:t>
            </a:r>
            <a:r>
              <a:rPr lang="zh-CN" altLang="en-US" sz="2400" dirty="0" smtClean="0"/>
              <a:t>的</a:t>
            </a:r>
            <a:r>
              <a:rPr lang="en-US" altLang="zh-CN" sz="2400" dirty="0" smtClean="0"/>
              <a:t>LAC</a:t>
            </a:r>
            <a:r>
              <a:rPr lang="zh-CN" altLang="en-US" sz="2400" dirty="0" smtClean="0"/>
              <a:t>根据</a:t>
            </a:r>
            <a:r>
              <a:rPr lang="en-US" altLang="zh-CN" sz="2400" dirty="0" smtClean="0"/>
              <a:t>CHAP</a:t>
            </a:r>
            <a:r>
              <a:rPr lang="zh-CN" altLang="en-US" sz="2400" dirty="0" smtClean="0"/>
              <a:t>中的应答信息，确定此用户实现直接的</a:t>
            </a:r>
            <a:r>
              <a:rPr lang="en-US" altLang="zh-CN" sz="2400" dirty="0" smtClean="0"/>
              <a:t>Internet</a:t>
            </a:r>
            <a:r>
              <a:rPr lang="zh-CN" altLang="en-US" sz="2400" dirty="0" smtClean="0"/>
              <a:t>访问控制还是虚拟的拨号访问服务。如果需要进行虚拟拨号访问，则确定用户访问的目的地，即目的</a:t>
            </a:r>
            <a:r>
              <a:rPr lang="en-US" altLang="zh-CN" sz="2400" dirty="0" smtClean="0"/>
              <a:t>LNS.</a:t>
            </a:r>
            <a:endParaRPr lang="zh-CN" alt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en-US" altLang="zh-CN" b="1" smtClean="0">
                <a:solidFill>
                  <a:srgbClr val="FF0000"/>
                </a:solidFill>
                <a:latin typeface="华文隶书" pitchFamily="2" charset="-122"/>
                <a:ea typeface="华文隶书" pitchFamily="2" charset="-122"/>
              </a:rPr>
              <a:t>4.3.3  L2TP</a:t>
            </a:r>
            <a:r>
              <a:rPr lang="zh-CN" altLang="en-US" b="1" smtClean="0">
                <a:solidFill>
                  <a:srgbClr val="FF0000"/>
                </a:solidFill>
                <a:latin typeface="华文隶书" pitchFamily="2" charset="-122"/>
                <a:ea typeface="华文隶书" pitchFamily="2" charset="-122"/>
              </a:rPr>
              <a:t>协议工作流程</a:t>
            </a:r>
            <a:endParaRPr lang="zh-CN" altLang="en-US" smtClean="0"/>
          </a:p>
        </p:txBody>
      </p:sp>
      <p:sp>
        <p:nvSpPr>
          <p:cNvPr id="53251" name="内容占位符 2"/>
          <p:cNvSpPr>
            <a:spLocks noGrp="1"/>
          </p:cNvSpPr>
          <p:nvPr>
            <p:ph idx="1"/>
          </p:nvPr>
        </p:nvSpPr>
        <p:spPr/>
        <p:txBody>
          <a:bodyPr>
            <a:normAutofit lnSpcReduction="10000"/>
          </a:bodyPr>
          <a:lstStyle/>
          <a:p>
            <a:pPr lvl="1" eaLnBrk="1" hangingPunct="1"/>
            <a:r>
              <a:rPr lang="zh-CN" altLang="en-US" dirty="0" smtClean="0"/>
              <a:t>如果</a:t>
            </a:r>
            <a:r>
              <a:rPr lang="en-US" altLang="zh-CN" dirty="0" smtClean="0"/>
              <a:t>LAC</a:t>
            </a:r>
            <a:r>
              <a:rPr lang="zh-CN" altLang="en-US" dirty="0" smtClean="0"/>
              <a:t>与该</a:t>
            </a:r>
            <a:r>
              <a:rPr lang="en-US" altLang="zh-CN" dirty="0" smtClean="0"/>
              <a:t>LNS</a:t>
            </a:r>
            <a:r>
              <a:rPr lang="zh-CN" altLang="en-US" dirty="0" smtClean="0"/>
              <a:t>之间没有建立隧道，则由</a:t>
            </a:r>
            <a:r>
              <a:rPr lang="en-US" altLang="zh-CN" dirty="0" smtClean="0"/>
              <a:t>LAC</a:t>
            </a:r>
            <a:r>
              <a:rPr lang="zh-CN" altLang="en-US" dirty="0" smtClean="0"/>
              <a:t>向</a:t>
            </a:r>
            <a:r>
              <a:rPr lang="en-US" altLang="zh-CN" dirty="0" smtClean="0"/>
              <a:t>LNS</a:t>
            </a:r>
            <a:r>
              <a:rPr lang="zh-CN" altLang="en-US" dirty="0" smtClean="0"/>
              <a:t>发起建立隧道的请求，并为该隧道分配隧道号。</a:t>
            </a:r>
            <a:endParaRPr lang="en-US" altLang="zh-CN" dirty="0" smtClean="0"/>
          </a:p>
          <a:p>
            <a:pPr lvl="1" eaLnBrk="1" hangingPunct="1"/>
            <a:r>
              <a:rPr lang="en-US" altLang="zh-CN" dirty="0" smtClean="0"/>
              <a:t>LAC</a:t>
            </a:r>
            <a:r>
              <a:rPr lang="zh-CN" altLang="en-US" dirty="0" smtClean="0"/>
              <a:t>与</a:t>
            </a:r>
            <a:r>
              <a:rPr lang="en-US" altLang="zh-CN" dirty="0" smtClean="0"/>
              <a:t>LNS</a:t>
            </a:r>
            <a:r>
              <a:rPr lang="zh-CN" altLang="en-US" dirty="0" smtClean="0"/>
              <a:t>之间的隧道建立完成后，在隧道中为该用户的呼叫分配</a:t>
            </a:r>
            <a:r>
              <a:rPr lang="en-US" altLang="zh-CN" dirty="0" smtClean="0"/>
              <a:t>ID</a:t>
            </a:r>
            <a:r>
              <a:rPr lang="zh-CN" altLang="en-US" dirty="0" smtClean="0"/>
              <a:t>。之后</a:t>
            </a:r>
            <a:r>
              <a:rPr lang="en-US" altLang="zh-CN" dirty="0" smtClean="0"/>
              <a:t>LAC</a:t>
            </a:r>
            <a:r>
              <a:rPr lang="zh-CN" altLang="en-US" dirty="0" smtClean="0"/>
              <a:t>向</a:t>
            </a:r>
            <a:r>
              <a:rPr lang="en-US" altLang="zh-CN" dirty="0" smtClean="0"/>
              <a:t>LNS</a:t>
            </a:r>
            <a:r>
              <a:rPr lang="zh-CN" altLang="en-US" dirty="0" smtClean="0"/>
              <a:t>发出入站呼叫请求。该请求中可能包括</a:t>
            </a:r>
            <a:r>
              <a:rPr lang="en-US" altLang="zh-CN" dirty="0" smtClean="0"/>
              <a:t>LAC</a:t>
            </a:r>
            <a:r>
              <a:rPr lang="zh-CN" altLang="en-US" dirty="0" smtClean="0"/>
              <a:t>对远程用户收集的认证信息以及其他配置信息。</a:t>
            </a:r>
            <a:endParaRPr lang="en-US" altLang="zh-CN" dirty="0" smtClean="0"/>
          </a:p>
          <a:p>
            <a:pPr lvl="1" eaLnBrk="1" hangingPunct="1"/>
            <a:r>
              <a:rPr lang="zh-CN" altLang="en-US" dirty="0" smtClean="0"/>
              <a:t>如果</a:t>
            </a:r>
            <a:r>
              <a:rPr lang="en-US" altLang="zh-CN" dirty="0" smtClean="0"/>
              <a:t>LNS</a:t>
            </a:r>
            <a:r>
              <a:rPr lang="zh-CN" altLang="en-US" dirty="0" smtClean="0"/>
              <a:t>接受此入站呼叫，则</a:t>
            </a:r>
            <a:r>
              <a:rPr lang="en-US" altLang="zh-CN" dirty="0" smtClean="0"/>
              <a:t>LNS</a:t>
            </a:r>
            <a:r>
              <a:rPr lang="zh-CN" altLang="en-US" dirty="0" smtClean="0"/>
              <a:t>为此呼叫产生一个虚拟接口，该虚拟接口就是</a:t>
            </a:r>
            <a:r>
              <a:rPr lang="en-US" altLang="zh-CN" dirty="0" smtClean="0"/>
              <a:t>L2TP</a:t>
            </a:r>
            <a:r>
              <a:rPr lang="zh-CN" altLang="en-US" dirty="0" smtClean="0"/>
              <a:t>隧道的终点，同样，在</a:t>
            </a:r>
            <a:r>
              <a:rPr lang="en-US" altLang="zh-CN" dirty="0" smtClean="0"/>
              <a:t>LAC</a:t>
            </a:r>
            <a:r>
              <a:rPr lang="zh-CN" altLang="en-US" dirty="0" smtClean="0"/>
              <a:t>上也有一个虚拟接口。此时，</a:t>
            </a:r>
            <a:r>
              <a:rPr lang="en-US" altLang="zh-CN" dirty="0" smtClean="0"/>
              <a:t>LAC</a:t>
            </a:r>
            <a:r>
              <a:rPr lang="zh-CN" altLang="en-US" dirty="0" smtClean="0"/>
              <a:t>和</a:t>
            </a:r>
            <a:r>
              <a:rPr lang="en-US" altLang="zh-CN" dirty="0" smtClean="0"/>
              <a:t>LNS</a:t>
            </a:r>
            <a:r>
              <a:rPr lang="zh-CN" altLang="en-US" dirty="0" smtClean="0"/>
              <a:t>之间的会话已经建立。</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 xmlns:a16="http://schemas.microsoft.com/office/drawing/2014/main" id="{21D0544A-487F-461E-AF88-E83929744741}"/>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r>
              <a:rPr lang="en-US" altLang="zh-CN" dirty="0">
                <a:latin typeface="+mn-ea"/>
                <a:ea typeface="+mn-ea"/>
              </a:rPr>
              <a:t>4.1  PPP</a:t>
            </a:r>
            <a:r>
              <a:rPr lang="zh-CN" altLang="en-US" dirty="0">
                <a:latin typeface="+mn-ea"/>
                <a:ea typeface="+mn-ea"/>
              </a:rPr>
              <a:t>协议</a:t>
            </a:r>
          </a:p>
        </p:txBody>
      </p:sp>
      <p:sp>
        <p:nvSpPr>
          <p:cNvPr id="6147" name="Text Box 3">
            <a:extLst>
              <a:ext uri="{FF2B5EF4-FFF2-40B4-BE49-F238E27FC236}">
                <a16:creationId xmlns="" xmlns:a16="http://schemas.microsoft.com/office/drawing/2014/main" id="{1F5CA15D-F3F2-475F-97D3-9BA6F71D2D9B}"/>
              </a:ext>
            </a:extLst>
          </p:cNvPr>
          <p:cNvSpPr txBox="1">
            <a:spLocks noChangeArrowheads="1"/>
          </p:cNvSpPr>
          <p:nvPr/>
        </p:nvSpPr>
        <p:spPr bwMode="auto">
          <a:xfrm>
            <a:off x="785786" y="1225689"/>
            <a:ext cx="7694613" cy="5090624"/>
          </a:xfrm>
          <a:prstGeom prst="rect">
            <a:avLst/>
          </a:prstGeom>
          <a:noFill/>
          <a:ln w="9525">
            <a:noFill/>
            <a:miter lim="800000"/>
            <a:headEnd/>
            <a:tailEnd/>
          </a:ln>
        </p:spPr>
        <p:txBody>
          <a:bodyPr>
            <a:spAutoFit/>
          </a:bodyPr>
          <a:lstStyle/>
          <a:p>
            <a:pPr eaLnBrk="1" fontAlgn="auto" hangingPunct="1">
              <a:lnSpc>
                <a:spcPct val="150000"/>
              </a:lnSpc>
              <a:spcBef>
                <a:spcPct val="20000"/>
              </a:spcBef>
              <a:spcAft>
                <a:spcPts val="0"/>
              </a:spcAft>
              <a:buClr>
                <a:srgbClr val="0000CC"/>
              </a:buClr>
              <a:buFont typeface="Wingdings" pitchFamily="2" charset="2"/>
              <a:buNone/>
              <a:defRPr/>
            </a:pPr>
            <a:r>
              <a:rPr lang="en-US" altLang="zh-CN" sz="3200" b="1" dirty="0">
                <a:solidFill>
                  <a:srgbClr val="FF0000"/>
                </a:solidFill>
                <a:latin typeface="+mn-ea"/>
                <a:ea typeface="+mn-ea"/>
              </a:rPr>
              <a:t>4.1.1 </a:t>
            </a:r>
            <a:r>
              <a:rPr lang="zh-CN" altLang="en-US" sz="3200" b="1" dirty="0">
                <a:solidFill>
                  <a:srgbClr val="FF0000"/>
                </a:solidFill>
                <a:latin typeface="+mn-ea"/>
                <a:ea typeface="+mn-ea"/>
              </a:rPr>
              <a:t>概述</a:t>
            </a:r>
            <a:endParaRPr lang="en-US" altLang="zh-CN" sz="3200" b="1" dirty="0">
              <a:solidFill>
                <a:srgbClr val="FF0000"/>
              </a:solidFill>
              <a:latin typeface="+mn-ea"/>
              <a:ea typeface="+mn-ea"/>
            </a:endParaRPr>
          </a:p>
          <a:p>
            <a:pPr eaLnBrk="1" fontAlgn="auto" hangingPunct="1">
              <a:lnSpc>
                <a:spcPct val="150000"/>
              </a:lnSpc>
              <a:spcBef>
                <a:spcPct val="20000"/>
              </a:spcBef>
              <a:spcAft>
                <a:spcPts val="0"/>
              </a:spcAft>
              <a:buClr>
                <a:srgbClr val="0000CC"/>
              </a:buClr>
              <a:buFont typeface="Wingdings" pitchFamily="2" charset="2"/>
              <a:buNone/>
              <a:defRPr/>
            </a:pPr>
            <a:r>
              <a:rPr lang="en-US" altLang="zh-CN" sz="2000" b="1" dirty="0">
                <a:latin typeface="+mn-ea"/>
                <a:ea typeface="+mn-ea"/>
              </a:rPr>
              <a:t>PPP</a:t>
            </a:r>
            <a:r>
              <a:rPr lang="zh-CN" altLang="en-US" sz="2000" b="1" dirty="0">
                <a:latin typeface="+mn-ea"/>
                <a:ea typeface="+mn-ea"/>
              </a:rPr>
              <a:t>（</a:t>
            </a:r>
            <a:r>
              <a:rPr lang="en-US" altLang="zh-CN" sz="2000" b="1" dirty="0">
                <a:latin typeface="+mn-ea"/>
                <a:ea typeface="+mn-ea"/>
              </a:rPr>
              <a:t>point-to-point protocol</a:t>
            </a:r>
            <a:r>
              <a:rPr lang="zh-CN" altLang="en-US" sz="2000" b="1" dirty="0" smtClean="0">
                <a:latin typeface="+mn-ea"/>
                <a:ea typeface="+mn-ea"/>
              </a:rPr>
              <a:t>）</a:t>
            </a:r>
            <a:endParaRPr lang="en-US" altLang="zh-CN" sz="2000" b="1" dirty="0" smtClean="0">
              <a:latin typeface="+mn-ea"/>
              <a:ea typeface="+mn-ea"/>
            </a:endParaRPr>
          </a:p>
          <a:p>
            <a:pPr eaLnBrk="1" fontAlgn="auto" hangingPunct="1">
              <a:lnSpc>
                <a:spcPct val="150000"/>
              </a:lnSpc>
              <a:spcBef>
                <a:spcPct val="20000"/>
              </a:spcBef>
              <a:spcAft>
                <a:spcPts val="0"/>
              </a:spcAft>
              <a:buClr>
                <a:srgbClr val="0000CC"/>
              </a:buClr>
              <a:buFont typeface="Arial" pitchFamily="34" charset="0"/>
              <a:buChar char="•"/>
              <a:defRPr/>
            </a:pPr>
            <a:r>
              <a:rPr lang="zh-CN" altLang="en-US" sz="2000" dirty="0" smtClean="0">
                <a:latin typeface="+mn-ea"/>
              </a:rPr>
              <a:t>点到点</a:t>
            </a:r>
            <a:r>
              <a:rPr lang="zh-CN" altLang="en-US" sz="2000" dirty="0">
                <a:latin typeface="+mn-ea"/>
              </a:rPr>
              <a:t>协议是为同等单元之间传输数据包而设计的链路层协议</a:t>
            </a:r>
            <a:r>
              <a:rPr lang="zh-CN" altLang="en-US" sz="2000" dirty="0" smtClean="0">
                <a:latin typeface="+mn-ea"/>
              </a:rPr>
              <a:t>。</a:t>
            </a:r>
            <a:endParaRPr lang="en-US" altLang="zh-CN" sz="2000" dirty="0" smtClean="0">
              <a:latin typeface="+mn-ea"/>
            </a:endParaRPr>
          </a:p>
          <a:p>
            <a:pPr eaLnBrk="1" fontAlgn="auto" hangingPunct="1">
              <a:lnSpc>
                <a:spcPct val="150000"/>
              </a:lnSpc>
              <a:spcBef>
                <a:spcPct val="20000"/>
              </a:spcBef>
              <a:spcAft>
                <a:spcPts val="0"/>
              </a:spcAft>
              <a:buClr>
                <a:srgbClr val="0000CC"/>
              </a:buClr>
              <a:buFont typeface="Arial" pitchFamily="34" charset="0"/>
              <a:buChar char="•"/>
              <a:defRPr/>
            </a:pPr>
            <a:r>
              <a:rPr lang="zh-CN" altLang="en-US" sz="2000" dirty="0" smtClean="0">
                <a:latin typeface="+mn-ea"/>
              </a:rPr>
              <a:t>主要</a:t>
            </a:r>
            <a:r>
              <a:rPr lang="zh-CN" altLang="en-US" sz="2000" dirty="0">
                <a:latin typeface="+mn-ea"/>
              </a:rPr>
              <a:t>是用来通过拨号或专线方式建立点对点连接发送数据，使其成为各种主机、网桥和路由器之间简单连接的一种共同的解决方案</a:t>
            </a:r>
            <a:r>
              <a:rPr lang="zh-CN" altLang="en-US" sz="2000" dirty="0" smtClean="0">
                <a:latin typeface="+mn-ea"/>
              </a:rPr>
              <a:t>。</a:t>
            </a:r>
            <a:endParaRPr lang="en-US" altLang="zh-CN" sz="2000" dirty="0" smtClean="0">
              <a:latin typeface="+mn-ea"/>
            </a:endParaRPr>
          </a:p>
          <a:p>
            <a:pPr eaLnBrk="1" fontAlgn="auto" hangingPunct="1">
              <a:lnSpc>
                <a:spcPct val="150000"/>
              </a:lnSpc>
              <a:spcBef>
                <a:spcPct val="20000"/>
              </a:spcBef>
              <a:spcAft>
                <a:spcPts val="0"/>
              </a:spcAft>
              <a:buClr>
                <a:srgbClr val="0000CC"/>
              </a:buClr>
              <a:buFont typeface="Arial" pitchFamily="34" charset="0"/>
              <a:buChar char="•"/>
              <a:defRPr/>
            </a:pPr>
            <a:r>
              <a:rPr lang="zh-CN" altLang="en-US" sz="2000" dirty="0" smtClean="0">
                <a:latin typeface="+mn-ea"/>
              </a:rPr>
              <a:t>点对点网络中，一个数据帧的接收者就是固定的对等端。</a:t>
            </a:r>
            <a:endParaRPr lang="en-US" altLang="zh-CN" sz="2000" dirty="0" smtClean="0">
              <a:latin typeface="+mn-ea"/>
            </a:endParaRPr>
          </a:p>
          <a:p>
            <a:pPr>
              <a:lnSpc>
                <a:spcPct val="150000"/>
              </a:lnSpc>
              <a:spcBef>
                <a:spcPct val="20000"/>
              </a:spcBef>
              <a:buClr>
                <a:srgbClr val="0000CC"/>
              </a:buClr>
              <a:buFont typeface="Arial" pitchFamily="34" charset="0"/>
              <a:buChar char="•"/>
              <a:defRPr/>
            </a:pPr>
            <a:r>
              <a:rPr lang="zh-CN" altLang="en-US" sz="2000" dirty="0" smtClean="0">
                <a:latin typeface="+mn-ea"/>
              </a:rPr>
              <a:t>早期的</a:t>
            </a:r>
            <a:r>
              <a:rPr lang="en-US" altLang="zh-CN" sz="2000" dirty="0" smtClean="0">
                <a:latin typeface="+mn-ea"/>
              </a:rPr>
              <a:t>PPP</a:t>
            </a:r>
            <a:r>
              <a:rPr lang="zh-CN" altLang="en-US" sz="2000" dirty="0" smtClean="0">
                <a:latin typeface="+mn-ea"/>
              </a:rPr>
              <a:t>有效解决了“拨号上网”问题，使得用户不用申请新线路就可以使用家庭有线电话线路接入因特网</a:t>
            </a:r>
            <a:r>
              <a:rPr lang="zh-CN" altLang="en-US" sz="2400" dirty="0" smtClean="0">
                <a:latin typeface="+mn-ea"/>
              </a:rPr>
              <a:t>。</a:t>
            </a:r>
            <a:endParaRPr lang="zh-CN" altLang="en-US" sz="2400" dirty="0">
              <a:latin typeface="+mn-ea"/>
            </a:endParaRPr>
          </a:p>
          <a:p>
            <a:pPr eaLnBrk="1" fontAlgn="auto" hangingPunct="1">
              <a:lnSpc>
                <a:spcPct val="150000"/>
              </a:lnSpc>
              <a:spcBef>
                <a:spcPct val="20000"/>
              </a:spcBef>
              <a:spcAft>
                <a:spcPts val="0"/>
              </a:spcAft>
              <a:buClr>
                <a:srgbClr val="0000CC"/>
              </a:buClr>
              <a:buFont typeface="Wingdings" pitchFamily="2" charset="2"/>
              <a:buChar char="T"/>
              <a:defRPr/>
            </a:pPr>
            <a:endParaRPr lang="en-US" altLang="zh-CN" sz="2400" dirty="0">
              <a:latin typeface="+mn-ea"/>
              <a:ea typeface="+mn-ea"/>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p:txBody>
          <a:bodyPr>
            <a:normAutofit lnSpcReduction="10000"/>
          </a:bodyPr>
          <a:lstStyle/>
          <a:p>
            <a:pPr lvl="1" eaLnBrk="1" hangingPunct="1"/>
            <a:r>
              <a:rPr lang="zh-CN" altLang="en-US" smtClean="0"/>
              <a:t>远程用户发来的</a:t>
            </a:r>
            <a:r>
              <a:rPr lang="en-US" altLang="zh-CN" smtClean="0"/>
              <a:t>PPP</a:t>
            </a:r>
            <a:r>
              <a:rPr lang="zh-CN" altLang="en-US" smtClean="0"/>
              <a:t>分组成帧到达</a:t>
            </a:r>
            <a:r>
              <a:rPr lang="en-US" altLang="zh-CN" smtClean="0"/>
              <a:t>LAC</a:t>
            </a:r>
            <a:r>
              <a:rPr lang="zh-CN" altLang="en-US" smtClean="0"/>
              <a:t>后，</a:t>
            </a:r>
            <a:r>
              <a:rPr lang="en-US" altLang="zh-CN" smtClean="0"/>
              <a:t>LAC</a:t>
            </a:r>
            <a:r>
              <a:rPr lang="zh-CN" altLang="en-US" smtClean="0"/>
              <a:t>上的</a:t>
            </a:r>
            <a:r>
              <a:rPr lang="en-US" altLang="zh-CN" smtClean="0"/>
              <a:t>L2TP</a:t>
            </a:r>
            <a:r>
              <a:rPr lang="zh-CN" altLang="en-US" smtClean="0"/>
              <a:t>虚拟接口剥去帧的同步序列位等，将余下的数据部分用</a:t>
            </a:r>
            <a:r>
              <a:rPr lang="en-US" altLang="zh-CN" smtClean="0"/>
              <a:t>L2TP</a:t>
            </a:r>
            <a:r>
              <a:rPr lang="zh-CN" altLang="en-US" smtClean="0"/>
              <a:t>进行封装，发送至</a:t>
            </a:r>
            <a:r>
              <a:rPr lang="en-US" altLang="zh-CN" smtClean="0"/>
              <a:t>LNS</a:t>
            </a:r>
            <a:r>
              <a:rPr lang="zh-CN" altLang="en-US" smtClean="0"/>
              <a:t>后，</a:t>
            </a:r>
            <a:r>
              <a:rPr lang="en-US" altLang="zh-CN" smtClean="0"/>
              <a:t>L2TP</a:t>
            </a:r>
            <a:r>
              <a:rPr lang="zh-CN" altLang="en-US" smtClean="0"/>
              <a:t>头被剥去，剩余分组将和本地分组一样被送到相应的接口进行处理。</a:t>
            </a:r>
            <a:endParaRPr lang="en-US" altLang="zh-CN" smtClean="0"/>
          </a:p>
          <a:p>
            <a:pPr lvl="1" eaLnBrk="1" hangingPunct="1"/>
            <a:r>
              <a:rPr lang="zh-CN" altLang="en-US" smtClean="0"/>
              <a:t>当用户想断开链接时，可以向</a:t>
            </a:r>
            <a:r>
              <a:rPr lang="en-US" altLang="zh-CN" smtClean="0"/>
              <a:t>LNS</a:t>
            </a:r>
            <a:r>
              <a:rPr lang="zh-CN" altLang="en-US" smtClean="0"/>
              <a:t>发送终止请求分组，请求断开</a:t>
            </a:r>
            <a:r>
              <a:rPr lang="en-US" altLang="zh-CN" smtClean="0"/>
              <a:t>PPP</a:t>
            </a:r>
            <a:r>
              <a:rPr lang="zh-CN" altLang="en-US" smtClean="0"/>
              <a:t>连接。该分组同其他分组一样，封装在</a:t>
            </a:r>
            <a:r>
              <a:rPr lang="en-US" altLang="zh-CN" smtClean="0"/>
              <a:t>L2TP</a:t>
            </a:r>
            <a:r>
              <a:rPr lang="zh-CN" altLang="en-US" smtClean="0"/>
              <a:t>隧道中传输给</a:t>
            </a:r>
            <a:r>
              <a:rPr lang="en-US" altLang="zh-CN" smtClean="0"/>
              <a:t>LNS</a:t>
            </a:r>
            <a:r>
              <a:rPr lang="zh-CN" altLang="en-US" smtClean="0"/>
              <a:t>。</a:t>
            </a:r>
            <a:r>
              <a:rPr lang="en-US" altLang="zh-CN" smtClean="0"/>
              <a:t>LNS</a:t>
            </a:r>
            <a:r>
              <a:rPr lang="zh-CN" altLang="en-US" smtClean="0"/>
              <a:t>在收到该分组后，发送终止确认分组以终止链路。</a:t>
            </a:r>
            <a:r>
              <a:rPr lang="en-US" altLang="zh-CN" smtClean="0"/>
              <a:t>LNS</a:t>
            </a:r>
            <a:r>
              <a:rPr lang="zh-CN" altLang="en-US" smtClean="0"/>
              <a:t>知道用户已经终止了本次会话后，发送</a:t>
            </a:r>
            <a:r>
              <a:rPr lang="en-US" altLang="zh-CN" smtClean="0"/>
              <a:t>L2TP</a:t>
            </a:r>
            <a:r>
              <a:rPr lang="zh-CN" altLang="en-US" smtClean="0"/>
              <a:t>呼叫关闭分组给</a:t>
            </a:r>
            <a:r>
              <a:rPr lang="en-US" altLang="zh-CN" smtClean="0"/>
              <a:t>LAC</a:t>
            </a:r>
            <a:r>
              <a:rPr lang="zh-CN" altLang="en-US" smtClean="0"/>
              <a:t>，释放会话连接。</a:t>
            </a:r>
          </a:p>
        </p:txBody>
      </p:sp>
      <p:sp>
        <p:nvSpPr>
          <p:cNvPr id="54275" name="标题 1"/>
          <p:cNvSpPr>
            <a:spLocks noGrp="1"/>
          </p:cNvSpPr>
          <p:nvPr>
            <p:ph type="title"/>
          </p:nvPr>
        </p:nvSpPr>
        <p:spPr/>
        <p:txBody>
          <a:bodyPr/>
          <a:lstStyle/>
          <a:p>
            <a:pPr eaLnBrk="1" hangingPunct="1"/>
            <a:r>
              <a:rPr lang="en-US" altLang="zh-CN" b="1" smtClean="0">
                <a:solidFill>
                  <a:srgbClr val="FF0000"/>
                </a:solidFill>
                <a:latin typeface="华文隶书" pitchFamily="2" charset="-122"/>
                <a:ea typeface="华文隶书" pitchFamily="2" charset="-122"/>
              </a:rPr>
              <a:t>4.3.3  L2TP</a:t>
            </a:r>
            <a:r>
              <a:rPr lang="zh-CN" altLang="en-US" b="1" smtClean="0">
                <a:solidFill>
                  <a:srgbClr val="FF0000"/>
                </a:solidFill>
                <a:latin typeface="华文隶书" pitchFamily="2" charset="-122"/>
                <a:ea typeface="华文隶书" pitchFamily="2" charset="-122"/>
              </a:rPr>
              <a:t>协议工作流程</a:t>
            </a:r>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 xmlns:a16="http://schemas.microsoft.com/office/drawing/2014/main" id="{802D6BEC-BC86-4523-929E-63E84CC1CC4D}"/>
              </a:ext>
            </a:extLst>
          </p:cNvPr>
          <p:cNvSpPr>
            <a:spLocks noChangeArrowheads="1"/>
          </p:cNvSpPr>
          <p:nvPr/>
        </p:nvSpPr>
        <p:spPr bwMode="auto">
          <a:xfrm>
            <a:off x="838200" y="1524000"/>
            <a:ext cx="7766050" cy="2985433"/>
          </a:xfrm>
          <a:prstGeom prst="rect">
            <a:avLst/>
          </a:prstGeom>
          <a:noFill/>
          <a:ln w="9525">
            <a:noFill/>
            <a:miter lim="800000"/>
            <a:headEnd/>
            <a:tailEnd/>
          </a:ln>
        </p:spPr>
        <p:txBody>
          <a:bodyPr>
            <a:spAutoFit/>
          </a:bodyPr>
          <a:lstStyle/>
          <a:p>
            <a:pPr eaLnBrk="1" hangingPunct="1">
              <a:lnSpc>
                <a:spcPct val="150000"/>
              </a:lnSpc>
              <a:spcBef>
                <a:spcPct val="20000"/>
              </a:spcBef>
              <a:buClr>
                <a:srgbClr val="0000CC"/>
              </a:buClr>
              <a:buFont typeface="Wingdings" pitchFamily="2" charset="2"/>
              <a:buChar char="l"/>
              <a:defRPr/>
            </a:pPr>
            <a:r>
              <a:rPr lang="en-US" altLang="zh-CN" sz="2000" b="1" dirty="0">
                <a:latin typeface="+mn-ea"/>
                <a:ea typeface="+mn-ea"/>
              </a:rPr>
              <a:t>L2TP</a:t>
            </a:r>
            <a:r>
              <a:rPr lang="zh-CN" altLang="en-US" sz="2000" b="1" dirty="0">
                <a:latin typeface="+mn-ea"/>
                <a:ea typeface="+mn-ea"/>
              </a:rPr>
              <a:t>使用两种消息类型：控制消息，数据消息</a:t>
            </a:r>
            <a:r>
              <a:rPr lang="zh-CN" altLang="en-US" sz="2000" b="1" dirty="0" smtClean="0">
                <a:latin typeface="+mn-ea"/>
                <a:ea typeface="+mn-ea"/>
              </a:rPr>
              <a:t>。均由首部（头）和主体两部分组成。</a:t>
            </a:r>
            <a:endParaRPr lang="zh-CN" altLang="en-US" sz="2000" b="1" dirty="0">
              <a:latin typeface="+mn-ea"/>
              <a:ea typeface="+mn-ea"/>
            </a:endParaRPr>
          </a:p>
          <a:p>
            <a:pPr eaLnBrk="1" hangingPunct="1">
              <a:lnSpc>
                <a:spcPct val="150000"/>
              </a:lnSpc>
              <a:spcBef>
                <a:spcPct val="20000"/>
              </a:spcBef>
              <a:buClr>
                <a:srgbClr val="0000CC"/>
              </a:buClr>
              <a:buFont typeface="Wingdings" pitchFamily="2" charset="2"/>
              <a:buChar char="l"/>
              <a:defRPr/>
            </a:pPr>
            <a:r>
              <a:rPr lang="zh-CN" altLang="en-US" sz="2000" b="1" dirty="0">
                <a:latin typeface="+mn-ea"/>
                <a:ea typeface="+mn-ea"/>
              </a:rPr>
              <a:t>控制消息用于建立、维护、清除隧道和</a:t>
            </a:r>
            <a:r>
              <a:rPr lang="zh-CN" altLang="en-US" sz="2000" b="1" dirty="0" smtClean="0">
                <a:latin typeface="+mn-ea"/>
                <a:ea typeface="+mn-ea"/>
              </a:rPr>
              <a:t>呼叫，主体部分描述了控制报文类型，以及与报文类型相关的信息，这些信息都以属性值对（</a:t>
            </a:r>
            <a:r>
              <a:rPr lang="en-US" altLang="zh-CN" sz="2000" b="1" dirty="0" smtClean="0">
                <a:latin typeface="+mn-ea"/>
                <a:ea typeface="+mn-ea"/>
              </a:rPr>
              <a:t>AVP</a:t>
            </a:r>
            <a:r>
              <a:rPr lang="zh-CN" altLang="en-US" sz="2000" b="1" dirty="0" smtClean="0">
                <a:latin typeface="+mn-ea"/>
                <a:ea typeface="+mn-ea"/>
              </a:rPr>
              <a:t>）的形式出现。</a:t>
            </a:r>
            <a:endParaRPr lang="zh-CN" altLang="en-US" sz="2000" b="1" dirty="0">
              <a:latin typeface="+mn-ea"/>
              <a:ea typeface="+mn-ea"/>
            </a:endParaRPr>
          </a:p>
          <a:p>
            <a:pPr eaLnBrk="1" hangingPunct="1">
              <a:lnSpc>
                <a:spcPct val="150000"/>
              </a:lnSpc>
              <a:spcBef>
                <a:spcPct val="20000"/>
              </a:spcBef>
              <a:buClr>
                <a:srgbClr val="0000CC"/>
              </a:buClr>
              <a:buFont typeface="Wingdings" pitchFamily="2" charset="2"/>
              <a:buChar char="l"/>
              <a:defRPr/>
            </a:pPr>
            <a:r>
              <a:rPr lang="zh-CN" altLang="en-US" sz="2000" b="1" dirty="0">
                <a:latin typeface="+mn-ea"/>
                <a:ea typeface="+mn-ea"/>
              </a:rPr>
              <a:t>数据消息用于封装在隧道上传输的</a:t>
            </a:r>
            <a:r>
              <a:rPr lang="en-US" altLang="zh-CN" sz="2000" b="1" dirty="0">
                <a:latin typeface="+mn-ea"/>
                <a:ea typeface="+mn-ea"/>
              </a:rPr>
              <a:t>PPP</a:t>
            </a:r>
            <a:r>
              <a:rPr lang="zh-CN" altLang="en-US" sz="2000" b="1" dirty="0" smtClean="0">
                <a:latin typeface="+mn-ea"/>
                <a:ea typeface="+mn-ea"/>
              </a:rPr>
              <a:t>帧</a:t>
            </a:r>
            <a:r>
              <a:rPr lang="zh-CN" altLang="en-US" sz="2000" b="1" dirty="0" smtClean="0">
                <a:latin typeface="+mn-ea"/>
              </a:rPr>
              <a:t>，</a:t>
            </a:r>
            <a:r>
              <a:rPr lang="zh-CN" altLang="en-US" sz="2000" b="1" dirty="0" smtClean="0">
                <a:latin typeface="+mn-ea"/>
                <a:ea typeface="+mn-ea"/>
              </a:rPr>
              <a:t>主体是</a:t>
            </a:r>
            <a:r>
              <a:rPr lang="en-US" altLang="zh-CN" sz="2000" b="1" dirty="0" smtClean="0">
                <a:latin typeface="+mn-ea"/>
                <a:ea typeface="+mn-ea"/>
              </a:rPr>
              <a:t>PPP</a:t>
            </a:r>
            <a:r>
              <a:rPr lang="zh-CN" altLang="en-US" sz="2000" b="1" dirty="0" smtClean="0">
                <a:latin typeface="+mn-ea"/>
                <a:ea typeface="+mn-ea"/>
              </a:rPr>
              <a:t>帧。</a:t>
            </a:r>
            <a:endParaRPr lang="zh-CN" altLang="en-US" sz="2000" b="1" dirty="0">
              <a:latin typeface="+mn-ea"/>
              <a:ea typeface="+mn-ea"/>
            </a:endParaRPr>
          </a:p>
        </p:txBody>
      </p:sp>
      <p:sp>
        <p:nvSpPr>
          <p:cNvPr id="55299" name="Rectangle 3"/>
          <p:cNvSpPr>
            <a:spLocks noChangeArrowheads="1"/>
          </p:cNvSpPr>
          <p:nvPr/>
        </p:nvSpPr>
        <p:spPr bwMode="auto">
          <a:xfrm>
            <a:off x="1828800" y="541338"/>
            <a:ext cx="4200525" cy="708025"/>
          </a:xfrm>
          <a:prstGeom prst="rect">
            <a:avLst/>
          </a:prstGeom>
          <a:noFill/>
          <a:ln w="9525">
            <a:noFill/>
            <a:miter lim="800000"/>
            <a:headEnd/>
            <a:tailEnd/>
          </a:ln>
        </p:spPr>
        <p:txBody>
          <a:bodyPr wrap="none">
            <a:spAutoFit/>
          </a:bodyPr>
          <a:lstStyle/>
          <a:p>
            <a:pPr eaLnBrk="1" hangingPunct="1"/>
            <a:r>
              <a:rPr lang="en-US" altLang="zh-CN" sz="4000" b="1">
                <a:solidFill>
                  <a:srgbClr val="FF0000"/>
                </a:solidFill>
                <a:latin typeface="华文隶书" pitchFamily="2" charset="-122"/>
                <a:ea typeface="华文隶书" pitchFamily="2" charset="-122"/>
              </a:rPr>
              <a:t>4.3.4L2TP</a:t>
            </a:r>
            <a:r>
              <a:rPr lang="zh-CN" altLang="en-US" sz="4000" b="1">
                <a:solidFill>
                  <a:srgbClr val="FF0000"/>
                </a:solidFill>
                <a:latin typeface="华文隶书" pitchFamily="2" charset="-122"/>
                <a:ea typeface="华文隶书" pitchFamily="2" charset="-122"/>
              </a:rPr>
              <a:t>协议消息</a:t>
            </a:r>
          </a:p>
        </p:txBody>
      </p:sp>
      <p:graphicFrame>
        <p:nvGraphicFramePr>
          <p:cNvPr id="5" name="表格 4"/>
          <p:cNvGraphicFramePr>
            <a:graphicFrameLocks noGrp="1"/>
          </p:cNvGraphicFramePr>
          <p:nvPr/>
        </p:nvGraphicFramePr>
        <p:xfrm>
          <a:off x="1142976" y="4576704"/>
          <a:ext cx="6096000" cy="1483360"/>
        </p:xfrm>
        <a:graphic>
          <a:graphicData uri="http://schemas.openxmlformats.org/drawingml/2006/table">
            <a:tbl>
              <a:tblPr firstRow="1" bandRow="1">
                <a:tableStyleId>{5C22544A-7EE6-4342-B048-85BDC9FD1C3A}</a:tableStyleId>
              </a:tblPr>
              <a:tblGrid>
                <a:gridCol w="2571768"/>
                <a:gridCol w="1143008"/>
                <a:gridCol w="2381224"/>
              </a:tblGrid>
              <a:tr h="370840">
                <a:tc>
                  <a:txBody>
                    <a:bodyPr/>
                    <a:lstStyle/>
                    <a:p>
                      <a:pPr marL="0" algn="ctr" defTabSz="914400" rtl="0" eaLnBrk="1" latinLnBrk="0" hangingPunct="1"/>
                      <a:r>
                        <a:rPr lang="en-US" altLang="zh-CN" sz="1800" b="1" kern="1200" dirty="0" smtClean="0">
                          <a:solidFill>
                            <a:schemeClr val="tx1"/>
                          </a:solidFill>
                          <a:latin typeface="+mn-lt"/>
                          <a:ea typeface="+mn-ea"/>
                          <a:cs typeface="+mn-cs"/>
                        </a:rPr>
                        <a:t>PPP</a:t>
                      </a:r>
                      <a:r>
                        <a:rPr lang="zh-CN" altLang="en-US" sz="1800" b="1" kern="1200" dirty="0" smtClean="0">
                          <a:solidFill>
                            <a:schemeClr val="tx1"/>
                          </a:solidFill>
                          <a:latin typeface="+mn-lt"/>
                          <a:ea typeface="+mn-ea"/>
                          <a:cs typeface="+mn-cs"/>
                        </a:rPr>
                        <a:t>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algn="ctr" defTabSz="914400" rtl="0" eaLnBrk="1" latinLnBrk="0" hangingPunct="1"/>
                      <a:endParaRPr lang="zh-CN" altLang="en-US" sz="1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endParaRPr lang="zh-CN" altLang="en-US" sz="1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algn="ctr" defTabSz="914400" rtl="0" eaLnBrk="1" latinLnBrk="0" hangingPunct="1"/>
                      <a:r>
                        <a:rPr lang="en-US" altLang="zh-CN" sz="1800" b="1" kern="1200" dirty="0" smtClean="0">
                          <a:solidFill>
                            <a:schemeClr val="tx1"/>
                          </a:solidFill>
                          <a:latin typeface="+mn-lt"/>
                          <a:ea typeface="+mn-ea"/>
                          <a:cs typeface="+mn-cs"/>
                        </a:rPr>
                        <a:t>L2TP</a:t>
                      </a:r>
                      <a:r>
                        <a:rPr lang="zh-CN" altLang="en-US" sz="1800" b="1" kern="1200" dirty="0" smtClean="0">
                          <a:solidFill>
                            <a:schemeClr val="tx1"/>
                          </a:solidFill>
                          <a:latin typeface="+mn-lt"/>
                          <a:ea typeface="+mn-ea"/>
                          <a:cs typeface="+mn-cs"/>
                        </a:rPr>
                        <a:t>数据消息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algn="ctr" defTabSz="914400" rtl="0" eaLnBrk="1" latinLnBrk="0" hangingPunct="1"/>
                      <a:endParaRPr lang="zh-CN" altLang="en-US" sz="1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800" b="1" kern="1200" dirty="0" smtClean="0">
                          <a:solidFill>
                            <a:schemeClr val="tx1"/>
                          </a:solidFill>
                          <a:latin typeface="+mn-lt"/>
                          <a:ea typeface="+mn-ea"/>
                          <a:cs typeface="+mn-cs"/>
                        </a:rPr>
                        <a:t>L2TP</a:t>
                      </a:r>
                      <a:r>
                        <a:rPr lang="zh-CN" altLang="en-US" sz="1800" b="1" kern="1200" dirty="0" smtClean="0">
                          <a:solidFill>
                            <a:schemeClr val="tx1"/>
                          </a:solidFill>
                          <a:latin typeface="+mn-lt"/>
                          <a:ea typeface="+mn-ea"/>
                          <a:cs typeface="+mn-cs"/>
                        </a:rPr>
                        <a:t>控制消息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algn="ctr" defTabSz="914400" rtl="0" eaLnBrk="1" latinLnBrk="0" hangingPunct="1"/>
                      <a:r>
                        <a:rPr lang="en-US" altLang="zh-CN" sz="1800" b="1" kern="1200" dirty="0" smtClean="0">
                          <a:solidFill>
                            <a:schemeClr val="tx1"/>
                          </a:solidFill>
                          <a:latin typeface="+mn-lt"/>
                          <a:ea typeface="+mn-ea"/>
                          <a:cs typeface="+mn-cs"/>
                        </a:rPr>
                        <a:t>L2TP</a:t>
                      </a:r>
                      <a:r>
                        <a:rPr lang="zh-CN" altLang="en-US" sz="1800" b="1" kern="1200" dirty="0" smtClean="0">
                          <a:solidFill>
                            <a:schemeClr val="tx1"/>
                          </a:solidFill>
                          <a:latin typeface="+mn-lt"/>
                          <a:ea typeface="+mn-ea"/>
                          <a:cs typeface="+mn-cs"/>
                        </a:rPr>
                        <a:t>数据通道（不可靠）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algn="ctr" defTabSz="914400" rtl="0" eaLnBrk="1" latinLnBrk="0" hangingPunct="1"/>
                      <a:endParaRPr lang="zh-CN" altLang="en-US" sz="1800" b="1"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800" b="1" kern="1200" dirty="0" smtClean="0">
                          <a:solidFill>
                            <a:schemeClr val="tx1"/>
                          </a:solidFill>
                          <a:latin typeface="+mn-lt"/>
                          <a:ea typeface="+mn-ea"/>
                          <a:cs typeface="+mn-cs"/>
                        </a:rPr>
                        <a:t>L2TP</a:t>
                      </a:r>
                      <a:r>
                        <a:rPr lang="zh-CN" altLang="en-US" sz="1800" b="1" kern="1200" dirty="0" smtClean="0">
                          <a:solidFill>
                            <a:schemeClr val="tx1"/>
                          </a:solidFill>
                          <a:latin typeface="+mn-lt"/>
                          <a:ea typeface="+mn-ea"/>
                          <a:cs typeface="+mn-cs"/>
                        </a:rPr>
                        <a:t>控制通道（可靠）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gridSpan="3">
                  <a:txBody>
                    <a:bodyPr/>
                    <a:lstStyle/>
                    <a:p>
                      <a:pPr marL="0" algn="ctr" defTabSz="914400" rtl="0" eaLnBrk="1" latinLnBrk="0" hangingPunct="1"/>
                      <a:r>
                        <a:rPr lang="zh-CN" altLang="en-US" sz="1800" b="1" kern="1200" dirty="0" smtClean="0">
                          <a:solidFill>
                            <a:schemeClr val="tx1"/>
                          </a:solidFill>
                          <a:latin typeface="+mn-lt"/>
                          <a:ea typeface="+mn-ea"/>
                          <a:cs typeface="+mn-cs"/>
                        </a:rPr>
                        <a:t>包传输（</a:t>
                      </a:r>
                      <a:r>
                        <a:rPr lang="en-US" altLang="zh-CN" sz="1800" b="1" kern="1200" dirty="0" smtClean="0">
                          <a:solidFill>
                            <a:schemeClr val="tx1"/>
                          </a:solidFill>
                          <a:latin typeface="+mn-lt"/>
                          <a:ea typeface="+mn-ea"/>
                          <a:cs typeface="+mn-cs"/>
                        </a:rPr>
                        <a:t>UDP</a:t>
                      </a:r>
                      <a:r>
                        <a:rPr lang="zh-CN" altLang="en-US" sz="1800" b="1" kern="1200" dirty="0" smtClean="0">
                          <a:solidFill>
                            <a:schemeClr val="tx1"/>
                          </a:solidFill>
                          <a:latin typeface="+mn-lt"/>
                          <a:ea typeface="+mn-ea"/>
                          <a:cs typeface="+mn-cs"/>
                        </a:rPr>
                        <a:t>，</a:t>
                      </a:r>
                      <a:r>
                        <a:rPr lang="en-US" altLang="zh-CN" sz="1800" b="1" kern="1200" dirty="0" smtClean="0">
                          <a:solidFill>
                            <a:schemeClr val="tx1"/>
                          </a:solidFill>
                          <a:latin typeface="+mn-lt"/>
                          <a:ea typeface="+mn-ea"/>
                          <a:cs typeface="+mn-cs"/>
                        </a:rPr>
                        <a:t>ATM</a:t>
                      </a:r>
                      <a:r>
                        <a:rPr lang="zh-CN" altLang="en-US" sz="1800" b="1" kern="1200" dirty="0" smtClean="0">
                          <a:solidFill>
                            <a:schemeClr val="tx1"/>
                          </a:solidFill>
                          <a:latin typeface="+mn-lt"/>
                          <a:ea typeface="+mn-ea"/>
                          <a:cs typeface="+mn-cs"/>
                        </a:rPr>
                        <a:t>，</a:t>
                      </a:r>
                      <a:r>
                        <a:rPr lang="en-US" altLang="zh-CN" sz="1800" b="1" kern="1200" dirty="0" smtClean="0">
                          <a:solidFill>
                            <a:schemeClr val="tx1"/>
                          </a:solidFill>
                          <a:latin typeface="+mn-lt"/>
                          <a:ea typeface="+mn-ea"/>
                          <a:cs typeface="+mn-cs"/>
                        </a:rPr>
                        <a:t>……</a:t>
                      </a:r>
                      <a:r>
                        <a:rPr lang="zh-CN" altLang="en-US" sz="1800" b="1" kern="1200" dirty="0" smtClean="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3286116" y="6060064"/>
            <a:ext cx="2015295" cy="369332"/>
          </a:xfrm>
          <a:prstGeom prst="rect">
            <a:avLst/>
          </a:prstGeom>
          <a:noFill/>
        </p:spPr>
        <p:txBody>
          <a:bodyPr wrap="none" rtlCol="0">
            <a:spAutoFit/>
          </a:bodyPr>
          <a:lstStyle/>
          <a:p>
            <a:r>
              <a:rPr lang="en-US" altLang="zh-CN" b="1" dirty="0" smtClean="0"/>
              <a:t>L2TP</a:t>
            </a:r>
            <a:r>
              <a:rPr lang="zh-CN" altLang="en-US" b="1" dirty="0" smtClean="0"/>
              <a:t>协议层次结构</a:t>
            </a:r>
            <a:endParaRPr lang="zh-CN" altLang="en-US" b="1"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1433" name="Group 41"/>
          <p:cNvGraphicFramePr>
            <a:graphicFrameLocks noGrp="1"/>
          </p:cNvGraphicFramePr>
          <p:nvPr>
            <p:ph idx="1"/>
          </p:nvPr>
        </p:nvGraphicFramePr>
        <p:xfrm>
          <a:off x="1219200" y="1093226"/>
          <a:ext cx="6481763" cy="1990726"/>
        </p:xfrm>
        <a:graphic>
          <a:graphicData uri="http://schemas.openxmlformats.org/drawingml/2006/table">
            <a:tbl>
              <a:tblPr/>
              <a:tblGrid>
                <a:gridCol w="350838"/>
                <a:gridCol w="347662"/>
                <a:gridCol w="349250"/>
                <a:gridCol w="350838"/>
                <a:gridCol w="350837"/>
                <a:gridCol w="350838"/>
                <a:gridCol w="349250"/>
                <a:gridCol w="347662"/>
                <a:gridCol w="349250"/>
                <a:gridCol w="406400"/>
                <a:gridCol w="2928938"/>
              </a:tblGrid>
              <a:tr h="503238">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T</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O</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P</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1800" b="1" i="0" u="none" strike="noStrike" cap="none" normalizeH="0" baseline="0" dirty="0" err="1" smtClean="0">
                          <a:ln>
                            <a:noFill/>
                          </a:ln>
                          <a:solidFill>
                            <a:schemeClr val="tx1"/>
                          </a:solidFill>
                          <a:effectLst/>
                          <a:latin typeface="Tahoma" pitchFamily="34" charset="0"/>
                          <a:ea typeface="隶书" pitchFamily="49" charset="-122"/>
                          <a:cs typeface="宋体" pitchFamily="2" charset="-122"/>
                        </a:rPr>
                        <a:t>Ver</a:t>
                      </a:r>
                      <a:endParaRPr kumimoji="0" lang="en-US" altLang="zh-CN" sz="1800" b="1" i="0" u="none" strike="noStrike" cap="none" normalizeH="0" baseline="0" dirty="0" smtClean="0">
                        <a:ln>
                          <a:noFill/>
                        </a:ln>
                        <a:solidFill>
                          <a:schemeClr val="tx1"/>
                        </a:solidFill>
                        <a:effectLst/>
                        <a:latin typeface="Tahoma" pitchFamily="34" charset="0"/>
                        <a:ea typeface="隶书" pitchFamily="49" charset="-122"/>
                        <a:cs typeface="宋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长度（可选）</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gridSpan="10">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隧道</a:t>
                      </a: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ID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会话</a:t>
                      </a: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ID</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gridSpan="10">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Ns</a:t>
                      </a: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（可选）</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Nr</a:t>
                      </a: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（可选）</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gridSpan="10">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偏移量（可选）</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 </a:t>
                      </a:r>
                      <a:r>
                        <a:rPr kumimoji="0" lang="zh-CN" altLang="en-US"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偏移填充（可选）</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57" name="Text Box 38"/>
          <p:cNvSpPr txBox="1">
            <a:spLocks noChangeArrowheads="1"/>
          </p:cNvSpPr>
          <p:nvPr/>
        </p:nvSpPr>
        <p:spPr bwMode="auto">
          <a:xfrm>
            <a:off x="1476375" y="3716338"/>
            <a:ext cx="7127875" cy="2347912"/>
          </a:xfrm>
          <a:prstGeom prst="rect">
            <a:avLst/>
          </a:prstGeom>
          <a:noFill/>
          <a:ln w="9525">
            <a:noFill/>
            <a:miter lim="800000"/>
            <a:headEnd/>
            <a:tailEnd/>
          </a:ln>
        </p:spPr>
        <p:txBody>
          <a:bodyPr>
            <a:spAutoFit/>
          </a:bodyPr>
          <a:lstStyle/>
          <a:p>
            <a:pPr eaLnBrk="1" hangingPunct="1">
              <a:spcBef>
                <a:spcPct val="20000"/>
              </a:spcBef>
            </a:pPr>
            <a:r>
              <a:rPr lang="en-US" altLang="zh-CN" b="1">
                <a:solidFill>
                  <a:srgbClr val="0000FF"/>
                </a:solidFill>
              </a:rPr>
              <a:t>T</a:t>
            </a:r>
            <a:r>
              <a:rPr lang="zh-CN" altLang="en-US" b="1">
                <a:solidFill>
                  <a:srgbClr val="0000FF"/>
                </a:solidFill>
              </a:rPr>
              <a:t>：</a:t>
            </a:r>
            <a:r>
              <a:rPr lang="zh-CN" altLang="en-US" b="1"/>
              <a:t>消息类型</a:t>
            </a:r>
            <a:r>
              <a:rPr lang="en-US" altLang="zh-CN" b="1"/>
              <a:t>,</a:t>
            </a:r>
            <a:r>
              <a:rPr lang="zh-CN" altLang="en-US" b="1"/>
              <a:t>取</a:t>
            </a:r>
            <a:r>
              <a:rPr lang="en-US" altLang="zh-CN" b="1"/>
              <a:t>0</a:t>
            </a:r>
            <a:r>
              <a:rPr lang="zh-CN" altLang="en-US" b="1"/>
              <a:t>为数据消息，取</a:t>
            </a:r>
            <a:r>
              <a:rPr lang="en-US" altLang="zh-CN" b="1"/>
              <a:t>1</a:t>
            </a:r>
            <a:r>
              <a:rPr lang="zh-CN" altLang="en-US" b="1"/>
              <a:t>为控制消息</a:t>
            </a:r>
          </a:p>
          <a:p>
            <a:pPr eaLnBrk="1" hangingPunct="1">
              <a:spcBef>
                <a:spcPct val="20000"/>
              </a:spcBef>
            </a:pPr>
            <a:r>
              <a:rPr lang="en-US" altLang="zh-CN" b="1">
                <a:solidFill>
                  <a:srgbClr val="0000FF"/>
                </a:solidFill>
              </a:rPr>
              <a:t>L</a:t>
            </a:r>
            <a:r>
              <a:rPr lang="zh-CN" altLang="en-US" b="1">
                <a:solidFill>
                  <a:srgbClr val="0000FF"/>
                </a:solidFill>
              </a:rPr>
              <a:t>：</a:t>
            </a:r>
            <a:r>
              <a:rPr lang="zh-CN" altLang="en-US" b="1"/>
              <a:t>取</a:t>
            </a:r>
            <a:r>
              <a:rPr lang="en-US" altLang="zh-CN" b="1"/>
              <a:t>0</a:t>
            </a:r>
            <a:r>
              <a:rPr lang="zh-CN" altLang="en-US" b="1"/>
              <a:t>表示无长度字段，取</a:t>
            </a:r>
            <a:r>
              <a:rPr lang="en-US" altLang="zh-CN" b="1"/>
              <a:t>1</a:t>
            </a:r>
            <a:r>
              <a:rPr lang="zh-CN" altLang="en-US" b="1"/>
              <a:t>表示有长度字段</a:t>
            </a:r>
          </a:p>
          <a:p>
            <a:pPr eaLnBrk="1" hangingPunct="1">
              <a:spcBef>
                <a:spcPct val="20000"/>
              </a:spcBef>
            </a:pPr>
            <a:r>
              <a:rPr lang="zh-CN" altLang="en-US" b="1">
                <a:solidFill>
                  <a:srgbClr val="0000FF"/>
                </a:solidFill>
              </a:rPr>
              <a:t>*：</a:t>
            </a:r>
            <a:r>
              <a:rPr lang="zh-CN" altLang="en-US" b="1"/>
              <a:t>表示保留字段，置</a:t>
            </a:r>
            <a:r>
              <a:rPr lang="en-US" altLang="zh-CN" b="1"/>
              <a:t>0</a:t>
            </a:r>
          </a:p>
          <a:p>
            <a:pPr eaLnBrk="1" hangingPunct="1">
              <a:spcBef>
                <a:spcPct val="20000"/>
              </a:spcBef>
            </a:pPr>
            <a:r>
              <a:rPr lang="en-US" altLang="zh-CN" b="1">
                <a:solidFill>
                  <a:srgbClr val="0000FF"/>
                </a:solidFill>
              </a:rPr>
              <a:t>S</a:t>
            </a:r>
            <a:r>
              <a:rPr lang="zh-CN" altLang="en-US" b="1">
                <a:solidFill>
                  <a:srgbClr val="0000FF"/>
                </a:solidFill>
              </a:rPr>
              <a:t>：</a:t>
            </a:r>
            <a:r>
              <a:rPr lang="zh-CN" altLang="en-US" b="1"/>
              <a:t>为</a:t>
            </a:r>
            <a:r>
              <a:rPr lang="en-US" altLang="zh-CN" b="1"/>
              <a:t>0</a:t>
            </a:r>
            <a:r>
              <a:rPr lang="zh-CN" altLang="en-US" b="1"/>
              <a:t>表示不出现序列号，为</a:t>
            </a:r>
            <a:r>
              <a:rPr lang="en-US" altLang="zh-CN" b="1"/>
              <a:t>1</a:t>
            </a:r>
            <a:r>
              <a:rPr lang="zh-CN" altLang="en-US" b="1"/>
              <a:t>表示出现序列号。控制消息中须置</a:t>
            </a:r>
            <a:r>
              <a:rPr lang="en-US" altLang="zh-CN" b="1"/>
              <a:t>1</a:t>
            </a:r>
          </a:p>
          <a:p>
            <a:pPr eaLnBrk="1" hangingPunct="1">
              <a:spcBef>
                <a:spcPct val="20000"/>
              </a:spcBef>
            </a:pPr>
            <a:r>
              <a:rPr lang="en-US" altLang="zh-CN" b="1">
                <a:solidFill>
                  <a:srgbClr val="0000FF"/>
                </a:solidFill>
              </a:rPr>
              <a:t>O</a:t>
            </a:r>
            <a:r>
              <a:rPr lang="zh-CN" altLang="en-US" b="1">
                <a:solidFill>
                  <a:srgbClr val="0000FF"/>
                </a:solidFill>
              </a:rPr>
              <a:t>：</a:t>
            </a:r>
            <a:r>
              <a:rPr lang="zh-CN" altLang="en-US" b="1"/>
              <a:t>为</a:t>
            </a:r>
            <a:r>
              <a:rPr lang="en-US" altLang="zh-CN" b="1"/>
              <a:t>0</a:t>
            </a:r>
            <a:r>
              <a:rPr lang="zh-CN" altLang="en-US" b="1"/>
              <a:t>表示偏移字段不出现，为</a:t>
            </a:r>
            <a:r>
              <a:rPr lang="en-US" altLang="zh-CN" b="1"/>
              <a:t>1</a:t>
            </a:r>
            <a:r>
              <a:rPr lang="zh-CN" altLang="en-US" b="1"/>
              <a:t>表示出现。控制消息中必须置</a:t>
            </a:r>
            <a:r>
              <a:rPr lang="en-US" altLang="zh-CN" b="1"/>
              <a:t>0</a:t>
            </a:r>
          </a:p>
          <a:p>
            <a:pPr eaLnBrk="1" hangingPunct="1">
              <a:spcBef>
                <a:spcPct val="20000"/>
              </a:spcBef>
            </a:pPr>
            <a:r>
              <a:rPr lang="en-US" altLang="zh-CN" b="1">
                <a:solidFill>
                  <a:srgbClr val="0000FF"/>
                </a:solidFill>
              </a:rPr>
              <a:t>P</a:t>
            </a:r>
            <a:r>
              <a:rPr lang="zh-CN" altLang="en-US" b="1">
                <a:solidFill>
                  <a:srgbClr val="0000FF"/>
                </a:solidFill>
              </a:rPr>
              <a:t>：</a:t>
            </a:r>
            <a:r>
              <a:rPr lang="zh-CN" altLang="en-US" b="1"/>
              <a:t>为</a:t>
            </a:r>
            <a:r>
              <a:rPr lang="en-US" altLang="zh-CN" b="1"/>
              <a:t>0</a:t>
            </a:r>
            <a:r>
              <a:rPr lang="zh-CN" altLang="en-US" b="1"/>
              <a:t>表示不设置优先权，为</a:t>
            </a:r>
            <a:r>
              <a:rPr lang="en-US" altLang="zh-CN" b="1"/>
              <a:t>1</a:t>
            </a:r>
            <a:r>
              <a:rPr lang="zh-CN" altLang="en-US" b="1"/>
              <a:t>表示设置优先权。控制消息中须置</a:t>
            </a:r>
            <a:r>
              <a:rPr lang="en-US" altLang="zh-CN" b="1"/>
              <a:t>0</a:t>
            </a:r>
          </a:p>
          <a:p>
            <a:pPr eaLnBrk="1" hangingPunct="1">
              <a:spcBef>
                <a:spcPct val="20000"/>
              </a:spcBef>
            </a:pPr>
            <a:r>
              <a:rPr lang="en-US" altLang="zh-CN" b="1">
                <a:solidFill>
                  <a:srgbClr val="0000FF"/>
                </a:solidFill>
              </a:rPr>
              <a:t>Ver</a:t>
            </a:r>
            <a:r>
              <a:rPr lang="zh-CN" altLang="en-US" b="1">
                <a:solidFill>
                  <a:srgbClr val="0000FF"/>
                </a:solidFill>
              </a:rPr>
              <a:t>：</a:t>
            </a:r>
            <a:r>
              <a:rPr lang="en-US" altLang="zh-CN" b="1"/>
              <a:t>L2TP</a:t>
            </a:r>
            <a:r>
              <a:rPr lang="zh-CN" altLang="en-US" b="1"/>
              <a:t>的版本，目前取值为</a:t>
            </a:r>
            <a:r>
              <a:rPr lang="en-US" altLang="zh-CN" b="1"/>
              <a:t>2</a:t>
            </a:r>
          </a:p>
        </p:txBody>
      </p:sp>
      <p:sp>
        <p:nvSpPr>
          <p:cNvPr id="56358" name="Rectangle 39"/>
          <p:cNvSpPr>
            <a:spLocks noChangeArrowheads="1"/>
          </p:cNvSpPr>
          <p:nvPr/>
        </p:nvSpPr>
        <p:spPr bwMode="auto">
          <a:xfrm>
            <a:off x="1447800" y="304800"/>
            <a:ext cx="6139822" cy="523220"/>
          </a:xfrm>
          <a:prstGeom prst="rect">
            <a:avLst/>
          </a:prstGeom>
          <a:noFill/>
          <a:ln w="9525">
            <a:noFill/>
            <a:miter lim="800000"/>
            <a:headEnd/>
            <a:tailEnd/>
          </a:ln>
        </p:spPr>
        <p:txBody>
          <a:bodyPr wrap="none">
            <a:spAutoFit/>
          </a:bodyPr>
          <a:lstStyle/>
          <a:p>
            <a:pPr eaLnBrk="1" hangingPunct="1"/>
            <a:r>
              <a:rPr lang="zh-CN" altLang="en-US" sz="2800" b="1" dirty="0">
                <a:solidFill>
                  <a:schemeClr val="hlink"/>
                </a:solidFill>
                <a:latin typeface="隶书" pitchFamily="49" charset="-122"/>
                <a:ea typeface="隶书" pitchFamily="49" charset="-122"/>
              </a:rPr>
              <a:t>（</a:t>
            </a:r>
            <a:r>
              <a:rPr lang="en-US" altLang="zh-CN" sz="2800" b="1" dirty="0">
                <a:solidFill>
                  <a:schemeClr val="hlink"/>
                </a:solidFill>
                <a:latin typeface="隶书" pitchFamily="49" charset="-122"/>
                <a:ea typeface="隶书" pitchFamily="49" charset="-122"/>
              </a:rPr>
              <a:t>1</a:t>
            </a:r>
            <a:r>
              <a:rPr lang="zh-CN" altLang="en-US" sz="2800" b="1" dirty="0">
                <a:solidFill>
                  <a:schemeClr val="hlink"/>
                </a:solidFill>
                <a:latin typeface="隶书" pitchFamily="49" charset="-122"/>
                <a:ea typeface="隶书" pitchFamily="49" charset="-122"/>
              </a:rPr>
              <a:t>）</a:t>
            </a:r>
            <a:r>
              <a:rPr lang="en-US" altLang="zh-CN" sz="2800" b="1" dirty="0">
                <a:solidFill>
                  <a:schemeClr val="hlink"/>
                </a:solidFill>
                <a:latin typeface="隶书" pitchFamily="49" charset="-122"/>
                <a:ea typeface="隶书" pitchFamily="49" charset="-122"/>
              </a:rPr>
              <a:t>L2TP</a:t>
            </a:r>
            <a:r>
              <a:rPr lang="zh-CN" altLang="en-US" sz="2800" b="1" dirty="0">
                <a:solidFill>
                  <a:schemeClr val="hlink"/>
                </a:solidFill>
                <a:latin typeface="隶书" pitchFamily="49" charset="-122"/>
                <a:ea typeface="隶书" pitchFamily="49" charset="-122"/>
              </a:rPr>
              <a:t>分组</a:t>
            </a:r>
            <a:r>
              <a:rPr lang="zh-CN" altLang="en-US" sz="2800" b="1" dirty="0" smtClean="0">
                <a:solidFill>
                  <a:schemeClr val="hlink"/>
                </a:solidFill>
                <a:latin typeface="隶书" pitchFamily="49" charset="-122"/>
                <a:ea typeface="隶书" pitchFamily="49" charset="-122"/>
              </a:rPr>
              <a:t>的报文首部（头）格式</a:t>
            </a:r>
            <a:endParaRPr lang="zh-CN" altLang="en-US" sz="2800" b="1" dirty="0">
              <a:solidFill>
                <a:schemeClr val="hlink"/>
              </a:solidFill>
              <a:latin typeface="隶书" pitchFamily="49" charset="-122"/>
              <a:ea typeface="隶书" pitchFamily="49" charset="-122"/>
            </a:endParaRPr>
          </a:p>
        </p:txBody>
      </p:sp>
      <p:sp>
        <p:nvSpPr>
          <p:cNvPr id="571432" name="Text Box 40"/>
          <p:cNvSpPr txBox="1">
            <a:spLocks noChangeArrowheads="1"/>
          </p:cNvSpPr>
          <p:nvPr/>
        </p:nvSpPr>
        <p:spPr bwMode="auto">
          <a:xfrm>
            <a:off x="0" y="3214686"/>
            <a:ext cx="9144000" cy="3942618"/>
          </a:xfrm>
          <a:prstGeom prst="rect">
            <a:avLst/>
          </a:prstGeom>
          <a:solidFill>
            <a:schemeClr val="bg1"/>
          </a:solidFill>
          <a:ln w="9525">
            <a:noFill/>
            <a:miter lim="800000"/>
            <a:headEnd/>
            <a:tailEnd/>
          </a:ln>
        </p:spPr>
        <p:txBody>
          <a:bodyPr wrap="square">
            <a:spAutoFit/>
          </a:bodyPr>
          <a:lstStyle/>
          <a:p>
            <a:pPr eaLnBrk="1" hangingPunct="1">
              <a:lnSpc>
                <a:spcPct val="120000"/>
              </a:lnSpc>
              <a:spcBef>
                <a:spcPct val="10000"/>
              </a:spcBef>
            </a:pPr>
            <a:r>
              <a:rPr lang="en-US" altLang="zh-CN" b="1" dirty="0" smtClean="0">
                <a:solidFill>
                  <a:srgbClr val="0000FF"/>
                </a:solidFill>
                <a:latin typeface="隶书" pitchFamily="49" charset="-122"/>
                <a:ea typeface="隶书" pitchFamily="49" charset="-122"/>
              </a:rPr>
              <a:t>T</a:t>
            </a:r>
            <a:r>
              <a:rPr lang="zh-CN" altLang="en-US" b="1" dirty="0" smtClean="0">
                <a:solidFill>
                  <a:srgbClr val="0000FF"/>
                </a:solidFill>
                <a:latin typeface="隶书" pitchFamily="49" charset="-122"/>
                <a:ea typeface="隶书" pitchFamily="49" charset="-122"/>
              </a:rPr>
              <a:t>（</a:t>
            </a:r>
            <a:r>
              <a:rPr lang="en-US" altLang="zh-CN" b="1" dirty="0" err="1" smtClean="0">
                <a:solidFill>
                  <a:srgbClr val="0000FF"/>
                </a:solidFill>
                <a:latin typeface="隶书" pitchFamily="49" charset="-122"/>
                <a:ea typeface="隶书" pitchFamily="49" charset="-122"/>
              </a:rPr>
              <a:t>ype</a:t>
            </a:r>
            <a:r>
              <a:rPr lang="zh-CN" altLang="en-US" b="1" dirty="0" smtClean="0">
                <a:solidFill>
                  <a:srgbClr val="0000FF"/>
                </a:solidFill>
                <a:latin typeface="隶书" pitchFamily="49" charset="-122"/>
                <a:ea typeface="隶书" pitchFamily="49" charset="-122"/>
              </a:rPr>
              <a:t>）比特：</a:t>
            </a:r>
            <a:r>
              <a:rPr lang="zh-CN" altLang="en-US" b="1" dirty="0" smtClean="0">
                <a:latin typeface="隶书" pitchFamily="49" charset="-122"/>
                <a:ea typeface="隶书" pitchFamily="49" charset="-122"/>
              </a:rPr>
              <a:t>类型标识，“</a:t>
            </a:r>
            <a:r>
              <a:rPr lang="en-US" altLang="zh-CN" b="1" dirty="0" smtClean="0">
                <a:latin typeface="隶书" pitchFamily="49" charset="-122"/>
                <a:ea typeface="隶书" pitchFamily="49" charset="-122"/>
              </a:rPr>
              <a:t>0</a:t>
            </a:r>
            <a:r>
              <a:rPr lang="zh-CN" altLang="en-US" b="1" dirty="0" smtClean="0">
                <a:latin typeface="隶书" pitchFamily="49" charset="-122"/>
                <a:ea typeface="隶书" pitchFamily="49" charset="-122"/>
              </a:rPr>
              <a:t>”表示数据消息，“</a:t>
            </a:r>
            <a:r>
              <a:rPr lang="en-US" altLang="zh-CN" b="1" dirty="0" smtClean="0">
                <a:latin typeface="隶书" pitchFamily="49" charset="-122"/>
                <a:ea typeface="隶书" pitchFamily="49" charset="-122"/>
              </a:rPr>
              <a:t>1</a:t>
            </a:r>
            <a:r>
              <a:rPr lang="zh-CN" altLang="en-US" b="1" dirty="0" smtClean="0">
                <a:latin typeface="隶书" pitchFamily="49" charset="-122"/>
                <a:ea typeface="隶书" pitchFamily="49" charset="-122"/>
              </a:rPr>
              <a:t>”表示控制消息。</a:t>
            </a:r>
            <a:endParaRPr lang="en-US" altLang="zh-CN" b="1" dirty="0" smtClean="0">
              <a:latin typeface="隶书" pitchFamily="49" charset="-122"/>
              <a:ea typeface="隶书" pitchFamily="49" charset="-122"/>
            </a:endParaRPr>
          </a:p>
          <a:p>
            <a:pPr eaLnBrk="1" hangingPunct="1">
              <a:lnSpc>
                <a:spcPct val="120000"/>
              </a:lnSpc>
              <a:spcBef>
                <a:spcPct val="10000"/>
              </a:spcBef>
            </a:pPr>
            <a:r>
              <a:rPr lang="en-US" altLang="zh-CN" b="1" dirty="0" smtClean="0">
                <a:solidFill>
                  <a:srgbClr val="0000FF"/>
                </a:solidFill>
                <a:latin typeface="隶书" pitchFamily="49" charset="-122"/>
                <a:ea typeface="隶书" pitchFamily="49" charset="-122"/>
              </a:rPr>
              <a:t>L(</a:t>
            </a:r>
            <a:r>
              <a:rPr lang="en-US" altLang="zh-CN" b="1" dirty="0" err="1" smtClean="0">
                <a:solidFill>
                  <a:srgbClr val="0000FF"/>
                </a:solidFill>
                <a:latin typeface="隶书" pitchFamily="49" charset="-122"/>
                <a:ea typeface="隶书" pitchFamily="49" charset="-122"/>
              </a:rPr>
              <a:t>ength</a:t>
            </a:r>
            <a:r>
              <a:rPr lang="en-US" altLang="zh-CN" b="1" dirty="0" smtClean="0">
                <a:solidFill>
                  <a:srgbClr val="0000FF"/>
                </a:solidFill>
                <a:latin typeface="隶书" pitchFamily="49" charset="-122"/>
                <a:ea typeface="隶书" pitchFamily="49" charset="-122"/>
              </a:rPr>
              <a:t>)</a:t>
            </a:r>
            <a:r>
              <a:rPr lang="zh-CN" altLang="en-US" b="1" dirty="0" smtClean="0">
                <a:solidFill>
                  <a:srgbClr val="0000FF"/>
                </a:solidFill>
                <a:latin typeface="隶书" pitchFamily="49" charset="-122"/>
                <a:ea typeface="隶书" pitchFamily="49" charset="-122"/>
              </a:rPr>
              <a:t>比特：</a:t>
            </a:r>
            <a:r>
              <a:rPr lang="zh-CN" altLang="en-US" b="1" dirty="0" smtClean="0">
                <a:latin typeface="隶书" pitchFamily="49" charset="-122"/>
                <a:ea typeface="隶书" pitchFamily="49" charset="-122"/>
              </a:rPr>
              <a:t>长度字段标识，“</a:t>
            </a:r>
            <a:r>
              <a:rPr lang="en-US" altLang="zh-CN" b="1" dirty="0" smtClean="0">
                <a:latin typeface="隶书" pitchFamily="49" charset="-122"/>
                <a:ea typeface="隶书" pitchFamily="49" charset="-122"/>
              </a:rPr>
              <a:t>1</a:t>
            </a:r>
            <a:r>
              <a:rPr lang="zh-CN" altLang="en-US" b="1" dirty="0" smtClean="0">
                <a:latin typeface="隶书" pitchFamily="49" charset="-122"/>
                <a:ea typeface="隶书" pitchFamily="49" charset="-122"/>
              </a:rPr>
              <a:t>”表示首部包含“长度”字段。对控制字段必须为</a:t>
            </a:r>
            <a:r>
              <a:rPr lang="en-US" altLang="zh-CN" b="1" dirty="0" smtClean="0">
                <a:latin typeface="隶书" pitchFamily="49" charset="-122"/>
                <a:ea typeface="隶书" pitchFamily="49" charset="-122"/>
              </a:rPr>
              <a:t>1.</a:t>
            </a:r>
          </a:p>
          <a:p>
            <a:pPr eaLnBrk="1" hangingPunct="1">
              <a:lnSpc>
                <a:spcPct val="120000"/>
              </a:lnSpc>
              <a:spcBef>
                <a:spcPct val="10000"/>
              </a:spcBef>
            </a:pPr>
            <a:r>
              <a:rPr lang="zh-CN" altLang="en-US" b="1" dirty="0" smtClean="0">
                <a:solidFill>
                  <a:srgbClr val="0000FF"/>
                </a:solidFill>
                <a:latin typeface="隶书" pitchFamily="49" charset="-122"/>
                <a:ea typeface="隶书" pitchFamily="49" charset="-122"/>
              </a:rPr>
              <a:t>长度：</a:t>
            </a:r>
            <a:r>
              <a:rPr lang="zh-CN" altLang="en-US" b="1" dirty="0" smtClean="0">
                <a:latin typeface="隶书" pitchFamily="49" charset="-122"/>
                <a:ea typeface="隶书" pitchFamily="49" charset="-122"/>
              </a:rPr>
              <a:t>消息</a:t>
            </a:r>
            <a:r>
              <a:rPr lang="zh-CN" altLang="en-US" b="1" dirty="0">
                <a:latin typeface="隶书" pitchFamily="49" charset="-122"/>
                <a:ea typeface="隶书" pitchFamily="49" charset="-122"/>
              </a:rPr>
              <a:t>总长度，包括</a:t>
            </a:r>
            <a:r>
              <a:rPr lang="en-US" altLang="zh-CN" b="1" dirty="0">
                <a:latin typeface="隶书" pitchFamily="49" charset="-122"/>
                <a:ea typeface="隶书" pitchFamily="49" charset="-122"/>
              </a:rPr>
              <a:t>L2TP</a:t>
            </a:r>
            <a:r>
              <a:rPr lang="zh-CN" altLang="en-US" b="1" dirty="0">
                <a:latin typeface="隶书" pitchFamily="49" charset="-122"/>
                <a:ea typeface="隶书" pitchFamily="49" charset="-122"/>
              </a:rPr>
              <a:t>头、</a:t>
            </a:r>
            <a:r>
              <a:rPr lang="en-US" altLang="zh-CN" b="1" dirty="0">
                <a:latin typeface="隶书" pitchFamily="49" charset="-122"/>
                <a:ea typeface="隶书" pitchFamily="49" charset="-122"/>
              </a:rPr>
              <a:t>PPP</a:t>
            </a:r>
            <a:r>
              <a:rPr lang="zh-CN" altLang="en-US" b="1" dirty="0">
                <a:latin typeface="隶书" pitchFamily="49" charset="-122"/>
                <a:ea typeface="隶书" pitchFamily="49" charset="-122"/>
              </a:rPr>
              <a:t>分组等</a:t>
            </a:r>
          </a:p>
          <a:p>
            <a:pPr eaLnBrk="1" hangingPunct="1">
              <a:lnSpc>
                <a:spcPct val="120000"/>
              </a:lnSpc>
              <a:spcBef>
                <a:spcPct val="10000"/>
              </a:spcBef>
            </a:pPr>
            <a:r>
              <a:rPr lang="zh-CN" altLang="en-US" b="1" dirty="0">
                <a:solidFill>
                  <a:srgbClr val="0000FF"/>
                </a:solidFill>
                <a:latin typeface="隶书" pitchFamily="49" charset="-122"/>
                <a:ea typeface="隶书" pitchFamily="49" charset="-122"/>
              </a:rPr>
              <a:t>隧道</a:t>
            </a:r>
            <a:r>
              <a:rPr lang="en-US" altLang="zh-CN" b="1" dirty="0">
                <a:solidFill>
                  <a:srgbClr val="0000FF"/>
                </a:solidFill>
                <a:latin typeface="隶书" pitchFamily="49" charset="-122"/>
                <a:ea typeface="隶书" pitchFamily="49" charset="-122"/>
              </a:rPr>
              <a:t>ID</a:t>
            </a:r>
            <a:r>
              <a:rPr lang="zh-CN" altLang="en-US" b="1" dirty="0">
                <a:solidFill>
                  <a:srgbClr val="0000FF"/>
                </a:solidFill>
                <a:latin typeface="隶书" pitchFamily="49" charset="-122"/>
                <a:ea typeface="隶书" pitchFamily="49" charset="-122"/>
              </a:rPr>
              <a:t>：</a:t>
            </a:r>
            <a:r>
              <a:rPr lang="zh-CN" altLang="en-US" b="1" dirty="0">
                <a:latin typeface="隶书" pitchFamily="49" charset="-122"/>
                <a:ea typeface="隶书" pitchFamily="49" charset="-122"/>
              </a:rPr>
              <a:t>此次会话所属隧道号</a:t>
            </a:r>
          </a:p>
          <a:p>
            <a:pPr eaLnBrk="1" hangingPunct="1">
              <a:lnSpc>
                <a:spcPct val="120000"/>
              </a:lnSpc>
              <a:spcBef>
                <a:spcPct val="10000"/>
              </a:spcBef>
            </a:pPr>
            <a:r>
              <a:rPr lang="zh-CN" altLang="en-US" b="1" dirty="0">
                <a:solidFill>
                  <a:srgbClr val="0000FF"/>
                </a:solidFill>
                <a:latin typeface="隶书" pitchFamily="49" charset="-122"/>
                <a:ea typeface="隶书" pitchFamily="49" charset="-122"/>
              </a:rPr>
              <a:t>会话</a:t>
            </a:r>
            <a:r>
              <a:rPr lang="en-US" altLang="zh-CN" b="1" dirty="0">
                <a:solidFill>
                  <a:srgbClr val="0000FF"/>
                </a:solidFill>
                <a:latin typeface="隶书" pitchFamily="49" charset="-122"/>
                <a:ea typeface="隶书" pitchFamily="49" charset="-122"/>
              </a:rPr>
              <a:t>ID</a:t>
            </a:r>
            <a:r>
              <a:rPr lang="zh-CN" altLang="en-US" b="1" dirty="0">
                <a:solidFill>
                  <a:srgbClr val="0000FF"/>
                </a:solidFill>
                <a:latin typeface="隶书" pitchFamily="49" charset="-122"/>
                <a:ea typeface="隶书" pitchFamily="49" charset="-122"/>
              </a:rPr>
              <a:t>：</a:t>
            </a:r>
            <a:r>
              <a:rPr lang="zh-CN" altLang="en-US" b="1" dirty="0">
                <a:latin typeface="隶书" pitchFamily="49" charset="-122"/>
                <a:ea typeface="隶书" pitchFamily="49" charset="-122"/>
              </a:rPr>
              <a:t>表示一个隧道内一次会话的标识符</a:t>
            </a:r>
          </a:p>
          <a:p>
            <a:pPr eaLnBrk="1" hangingPunct="1">
              <a:lnSpc>
                <a:spcPct val="120000"/>
              </a:lnSpc>
              <a:spcBef>
                <a:spcPct val="10000"/>
              </a:spcBef>
            </a:pPr>
            <a:r>
              <a:rPr lang="en-US" altLang="zh-CN" b="1" dirty="0">
                <a:solidFill>
                  <a:srgbClr val="0000FF"/>
                </a:solidFill>
                <a:latin typeface="隶书" pitchFamily="49" charset="-122"/>
                <a:ea typeface="隶书" pitchFamily="49" charset="-122"/>
              </a:rPr>
              <a:t>Ns</a:t>
            </a:r>
            <a:r>
              <a:rPr lang="zh-CN" altLang="en-US" b="1" dirty="0">
                <a:solidFill>
                  <a:srgbClr val="0000FF"/>
                </a:solidFill>
                <a:latin typeface="隶书" pitchFamily="49" charset="-122"/>
                <a:ea typeface="隶书" pitchFamily="49" charset="-122"/>
              </a:rPr>
              <a:t>和</a:t>
            </a:r>
            <a:r>
              <a:rPr lang="en-US" altLang="zh-CN" b="1" dirty="0">
                <a:solidFill>
                  <a:srgbClr val="0000FF"/>
                </a:solidFill>
                <a:latin typeface="隶书" pitchFamily="49" charset="-122"/>
                <a:ea typeface="隶书" pitchFamily="49" charset="-122"/>
              </a:rPr>
              <a:t>Nr</a:t>
            </a:r>
            <a:r>
              <a:rPr lang="zh-CN" altLang="en-US" b="1" dirty="0">
                <a:solidFill>
                  <a:srgbClr val="0000FF"/>
                </a:solidFill>
                <a:latin typeface="隶书" pitchFamily="49" charset="-122"/>
                <a:ea typeface="隶书" pitchFamily="49" charset="-122"/>
              </a:rPr>
              <a:t>：</a:t>
            </a:r>
            <a:r>
              <a:rPr lang="zh-CN" altLang="en-US" b="1" dirty="0">
                <a:latin typeface="隶书" pitchFamily="49" charset="-122"/>
                <a:ea typeface="隶书" pitchFamily="49" charset="-122"/>
              </a:rPr>
              <a:t>在数据消息中是可选项，在控制消息中</a:t>
            </a:r>
            <a:r>
              <a:rPr lang="zh-CN" altLang="en-US" b="1" u="sng" dirty="0">
                <a:solidFill>
                  <a:srgbClr val="FF0000"/>
                </a:solidFill>
                <a:latin typeface="隶书" pitchFamily="49" charset="-122"/>
                <a:ea typeface="隶书" pitchFamily="49" charset="-122"/>
              </a:rPr>
              <a:t>必须</a:t>
            </a:r>
            <a:r>
              <a:rPr lang="zh-CN" altLang="en-US" b="1" dirty="0">
                <a:latin typeface="隶书" pitchFamily="49" charset="-122"/>
                <a:ea typeface="隶书" pitchFamily="49" charset="-122"/>
              </a:rPr>
              <a:t>出现。分别代表当前分组序列号和希望接收的下一个分组序列号。</a:t>
            </a:r>
          </a:p>
          <a:p>
            <a:pPr eaLnBrk="1" hangingPunct="1">
              <a:lnSpc>
                <a:spcPct val="120000"/>
              </a:lnSpc>
              <a:spcBef>
                <a:spcPct val="10000"/>
              </a:spcBef>
            </a:pPr>
            <a:r>
              <a:rPr lang="zh-CN" altLang="en-US" b="1" dirty="0">
                <a:solidFill>
                  <a:srgbClr val="0000FF"/>
                </a:solidFill>
                <a:latin typeface="隶书" pitchFamily="49" charset="-122"/>
                <a:ea typeface="隶书" pitchFamily="49" charset="-122"/>
              </a:rPr>
              <a:t>偏移量：</a:t>
            </a:r>
            <a:r>
              <a:rPr lang="zh-CN" altLang="en-US" b="1" dirty="0">
                <a:latin typeface="隶书" pitchFamily="49" charset="-122"/>
                <a:ea typeface="隶书" pitchFamily="49" charset="-122"/>
              </a:rPr>
              <a:t>在数据消息中可选，在控制消息中</a:t>
            </a:r>
            <a:r>
              <a:rPr lang="zh-CN" altLang="en-US" b="1" u="sng" dirty="0">
                <a:solidFill>
                  <a:srgbClr val="FF0000"/>
                </a:solidFill>
                <a:latin typeface="隶书" pitchFamily="49" charset="-122"/>
                <a:ea typeface="隶书" pitchFamily="49" charset="-122"/>
              </a:rPr>
              <a:t>不</a:t>
            </a:r>
            <a:r>
              <a:rPr lang="zh-CN" altLang="en-US" b="1" dirty="0">
                <a:latin typeface="隶书" pitchFamily="49" charset="-122"/>
                <a:ea typeface="隶书" pitchFamily="49" charset="-122"/>
              </a:rPr>
              <a:t>出现。最高位置</a:t>
            </a:r>
            <a:r>
              <a:rPr lang="en-US" altLang="zh-CN" b="1" dirty="0">
                <a:latin typeface="隶书" pitchFamily="49" charset="-122"/>
                <a:ea typeface="隶书" pitchFamily="49" charset="-122"/>
              </a:rPr>
              <a:t>1</a:t>
            </a:r>
            <a:r>
              <a:rPr lang="zh-CN" altLang="en-US" b="1" dirty="0">
                <a:latin typeface="隶书" pitchFamily="49" charset="-122"/>
                <a:ea typeface="隶书" pitchFamily="49" charset="-122"/>
              </a:rPr>
              <a:t>时，表示紧接</a:t>
            </a:r>
            <a:r>
              <a:rPr lang="en-US" altLang="zh-CN" b="1" dirty="0">
                <a:latin typeface="隶书" pitchFamily="49" charset="-122"/>
                <a:ea typeface="隶书" pitchFamily="49" charset="-122"/>
              </a:rPr>
              <a:t>L2TP</a:t>
            </a:r>
            <a:r>
              <a:rPr lang="zh-CN" altLang="en-US" b="1" dirty="0">
                <a:latin typeface="隶书" pitchFamily="49" charset="-122"/>
                <a:ea typeface="隶书" pitchFamily="49" charset="-122"/>
              </a:rPr>
              <a:t>头后（从该字段开始）应跳过多少字节才是用户数据</a:t>
            </a:r>
            <a:r>
              <a:rPr lang="zh-CN" altLang="en-US" b="1" dirty="0">
                <a:solidFill>
                  <a:srgbClr val="0000FF"/>
                </a:solidFill>
                <a:latin typeface="隶书" pitchFamily="49" charset="-122"/>
                <a:ea typeface="隶书" pitchFamily="49" charset="-122"/>
              </a:rPr>
              <a:t>偏移填充：</a:t>
            </a:r>
            <a:r>
              <a:rPr lang="zh-CN" altLang="en-US" b="1" dirty="0">
                <a:latin typeface="隶书" pitchFamily="49" charset="-122"/>
                <a:ea typeface="隶书" pitchFamily="49" charset="-122"/>
              </a:rPr>
              <a:t>为</a:t>
            </a:r>
            <a:r>
              <a:rPr lang="en-US" altLang="zh-CN" b="1" dirty="0">
                <a:latin typeface="隶书" pitchFamily="49" charset="-122"/>
                <a:ea typeface="隶书" pitchFamily="49" charset="-122"/>
              </a:rPr>
              <a:t>0</a:t>
            </a:r>
            <a:r>
              <a:rPr lang="zh-CN" altLang="en-US" b="1" dirty="0">
                <a:latin typeface="隶书" pitchFamily="49" charset="-122"/>
                <a:ea typeface="隶书" pitchFamily="49" charset="-122"/>
              </a:rPr>
              <a:t>，为了使</a:t>
            </a:r>
            <a:r>
              <a:rPr lang="en-US" altLang="zh-CN" b="1" dirty="0">
                <a:latin typeface="隶书" pitchFamily="49" charset="-122"/>
                <a:ea typeface="隶书" pitchFamily="49" charset="-122"/>
              </a:rPr>
              <a:t>L2TP</a:t>
            </a:r>
            <a:r>
              <a:rPr lang="zh-CN" altLang="en-US" b="1" dirty="0">
                <a:latin typeface="隶书" pitchFamily="49" charset="-122"/>
                <a:ea typeface="隶书" pitchFamily="49" charset="-122"/>
              </a:rPr>
              <a:t>头与填充字节的总长度达到一定长度的整数倍，使协议的处理更高效。</a:t>
            </a:r>
          </a:p>
          <a:p>
            <a:pPr eaLnBrk="1" hangingPunct="1">
              <a:lnSpc>
                <a:spcPct val="120000"/>
              </a:lnSpc>
              <a:spcBef>
                <a:spcPct val="10000"/>
              </a:spcBef>
            </a:pPr>
            <a:r>
              <a:rPr lang="en-US" altLang="zh-CN" b="1" dirty="0" err="1">
                <a:solidFill>
                  <a:srgbClr val="0000FF"/>
                </a:solidFill>
                <a:latin typeface="隶书" pitchFamily="49" charset="-122"/>
                <a:ea typeface="隶书" pitchFamily="49" charset="-122"/>
              </a:rPr>
              <a:t>Ver</a:t>
            </a:r>
            <a:r>
              <a:rPr lang="zh-CN" altLang="en-US" b="1" dirty="0">
                <a:solidFill>
                  <a:srgbClr val="0000FF"/>
                </a:solidFill>
                <a:latin typeface="隶书" pitchFamily="49" charset="-122"/>
                <a:ea typeface="隶书" pitchFamily="49" charset="-122"/>
              </a:rPr>
              <a:t>：</a:t>
            </a:r>
            <a:r>
              <a:rPr lang="en-US" altLang="zh-CN" b="1" dirty="0">
                <a:latin typeface="隶书" pitchFamily="49" charset="-122"/>
                <a:ea typeface="隶书" pitchFamily="49" charset="-122"/>
              </a:rPr>
              <a:t>L2TP</a:t>
            </a:r>
            <a:r>
              <a:rPr lang="zh-CN" altLang="en-US" b="1" dirty="0">
                <a:latin typeface="隶书" pitchFamily="49" charset="-122"/>
                <a:ea typeface="隶书" pitchFamily="49" charset="-122"/>
              </a:rPr>
              <a:t>的版本，目前取值为</a:t>
            </a:r>
            <a:r>
              <a:rPr lang="en-US" altLang="zh-CN" b="1" dirty="0">
                <a:latin typeface="隶书" pitchFamily="49" charset="-122"/>
                <a:ea typeface="隶书" pitchFamily="49" charset="-122"/>
              </a:rPr>
              <a:t>2</a:t>
            </a:r>
          </a:p>
        </p:txBody>
      </p:sp>
      <p:sp>
        <p:nvSpPr>
          <p:cNvPr id="6" name="TextBox 5"/>
          <p:cNvSpPr txBox="1"/>
          <p:nvPr/>
        </p:nvSpPr>
        <p:spPr>
          <a:xfrm>
            <a:off x="1071538" y="714356"/>
            <a:ext cx="6786610" cy="369332"/>
          </a:xfrm>
          <a:prstGeom prst="rect">
            <a:avLst/>
          </a:prstGeom>
          <a:noFill/>
        </p:spPr>
        <p:txBody>
          <a:bodyPr wrap="square" rtlCol="0">
            <a:spAutoFit/>
          </a:bodyPr>
          <a:lstStyle/>
          <a:p>
            <a:r>
              <a:rPr lang="en-US" altLang="zh-CN" dirty="0" smtClean="0"/>
              <a:t>  0    1                    4          6    7          121516                                               31</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71432"/>
                                        </p:tgtEl>
                                        <p:attrNameLst>
                                          <p:attrName>style.visibility</p:attrName>
                                        </p:attrNameLst>
                                      </p:cBhvr>
                                      <p:to>
                                        <p:strVal val="visible"/>
                                      </p:to>
                                    </p:set>
                                    <p:animEffect transition="in" filter="barn(inHorizontal)">
                                      <p:cBhvr>
                                        <p:cTn id="7" dur="500"/>
                                        <p:tgtEl>
                                          <p:spTgt spid="571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2456" name="Group 40"/>
          <p:cNvGraphicFramePr>
            <a:graphicFrameLocks noGrp="1"/>
          </p:cNvGraphicFramePr>
          <p:nvPr/>
        </p:nvGraphicFramePr>
        <p:xfrm>
          <a:off x="762000" y="1524000"/>
          <a:ext cx="7743825" cy="3118676"/>
        </p:xfrm>
        <a:graphic>
          <a:graphicData uri="http://schemas.openxmlformats.org/drawingml/2006/table">
            <a:tbl>
              <a:tblPr/>
              <a:tblGrid>
                <a:gridCol w="388938"/>
                <a:gridCol w="384175"/>
                <a:gridCol w="388937"/>
                <a:gridCol w="385763"/>
                <a:gridCol w="388937"/>
                <a:gridCol w="387350"/>
                <a:gridCol w="385763"/>
                <a:gridCol w="388937"/>
                <a:gridCol w="384175"/>
                <a:gridCol w="388938"/>
                <a:gridCol w="3871912"/>
              </a:tblGrid>
              <a:tr h="536575">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T</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Tahoma" pitchFamily="34" charset="0"/>
                          <a:ea typeface="隶书" pitchFamily="49" charset="-122"/>
                          <a:cs typeface="宋体" pitchFamily="2" charset="-122"/>
                        </a:rPr>
                        <a:t>Ver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长度（可选）</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gridSpan="10">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隧道</a:t>
                      </a: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ID</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呼叫</a:t>
                      </a: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ID</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63">
                <a:tc gridSpan="10">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Ns</a:t>
                      </a: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（可选）</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Nr</a:t>
                      </a: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（可选）</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gridSpan="11">
                  <a:txBody>
                    <a:bodyPr/>
                    <a:lstStyle/>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dirty="0" smtClean="0">
                          <a:ln>
                            <a:noFill/>
                          </a:ln>
                          <a:solidFill>
                            <a:srgbClr val="008000"/>
                          </a:solidFill>
                          <a:effectLst/>
                          <a:latin typeface="Tahoma" pitchFamily="34" charset="0"/>
                          <a:ea typeface="隶书" pitchFamily="49" charset="-122"/>
                          <a:cs typeface="宋体" pitchFamily="2" charset="-122"/>
                        </a:rPr>
                        <a:t>消息类型</a:t>
                      </a:r>
                      <a:r>
                        <a:rPr kumimoji="0" lang="en-US" altLang="zh-CN" sz="2400" b="1" i="0" u="none" strike="noStrike" cap="none" normalizeH="0" baseline="0" dirty="0" smtClean="0">
                          <a:ln>
                            <a:noFill/>
                          </a:ln>
                          <a:solidFill>
                            <a:srgbClr val="008000"/>
                          </a:solidFill>
                          <a:effectLst/>
                          <a:latin typeface="Tahoma" pitchFamily="34" charset="0"/>
                          <a:ea typeface="隶书" pitchFamily="49" charset="-122"/>
                          <a:cs typeface="宋体" pitchFamily="2" charset="-122"/>
                        </a:rPr>
                        <a:t>AVP</a:t>
                      </a:r>
                    </a:p>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dirty="0" smtClean="0">
                          <a:ln>
                            <a:noFill/>
                          </a:ln>
                          <a:solidFill>
                            <a:srgbClr val="008000"/>
                          </a:solidFill>
                          <a:effectLst/>
                          <a:latin typeface="Tahoma" pitchFamily="34" charset="0"/>
                          <a:ea typeface="隶书" pitchFamily="49" charset="-122"/>
                          <a:cs typeface="宋体" pitchFamily="2" charset="-122"/>
                        </a:rPr>
                        <a:t>其他</a:t>
                      </a:r>
                      <a:r>
                        <a:rPr kumimoji="0" lang="en-US" altLang="zh-CN" sz="2400" b="1" i="0" u="none" strike="noStrike" cap="none" normalizeH="0" baseline="0" dirty="0" smtClean="0">
                          <a:ln>
                            <a:noFill/>
                          </a:ln>
                          <a:solidFill>
                            <a:srgbClr val="008000"/>
                          </a:solidFill>
                          <a:effectLst/>
                          <a:latin typeface="Tahoma" pitchFamily="34" charset="0"/>
                          <a:ea typeface="隶书" pitchFamily="49" charset="-122"/>
                          <a:cs typeface="宋体" pitchFamily="2" charset="-122"/>
                        </a:rPr>
                        <a:t>AVP</a:t>
                      </a:r>
                    </a:p>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dirty="0" smtClean="0">
                          <a:ln>
                            <a:noFill/>
                          </a:ln>
                          <a:solidFill>
                            <a:srgbClr val="008000"/>
                          </a:solidFill>
                          <a:effectLst/>
                          <a:latin typeface="Arial" charset="0"/>
                          <a:ea typeface="隶书" pitchFamily="49" charset="-122"/>
                          <a:cs typeface="宋体" pitchFamily="2" charset="-122"/>
                        </a:rPr>
                        <a:t>……</a:t>
                      </a:r>
                      <a:endParaRPr kumimoji="0" lang="en-US" altLang="zh-CN" sz="2400" b="1" i="0" u="none" strike="noStrike" cap="none" normalizeH="0" baseline="0" dirty="0" smtClean="0">
                        <a:ln>
                          <a:noFill/>
                        </a:ln>
                        <a:solidFill>
                          <a:srgbClr val="008000"/>
                        </a:solidFill>
                        <a:effectLst/>
                        <a:latin typeface="Tahoma" pitchFamily="34" charset="0"/>
                        <a:ea typeface="隶书" pitchFamily="49" charset="-122"/>
                        <a:cs typeface="宋体"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57380" name="Text Box 37"/>
          <p:cNvSpPr txBox="1">
            <a:spLocks noChangeArrowheads="1"/>
          </p:cNvSpPr>
          <p:nvPr/>
        </p:nvSpPr>
        <p:spPr bwMode="auto">
          <a:xfrm>
            <a:off x="1524000" y="5334000"/>
            <a:ext cx="6335713" cy="457200"/>
          </a:xfrm>
          <a:prstGeom prst="rect">
            <a:avLst/>
          </a:prstGeom>
          <a:noFill/>
          <a:ln w="9525">
            <a:noFill/>
            <a:miter lim="800000"/>
            <a:headEnd/>
            <a:tailEnd/>
          </a:ln>
        </p:spPr>
        <p:txBody>
          <a:bodyPr>
            <a:spAutoFit/>
          </a:bodyPr>
          <a:lstStyle/>
          <a:p>
            <a:pPr algn="ctr" eaLnBrk="1" hangingPunct="1">
              <a:spcBef>
                <a:spcPct val="50000"/>
              </a:spcBef>
            </a:pPr>
            <a:r>
              <a:rPr lang="en-US" altLang="zh-CN" sz="2400" b="1">
                <a:solidFill>
                  <a:srgbClr val="CC00CC"/>
                </a:solidFill>
              </a:rPr>
              <a:t>L2TP</a:t>
            </a:r>
            <a:r>
              <a:rPr lang="zh-CN" altLang="en-US" sz="2400" b="1">
                <a:solidFill>
                  <a:srgbClr val="CC00CC"/>
                </a:solidFill>
              </a:rPr>
              <a:t>控制消息</a:t>
            </a:r>
            <a:r>
              <a:rPr lang="en-US" altLang="zh-CN" sz="2400" b="1">
                <a:solidFill>
                  <a:srgbClr val="CC00CC"/>
                </a:solidFill>
              </a:rPr>
              <a:t>=L2TP</a:t>
            </a:r>
            <a:r>
              <a:rPr lang="zh-CN" altLang="en-US" sz="2400" b="1">
                <a:solidFill>
                  <a:srgbClr val="CC00CC"/>
                </a:solidFill>
              </a:rPr>
              <a:t>头</a:t>
            </a:r>
            <a:r>
              <a:rPr lang="en-US" altLang="zh-CN" sz="2400" b="1">
                <a:solidFill>
                  <a:srgbClr val="CC00CC"/>
                </a:solidFill>
              </a:rPr>
              <a:t>+AVP</a:t>
            </a:r>
            <a:r>
              <a:rPr lang="zh-CN" altLang="en-US" sz="2400" b="1">
                <a:solidFill>
                  <a:srgbClr val="CC00CC"/>
                </a:solidFill>
              </a:rPr>
              <a:t>（</a:t>
            </a:r>
            <a:r>
              <a:rPr lang="en-US" altLang="zh-CN" sz="2400" b="1">
                <a:solidFill>
                  <a:srgbClr val="CC00CC"/>
                </a:solidFill>
              </a:rPr>
              <a:t>1|n</a:t>
            </a:r>
            <a:r>
              <a:rPr lang="zh-CN" altLang="en-US" sz="2400" b="1">
                <a:solidFill>
                  <a:srgbClr val="CC00CC"/>
                </a:solidFill>
              </a:rPr>
              <a:t>）</a:t>
            </a:r>
          </a:p>
        </p:txBody>
      </p:sp>
      <p:sp>
        <p:nvSpPr>
          <p:cNvPr id="57381" name="Rectangle 38"/>
          <p:cNvSpPr>
            <a:spLocks noChangeArrowheads="1"/>
          </p:cNvSpPr>
          <p:nvPr/>
        </p:nvSpPr>
        <p:spPr bwMode="auto">
          <a:xfrm>
            <a:off x="1042988" y="403225"/>
            <a:ext cx="3938587" cy="519113"/>
          </a:xfrm>
          <a:prstGeom prst="rect">
            <a:avLst/>
          </a:prstGeom>
          <a:noFill/>
          <a:ln w="9525" algn="ctr">
            <a:noFill/>
            <a:miter lim="800000"/>
            <a:headEnd/>
            <a:tailEnd/>
          </a:ln>
        </p:spPr>
        <p:txBody>
          <a:bodyPr wrap="none">
            <a:spAutoFit/>
          </a:bodyPr>
          <a:lstStyle/>
          <a:p>
            <a:pPr eaLnBrk="1" hangingPunct="1"/>
            <a:r>
              <a:rPr lang="zh-CN" altLang="en-US" sz="2800" b="1">
                <a:solidFill>
                  <a:schemeClr val="hlink"/>
                </a:solidFill>
                <a:latin typeface="隶书" pitchFamily="49" charset="-122"/>
                <a:ea typeface="隶书" pitchFamily="49" charset="-122"/>
              </a:rPr>
              <a:t>（</a:t>
            </a:r>
            <a:r>
              <a:rPr lang="en-US" altLang="zh-CN" sz="2800" b="1">
                <a:solidFill>
                  <a:schemeClr val="hlink"/>
                </a:solidFill>
                <a:latin typeface="隶书" pitchFamily="49" charset="-122"/>
                <a:ea typeface="隶书" pitchFamily="49" charset="-122"/>
              </a:rPr>
              <a:t>2</a:t>
            </a:r>
            <a:r>
              <a:rPr lang="zh-CN" altLang="en-US" sz="2800" b="1">
                <a:solidFill>
                  <a:schemeClr val="hlink"/>
                </a:solidFill>
                <a:latin typeface="隶书" pitchFamily="49" charset="-122"/>
                <a:ea typeface="隶书" pitchFamily="49" charset="-122"/>
              </a:rPr>
              <a:t>）</a:t>
            </a:r>
            <a:r>
              <a:rPr lang="en-US" altLang="zh-CN" sz="2800" b="1">
                <a:solidFill>
                  <a:schemeClr val="hlink"/>
                </a:solidFill>
                <a:latin typeface="隶书" pitchFamily="49" charset="-122"/>
                <a:ea typeface="隶书" pitchFamily="49" charset="-122"/>
              </a:rPr>
              <a:t>L2TP</a:t>
            </a:r>
            <a:r>
              <a:rPr lang="zh-CN" altLang="en-US" sz="2800" b="1">
                <a:solidFill>
                  <a:schemeClr val="hlink"/>
                </a:solidFill>
                <a:latin typeface="隶书" pitchFamily="49" charset="-122"/>
                <a:ea typeface="隶书" pitchFamily="49" charset="-122"/>
              </a:rPr>
              <a:t>控制消息格式</a:t>
            </a:r>
          </a:p>
        </p:txBody>
      </p:sp>
      <p:sp>
        <p:nvSpPr>
          <p:cNvPr id="5" name="TextBox 4"/>
          <p:cNvSpPr txBox="1"/>
          <p:nvPr/>
        </p:nvSpPr>
        <p:spPr>
          <a:xfrm>
            <a:off x="714348" y="1142984"/>
            <a:ext cx="7786742" cy="369332"/>
          </a:xfrm>
          <a:prstGeom prst="rect">
            <a:avLst/>
          </a:prstGeom>
          <a:noFill/>
        </p:spPr>
        <p:txBody>
          <a:bodyPr wrap="square" rtlCol="0">
            <a:spAutoFit/>
          </a:bodyPr>
          <a:lstStyle/>
          <a:p>
            <a:r>
              <a:rPr lang="en-US" altLang="zh-CN" dirty="0" smtClean="0"/>
              <a:t>  0     1                    4             6    7          121516                                                              31</a:t>
            </a:r>
            <a:endParaRPr lang="zh-CN" alt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69925" y="1403350"/>
            <a:ext cx="7712075" cy="4692650"/>
          </a:xfrm>
          <a:prstGeom prst="rect">
            <a:avLst/>
          </a:prstGeom>
          <a:noFill/>
          <a:ln w="9525">
            <a:noFill/>
            <a:miter lim="800000"/>
            <a:headEnd/>
            <a:tailEnd/>
          </a:ln>
        </p:spPr>
        <p:txBody>
          <a:bodyPr>
            <a:spAutoFit/>
          </a:bodyPr>
          <a:lstStyle/>
          <a:p>
            <a:pPr eaLnBrk="1" hangingPunct="1">
              <a:lnSpc>
                <a:spcPct val="140000"/>
              </a:lnSpc>
              <a:spcBef>
                <a:spcPct val="20000"/>
              </a:spcBef>
              <a:buClr>
                <a:srgbClr val="0000CC"/>
              </a:buClr>
              <a:buFont typeface="Wingdings" pitchFamily="2" charset="2"/>
              <a:buNone/>
            </a:pPr>
            <a:r>
              <a:rPr lang="en-US" altLang="zh-CN" sz="2400" b="1">
                <a:solidFill>
                  <a:srgbClr val="CC00CC"/>
                </a:solidFill>
                <a:latin typeface="隶书" pitchFamily="49" charset="-122"/>
                <a:ea typeface="隶书" pitchFamily="49" charset="-122"/>
              </a:rPr>
              <a:t>IETF</a:t>
            </a:r>
            <a:r>
              <a:rPr lang="zh-CN" altLang="en-US" sz="2400" b="1">
                <a:solidFill>
                  <a:srgbClr val="CC00CC"/>
                </a:solidFill>
                <a:latin typeface="隶书" pitchFamily="49" charset="-122"/>
                <a:ea typeface="隶书" pitchFamily="49" charset="-122"/>
              </a:rPr>
              <a:t>定义的所有</a:t>
            </a:r>
            <a:r>
              <a:rPr lang="en-US" altLang="zh-CN" sz="2400" b="1">
                <a:solidFill>
                  <a:srgbClr val="CC00CC"/>
                </a:solidFill>
                <a:latin typeface="隶书" pitchFamily="49" charset="-122"/>
                <a:ea typeface="隶书" pitchFamily="49" charset="-122"/>
              </a:rPr>
              <a:t>AVP</a:t>
            </a:r>
            <a:r>
              <a:rPr lang="zh-CN" altLang="en-US" sz="2400" b="1">
                <a:solidFill>
                  <a:srgbClr val="CC00CC"/>
                </a:solidFill>
                <a:latin typeface="隶书" pitchFamily="49" charset="-122"/>
                <a:ea typeface="隶书" pitchFamily="49" charset="-122"/>
              </a:rPr>
              <a:t>，从功能上可分为</a:t>
            </a:r>
            <a:r>
              <a:rPr lang="en-US" altLang="zh-CN" sz="2400" b="1">
                <a:solidFill>
                  <a:srgbClr val="CC00CC"/>
                </a:solidFill>
                <a:latin typeface="隶书" pitchFamily="49" charset="-122"/>
                <a:ea typeface="隶书" pitchFamily="49" charset="-122"/>
              </a:rPr>
              <a:t>6</a:t>
            </a:r>
            <a:r>
              <a:rPr lang="zh-CN" altLang="en-US" sz="2400" b="1">
                <a:solidFill>
                  <a:srgbClr val="CC00CC"/>
                </a:solidFill>
                <a:latin typeface="隶书" pitchFamily="49" charset="-122"/>
                <a:ea typeface="隶书" pitchFamily="49" charset="-122"/>
              </a:rPr>
              <a:t>大类：</a:t>
            </a:r>
          </a:p>
          <a:p>
            <a:pPr lvl="1" eaLnBrk="1" hangingPunct="1">
              <a:lnSpc>
                <a:spcPct val="140000"/>
              </a:lnSpc>
              <a:spcBef>
                <a:spcPct val="20000"/>
              </a:spcBef>
              <a:buClr>
                <a:srgbClr val="0000CC"/>
              </a:buClr>
              <a:buFont typeface="Wingdings" pitchFamily="2" charset="2"/>
              <a:buChar char="l"/>
            </a:pPr>
            <a:r>
              <a:rPr lang="zh-CN" altLang="en-US" sz="2400" b="1">
                <a:latin typeface="隶书" pitchFamily="49" charset="-122"/>
                <a:ea typeface="隶书" pitchFamily="49" charset="-122"/>
              </a:rPr>
              <a:t>适用于所有控制消息的</a:t>
            </a:r>
            <a:r>
              <a:rPr lang="en-US" altLang="zh-CN" sz="2400" b="1">
                <a:latin typeface="隶书" pitchFamily="49" charset="-122"/>
                <a:ea typeface="隶书" pitchFamily="49" charset="-122"/>
              </a:rPr>
              <a:t>AVP</a:t>
            </a:r>
          </a:p>
          <a:p>
            <a:pPr lvl="1" eaLnBrk="1" hangingPunct="1">
              <a:lnSpc>
                <a:spcPct val="140000"/>
              </a:lnSpc>
              <a:spcBef>
                <a:spcPct val="20000"/>
              </a:spcBef>
              <a:buClr>
                <a:srgbClr val="0000CC"/>
              </a:buClr>
              <a:buFont typeface="Wingdings" pitchFamily="2" charset="2"/>
              <a:buChar char="l"/>
            </a:pPr>
            <a:r>
              <a:rPr lang="zh-CN" altLang="en-US" sz="2400" b="1">
                <a:latin typeface="隶书" pitchFamily="49" charset="-122"/>
                <a:ea typeface="隶书" pitchFamily="49" charset="-122"/>
              </a:rPr>
              <a:t>用于报告结果和错误代码的</a:t>
            </a:r>
            <a:r>
              <a:rPr lang="en-US" altLang="zh-CN" sz="2400" b="1">
                <a:latin typeface="隶书" pitchFamily="49" charset="-122"/>
                <a:ea typeface="隶书" pitchFamily="49" charset="-122"/>
              </a:rPr>
              <a:t>AVP</a:t>
            </a:r>
          </a:p>
          <a:p>
            <a:pPr lvl="1" eaLnBrk="1" hangingPunct="1">
              <a:lnSpc>
                <a:spcPct val="140000"/>
              </a:lnSpc>
              <a:spcBef>
                <a:spcPct val="20000"/>
              </a:spcBef>
              <a:buClr>
                <a:srgbClr val="0000CC"/>
              </a:buClr>
              <a:buFont typeface="Wingdings" pitchFamily="2" charset="2"/>
              <a:buChar char="l"/>
            </a:pPr>
            <a:r>
              <a:rPr lang="zh-CN" altLang="en-US" sz="2400" b="1">
                <a:latin typeface="隶书" pitchFamily="49" charset="-122"/>
                <a:ea typeface="隶书" pitchFamily="49" charset="-122"/>
              </a:rPr>
              <a:t>用于控制连接管理的</a:t>
            </a:r>
            <a:r>
              <a:rPr lang="en-US" altLang="zh-CN" sz="2400" b="1">
                <a:latin typeface="隶书" pitchFamily="49" charset="-122"/>
                <a:ea typeface="隶书" pitchFamily="49" charset="-122"/>
              </a:rPr>
              <a:t>AVP</a:t>
            </a:r>
          </a:p>
          <a:p>
            <a:pPr lvl="1" eaLnBrk="1" hangingPunct="1">
              <a:lnSpc>
                <a:spcPct val="140000"/>
              </a:lnSpc>
              <a:spcBef>
                <a:spcPct val="20000"/>
              </a:spcBef>
              <a:buClr>
                <a:srgbClr val="0000CC"/>
              </a:buClr>
              <a:buFont typeface="Wingdings" pitchFamily="2" charset="2"/>
              <a:buChar char="l"/>
            </a:pPr>
            <a:r>
              <a:rPr lang="zh-CN" altLang="en-US" sz="2400" b="1">
                <a:latin typeface="隶书" pitchFamily="49" charset="-122"/>
                <a:ea typeface="隶书" pitchFamily="49" charset="-122"/>
              </a:rPr>
              <a:t>用于呼叫管理的</a:t>
            </a:r>
            <a:r>
              <a:rPr lang="en-US" altLang="zh-CN" sz="2400" b="1">
                <a:latin typeface="隶书" pitchFamily="49" charset="-122"/>
                <a:ea typeface="隶书" pitchFamily="49" charset="-122"/>
              </a:rPr>
              <a:t>AVP</a:t>
            </a:r>
          </a:p>
          <a:p>
            <a:pPr lvl="1" eaLnBrk="1" hangingPunct="1">
              <a:lnSpc>
                <a:spcPct val="140000"/>
              </a:lnSpc>
              <a:spcBef>
                <a:spcPct val="20000"/>
              </a:spcBef>
              <a:buClr>
                <a:srgbClr val="0000CC"/>
              </a:buClr>
              <a:buFont typeface="Wingdings" pitchFamily="2" charset="2"/>
              <a:buChar char="l"/>
            </a:pPr>
            <a:r>
              <a:rPr lang="zh-CN" altLang="en-US" sz="2400" b="1">
                <a:latin typeface="隶书" pitchFamily="49" charset="-122"/>
                <a:ea typeface="隶书" pitchFamily="49" charset="-122"/>
              </a:rPr>
              <a:t>用于认证的</a:t>
            </a:r>
            <a:r>
              <a:rPr lang="en-US" altLang="zh-CN" sz="2400" b="1">
                <a:latin typeface="隶书" pitchFamily="49" charset="-122"/>
                <a:ea typeface="隶书" pitchFamily="49" charset="-122"/>
              </a:rPr>
              <a:t>AVP</a:t>
            </a:r>
          </a:p>
          <a:p>
            <a:pPr lvl="1" eaLnBrk="1" hangingPunct="1">
              <a:lnSpc>
                <a:spcPct val="140000"/>
              </a:lnSpc>
              <a:spcBef>
                <a:spcPct val="20000"/>
              </a:spcBef>
              <a:buClr>
                <a:srgbClr val="0000CC"/>
              </a:buClr>
              <a:buFont typeface="Wingdings" pitchFamily="2" charset="2"/>
              <a:buChar char="l"/>
            </a:pPr>
            <a:r>
              <a:rPr lang="zh-CN" altLang="en-US" sz="2400" b="1">
                <a:latin typeface="隶书" pitchFamily="49" charset="-122"/>
                <a:ea typeface="隶书" pitchFamily="49" charset="-122"/>
              </a:rPr>
              <a:t>用于显示呼叫状态的</a:t>
            </a:r>
            <a:r>
              <a:rPr lang="en-US" altLang="zh-CN" sz="2400" b="1">
                <a:latin typeface="隶书" pitchFamily="49" charset="-122"/>
                <a:ea typeface="隶书" pitchFamily="49" charset="-122"/>
              </a:rPr>
              <a:t>AVP</a:t>
            </a:r>
          </a:p>
          <a:p>
            <a:pPr eaLnBrk="1" hangingPunct="1">
              <a:lnSpc>
                <a:spcPct val="140000"/>
              </a:lnSpc>
              <a:spcBef>
                <a:spcPct val="20000"/>
              </a:spcBef>
              <a:buClr>
                <a:srgbClr val="0000CC"/>
              </a:buClr>
              <a:buFont typeface="Wingdings" pitchFamily="2" charset="2"/>
              <a:buChar char="T"/>
            </a:pPr>
            <a:endParaRPr lang="en-US" altLang="zh-CN" sz="2400">
              <a:latin typeface="隶书" pitchFamily="49" charset="-122"/>
              <a:ea typeface="隶书" pitchFamily="49"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 xmlns:a16="http://schemas.microsoft.com/office/drawing/2014/main" id="{B1BB6956-EFBC-4B00-B655-F04C431061CE}"/>
              </a:ext>
            </a:extLst>
          </p:cNvPr>
          <p:cNvSpPr>
            <a:spLocks noGrp="1" noChangeArrowheads="1"/>
          </p:cNvSpPr>
          <p:nvPr>
            <p:ph type="body" idx="1"/>
          </p:nvPr>
        </p:nvSpPr>
        <p:spPr>
          <a:xfrm>
            <a:off x="533400" y="3048000"/>
            <a:ext cx="8359775" cy="3592513"/>
          </a:xfrm>
        </p:spPr>
        <p:txBody>
          <a:bodyPr rtlCol="0">
            <a:normAutofit/>
          </a:bodyPr>
          <a:lstStyle/>
          <a:p>
            <a:pPr eaLnBrk="1" fontAlgn="auto" hangingPunct="1">
              <a:lnSpc>
                <a:spcPct val="110000"/>
              </a:lnSpc>
              <a:spcAft>
                <a:spcPts val="0"/>
              </a:spcAft>
              <a:buFont typeface="Wingdings" pitchFamily="2" charset="2"/>
              <a:buNone/>
              <a:defRPr/>
            </a:pPr>
            <a:r>
              <a:rPr lang="en-US" altLang="zh-CN" sz="2000" b="1" dirty="0">
                <a:solidFill>
                  <a:schemeClr val="folHlink"/>
                </a:solidFill>
                <a:latin typeface="+mn-ea"/>
              </a:rPr>
              <a:t>M:</a:t>
            </a:r>
            <a:r>
              <a:rPr lang="zh-CN" altLang="en-US" sz="2000" b="1" dirty="0">
                <a:latin typeface="+mn-ea"/>
              </a:rPr>
              <a:t>强制位</a:t>
            </a:r>
            <a:r>
              <a:rPr lang="en-US" altLang="zh-CN" sz="2000" b="1" dirty="0">
                <a:latin typeface="+mn-ea"/>
              </a:rPr>
              <a:t>,</a:t>
            </a:r>
            <a:r>
              <a:rPr lang="zh-CN" altLang="en-US" sz="2000" b="1" dirty="0">
                <a:latin typeface="+mn-ea"/>
              </a:rPr>
              <a:t>说明接收方在收到无法识别的</a:t>
            </a:r>
            <a:r>
              <a:rPr lang="en-US" altLang="zh-CN" sz="2000" b="1" dirty="0">
                <a:latin typeface="+mn-ea"/>
              </a:rPr>
              <a:t>AVP</a:t>
            </a:r>
            <a:r>
              <a:rPr lang="zh-CN" altLang="en-US" sz="2000" b="1" dirty="0">
                <a:latin typeface="+mn-ea"/>
              </a:rPr>
              <a:t>时应怎样处理。</a:t>
            </a:r>
            <a:r>
              <a:rPr lang="en-US" altLang="zh-CN" sz="2000" b="1" dirty="0">
                <a:latin typeface="+mn-ea"/>
              </a:rPr>
              <a:t>M</a:t>
            </a:r>
            <a:r>
              <a:rPr lang="zh-CN" altLang="en-US" sz="2000" b="1" dirty="0">
                <a:latin typeface="+mn-ea"/>
              </a:rPr>
              <a:t>取</a:t>
            </a:r>
            <a:r>
              <a:rPr lang="en-US" altLang="zh-CN" sz="2000" b="1" dirty="0">
                <a:latin typeface="+mn-ea"/>
              </a:rPr>
              <a:t>1</a:t>
            </a:r>
            <a:r>
              <a:rPr lang="zh-CN" altLang="en-US" sz="2000" b="1" dirty="0">
                <a:latin typeface="+mn-ea"/>
              </a:rPr>
              <a:t>会话将被中断，取</a:t>
            </a:r>
            <a:r>
              <a:rPr lang="en-US" altLang="zh-CN" sz="2000" b="1" dirty="0">
                <a:latin typeface="+mn-ea"/>
              </a:rPr>
              <a:t>0</a:t>
            </a:r>
            <a:r>
              <a:rPr lang="zh-CN" altLang="en-US" sz="2000" b="1" dirty="0">
                <a:latin typeface="+mn-ea"/>
              </a:rPr>
              <a:t>则忽略。</a:t>
            </a:r>
          </a:p>
          <a:p>
            <a:pPr eaLnBrk="1" fontAlgn="auto" hangingPunct="1">
              <a:lnSpc>
                <a:spcPct val="110000"/>
              </a:lnSpc>
              <a:spcAft>
                <a:spcPts val="0"/>
              </a:spcAft>
              <a:buFont typeface="Wingdings" pitchFamily="2" charset="2"/>
              <a:buNone/>
              <a:defRPr/>
            </a:pPr>
            <a:r>
              <a:rPr lang="en-US" altLang="zh-CN" sz="2000" b="1" dirty="0">
                <a:solidFill>
                  <a:schemeClr val="folHlink"/>
                </a:solidFill>
                <a:latin typeface="+mn-ea"/>
              </a:rPr>
              <a:t>H</a:t>
            </a:r>
            <a:r>
              <a:rPr lang="zh-CN" altLang="en-US" sz="2000" b="1" dirty="0">
                <a:solidFill>
                  <a:schemeClr val="folHlink"/>
                </a:solidFill>
                <a:latin typeface="+mn-ea"/>
              </a:rPr>
              <a:t>：</a:t>
            </a:r>
            <a:r>
              <a:rPr lang="zh-CN" altLang="en-US" sz="2000" b="1" dirty="0">
                <a:latin typeface="+mn-ea"/>
              </a:rPr>
              <a:t>隐藏位。表示</a:t>
            </a:r>
            <a:r>
              <a:rPr lang="en-US" altLang="zh-CN" sz="2000" b="1" dirty="0">
                <a:latin typeface="+mn-ea"/>
              </a:rPr>
              <a:t>AVP</a:t>
            </a:r>
            <a:r>
              <a:rPr lang="zh-CN" altLang="en-US" sz="2000" b="1" dirty="0">
                <a:latin typeface="+mn-ea"/>
              </a:rPr>
              <a:t>中的属性值是否被想隐写为密文。此功能可在</a:t>
            </a:r>
            <a:r>
              <a:rPr lang="en-US" altLang="zh-CN" sz="2000" b="1" dirty="0">
                <a:latin typeface="+mn-ea"/>
              </a:rPr>
              <a:t>AVP</a:t>
            </a:r>
            <a:r>
              <a:rPr lang="zh-CN" altLang="en-US" sz="2000" b="1" dirty="0">
                <a:latin typeface="+mn-ea"/>
              </a:rPr>
              <a:t>中传输口令等敏感数据。</a:t>
            </a:r>
          </a:p>
          <a:p>
            <a:pPr eaLnBrk="1" fontAlgn="auto" hangingPunct="1">
              <a:lnSpc>
                <a:spcPct val="110000"/>
              </a:lnSpc>
              <a:spcAft>
                <a:spcPts val="0"/>
              </a:spcAft>
              <a:buFont typeface="Wingdings" pitchFamily="2" charset="2"/>
              <a:buNone/>
              <a:defRPr/>
            </a:pPr>
            <a:r>
              <a:rPr lang="zh-CN" altLang="en-US" sz="2000" b="1" dirty="0">
                <a:solidFill>
                  <a:schemeClr val="folHlink"/>
                </a:solidFill>
                <a:latin typeface="+mn-ea"/>
              </a:rPr>
              <a:t>长度：</a:t>
            </a:r>
            <a:r>
              <a:rPr lang="zh-CN" altLang="en-US" sz="2000" b="1" dirty="0">
                <a:latin typeface="+mn-ea"/>
              </a:rPr>
              <a:t>字段长为</a:t>
            </a:r>
            <a:r>
              <a:rPr lang="en-US" altLang="zh-CN" sz="2000" b="1" dirty="0">
                <a:latin typeface="+mn-ea"/>
              </a:rPr>
              <a:t>10</a:t>
            </a:r>
            <a:r>
              <a:rPr lang="zh-CN" altLang="en-US" sz="2000" b="1" dirty="0">
                <a:latin typeface="+mn-ea"/>
              </a:rPr>
              <a:t>位，表示</a:t>
            </a:r>
            <a:r>
              <a:rPr lang="en-US" altLang="zh-CN" sz="2000" b="1" dirty="0">
                <a:latin typeface="+mn-ea"/>
              </a:rPr>
              <a:t>AVP</a:t>
            </a:r>
            <a:r>
              <a:rPr lang="zh-CN" altLang="en-US" sz="2000" b="1" dirty="0">
                <a:latin typeface="+mn-ea"/>
              </a:rPr>
              <a:t>所包含的字节数。</a:t>
            </a:r>
          </a:p>
          <a:p>
            <a:pPr eaLnBrk="1" fontAlgn="auto" hangingPunct="1">
              <a:lnSpc>
                <a:spcPct val="110000"/>
              </a:lnSpc>
              <a:spcAft>
                <a:spcPts val="0"/>
              </a:spcAft>
              <a:buFont typeface="Wingdings" pitchFamily="2" charset="2"/>
              <a:buNone/>
              <a:defRPr/>
            </a:pPr>
            <a:r>
              <a:rPr lang="zh-CN" altLang="en-US" sz="2000" b="1" dirty="0">
                <a:solidFill>
                  <a:schemeClr val="folHlink"/>
                </a:solidFill>
                <a:latin typeface="+mn-ea"/>
              </a:rPr>
              <a:t>厂商</a:t>
            </a:r>
            <a:r>
              <a:rPr lang="en-US" altLang="zh-CN" sz="2000" b="1" dirty="0">
                <a:solidFill>
                  <a:schemeClr val="folHlink"/>
                </a:solidFill>
                <a:latin typeface="+mn-ea"/>
              </a:rPr>
              <a:t>ID</a:t>
            </a:r>
            <a:r>
              <a:rPr lang="zh-CN" altLang="en-US" sz="2000" b="1" dirty="0">
                <a:solidFill>
                  <a:schemeClr val="folHlink"/>
                </a:solidFill>
                <a:latin typeface="+mn-ea"/>
              </a:rPr>
              <a:t>：</a:t>
            </a:r>
            <a:r>
              <a:rPr lang="zh-CN" altLang="en-US" sz="2000" b="1" dirty="0">
                <a:latin typeface="+mn-ea"/>
              </a:rPr>
              <a:t>字段长为</a:t>
            </a:r>
            <a:r>
              <a:rPr lang="en-US" altLang="zh-CN" sz="2000" b="1" dirty="0">
                <a:latin typeface="+mn-ea"/>
              </a:rPr>
              <a:t>16</a:t>
            </a:r>
            <a:r>
              <a:rPr lang="zh-CN" altLang="en-US" sz="2000" b="1" dirty="0">
                <a:latin typeface="+mn-ea"/>
              </a:rPr>
              <a:t>位，不同软</a:t>
            </a:r>
            <a:r>
              <a:rPr lang="en-US" altLang="zh-CN" sz="2000" b="1" dirty="0">
                <a:latin typeface="+mn-ea"/>
              </a:rPr>
              <a:t>/</a:t>
            </a:r>
            <a:r>
              <a:rPr lang="zh-CN" altLang="en-US" sz="2000" b="1" dirty="0">
                <a:latin typeface="+mn-ea"/>
              </a:rPr>
              <a:t>硬件厂家被分配的一个</a:t>
            </a:r>
            <a:r>
              <a:rPr lang="en-US" altLang="zh-CN" sz="2000" b="1" dirty="0">
                <a:latin typeface="+mn-ea"/>
              </a:rPr>
              <a:t>SMI</a:t>
            </a:r>
            <a:r>
              <a:rPr lang="zh-CN" altLang="en-US" sz="2000" b="1" dirty="0">
                <a:latin typeface="+mn-ea"/>
              </a:rPr>
              <a:t>（</a:t>
            </a:r>
            <a:r>
              <a:rPr lang="en-US" altLang="zh-CN" sz="2000" b="1" dirty="0">
                <a:latin typeface="+mn-ea"/>
              </a:rPr>
              <a:t>structure of management information</a:t>
            </a:r>
            <a:r>
              <a:rPr lang="zh-CN" altLang="en-US" sz="2000" b="1" dirty="0">
                <a:latin typeface="+mn-ea"/>
              </a:rPr>
              <a:t>，管理信息结构）即为厂商</a:t>
            </a:r>
            <a:r>
              <a:rPr lang="en-US" altLang="zh-CN" sz="2000" b="1" dirty="0">
                <a:latin typeface="+mn-ea"/>
              </a:rPr>
              <a:t>ID</a:t>
            </a:r>
            <a:r>
              <a:rPr lang="zh-CN" altLang="en-US" sz="2000" b="1" dirty="0">
                <a:latin typeface="+mn-ea"/>
              </a:rPr>
              <a:t>。 </a:t>
            </a:r>
          </a:p>
          <a:p>
            <a:pPr eaLnBrk="1" fontAlgn="auto" hangingPunct="1">
              <a:lnSpc>
                <a:spcPct val="110000"/>
              </a:lnSpc>
              <a:spcAft>
                <a:spcPts val="0"/>
              </a:spcAft>
              <a:buFont typeface="Wingdings" pitchFamily="2" charset="2"/>
              <a:buNone/>
              <a:defRPr/>
            </a:pPr>
            <a:r>
              <a:rPr lang="zh-CN" altLang="en-US" sz="2000" b="1" dirty="0">
                <a:solidFill>
                  <a:schemeClr val="folHlink"/>
                </a:solidFill>
                <a:latin typeface="+mn-ea"/>
              </a:rPr>
              <a:t>属性类型：</a:t>
            </a:r>
            <a:r>
              <a:rPr lang="en-US" altLang="zh-CN" sz="2000" b="1" dirty="0">
                <a:latin typeface="+mn-ea"/>
              </a:rPr>
              <a:t>2</a:t>
            </a:r>
            <a:r>
              <a:rPr lang="zh-CN" altLang="en-US" sz="2000" b="1" dirty="0">
                <a:latin typeface="+mn-ea"/>
              </a:rPr>
              <a:t>个字节，表示</a:t>
            </a:r>
            <a:r>
              <a:rPr lang="en-US" altLang="zh-CN" sz="2000" b="1" dirty="0">
                <a:latin typeface="+mn-ea"/>
              </a:rPr>
              <a:t>AVP</a:t>
            </a:r>
            <a:r>
              <a:rPr lang="zh-CN" altLang="en-US" sz="2000" b="1" dirty="0">
                <a:latin typeface="+mn-ea"/>
              </a:rPr>
              <a:t>类型。</a:t>
            </a:r>
          </a:p>
          <a:p>
            <a:pPr eaLnBrk="1" fontAlgn="auto" hangingPunct="1">
              <a:lnSpc>
                <a:spcPct val="110000"/>
              </a:lnSpc>
              <a:spcAft>
                <a:spcPts val="0"/>
              </a:spcAft>
              <a:buFont typeface="Wingdings" pitchFamily="2" charset="2"/>
              <a:buNone/>
              <a:defRPr/>
            </a:pPr>
            <a:r>
              <a:rPr lang="zh-CN" altLang="en-US" sz="2000" b="1" dirty="0">
                <a:solidFill>
                  <a:schemeClr val="folHlink"/>
                </a:solidFill>
                <a:latin typeface="+mn-ea"/>
              </a:rPr>
              <a:t>属性值：</a:t>
            </a:r>
            <a:r>
              <a:rPr lang="zh-CN" altLang="en-US" sz="2000" b="1" dirty="0">
                <a:latin typeface="+mn-ea"/>
              </a:rPr>
              <a:t>对应属性的取值，长度随不同属性类型而不同。</a:t>
            </a:r>
          </a:p>
        </p:txBody>
      </p:sp>
      <p:graphicFrame>
        <p:nvGraphicFramePr>
          <p:cNvPr id="573443" name="Group 3"/>
          <p:cNvGraphicFramePr>
            <a:graphicFrameLocks noGrp="1"/>
          </p:cNvGraphicFramePr>
          <p:nvPr/>
        </p:nvGraphicFramePr>
        <p:xfrm>
          <a:off x="1331913" y="1143000"/>
          <a:ext cx="6985000" cy="1200150"/>
        </p:xfrm>
        <a:graphic>
          <a:graphicData uri="http://schemas.openxmlformats.org/drawingml/2006/table">
            <a:tbl>
              <a:tblPr/>
              <a:tblGrid>
                <a:gridCol w="873125"/>
                <a:gridCol w="873125"/>
                <a:gridCol w="873125"/>
                <a:gridCol w="873125"/>
                <a:gridCol w="3492500"/>
              </a:tblGrid>
              <a:tr h="600075">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M</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保留</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长度</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厂商</a:t>
                      </a:r>
                      <a:r>
                        <a:rPr kumimoji="0" lang="en-US" altLang="zh-CN"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ID</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0075">
                <a:tc gridSpan="4">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smtClean="0">
                          <a:ln>
                            <a:noFill/>
                          </a:ln>
                          <a:solidFill>
                            <a:schemeClr val="tx1"/>
                          </a:solidFill>
                          <a:effectLst/>
                          <a:latin typeface="Tahoma" pitchFamily="34" charset="0"/>
                          <a:ea typeface="隶书" pitchFamily="49" charset="-122"/>
                          <a:cs typeface="宋体" pitchFamily="2" charset="-122"/>
                        </a:rPr>
                        <a:t>属性类型</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属性值</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390" name="Text Box 23"/>
          <p:cNvSpPr txBox="1">
            <a:spLocks noChangeArrowheads="1"/>
          </p:cNvSpPr>
          <p:nvPr/>
        </p:nvSpPr>
        <p:spPr bwMode="auto">
          <a:xfrm>
            <a:off x="1042988" y="404813"/>
            <a:ext cx="2330450" cy="519112"/>
          </a:xfrm>
          <a:prstGeom prst="rect">
            <a:avLst/>
          </a:prstGeom>
          <a:noFill/>
          <a:ln w="9525" algn="ctr">
            <a:noFill/>
            <a:miter lim="800000"/>
            <a:headEnd/>
            <a:tailEnd/>
          </a:ln>
        </p:spPr>
        <p:txBody>
          <a:bodyPr wrap="none">
            <a:spAutoFit/>
          </a:bodyPr>
          <a:lstStyle/>
          <a:p>
            <a:pPr eaLnBrk="1" hangingPunct="1"/>
            <a:r>
              <a:rPr lang="zh-CN" altLang="en-US" sz="2800" b="1">
                <a:solidFill>
                  <a:schemeClr val="hlink"/>
                </a:solidFill>
                <a:latin typeface="隶书" pitchFamily="49" charset="-122"/>
                <a:ea typeface="隶书" pitchFamily="49" charset="-122"/>
              </a:rPr>
              <a:t>（</a:t>
            </a:r>
            <a:r>
              <a:rPr lang="en-US" altLang="zh-CN" sz="2800" b="1">
                <a:solidFill>
                  <a:schemeClr val="hlink"/>
                </a:solidFill>
                <a:latin typeface="隶书" pitchFamily="49" charset="-122"/>
                <a:ea typeface="隶书" pitchFamily="49" charset="-122"/>
              </a:rPr>
              <a:t>3</a:t>
            </a:r>
            <a:r>
              <a:rPr lang="zh-CN" altLang="en-US" sz="2800" b="1">
                <a:solidFill>
                  <a:schemeClr val="hlink"/>
                </a:solidFill>
                <a:latin typeface="隶书" pitchFamily="49" charset="-122"/>
                <a:ea typeface="隶书" pitchFamily="49" charset="-122"/>
              </a:rPr>
              <a:t>）</a:t>
            </a:r>
            <a:r>
              <a:rPr lang="en-US" altLang="zh-CN" sz="2800" b="1">
                <a:solidFill>
                  <a:schemeClr val="hlink"/>
                </a:solidFill>
                <a:latin typeface="隶书" pitchFamily="49" charset="-122"/>
                <a:ea typeface="隶书" pitchFamily="49" charset="-122"/>
              </a:rPr>
              <a:t>AVP</a:t>
            </a:r>
            <a:r>
              <a:rPr lang="zh-CN" altLang="en-US" sz="2800" b="1">
                <a:solidFill>
                  <a:schemeClr val="hlink"/>
                </a:solidFill>
                <a:latin typeface="隶书" pitchFamily="49" charset="-122"/>
                <a:ea typeface="隶书" pitchFamily="49" charset="-122"/>
              </a:rPr>
              <a:t>格式</a:t>
            </a:r>
          </a:p>
        </p:txBody>
      </p:sp>
      <p:sp>
        <p:nvSpPr>
          <p:cNvPr id="5" name="TextBox 4"/>
          <p:cNvSpPr txBox="1"/>
          <p:nvPr/>
        </p:nvSpPr>
        <p:spPr>
          <a:xfrm>
            <a:off x="1285852" y="785794"/>
            <a:ext cx="7000924" cy="369332"/>
          </a:xfrm>
          <a:prstGeom prst="rect">
            <a:avLst/>
          </a:prstGeom>
          <a:noFill/>
        </p:spPr>
        <p:txBody>
          <a:bodyPr wrap="square" rtlCol="0">
            <a:spAutoFit/>
          </a:bodyPr>
          <a:lstStyle/>
          <a:p>
            <a:r>
              <a:rPr lang="en-US" altLang="zh-CN" dirty="0" smtClean="0"/>
              <a:t>  0                1                           6          1516                                                       31</a:t>
            </a:r>
            <a:endParaRPr lang="zh-CN" alt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57166"/>
            <a:ext cx="8858280" cy="6500834"/>
          </a:xfrm>
        </p:spPr>
        <p:txBody>
          <a:bodyPr>
            <a:normAutofit/>
          </a:bodyPr>
          <a:lstStyle/>
          <a:p>
            <a:r>
              <a:rPr lang="en-US" altLang="zh-CN" sz="2400" dirty="0" smtClean="0"/>
              <a:t>L2TP</a:t>
            </a:r>
            <a:r>
              <a:rPr lang="zh-CN" altLang="en-US" sz="2400" dirty="0" smtClean="0"/>
              <a:t>对属性值做加密处理之前首先生成隐藏</a:t>
            </a:r>
            <a:r>
              <a:rPr lang="en-US" altLang="zh-CN" sz="2400" dirty="0" smtClean="0"/>
              <a:t>AVP</a:t>
            </a:r>
            <a:r>
              <a:rPr lang="zh-CN" altLang="en-US" sz="2400" dirty="0" smtClean="0"/>
              <a:t>子格式（</a:t>
            </a:r>
            <a:r>
              <a:rPr lang="en-US" altLang="zh-CN" sz="2400" dirty="0" smtClean="0"/>
              <a:t>Hidden AVP </a:t>
            </a:r>
            <a:r>
              <a:rPr lang="en-US" altLang="zh-CN" sz="2400" dirty="0" err="1" smtClean="0"/>
              <a:t>Subformat</a:t>
            </a:r>
            <a:r>
              <a:rPr lang="en-US" altLang="zh-CN" sz="2400" dirty="0" smtClean="0"/>
              <a:t>, HAS</a:t>
            </a:r>
            <a:r>
              <a:rPr lang="zh-CN" altLang="en-US" sz="2400" dirty="0" smtClean="0"/>
              <a:t>），其中包含</a:t>
            </a:r>
            <a:r>
              <a:rPr lang="en-US" altLang="zh-CN" sz="2400" dirty="0" smtClean="0"/>
              <a:t>2B</a:t>
            </a:r>
            <a:r>
              <a:rPr lang="zh-CN" altLang="en-US" sz="2400" dirty="0" smtClean="0"/>
              <a:t>的“原属性值长度”以及任意长度的“原属性值”和“填充”字段。</a:t>
            </a:r>
            <a:endParaRPr lang="en-US" altLang="zh-CN" sz="2400" dirty="0" smtClean="0"/>
          </a:p>
          <a:p>
            <a:r>
              <a:rPr lang="zh-CN" altLang="en-US" sz="2400" dirty="0" smtClean="0"/>
              <a:t>加密处理时首先将</a:t>
            </a:r>
            <a:r>
              <a:rPr lang="en-US" altLang="zh-CN" sz="2400" dirty="0" smtClean="0"/>
              <a:t>HAS</a:t>
            </a:r>
            <a:r>
              <a:rPr lang="zh-CN" altLang="en-US" sz="2400" dirty="0" smtClean="0"/>
              <a:t>划分为</a:t>
            </a:r>
            <a:r>
              <a:rPr lang="en-US" altLang="zh-CN" sz="2400" dirty="0" smtClean="0"/>
              <a:t>16B</a:t>
            </a:r>
            <a:r>
              <a:rPr lang="zh-CN" altLang="en-US" sz="2400" dirty="0" smtClean="0"/>
              <a:t>的分组，依次为（</a:t>
            </a:r>
            <a:r>
              <a:rPr lang="en-US" altLang="zh-CN" sz="2400" dirty="0" smtClean="0"/>
              <a:t>p</a:t>
            </a:r>
            <a:r>
              <a:rPr lang="en-US" altLang="zh-CN" sz="2400" baseline="-25000" dirty="0" smtClean="0"/>
              <a:t>1</a:t>
            </a:r>
            <a:r>
              <a:rPr lang="en-US" altLang="zh-CN" sz="2400" dirty="0" smtClean="0"/>
              <a:t>,p</a:t>
            </a:r>
            <a:r>
              <a:rPr lang="en-US" altLang="zh-CN" sz="2400" baseline="-25000" dirty="0" smtClean="0"/>
              <a:t>2</a:t>
            </a:r>
            <a:r>
              <a:rPr lang="en-US" altLang="zh-CN" sz="2400" dirty="0" smtClean="0"/>
              <a:t>,….,p</a:t>
            </a:r>
            <a:r>
              <a:rPr lang="en-US" altLang="zh-CN" sz="2400" baseline="-25000" dirty="0" smtClean="0"/>
              <a:t>i</a:t>
            </a:r>
            <a:r>
              <a:rPr lang="zh-CN" altLang="en-US" sz="2400" dirty="0" smtClean="0"/>
              <a:t>）</a:t>
            </a:r>
            <a:endParaRPr lang="en-US" altLang="zh-CN" sz="2400" dirty="0" smtClean="0"/>
          </a:p>
          <a:p>
            <a:r>
              <a:rPr lang="zh-CN" altLang="en-US" sz="2400" dirty="0" smtClean="0"/>
              <a:t>随后加密过程如下：</a:t>
            </a:r>
            <a:endParaRPr lang="en-US" altLang="zh-CN" sz="2400" dirty="0" smtClean="0"/>
          </a:p>
          <a:p>
            <a:pPr lvl="1"/>
            <a:r>
              <a:rPr lang="en-US" altLang="zh-CN" sz="2000" dirty="0" smtClean="0"/>
              <a:t>c</a:t>
            </a:r>
            <a:r>
              <a:rPr lang="en-US" altLang="zh-CN" sz="2400" baseline="-25000" dirty="0" smtClean="0"/>
              <a:t>1</a:t>
            </a:r>
            <a:r>
              <a:rPr lang="en-US" altLang="zh-CN" sz="2000" dirty="0" smtClean="0"/>
              <a:t>=p</a:t>
            </a:r>
            <a:r>
              <a:rPr lang="en-US" altLang="zh-CN" sz="2400" baseline="-25000" dirty="0" smtClean="0"/>
              <a:t>1</a:t>
            </a:r>
            <a:r>
              <a:rPr lang="zh-CN" altLang="en-US" sz="2000" dirty="0" smtClean="0"/>
              <a:t>⊕</a:t>
            </a:r>
            <a:r>
              <a:rPr lang="en-US" altLang="zh-CN" sz="2000" dirty="0" smtClean="0"/>
              <a:t>MD5(AV|S|RV)</a:t>
            </a:r>
          </a:p>
          <a:p>
            <a:pPr lvl="1"/>
            <a:r>
              <a:rPr lang="en-US" altLang="zh-CN" sz="2000" dirty="0" smtClean="0"/>
              <a:t>c</a:t>
            </a:r>
            <a:r>
              <a:rPr lang="en-US" altLang="zh-CN" sz="2400" baseline="-25000" dirty="0" smtClean="0"/>
              <a:t>2</a:t>
            </a:r>
            <a:r>
              <a:rPr lang="en-US" altLang="zh-CN" sz="2000" dirty="0" smtClean="0"/>
              <a:t>=p</a:t>
            </a:r>
            <a:r>
              <a:rPr lang="en-US" altLang="zh-CN" sz="2400" baseline="-25000" dirty="0" smtClean="0"/>
              <a:t>2</a:t>
            </a:r>
            <a:r>
              <a:rPr lang="zh-CN" altLang="en-US" sz="2000" dirty="0" smtClean="0"/>
              <a:t>⊕</a:t>
            </a:r>
            <a:r>
              <a:rPr lang="en-US" altLang="zh-CN" sz="2000" dirty="0" smtClean="0"/>
              <a:t>MD5(S|c</a:t>
            </a:r>
            <a:r>
              <a:rPr lang="en-US" altLang="zh-CN" sz="2400" baseline="-25000" dirty="0" smtClean="0"/>
              <a:t>1</a:t>
            </a:r>
            <a:r>
              <a:rPr lang="en-US" altLang="zh-CN" sz="2000" dirty="0" smtClean="0"/>
              <a:t>)</a:t>
            </a:r>
          </a:p>
          <a:p>
            <a:pPr lvl="1"/>
            <a:r>
              <a:rPr lang="en-US" altLang="zh-CN" sz="2000" dirty="0" smtClean="0"/>
              <a:t>……..</a:t>
            </a:r>
          </a:p>
          <a:p>
            <a:pPr lvl="1"/>
            <a:r>
              <a:rPr lang="en-US" altLang="zh-CN" sz="2000" dirty="0" err="1" smtClean="0"/>
              <a:t>c</a:t>
            </a:r>
            <a:r>
              <a:rPr lang="en-US" altLang="zh-CN" sz="2400" baseline="-25000" dirty="0" err="1" smtClean="0"/>
              <a:t>i</a:t>
            </a:r>
            <a:r>
              <a:rPr lang="en-US" altLang="zh-CN" sz="2000" dirty="0" smtClean="0"/>
              <a:t>=p</a:t>
            </a:r>
            <a:r>
              <a:rPr lang="en-US" altLang="zh-CN" sz="2400" baseline="-25000" dirty="0" smtClean="0"/>
              <a:t>i</a:t>
            </a:r>
            <a:r>
              <a:rPr lang="zh-CN" altLang="en-US" sz="2000" dirty="0" smtClean="0"/>
              <a:t>⊕</a:t>
            </a:r>
            <a:r>
              <a:rPr lang="en-US" altLang="zh-CN" sz="2000" dirty="0" smtClean="0"/>
              <a:t>MD5(S|c</a:t>
            </a:r>
            <a:r>
              <a:rPr lang="en-US" altLang="zh-CN" sz="2400" baseline="-25000" dirty="0" smtClean="0"/>
              <a:t>i-1</a:t>
            </a:r>
            <a:r>
              <a:rPr lang="en-US" altLang="zh-CN" sz="2000" dirty="0" smtClean="0"/>
              <a:t>)</a:t>
            </a:r>
          </a:p>
          <a:p>
            <a:pPr lvl="1">
              <a:buNone/>
            </a:pPr>
            <a:r>
              <a:rPr lang="zh-CN" altLang="en-US" sz="2000" dirty="0" smtClean="0"/>
              <a:t>其中，</a:t>
            </a:r>
            <a:r>
              <a:rPr lang="en-US" altLang="zh-CN" sz="2000" dirty="0" smtClean="0"/>
              <a:t>AV</a:t>
            </a:r>
            <a:r>
              <a:rPr lang="zh-CN" altLang="en-US" sz="2000" dirty="0" smtClean="0"/>
              <a:t>是</a:t>
            </a:r>
            <a:r>
              <a:rPr lang="en-US" altLang="zh-CN" sz="2000" dirty="0" smtClean="0"/>
              <a:t>2B</a:t>
            </a:r>
            <a:r>
              <a:rPr lang="zh-CN" altLang="en-US" sz="2000" dirty="0" smtClean="0"/>
              <a:t>的属性类型；</a:t>
            </a:r>
            <a:r>
              <a:rPr lang="en-US" altLang="zh-CN" sz="2000" dirty="0" smtClean="0"/>
              <a:t>S</a:t>
            </a:r>
            <a:r>
              <a:rPr lang="zh-CN" altLang="en-US" sz="2000" dirty="0" smtClean="0"/>
              <a:t>是通信双方的共享秘密，这个秘密和双方实施</a:t>
            </a:r>
            <a:r>
              <a:rPr lang="en-US" altLang="zh-CN" sz="2000" dirty="0" smtClean="0"/>
              <a:t>CHAP</a:t>
            </a:r>
            <a:r>
              <a:rPr lang="zh-CN" altLang="en-US" sz="2000" dirty="0" smtClean="0"/>
              <a:t>时所使用的共享秘密相同；</a:t>
            </a:r>
            <a:r>
              <a:rPr lang="en-US" altLang="zh-CN" sz="2000" dirty="0" smtClean="0"/>
              <a:t>RV</a:t>
            </a:r>
            <a:r>
              <a:rPr lang="zh-CN" altLang="en-US" sz="2000" dirty="0" smtClean="0"/>
              <a:t>是随机向量。最终的属性值字段是</a:t>
            </a:r>
            <a:r>
              <a:rPr lang="en-US" altLang="zh-CN" sz="2000" dirty="0" smtClean="0"/>
              <a:t>c</a:t>
            </a:r>
            <a:r>
              <a:rPr lang="en-US" altLang="zh-CN" sz="2000" baseline="-25000" dirty="0" smtClean="0"/>
              <a:t>1</a:t>
            </a:r>
            <a:r>
              <a:rPr lang="en-US" altLang="zh-CN" sz="2000" dirty="0" smtClean="0"/>
              <a:t>|c</a:t>
            </a:r>
            <a:r>
              <a:rPr lang="en-US" altLang="zh-CN" sz="2000" baseline="-25000" dirty="0" smtClean="0"/>
              <a:t>2</a:t>
            </a:r>
            <a:r>
              <a:rPr lang="en-US" altLang="zh-CN" sz="2000" dirty="0" smtClean="0"/>
              <a:t>|….|</a:t>
            </a:r>
            <a:r>
              <a:rPr lang="en-US" altLang="zh-CN" sz="2000" dirty="0" err="1" smtClean="0"/>
              <a:t>c</a:t>
            </a:r>
            <a:r>
              <a:rPr lang="en-US" altLang="zh-CN" sz="2000" baseline="-25000" dirty="0" err="1" smtClean="0"/>
              <a:t>i</a:t>
            </a:r>
            <a:r>
              <a:rPr lang="zh-CN" altLang="en-US" sz="2000" baseline="-25000" dirty="0" smtClean="0"/>
              <a:t>。</a:t>
            </a:r>
            <a:endParaRPr lang="en-US" altLang="zh-CN" sz="2000" baseline="-25000" dirty="0" smtClean="0"/>
          </a:p>
          <a:p>
            <a:pPr lvl="1">
              <a:buNone/>
            </a:pPr>
            <a:r>
              <a:rPr lang="zh-CN" altLang="en-US" sz="2000" dirty="0" smtClean="0"/>
              <a:t>由于加密属性值需使用</a:t>
            </a:r>
            <a:r>
              <a:rPr lang="en-US" altLang="zh-CN" sz="2000" dirty="0" smtClean="0"/>
              <a:t>RV</a:t>
            </a:r>
            <a:r>
              <a:rPr lang="zh-CN" altLang="en-US" sz="2000" dirty="0" smtClean="0"/>
              <a:t>，所有每个包含隐藏</a:t>
            </a:r>
            <a:r>
              <a:rPr lang="en-US" altLang="zh-CN" sz="2000" dirty="0" smtClean="0"/>
              <a:t>AVP</a:t>
            </a:r>
            <a:r>
              <a:rPr lang="zh-CN" altLang="en-US" sz="2000" dirty="0" smtClean="0"/>
              <a:t>的</a:t>
            </a:r>
            <a:r>
              <a:rPr lang="en-US" altLang="zh-CN" sz="2000" dirty="0" smtClean="0"/>
              <a:t>L2TP</a:t>
            </a:r>
            <a:r>
              <a:rPr lang="zh-CN" altLang="en-US" sz="2000" dirty="0" smtClean="0"/>
              <a:t>报文中都应该包含“随机向量</a:t>
            </a:r>
            <a:r>
              <a:rPr lang="en-US" altLang="zh-CN" sz="2000" dirty="0" smtClean="0"/>
              <a:t>AVP</a:t>
            </a:r>
            <a:r>
              <a:rPr lang="zh-CN" altLang="en-US" sz="2000" dirty="0" smtClean="0"/>
              <a:t>”，且在所有隐藏</a:t>
            </a:r>
            <a:r>
              <a:rPr lang="en-US" altLang="zh-CN" sz="2000" dirty="0" smtClean="0"/>
              <a:t>AVP</a:t>
            </a:r>
            <a:r>
              <a:rPr lang="zh-CN" altLang="en-US" sz="2000" dirty="0" smtClean="0"/>
              <a:t>之前出现。多个隐藏</a:t>
            </a:r>
            <a:r>
              <a:rPr lang="en-US" altLang="zh-CN" sz="2000" dirty="0" smtClean="0"/>
              <a:t>AVP</a:t>
            </a:r>
            <a:r>
              <a:rPr lang="zh-CN" altLang="en-US" sz="2000" dirty="0" smtClean="0"/>
              <a:t>可共用同一</a:t>
            </a:r>
            <a:r>
              <a:rPr lang="en-US" altLang="zh-CN" sz="2000" dirty="0" smtClean="0"/>
              <a:t>RV</a:t>
            </a:r>
            <a:r>
              <a:rPr lang="zh-CN" altLang="en-US" sz="2000" dirty="0" smtClean="0"/>
              <a:t>，每个隐藏</a:t>
            </a:r>
            <a:r>
              <a:rPr lang="en-US" altLang="zh-CN" sz="2000" dirty="0" smtClean="0"/>
              <a:t>AVP</a:t>
            </a:r>
            <a:r>
              <a:rPr lang="zh-CN" altLang="en-US" sz="2000" dirty="0" smtClean="0"/>
              <a:t>都使用其前面最近的</a:t>
            </a:r>
            <a:r>
              <a:rPr lang="en-US" altLang="zh-CN" sz="2000" dirty="0" smtClean="0"/>
              <a:t>RV</a:t>
            </a:r>
            <a:r>
              <a:rPr lang="zh-CN" altLang="en-US" sz="2000" dirty="0" smtClean="0"/>
              <a:t>。</a:t>
            </a:r>
            <a:endParaRPr lang="en-US" altLang="zh-CN" sz="2000" dirty="0" smtClean="0"/>
          </a:p>
          <a:p>
            <a:pPr lvl="1">
              <a:buNone/>
            </a:pPr>
            <a:endParaRPr lang="en-US" altLang="zh-CN" sz="20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D03F9640-172B-474E-BD50-01BB46A98443}"/>
              </a:ext>
            </a:extLst>
          </p:cNvPr>
          <p:cNvSpPr>
            <a:spLocks noChangeArrowheads="1"/>
          </p:cNvSpPr>
          <p:nvPr/>
        </p:nvSpPr>
        <p:spPr bwMode="auto">
          <a:xfrm>
            <a:off x="685800" y="1484313"/>
            <a:ext cx="7989888" cy="5343525"/>
          </a:xfrm>
          <a:prstGeom prst="rect">
            <a:avLst/>
          </a:prstGeom>
          <a:noFill/>
          <a:ln w="9525">
            <a:noFill/>
            <a:miter lim="800000"/>
            <a:headEnd/>
            <a:tailEnd/>
          </a:ln>
        </p:spPr>
        <p:txBody>
          <a:bodyPr>
            <a:spAutoFit/>
          </a:bodyPr>
          <a:lstStyle/>
          <a:p>
            <a:pPr marL="342900" indent="-342900" eaLnBrk="1" hangingPunct="1">
              <a:lnSpc>
                <a:spcPct val="130000"/>
              </a:lnSpc>
              <a:spcBef>
                <a:spcPct val="20000"/>
              </a:spcBef>
              <a:defRPr/>
            </a:pPr>
            <a:r>
              <a:rPr lang="zh-CN" altLang="en-US" sz="2800" b="1" dirty="0">
                <a:solidFill>
                  <a:schemeClr val="hlink"/>
                </a:solidFill>
                <a:latin typeface="+mn-ea"/>
                <a:ea typeface="+mn-ea"/>
              </a:rPr>
              <a:t>（</a:t>
            </a:r>
            <a:r>
              <a:rPr lang="en-US" altLang="zh-CN" sz="2800" b="1" dirty="0">
                <a:solidFill>
                  <a:schemeClr val="hlink"/>
                </a:solidFill>
                <a:latin typeface="+mn-ea"/>
                <a:ea typeface="+mn-ea"/>
              </a:rPr>
              <a:t>1</a:t>
            </a:r>
            <a:r>
              <a:rPr lang="zh-CN" altLang="en-US" sz="2800" b="1" dirty="0">
                <a:solidFill>
                  <a:schemeClr val="hlink"/>
                </a:solidFill>
                <a:latin typeface="+mn-ea"/>
                <a:ea typeface="+mn-ea"/>
              </a:rPr>
              <a:t>）连接建立</a:t>
            </a:r>
          </a:p>
          <a:p>
            <a:pPr marL="342900" indent="-342900" eaLnBrk="1" hangingPunct="1">
              <a:lnSpc>
                <a:spcPct val="130000"/>
              </a:lnSpc>
              <a:spcBef>
                <a:spcPct val="20000"/>
              </a:spcBef>
              <a:buClr>
                <a:srgbClr val="0000CC"/>
              </a:buClr>
              <a:buFont typeface="Wingdings" pitchFamily="2" charset="2"/>
              <a:buChar char="l"/>
              <a:defRPr/>
            </a:pPr>
            <a:r>
              <a:rPr lang="en-US" altLang="zh-CN" sz="2400" b="1" dirty="0">
                <a:latin typeface="+mn-ea"/>
                <a:ea typeface="+mn-ea"/>
              </a:rPr>
              <a:t>L2TP</a:t>
            </a:r>
            <a:r>
              <a:rPr lang="zh-CN" altLang="en-US" sz="2400" b="1" dirty="0">
                <a:latin typeface="+mn-ea"/>
                <a:ea typeface="+mn-ea"/>
              </a:rPr>
              <a:t>封装分组在</a:t>
            </a:r>
            <a:r>
              <a:rPr lang="en-US" altLang="zh-CN" sz="2400" b="1" dirty="0">
                <a:latin typeface="+mn-ea"/>
                <a:ea typeface="+mn-ea"/>
              </a:rPr>
              <a:t>IP</a:t>
            </a:r>
            <a:r>
              <a:rPr lang="zh-CN" altLang="en-US" sz="2400" b="1" dirty="0">
                <a:latin typeface="+mn-ea"/>
                <a:ea typeface="+mn-ea"/>
              </a:rPr>
              <a:t>网络中是通过</a:t>
            </a:r>
            <a:r>
              <a:rPr lang="en-US" altLang="zh-CN" sz="2400" b="1" dirty="0">
                <a:latin typeface="+mn-ea"/>
                <a:ea typeface="+mn-ea"/>
              </a:rPr>
              <a:t>UDP</a:t>
            </a:r>
            <a:r>
              <a:rPr lang="zh-CN" altLang="en-US" sz="2400" b="1" dirty="0">
                <a:latin typeface="+mn-ea"/>
                <a:ea typeface="+mn-ea"/>
              </a:rPr>
              <a:t>报文方式传送的，所以不需建立</a:t>
            </a:r>
            <a:r>
              <a:rPr lang="en-US" altLang="zh-CN" sz="2400" b="1" dirty="0">
                <a:latin typeface="+mn-ea"/>
                <a:ea typeface="+mn-ea"/>
              </a:rPr>
              <a:t>TCP</a:t>
            </a:r>
            <a:r>
              <a:rPr lang="zh-CN" altLang="en-US" sz="2400" b="1" dirty="0">
                <a:latin typeface="+mn-ea"/>
                <a:ea typeface="+mn-ea"/>
              </a:rPr>
              <a:t>连接。</a:t>
            </a:r>
          </a:p>
          <a:p>
            <a:pPr marL="342900" indent="-342900" eaLnBrk="1" hangingPunct="1">
              <a:lnSpc>
                <a:spcPct val="130000"/>
              </a:lnSpc>
              <a:spcBef>
                <a:spcPct val="20000"/>
              </a:spcBef>
              <a:buClr>
                <a:srgbClr val="0000CC"/>
              </a:buClr>
              <a:buFont typeface="Wingdings" pitchFamily="2" charset="2"/>
              <a:buChar char="l"/>
              <a:defRPr/>
            </a:pPr>
            <a:r>
              <a:rPr lang="en-US" altLang="zh-CN" sz="2400" b="1" dirty="0">
                <a:latin typeface="+mn-ea"/>
                <a:ea typeface="+mn-ea"/>
              </a:rPr>
              <a:t>LAC</a:t>
            </a:r>
            <a:r>
              <a:rPr lang="zh-CN" altLang="en-US" sz="2400" b="1" dirty="0">
                <a:latin typeface="+mn-ea"/>
                <a:ea typeface="+mn-ea"/>
              </a:rPr>
              <a:t>和</a:t>
            </a:r>
            <a:r>
              <a:rPr lang="en-US" altLang="zh-CN" sz="2400" b="1" dirty="0">
                <a:latin typeface="+mn-ea"/>
                <a:ea typeface="+mn-ea"/>
              </a:rPr>
              <a:t>LNS</a:t>
            </a:r>
            <a:r>
              <a:rPr lang="zh-CN" altLang="en-US" sz="2400" b="1" dirty="0">
                <a:latin typeface="+mn-ea"/>
                <a:ea typeface="+mn-ea"/>
              </a:rPr>
              <a:t>都可发起控制连接，各自分配唯一的隧道</a:t>
            </a:r>
            <a:r>
              <a:rPr lang="en-US" altLang="zh-CN" sz="2400" b="1" dirty="0">
                <a:latin typeface="+mn-ea"/>
                <a:ea typeface="+mn-ea"/>
              </a:rPr>
              <a:t>ID</a:t>
            </a:r>
            <a:r>
              <a:rPr lang="zh-CN" altLang="en-US" sz="2400" b="1" dirty="0">
                <a:latin typeface="+mn-ea"/>
                <a:ea typeface="+mn-ea"/>
              </a:rPr>
              <a:t>。</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同一</a:t>
            </a:r>
            <a:r>
              <a:rPr lang="en-US" altLang="zh-CN" sz="2400" b="1" dirty="0">
                <a:latin typeface="+mn-ea"/>
                <a:ea typeface="+mn-ea"/>
              </a:rPr>
              <a:t>LAC-LNS</a:t>
            </a:r>
            <a:r>
              <a:rPr lang="zh-CN" altLang="en-US" sz="2400" b="1" dirty="0">
                <a:latin typeface="+mn-ea"/>
                <a:ea typeface="+mn-ea"/>
              </a:rPr>
              <a:t>对可建立多条隧道，以区分不同的服务质量。</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通过在</a:t>
            </a:r>
            <a:r>
              <a:rPr lang="en-US" altLang="zh-CN" sz="2400" b="1" dirty="0">
                <a:latin typeface="+mn-ea"/>
                <a:ea typeface="+mn-ea"/>
              </a:rPr>
              <a:t>SCCRQ</a:t>
            </a:r>
            <a:r>
              <a:rPr lang="zh-CN" altLang="en-US" sz="2400" b="1" dirty="0">
                <a:latin typeface="+mn-ea"/>
                <a:ea typeface="+mn-ea"/>
              </a:rPr>
              <a:t>或</a:t>
            </a:r>
            <a:r>
              <a:rPr lang="en-US" altLang="zh-CN" sz="2400" b="1" dirty="0">
                <a:latin typeface="+mn-ea"/>
                <a:ea typeface="+mn-ea"/>
              </a:rPr>
              <a:t>SCCRP</a:t>
            </a:r>
            <a:r>
              <a:rPr lang="zh-CN" altLang="en-US" sz="2400" b="1" dirty="0">
                <a:latin typeface="+mn-ea"/>
                <a:ea typeface="+mn-ea"/>
              </a:rPr>
              <a:t>消息中包含</a:t>
            </a:r>
            <a:r>
              <a:rPr lang="en-US" altLang="zh-CN" sz="2400" b="1" dirty="0">
                <a:latin typeface="+mn-ea"/>
                <a:ea typeface="+mn-ea"/>
              </a:rPr>
              <a:t>Challenge AVP,</a:t>
            </a:r>
            <a:r>
              <a:rPr lang="zh-CN" altLang="en-US" sz="2400" b="1" dirty="0">
                <a:latin typeface="+mn-ea"/>
                <a:ea typeface="+mn-ea"/>
              </a:rPr>
              <a:t>要求对方提供身份认证信息；对方回复时必须包含相应的</a:t>
            </a:r>
            <a:r>
              <a:rPr lang="en-US" altLang="zh-CN" sz="2400" b="1" dirty="0">
                <a:latin typeface="+mn-ea"/>
                <a:ea typeface="+mn-ea"/>
              </a:rPr>
              <a:t>Challenge Response AVP</a:t>
            </a:r>
            <a:r>
              <a:rPr lang="zh-CN" altLang="en-US" sz="2400" b="1" dirty="0">
                <a:latin typeface="+mn-ea"/>
                <a:ea typeface="+mn-ea"/>
              </a:rPr>
              <a:t>。</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隧道认证用共享密钥完成。</a:t>
            </a:r>
          </a:p>
        </p:txBody>
      </p:sp>
      <p:sp>
        <p:nvSpPr>
          <p:cNvPr id="60419" name="Rectangle 3"/>
          <p:cNvSpPr>
            <a:spLocks noChangeArrowheads="1"/>
          </p:cNvSpPr>
          <p:nvPr/>
        </p:nvSpPr>
        <p:spPr bwMode="auto">
          <a:xfrm>
            <a:off x="1600200" y="465138"/>
            <a:ext cx="4200525" cy="708025"/>
          </a:xfrm>
          <a:prstGeom prst="rect">
            <a:avLst/>
          </a:prstGeom>
          <a:noFill/>
          <a:ln w="9525">
            <a:noFill/>
            <a:miter lim="800000"/>
            <a:headEnd/>
            <a:tailEnd/>
          </a:ln>
        </p:spPr>
        <p:txBody>
          <a:bodyPr wrap="none">
            <a:spAutoFit/>
          </a:bodyPr>
          <a:lstStyle/>
          <a:p>
            <a:pPr eaLnBrk="1" hangingPunct="1"/>
            <a:r>
              <a:rPr lang="en-US" altLang="zh-CN" sz="4000" b="1">
                <a:solidFill>
                  <a:srgbClr val="FF0000"/>
                </a:solidFill>
                <a:latin typeface="华文隶书" pitchFamily="2" charset="-122"/>
                <a:ea typeface="华文隶书" pitchFamily="2" charset="-122"/>
              </a:rPr>
              <a:t>4.3.5L2TP</a:t>
            </a:r>
            <a:r>
              <a:rPr lang="zh-CN" altLang="en-US" sz="4000" b="1">
                <a:solidFill>
                  <a:srgbClr val="FF0000"/>
                </a:solidFill>
                <a:latin typeface="华文隶书" pitchFamily="2" charset="-122"/>
                <a:ea typeface="华文隶书" pitchFamily="2" charset="-122"/>
              </a:rPr>
              <a:t>控制连接</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CF961C01-1FFB-4A51-9591-1EFE2993AD1E}"/>
              </a:ext>
            </a:extLst>
          </p:cNvPr>
          <p:cNvSpPr>
            <a:spLocks noChangeArrowheads="1"/>
          </p:cNvSpPr>
          <p:nvPr/>
        </p:nvSpPr>
        <p:spPr bwMode="auto">
          <a:xfrm>
            <a:off x="838200" y="1628775"/>
            <a:ext cx="7767638" cy="3787775"/>
          </a:xfrm>
          <a:prstGeom prst="rect">
            <a:avLst/>
          </a:prstGeom>
          <a:noFill/>
          <a:ln w="9525" algn="ctr">
            <a:noFill/>
            <a:miter lim="800000"/>
            <a:headEnd/>
            <a:tailEnd/>
          </a:ln>
        </p:spPr>
        <p:txBody>
          <a:bodyPr>
            <a:spAutoFit/>
          </a:bodyPr>
          <a:lstStyle/>
          <a:p>
            <a:pPr marL="342900" indent="-342900" eaLnBrk="1" hangingPunct="1">
              <a:lnSpc>
                <a:spcPct val="130000"/>
              </a:lnSpc>
              <a:spcBef>
                <a:spcPct val="20000"/>
              </a:spcBef>
              <a:buClr>
                <a:srgbClr val="0000CC"/>
              </a:buClr>
              <a:buFont typeface="Wingdings" pitchFamily="2" charset="2"/>
              <a:buNone/>
              <a:defRPr/>
            </a:pPr>
            <a:r>
              <a:rPr lang="zh-CN" altLang="en-US" sz="2800" b="1" dirty="0">
                <a:solidFill>
                  <a:schemeClr val="hlink"/>
                </a:solidFill>
                <a:latin typeface="+mn-ea"/>
                <a:ea typeface="+mn-ea"/>
              </a:rPr>
              <a:t>（</a:t>
            </a:r>
            <a:r>
              <a:rPr lang="en-US" altLang="zh-CN" sz="2800" b="1" dirty="0">
                <a:solidFill>
                  <a:schemeClr val="hlink"/>
                </a:solidFill>
                <a:latin typeface="+mn-ea"/>
                <a:ea typeface="+mn-ea"/>
              </a:rPr>
              <a:t>2</a:t>
            </a:r>
            <a:r>
              <a:rPr lang="zh-CN" altLang="en-US" sz="2800" b="1" dirty="0">
                <a:solidFill>
                  <a:schemeClr val="hlink"/>
                </a:solidFill>
                <a:latin typeface="+mn-ea"/>
                <a:ea typeface="+mn-ea"/>
              </a:rPr>
              <a:t>）隧道维护</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隧道没有收到任何消息，则可以小于</a:t>
            </a:r>
            <a:r>
              <a:rPr lang="en-US" altLang="zh-CN" sz="2400" b="1" dirty="0">
                <a:latin typeface="+mn-ea"/>
                <a:ea typeface="+mn-ea"/>
              </a:rPr>
              <a:t>1</a:t>
            </a:r>
            <a:r>
              <a:rPr lang="zh-CN" altLang="en-US" sz="2400" b="1" dirty="0">
                <a:latin typeface="+mn-ea"/>
                <a:ea typeface="+mn-ea"/>
              </a:rPr>
              <a:t>分钟</a:t>
            </a:r>
            <a:r>
              <a:rPr lang="en-US" altLang="zh-CN" sz="2400" b="1" dirty="0">
                <a:latin typeface="+mn-ea"/>
                <a:ea typeface="+mn-ea"/>
              </a:rPr>
              <a:t>/</a:t>
            </a:r>
            <a:r>
              <a:rPr lang="zh-CN" altLang="en-US" sz="2400" b="1" dirty="0">
                <a:latin typeface="+mn-ea"/>
                <a:ea typeface="+mn-ea"/>
              </a:rPr>
              <a:t>次的频率发送</a:t>
            </a:r>
            <a:r>
              <a:rPr lang="en-US" altLang="zh-CN" sz="2400" b="1" dirty="0">
                <a:latin typeface="+mn-ea"/>
                <a:ea typeface="+mn-ea"/>
              </a:rPr>
              <a:t>Hello</a:t>
            </a:r>
            <a:r>
              <a:rPr lang="zh-CN" altLang="en-US" sz="2400" b="1" dirty="0">
                <a:latin typeface="+mn-ea"/>
                <a:ea typeface="+mn-ea"/>
              </a:rPr>
              <a:t>消息以探测隧道是否存活。</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接收方收到</a:t>
            </a:r>
            <a:r>
              <a:rPr lang="en-US" altLang="zh-CN" sz="2400" b="1" dirty="0">
                <a:latin typeface="+mn-ea"/>
                <a:ea typeface="+mn-ea"/>
              </a:rPr>
              <a:t>Hello</a:t>
            </a:r>
            <a:r>
              <a:rPr lang="zh-CN" altLang="en-US" sz="2400" b="1" dirty="0">
                <a:latin typeface="+mn-ea"/>
                <a:ea typeface="+mn-ea"/>
              </a:rPr>
              <a:t>消息后应立即进行确认。</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若发送方在一定时间内没有收到接收方的确认，可在一定时间后重发。</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重发一定次数后仍没有收到确认，则关闭隧道连接。</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6E086584-6464-423C-8756-086B6AECD9C8}"/>
              </a:ext>
            </a:extLst>
          </p:cNvPr>
          <p:cNvSpPr>
            <a:spLocks noChangeArrowheads="1"/>
          </p:cNvSpPr>
          <p:nvPr/>
        </p:nvSpPr>
        <p:spPr bwMode="auto">
          <a:xfrm>
            <a:off x="609600" y="1447800"/>
            <a:ext cx="7924800" cy="4572000"/>
          </a:xfrm>
          <a:prstGeom prst="rect">
            <a:avLst/>
          </a:prstGeom>
          <a:noFill/>
          <a:ln w="9525">
            <a:noFill/>
            <a:miter lim="800000"/>
            <a:headEnd/>
            <a:tailEnd/>
          </a:ln>
        </p:spPr>
        <p:txBody>
          <a:bodyPr>
            <a:spAutoFit/>
          </a:bodyPr>
          <a:lstStyle/>
          <a:p>
            <a:pPr marL="342900" indent="-342900" eaLnBrk="1" hangingPunct="1">
              <a:lnSpc>
                <a:spcPct val="140000"/>
              </a:lnSpc>
              <a:spcBef>
                <a:spcPct val="20000"/>
              </a:spcBef>
              <a:defRPr/>
            </a:pPr>
            <a:r>
              <a:rPr lang="zh-CN" altLang="en-US" sz="3200" b="1" dirty="0">
                <a:solidFill>
                  <a:schemeClr val="hlink"/>
                </a:solidFill>
                <a:latin typeface="+mn-ea"/>
                <a:ea typeface="+mn-ea"/>
              </a:rPr>
              <a:t>（</a:t>
            </a:r>
            <a:r>
              <a:rPr lang="en-US" altLang="zh-CN" sz="3200" b="1" dirty="0">
                <a:solidFill>
                  <a:schemeClr val="hlink"/>
                </a:solidFill>
                <a:latin typeface="+mn-ea"/>
                <a:ea typeface="+mn-ea"/>
              </a:rPr>
              <a:t>3</a:t>
            </a:r>
            <a:r>
              <a:rPr lang="zh-CN" altLang="en-US" sz="3200" b="1" dirty="0">
                <a:solidFill>
                  <a:schemeClr val="hlink"/>
                </a:solidFill>
                <a:latin typeface="+mn-ea"/>
                <a:ea typeface="+mn-ea"/>
              </a:rPr>
              <a:t>）隧道关闭</a:t>
            </a:r>
          </a:p>
          <a:p>
            <a:pPr marL="342900" indent="-342900" eaLnBrk="1" hangingPunct="1">
              <a:lnSpc>
                <a:spcPct val="140000"/>
              </a:lnSpc>
              <a:spcBef>
                <a:spcPct val="20000"/>
              </a:spcBef>
              <a:buClr>
                <a:srgbClr val="0000CC"/>
              </a:buClr>
              <a:buFont typeface="Wingdings" pitchFamily="2" charset="2"/>
              <a:buChar char="l"/>
              <a:defRPr/>
            </a:pPr>
            <a:r>
              <a:rPr lang="zh-CN" altLang="en-US" sz="2400" b="1" dirty="0">
                <a:latin typeface="+mn-ea"/>
                <a:ea typeface="+mn-ea"/>
              </a:rPr>
              <a:t>关闭原因：系统出错、资源不足、认证失败、用户挂断等。</a:t>
            </a:r>
          </a:p>
          <a:p>
            <a:pPr marL="342900" indent="-342900" eaLnBrk="1" hangingPunct="1">
              <a:lnSpc>
                <a:spcPct val="140000"/>
              </a:lnSpc>
              <a:spcBef>
                <a:spcPct val="20000"/>
              </a:spcBef>
              <a:buClr>
                <a:srgbClr val="0000CC"/>
              </a:buClr>
              <a:buFont typeface="Wingdings" pitchFamily="2" charset="2"/>
              <a:buChar char="l"/>
              <a:defRPr/>
            </a:pPr>
            <a:r>
              <a:rPr lang="zh-CN" altLang="en-US" sz="2400" b="1" dirty="0">
                <a:latin typeface="+mn-ea"/>
                <a:ea typeface="+mn-ea"/>
              </a:rPr>
              <a:t>一方将关闭隧道时给对方发送一个</a:t>
            </a:r>
            <a:r>
              <a:rPr lang="en-US" altLang="zh-CN" sz="2400" b="1" dirty="0" err="1">
                <a:latin typeface="+mn-ea"/>
                <a:ea typeface="+mn-ea"/>
              </a:rPr>
              <a:t>StopCCN</a:t>
            </a:r>
            <a:r>
              <a:rPr lang="en-US" altLang="zh-CN" sz="2400" b="1" dirty="0">
                <a:latin typeface="+mn-ea"/>
                <a:ea typeface="+mn-ea"/>
              </a:rPr>
              <a:t>(Stop-Control-Connection-Notification)</a:t>
            </a:r>
            <a:r>
              <a:rPr lang="zh-CN" altLang="en-US" sz="2400" b="1" dirty="0">
                <a:latin typeface="+mn-ea"/>
                <a:ea typeface="+mn-ea"/>
              </a:rPr>
              <a:t>消息。</a:t>
            </a:r>
          </a:p>
          <a:p>
            <a:pPr marL="342900" indent="-342900" eaLnBrk="1" hangingPunct="1">
              <a:lnSpc>
                <a:spcPct val="140000"/>
              </a:lnSpc>
              <a:spcBef>
                <a:spcPct val="20000"/>
              </a:spcBef>
              <a:buClr>
                <a:srgbClr val="0000CC"/>
              </a:buClr>
              <a:buFont typeface="Wingdings" pitchFamily="2" charset="2"/>
              <a:buChar char="l"/>
              <a:defRPr/>
            </a:pPr>
            <a:r>
              <a:rPr lang="zh-CN" altLang="en-US" sz="2400" b="1" dirty="0">
                <a:latin typeface="+mn-ea"/>
                <a:ea typeface="+mn-ea"/>
              </a:rPr>
              <a:t>收到</a:t>
            </a:r>
            <a:r>
              <a:rPr lang="en-US" altLang="zh-CN" sz="2400" b="1" dirty="0" err="1">
                <a:latin typeface="+mn-ea"/>
                <a:ea typeface="+mn-ea"/>
              </a:rPr>
              <a:t>StopCCN</a:t>
            </a:r>
            <a:r>
              <a:rPr lang="zh-CN" altLang="en-US" sz="2400" b="1" dirty="0">
                <a:latin typeface="+mn-ea"/>
                <a:ea typeface="+mn-ea"/>
              </a:rPr>
              <a:t>的一方应发送零长度消息</a:t>
            </a:r>
            <a:r>
              <a:rPr lang="en-US" altLang="zh-CN" sz="2400" b="1" dirty="0">
                <a:latin typeface="+mn-ea"/>
                <a:ea typeface="+mn-ea"/>
              </a:rPr>
              <a:t>(zero-length-</a:t>
            </a:r>
            <a:r>
              <a:rPr lang="en-US" altLang="zh-CN" sz="2400" b="1" dirty="0" err="1">
                <a:latin typeface="+mn-ea"/>
                <a:ea typeface="+mn-ea"/>
              </a:rPr>
              <a:t>body,ZLB</a:t>
            </a:r>
            <a:r>
              <a:rPr lang="en-US" altLang="zh-CN" sz="2400" b="1" dirty="0">
                <a:latin typeface="+mn-ea"/>
                <a:ea typeface="+mn-ea"/>
              </a:rPr>
              <a:t>)</a:t>
            </a:r>
            <a:r>
              <a:rPr lang="zh-CN" altLang="en-US" sz="2400" b="1" dirty="0">
                <a:latin typeface="+mn-ea"/>
                <a:ea typeface="+mn-ea"/>
              </a:rPr>
              <a:t>，以确认接收，之后将等待一个重发周期的时间，防止</a:t>
            </a:r>
            <a:r>
              <a:rPr lang="en-US" altLang="zh-CN" sz="2400" b="1" dirty="0">
                <a:latin typeface="+mn-ea"/>
                <a:ea typeface="+mn-ea"/>
              </a:rPr>
              <a:t>ZLB</a:t>
            </a:r>
            <a:r>
              <a:rPr lang="zh-CN" altLang="en-US" sz="2400" b="1" dirty="0">
                <a:latin typeface="+mn-ea"/>
                <a:ea typeface="+mn-ea"/>
              </a:rPr>
              <a:t>消息丢失而重发</a:t>
            </a:r>
            <a:r>
              <a:rPr lang="en-US" altLang="zh-CN" sz="2400" b="1" dirty="0" err="1">
                <a:latin typeface="+mn-ea"/>
                <a:ea typeface="+mn-ea"/>
              </a:rPr>
              <a:t>StopCCN</a:t>
            </a:r>
            <a:r>
              <a:rPr lang="zh-CN" altLang="en-US" sz="2400" b="1" dirty="0">
                <a:latin typeface="+mn-ea"/>
                <a:ea typeface="+mn-ea"/>
              </a:rPr>
              <a:t>的情况。</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 xmlns:a16="http://schemas.microsoft.com/office/drawing/2014/main" id="{21D0544A-487F-461E-AF88-E83929744741}"/>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r>
              <a:rPr lang="en-US" altLang="zh-CN" dirty="0">
                <a:latin typeface="+mn-ea"/>
                <a:ea typeface="+mn-ea"/>
              </a:rPr>
              <a:t>4.1  PPP</a:t>
            </a:r>
            <a:r>
              <a:rPr lang="zh-CN" altLang="en-US" dirty="0">
                <a:latin typeface="+mn-ea"/>
                <a:ea typeface="+mn-ea"/>
              </a:rPr>
              <a:t>协议</a:t>
            </a:r>
          </a:p>
        </p:txBody>
      </p:sp>
      <p:sp>
        <p:nvSpPr>
          <p:cNvPr id="6147" name="Text Box 3">
            <a:extLst>
              <a:ext uri="{FF2B5EF4-FFF2-40B4-BE49-F238E27FC236}">
                <a16:creationId xmlns="" xmlns:a16="http://schemas.microsoft.com/office/drawing/2014/main" id="{1F5CA15D-F3F2-475F-97D3-9BA6F71D2D9B}"/>
              </a:ext>
            </a:extLst>
          </p:cNvPr>
          <p:cNvSpPr txBox="1">
            <a:spLocks noChangeArrowheads="1"/>
          </p:cNvSpPr>
          <p:nvPr/>
        </p:nvSpPr>
        <p:spPr bwMode="auto">
          <a:xfrm>
            <a:off x="838200" y="1557338"/>
            <a:ext cx="7694613" cy="4930581"/>
          </a:xfrm>
          <a:prstGeom prst="rect">
            <a:avLst/>
          </a:prstGeom>
          <a:noFill/>
          <a:ln w="9525">
            <a:noFill/>
            <a:miter lim="800000"/>
            <a:headEnd/>
            <a:tailEnd/>
          </a:ln>
        </p:spPr>
        <p:txBody>
          <a:bodyPr>
            <a:spAutoFit/>
          </a:bodyPr>
          <a:lstStyle/>
          <a:p>
            <a:pPr eaLnBrk="1" fontAlgn="auto" hangingPunct="1">
              <a:lnSpc>
                <a:spcPct val="150000"/>
              </a:lnSpc>
              <a:spcBef>
                <a:spcPct val="20000"/>
              </a:spcBef>
              <a:spcAft>
                <a:spcPts val="0"/>
              </a:spcAft>
              <a:buClr>
                <a:srgbClr val="0000CC"/>
              </a:buClr>
              <a:buFont typeface="Wingdings" pitchFamily="2" charset="2"/>
              <a:buNone/>
              <a:defRPr/>
            </a:pPr>
            <a:r>
              <a:rPr lang="en-US" altLang="zh-CN" sz="3200" b="1" dirty="0">
                <a:solidFill>
                  <a:srgbClr val="FF0000"/>
                </a:solidFill>
                <a:latin typeface="+mn-ea"/>
                <a:ea typeface="+mn-ea"/>
              </a:rPr>
              <a:t>4.1.1 </a:t>
            </a:r>
            <a:r>
              <a:rPr lang="zh-CN" altLang="en-US" sz="3200" b="1" dirty="0">
                <a:solidFill>
                  <a:srgbClr val="FF0000"/>
                </a:solidFill>
                <a:latin typeface="+mn-ea"/>
                <a:ea typeface="+mn-ea"/>
              </a:rPr>
              <a:t>概述</a:t>
            </a:r>
            <a:endParaRPr lang="en-US" altLang="zh-CN" sz="3200" b="1" dirty="0">
              <a:solidFill>
                <a:srgbClr val="FF0000"/>
              </a:solidFill>
              <a:latin typeface="+mn-ea"/>
              <a:ea typeface="+mn-ea"/>
            </a:endParaRPr>
          </a:p>
          <a:p>
            <a:pPr eaLnBrk="1" fontAlgn="auto" hangingPunct="1">
              <a:lnSpc>
                <a:spcPct val="150000"/>
              </a:lnSpc>
              <a:spcBef>
                <a:spcPct val="20000"/>
              </a:spcBef>
              <a:spcAft>
                <a:spcPts val="0"/>
              </a:spcAft>
              <a:buClr>
                <a:srgbClr val="0000CC"/>
              </a:buClr>
              <a:buFont typeface="Wingdings" pitchFamily="2" charset="2"/>
              <a:buNone/>
              <a:defRPr/>
            </a:pPr>
            <a:r>
              <a:rPr lang="en-US" altLang="zh-CN" sz="2400" b="1" dirty="0">
                <a:latin typeface="+mn-ea"/>
                <a:ea typeface="+mn-ea"/>
              </a:rPr>
              <a:t>PPP</a:t>
            </a:r>
            <a:r>
              <a:rPr lang="zh-CN" altLang="en-US" sz="2400" b="1" dirty="0">
                <a:latin typeface="+mn-ea"/>
                <a:ea typeface="+mn-ea"/>
              </a:rPr>
              <a:t>（</a:t>
            </a:r>
            <a:r>
              <a:rPr lang="en-US" altLang="zh-CN" sz="2400" b="1" dirty="0">
                <a:latin typeface="+mn-ea"/>
                <a:ea typeface="+mn-ea"/>
              </a:rPr>
              <a:t>point-to-point protocol</a:t>
            </a:r>
            <a:r>
              <a:rPr lang="zh-CN" altLang="en-US" sz="2400" b="1" dirty="0">
                <a:latin typeface="+mn-ea"/>
                <a:ea typeface="+mn-ea"/>
              </a:rPr>
              <a:t>）</a:t>
            </a:r>
            <a:endParaRPr lang="en-US" altLang="zh-CN" sz="2400" b="1" dirty="0">
              <a:latin typeface="+mn-ea"/>
              <a:ea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ea typeface="+mn-ea"/>
              </a:rPr>
              <a:t>PPP</a:t>
            </a:r>
            <a:r>
              <a:rPr lang="zh-CN" altLang="en-US" sz="2400" dirty="0" smtClean="0">
                <a:latin typeface="+mn-ea"/>
                <a:ea typeface="+mn-ea"/>
              </a:rPr>
              <a:t>协议不属于安全协议，但它会使用两个常用的认证协议</a:t>
            </a:r>
            <a:r>
              <a:rPr lang="en-US" altLang="zh-CN" sz="2400" dirty="0" smtClean="0">
                <a:latin typeface="+mn-ea"/>
                <a:ea typeface="+mn-ea"/>
              </a:rPr>
              <a:t>PAP</a:t>
            </a:r>
            <a:r>
              <a:rPr lang="zh-CN" altLang="en-US" sz="2400" dirty="0" smtClean="0">
                <a:latin typeface="+mn-ea"/>
                <a:ea typeface="+mn-ea"/>
              </a:rPr>
              <a:t>和</a:t>
            </a:r>
            <a:r>
              <a:rPr lang="en-US" altLang="zh-CN" sz="2400" dirty="0" smtClean="0">
                <a:latin typeface="+mn-ea"/>
                <a:ea typeface="+mn-ea"/>
              </a:rPr>
              <a:t>CHAP</a:t>
            </a:r>
            <a:r>
              <a:rPr lang="zh-CN" altLang="en-US" sz="2400" dirty="0" smtClean="0">
                <a:latin typeface="+mn-ea"/>
                <a:ea typeface="+mn-ea"/>
              </a:rPr>
              <a:t>。</a:t>
            </a:r>
            <a:endParaRPr lang="en-US" altLang="zh-CN" sz="2400" dirty="0" smtClean="0">
              <a:latin typeface="+mn-ea"/>
              <a:ea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rPr>
              <a:t>PPP</a:t>
            </a:r>
            <a:r>
              <a:rPr lang="zh-CN" altLang="en-US" sz="2400" dirty="0" smtClean="0">
                <a:latin typeface="+mn-ea"/>
              </a:rPr>
              <a:t>用于直连网络，这意味着两个</a:t>
            </a:r>
            <a:r>
              <a:rPr lang="en-US" altLang="zh-CN" sz="2400" dirty="0" smtClean="0">
                <a:latin typeface="+mn-ea"/>
              </a:rPr>
              <a:t>PPP</a:t>
            </a:r>
            <a:r>
              <a:rPr lang="zh-CN" altLang="en-US" sz="2400" dirty="0" smtClean="0">
                <a:latin typeface="+mn-ea"/>
              </a:rPr>
              <a:t>对等端不能跨越物理网络，这是一个很大的限制，所以</a:t>
            </a:r>
            <a:r>
              <a:rPr lang="en-US" altLang="zh-CN" sz="2400" dirty="0" smtClean="0">
                <a:latin typeface="+mn-ea"/>
              </a:rPr>
              <a:t>IETF</a:t>
            </a:r>
            <a:r>
              <a:rPr lang="zh-CN" altLang="en-US" sz="2400" dirty="0" smtClean="0">
                <a:latin typeface="+mn-ea"/>
              </a:rPr>
              <a:t>制定了</a:t>
            </a:r>
            <a:r>
              <a:rPr lang="en-US" altLang="zh-CN" sz="2400" dirty="0" smtClean="0">
                <a:latin typeface="+mn-ea"/>
              </a:rPr>
              <a:t>L2TP</a:t>
            </a:r>
            <a:r>
              <a:rPr lang="zh-CN" altLang="en-US" sz="2400" dirty="0" smtClean="0">
                <a:latin typeface="+mn-ea"/>
              </a:rPr>
              <a:t>对</a:t>
            </a:r>
            <a:r>
              <a:rPr lang="en-US" altLang="zh-CN" sz="2400" dirty="0" smtClean="0">
                <a:latin typeface="+mn-ea"/>
              </a:rPr>
              <a:t>PPP</a:t>
            </a:r>
            <a:r>
              <a:rPr lang="zh-CN" altLang="en-US" sz="2400" dirty="0" smtClean="0">
                <a:latin typeface="+mn-ea"/>
              </a:rPr>
              <a:t>进行扩展，其核心是允许客户跨越一个或多个</a:t>
            </a:r>
            <a:r>
              <a:rPr lang="en-US" altLang="zh-CN" sz="2400" dirty="0" smtClean="0">
                <a:latin typeface="+mn-ea"/>
              </a:rPr>
              <a:t>IP</a:t>
            </a:r>
            <a:r>
              <a:rPr lang="zh-CN" altLang="en-US" sz="2400" dirty="0" smtClean="0">
                <a:latin typeface="+mn-ea"/>
              </a:rPr>
              <a:t>网络建立虚拟的点到点链路。</a:t>
            </a:r>
            <a:endParaRPr lang="en-US" altLang="zh-CN" sz="2400" dirty="0">
              <a:latin typeface="+mn-ea"/>
              <a:ea typeface="+mn-ea"/>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 xmlns:a16="http://schemas.microsoft.com/office/drawing/2014/main" id="{AD7CE7DA-DA01-4A11-9C69-6E5D8ADCF52C}"/>
              </a:ext>
            </a:extLst>
          </p:cNvPr>
          <p:cNvSpPr>
            <a:spLocks noChangeArrowheads="1"/>
          </p:cNvSpPr>
          <p:nvPr/>
        </p:nvSpPr>
        <p:spPr bwMode="auto">
          <a:xfrm>
            <a:off x="609600" y="1366838"/>
            <a:ext cx="7850188" cy="4992687"/>
          </a:xfrm>
          <a:prstGeom prst="rect">
            <a:avLst/>
          </a:prstGeom>
          <a:noFill/>
          <a:ln w="9525">
            <a:noFill/>
            <a:miter lim="800000"/>
            <a:headEnd/>
            <a:tailEnd/>
          </a:ln>
        </p:spPr>
        <p:txBody>
          <a:bodyPr>
            <a:spAutoFit/>
          </a:bodyPr>
          <a:lstStyle/>
          <a:p>
            <a:pPr marL="342900" indent="-342900" eaLnBrk="1" hangingPunct="1">
              <a:lnSpc>
                <a:spcPct val="140000"/>
              </a:lnSpc>
              <a:spcBef>
                <a:spcPct val="40000"/>
              </a:spcBef>
              <a:defRPr/>
            </a:pPr>
            <a:r>
              <a:rPr lang="zh-CN" altLang="en-US" sz="3200" b="1" dirty="0">
                <a:solidFill>
                  <a:schemeClr val="hlink"/>
                </a:solidFill>
                <a:latin typeface="+mn-ea"/>
                <a:ea typeface="+mn-ea"/>
              </a:rPr>
              <a:t>（</a:t>
            </a:r>
            <a:r>
              <a:rPr lang="en-US" altLang="zh-CN" sz="3200" b="1" dirty="0">
                <a:solidFill>
                  <a:schemeClr val="hlink"/>
                </a:solidFill>
                <a:latin typeface="+mn-ea"/>
                <a:ea typeface="+mn-ea"/>
              </a:rPr>
              <a:t>1</a:t>
            </a:r>
            <a:r>
              <a:rPr lang="zh-CN" altLang="en-US" sz="3200" b="1" dirty="0">
                <a:solidFill>
                  <a:schemeClr val="hlink"/>
                </a:solidFill>
                <a:latin typeface="+mn-ea"/>
                <a:ea typeface="+mn-ea"/>
              </a:rPr>
              <a:t>）呼叫建立</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控制连接建立后就可以进行会话建立的协商、维护和管理。</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会话建立有方向性，分为出站呼叫和入站呼叫。</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总部主机希望同远程用户通信，</a:t>
            </a:r>
            <a:r>
              <a:rPr lang="en-US" altLang="zh-CN" sz="2400" b="1" dirty="0">
                <a:latin typeface="+mn-ea"/>
                <a:ea typeface="+mn-ea"/>
              </a:rPr>
              <a:t>LNS</a:t>
            </a:r>
            <a:r>
              <a:rPr lang="zh-CN" altLang="en-US" sz="2400" b="1" dirty="0">
                <a:latin typeface="+mn-ea"/>
                <a:ea typeface="+mn-ea"/>
              </a:rPr>
              <a:t>向用户所在</a:t>
            </a:r>
            <a:r>
              <a:rPr lang="en-US" altLang="zh-CN" sz="2400" b="1" dirty="0">
                <a:latin typeface="+mn-ea"/>
                <a:ea typeface="+mn-ea"/>
              </a:rPr>
              <a:t>LAC</a:t>
            </a:r>
            <a:r>
              <a:rPr lang="zh-CN" altLang="en-US" sz="2400" b="1" dirty="0">
                <a:latin typeface="+mn-ea"/>
                <a:ea typeface="+mn-ea"/>
              </a:rPr>
              <a:t>发起出站呼叫。</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远程用户向总部主机发起访问时，用户所在</a:t>
            </a:r>
            <a:r>
              <a:rPr lang="en-US" altLang="zh-CN" sz="2400" b="1" dirty="0">
                <a:latin typeface="+mn-ea"/>
                <a:ea typeface="+mn-ea"/>
              </a:rPr>
              <a:t>LAC</a:t>
            </a:r>
            <a:r>
              <a:rPr lang="zh-CN" altLang="en-US" sz="2400" b="1" dirty="0">
                <a:latin typeface="+mn-ea"/>
                <a:ea typeface="+mn-ea"/>
              </a:rPr>
              <a:t>向</a:t>
            </a:r>
            <a:r>
              <a:rPr lang="en-US" altLang="zh-CN" sz="2400" b="1" dirty="0">
                <a:latin typeface="+mn-ea"/>
                <a:ea typeface="+mn-ea"/>
              </a:rPr>
              <a:t>LNS</a:t>
            </a:r>
            <a:r>
              <a:rPr lang="zh-CN" altLang="en-US" sz="2400" b="1" dirty="0">
                <a:latin typeface="+mn-ea"/>
                <a:ea typeface="+mn-ea"/>
              </a:rPr>
              <a:t>发起入站呼叫。</a:t>
            </a:r>
          </a:p>
          <a:p>
            <a:pPr marL="342900" indent="-342900" eaLnBrk="1" hangingPunct="1">
              <a:lnSpc>
                <a:spcPct val="130000"/>
              </a:lnSpc>
              <a:spcBef>
                <a:spcPct val="20000"/>
              </a:spcBef>
              <a:buClr>
                <a:srgbClr val="0000CC"/>
              </a:buClr>
              <a:buFont typeface="Wingdings" pitchFamily="2" charset="2"/>
              <a:buChar char="l"/>
              <a:defRPr/>
            </a:pPr>
            <a:r>
              <a:rPr lang="zh-CN" altLang="en-US" sz="2400" b="1" dirty="0">
                <a:latin typeface="+mn-ea"/>
                <a:ea typeface="+mn-ea"/>
              </a:rPr>
              <a:t>出站呼叫和入站呼叫都是三次握手的过程。</a:t>
            </a:r>
          </a:p>
        </p:txBody>
      </p:sp>
      <p:sp>
        <p:nvSpPr>
          <p:cNvPr id="63491" name="矩形 2"/>
          <p:cNvSpPr>
            <a:spLocks noChangeArrowheads="1"/>
          </p:cNvSpPr>
          <p:nvPr/>
        </p:nvSpPr>
        <p:spPr bwMode="auto">
          <a:xfrm>
            <a:off x="1285875" y="500063"/>
            <a:ext cx="3857625" cy="584200"/>
          </a:xfrm>
          <a:prstGeom prst="rect">
            <a:avLst/>
          </a:prstGeom>
          <a:noFill/>
          <a:ln w="9525">
            <a:noFill/>
            <a:miter lim="800000"/>
            <a:headEnd/>
            <a:tailEnd/>
          </a:ln>
        </p:spPr>
        <p:txBody>
          <a:bodyPr>
            <a:spAutoFit/>
          </a:bodyPr>
          <a:lstStyle/>
          <a:p>
            <a:pPr eaLnBrk="1" hangingPunct="1"/>
            <a:r>
              <a:rPr lang="en-US" altLang="zh-CN" sz="3200" b="1">
                <a:solidFill>
                  <a:srgbClr val="FF0000"/>
                </a:solidFill>
                <a:latin typeface="华文隶书" pitchFamily="2" charset="-122"/>
                <a:ea typeface="华文隶书" pitchFamily="2" charset="-122"/>
              </a:rPr>
              <a:t>4.3.6L2TP</a:t>
            </a:r>
            <a:r>
              <a:rPr lang="zh-CN" altLang="en-US" sz="3200" b="1">
                <a:solidFill>
                  <a:srgbClr val="FF0000"/>
                </a:solidFill>
                <a:latin typeface="华文隶书" pitchFamily="2" charset="-122"/>
                <a:ea typeface="华文隶书" pitchFamily="2" charset="-122"/>
              </a:rPr>
              <a:t>呼叫</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 xmlns:a16="http://schemas.microsoft.com/office/drawing/2014/main" id="{9C078596-21A1-4275-8143-11745EEAD59E}"/>
              </a:ext>
            </a:extLst>
          </p:cNvPr>
          <p:cNvSpPr>
            <a:spLocks noChangeArrowheads="1"/>
          </p:cNvSpPr>
          <p:nvPr/>
        </p:nvSpPr>
        <p:spPr bwMode="auto">
          <a:xfrm>
            <a:off x="914400" y="1295400"/>
            <a:ext cx="7696200" cy="3933825"/>
          </a:xfrm>
          <a:prstGeom prst="rect">
            <a:avLst/>
          </a:prstGeom>
          <a:noFill/>
          <a:ln w="9525">
            <a:noFill/>
            <a:miter lim="800000"/>
            <a:headEnd/>
            <a:tailEnd/>
          </a:ln>
        </p:spPr>
        <p:txBody>
          <a:bodyPr>
            <a:spAutoFit/>
          </a:bodyPr>
          <a:lstStyle/>
          <a:p>
            <a:pPr marL="342900" indent="-342900" eaLnBrk="1" fontAlgn="auto" hangingPunct="1">
              <a:lnSpc>
                <a:spcPct val="150000"/>
              </a:lnSpc>
              <a:spcBef>
                <a:spcPct val="50000"/>
              </a:spcBef>
              <a:spcAft>
                <a:spcPts val="0"/>
              </a:spcAft>
              <a:defRPr/>
            </a:pPr>
            <a:r>
              <a:rPr lang="zh-CN" altLang="en-US" sz="3200" b="1" dirty="0">
                <a:solidFill>
                  <a:schemeClr val="hlink"/>
                </a:solidFill>
                <a:latin typeface="+mn-ea"/>
                <a:ea typeface="+mn-ea"/>
              </a:rPr>
              <a:t>（</a:t>
            </a:r>
            <a:r>
              <a:rPr lang="en-US" altLang="zh-CN" sz="3200" b="1" dirty="0">
                <a:solidFill>
                  <a:schemeClr val="hlink"/>
                </a:solidFill>
                <a:latin typeface="+mn-ea"/>
                <a:ea typeface="+mn-ea"/>
              </a:rPr>
              <a:t>2</a:t>
            </a:r>
            <a:r>
              <a:rPr lang="zh-CN" altLang="en-US" sz="3200" b="1" dirty="0">
                <a:solidFill>
                  <a:schemeClr val="hlink"/>
                </a:solidFill>
                <a:latin typeface="+mn-ea"/>
                <a:ea typeface="+mn-ea"/>
              </a:rPr>
              <a:t>）会话维护</a:t>
            </a:r>
            <a:endParaRPr lang="en-US" altLang="zh-CN" sz="3200" b="1" dirty="0">
              <a:solidFill>
                <a:schemeClr val="hlink"/>
              </a:solidFill>
              <a:latin typeface="+mn-ea"/>
              <a:ea typeface="+mn-ea"/>
            </a:endParaRPr>
          </a:p>
          <a:p>
            <a:pPr marL="342900" indent="-342900" eaLnBrk="1" fontAlgn="auto" hangingPunct="1">
              <a:lnSpc>
                <a:spcPct val="150000"/>
              </a:lnSpc>
              <a:spcBef>
                <a:spcPct val="50000"/>
              </a:spcBef>
              <a:spcAft>
                <a:spcPts val="0"/>
              </a:spcAft>
              <a:defRPr/>
            </a:pPr>
            <a:r>
              <a:rPr lang="zh-CN" altLang="en-US" sz="2400" b="1" dirty="0">
                <a:solidFill>
                  <a:srgbClr val="FF0000"/>
                </a:solidFill>
                <a:latin typeface="+mn-ea"/>
                <a:ea typeface="+mn-ea"/>
              </a:rPr>
              <a:t>两个控制消息用于对会话的维护</a:t>
            </a:r>
          </a:p>
          <a:p>
            <a:pPr marL="342900" indent="-342900" eaLnBrk="1" fontAlgn="auto" hangingPunct="1">
              <a:lnSpc>
                <a:spcPct val="150000"/>
              </a:lnSpc>
              <a:spcBef>
                <a:spcPct val="20000"/>
              </a:spcBef>
              <a:spcAft>
                <a:spcPts val="0"/>
              </a:spcAft>
              <a:buClr>
                <a:srgbClr val="0000CC"/>
              </a:buClr>
              <a:buFont typeface="Wingdings" pitchFamily="2" charset="2"/>
              <a:buChar char="l"/>
              <a:defRPr/>
            </a:pPr>
            <a:r>
              <a:rPr lang="en-US" altLang="zh-CN" sz="2400" b="1" dirty="0">
                <a:latin typeface="+mn-ea"/>
                <a:ea typeface="+mn-ea"/>
              </a:rPr>
              <a:t>LAC</a:t>
            </a:r>
            <a:r>
              <a:rPr lang="zh-CN" altLang="en-US" sz="2400" b="1" dirty="0">
                <a:latin typeface="+mn-ea"/>
                <a:ea typeface="+mn-ea"/>
              </a:rPr>
              <a:t>向</a:t>
            </a:r>
            <a:r>
              <a:rPr lang="en-US" altLang="zh-CN" sz="2400" b="1" dirty="0">
                <a:latin typeface="+mn-ea"/>
                <a:ea typeface="+mn-ea"/>
              </a:rPr>
              <a:t>LNS</a:t>
            </a:r>
            <a:r>
              <a:rPr lang="zh-CN" altLang="en-US" sz="2400" b="1" dirty="0">
                <a:latin typeface="+mn-ea"/>
                <a:ea typeface="+mn-ea"/>
              </a:rPr>
              <a:t>发送</a:t>
            </a:r>
            <a:r>
              <a:rPr lang="en-US" altLang="zh-CN" sz="2400" b="1" dirty="0">
                <a:solidFill>
                  <a:srgbClr val="FF0000"/>
                </a:solidFill>
                <a:latin typeface="+mn-ea"/>
                <a:ea typeface="+mn-ea"/>
              </a:rPr>
              <a:t>WEN</a:t>
            </a:r>
            <a:r>
              <a:rPr lang="en-US" altLang="zh-CN" sz="2400" b="1" dirty="0">
                <a:latin typeface="+mn-ea"/>
                <a:ea typeface="+mn-ea"/>
              </a:rPr>
              <a:t>(WAN-Error-Notify)</a:t>
            </a:r>
            <a:r>
              <a:rPr lang="zh-CN" altLang="en-US" sz="2400" b="1" dirty="0">
                <a:latin typeface="+mn-ea"/>
                <a:ea typeface="+mn-ea"/>
              </a:rPr>
              <a:t>消息，报告本地会话处理中出现错误的统计情况。</a:t>
            </a:r>
          </a:p>
          <a:p>
            <a:pPr marL="342900" indent="-342900" eaLnBrk="1" fontAlgn="auto" hangingPunct="1">
              <a:lnSpc>
                <a:spcPct val="150000"/>
              </a:lnSpc>
              <a:spcBef>
                <a:spcPct val="20000"/>
              </a:spcBef>
              <a:spcAft>
                <a:spcPts val="0"/>
              </a:spcAft>
              <a:buClr>
                <a:srgbClr val="0000CC"/>
              </a:buClr>
              <a:buFont typeface="Wingdings" pitchFamily="2" charset="2"/>
              <a:buChar char="l"/>
              <a:defRPr/>
            </a:pPr>
            <a:r>
              <a:rPr lang="en-US" altLang="zh-CN" sz="2400" b="1" dirty="0">
                <a:latin typeface="+mn-ea"/>
                <a:ea typeface="+mn-ea"/>
              </a:rPr>
              <a:t>LNS</a:t>
            </a:r>
            <a:r>
              <a:rPr lang="zh-CN" altLang="en-US" sz="2400" b="1" dirty="0">
                <a:latin typeface="+mn-ea"/>
                <a:ea typeface="+mn-ea"/>
              </a:rPr>
              <a:t>向</a:t>
            </a:r>
            <a:r>
              <a:rPr lang="en-US" altLang="zh-CN" sz="2400" b="1" dirty="0">
                <a:latin typeface="+mn-ea"/>
                <a:ea typeface="+mn-ea"/>
              </a:rPr>
              <a:t>LAC</a:t>
            </a:r>
            <a:r>
              <a:rPr lang="zh-CN" altLang="en-US" sz="2400" b="1" dirty="0">
                <a:latin typeface="+mn-ea"/>
                <a:ea typeface="+mn-ea"/>
              </a:rPr>
              <a:t>发送</a:t>
            </a:r>
            <a:r>
              <a:rPr lang="en-US" altLang="zh-CN" sz="2400" b="1" dirty="0">
                <a:solidFill>
                  <a:srgbClr val="FF0000"/>
                </a:solidFill>
                <a:latin typeface="+mn-ea"/>
                <a:ea typeface="+mn-ea"/>
              </a:rPr>
              <a:t>SLI</a:t>
            </a:r>
            <a:r>
              <a:rPr lang="en-US" altLang="zh-CN" sz="2400" b="1" dirty="0">
                <a:latin typeface="+mn-ea"/>
                <a:ea typeface="+mn-ea"/>
              </a:rPr>
              <a:t>(Set-Link-Information)</a:t>
            </a:r>
            <a:r>
              <a:rPr lang="zh-CN" altLang="en-US" sz="2400" b="1" dirty="0">
                <a:latin typeface="+mn-ea"/>
                <a:ea typeface="+mn-ea"/>
              </a:rPr>
              <a:t>消息通知</a:t>
            </a:r>
            <a:r>
              <a:rPr lang="en-US" altLang="zh-CN" sz="2400" b="1" dirty="0">
                <a:latin typeface="+mn-ea"/>
                <a:ea typeface="+mn-ea"/>
              </a:rPr>
              <a:t>LAC</a:t>
            </a:r>
            <a:r>
              <a:rPr lang="zh-CN" altLang="en-US" sz="2400" b="1" dirty="0">
                <a:latin typeface="+mn-ea"/>
                <a:ea typeface="+mn-ea"/>
              </a:rPr>
              <a:t>修改异步控制字符映射</a:t>
            </a:r>
            <a:r>
              <a:rPr lang="en-US" altLang="zh-CN" sz="2400" b="1" dirty="0">
                <a:latin typeface="+mn-ea"/>
                <a:ea typeface="+mn-ea"/>
              </a:rPr>
              <a:t>ACCM</a:t>
            </a:r>
            <a:r>
              <a:rPr lang="zh-CN" altLang="en-US" sz="2400" b="1" dirty="0">
                <a:latin typeface="+mn-ea"/>
                <a:ea typeface="+mn-ea"/>
              </a:rPr>
              <a:t>。</a:t>
            </a:r>
          </a:p>
        </p:txBody>
      </p:sp>
      <p:sp>
        <p:nvSpPr>
          <p:cNvPr id="64515" name="矩形 2"/>
          <p:cNvSpPr>
            <a:spLocks noChangeArrowheads="1"/>
          </p:cNvSpPr>
          <p:nvPr/>
        </p:nvSpPr>
        <p:spPr bwMode="auto">
          <a:xfrm>
            <a:off x="1285875" y="500063"/>
            <a:ext cx="3857625" cy="584200"/>
          </a:xfrm>
          <a:prstGeom prst="rect">
            <a:avLst/>
          </a:prstGeom>
          <a:noFill/>
          <a:ln w="9525">
            <a:noFill/>
            <a:miter lim="800000"/>
            <a:headEnd/>
            <a:tailEnd/>
          </a:ln>
        </p:spPr>
        <p:txBody>
          <a:bodyPr>
            <a:spAutoFit/>
          </a:bodyPr>
          <a:lstStyle/>
          <a:p>
            <a:pPr eaLnBrk="1" hangingPunct="1"/>
            <a:r>
              <a:rPr lang="en-US" altLang="zh-CN" sz="3200" b="1">
                <a:solidFill>
                  <a:srgbClr val="FF0000"/>
                </a:solidFill>
                <a:latin typeface="华文隶书" pitchFamily="2" charset="-122"/>
                <a:ea typeface="华文隶书" pitchFamily="2" charset="-122"/>
              </a:rPr>
              <a:t>4.3.6L2TP</a:t>
            </a:r>
            <a:r>
              <a:rPr lang="zh-CN" altLang="en-US" sz="3200" b="1">
                <a:solidFill>
                  <a:srgbClr val="FF0000"/>
                </a:solidFill>
                <a:latin typeface="华文隶书" pitchFamily="2" charset="-122"/>
                <a:ea typeface="华文隶书" pitchFamily="2" charset="-122"/>
              </a:rPr>
              <a:t>呼叫</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 xmlns:a16="http://schemas.microsoft.com/office/drawing/2014/main" id="{230C7972-DD7A-4E87-8030-7D2C9A3632E7}"/>
              </a:ext>
            </a:extLst>
          </p:cNvPr>
          <p:cNvSpPr>
            <a:spLocks noGrp="1"/>
          </p:cNvSpPr>
          <p:nvPr>
            <p:ph idx="1"/>
          </p:nvPr>
        </p:nvSpPr>
        <p:spPr>
          <a:xfrm>
            <a:off x="214313" y="1071563"/>
            <a:ext cx="8472487" cy="5054600"/>
          </a:xfrm>
        </p:spPr>
        <p:txBody>
          <a:bodyPr>
            <a:normAutofit lnSpcReduction="10000"/>
          </a:bodyPr>
          <a:lstStyle/>
          <a:p>
            <a:pPr fontAlgn="auto">
              <a:lnSpc>
                <a:spcPct val="150000"/>
              </a:lnSpc>
              <a:spcBef>
                <a:spcPct val="50000"/>
              </a:spcBef>
              <a:spcAft>
                <a:spcPts val="0"/>
              </a:spcAft>
              <a:defRPr/>
            </a:pPr>
            <a:r>
              <a:rPr lang="zh-CN" altLang="en-US" b="1" dirty="0">
                <a:solidFill>
                  <a:schemeClr val="hlink"/>
                </a:solidFill>
                <a:latin typeface="+mn-ea"/>
              </a:rPr>
              <a:t>（</a:t>
            </a:r>
            <a:r>
              <a:rPr lang="en-US" altLang="zh-CN" b="1" dirty="0">
                <a:solidFill>
                  <a:schemeClr val="hlink"/>
                </a:solidFill>
                <a:latin typeface="+mn-ea"/>
              </a:rPr>
              <a:t>3</a:t>
            </a:r>
            <a:r>
              <a:rPr lang="zh-CN" altLang="en-US" b="1" dirty="0">
                <a:solidFill>
                  <a:schemeClr val="hlink"/>
                </a:solidFill>
                <a:latin typeface="+mn-ea"/>
              </a:rPr>
              <a:t>）会话关闭</a:t>
            </a:r>
            <a:endParaRPr lang="en-US" altLang="zh-CN" b="1" dirty="0">
              <a:solidFill>
                <a:schemeClr val="hlink"/>
              </a:solidFill>
              <a:latin typeface="+mn-ea"/>
            </a:endParaRPr>
          </a:p>
          <a:p>
            <a:pPr lvl="1" fontAlgn="auto">
              <a:lnSpc>
                <a:spcPct val="150000"/>
              </a:lnSpc>
              <a:spcBef>
                <a:spcPct val="50000"/>
              </a:spcBef>
              <a:spcAft>
                <a:spcPts val="0"/>
              </a:spcAft>
              <a:defRPr/>
            </a:pPr>
            <a:r>
              <a:rPr lang="en-US" altLang="zh-CN" b="1" dirty="0">
                <a:latin typeface="+mn-ea"/>
              </a:rPr>
              <a:t>LAC</a:t>
            </a:r>
            <a:r>
              <a:rPr lang="zh-CN" altLang="en-US" b="1" dirty="0">
                <a:latin typeface="+mn-ea"/>
              </a:rPr>
              <a:t>和</a:t>
            </a:r>
            <a:r>
              <a:rPr lang="en-US" altLang="zh-CN" b="1" dirty="0">
                <a:latin typeface="+mn-ea"/>
              </a:rPr>
              <a:t>LNS</a:t>
            </a:r>
            <a:r>
              <a:rPr lang="zh-CN" altLang="en-US" b="1" dirty="0">
                <a:latin typeface="+mn-ea"/>
              </a:rPr>
              <a:t>都可以作为会话关闭的发起方</a:t>
            </a:r>
            <a:endParaRPr lang="en-US" altLang="zh-CN" b="1" dirty="0">
              <a:latin typeface="+mn-ea"/>
            </a:endParaRPr>
          </a:p>
          <a:p>
            <a:pPr lvl="2" fontAlgn="auto">
              <a:spcBef>
                <a:spcPct val="50000"/>
              </a:spcBef>
              <a:spcAft>
                <a:spcPts val="0"/>
              </a:spcAft>
              <a:defRPr/>
            </a:pPr>
            <a:r>
              <a:rPr lang="zh-CN" altLang="en-US" b="1" dirty="0">
                <a:latin typeface="+mn-ea"/>
              </a:rPr>
              <a:t>例如：当用户希望终止会话时，他使用</a:t>
            </a:r>
            <a:r>
              <a:rPr lang="en-US" altLang="zh-CN" b="1" dirty="0">
                <a:latin typeface="+mn-ea"/>
              </a:rPr>
              <a:t>PPP Terminate-Request</a:t>
            </a:r>
            <a:r>
              <a:rPr lang="zh-CN" altLang="en-US" b="1" dirty="0">
                <a:latin typeface="+mn-ea"/>
              </a:rPr>
              <a:t>消息通知</a:t>
            </a:r>
            <a:r>
              <a:rPr lang="en-US" altLang="zh-CN" b="1" dirty="0">
                <a:latin typeface="+mn-ea"/>
              </a:rPr>
              <a:t>LAC</a:t>
            </a:r>
          </a:p>
          <a:p>
            <a:pPr lvl="2" fontAlgn="auto">
              <a:spcBef>
                <a:spcPct val="50000"/>
              </a:spcBef>
              <a:spcAft>
                <a:spcPts val="0"/>
              </a:spcAft>
              <a:defRPr/>
            </a:pPr>
            <a:r>
              <a:rPr lang="en-US" altLang="zh-CN" b="1" dirty="0">
                <a:latin typeface="+mn-ea"/>
              </a:rPr>
              <a:t>LAC</a:t>
            </a:r>
            <a:r>
              <a:rPr lang="zh-CN" altLang="en-US" b="1" dirty="0">
                <a:latin typeface="+mn-ea"/>
              </a:rPr>
              <a:t>并不理解该消息，像其他分组一样封装后发送给</a:t>
            </a:r>
            <a:r>
              <a:rPr lang="en-US" altLang="zh-CN" b="1" dirty="0">
                <a:latin typeface="+mn-ea"/>
              </a:rPr>
              <a:t>LNS</a:t>
            </a:r>
          </a:p>
          <a:p>
            <a:pPr lvl="2" fontAlgn="auto">
              <a:spcBef>
                <a:spcPct val="50000"/>
              </a:spcBef>
              <a:spcAft>
                <a:spcPts val="0"/>
              </a:spcAft>
              <a:defRPr/>
            </a:pPr>
            <a:r>
              <a:rPr lang="en-US" altLang="zh-CN" b="1" dirty="0">
                <a:latin typeface="+mn-ea"/>
              </a:rPr>
              <a:t>LNS</a:t>
            </a:r>
            <a:r>
              <a:rPr lang="zh-CN" altLang="en-US" b="1" dirty="0">
                <a:latin typeface="+mn-ea"/>
              </a:rPr>
              <a:t>发送</a:t>
            </a:r>
            <a:r>
              <a:rPr lang="en-US" altLang="en-US" b="1" dirty="0">
                <a:latin typeface="+mn-ea"/>
              </a:rPr>
              <a:t>Call-Disconnect-Notify </a:t>
            </a:r>
            <a:r>
              <a:rPr lang="zh-CN" altLang="en-US" b="1" dirty="0">
                <a:latin typeface="+mn-ea"/>
              </a:rPr>
              <a:t>通知</a:t>
            </a:r>
            <a:r>
              <a:rPr lang="en-US" altLang="zh-CN" b="1" dirty="0">
                <a:latin typeface="+mn-ea"/>
              </a:rPr>
              <a:t>LAC</a:t>
            </a:r>
            <a:r>
              <a:rPr lang="zh-CN" altLang="en-US" b="1" dirty="0">
                <a:latin typeface="+mn-ea"/>
              </a:rPr>
              <a:t>，并清除本地与该会话有关的状态量</a:t>
            </a:r>
            <a:endParaRPr lang="en-US" altLang="zh-CN" b="1" dirty="0">
              <a:latin typeface="+mn-ea"/>
            </a:endParaRPr>
          </a:p>
          <a:p>
            <a:pPr lvl="2" fontAlgn="auto">
              <a:lnSpc>
                <a:spcPct val="150000"/>
              </a:lnSpc>
              <a:spcBef>
                <a:spcPct val="50000"/>
              </a:spcBef>
              <a:spcAft>
                <a:spcPts val="0"/>
              </a:spcAft>
              <a:defRPr/>
            </a:pPr>
            <a:r>
              <a:rPr lang="en-US" altLang="zh-CN" b="1" dirty="0">
                <a:latin typeface="+mn-ea"/>
              </a:rPr>
              <a:t>LAC</a:t>
            </a:r>
            <a:r>
              <a:rPr lang="zh-CN" altLang="en-US" b="1" dirty="0">
                <a:latin typeface="+mn-ea"/>
              </a:rPr>
              <a:t>收到</a:t>
            </a:r>
            <a:r>
              <a:rPr lang="en-US" altLang="zh-CN" b="1" dirty="0">
                <a:latin typeface="+mn-ea"/>
              </a:rPr>
              <a:t>CDN</a:t>
            </a:r>
            <a:r>
              <a:rPr lang="zh-CN" altLang="en-US" b="1" dirty="0">
                <a:latin typeface="+mn-ea"/>
              </a:rPr>
              <a:t>后，也清除相应的状态量，会话终止</a:t>
            </a:r>
            <a:endParaRPr lang="en-US" altLang="zh-CN" b="1" dirty="0">
              <a:latin typeface="+mn-ea"/>
            </a:endParaRPr>
          </a:p>
          <a:p>
            <a:pPr lvl="1" fontAlgn="auto">
              <a:lnSpc>
                <a:spcPct val="150000"/>
              </a:lnSpc>
              <a:spcBef>
                <a:spcPct val="50000"/>
              </a:spcBef>
              <a:spcAft>
                <a:spcPts val="0"/>
              </a:spcAft>
              <a:defRPr/>
            </a:pPr>
            <a:endParaRPr lang="en-US" altLang="zh-CN" b="1" dirty="0">
              <a:solidFill>
                <a:schemeClr val="hlink"/>
              </a:solidFill>
              <a:latin typeface="+mn-ea"/>
            </a:endParaRPr>
          </a:p>
        </p:txBody>
      </p:sp>
      <p:sp>
        <p:nvSpPr>
          <p:cNvPr id="65539" name="矩形 5"/>
          <p:cNvSpPr>
            <a:spLocks noChangeArrowheads="1"/>
          </p:cNvSpPr>
          <p:nvPr/>
        </p:nvSpPr>
        <p:spPr bwMode="auto">
          <a:xfrm>
            <a:off x="1285875" y="500063"/>
            <a:ext cx="3857625" cy="584200"/>
          </a:xfrm>
          <a:prstGeom prst="rect">
            <a:avLst/>
          </a:prstGeom>
          <a:noFill/>
          <a:ln w="9525">
            <a:noFill/>
            <a:miter lim="800000"/>
            <a:headEnd/>
            <a:tailEnd/>
          </a:ln>
        </p:spPr>
        <p:txBody>
          <a:bodyPr>
            <a:spAutoFit/>
          </a:bodyPr>
          <a:lstStyle/>
          <a:p>
            <a:pPr eaLnBrk="1" hangingPunct="1"/>
            <a:r>
              <a:rPr lang="en-US" altLang="zh-CN" sz="3200" b="1">
                <a:solidFill>
                  <a:srgbClr val="FF0000"/>
                </a:solidFill>
                <a:latin typeface="华文隶书" pitchFamily="2" charset="-122"/>
                <a:ea typeface="华文隶书" pitchFamily="2" charset="-122"/>
              </a:rPr>
              <a:t>4.3.6L2TP</a:t>
            </a:r>
            <a:r>
              <a:rPr lang="zh-CN" altLang="en-US" sz="3200" b="1">
                <a:solidFill>
                  <a:srgbClr val="FF0000"/>
                </a:solidFill>
                <a:latin typeface="华文隶书" pitchFamily="2" charset="-122"/>
                <a:ea typeface="华文隶书" pitchFamily="2" charset="-122"/>
              </a:rPr>
              <a:t>呼叫</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 xmlns:a16="http://schemas.microsoft.com/office/drawing/2014/main" id="{21D0544A-487F-461E-AF88-E83929744741}"/>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r>
              <a:rPr lang="en-US" altLang="zh-CN" dirty="0" smtClean="0">
                <a:latin typeface="+mn-ea"/>
                <a:ea typeface="+mn-ea"/>
              </a:rPr>
              <a:t>4.4  </a:t>
            </a:r>
            <a:r>
              <a:rPr lang="zh-CN" altLang="en-US" dirty="0" smtClean="0">
                <a:latin typeface="+mn-ea"/>
                <a:ea typeface="+mn-ea"/>
              </a:rPr>
              <a:t>分析</a:t>
            </a:r>
            <a:endParaRPr lang="zh-CN" altLang="en-US" dirty="0">
              <a:latin typeface="+mn-ea"/>
              <a:ea typeface="+mn-ea"/>
            </a:endParaRPr>
          </a:p>
        </p:txBody>
      </p:sp>
      <p:sp>
        <p:nvSpPr>
          <p:cNvPr id="6147" name="Text Box 3">
            <a:extLst>
              <a:ext uri="{FF2B5EF4-FFF2-40B4-BE49-F238E27FC236}">
                <a16:creationId xmlns="" xmlns:a16="http://schemas.microsoft.com/office/drawing/2014/main" id="{1F5CA15D-F3F2-475F-97D3-9BA6F71D2D9B}"/>
              </a:ext>
            </a:extLst>
          </p:cNvPr>
          <p:cNvSpPr txBox="1">
            <a:spLocks noChangeArrowheads="1"/>
          </p:cNvSpPr>
          <p:nvPr/>
        </p:nvSpPr>
        <p:spPr bwMode="auto">
          <a:xfrm>
            <a:off x="857224" y="1299555"/>
            <a:ext cx="7694613" cy="5558445"/>
          </a:xfrm>
          <a:prstGeom prst="rect">
            <a:avLst/>
          </a:prstGeom>
          <a:noFill/>
          <a:ln w="9525">
            <a:noFill/>
            <a:miter lim="800000"/>
            <a:headEnd/>
            <a:tailEnd/>
          </a:ln>
        </p:spPr>
        <p:txBody>
          <a:bodyPr>
            <a:spAutoFit/>
          </a:bodyPr>
          <a:lstStyle/>
          <a:p>
            <a:pPr eaLnBrk="1" fontAlgn="auto" hangingPunct="1">
              <a:lnSpc>
                <a:spcPct val="150000"/>
              </a:lnSpc>
              <a:spcBef>
                <a:spcPct val="20000"/>
              </a:spcBef>
              <a:spcAft>
                <a:spcPts val="0"/>
              </a:spcAft>
              <a:buClr>
                <a:srgbClr val="0000CC"/>
              </a:buClr>
              <a:buFont typeface="Wingdings" pitchFamily="2" charset="2"/>
              <a:buNone/>
              <a:defRPr/>
            </a:pPr>
            <a:r>
              <a:rPr lang="en-US" altLang="zh-CN" sz="3200" b="1" dirty="0" smtClean="0">
                <a:solidFill>
                  <a:srgbClr val="FF0000"/>
                </a:solidFill>
                <a:latin typeface="+mn-ea"/>
                <a:ea typeface="+mn-ea"/>
              </a:rPr>
              <a:t>4.4.1 </a:t>
            </a:r>
            <a:r>
              <a:rPr lang="zh-CN" altLang="en-US" sz="3200" b="1" dirty="0" smtClean="0">
                <a:solidFill>
                  <a:srgbClr val="FF0000"/>
                </a:solidFill>
                <a:latin typeface="+mn-ea"/>
                <a:ea typeface="+mn-ea"/>
              </a:rPr>
              <a:t>安全性分析</a:t>
            </a:r>
            <a:endParaRPr lang="en-US" altLang="zh-CN" sz="3200" b="1" dirty="0">
              <a:solidFill>
                <a:srgbClr val="FF0000"/>
              </a:solidFill>
              <a:latin typeface="+mn-ea"/>
              <a:ea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ea typeface="+mn-ea"/>
              </a:rPr>
              <a:t>L2TP</a:t>
            </a:r>
            <a:r>
              <a:rPr lang="zh-CN" altLang="en-US" sz="2400" dirty="0" smtClean="0">
                <a:latin typeface="+mn-ea"/>
                <a:ea typeface="+mn-ea"/>
              </a:rPr>
              <a:t>不提供对</a:t>
            </a:r>
            <a:r>
              <a:rPr lang="en-US" altLang="zh-CN" sz="2400" dirty="0" smtClean="0">
                <a:latin typeface="+mn-ea"/>
                <a:ea typeface="+mn-ea"/>
              </a:rPr>
              <a:t>PPP</a:t>
            </a:r>
            <a:r>
              <a:rPr lang="zh-CN" altLang="en-US" sz="2400" dirty="0" smtClean="0">
                <a:latin typeface="+mn-ea"/>
                <a:ea typeface="+mn-ea"/>
              </a:rPr>
              <a:t>数据的机密性和完整性保护，若使用</a:t>
            </a:r>
            <a:r>
              <a:rPr lang="en-US" altLang="zh-CN" sz="2400" dirty="0" smtClean="0">
                <a:latin typeface="+mn-ea"/>
                <a:ea typeface="+mn-ea"/>
              </a:rPr>
              <a:t>CHAP</a:t>
            </a:r>
            <a:r>
              <a:rPr lang="zh-CN" altLang="en-US" sz="2400" dirty="0" smtClean="0">
                <a:latin typeface="+mn-ea"/>
                <a:ea typeface="+mn-ea"/>
              </a:rPr>
              <a:t>，则可体现端点身份认证的功能；</a:t>
            </a:r>
            <a:endParaRPr lang="en-US" altLang="zh-CN" sz="2400" dirty="0" smtClean="0">
              <a:latin typeface="+mn-ea"/>
              <a:ea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rPr>
              <a:t>CHAP</a:t>
            </a:r>
            <a:r>
              <a:rPr lang="zh-CN" altLang="en-US" sz="2400" dirty="0" smtClean="0">
                <a:latin typeface="+mn-ea"/>
              </a:rPr>
              <a:t>依赖共享秘密，但</a:t>
            </a:r>
            <a:r>
              <a:rPr lang="en-US" altLang="zh-CN" sz="2400" dirty="0" smtClean="0">
                <a:latin typeface="+mn-ea"/>
              </a:rPr>
              <a:t>L2TP</a:t>
            </a:r>
            <a:r>
              <a:rPr lang="zh-CN" altLang="en-US" sz="2400" dirty="0" smtClean="0">
                <a:latin typeface="+mn-ea"/>
              </a:rPr>
              <a:t>并未讨论秘密的生成和更新方法；</a:t>
            </a:r>
            <a:endParaRPr lang="en-US" altLang="zh-CN" sz="2400" dirty="0" smtClean="0">
              <a:latin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zh-CN" altLang="en-US" sz="2400" dirty="0" smtClean="0">
                <a:latin typeface="+mn-ea"/>
              </a:rPr>
              <a:t>由于不提供对每个报文的认证功能，所以无法抵抗插入攻击和地址欺骗；</a:t>
            </a:r>
            <a:endParaRPr lang="en-US" altLang="zh-CN" sz="2400" dirty="0" smtClean="0">
              <a:latin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zh-CN" altLang="en-US" sz="2400" dirty="0" smtClean="0">
                <a:latin typeface="+mn-ea"/>
              </a:rPr>
              <a:t>攻击者可能会伪造一些假冒的控制信息，使得隧道和底层链路断开，造成拒绝服务攻击。</a:t>
            </a:r>
            <a:endParaRPr lang="en-US" altLang="zh-CN" sz="2400" dirty="0" smtClean="0">
              <a:latin typeface="+mn-ea"/>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 xmlns:a16="http://schemas.microsoft.com/office/drawing/2014/main" id="{21D0544A-487F-461E-AF88-E83929744741}"/>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r>
              <a:rPr lang="en-US" altLang="zh-CN" dirty="0" smtClean="0">
                <a:latin typeface="+mn-ea"/>
                <a:ea typeface="+mn-ea"/>
              </a:rPr>
              <a:t>4.4  </a:t>
            </a:r>
            <a:r>
              <a:rPr lang="zh-CN" altLang="en-US" dirty="0" smtClean="0">
                <a:latin typeface="+mn-ea"/>
                <a:ea typeface="+mn-ea"/>
              </a:rPr>
              <a:t>分析</a:t>
            </a:r>
            <a:endParaRPr lang="zh-CN" altLang="en-US" dirty="0">
              <a:latin typeface="+mn-ea"/>
              <a:ea typeface="+mn-ea"/>
            </a:endParaRPr>
          </a:p>
        </p:txBody>
      </p:sp>
      <p:sp>
        <p:nvSpPr>
          <p:cNvPr id="6147" name="Text Box 3">
            <a:extLst>
              <a:ext uri="{FF2B5EF4-FFF2-40B4-BE49-F238E27FC236}">
                <a16:creationId xmlns="" xmlns:a16="http://schemas.microsoft.com/office/drawing/2014/main" id="{1F5CA15D-F3F2-475F-97D3-9BA6F71D2D9B}"/>
              </a:ext>
            </a:extLst>
          </p:cNvPr>
          <p:cNvSpPr txBox="1">
            <a:spLocks noChangeArrowheads="1"/>
          </p:cNvSpPr>
          <p:nvPr/>
        </p:nvSpPr>
        <p:spPr bwMode="auto">
          <a:xfrm>
            <a:off x="857224" y="1299555"/>
            <a:ext cx="7694613" cy="2640723"/>
          </a:xfrm>
          <a:prstGeom prst="rect">
            <a:avLst/>
          </a:prstGeom>
          <a:noFill/>
          <a:ln w="9525">
            <a:noFill/>
            <a:miter lim="800000"/>
            <a:headEnd/>
            <a:tailEnd/>
          </a:ln>
        </p:spPr>
        <p:txBody>
          <a:bodyPr>
            <a:spAutoFit/>
          </a:bodyPr>
          <a:lstStyle/>
          <a:p>
            <a:pPr eaLnBrk="1" fontAlgn="auto" hangingPunct="1">
              <a:lnSpc>
                <a:spcPct val="150000"/>
              </a:lnSpc>
              <a:spcBef>
                <a:spcPct val="20000"/>
              </a:spcBef>
              <a:spcAft>
                <a:spcPts val="0"/>
              </a:spcAft>
              <a:buClr>
                <a:srgbClr val="0000CC"/>
              </a:buClr>
              <a:buFont typeface="Wingdings" pitchFamily="2" charset="2"/>
              <a:buNone/>
              <a:defRPr/>
            </a:pPr>
            <a:r>
              <a:rPr lang="en-US" altLang="zh-CN" sz="3200" b="1" dirty="0" smtClean="0">
                <a:solidFill>
                  <a:srgbClr val="FF0000"/>
                </a:solidFill>
                <a:latin typeface="+mn-ea"/>
                <a:ea typeface="+mn-ea"/>
              </a:rPr>
              <a:t>4.4.1 </a:t>
            </a:r>
            <a:r>
              <a:rPr lang="zh-CN" altLang="en-US" sz="3200" b="1" dirty="0" smtClean="0">
                <a:solidFill>
                  <a:srgbClr val="FF0000"/>
                </a:solidFill>
                <a:latin typeface="+mn-ea"/>
                <a:ea typeface="+mn-ea"/>
              </a:rPr>
              <a:t>安全性分析</a:t>
            </a:r>
            <a:endParaRPr lang="en-US" altLang="zh-CN" sz="3200" b="1" dirty="0">
              <a:solidFill>
                <a:srgbClr val="FF0000"/>
              </a:solidFill>
              <a:latin typeface="+mn-ea"/>
              <a:ea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rPr>
              <a:t>L2TP</a:t>
            </a:r>
            <a:r>
              <a:rPr lang="zh-CN" altLang="en-US" sz="2400" dirty="0" smtClean="0">
                <a:latin typeface="+mn-ea"/>
              </a:rPr>
              <a:t>应被看成一个隧道协议。</a:t>
            </a:r>
            <a:endParaRPr lang="en-US" altLang="zh-CN" sz="2400" dirty="0" smtClean="0">
              <a:latin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zh-CN" altLang="en-US" sz="2400" dirty="0" smtClean="0">
                <a:latin typeface="+mn-ea"/>
              </a:rPr>
              <a:t>从安全的角度考虑，</a:t>
            </a:r>
            <a:r>
              <a:rPr lang="en-US" altLang="zh-CN" sz="2400" dirty="0" smtClean="0">
                <a:latin typeface="+mn-ea"/>
              </a:rPr>
              <a:t>L2TP</a:t>
            </a:r>
            <a:r>
              <a:rPr lang="zh-CN" altLang="en-US" sz="2400" dirty="0" smtClean="0">
                <a:latin typeface="+mn-ea"/>
              </a:rPr>
              <a:t>应与</a:t>
            </a:r>
            <a:r>
              <a:rPr lang="en-US" altLang="zh-CN" sz="2400" dirty="0" smtClean="0">
                <a:latin typeface="+mn-ea"/>
              </a:rPr>
              <a:t>IP</a:t>
            </a:r>
            <a:r>
              <a:rPr lang="zh-CN" altLang="en-US" sz="2400" dirty="0" smtClean="0">
                <a:latin typeface="+mn-ea"/>
              </a:rPr>
              <a:t>或传输层的安全协议结合使用。</a:t>
            </a:r>
            <a:endParaRPr lang="en-US" altLang="zh-CN" sz="2400" dirty="0" smtClean="0">
              <a:latin typeface="+mn-ea"/>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 xmlns:a16="http://schemas.microsoft.com/office/drawing/2014/main" id="{21D0544A-487F-461E-AF88-E83929744741}"/>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r>
              <a:rPr lang="en-US" altLang="zh-CN" dirty="0" smtClean="0">
                <a:latin typeface="+mn-ea"/>
                <a:ea typeface="+mn-ea"/>
              </a:rPr>
              <a:t>4.4  </a:t>
            </a:r>
            <a:r>
              <a:rPr lang="zh-CN" altLang="en-US" dirty="0" smtClean="0">
                <a:latin typeface="+mn-ea"/>
                <a:ea typeface="+mn-ea"/>
              </a:rPr>
              <a:t>分析</a:t>
            </a:r>
            <a:endParaRPr lang="zh-CN" altLang="en-US" dirty="0">
              <a:latin typeface="+mn-ea"/>
              <a:ea typeface="+mn-ea"/>
            </a:endParaRPr>
          </a:p>
        </p:txBody>
      </p:sp>
      <p:sp>
        <p:nvSpPr>
          <p:cNvPr id="6147" name="Text Box 3">
            <a:extLst>
              <a:ext uri="{FF2B5EF4-FFF2-40B4-BE49-F238E27FC236}">
                <a16:creationId xmlns="" xmlns:a16="http://schemas.microsoft.com/office/drawing/2014/main" id="{1F5CA15D-F3F2-475F-97D3-9BA6F71D2D9B}"/>
              </a:ext>
            </a:extLst>
          </p:cNvPr>
          <p:cNvSpPr txBox="1">
            <a:spLocks noChangeArrowheads="1"/>
          </p:cNvSpPr>
          <p:nvPr/>
        </p:nvSpPr>
        <p:spPr bwMode="auto">
          <a:xfrm>
            <a:off x="857224" y="1299555"/>
            <a:ext cx="7694613" cy="5558445"/>
          </a:xfrm>
          <a:prstGeom prst="rect">
            <a:avLst/>
          </a:prstGeom>
          <a:noFill/>
          <a:ln w="9525">
            <a:noFill/>
            <a:miter lim="800000"/>
            <a:headEnd/>
            <a:tailEnd/>
          </a:ln>
        </p:spPr>
        <p:txBody>
          <a:bodyPr>
            <a:spAutoFit/>
          </a:bodyPr>
          <a:lstStyle/>
          <a:p>
            <a:pPr eaLnBrk="1" fontAlgn="auto" hangingPunct="1">
              <a:lnSpc>
                <a:spcPct val="150000"/>
              </a:lnSpc>
              <a:spcBef>
                <a:spcPct val="20000"/>
              </a:spcBef>
              <a:spcAft>
                <a:spcPts val="0"/>
              </a:spcAft>
              <a:buClr>
                <a:srgbClr val="0000CC"/>
              </a:buClr>
              <a:buFont typeface="Wingdings" pitchFamily="2" charset="2"/>
              <a:buNone/>
              <a:defRPr/>
            </a:pPr>
            <a:r>
              <a:rPr lang="en-US" altLang="zh-CN" sz="3200" b="1" dirty="0" smtClean="0">
                <a:solidFill>
                  <a:srgbClr val="FF0000"/>
                </a:solidFill>
                <a:latin typeface="+mn-ea"/>
                <a:ea typeface="+mn-ea"/>
              </a:rPr>
              <a:t>4.4.2 </a:t>
            </a:r>
            <a:r>
              <a:rPr lang="zh-CN" altLang="en-US" sz="3200" b="1" dirty="0" smtClean="0">
                <a:solidFill>
                  <a:srgbClr val="FF0000"/>
                </a:solidFill>
                <a:latin typeface="+mn-ea"/>
                <a:ea typeface="+mn-ea"/>
              </a:rPr>
              <a:t>小结</a:t>
            </a: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rPr>
              <a:t>PPP</a:t>
            </a:r>
            <a:r>
              <a:rPr lang="zh-CN" altLang="en-US" sz="2400" dirty="0" smtClean="0">
                <a:latin typeface="+mn-ea"/>
              </a:rPr>
              <a:t>由</a:t>
            </a:r>
            <a:r>
              <a:rPr lang="en-US" altLang="zh-CN" sz="2400" dirty="0" smtClean="0">
                <a:latin typeface="+mn-ea"/>
              </a:rPr>
              <a:t>LCP</a:t>
            </a:r>
            <a:r>
              <a:rPr lang="zh-CN" altLang="en-US" sz="2400" dirty="0" smtClean="0">
                <a:latin typeface="+mn-ea"/>
              </a:rPr>
              <a:t>、</a:t>
            </a:r>
            <a:r>
              <a:rPr lang="en-US" altLang="zh-CN" sz="2400" dirty="0" smtClean="0">
                <a:latin typeface="+mn-ea"/>
              </a:rPr>
              <a:t>NCP</a:t>
            </a:r>
            <a:r>
              <a:rPr lang="zh-CN" altLang="en-US" sz="2400" dirty="0" smtClean="0">
                <a:latin typeface="+mn-ea"/>
              </a:rPr>
              <a:t>和认证协议构成，其中</a:t>
            </a:r>
            <a:r>
              <a:rPr lang="en-US" altLang="zh-CN" sz="2400" dirty="0" smtClean="0">
                <a:latin typeface="+mn-ea"/>
              </a:rPr>
              <a:t>LCP</a:t>
            </a:r>
            <a:r>
              <a:rPr lang="zh-CN" altLang="en-US" sz="2400" dirty="0" smtClean="0">
                <a:latin typeface="+mn-ea"/>
              </a:rPr>
              <a:t>用于链路建立、维护和删除，</a:t>
            </a:r>
            <a:r>
              <a:rPr lang="en-US" altLang="zh-CN" sz="2400" dirty="0" smtClean="0">
                <a:latin typeface="+mn-ea"/>
              </a:rPr>
              <a:t>NCP</a:t>
            </a:r>
            <a:r>
              <a:rPr lang="zh-CN" altLang="en-US" sz="2400" dirty="0" smtClean="0">
                <a:latin typeface="+mn-ea"/>
              </a:rPr>
              <a:t>用于端点网络层配置。</a:t>
            </a:r>
            <a:endParaRPr lang="en-US" altLang="zh-CN" sz="2400" dirty="0" smtClean="0">
              <a:latin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zh-CN" altLang="en-US" sz="2400" dirty="0" smtClean="0">
                <a:latin typeface="+mn-ea"/>
              </a:rPr>
              <a:t>认证协议可以为</a:t>
            </a:r>
            <a:r>
              <a:rPr lang="en-US" altLang="zh-CN" sz="2400" dirty="0" smtClean="0">
                <a:latin typeface="+mn-ea"/>
              </a:rPr>
              <a:t>PAP</a:t>
            </a:r>
            <a:r>
              <a:rPr lang="zh-CN" altLang="en-US" sz="2400" dirty="0" smtClean="0">
                <a:latin typeface="+mn-ea"/>
              </a:rPr>
              <a:t>和</a:t>
            </a:r>
            <a:r>
              <a:rPr lang="en-US" altLang="zh-CN" sz="2400" dirty="0" smtClean="0">
                <a:latin typeface="+mn-ea"/>
              </a:rPr>
              <a:t>CHAP</a:t>
            </a:r>
            <a:r>
              <a:rPr lang="zh-CN" altLang="en-US" sz="2400" dirty="0" smtClean="0">
                <a:latin typeface="+mn-ea"/>
              </a:rPr>
              <a:t>，前者是基于口令的机制，后者则是基于共享秘密和挑战的认证方法，安全性更好。</a:t>
            </a:r>
            <a:endParaRPr lang="en-US" altLang="zh-CN" sz="2400" dirty="0" smtClean="0">
              <a:latin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rPr>
              <a:t>PPP</a:t>
            </a:r>
            <a:r>
              <a:rPr lang="zh-CN" altLang="en-US" sz="2400" dirty="0" smtClean="0">
                <a:latin typeface="+mn-ea"/>
              </a:rPr>
              <a:t>的两个端点不能跨越物理网络，这是一种很大的限制。</a:t>
            </a:r>
            <a:endParaRPr lang="en-US" altLang="zh-CN" sz="2400" dirty="0" smtClean="0">
              <a:latin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rPr>
              <a:t>L2TP</a:t>
            </a:r>
            <a:r>
              <a:rPr lang="zh-CN" altLang="en-US" sz="2400" dirty="0" smtClean="0">
                <a:latin typeface="+mn-ea"/>
              </a:rPr>
              <a:t>对</a:t>
            </a:r>
            <a:r>
              <a:rPr lang="en-US" altLang="zh-CN" sz="2400" dirty="0" smtClean="0">
                <a:latin typeface="+mn-ea"/>
              </a:rPr>
              <a:t>PPP</a:t>
            </a:r>
            <a:r>
              <a:rPr lang="zh-CN" altLang="en-US" sz="2400" dirty="0" smtClean="0">
                <a:latin typeface="+mn-ea"/>
              </a:rPr>
              <a:t>进行了扩展，它允许</a:t>
            </a:r>
            <a:r>
              <a:rPr lang="en-US" altLang="zh-CN" sz="2400" dirty="0" smtClean="0">
                <a:latin typeface="+mn-ea"/>
              </a:rPr>
              <a:t>PPP</a:t>
            </a:r>
            <a:r>
              <a:rPr lang="zh-CN" altLang="en-US" sz="2400" dirty="0" smtClean="0">
                <a:latin typeface="+mn-ea"/>
              </a:rPr>
              <a:t>链路端点跨越多个网络。</a:t>
            </a:r>
            <a:endParaRPr lang="en-US" altLang="zh-CN" sz="2400" dirty="0" smtClean="0">
              <a:latin typeface="+mn-ea"/>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 xmlns:a16="http://schemas.microsoft.com/office/drawing/2014/main" id="{21D0544A-487F-461E-AF88-E83929744741}"/>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r>
              <a:rPr lang="en-US" altLang="zh-CN" dirty="0" smtClean="0">
                <a:latin typeface="+mn-ea"/>
                <a:ea typeface="+mn-ea"/>
              </a:rPr>
              <a:t>4.4  </a:t>
            </a:r>
            <a:r>
              <a:rPr lang="zh-CN" altLang="en-US" dirty="0" smtClean="0">
                <a:latin typeface="+mn-ea"/>
                <a:ea typeface="+mn-ea"/>
              </a:rPr>
              <a:t>分析</a:t>
            </a:r>
            <a:endParaRPr lang="zh-CN" altLang="en-US" dirty="0">
              <a:latin typeface="+mn-ea"/>
              <a:ea typeface="+mn-ea"/>
            </a:endParaRPr>
          </a:p>
        </p:txBody>
      </p:sp>
      <p:sp>
        <p:nvSpPr>
          <p:cNvPr id="6147" name="Text Box 3">
            <a:extLst>
              <a:ext uri="{FF2B5EF4-FFF2-40B4-BE49-F238E27FC236}">
                <a16:creationId xmlns="" xmlns:a16="http://schemas.microsoft.com/office/drawing/2014/main" id="{1F5CA15D-F3F2-475F-97D3-9BA6F71D2D9B}"/>
              </a:ext>
            </a:extLst>
          </p:cNvPr>
          <p:cNvSpPr txBox="1">
            <a:spLocks noChangeArrowheads="1"/>
          </p:cNvSpPr>
          <p:nvPr/>
        </p:nvSpPr>
        <p:spPr bwMode="auto">
          <a:xfrm>
            <a:off x="785786" y="819424"/>
            <a:ext cx="7694613" cy="6038576"/>
          </a:xfrm>
          <a:prstGeom prst="rect">
            <a:avLst/>
          </a:prstGeom>
          <a:noFill/>
          <a:ln w="9525">
            <a:noFill/>
            <a:miter lim="800000"/>
            <a:headEnd/>
            <a:tailEnd/>
          </a:ln>
        </p:spPr>
        <p:txBody>
          <a:bodyPr>
            <a:spAutoFit/>
          </a:bodyPr>
          <a:lstStyle/>
          <a:p>
            <a:pPr eaLnBrk="1" fontAlgn="auto" hangingPunct="1">
              <a:lnSpc>
                <a:spcPct val="150000"/>
              </a:lnSpc>
              <a:spcBef>
                <a:spcPct val="20000"/>
              </a:spcBef>
              <a:spcAft>
                <a:spcPts val="0"/>
              </a:spcAft>
              <a:buClr>
                <a:srgbClr val="0000CC"/>
              </a:buClr>
              <a:buFont typeface="Wingdings" pitchFamily="2" charset="2"/>
              <a:buNone/>
              <a:defRPr/>
            </a:pPr>
            <a:r>
              <a:rPr lang="en-US" altLang="zh-CN" sz="3200" b="1" dirty="0" smtClean="0">
                <a:solidFill>
                  <a:srgbClr val="FF0000"/>
                </a:solidFill>
                <a:latin typeface="+mn-ea"/>
                <a:ea typeface="+mn-ea"/>
              </a:rPr>
              <a:t>4.4.2 </a:t>
            </a:r>
            <a:r>
              <a:rPr lang="zh-CN" altLang="en-US" sz="3200" b="1" dirty="0" smtClean="0">
                <a:solidFill>
                  <a:srgbClr val="FF0000"/>
                </a:solidFill>
                <a:latin typeface="+mn-ea"/>
                <a:ea typeface="+mn-ea"/>
              </a:rPr>
              <a:t>小结</a:t>
            </a: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rPr>
              <a:t>L2TP</a:t>
            </a:r>
            <a:r>
              <a:rPr lang="zh-CN" altLang="en-US" sz="2400" dirty="0" smtClean="0">
                <a:latin typeface="+mn-ea"/>
              </a:rPr>
              <a:t>中的两个重要实体是</a:t>
            </a:r>
            <a:r>
              <a:rPr lang="en-US" altLang="zh-CN" sz="2400" dirty="0" smtClean="0">
                <a:latin typeface="+mn-ea"/>
              </a:rPr>
              <a:t>LAC</a:t>
            </a:r>
            <a:r>
              <a:rPr lang="zh-CN" altLang="en-US" sz="2400" dirty="0" smtClean="0">
                <a:latin typeface="+mn-ea"/>
              </a:rPr>
              <a:t>和</a:t>
            </a:r>
            <a:r>
              <a:rPr lang="en-US" altLang="zh-CN" sz="2400" dirty="0" smtClean="0">
                <a:latin typeface="+mn-ea"/>
              </a:rPr>
              <a:t>LNS</a:t>
            </a:r>
            <a:r>
              <a:rPr lang="zh-CN" altLang="en-US" sz="2400" dirty="0" smtClean="0">
                <a:latin typeface="+mn-ea"/>
              </a:rPr>
              <a:t>，它们之间通过协商建立隧道，可承载来自多个呼叫的会话。</a:t>
            </a:r>
            <a:endParaRPr lang="en-US" altLang="zh-CN" sz="2400" dirty="0" smtClean="0">
              <a:latin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rPr>
              <a:t>PPP</a:t>
            </a:r>
            <a:r>
              <a:rPr lang="zh-CN" altLang="en-US" sz="2400" dirty="0" smtClean="0">
                <a:latin typeface="+mn-ea"/>
              </a:rPr>
              <a:t>客户首先通过</a:t>
            </a:r>
            <a:r>
              <a:rPr lang="en-US" altLang="zh-CN" sz="2400" dirty="0" smtClean="0">
                <a:latin typeface="+mn-ea"/>
              </a:rPr>
              <a:t>LCP</a:t>
            </a:r>
            <a:r>
              <a:rPr lang="zh-CN" altLang="en-US" sz="2400" dirty="0" smtClean="0">
                <a:latin typeface="+mn-ea"/>
              </a:rPr>
              <a:t>与</a:t>
            </a:r>
            <a:r>
              <a:rPr lang="en-US" altLang="zh-CN" sz="2400" dirty="0" smtClean="0">
                <a:latin typeface="+mn-ea"/>
              </a:rPr>
              <a:t>LAC</a:t>
            </a:r>
            <a:r>
              <a:rPr lang="zh-CN" altLang="en-US" sz="2400" dirty="0" smtClean="0">
                <a:latin typeface="+mn-ea"/>
              </a:rPr>
              <a:t>建立</a:t>
            </a:r>
            <a:r>
              <a:rPr lang="en-US" altLang="zh-CN" sz="2400" dirty="0" smtClean="0">
                <a:latin typeface="+mn-ea"/>
              </a:rPr>
              <a:t>PPP</a:t>
            </a:r>
            <a:r>
              <a:rPr lang="zh-CN" altLang="en-US" sz="2400" dirty="0" smtClean="0">
                <a:latin typeface="+mn-ea"/>
              </a:rPr>
              <a:t>链路，之后通过</a:t>
            </a:r>
            <a:r>
              <a:rPr lang="en-US" altLang="zh-CN" sz="2400" dirty="0" smtClean="0">
                <a:latin typeface="+mn-ea"/>
              </a:rPr>
              <a:t>L2TP</a:t>
            </a:r>
            <a:r>
              <a:rPr lang="zh-CN" altLang="en-US" sz="2400" dirty="0" smtClean="0">
                <a:latin typeface="+mn-ea"/>
              </a:rPr>
              <a:t>隧道转发</a:t>
            </a:r>
            <a:r>
              <a:rPr lang="en-US" altLang="zh-CN" sz="2400" dirty="0" smtClean="0">
                <a:latin typeface="+mn-ea"/>
              </a:rPr>
              <a:t>PPP</a:t>
            </a:r>
            <a:r>
              <a:rPr lang="zh-CN" altLang="en-US" sz="2400" dirty="0" smtClean="0">
                <a:latin typeface="+mn-ea"/>
              </a:rPr>
              <a:t>帧至</a:t>
            </a:r>
            <a:r>
              <a:rPr lang="en-US" altLang="zh-CN" sz="2400" dirty="0" smtClean="0">
                <a:latin typeface="+mn-ea"/>
              </a:rPr>
              <a:t>LNS</a:t>
            </a:r>
            <a:r>
              <a:rPr lang="zh-CN" altLang="en-US" sz="2400" dirty="0" smtClean="0">
                <a:latin typeface="+mn-ea"/>
              </a:rPr>
              <a:t>，</a:t>
            </a:r>
            <a:r>
              <a:rPr lang="en-US" altLang="zh-CN" sz="2400" dirty="0" smtClean="0">
                <a:latin typeface="+mn-ea"/>
              </a:rPr>
              <a:t>LNS</a:t>
            </a:r>
            <a:r>
              <a:rPr lang="zh-CN" altLang="en-US" sz="2400" dirty="0" smtClean="0">
                <a:latin typeface="+mn-ea"/>
              </a:rPr>
              <a:t>则对帧进行还原处理。经过上述过程，跨越多个网络的</a:t>
            </a:r>
            <a:r>
              <a:rPr lang="en-US" altLang="zh-CN" sz="2400" dirty="0" smtClean="0">
                <a:latin typeface="+mn-ea"/>
              </a:rPr>
              <a:t>PPP</a:t>
            </a:r>
            <a:r>
              <a:rPr lang="zh-CN" altLang="en-US" sz="2400" dirty="0" smtClean="0">
                <a:latin typeface="+mn-ea"/>
              </a:rPr>
              <a:t>客户可拥有一条虚拟的</a:t>
            </a:r>
            <a:r>
              <a:rPr lang="en-US" altLang="zh-CN" sz="2400" dirty="0" smtClean="0">
                <a:latin typeface="+mn-ea"/>
              </a:rPr>
              <a:t>PPP</a:t>
            </a:r>
            <a:r>
              <a:rPr lang="zh-CN" altLang="en-US" sz="2400" dirty="0" smtClean="0">
                <a:latin typeface="+mn-ea"/>
              </a:rPr>
              <a:t>链路。</a:t>
            </a:r>
            <a:endParaRPr lang="en-US" altLang="zh-CN" sz="2400" dirty="0" smtClean="0">
              <a:latin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rPr>
              <a:t>L2TP</a:t>
            </a:r>
            <a:r>
              <a:rPr lang="zh-CN" altLang="en-US" sz="2400" dirty="0" smtClean="0">
                <a:latin typeface="+mn-ea"/>
              </a:rPr>
              <a:t>不是一个严格意义上的安全协议，但其使用的</a:t>
            </a:r>
            <a:r>
              <a:rPr lang="en-US" altLang="zh-CN" sz="2400" dirty="0" smtClean="0">
                <a:latin typeface="+mn-ea"/>
              </a:rPr>
              <a:t>CHAP</a:t>
            </a:r>
            <a:r>
              <a:rPr lang="zh-CN" altLang="en-US" sz="2400" dirty="0" smtClean="0">
                <a:latin typeface="+mn-ea"/>
              </a:rPr>
              <a:t>具备安全协议的特征。此外，控制消息中的</a:t>
            </a:r>
            <a:r>
              <a:rPr lang="en-US" altLang="zh-CN" sz="2400" dirty="0" smtClean="0">
                <a:latin typeface="+mn-ea"/>
              </a:rPr>
              <a:t>AVP</a:t>
            </a:r>
            <a:r>
              <a:rPr lang="zh-CN" altLang="en-US" sz="2400" dirty="0" smtClean="0">
                <a:latin typeface="+mn-ea"/>
              </a:rPr>
              <a:t>也可以进行加密处理，体现了一定的机密性保护。</a:t>
            </a:r>
            <a:endParaRPr lang="en-US" altLang="zh-CN" sz="2400" dirty="0" smtClean="0">
              <a:latin typeface="+mn-ea"/>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smtClean="0"/>
              <a:t>PAP</a:t>
            </a:r>
            <a:r>
              <a:rPr lang="zh-CN" altLang="en-US" dirty="0" smtClean="0"/>
              <a:t>是基于明文口令的认证机制，在</a:t>
            </a:r>
            <a:r>
              <a:rPr lang="en-US" altLang="zh-CN" dirty="0" smtClean="0"/>
              <a:t>PPP</a:t>
            </a:r>
            <a:r>
              <a:rPr lang="zh-CN" altLang="en-US" dirty="0" smtClean="0"/>
              <a:t>应用环境中，你能设法获取某个用户的口令吗？</a:t>
            </a:r>
            <a:endParaRPr lang="en-US" altLang="zh-CN" dirty="0" smtClean="0"/>
          </a:p>
          <a:p>
            <a:r>
              <a:rPr lang="en-US" altLang="zh-CN" dirty="0" smtClean="0"/>
              <a:t>2</a:t>
            </a:r>
            <a:r>
              <a:rPr lang="zh-CN" altLang="en-US" dirty="0" smtClean="0"/>
              <a:t>、分析</a:t>
            </a:r>
            <a:r>
              <a:rPr lang="en-US" altLang="zh-CN" dirty="0" smtClean="0"/>
              <a:t>CHAP</a:t>
            </a:r>
            <a:r>
              <a:rPr lang="zh-CN" altLang="en-US" dirty="0" smtClean="0"/>
              <a:t>可能面临的安全风险。</a:t>
            </a:r>
            <a:endParaRPr lang="en-US" altLang="zh-CN" dirty="0" smtClean="0"/>
          </a:p>
          <a:p>
            <a:r>
              <a:rPr lang="en-US" altLang="zh-CN" dirty="0" smtClean="0"/>
              <a:t>3</a:t>
            </a:r>
            <a:r>
              <a:rPr lang="zh-CN" altLang="en-US" dirty="0" smtClean="0"/>
              <a:t>、根据本文给出的</a:t>
            </a:r>
            <a:r>
              <a:rPr lang="en-US" altLang="zh-CN" dirty="0" smtClean="0"/>
              <a:t>AVP</a:t>
            </a:r>
            <a:r>
              <a:rPr lang="zh-CN" altLang="en-US" dirty="0" smtClean="0"/>
              <a:t>加密方法，设计相应的解密算法。</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 xmlns:a16="http://schemas.microsoft.com/office/drawing/2014/main" id="{21D0544A-487F-461E-AF88-E83929744741}"/>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r>
              <a:rPr lang="en-US" altLang="zh-CN" dirty="0">
                <a:latin typeface="+mn-ea"/>
                <a:ea typeface="+mn-ea"/>
              </a:rPr>
              <a:t>4.1  PPP</a:t>
            </a:r>
            <a:r>
              <a:rPr lang="zh-CN" altLang="en-US" dirty="0">
                <a:latin typeface="+mn-ea"/>
                <a:ea typeface="+mn-ea"/>
              </a:rPr>
              <a:t>协议</a:t>
            </a:r>
          </a:p>
        </p:txBody>
      </p:sp>
      <p:sp>
        <p:nvSpPr>
          <p:cNvPr id="6147" name="Text Box 3">
            <a:extLst>
              <a:ext uri="{FF2B5EF4-FFF2-40B4-BE49-F238E27FC236}">
                <a16:creationId xmlns="" xmlns:a16="http://schemas.microsoft.com/office/drawing/2014/main" id="{1F5CA15D-F3F2-475F-97D3-9BA6F71D2D9B}"/>
              </a:ext>
            </a:extLst>
          </p:cNvPr>
          <p:cNvSpPr txBox="1">
            <a:spLocks noChangeArrowheads="1"/>
          </p:cNvSpPr>
          <p:nvPr/>
        </p:nvSpPr>
        <p:spPr bwMode="auto">
          <a:xfrm>
            <a:off x="838200" y="1557338"/>
            <a:ext cx="7694613" cy="4930581"/>
          </a:xfrm>
          <a:prstGeom prst="rect">
            <a:avLst/>
          </a:prstGeom>
          <a:noFill/>
          <a:ln w="9525">
            <a:noFill/>
            <a:miter lim="800000"/>
            <a:headEnd/>
            <a:tailEnd/>
          </a:ln>
        </p:spPr>
        <p:txBody>
          <a:bodyPr>
            <a:spAutoFit/>
          </a:bodyPr>
          <a:lstStyle/>
          <a:p>
            <a:pPr eaLnBrk="1" fontAlgn="auto" hangingPunct="1">
              <a:lnSpc>
                <a:spcPct val="150000"/>
              </a:lnSpc>
              <a:spcBef>
                <a:spcPct val="20000"/>
              </a:spcBef>
              <a:spcAft>
                <a:spcPts val="0"/>
              </a:spcAft>
              <a:buClr>
                <a:srgbClr val="0000CC"/>
              </a:buClr>
              <a:buFont typeface="Wingdings" pitchFamily="2" charset="2"/>
              <a:buNone/>
              <a:defRPr/>
            </a:pPr>
            <a:r>
              <a:rPr lang="en-US" altLang="zh-CN" sz="3200" b="1" dirty="0">
                <a:solidFill>
                  <a:srgbClr val="FF0000"/>
                </a:solidFill>
                <a:latin typeface="+mn-ea"/>
                <a:ea typeface="+mn-ea"/>
              </a:rPr>
              <a:t>4.1.1 </a:t>
            </a:r>
            <a:r>
              <a:rPr lang="zh-CN" altLang="en-US" sz="3200" b="1" dirty="0">
                <a:solidFill>
                  <a:srgbClr val="FF0000"/>
                </a:solidFill>
                <a:latin typeface="+mn-ea"/>
                <a:ea typeface="+mn-ea"/>
              </a:rPr>
              <a:t>概述</a:t>
            </a:r>
            <a:endParaRPr lang="en-US" altLang="zh-CN" sz="3200" b="1" dirty="0">
              <a:solidFill>
                <a:srgbClr val="FF0000"/>
              </a:solidFill>
              <a:latin typeface="+mn-ea"/>
              <a:ea typeface="+mn-ea"/>
            </a:endParaRPr>
          </a:p>
          <a:p>
            <a:pPr eaLnBrk="1" fontAlgn="auto" hangingPunct="1">
              <a:lnSpc>
                <a:spcPct val="150000"/>
              </a:lnSpc>
              <a:spcBef>
                <a:spcPct val="20000"/>
              </a:spcBef>
              <a:spcAft>
                <a:spcPts val="0"/>
              </a:spcAft>
              <a:buClr>
                <a:srgbClr val="0000CC"/>
              </a:buClr>
              <a:buFont typeface="Wingdings" pitchFamily="2" charset="2"/>
              <a:buNone/>
              <a:defRPr/>
            </a:pPr>
            <a:r>
              <a:rPr lang="en-US" altLang="zh-CN" sz="2400" b="1" dirty="0">
                <a:latin typeface="+mn-ea"/>
                <a:ea typeface="+mn-ea"/>
              </a:rPr>
              <a:t>PPP</a:t>
            </a:r>
            <a:r>
              <a:rPr lang="zh-CN" altLang="en-US" sz="2400" b="1" dirty="0">
                <a:latin typeface="+mn-ea"/>
                <a:ea typeface="+mn-ea"/>
              </a:rPr>
              <a:t>（</a:t>
            </a:r>
            <a:r>
              <a:rPr lang="en-US" altLang="zh-CN" sz="2400" b="1" dirty="0">
                <a:latin typeface="+mn-ea"/>
                <a:ea typeface="+mn-ea"/>
              </a:rPr>
              <a:t>point-to-point protocol</a:t>
            </a:r>
            <a:r>
              <a:rPr lang="zh-CN" altLang="en-US" sz="2400" b="1" dirty="0">
                <a:latin typeface="+mn-ea"/>
                <a:ea typeface="+mn-ea"/>
              </a:rPr>
              <a:t>）</a:t>
            </a:r>
            <a:endParaRPr lang="en-US" altLang="zh-CN" sz="2400" b="1" dirty="0">
              <a:latin typeface="+mn-ea"/>
              <a:ea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ea typeface="+mn-ea"/>
              </a:rPr>
              <a:t>PPP</a:t>
            </a:r>
            <a:r>
              <a:rPr lang="zh-CN" altLang="en-US" sz="2400" dirty="0" smtClean="0">
                <a:latin typeface="+mn-ea"/>
                <a:ea typeface="+mn-ea"/>
              </a:rPr>
              <a:t>协议不属于安全协议，但它会使用两个常用的认证协议</a:t>
            </a:r>
            <a:r>
              <a:rPr lang="en-US" altLang="zh-CN" sz="2400" dirty="0" smtClean="0">
                <a:latin typeface="+mn-ea"/>
                <a:ea typeface="+mn-ea"/>
              </a:rPr>
              <a:t>PAP</a:t>
            </a:r>
            <a:r>
              <a:rPr lang="zh-CN" altLang="en-US" sz="2400" dirty="0" smtClean="0">
                <a:latin typeface="+mn-ea"/>
                <a:ea typeface="+mn-ea"/>
              </a:rPr>
              <a:t>和</a:t>
            </a:r>
            <a:r>
              <a:rPr lang="en-US" altLang="zh-CN" sz="2400" dirty="0" smtClean="0">
                <a:latin typeface="+mn-ea"/>
                <a:ea typeface="+mn-ea"/>
              </a:rPr>
              <a:t>CHAP</a:t>
            </a:r>
            <a:r>
              <a:rPr lang="zh-CN" altLang="en-US" sz="2400" dirty="0" smtClean="0">
                <a:latin typeface="+mn-ea"/>
                <a:ea typeface="+mn-ea"/>
              </a:rPr>
              <a:t>。</a:t>
            </a:r>
            <a:endParaRPr lang="en-US" altLang="zh-CN" sz="2400" dirty="0" smtClean="0">
              <a:latin typeface="+mn-ea"/>
              <a:ea typeface="+mn-ea"/>
            </a:endParaRPr>
          </a:p>
          <a:p>
            <a:pPr eaLnBrk="1" fontAlgn="auto" hangingPunct="1">
              <a:lnSpc>
                <a:spcPct val="150000"/>
              </a:lnSpc>
              <a:spcBef>
                <a:spcPct val="20000"/>
              </a:spcBef>
              <a:spcAft>
                <a:spcPts val="0"/>
              </a:spcAft>
              <a:buClr>
                <a:srgbClr val="0000CC"/>
              </a:buClr>
              <a:buFont typeface="Wingdings" pitchFamily="2" charset="2"/>
              <a:buChar char="T"/>
              <a:defRPr/>
            </a:pPr>
            <a:r>
              <a:rPr lang="en-US" altLang="zh-CN" sz="2400" dirty="0" smtClean="0">
                <a:latin typeface="+mn-ea"/>
              </a:rPr>
              <a:t>PPP</a:t>
            </a:r>
            <a:r>
              <a:rPr lang="zh-CN" altLang="en-US" sz="2400" dirty="0" smtClean="0">
                <a:latin typeface="+mn-ea"/>
              </a:rPr>
              <a:t>用于直连网络，这意味着两个</a:t>
            </a:r>
            <a:r>
              <a:rPr lang="en-US" altLang="zh-CN" sz="2400" dirty="0" smtClean="0">
                <a:latin typeface="+mn-ea"/>
              </a:rPr>
              <a:t>PPP</a:t>
            </a:r>
            <a:r>
              <a:rPr lang="zh-CN" altLang="en-US" sz="2400" dirty="0" smtClean="0">
                <a:latin typeface="+mn-ea"/>
              </a:rPr>
              <a:t>对等端不能跨越物理网络，这是一个很大的限制，所以</a:t>
            </a:r>
            <a:r>
              <a:rPr lang="en-US" altLang="zh-CN" sz="2400" dirty="0" smtClean="0">
                <a:latin typeface="+mn-ea"/>
              </a:rPr>
              <a:t>IETF</a:t>
            </a:r>
            <a:r>
              <a:rPr lang="zh-CN" altLang="en-US" sz="2400" dirty="0" smtClean="0">
                <a:latin typeface="+mn-ea"/>
              </a:rPr>
              <a:t>制定了</a:t>
            </a:r>
            <a:r>
              <a:rPr lang="en-US" altLang="zh-CN" sz="2400" dirty="0" smtClean="0">
                <a:latin typeface="+mn-ea"/>
              </a:rPr>
              <a:t>L2TP</a:t>
            </a:r>
            <a:r>
              <a:rPr lang="zh-CN" altLang="en-US" sz="2400" dirty="0" smtClean="0">
                <a:latin typeface="+mn-ea"/>
              </a:rPr>
              <a:t>对</a:t>
            </a:r>
            <a:r>
              <a:rPr lang="en-US" altLang="zh-CN" sz="2400" dirty="0" smtClean="0">
                <a:latin typeface="+mn-ea"/>
              </a:rPr>
              <a:t>PPP</a:t>
            </a:r>
            <a:r>
              <a:rPr lang="zh-CN" altLang="en-US" sz="2400" dirty="0" smtClean="0">
                <a:latin typeface="+mn-ea"/>
              </a:rPr>
              <a:t>进行扩展，其核心是允许客户跨越一个或多个</a:t>
            </a:r>
            <a:r>
              <a:rPr lang="en-US" altLang="zh-CN" sz="2400" dirty="0" smtClean="0">
                <a:latin typeface="+mn-ea"/>
              </a:rPr>
              <a:t>IP</a:t>
            </a:r>
            <a:r>
              <a:rPr lang="zh-CN" altLang="en-US" sz="2400" dirty="0" smtClean="0">
                <a:latin typeface="+mn-ea"/>
              </a:rPr>
              <a:t>网络建立虚拟的点到点链路。</a:t>
            </a:r>
            <a:endParaRPr lang="en-US" altLang="zh-CN" sz="2400" dirty="0">
              <a:latin typeface="+mn-ea"/>
              <a:ea typeface="+mn-ea"/>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 xmlns:a16="http://schemas.microsoft.com/office/drawing/2014/main" id="{21D0544A-487F-461E-AF88-E83929744741}"/>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endParaRPr lang="zh-CN" altLang="en-US" dirty="0">
              <a:latin typeface="+mn-ea"/>
              <a:ea typeface="+mn-ea"/>
            </a:endParaRPr>
          </a:p>
        </p:txBody>
      </p:sp>
      <p:sp>
        <p:nvSpPr>
          <p:cNvPr id="6147" name="Text Box 3">
            <a:extLst>
              <a:ext uri="{FF2B5EF4-FFF2-40B4-BE49-F238E27FC236}">
                <a16:creationId xmlns="" xmlns:a16="http://schemas.microsoft.com/office/drawing/2014/main" id="{1F5CA15D-F3F2-475F-97D3-9BA6F71D2D9B}"/>
              </a:ext>
            </a:extLst>
          </p:cNvPr>
          <p:cNvSpPr txBox="1">
            <a:spLocks noChangeArrowheads="1"/>
          </p:cNvSpPr>
          <p:nvPr/>
        </p:nvSpPr>
        <p:spPr bwMode="auto">
          <a:xfrm>
            <a:off x="838200" y="1557338"/>
            <a:ext cx="7694613" cy="4672048"/>
          </a:xfrm>
          <a:prstGeom prst="rect">
            <a:avLst/>
          </a:prstGeom>
          <a:noFill/>
          <a:ln w="9525">
            <a:noFill/>
            <a:miter lim="800000"/>
            <a:headEnd/>
            <a:tailEnd/>
          </a:ln>
        </p:spPr>
        <p:txBody>
          <a:bodyPr>
            <a:spAutoFit/>
          </a:bodyPr>
          <a:lstStyle/>
          <a:p>
            <a:pPr eaLnBrk="1" fontAlgn="auto" hangingPunct="1">
              <a:lnSpc>
                <a:spcPct val="150000"/>
              </a:lnSpc>
              <a:spcBef>
                <a:spcPct val="20000"/>
              </a:spcBef>
              <a:spcAft>
                <a:spcPts val="0"/>
              </a:spcAft>
              <a:buClr>
                <a:srgbClr val="0000CC"/>
              </a:buClr>
              <a:buFont typeface="Wingdings" pitchFamily="2" charset="2"/>
              <a:buNone/>
              <a:defRPr/>
            </a:pPr>
            <a:r>
              <a:rPr lang="en-US" altLang="zh-CN" sz="2400" b="1" dirty="0">
                <a:solidFill>
                  <a:srgbClr val="FF0000"/>
                </a:solidFill>
                <a:latin typeface="+mn-ea"/>
                <a:ea typeface="+mn-ea"/>
              </a:rPr>
              <a:t>4.1.1 </a:t>
            </a:r>
            <a:r>
              <a:rPr lang="zh-CN" altLang="en-US" sz="2400" b="1" dirty="0" smtClean="0">
                <a:solidFill>
                  <a:srgbClr val="FF0000"/>
                </a:solidFill>
                <a:latin typeface="+mn-ea"/>
                <a:ea typeface="+mn-ea"/>
              </a:rPr>
              <a:t>概述</a:t>
            </a:r>
            <a:endParaRPr lang="en-US" altLang="zh-CN" sz="2400" b="1" dirty="0" smtClean="0">
              <a:solidFill>
                <a:srgbClr val="FF0000"/>
              </a:solidFill>
              <a:latin typeface="+mn-ea"/>
              <a:ea typeface="+mn-ea"/>
            </a:endParaRPr>
          </a:p>
          <a:p>
            <a:pPr eaLnBrk="1" fontAlgn="auto" hangingPunct="1">
              <a:lnSpc>
                <a:spcPct val="150000"/>
              </a:lnSpc>
              <a:spcBef>
                <a:spcPct val="20000"/>
              </a:spcBef>
              <a:spcAft>
                <a:spcPts val="0"/>
              </a:spcAft>
              <a:buClr>
                <a:srgbClr val="0000CC"/>
              </a:buClr>
              <a:buFont typeface="Wingdings" pitchFamily="2" charset="2"/>
              <a:buNone/>
              <a:defRPr/>
            </a:pPr>
            <a:r>
              <a:rPr lang="en-US" altLang="zh-CN" sz="2400" b="1" dirty="0" smtClean="0">
                <a:latin typeface="+mn-ea"/>
              </a:rPr>
              <a:t>    L2TP</a:t>
            </a:r>
            <a:r>
              <a:rPr lang="zh-CN" altLang="en-US" sz="2400" b="1" dirty="0" smtClean="0">
                <a:latin typeface="+mn-ea"/>
              </a:rPr>
              <a:t>不是严格意义上的安全协议，因为它并未提供基于密码学的机密性、完整性等保护，但它确实提供了对口令等敏感信息的加密方法，以及基于共享秘密的身份认证方法。此外，基于</a:t>
            </a:r>
            <a:r>
              <a:rPr lang="en-US" altLang="zh-CN" sz="2400" b="1" dirty="0" smtClean="0">
                <a:latin typeface="+mn-ea"/>
              </a:rPr>
              <a:t>L2TP</a:t>
            </a:r>
            <a:r>
              <a:rPr lang="zh-CN" altLang="en-US" sz="2400" b="1" dirty="0" smtClean="0">
                <a:latin typeface="+mn-ea"/>
              </a:rPr>
              <a:t>和</a:t>
            </a:r>
            <a:r>
              <a:rPr lang="en-US" altLang="zh-CN" sz="2400" b="1" dirty="0" err="1" smtClean="0">
                <a:latin typeface="+mn-ea"/>
              </a:rPr>
              <a:t>Ipsec</a:t>
            </a:r>
            <a:r>
              <a:rPr lang="zh-CN" altLang="en-US" sz="2400" b="1" dirty="0" smtClean="0">
                <a:latin typeface="+mn-ea"/>
              </a:rPr>
              <a:t>构建的虚拟专用拨号网络是一种常见应用，大中型企业集团各地机构之间的远程网络连接很多都采用了这种技术。</a:t>
            </a:r>
            <a:endParaRPr lang="en-US" altLang="zh-CN" sz="2400" b="1" dirty="0" smtClean="0">
              <a:latin typeface="+mn-ea"/>
              <a:ea typeface="+mn-ea"/>
            </a:endParaRPr>
          </a:p>
          <a:p>
            <a:pPr eaLnBrk="1" fontAlgn="auto" hangingPunct="1">
              <a:lnSpc>
                <a:spcPct val="150000"/>
              </a:lnSpc>
              <a:spcBef>
                <a:spcPct val="20000"/>
              </a:spcBef>
              <a:spcAft>
                <a:spcPts val="0"/>
              </a:spcAft>
              <a:buClr>
                <a:srgbClr val="0000CC"/>
              </a:buClr>
              <a:buFont typeface="Wingdings" pitchFamily="2" charset="2"/>
              <a:buNone/>
              <a:defRPr/>
            </a:pPr>
            <a:endParaRPr lang="en-US" altLang="zh-CN" sz="2400" b="1" dirty="0">
              <a:solidFill>
                <a:srgbClr val="FF0000"/>
              </a:solidFill>
              <a:latin typeface="+mn-ea"/>
              <a:ea typeface="+mn-ea"/>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 xmlns:a16="http://schemas.microsoft.com/office/drawing/2014/main" id="{4741E632-E76C-4485-9D78-4C0224469FB7}"/>
              </a:ext>
            </a:extLst>
          </p:cNvPr>
          <p:cNvSpPr txBox="1">
            <a:spLocks noChangeArrowheads="1"/>
          </p:cNvSpPr>
          <p:nvPr/>
        </p:nvSpPr>
        <p:spPr bwMode="auto">
          <a:xfrm>
            <a:off x="0" y="928670"/>
            <a:ext cx="9144000" cy="5878532"/>
          </a:xfrm>
          <a:prstGeom prst="rect">
            <a:avLst/>
          </a:prstGeom>
          <a:noFill/>
          <a:ln w="9525">
            <a:noFill/>
            <a:miter lim="800000"/>
            <a:headEnd/>
            <a:tailEnd/>
          </a:ln>
        </p:spPr>
        <p:txBody>
          <a:bodyPr wrap="square">
            <a:spAutoFit/>
          </a:bodyPr>
          <a:lstStyle/>
          <a:p>
            <a:pPr eaLnBrk="1" fontAlgn="auto" hangingPunct="1">
              <a:lnSpc>
                <a:spcPct val="140000"/>
              </a:lnSpc>
              <a:spcBef>
                <a:spcPct val="40000"/>
              </a:spcBef>
              <a:spcAft>
                <a:spcPts val="0"/>
              </a:spcAft>
              <a:buClr>
                <a:srgbClr val="0000CC"/>
              </a:buClr>
              <a:buFont typeface="Wingdings" pitchFamily="2" charset="2"/>
              <a:buNone/>
              <a:defRPr/>
            </a:pPr>
            <a:r>
              <a:rPr lang="en-US" altLang="zh-CN" sz="3200" b="1" dirty="0">
                <a:solidFill>
                  <a:srgbClr val="FF0000"/>
                </a:solidFill>
                <a:latin typeface="+mn-ea"/>
                <a:ea typeface="+mn-ea"/>
              </a:rPr>
              <a:t>4.1.2 </a:t>
            </a:r>
            <a:r>
              <a:rPr lang="zh-CN" altLang="en-US" sz="3200" b="1" dirty="0">
                <a:solidFill>
                  <a:srgbClr val="FF0000"/>
                </a:solidFill>
                <a:latin typeface="+mn-ea"/>
                <a:ea typeface="+mn-ea"/>
              </a:rPr>
              <a:t>组成 </a:t>
            </a:r>
            <a:r>
              <a:rPr lang="en-US" altLang="zh-CN" sz="3200" b="1" dirty="0" smtClean="0">
                <a:latin typeface="+mn-ea"/>
                <a:ea typeface="+mn-ea"/>
              </a:rPr>
              <a:t>PPP</a:t>
            </a:r>
            <a:r>
              <a:rPr lang="zh-CN" altLang="en-US" sz="3200" b="1" dirty="0" smtClean="0">
                <a:latin typeface="+mn-ea"/>
              </a:rPr>
              <a:t>规定了以下内容：</a:t>
            </a:r>
            <a:endParaRPr lang="zh-CN" altLang="en-US" sz="2400" b="1" dirty="0">
              <a:latin typeface="+mn-ea"/>
              <a:ea typeface="+mn-ea"/>
            </a:endParaRPr>
          </a:p>
          <a:p>
            <a:pPr algn="just" eaLnBrk="1" fontAlgn="auto" hangingPunct="1">
              <a:lnSpc>
                <a:spcPct val="140000"/>
              </a:lnSpc>
              <a:spcBef>
                <a:spcPct val="40000"/>
              </a:spcBef>
              <a:spcAft>
                <a:spcPts val="0"/>
              </a:spcAft>
              <a:buClr>
                <a:srgbClr val="0000CC"/>
              </a:buClr>
              <a:buFont typeface="Arial" pitchFamily="34" charset="0"/>
              <a:buChar char="•"/>
              <a:defRPr/>
            </a:pPr>
            <a:r>
              <a:rPr lang="zh-CN" altLang="en-US" sz="2400" dirty="0" smtClean="0">
                <a:latin typeface="+mn-ea"/>
                <a:ea typeface="+mn-ea"/>
              </a:rPr>
              <a:t>帧格式以及成帧方法；</a:t>
            </a:r>
            <a:endParaRPr lang="zh-CN" altLang="en-US" sz="2400" dirty="0">
              <a:latin typeface="+mn-ea"/>
              <a:ea typeface="+mn-ea"/>
            </a:endParaRPr>
          </a:p>
          <a:p>
            <a:pPr algn="just" eaLnBrk="1" fontAlgn="auto" hangingPunct="1">
              <a:lnSpc>
                <a:spcPct val="140000"/>
              </a:lnSpc>
              <a:spcBef>
                <a:spcPct val="40000"/>
              </a:spcBef>
              <a:spcAft>
                <a:spcPts val="0"/>
              </a:spcAft>
              <a:buClr>
                <a:srgbClr val="0000CC"/>
              </a:buClr>
              <a:buFont typeface="Arial" pitchFamily="34" charset="0"/>
              <a:buChar char="•"/>
              <a:defRPr/>
            </a:pPr>
            <a:r>
              <a:rPr lang="zh-CN" altLang="en-US" sz="2400" dirty="0" smtClean="0">
                <a:latin typeface="+mn-ea"/>
                <a:ea typeface="+mn-ea"/>
              </a:rPr>
              <a:t>用于建立</a:t>
            </a:r>
            <a:r>
              <a:rPr lang="zh-CN" altLang="en-US" sz="2400" dirty="0">
                <a:latin typeface="+mn-ea"/>
                <a:ea typeface="+mn-ea"/>
              </a:rPr>
              <a:t>、</a:t>
            </a:r>
            <a:r>
              <a:rPr lang="zh-CN" altLang="en-US" sz="2400" dirty="0" smtClean="0">
                <a:latin typeface="+mn-ea"/>
                <a:ea typeface="+mn-ea"/>
              </a:rPr>
              <a:t>配置和测试</a:t>
            </a:r>
            <a:r>
              <a:rPr lang="en-US" altLang="zh-CN" sz="2400" dirty="0" smtClean="0">
                <a:latin typeface="+mn-ea"/>
                <a:ea typeface="+mn-ea"/>
              </a:rPr>
              <a:t>PPP</a:t>
            </a:r>
            <a:r>
              <a:rPr lang="zh-CN" altLang="en-US" sz="2400" dirty="0" smtClean="0">
                <a:latin typeface="+mn-ea"/>
                <a:ea typeface="+mn-ea"/>
              </a:rPr>
              <a:t>链路的</a:t>
            </a:r>
            <a:r>
              <a:rPr lang="zh-CN" altLang="en-US" sz="2400" dirty="0">
                <a:latin typeface="+mn-ea"/>
                <a:ea typeface="+mn-ea"/>
              </a:rPr>
              <a:t>链路控制协议（</a:t>
            </a:r>
            <a:r>
              <a:rPr lang="en-US" altLang="zh-CN" sz="2400" dirty="0">
                <a:latin typeface="+mn-ea"/>
                <a:ea typeface="+mn-ea"/>
              </a:rPr>
              <a:t>link control protocol</a:t>
            </a:r>
            <a:r>
              <a:rPr lang="zh-CN" altLang="en-US" sz="2400" dirty="0">
                <a:latin typeface="+mn-ea"/>
                <a:ea typeface="+mn-ea"/>
              </a:rPr>
              <a:t>，</a:t>
            </a:r>
            <a:r>
              <a:rPr lang="en-US" altLang="zh-CN" sz="2400" dirty="0">
                <a:latin typeface="+mn-ea"/>
                <a:ea typeface="+mn-ea"/>
              </a:rPr>
              <a:t>LCP</a:t>
            </a:r>
            <a:r>
              <a:rPr lang="zh-CN" altLang="en-US" sz="2400" dirty="0">
                <a:latin typeface="+mn-ea"/>
                <a:ea typeface="+mn-ea"/>
              </a:rPr>
              <a:t>），通信双方可通过</a:t>
            </a:r>
            <a:r>
              <a:rPr lang="en-US" altLang="zh-CN" sz="2400" dirty="0">
                <a:latin typeface="+mn-ea"/>
                <a:ea typeface="+mn-ea"/>
              </a:rPr>
              <a:t>LCP</a:t>
            </a:r>
            <a:r>
              <a:rPr lang="zh-CN" altLang="en-US" sz="2400" dirty="0">
                <a:latin typeface="+mn-ea"/>
                <a:ea typeface="+mn-ea"/>
              </a:rPr>
              <a:t>包协商一些选项。</a:t>
            </a:r>
          </a:p>
          <a:p>
            <a:pPr algn="just" eaLnBrk="1" fontAlgn="auto" hangingPunct="1">
              <a:lnSpc>
                <a:spcPct val="140000"/>
              </a:lnSpc>
              <a:spcBef>
                <a:spcPct val="40000"/>
              </a:spcBef>
              <a:spcAft>
                <a:spcPts val="0"/>
              </a:spcAft>
              <a:buClr>
                <a:srgbClr val="0000CC"/>
              </a:buClr>
              <a:buFont typeface="Arial" pitchFamily="34" charset="0"/>
              <a:buChar char="•"/>
              <a:defRPr/>
            </a:pPr>
            <a:r>
              <a:rPr lang="zh-CN" altLang="en-US" sz="2400" dirty="0" smtClean="0">
                <a:latin typeface="+mn-ea"/>
                <a:ea typeface="+mn-ea"/>
              </a:rPr>
              <a:t>一组用于建立和配置网络层协议的网络</a:t>
            </a:r>
            <a:r>
              <a:rPr lang="zh-CN" altLang="en-US" sz="2400" dirty="0">
                <a:latin typeface="+mn-ea"/>
                <a:ea typeface="+mn-ea"/>
              </a:rPr>
              <a:t>控制协议（</a:t>
            </a:r>
            <a:r>
              <a:rPr lang="en-US" altLang="zh-CN" sz="2400" dirty="0">
                <a:latin typeface="+mn-ea"/>
                <a:ea typeface="+mn-ea"/>
              </a:rPr>
              <a:t>network control protocol</a:t>
            </a:r>
            <a:r>
              <a:rPr lang="zh-CN" altLang="en-US" sz="2400" dirty="0">
                <a:latin typeface="+mn-ea"/>
                <a:ea typeface="+mn-ea"/>
              </a:rPr>
              <a:t>，</a:t>
            </a:r>
            <a:r>
              <a:rPr lang="en-US" altLang="zh-CN" sz="2400" dirty="0">
                <a:latin typeface="+mn-ea"/>
                <a:ea typeface="+mn-ea"/>
              </a:rPr>
              <a:t>NCP</a:t>
            </a:r>
            <a:r>
              <a:rPr lang="zh-CN" altLang="en-US" sz="2400" dirty="0" smtClean="0">
                <a:latin typeface="+mn-ea"/>
                <a:ea typeface="+mn-ea"/>
              </a:rPr>
              <a:t>）。在</a:t>
            </a:r>
            <a:r>
              <a:rPr lang="en-US" altLang="zh-CN" sz="2400" dirty="0" smtClean="0">
                <a:latin typeface="+mn-ea"/>
                <a:ea typeface="+mn-ea"/>
              </a:rPr>
              <a:t>PPP</a:t>
            </a:r>
            <a:r>
              <a:rPr lang="zh-CN" altLang="en-US" sz="2400" dirty="0" smtClean="0">
                <a:latin typeface="+mn-ea"/>
                <a:ea typeface="+mn-ea"/>
              </a:rPr>
              <a:t>链路上可以传输不同网络协议的数据，</a:t>
            </a:r>
            <a:r>
              <a:rPr lang="en-US" altLang="zh-CN" sz="2400" dirty="0" smtClean="0">
                <a:latin typeface="+mn-ea"/>
                <a:ea typeface="+mn-ea"/>
              </a:rPr>
              <a:t>NCP</a:t>
            </a:r>
            <a:r>
              <a:rPr lang="zh-CN" altLang="en-US" sz="2400" dirty="0" smtClean="0">
                <a:latin typeface="+mn-ea"/>
                <a:ea typeface="+mn-ea"/>
              </a:rPr>
              <a:t>用于对这些网络协议相关的参数进行配置。但</a:t>
            </a:r>
            <a:r>
              <a:rPr lang="en-US" altLang="zh-CN" sz="2400" dirty="0" smtClean="0">
                <a:latin typeface="+mn-ea"/>
                <a:ea typeface="+mn-ea"/>
              </a:rPr>
              <a:t>NCP</a:t>
            </a:r>
            <a:r>
              <a:rPr lang="zh-CN" altLang="en-US" sz="2400" dirty="0" smtClean="0">
                <a:latin typeface="+mn-ea"/>
              </a:rPr>
              <a:t>只是一个统称，如果传输的是</a:t>
            </a:r>
            <a:r>
              <a:rPr lang="en-US" altLang="zh-CN" sz="2400" dirty="0" smtClean="0">
                <a:latin typeface="+mn-ea"/>
              </a:rPr>
              <a:t>IP</a:t>
            </a:r>
            <a:r>
              <a:rPr lang="zh-CN" altLang="en-US" sz="2400" dirty="0" smtClean="0">
                <a:latin typeface="+mn-ea"/>
              </a:rPr>
              <a:t>数据，则“</a:t>
            </a:r>
            <a:r>
              <a:rPr lang="en-US" altLang="zh-CN" sz="2400" dirty="0" smtClean="0">
                <a:latin typeface="+mn-ea"/>
              </a:rPr>
              <a:t>NCP</a:t>
            </a:r>
            <a:r>
              <a:rPr lang="zh-CN" altLang="en-US" sz="2400" dirty="0" smtClean="0">
                <a:latin typeface="+mn-ea"/>
              </a:rPr>
              <a:t>”是指</a:t>
            </a:r>
            <a:r>
              <a:rPr lang="en-US" altLang="zh-CN" sz="2400" dirty="0" smtClean="0">
                <a:latin typeface="+mn-ea"/>
              </a:rPr>
              <a:t>IP</a:t>
            </a:r>
            <a:r>
              <a:rPr lang="zh-CN" altLang="en-US" sz="2400" dirty="0" smtClean="0">
                <a:latin typeface="+mn-ea"/>
              </a:rPr>
              <a:t>控制协议（</a:t>
            </a:r>
            <a:r>
              <a:rPr lang="en-US" altLang="zh-CN" sz="2400" dirty="0" smtClean="0">
                <a:latin typeface="+mn-ea"/>
              </a:rPr>
              <a:t>IPCP</a:t>
            </a:r>
            <a:r>
              <a:rPr lang="zh-CN" altLang="en-US" sz="2400" dirty="0" smtClean="0">
                <a:latin typeface="+mn-ea"/>
              </a:rPr>
              <a:t>）。不同类型的</a:t>
            </a:r>
            <a:r>
              <a:rPr lang="en-US" altLang="zh-CN" sz="2400" dirty="0" smtClean="0">
                <a:latin typeface="+mn-ea"/>
              </a:rPr>
              <a:t>NCP</a:t>
            </a:r>
            <a:r>
              <a:rPr lang="zh-CN" altLang="en-US" sz="2400" dirty="0" smtClean="0">
                <a:latin typeface="+mn-ea"/>
              </a:rPr>
              <a:t>充分说明了</a:t>
            </a:r>
            <a:r>
              <a:rPr lang="en-US" altLang="zh-CN" sz="2400" dirty="0" smtClean="0">
                <a:latin typeface="+mn-ea"/>
              </a:rPr>
              <a:t>PPP</a:t>
            </a:r>
            <a:r>
              <a:rPr lang="zh-CN" altLang="en-US" sz="2400" dirty="0" smtClean="0">
                <a:latin typeface="+mn-ea"/>
              </a:rPr>
              <a:t>具有良好的通用性。鉴于</a:t>
            </a:r>
            <a:r>
              <a:rPr lang="en-US" altLang="zh-CN" sz="2400" dirty="0" smtClean="0">
                <a:latin typeface="+mn-ea"/>
              </a:rPr>
              <a:t>IP</a:t>
            </a:r>
            <a:r>
              <a:rPr lang="zh-CN" altLang="en-US" sz="2400" dirty="0" smtClean="0">
                <a:latin typeface="+mn-ea"/>
              </a:rPr>
              <a:t>的通用性，随后都以</a:t>
            </a:r>
            <a:r>
              <a:rPr lang="en-US" altLang="zh-CN" sz="2400" dirty="0" smtClean="0">
                <a:latin typeface="+mn-ea"/>
              </a:rPr>
              <a:t>IPCP</a:t>
            </a:r>
            <a:r>
              <a:rPr lang="zh-CN" altLang="en-US" sz="2400" dirty="0" smtClean="0">
                <a:latin typeface="+mn-ea"/>
              </a:rPr>
              <a:t>为例进行说明。</a:t>
            </a:r>
            <a:endParaRPr lang="zh-CN" altLang="en-US" sz="2400" dirty="0">
              <a:latin typeface="+mn-ea"/>
              <a:ea typeface="+mn-ea"/>
            </a:endParaRPr>
          </a:p>
        </p:txBody>
      </p:sp>
      <p:sp>
        <p:nvSpPr>
          <p:cNvPr id="3" name="Rectangle 2">
            <a:extLst>
              <a:ext uri="{FF2B5EF4-FFF2-40B4-BE49-F238E27FC236}">
                <a16:creationId xmlns="" xmlns:a16="http://schemas.microsoft.com/office/drawing/2014/main" id="{F4F9D6B8-8C95-4137-BABA-7DD24069A032}"/>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r>
              <a:rPr lang="en-US" altLang="zh-CN" dirty="0">
                <a:latin typeface="+mn-ea"/>
                <a:ea typeface="+mn-ea"/>
              </a:rPr>
              <a:t>4.1  PPP</a:t>
            </a:r>
            <a:r>
              <a:rPr lang="zh-CN" altLang="en-US" dirty="0">
                <a:latin typeface="+mn-ea"/>
                <a:ea typeface="+mn-ea"/>
              </a:rPr>
              <a:t>协议</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 xmlns:a16="http://schemas.microsoft.com/office/drawing/2014/main" id="{55663F93-9940-4FD2-8A2E-28E50F19D8E6}"/>
              </a:ext>
            </a:extLst>
          </p:cNvPr>
          <p:cNvSpPr>
            <a:spLocks noGrp="1" noChangeArrowheads="1"/>
          </p:cNvSpPr>
          <p:nvPr>
            <p:ph type="body" sz="half" idx="1"/>
          </p:nvPr>
        </p:nvSpPr>
        <p:spPr>
          <a:xfrm>
            <a:off x="990600" y="1328738"/>
            <a:ext cx="5668963" cy="690562"/>
          </a:xfrm>
        </p:spPr>
        <p:txBody>
          <a:bodyPr rtlCol="0">
            <a:normAutofit/>
          </a:bodyPr>
          <a:lstStyle/>
          <a:p>
            <a:pPr eaLnBrk="1" fontAlgn="auto" hangingPunct="1">
              <a:spcAft>
                <a:spcPts val="0"/>
              </a:spcAft>
              <a:buFont typeface="Wingdings" pitchFamily="2" charset="2"/>
              <a:buNone/>
              <a:defRPr/>
            </a:pPr>
            <a:r>
              <a:rPr lang="en-US" altLang="zh-CN" b="1" dirty="0">
                <a:solidFill>
                  <a:srgbClr val="FF0000"/>
                </a:solidFill>
                <a:latin typeface="+mn-ea"/>
              </a:rPr>
              <a:t>4.1.3 PPP</a:t>
            </a:r>
            <a:r>
              <a:rPr lang="zh-CN" altLang="en-US" b="1" dirty="0">
                <a:solidFill>
                  <a:srgbClr val="FF0000"/>
                </a:solidFill>
                <a:latin typeface="+mn-ea"/>
              </a:rPr>
              <a:t>帧封装格式</a:t>
            </a:r>
          </a:p>
        </p:txBody>
      </p:sp>
      <p:graphicFrame>
        <p:nvGraphicFramePr>
          <p:cNvPr id="544771" name="Group 3">
            <a:extLst>
              <a:ext uri="{FF2B5EF4-FFF2-40B4-BE49-F238E27FC236}">
                <a16:creationId xmlns="" xmlns:a16="http://schemas.microsoft.com/office/drawing/2014/main" id="{B9AFBF7D-A1FE-4BA7-A3F7-D87AF0301704}"/>
              </a:ext>
            </a:extLst>
          </p:cNvPr>
          <p:cNvGraphicFramePr>
            <a:graphicFrameLocks noGrp="1"/>
          </p:cNvGraphicFramePr>
          <p:nvPr>
            <p:ph sz="half" idx="2"/>
          </p:nvPr>
        </p:nvGraphicFramePr>
        <p:xfrm>
          <a:off x="785786" y="2184400"/>
          <a:ext cx="8072493" cy="957263"/>
        </p:xfrm>
        <a:graphic>
          <a:graphicData uri="http://schemas.openxmlformats.org/drawingml/2006/table">
            <a:tbl>
              <a:tblPr/>
              <a:tblGrid>
                <a:gridCol w="1027344">
                  <a:extLst>
                    <a:ext uri="{9D8B030D-6E8A-4147-A177-3AD203B41FA5}">
                      <a16:colId xmlns="" xmlns:a16="http://schemas.microsoft.com/office/drawing/2014/main" val="20000"/>
                    </a:ext>
                  </a:extLst>
                </a:gridCol>
                <a:gridCol w="1101354">
                  <a:extLst>
                    <a:ext uri="{9D8B030D-6E8A-4147-A177-3AD203B41FA5}">
                      <a16:colId xmlns="" xmlns:a16="http://schemas.microsoft.com/office/drawing/2014/main" val="20001"/>
                    </a:ext>
                  </a:extLst>
                </a:gridCol>
                <a:gridCol w="1173604">
                  <a:extLst>
                    <a:ext uri="{9D8B030D-6E8A-4147-A177-3AD203B41FA5}">
                      <a16:colId xmlns="" xmlns:a16="http://schemas.microsoft.com/office/drawing/2014/main" val="20002"/>
                    </a:ext>
                  </a:extLst>
                </a:gridCol>
                <a:gridCol w="955096">
                  <a:extLst>
                    <a:ext uri="{9D8B030D-6E8A-4147-A177-3AD203B41FA5}">
                      <a16:colId xmlns="" xmlns:a16="http://schemas.microsoft.com/office/drawing/2014/main" val="20003"/>
                    </a:ext>
                  </a:extLst>
                </a:gridCol>
                <a:gridCol w="1885520">
                  <a:extLst>
                    <a:ext uri="{9D8B030D-6E8A-4147-A177-3AD203B41FA5}">
                      <a16:colId xmlns="" xmlns:a16="http://schemas.microsoft.com/office/drawing/2014/main" val="20004"/>
                    </a:ext>
                  </a:extLst>
                </a:gridCol>
                <a:gridCol w="930425">
                  <a:extLst>
                    <a:ext uri="{9D8B030D-6E8A-4147-A177-3AD203B41FA5}">
                      <a16:colId xmlns="" xmlns:a16="http://schemas.microsoft.com/office/drawing/2014/main" val="20005"/>
                    </a:ext>
                  </a:extLst>
                </a:gridCol>
                <a:gridCol w="999150">
                  <a:extLst>
                    <a:ext uri="{9D8B030D-6E8A-4147-A177-3AD203B41FA5}">
                      <a16:colId xmlns="" xmlns:a16="http://schemas.microsoft.com/office/drawing/2014/main" val="20006"/>
                    </a:ext>
                  </a:extLst>
                </a:gridCol>
              </a:tblGrid>
              <a:tr h="957263">
                <a:tc>
                  <a:txBody>
                    <a:bodyPr/>
                    <a:lstStyle/>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标志</a:t>
                      </a:r>
                      <a:r>
                        <a:rPr kumimoji="0" lang="en-US" altLang="zh-CN"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F</a:t>
                      </a:r>
                      <a:endParaRPr kumimoji="0" lang="zh-CN" altLang="en-US" sz="2400" b="1" i="0" u="none" strike="noStrike" cap="none" normalizeH="0" baseline="0" dirty="0">
                        <a:ln>
                          <a:noFill/>
                        </a:ln>
                        <a:solidFill>
                          <a:schemeClr val="tx1"/>
                        </a:solidFill>
                        <a:effectLst/>
                        <a:latin typeface="Tahoma" pitchFamily="34" charset="0"/>
                        <a:ea typeface="隶书" pitchFamily="49" charset="-122"/>
                        <a:cs typeface="宋体" pitchFamily="2" charset="-122"/>
                      </a:endParaRPr>
                    </a:p>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000" b="1" i="0" u="none" strike="noStrike" cap="none" normalizeH="0" baseline="0" dirty="0">
                          <a:ln>
                            <a:noFill/>
                          </a:ln>
                          <a:solidFill>
                            <a:schemeClr val="folHlink"/>
                          </a:solidFill>
                          <a:effectLst/>
                          <a:latin typeface="Tahoma" pitchFamily="34" charset="0"/>
                          <a:ea typeface="隶书" pitchFamily="49" charset="-122"/>
                          <a:cs typeface="宋体" pitchFamily="2" charset="-122"/>
                        </a:rPr>
                        <a:t>7E</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地址</a:t>
                      </a:r>
                      <a:r>
                        <a:rPr kumimoji="0" lang="en-US" altLang="zh-CN"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A</a:t>
                      </a:r>
                      <a:endParaRPr kumimoji="0" lang="zh-CN" altLang="en-US" sz="2400" b="1" i="0" u="none" strike="noStrike" cap="none" normalizeH="0" baseline="0" dirty="0">
                        <a:ln>
                          <a:noFill/>
                        </a:ln>
                        <a:solidFill>
                          <a:schemeClr val="tx1"/>
                        </a:solidFill>
                        <a:effectLst/>
                        <a:latin typeface="Tahoma" pitchFamily="34" charset="0"/>
                        <a:ea typeface="隶书" pitchFamily="49" charset="-122"/>
                        <a:cs typeface="宋体" pitchFamily="2" charset="-122"/>
                      </a:endParaRPr>
                    </a:p>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000" b="1" i="0" u="none" strike="noStrike" cap="none" normalizeH="0" baseline="0" dirty="0">
                          <a:ln>
                            <a:noFill/>
                          </a:ln>
                          <a:solidFill>
                            <a:schemeClr val="folHlink"/>
                          </a:solidFill>
                          <a:effectLst/>
                          <a:latin typeface="Tahoma" pitchFamily="34" charset="0"/>
                          <a:ea typeface="隶书" pitchFamily="49" charset="-122"/>
                          <a:cs typeface="宋体" pitchFamily="2" charset="-122"/>
                        </a:rPr>
                        <a:t>FF</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控制</a:t>
                      </a:r>
                      <a:r>
                        <a:rPr kumimoji="0" lang="en-US" altLang="zh-CN"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C</a:t>
                      </a:r>
                      <a:endParaRPr kumimoji="0" lang="zh-CN" altLang="en-US" sz="2400" b="1" i="0" u="none" strike="noStrike" cap="none" normalizeH="0" baseline="0" dirty="0">
                        <a:ln>
                          <a:noFill/>
                        </a:ln>
                        <a:solidFill>
                          <a:schemeClr val="tx1"/>
                        </a:solidFill>
                        <a:effectLst/>
                        <a:latin typeface="Tahoma" pitchFamily="34" charset="0"/>
                        <a:ea typeface="隶书" pitchFamily="49" charset="-122"/>
                        <a:cs typeface="宋体" pitchFamily="2" charset="-122"/>
                      </a:endParaRPr>
                    </a:p>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000" b="1" i="0" u="none" strike="noStrike" cap="none" normalizeH="0" baseline="0" dirty="0">
                          <a:ln>
                            <a:noFill/>
                          </a:ln>
                          <a:solidFill>
                            <a:schemeClr val="folHlink"/>
                          </a:solidFill>
                          <a:effectLst/>
                          <a:latin typeface="Tahoma" pitchFamily="34" charset="0"/>
                          <a:ea typeface="隶书" pitchFamily="49" charset="-122"/>
                          <a:cs typeface="宋体" pitchFamily="2" charset="-122"/>
                        </a:rPr>
                        <a:t>03</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Tahoma" pitchFamily="34" charset="0"/>
                          <a:ea typeface="隶书" pitchFamily="49" charset="-122"/>
                          <a:cs typeface="宋体" pitchFamily="2" charset="-122"/>
                        </a:rPr>
                        <a:t>协议</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数据</a:t>
                      </a:r>
                      <a:r>
                        <a:rPr kumimoji="0" lang="en-US" altLang="zh-CN"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a:t>
                      </a:r>
                      <a:endParaRPr kumimoji="0" lang="zh-CN" altLang="en-US" sz="2400" b="1" i="0" u="none" strike="noStrike" cap="none" normalizeH="0" baseline="0" dirty="0">
                        <a:ln>
                          <a:noFill/>
                        </a:ln>
                        <a:solidFill>
                          <a:schemeClr val="tx1"/>
                        </a:solidFill>
                        <a:effectLst/>
                        <a:latin typeface="Tahoma" pitchFamily="34" charset="0"/>
                        <a:ea typeface="隶书" pitchFamily="49" charset="-122"/>
                        <a:cs typeface="宋体" pitchFamily="2" charset="-122"/>
                      </a:endParaRPr>
                    </a:p>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1900" b="1" i="0" u="none" strike="noStrike" cap="none" normalizeH="0" baseline="0" dirty="0">
                          <a:ln>
                            <a:noFill/>
                          </a:ln>
                          <a:solidFill>
                            <a:schemeClr val="tx1"/>
                          </a:solidFill>
                          <a:effectLst/>
                          <a:latin typeface="Tahoma" pitchFamily="34" charset="0"/>
                          <a:ea typeface="隶书" pitchFamily="49" charset="-122"/>
                          <a:cs typeface="宋体" pitchFamily="2" charset="-122"/>
                        </a:rPr>
                        <a:t>(&lt;1500</a:t>
                      </a:r>
                      <a:r>
                        <a:rPr kumimoji="0" lang="zh-CN" altLang="en-US" sz="1900" b="1" i="0" u="none" strike="noStrike" cap="none" normalizeH="0" baseline="0" dirty="0">
                          <a:ln>
                            <a:noFill/>
                          </a:ln>
                          <a:solidFill>
                            <a:schemeClr val="tx1"/>
                          </a:solidFill>
                          <a:effectLst/>
                          <a:latin typeface="Tahoma" pitchFamily="34" charset="0"/>
                          <a:ea typeface="隶书" pitchFamily="49" charset="-122"/>
                          <a:cs typeface="宋体" pitchFamily="2" charset="-122"/>
                        </a:rPr>
                        <a:t>字节</a:t>
                      </a:r>
                      <a:r>
                        <a:rPr kumimoji="0" lang="en-US" altLang="zh-CN" sz="1900" b="1" i="0" u="none" strike="noStrike" cap="none" normalizeH="0" baseline="0" dirty="0">
                          <a:ln>
                            <a:noFill/>
                          </a:ln>
                          <a:solidFill>
                            <a:schemeClr val="tx1"/>
                          </a:solidFill>
                          <a:effectLst/>
                          <a:latin typeface="Tahoma" pitchFamily="34" charset="0"/>
                          <a:ea typeface="隶书" pitchFamily="49" charset="-122"/>
                          <a:cs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000" b="1" i="0" u="none" strike="noStrike" cap="none" normalizeH="0" baseline="0">
                          <a:ln>
                            <a:noFill/>
                          </a:ln>
                          <a:solidFill>
                            <a:schemeClr val="tx1"/>
                          </a:solidFill>
                          <a:effectLst/>
                          <a:latin typeface="Tahoma" pitchFamily="34" charset="0"/>
                          <a:ea typeface="隶书" pitchFamily="49" charset="-122"/>
                          <a:cs typeface="宋体" pitchFamily="2" charset="-122"/>
                        </a:rPr>
                        <a:t>CRC</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zh-CN" altLang="en-US"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标志</a:t>
                      </a:r>
                      <a:r>
                        <a:rPr kumimoji="0" lang="en-US" altLang="zh-CN" sz="2400" b="1" i="0" u="none" strike="noStrike" cap="none" normalizeH="0" baseline="0" dirty="0" smtClean="0">
                          <a:ln>
                            <a:noFill/>
                          </a:ln>
                          <a:solidFill>
                            <a:schemeClr val="tx1"/>
                          </a:solidFill>
                          <a:effectLst/>
                          <a:latin typeface="Tahoma" pitchFamily="34" charset="0"/>
                          <a:ea typeface="隶书" pitchFamily="49" charset="-122"/>
                          <a:cs typeface="宋体" pitchFamily="2" charset="-122"/>
                        </a:rPr>
                        <a:t>F</a:t>
                      </a:r>
                      <a:endParaRPr kumimoji="0" lang="zh-CN" altLang="en-US" sz="2400" b="1" i="0" u="none" strike="noStrike" cap="none" normalizeH="0" baseline="0" dirty="0">
                        <a:ln>
                          <a:noFill/>
                        </a:ln>
                        <a:solidFill>
                          <a:schemeClr val="tx1"/>
                        </a:solidFill>
                        <a:effectLst/>
                        <a:latin typeface="Tahoma" pitchFamily="34" charset="0"/>
                        <a:ea typeface="隶书" pitchFamily="49" charset="-122"/>
                        <a:cs typeface="宋体" pitchFamily="2" charset="-122"/>
                      </a:endParaRPr>
                    </a:p>
                    <a:p>
                      <a:pPr marL="0" marR="0" lvl="0" indent="0" algn="ctr" defTabSz="914400" rtl="0" eaLnBrk="1" fontAlgn="base" latinLnBrk="0" hangingPunct="1">
                        <a:lnSpc>
                          <a:spcPct val="120000"/>
                        </a:lnSpc>
                        <a:spcBef>
                          <a:spcPct val="10000"/>
                        </a:spcBef>
                        <a:spcAft>
                          <a:spcPct val="0"/>
                        </a:spcAft>
                        <a:buClr>
                          <a:schemeClr val="folHlink"/>
                        </a:buClr>
                        <a:buSzTx/>
                        <a:buFont typeface="Wingdings" pitchFamily="2" charset="2"/>
                        <a:buNone/>
                        <a:tabLst/>
                      </a:pPr>
                      <a:r>
                        <a:rPr kumimoji="0" lang="en-US" altLang="zh-CN" sz="2000" b="1" i="0" u="none" strike="noStrike" cap="none" normalizeH="0" baseline="0" dirty="0">
                          <a:ln>
                            <a:noFill/>
                          </a:ln>
                          <a:solidFill>
                            <a:schemeClr val="folHlink"/>
                          </a:solidFill>
                          <a:effectLst/>
                          <a:latin typeface="Tahoma" pitchFamily="34" charset="0"/>
                          <a:ea typeface="隶书" pitchFamily="49" charset="-122"/>
                          <a:cs typeface="宋体" pitchFamily="2" charset="-122"/>
                        </a:rPr>
                        <a:t>7E</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1285" name="Text Box 21"/>
          <p:cNvSpPr txBox="1">
            <a:spLocks noChangeArrowheads="1"/>
          </p:cNvSpPr>
          <p:nvPr/>
        </p:nvSpPr>
        <p:spPr bwMode="auto">
          <a:xfrm>
            <a:off x="1071538" y="3143248"/>
            <a:ext cx="431800" cy="366712"/>
          </a:xfrm>
          <a:prstGeom prst="rect">
            <a:avLst/>
          </a:prstGeom>
          <a:noFill/>
          <a:ln w="9525">
            <a:noFill/>
            <a:miter lim="800000"/>
            <a:headEnd/>
            <a:tailEnd/>
          </a:ln>
        </p:spPr>
        <p:txBody>
          <a:bodyPr>
            <a:spAutoFit/>
          </a:bodyPr>
          <a:lstStyle/>
          <a:p>
            <a:pPr algn="ctr" eaLnBrk="1" hangingPunct="1">
              <a:spcBef>
                <a:spcPct val="50000"/>
              </a:spcBef>
            </a:pPr>
            <a:r>
              <a:rPr lang="en-US" altLang="zh-CN" b="1" dirty="0">
                <a:solidFill>
                  <a:srgbClr val="CC00CC"/>
                </a:solidFill>
              </a:rPr>
              <a:t>1</a:t>
            </a:r>
          </a:p>
        </p:txBody>
      </p:sp>
      <p:sp>
        <p:nvSpPr>
          <p:cNvPr id="11286" name="Text Box 22"/>
          <p:cNvSpPr txBox="1">
            <a:spLocks noChangeArrowheads="1"/>
          </p:cNvSpPr>
          <p:nvPr/>
        </p:nvSpPr>
        <p:spPr bwMode="auto">
          <a:xfrm>
            <a:off x="0" y="3070225"/>
            <a:ext cx="827088" cy="396875"/>
          </a:xfrm>
          <a:prstGeom prst="rect">
            <a:avLst/>
          </a:prstGeom>
          <a:noFill/>
          <a:ln w="9525">
            <a:noFill/>
            <a:miter lim="800000"/>
            <a:headEnd/>
            <a:tailEnd/>
          </a:ln>
        </p:spPr>
        <p:txBody>
          <a:bodyPr>
            <a:spAutoFit/>
          </a:bodyPr>
          <a:lstStyle/>
          <a:p>
            <a:pPr algn="ctr" eaLnBrk="1" hangingPunct="1">
              <a:spcBef>
                <a:spcPct val="50000"/>
              </a:spcBef>
            </a:pPr>
            <a:r>
              <a:rPr lang="zh-CN" altLang="en-US" sz="2000" b="1">
                <a:solidFill>
                  <a:srgbClr val="FF0000"/>
                </a:solidFill>
              </a:rPr>
              <a:t>字节</a:t>
            </a:r>
          </a:p>
        </p:txBody>
      </p:sp>
      <p:sp>
        <p:nvSpPr>
          <p:cNvPr id="11287" name="Text Box 23"/>
          <p:cNvSpPr txBox="1">
            <a:spLocks noChangeArrowheads="1"/>
          </p:cNvSpPr>
          <p:nvPr/>
        </p:nvSpPr>
        <p:spPr bwMode="auto">
          <a:xfrm>
            <a:off x="2214546" y="3143248"/>
            <a:ext cx="431800" cy="366712"/>
          </a:xfrm>
          <a:prstGeom prst="rect">
            <a:avLst/>
          </a:prstGeom>
          <a:noFill/>
          <a:ln w="9525">
            <a:noFill/>
            <a:miter lim="800000"/>
            <a:headEnd/>
            <a:tailEnd/>
          </a:ln>
        </p:spPr>
        <p:txBody>
          <a:bodyPr>
            <a:spAutoFit/>
          </a:bodyPr>
          <a:lstStyle/>
          <a:p>
            <a:pPr algn="ctr" eaLnBrk="1" hangingPunct="1">
              <a:spcBef>
                <a:spcPct val="50000"/>
              </a:spcBef>
            </a:pPr>
            <a:r>
              <a:rPr lang="en-US" altLang="zh-CN" b="1" dirty="0">
                <a:solidFill>
                  <a:srgbClr val="CC00CC"/>
                </a:solidFill>
              </a:rPr>
              <a:t>1</a:t>
            </a:r>
          </a:p>
        </p:txBody>
      </p:sp>
      <p:sp>
        <p:nvSpPr>
          <p:cNvPr id="11288" name="Text Box 24"/>
          <p:cNvSpPr txBox="1">
            <a:spLocks noChangeArrowheads="1"/>
          </p:cNvSpPr>
          <p:nvPr/>
        </p:nvSpPr>
        <p:spPr bwMode="auto">
          <a:xfrm>
            <a:off x="3357554" y="3143248"/>
            <a:ext cx="431800" cy="366712"/>
          </a:xfrm>
          <a:prstGeom prst="rect">
            <a:avLst/>
          </a:prstGeom>
          <a:noFill/>
          <a:ln w="9525">
            <a:noFill/>
            <a:miter lim="800000"/>
            <a:headEnd/>
            <a:tailEnd/>
          </a:ln>
        </p:spPr>
        <p:txBody>
          <a:bodyPr>
            <a:spAutoFit/>
          </a:bodyPr>
          <a:lstStyle/>
          <a:p>
            <a:pPr algn="ctr" eaLnBrk="1" hangingPunct="1">
              <a:spcBef>
                <a:spcPct val="50000"/>
              </a:spcBef>
            </a:pPr>
            <a:r>
              <a:rPr lang="en-US" altLang="zh-CN" b="1" dirty="0">
                <a:solidFill>
                  <a:srgbClr val="CC00CC"/>
                </a:solidFill>
              </a:rPr>
              <a:t>1</a:t>
            </a:r>
          </a:p>
        </p:txBody>
      </p:sp>
      <p:sp>
        <p:nvSpPr>
          <p:cNvPr id="11289" name="Text Box 25"/>
          <p:cNvSpPr txBox="1">
            <a:spLocks noChangeArrowheads="1"/>
          </p:cNvSpPr>
          <p:nvPr/>
        </p:nvSpPr>
        <p:spPr bwMode="auto">
          <a:xfrm>
            <a:off x="4427538" y="3141663"/>
            <a:ext cx="431800" cy="366712"/>
          </a:xfrm>
          <a:prstGeom prst="rect">
            <a:avLst/>
          </a:prstGeom>
          <a:noFill/>
          <a:ln w="9525">
            <a:noFill/>
            <a:miter lim="800000"/>
            <a:headEnd/>
            <a:tailEnd/>
          </a:ln>
        </p:spPr>
        <p:txBody>
          <a:bodyPr>
            <a:spAutoFit/>
          </a:bodyPr>
          <a:lstStyle/>
          <a:p>
            <a:pPr algn="ctr" eaLnBrk="1" hangingPunct="1">
              <a:spcBef>
                <a:spcPct val="50000"/>
              </a:spcBef>
            </a:pPr>
            <a:r>
              <a:rPr lang="en-US" altLang="zh-CN" b="1">
                <a:solidFill>
                  <a:srgbClr val="CC00CC"/>
                </a:solidFill>
              </a:rPr>
              <a:t>2</a:t>
            </a:r>
          </a:p>
        </p:txBody>
      </p:sp>
      <p:sp>
        <p:nvSpPr>
          <p:cNvPr id="11290" name="Text Box 26"/>
          <p:cNvSpPr txBox="1">
            <a:spLocks noChangeArrowheads="1"/>
          </p:cNvSpPr>
          <p:nvPr/>
        </p:nvSpPr>
        <p:spPr bwMode="auto">
          <a:xfrm>
            <a:off x="7215206" y="3143248"/>
            <a:ext cx="431800" cy="366712"/>
          </a:xfrm>
          <a:prstGeom prst="rect">
            <a:avLst/>
          </a:prstGeom>
          <a:noFill/>
          <a:ln w="9525">
            <a:noFill/>
            <a:miter lim="800000"/>
            <a:headEnd/>
            <a:tailEnd/>
          </a:ln>
        </p:spPr>
        <p:txBody>
          <a:bodyPr>
            <a:spAutoFit/>
          </a:bodyPr>
          <a:lstStyle/>
          <a:p>
            <a:pPr algn="ctr" eaLnBrk="1" hangingPunct="1">
              <a:spcBef>
                <a:spcPct val="50000"/>
              </a:spcBef>
            </a:pPr>
            <a:r>
              <a:rPr lang="en-US" altLang="zh-CN" b="1" dirty="0">
                <a:solidFill>
                  <a:srgbClr val="CC00CC"/>
                </a:solidFill>
              </a:rPr>
              <a:t>2</a:t>
            </a:r>
          </a:p>
        </p:txBody>
      </p:sp>
      <p:sp>
        <p:nvSpPr>
          <p:cNvPr id="11291" name="Text Box 27"/>
          <p:cNvSpPr txBox="1">
            <a:spLocks noChangeArrowheads="1"/>
          </p:cNvSpPr>
          <p:nvPr/>
        </p:nvSpPr>
        <p:spPr bwMode="auto">
          <a:xfrm>
            <a:off x="8143900" y="3143248"/>
            <a:ext cx="431800" cy="366712"/>
          </a:xfrm>
          <a:prstGeom prst="rect">
            <a:avLst/>
          </a:prstGeom>
          <a:noFill/>
          <a:ln w="9525">
            <a:noFill/>
            <a:miter lim="800000"/>
            <a:headEnd/>
            <a:tailEnd/>
          </a:ln>
        </p:spPr>
        <p:txBody>
          <a:bodyPr>
            <a:spAutoFit/>
          </a:bodyPr>
          <a:lstStyle/>
          <a:p>
            <a:pPr algn="ctr" eaLnBrk="1" hangingPunct="1">
              <a:spcBef>
                <a:spcPct val="50000"/>
              </a:spcBef>
            </a:pPr>
            <a:r>
              <a:rPr lang="en-US" altLang="zh-CN" b="1" dirty="0">
                <a:solidFill>
                  <a:srgbClr val="CC00CC"/>
                </a:solidFill>
              </a:rPr>
              <a:t>1</a:t>
            </a:r>
          </a:p>
        </p:txBody>
      </p:sp>
      <p:sp>
        <p:nvSpPr>
          <p:cNvPr id="544796" name="Text Box 28"/>
          <p:cNvSpPr txBox="1">
            <a:spLocks noChangeArrowheads="1"/>
          </p:cNvSpPr>
          <p:nvPr/>
        </p:nvSpPr>
        <p:spPr bwMode="auto">
          <a:xfrm>
            <a:off x="838200" y="3919538"/>
            <a:ext cx="7924800" cy="2123658"/>
          </a:xfrm>
          <a:prstGeom prst="rect">
            <a:avLst/>
          </a:prstGeom>
          <a:noFill/>
          <a:ln w="28575">
            <a:noFill/>
            <a:miter lim="800000"/>
            <a:headEnd/>
            <a:tailEnd/>
          </a:ln>
        </p:spPr>
        <p:txBody>
          <a:bodyPr>
            <a:spAutoFit/>
          </a:bodyPr>
          <a:lstStyle/>
          <a:p>
            <a:pPr eaLnBrk="1" hangingPunct="1">
              <a:spcBef>
                <a:spcPct val="50000"/>
              </a:spcBef>
            </a:pPr>
            <a:r>
              <a:rPr lang="zh-CN" altLang="en-US" sz="2400" b="1" dirty="0">
                <a:solidFill>
                  <a:srgbClr val="CC00CC"/>
                </a:solidFill>
                <a:latin typeface="隶书" pitchFamily="49" charset="-122"/>
                <a:ea typeface="隶书" pitchFamily="49" charset="-122"/>
              </a:rPr>
              <a:t>说明：</a:t>
            </a:r>
          </a:p>
          <a:p>
            <a:pPr eaLnBrk="1" hangingPunct="1">
              <a:spcBef>
                <a:spcPct val="50000"/>
              </a:spcBef>
            </a:pPr>
            <a:r>
              <a:rPr lang="zh-CN" altLang="en-US" sz="2400" b="1" dirty="0">
                <a:latin typeface="隶书" pitchFamily="49" charset="-122"/>
                <a:ea typeface="隶书" pitchFamily="49" charset="-122"/>
              </a:rPr>
              <a:t>（</a:t>
            </a:r>
            <a:r>
              <a:rPr lang="en-US" altLang="zh-CN" sz="2400" b="1" dirty="0">
                <a:latin typeface="隶书" pitchFamily="49" charset="-122"/>
                <a:ea typeface="隶书" pitchFamily="49" charset="-122"/>
              </a:rPr>
              <a:t>1</a:t>
            </a:r>
            <a:r>
              <a:rPr lang="zh-CN" altLang="en-US" sz="2400" b="1" dirty="0">
                <a:latin typeface="隶书" pitchFamily="49" charset="-122"/>
                <a:ea typeface="隶书" pitchFamily="49" charset="-122"/>
              </a:rPr>
              <a:t>）标志字符、地址字段（广播）、控制字段固定。</a:t>
            </a:r>
          </a:p>
          <a:p>
            <a:pPr eaLnBrk="1" hangingPunct="1">
              <a:spcBef>
                <a:spcPct val="50000"/>
              </a:spcBef>
            </a:pPr>
            <a:r>
              <a:rPr lang="zh-CN" altLang="en-US" sz="2400" b="1" dirty="0">
                <a:latin typeface="隶书" pitchFamily="49" charset="-122"/>
                <a:ea typeface="隶书" pitchFamily="49" charset="-122"/>
              </a:rPr>
              <a:t>（</a:t>
            </a:r>
            <a:r>
              <a:rPr lang="en-US" altLang="zh-CN" sz="2400" b="1" dirty="0">
                <a:latin typeface="隶书" pitchFamily="49" charset="-122"/>
                <a:ea typeface="隶书" pitchFamily="49" charset="-122"/>
              </a:rPr>
              <a:t>2</a:t>
            </a:r>
            <a:r>
              <a:rPr lang="zh-CN" altLang="en-US" sz="2400" b="1" dirty="0">
                <a:latin typeface="隶书" pitchFamily="49" charset="-122"/>
                <a:ea typeface="隶书" pitchFamily="49" charset="-122"/>
              </a:rPr>
              <a:t>）协议字段的</a:t>
            </a:r>
            <a:r>
              <a:rPr lang="zh-CN" altLang="en-US" sz="2400" b="1" dirty="0" smtClean="0">
                <a:latin typeface="隶书" pitchFamily="49" charset="-122"/>
                <a:ea typeface="隶书" pitchFamily="49" charset="-122"/>
              </a:rPr>
              <a:t>值指明了封装的协议数据类型。</a:t>
            </a:r>
            <a:endParaRPr lang="zh-CN" altLang="en-US" sz="2400" b="1" dirty="0">
              <a:latin typeface="隶书" pitchFamily="49" charset="-122"/>
              <a:ea typeface="隶书" pitchFamily="49" charset="-122"/>
            </a:endParaRPr>
          </a:p>
          <a:p>
            <a:pPr eaLnBrk="1" hangingPunct="1">
              <a:spcBef>
                <a:spcPct val="50000"/>
              </a:spcBef>
            </a:pPr>
            <a:r>
              <a:rPr lang="zh-CN" altLang="en-US" sz="2400" b="1" dirty="0">
                <a:latin typeface="隶书" pitchFamily="49" charset="-122"/>
                <a:ea typeface="隶书" pitchFamily="49" charset="-122"/>
              </a:rPr>
              <a:t>（</a:t>
            </a:r>
            <a:r>
              <a:rPr lang="en-US" altLang="zh-CN" sz="2400" b="1" dirty="0">
                <a:latin typeface="隶书" pitchFamily="49" charset="-122"/>
                <a:ea typeface="隶书" pitchFamily="49" charset="-122"/>
              </a:rPr>
              <a:t>3</a:t>
            </a:r>
            <a:r>
              <a:rPr lang="zh-CN" altLang="en-US" sz="2400" b="1" dirty="0">
                <a:latin typeface="隶书" pitchFamily="49" charset="-122"/>
                <a:ea typeface="隶书" pitchFamily="49" charset="-122"/>
              </a:rPr>
              <a:t>）</a:t>
            </a:r>
            <a:r>
              <a:rPr lang="en-US" altLang="zh-CN" sz="2400" b="1" dirty="0">
                <a:latin typeface="隶书" pitchFamily="49" charset="-122"/>
                <a:ea typeface="隶书" pitchFamily="49" charset="-122"/>
              </a:rPr>
              <a:t>CRC</a:t>
            </a:r>
            <a:r>
              <a:rPr lang="zh-CN" altLang="en-US" sz="2400" b="1" dirty="0">
                <a:latin typeface="隶书" pitchFamily="49" charset="-122"/>
                <a:ea typeface="隶书" pitchFamily="49" charset="-122"/>
              </a:rPr>
              <a:t>：循环冗余校验码，用于检测传输中的数据错误。</a:t>
            </a:r>
          </a:p>
        </p:txBody>
      </p:sp>
      <p:sp>
        <p:nvSpPr>
          <p:cNvPr id="12" name="Rectangle 2">
            <a:extLst>
              <a:ext uri="{FF2B5EF4-FFF2-40B4-BE49-F238E27FC236}">
                <a16:creationId xmlns="" xmlns:a16="http://schemas.microsoft.com/office/drawing/2014/main" id="{5FEC8B8A-046E-4668-87A1-46E6364F2798}"/>
              </a:ext>
            </a:extLst>
          </p:cNvPr>
          <p:cNvSpPr>
            <a:spLocks noGrp="1" noChangeArrowheads="1"/>
          </p:cNvSpPr>
          <p:nvPr>
            <p:ph type="title"/>
          </p:nvPr>
        </p:nvSpPr>
        <p:spPr>
          <a:xfrm>
            <a:off x="357188" y="285750"/>
            <a:ext cx="6843712" cy="914400"/>
          </a:xfrm>
        </p:spPr>
        <p:txBody>
          <a:bodyPr rtlCol="0">
            <a:normAutofit/>
          </a:bodyPr>
          <a:lstStyle/>
          <a:p>
            <a:pPr eaLnBrk="1" fontAlgn="auto" hangingPunct="1">
              <a:spcAft>
                <a:spcPts val="0"/>
              </a:spcAft>
              <a:defRPr/>
            </a:pPr>
            <a:r>
              <a:rPr lang="en-US" altLang="zh-CN" dirty="0">
                <a:latin typeface="+mn-ea"/>
                <a:ea typeface="+mn-ea"/>
              </a:rPr>
              <a:t>4.1  PPP</a:t>
            </a:r>
            <a:r>
              <a:rPr lang="zh-CN" altLang="en-US" dirty="0">
                <a:latin typeface="+mn-ea"/>
                <a:ea typeface="+mn-ea"/>
              </a:rPr>
              <a:t>协议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44796"/>
                                        </p:tgtEl>
                                        <p:attrNameLst>
                                          <p:attrName>style.visibility</p:attrName>
                                        </p:attrNameLst>
                                      </p:cBhvr>
                                      <p:to>
                                        <p:strVal val="visible"/>
                                      </p:to>
                                    </p:set>
                                    <p:animEffect transition="in" filter="strips(downLeft)">
                                      <p:cBhvr>
                                        <p:cTn id="7" dur="500"/>
                                        <p:tgtEl>
                                          <p:spTgt spid="544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 xmlns:a16="http://schemas.microsoft.com/office/drawing/2014/main" id="{C6F4CEF8-0E95-4502-8B61-EE319EC4D21F}"/>
              </a:ext>
            </a:extLst>
          </p:cNvPr>
          <p:cNvSpPr>
            <a:spLocks noGrp="1" noChangeArrowheads="1"/>
          </p:cNvSpPr>
          <p:nvPr>
            <p:ph type="title"/>
          </p:nvPr>
        </p:nvSpPr>
        <p:spPr>
          <a:xfrm>
            <a:off x="900113" y="228600"/>
            <a:ext cx="8243887" cy="838200"/>
          </a:xfrm>
        </p:spPr>
        <p:txBody>
          <a:bodyPr rtlCol="0">
            <a:normAutofit/>
          </a:bodyPr>
          <a:lstStyle/>
          <a:p>
            <a:pPr eaLnBrk="1" fontAlgn="auto" hangingPunct="1">
              <a:spcAft>
                <a:spcPts val="0"/>
              </a:spcAft>
              <a:defRPr/>
            </a:pPr>
            <a:r>
              <a:rPr lang="en-US" altLang="zh-CN" dirty="0">
                <a:latin typeface="+mn-ea"/>
                <a:ea typeface="+mn-ea"/>
              </a:rPr>
              <a:t>PPP </a:t>
            </a:r>
            <a:r>
              <a:rPr lang="zh-CN" altLang="en-US" dirty="0">
                <a:latin typeface="+mn-ea"/>
                <a:ea typeface="+mn-ea"/>
              </a:rPr>
              <a:t>协议的帧格式</a:t>
            </a:r>
          </a:p>
        </p:txBody>
      </p:sp>
      <p:sp>
        <p:nvSpPr>
          <p:cNvPr id="649219" name="Rectangle 3">
            <a:extLst>
              <a:ext uri="{FF2B5EF4-FFF2-40B4-BE49-F238E27FC236}">
                <a16:creationId xmlns="" xmlns:a16="http://schemas.microsoft.com/office/drawing/2014/main" id="{11BB2E97-C345-4C13-80B8-51543728B0EA}"/>
              </a:ext>
            </a:extLst>
          </p:cNvPr>
          <p:cNvSpPr>
            <a:spLocks noGrp="1" noChangeArrowheads="1"/>
          </p:cNvSpPr>
          <p:nvPr>
            <p:ph type="body" idx="1"/>
          </p:nvPr>
        </p:nvSpPr>
        <p:spPr>
          <a:xfrm>
            <a:off x="762000" y="3810000"/>
            <a:ext cx="8208963" cy="2559050"/>
          </a:xfrm>
          <a:ln>
            <a:solidFill>
              <a:srgbClr val="333399"/>
            </a:solidFill>
          </a:ln>
        </p:spPr>
        <p:txBody>
          <a:bodyPr rtlCol="0">
            <a:normAutofit fontScale="92500"/>
          </a:bodyPr>
          <a:lstStyle/>
          <a:p>
            <a:pPr eaLnBrk="1" fontAlgn="auto" hangingPunct="1">
              <a:lnSpc>
                <a:spcPct val="110000"/>
              </a:lnSpc>
              <a:spcAft>
                <a:spcPts val="0"/>
              </a:spcAft>
              <a:buFont typeface="Arial" panose="020B0604020202020204" pitchFamily="34" charset="0"/>
              <a:buChar char="•"/>
              <a:defRPr/>
            </a:pPr>
            <a:r>
              <a:rPr lang="en-US" altLang="zh-CN" sz="2400" dirty="0">
                <a:latin typeface="+mn-ea"/>
              </a:rPr>
              <a:t>PPP </a:t>
            </a:r>
            <a:r>
              <a:rPr lang="zh-CN" altLang="en-US" sz="2400" dirty="0">
                <a:latin typeface="+mn-ea"/>
              </a:rPr>
              <a:t>有一个 </a:t>
            </a:r>
            <a:r>
              <a:rPr lang="en-US" altLang="zh-CN" sz="2400" dirty="0">
                <a:latin typeface="+mn-ea"/>
              </a:rPr>
              <a:t>2 </a:t>
            </a:r>
            <a:r>
              <a:rPr lang="zh-CN" altLang="en-US" sz="2400" dirty="0">
                <a:latin typeface="+mn-ea"/>
              </a:rPr>
              <a:t>个字节的协议字段。</a:t>
            </a:r>
          </a:p>
          <a:p>
            <a:pPr lvl="1" eaLnBrk="1" fontAlgn="auto" hangingPunct="1">
              <a:lnSpc>
                <a:spcPct val="110000"/>
              </a:lnSpc>
              <a:spcAft>
                <a:spcPts val="0"/>
              </a:spcAft>
              <a:buFont typeface="Arial" panose="020B0604020202020204" pitchFamily="34" charset="0"/>
              <a:buChar char="–"/>
              <a:defRPr/>
            </a:pPr>
            <a:r>
              <a:rPr lang="zh-CN" altLang="en-US" dirty="0" smtClean="0">
                <a:solidFill>
                  <a:srgbClr val="333399"/>
                </a:solidFill>
                <a:latin typeface="+mn-ea"/>
              </a:rPr>
              <a:t>若</a:t>
            </a:r>
            <a:r>
              <a:rPr lang="zh-CN" altLang="en-US" dirty="0">
                <a:solidFill>
                  <a:srgbClr val="333399"/>
                </a:solidFill>
                <a:latin typeface="+mn-ea"/>
              </a:rPr>
              <a:t>为 </a:t>
            </a:r>
            <a:r>
              <a:rPr lang="en-US" altLang="zh-CN" dirty="0">
                <a:solidFill>
                  <a:srgbClr val="333399"/>
                </a:solidFill>
                <a:latin typeface="+mn-ea"/>
              </a:rPr>
              <a:t>0xC021, </a:t>
            </a:r>
            <a:r>
              <a:rPr lang="zh-CN" altLang="en-US" dirty="0">
                <a:solidFill>
                  <a:srgbClr val="333399"/>
                </a:solidFill>
                <a:latin typeface="+mn-ea"/>
              </a:rPr>
              <a:t>则信息字段是 </a:t>
            </a:r>
            <a:r>
              <a:rPr lang="en-US" altLang="zh-CN" dirty="0">
                <a:solidFill>
                  <a:srgbClr val="333399"/>
                </a:solidFill>
                <a:latin typeface="+mn-ea"/>
              </a:rPr>
              <a:t>PPP </a:t>
            </a:r>
            <a:r>
              <a:rPr lang="zh-CN" altLang="en-US" dirty="0">
                <a:solidFill>
                  <a:srgbClr val="333399"/>
                </a:solidFill>
                <a:latin typeface="+mn-ea"/>
              </a:rPr>
              <a:t>链路控制数据。</a:t>
            </a:r>
          </a:p>
          <a:p>
            <a:pPr lvl="1">
              <a:lnSpc>
                <a:spcPct val="110000"/>
              </a:lnSpc>
              <a:defRPr/>
            </a:pPr>
            <a:r>
              <a:rPr lang="zh-CN" altLang="en-US" dirty="0" smtClean="0">
                <a:solidFill>
                  <a:srgbClr val="333399"/>
                </a:solidFill>
                <a:latin typeface="+mn-ea"/>
              </a:rPr>
              <a:t>当协议字段为 </a:t>
            </a:r>
            <a:r>
              <a:rPr lang="en-US" altLang="zh-CN" dirty="0" smtClean="0">
                <a:solidFill>
                  <a:srgbClr val="333399"/>
                </a:solidFill>
                <a:latin typeface="+mn-ea"/>
              </a:rPr>
              <a:t>0x0021 </a:t>
            </a:r>
            <a:r>
              <a:rPr lang="zh-CN" altLang="en-US" dirty="0" smtClean="0">
                <a:solidFill>
                  <a:srgbClr val="333399"/>
                </a:solidFill>
                <a:latin typeface="+mn-ea"/>
              </a:rPr>
              <a:t>时，</a:t>
            </a:r>
            <a:r>
              <a:rPr lang="en-US" altLang="zh-CN" dirty="0" smtClean="0">
                <a:solidFill>
                  <a:srgbClr val="333399"/>
                </a:solidFill>
                <a:latin typeface="+mn-ea"/>
              </a:rPr>
              <a:t>PPP </a:t>
            </a:r>
            <a:r>
              <a:rPr lang="zh-CN" altLang="en-US" dirty="0" smtClean="0">
                <a:solidFill>
                  <a:srgbClr val="333399"/>
                </a:solidFill>
                <a:latin typeface="+mn-ea"/>
              </a:rPr>
              <a:t>帧的信息字段就是</a:t>
            </a:r>
            <a:r>
              <a:rPr lang="en-US" altLang="zh-CN" dirty="0" smtClean="0">
                <a:solidFill>
                  <a:srgbClr val="333399"/>
                </a:solidFill>
                <a:latin typeface="+mn-ea"/>
              </a:rPr>
              <a:t>IP </a:t>
            </a:r>
            <a:r>
              <a:rPr lang="zh-CN" altLang="en-US" dirty="0" smtClean="0">
                <a:solidFill>
                  <a:srgbClr val="333399"/>
                </a:solidFill>
                <a:latin typeface="+mn-ea"/>
              </a:rPr>
              <a:t>数据报。</a:t>
            </a:r>
          </a:p>
          <a:p>
            <a:pPr lvl="1" eaLnBrk="1" fontAlgn="auto" hangingPunct="1">
              <a:lnSpc>
                <a:spcPct val="110000"/>
              </a:lnSpc>
              <a:spcAft>
                <a:spcPts val="0"/>
              </a:spcAft>
              <a:buFont typeface="Arial" panose="020B0604020202020204" pitchFamily="34" charset="0"/>
              <a:buChar char="–"/>
              <a:defRPr/>
            </a:pPr>
            <a:r>
              <a:rPr lang="zh-CN" altLang="en-US" dirty="0" smtClean="0">
                <a:solidFill>
                  <a:srgbClr val="333399"/>
                </a:solidFill>
                <a:latin typeface="+mn-ea"/>
              </a:rPr>
              <a:t>若</a:t>
            </a:r>
            <a:r>
              <a:rPr lang="zh-CN" altLang="en-US" dirty="0">
                <a:solidFill>
                  <a:srgbClr val="333399"/>
                </a:solidFill>
                <a:latin typeface="+mn-ea"/>
              </a:rPr>
              <a:t>为 </a:t>
            </a:r>
            <a:r>
              <a:rPr lang="en-US" altLang="zh-CN" dirty="0">
                <a:solidFill>
                  <a:srgbClr val="333399"/>
                </a:solidFill>
                <a:latin typeface="+mn-ea"/>
              </a:rPr>
              <a:t>0x8021</a:t>
            </a:r>
            <a:r>
              <a:rPr lang="zh-CN" altLang="en-US" dirty="0">
                <a:solidFill>
                  <a:srgbClr val="333399"/>
                </a:solidFill>
                <a:latin typeface="+mn-ea"/>
              </a:rPr>
              <a:t>，则表示这是网络控制数据。</a:t>
            </a:r>
            <a:r>
              <a:rPr lang="zh-CN" altLang="en-US" dirty="0">
                <a:latin typeface="+mn-ea"/>
              </a:rPr>
              <a:t>  </a:t>
            </a:r>
          </a:p>
        </p:txBody>
      </p:sp>
      <p:sp>
        <p:nvSpPr>
          <p:cNvPr id="12292" name="Text Box 5"/>
          <p:cNvSpPr txBox="1">
            <a:spLocks noChangeArrowheads="1"/>
          </p:cNvSpPr>
          <p:nvPr/>
        </p:nvSpPr>
        <p:spPr bwMode="auto">
          <a:xfrm>
            <a:off x="1271588" y="2971800"/>
            <a:ext cx="325437" cy="398463"/>
          </a:xfrm>
          <a:prstGeom prst="rect">
            <a:avLst/>
          </a:prstGeom>
          <a:no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1</a:t>
            </a:r>
          </a:p>
        </p:txBody>
      </p:sp>
      <p:sp>
        <p:nvSpPr>
          <p:cNvPr id="12293" name="Text Box 6"/>
          <p:cNvSpPr txBox="1">
            <a:spLocks noChangeArrowheads="1"/>
          </p:cNvSpPr>
          <p:nvPr/>
        </p:nvSpPr>
        <p:spPr bwMode="auto">
          <a:xfrm>
            <a:off x="3265488" y="2971800"/>
            <a:ext cx="325437" cy="398463"/>
          </a:xfrm>
          <a:prstGeom prst="rect">
            <a:avLst/>
          </a:prstGeom>
          <a:no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2</a:t>
            </a:r>
          </a:p>
        </p:txBody>
      </p:sp>
      <p:sp>
        <p:nvSpPr>
          <p:cNvPr id="12294" name="Text Box 7"/>
          <p:cNvSpPr txBox="1">
            <a:spLocks noChangeArrowheads="1"/>
          </p:cNvSpPr>
          <p:nvPr/>
        </p:nvSpPr>
        <p:spPr bwMode="auto">
          <a:xfrm>
            <a:off x="1816100" y="2971800"/>
            <a:ext cx="325438" cy="398463"/>
          </a:xfrm>
          <a:prstGeom prst="rect">
            <a:avLst/>
          </a:prstGeom>
          <a:no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1</a:t>
            </a:r>
          </a:p>
        </p:txBody>
      </p:sp>
      <p:sp>
        <p:nvSpPr>
          <p:cNvPr id="12295" name="Text Box 8"/>
          <p:cNvSpPr txBox="1">
            <a:spLocks noChangeArrowheads="1"/>
          </p:cNvSpPr>
          <p:nvPr/>
        </p:nvSpPr>
        <p:spPr bwMode="auto">
          <a:xfrm>
            <a:off x="8064500" y="2971800"/>
            <a:ext cx="325438" cy="398463"/>
          </a:xfrm>
          <a:prstGeom prst="rect">
            <a:avLst/>
          </a:prstGeom>
          <a:no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1</a:t>
            </a:r>
          </a:p>
        </p:txBody>
      </p:sp>
      <p:sp>
        <p:nvSpPr>
          <p:cNvPr id="12296" name="Text Box 9"/>
          <p:cNvSpPr txBox="1">
            <a:spLocks noChangeArrowheads="1"/>
          </p:cNvSpPr>
          <p:nvPr/>
        </p:nvSpPr>
        <p:spPr bwMode="auto">
          <a:xfrm>
            <a:off x="457200" y="2971800"/>
            <a:ext cx="692150" cy="398463"/>
          </a:xfrm>
          <a:prstGeom prst="rect">
            <a:avLst/>
          </a:prstGeom>
          <a:noFill/>
          <a:ln w="9525">
            <a:noFill/>
            <a:miter lim="800000"/>
            <a:headEnd/>
            <a:tailEnd/>
          </a:ln>
        </p:spPr>
        <p:txBody>
          <a:bodyPr wrap="none">
            <a:spAutoFit/>
          </a:bodyPr>
          <a:lstStyle/>
          <a:p>
            <a:pPr eaLnBrk="1" hangingPunct="1"/>
            <a:r>
              <a:rPr kumimoji="1" lang="zh-CN" altLang="en-US" sz="2000">
                <a:solidFill>
                  <a:srgbClr val="333399"/>
                </a:solidFill>
                <a:ea typeface="黑体" pitchFamily="49" charset="-122"/>
              </a:rPr>
              <a:t>字节</a:t>
            </a:r>
          </a:p>
        </p:txBody>
      </p:sp>
      <p:sp>
        <p:nvSpPr>
          <p:cNvPr id="12297" name="Text Box 10"/>
          <p:cNvSpPr txBox="1">
            <a:spLocks noChangeArrowheads="1"/>
          </p:cNvSpPr>
          <p:nvPr/>
        </p:nvSpPr>
        <p:spPr bwMode="auto">
          <a:xfrm>
            <a:off x="2359025" y="2971800"/>
            <a:ext cx="323850" cy="398463"/>
          </a:xfrm>
          <a:prstGeom prst="rect">
            <a:avLst/>
          </a:prstGeom>
          <a:no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1</a:t>
            </a:r>
          </a:p>
        </p:txBody>
      </p:sp>
      <p:sp>
        <p:nvSpPr>
          <p:cNvPr id="12298" name="Text Box 11"/>
          <p:cNvSpPr txBox="1">
            <a:spLocks noChangeArrowheads="1"/>
          </p:cNvSpPr>
          <p:nvPr/>
        </p:nvSpPr>
        <p:spPr bwMode="auto">
          <a:xfrm>
            <a:off x="7159625" y="2971800"/>
            <a:ext cx="325438" cy="398463"/>
          </a:xfrm>
          <a:prstGeom prst="rect">
            <a:avLst/>
          </a:prstGeom>
          <a:no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2</a:t>
            </a:r>
          </a:p>
        </p:txBody>
      </p:sp>
      <p:sp>
        <p:nvSpPr>
          <p:cNvPr id="12299" name="Text Box 14"/>
          <p:cNvSpPr txBox="1">
            <a:spLocks noChangeArrowheads="1"/>
          </p:cNvSpPr>
          <p:nvPr/>
        </p:nvSpPr>
        <p:spPr bwMode="auto">
          <a:xfrm>
            <a:off x="4260850" y="2971800"/>
            <a:ext cx="2159000" cy="398463"/>
          </a:xfrm>
          <a:prstGeom prst="rect">
            <a:avLst/>
          </a:prstGeom>
          <a:noFill/>
          <a:ln w="9525">
            <a:noFill/>
            <a:miter lim="800000"/>
            <a:headEnd/>
            <a:tailEnd/>
          </a:ln>
        </p:spPr>
        <p:txBody>
          <a:bodyPr wrap="none">
            <a:spAutoFit/>
          </a:bodyPr>
          <a:lstStyle/>
          <a:p>
            <a:pPr eaLnBrk="1" hangingPunct="1"/>
            <a:r>
              <a:rPr kumimoji="1" lang="zh-CN" altLang="en-US" sz="2000">
                <a:solidFill>
                  <a:srgbClr val="333399"/>
                </a:solidFill>
                <a:ea typeface="黑体" pitchFamily="49" charset="-122"/>
              </a:rPr>
              <a:t>不超过 </a:t>
            </a:r>
            <a:r>
              <a:rPr kumimoji="1" lang="en-US" altLang="zh-CN" sz="2000">
                <a:solidFill>
                  <a:srgbClr val="333399"/>
                </a:solidFill>
                <a:ea typeface="黑体" pitchFamily="49" charset="-122"/>
              </a:rPr>
              <a:t>1500 </a:t>
            </a:r>
            <a:r>
              <a:rPr kumimoji="1" lang="zh-CN" altLang="en-US" sz="2000">
                <a:solidFill>
                  <a:srgbClr val="333399"/>
                </a:solidFill>
                <a:ea typeface="黑体" pitchFamily="49" charset="-122"/>
              </a:rPr>
              <a:t>字节</a:t>
            </a:r>
          </a:p>
        </p:txBody>
      </p:sp>
      <p:sp>
        <p:nvSpPr>
          <p:cNvPr id="12300" name="Line 15"/>
          <p:cNvSpPr>
            <a:spLocks noChangeShapeType="1"/>
          </p:cNvSpPr>
          <p:nvPr/>
        </p:nvSpPr>
        <p:spPr bwMode="auto">
          <a:xfrm>
            <a:off x="1143000" y="3733800"/>
            <a:ext cx="7335838" cy="0"/>
          </a:xfrm>
          <a:prstGeom prst="line">
            <a:avLst/>
          </a:prstGeom>
          <a:noFill/>
          <a:ln w="28575">
            <a:solidFill>
              <a:srgbClr val="333399"/>
            </a:solidFill>
            <a:round/>
            <a:headEnd type="triangle" w="med" len="lg"/>
            <a:tailEnd type="triangle" w="med" len="lg"/>
          </a:ln>
        </p:spPr>
        <p:txBody>
          <a:bodyPr/>
          <a:lstStyle/>
          <a:p>
            <a:endParaRPr lang="zh-CN" altLang="en-US"/>
          </a:p>
        </p:txBody>
      </p:sp>
      <p:sp>
        <p:nvSpPr>
          <p:cNvPr id="12301" name="Text Box 16"/>
          <p:cNvSpPr txBox="1">
            <a:spLocks noChangeArrowheads="1"/>
          </p:cNvSpPr>
          <p:nvPr/>
        </p:nvSpPr>
        <p:spPr bwMode="auto">
          <a:xfrm>
            <a:off x="4191000" y="3276600"/>
            <a:ext cx="1017588" cy="396875"/>
          </a:xfrm>
          <a:prstGeom prst="rect">
            <a:avLst/>
          </a:prstGeom>
          <a:solidFill>
            <a:schemeClr val="bg1"/>
          </a:solid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PPP </a:t>
            </a:r>
            <a:r>
              <a:rPr kumimoji="1" lang="zh-CN" altLang="en-US" sz="2000">
                <a:solidFill>
                  <a:srgbClr val="333399"/>
                </a:solidFill>
                <a:ea typeface="黑体" pitchFamily="49" charset="-122"/>
              </a:rPr>
              <a:t>帧</a:t>
            </a:r>
          </a:p>
        </p:txBody>
      </p:sp>
      <p:sp>
        <p:nvSpPr>
          <p:cNvPr id="12302" name="Text Box 17"/>
          <p:cNvSpPr txBox="1">
            <a:spLocks noChangeArrowheads="1"/>
          </p:cNvSpPr>
          <p:nvPr/>
        </p:nvSpPr>
        <p:spPr bwMode="auto">
          <a:xfrm>
            <a:off x="250825" y="1785938"/>
            <a:ext cx="946150" cy="396875"/>
          </a:xfrm>
          <a:prstGeom prst="rect">
            <a:avLst/>
          </a:prstGeom>
          <a:noFill/>
          <a:ln w="9525">
            <a:noFill/>
            <a:miter lim="800000"/>
            <a:headEnd/>
            <a:tailEnd/>
          </a:ln>
        </p:spPr>
        <p:txBody>
          <a:bodyPr wrap="none">
            <a:spAutoFit/>
          </a:bodyPr>
          <a:lstStyle/>
          <a:p>
            <a:pPr eaLnBrk="1" hangingPunct="1"/>
            <a:r>
              <a:rPr kumimoji="1" lang="zh-CN" altLang="en-US" sz="2000">
                <a:solidFill>
                  <a:srgbClr val="333399"/>
                </a:solidFill>
                <a:ea typeface="黑体" pitchFamily="49" charset="-122"/>
              </a:rPr>
              <a:t>先发送</a:t>
            </a:r>
          </a:p>
        </p:txBody>
      </p:sp>
      <p:sp>
        <p:nvSpPr>
          <p:cNvPr id="12303" name="Rectangle 18"/>
          <p:cNvSpPr>
            <a:spLocks noChangeArrowheads="1"/>
          </p:cNvSpPr>
          <p:nvPr/>
        </p:nvSpPr>
        <p:spPr bwMode="auto">
          <a:xfrm>
            <a:off x="1181100" y="2371725"/>
            <a:ext cx="7335838" cy="566738"/>
          </a:xfrm>
          <a:prstGeom prst="rect">
            <a:avLst/>
          </a:prstGeom>
          <a:solidFill>
            <a:srgbClr val="FFFFCC"/>
          </a:solidFill>
          <a:ln w="9525">
            <a:solidFill>
              <a:schemeClr val="folHlink"/>
            </a:solidFill>
            <a:miter lim="800000"/>
            <a:headEnd/>
            <a:tailEnd/>
          </a:ln>
          <a:effectLst>
            <a:outerShdw dist="35921" dir="2700000" algn="ctr" rotWithShape="0">
              <a:schemeClr val="bg2"/>
            </a:outerShdw>
          </a:effectLst>
        </p:spPr>
        <p:txBody>
          <a:bodyPr wrap="none" anchor="ctr"/>
          <a:lstStyle/>
          <a:p>
            <a:pPr algn="ctr" eaLnBrk="1" hangingPunct="1"/>
            <a:endParaRPr kumimoji="1" lang="zh-CN" altLang="zh-CN" sz="2000">
              <a:solidFill>
                <a:srgbClr val="333399"/>
              </a:solidFill>
              <a:ea typeface="黑体" pitchFamily="49" charset="-122"/>
            </a:endParaRPr>
          </a:p>
        </p:txBody>
      </p:sp>
      <p:sp>
        <p:nvSpPr>
          <p:cNvPr id="12304" name="Line 19"/>
          <p:cNvSpPr>
            <a:spLocks noChangeShapeType="1"/>
          </p:cNvSpPr>
          <p:nvPr/>
        </p:nvSpPr>
        <p:spPr bwMode="auto">
          <a:xfrm>
            <a:off x="1725613" y="2371725"/>
            <a:ext cx="0" cy="566738"/>
          </a:xfrm>
          <a:prstGeom prst="line">
            <a:avLst/>
          </a:prstGeom>
          <a:noFill/>
          <a:ln w="9525">
            <a:solidFill>
              <a:schemeClr val="tx1"/>
            </a:solidFill>
            <a:round/>
            <a:headEnd/>
            <a:tailEnd/>
          </a:ln>
        </p:spPr>
        <p:txBody>
          <a:bodyPr wrap="none" anchor="ctr"/>
          <a:lstStyle/>
          <a:p>
            <a:endParaRPr lang="zh-CN" altLang="en-US"/>
          </a:p>
        </p:txBody>
      </p:sp>
      <p:sp>
        <p:nvSpPr>
          <p:cNvPr id="12305" name="Line 20"/>
          <p:cNvSpPr>
            <a:spLocks noChangeShapeType="1"/>
          </p:cNvSpPr>
          <p:nvPr/>
        </p:nvSpPr>
        <p:spPr bwMode="auto">
          <a:xfrm>
            <a:off x="7883525" y="2382838"/>
            <a:ext cx="0" cy="555625"/>
          </a:xfrm>
          <a:prstGeom prst="line">
            <a:avLst/>
          </a:prstGeom>
          <a:noFill/>
          <a:ln w="9525">
            <a:solidFill>
              <a:schemeClr val="tx1"/>
            </a:solidFill>
            <a:round/>
            <a:headEnd/>
            <a:tailEnd/>
          </a:ln>
        </p:spPr>
        <p:txBody>
          <a:bodyPr wrap="none" anchor="ctr"/>
          <a:lstStyle/>
          <a:p>
            <a:endParaRPr lang="zh-CN" altLang="en-US"/>
          </a:p>
        </p:txBody>
      </p:sp>
      <p:sp>
        <p:nvSpPr>
          <p:cNvPr id="12306" name="Text Box 21"/>
          <p:cNvSpPr txBox="1">
            <a:spLocks noChangeArrowheads="1"/>
          </p:cNvSpPr>
          <p:nvPr/>
        </p:nvSpPr>
        <p:spPr bwMode="auto">
          <a:xfrm>
            <a:off x="1177925" y="2574925"/>
            <a:ext cx="495300" cy="396875"/>
          </a:xfrm>
          <a:prstGeom prst="rect">
            <a:avLst/>
          </a:prstGeom>
          <a:noFill/>
          <a:ln w="9525">
            <a:noFill/>
            <a:miter lim="800000"/>
            <a:headEnd/>
            <a:tailEnd/>
          </a:ln>
        </p:spPr>
        <p:txBody>
          <a:bodyPr wrap="none">
            <a:spAutoFit/>
          </a:bodyPr>
          <a:lstStyle/>
          <a:p>
            <a:pPr eaLnBrk="1" hangingPunct="1"/>
            <a:r>
              <a:rPr kumimoji="1" lang="en-US" altLang="zh-CN" sz="2000" b="1">
                <a:solidFill>
                  <a:srgbClr val="333399"/>
                </a:solidFill>
                <a:ea typeface="黑体" pitchFamily="49" charset="-122"/>
              </a:rPr>
              <a:t>7E</a:t>
            </a:r>
          </a:p>
        </p:txBody>
      </p:sp>
      <p:sp>
        <p:nvSpPr>
          <p:cNvPr id="12307" name="Line 22"/>
          <p:cNvSpPr>
            <a:spLocks noChangeShapeType="1"/>
          </p:cNvSpPr>
          <p:nvPr/>
        </p:nvSpPr>
        <p:spPr bwMode="auto">
          <a:xfrm>
            <a:off x="2268538" y="2382838"/>
            <a:ext cx="0" cy="555625"/>
          </a:xfrm>
          <a:prstGeom prst="line">
            <a:avLst/>
          </a:prstGeom>
          <a:noFill/>
          <a:ln w="9525">
            <a:solidFill>
              <a:schemeClr val="tx1"/>
            </a:solidFill>
            <a:round/>
            <a:headEnd/>
            <a:tailEnd/>
          </a:ln>
        </p:spPr>
        <p:txBody>
          <a:bodyPr wrap="none" anchor="ctr"/>
          <a:lstStyle/>
          <a:p>
            <a:endParaRPr lang="zh-CN" altLang="en-US"/>
          </a:p>
        </p:txBody>
      </p:sp>
      <p:sp>
        <p:nvSpPr>
          <p:cNvPr id="12308" name="Line 23"/>
          <p:cNvSpPr>
            <a:spLocks noChangeShapeType="1"/>
          </p:cNvSpPr>
          <p:nvPr/>
        </p:nvSpPr>
        <p:spPr bwMode="auto">
          <a:xfrm>
            <a:off x="2811463" y="2371725"/>
            <a:ext cx="0" cy="566738"/>
          </a:xfrm>
          <a:prstGeom prst="line">
            <a:avLst/>
          </a:prstGeom>
          <a:noFill/>
          <a:ln w="9525">
            <a:solidFill>
              <a:schemeClr val="tx1"/>
            </a:solidFill>
            <a:round/>
            <a:headEnd/>
            <a:tailEnd/>
          </a:ln>
        </p:spPr>
        <p:txBody>
          <a:bodyPr wrap="none" anchor="ctr"/>
          <a:lstStyle/>
          <a:p>
            <a:endParaRPr lang="zh-CN" altLang="en-US"/>
          </a:p>
        </p:txBody>
      </p:sp>
      <p:sp>
        <p:nvSpPr>
          <p:cNvPr id="12309" name="Text Box 24"/>
          <p:cNvSpPr txBox="1">
            <a:spLocks noChangeArrowheads="1"/>
          </p:cNvSpPr>
          <p:nvPr/>
        </p:nvSpPr>
        <p:spPr bwMode="auto">
          <a:xfrm>
            <a:off x="1720850" y="2574925"/>
            <a:ext cx="495300" cy="396875"/>
          </a:xfrm>
          <a:prstGeom prst="rect">
            <a:avLst/>
          </a:prstGeom>
          <a:noFill/>
          <a:ln w="9525">
            <a:noFill/>
            <a:miter lim="800000"/>
            <a:headEnd/>
            <a:tailEnd/>
          </a:ln>
        </p:spPr>
        <p:txBody>
          <a:bodyPr wrap="none">
            <a:spAutoFit/>
          </a:bodyPr>
          <a:lstStyle/>
          <a:p>
            <a:pPr eaLnBrk="1" hangingPunct="1"/>
            <a:r>
              <a:rPr kumimoji="1" lang="en-US" altLang="zh-CN" sz="2000" b="1">
                <a:solidFill>
                  <a:srgbClr val="333399"/>
                </a:solidFill>
                <a:ea typeface="黑体" pitchFamily="49" charset="-122"/>
              </a:rPr>
              <a:t>FF</a:t>
            </a:r>
          </a:p>
        </p:txBody>
      </p:sp>
      <p:sp>
        <p:nvSpPr>
          <p:cNvPr id="12310" name="Text Box 25"/>
          <p:cNvSpPr txBox="1">
            <a:spLocks noChangeArrowheads="1"/>
          </p:cNvSpPr>
          <p:nvPr/>
        </p:nvSpPr>
        <p:spPr bwMode="auto">
          <a:xfrm>
            <a:off x="2257425" y="2574925"/>
            <a:ext cx="466725" cy="396875"/>
          </a:xfrm>
          <a:prstGeom prst="rect">
            <a:avLst/>
          </a:prstGeom>
          <a:noFill/>
          <a:ln w="9525">
            <a:noFill/>
            <a:miter lim="800000"/>
            <a:headEnd/>
            <a:tailEnd/>
          </a:ln>
        </p:spPr>
        <p:txBody>
          <a:bodyPr wrap="none">
            <a:spAutoFit/>
          </a:bodyPr>
          <a:lstStyle/>
          <a:p>
            <a:pPr eaLnBrk="1" hangingPunct="1"/>
            <a:r>
              <a:rPr kumimoji="1" lang="en-US" altLang="zh-CN" sz="2000" b="1">
                <a:solidFill>
                  <a:srgbClr val="333399"/>
                </a:solidFill>
                <a:ea typeface="黑体" pitchFamily="49" charset="-122"/>
              </a:rPr>
              <a:t>03</a:t>
            </a:r>
          </a:p>
        </p:txBody>
      </p:sp>
      <p:sp>
        <p:nvSpPr>
          <p:cNvPr id="12311" name="Text Box 26"/>
          <p:cNvSpPr txBox="1">
            <a:spLocks noChangeArrowheads="1"/>
          </p:cNvSpPr>
          <p:nvPr/>
        </p:nvSpPr>
        <p:spPr bwMode="auto">
          <a:xfrm>
            <a:off x="1254125" y="2338388"/>
            <a:ext cx="339725" cy="396875"/>
          </a:xfrm>
          <a:prstGeom prst="rect">
            <a:avLst/>
          </a:prstGeom>
          <a:no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F</a:t>
            </a:r>
          </a:p>
        </p:txBody>
      </p:sp>
      <p:sp>
        <p:nvSpPr>
          <p:cNvPr id="12312" name="Text Box 27"/>
          <p:cNvSpPr txBox="1">
            <a:spLocks noChangeArrowheads="1"/>
          </p:cNvSpPr>
          <p:nvPr/>
        </p:nvSpPr>
        <p:spPr bwMode="auto">
          <a:xfrm>
            <a:off x="1762125" y="2336800"/>
            <a:ext cx="354013" cy="396875"/>
          </a:xfrm>
          <a:prstGeom prst="rect">
            <a:avLst/>
          </a:prstGeom>
          <a:no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A</a:t>
            </a:r>
          </a:p>
        </p:txBody>
      </p:sp>
      <p:sp>
        <p:nvSpPr>
          <p:cNvPr id="12313" name="Text Box 28"/>
          <p:cNvSpPr txBox="1">
            <a:spLocks noChangeArrowheads="1"/>
          </p:cNvSpPr>
          <p:nvPr/>
        </p:nvSpPr>
        <p:spPr bwMode="auto">
          <a:xfrm>
            <a:off x="2271713" y="2338388"/>
            <a:ext cx="368300" cy="396875"/>
          </a:xfrm>
          <a:prstGeom prst="rect">
            <a:avLst/>
          </a:prstGeom>
          <a:no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C</a:t>
            </a:r>
          </a:p>
        </p:txBody>
      </p:sp>
      <p:sp>
        <p:nvSpPr>
          <p:cNvPr id="12314" name="Text Box 29"/>
          <p:cNvSpPr txBox="1">
            <a:spLocks noChangeArrowheads="1"/>
          </p:cNvSpPr>
          <p:nvPr/>
        </p:nvSpPr>
        <p:spPr bwMode="auto">
          <a:xfrm>
            <a:off x="6997700" y="2436813"/>
            <a:ext cx="742950" cy="400050"/>
          </a:xfrm>
          <a:prstGeom prst="rect">
            <a:avLst/>
          </a:prstGeom>
          <a:no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CRC</a:t>
            </a:r>
          </a:p>
        </p:txBody>
      </p:sp>
      <p:sp>
        <p:nvSpPr>
          <p:cNvPr id="12315" name="Text Box 30"/>
          <p:cNvSpPr txBox="1">
            <a:spLocks noChangeArrowheads="1"/>
          </p:cNvSpPr>
          <p:nvPr/>
        </p:nvSpPr>
        <p:spPr bwMode="auto">
          <a:xfrm>
            <a:off x="8001000" y="2359025"/>
            <a:ext cx="339725" cy="396875"/>
          </a:xfrm>
          <a:prstGeom prst="rect">
            <a:avLst/>
          </a:prstGeom>
          <a:noFill/>
          <a:ln w="9525">
            <a:noFill/>
            <a:miter lim="800000"/>
            <a:headEnd/>
            <a:tailEnd/>
          </a:ln>
        </p:spPr>
        <p:txBody>
          <a:bodyPr wrap="none">
            <a:spAutoFit/>
          </a:bodyPr>
          <a:lstStyle/>
          <a:p>
            <a:pPr eaLnBrk="1" hangingPunct="1"/>
            <a:r>
              <a:rPr kumimoji="1" lang="en-US" altLang="zh-CN" sz="2000">
                <a:solidFill>
                  <a:srgbClr val="333399"/>
                </a:solidFill>
                <a:ea typeface="黑体" pitchFamily="49" charset="-122"/>
              </a:rPr>
              <a:t>F</a:t>
            </a:r>
          </a:p>
        </p:txBody>
      </p:sp>
      <p:sp>
        <p:nvSpPr>
          <p:cNvPr id="12316" name="Text Box 31"/>
          <p:cNvSpPr txBox="1">
            <a:spLocks noChangeArrowheads="1"/>
          </p:cNvSpPr>
          <p:nvPr/>
        </p:nvSpPr>
        <p:spPr bwMode="auto">
          <a:xfrm>
            <a:off x="7940675" y="2574925"/>
            <a:ext cx="495300" cy="396875"/>
          </a:xfrm>
          <a:prstGeom prst="rect">
            <a:avLst/>
          </a:prstGeom>
          <a:noFill/>
          <a:ln w="9525">
            <a:noFill/>
            <a:miter lim="800000"/>
            <a:headEnd/>
            <a:tailEnd/>
          </a:ln>
        </p:spPr>
        <p:txBody>
          <a:bodyPr wrap="none">
            <a:spAutoFit/>
          </a:bodyPr>
          <a:lstStyle/>
          <a:p>
            <a:pPr eaLnBrk="1" hangingPunct="1"/>
            <a:r>
              <a:rPr kumimoji="1" lang="en-US" altLang="zh-CN" sz="2000" b="1">
                <a:solidFill>
                  <a:srgbClr val="333399"/>
                </a:solidFill>
                <a:ea typeface="黑体" pitchFamily="49" charset="-122"/>
              </a:rPr>
              <a:t>7E</a:t>
            </a:r>
          </a:p>
        </p:txBody>
      </p:sp>
      <p:sp>
        <p:nvSpPr>
          <p:cNvPr id="12317" name="Rectangle 32"/>
          <p:cNvSpPr>
            <a:spLocks noChangeArrowheads="1"/>
          </p:cNvSpPr>
          <p:nvPr/>
        </p:nvSpPr>
        <p:spPr bwMode="auto">
          <a:xfrm>
            <a:off x="3898900" y="2398713"/>
            <a:ext cx="2898775" cy="519112"/>
          </a:xfrm>
          <a:prstGeom prst="rect">
            <a:avLst/>
          </a:prstGeom>
          <a:solidFill>
            <a:srgbClr val="FFCCFF"/>
          </a:solidFill>
          <a:ln w="9525">
            <a:noFill/>
            <a:miter lim="800000"/>
            <a:headEnd/>
            <a:tailEnd/>
          </a:ln>
        </p:spPr>
        <p:txBody>
          <a:bodyPr wrap="none" anchor="ctr"/>
          <a:lstStyle/>
          <a:p>
            <a:pPr eaLnBrk="1" hangingPunct="1"/>
            <a:endParaRPr lang="zh-CN" altLang="en-US">
              <a:latin typeface="Calibri" pitchFamily="34" charset="0"/>
            </a:endParaRPr>
          </a:p>
        </p:txBody>
      </p:sp>
      <p:sp>
        <p:nvSpPr>
          <p:cNvPr id="12318" name="Text Box 33"/>
          <p:cNvSpPr txBox="1">
            <a:spLocks noChangeArrowheads="1"/>
          </p:cNvSpPr>
          <p:nvPr/>
        </p:nvSpPr>
        <p:spPr bwMode="auto">
          <a:xfrm>
            <a:off x="2959100" y="2420938"/>
            <a:ext cx="692150" cy="396875"/>
          </a:xfrm>
          <a:prstGeom prst="rect">
            <a:avLst/>
          </a:prstGeom>
          <a:noFill/>
          <a:ln w="9525">
            <a:noFill/>
            <a:miter lim="800000"/>
            <a:headEnd/>
            <a:tailEnd/>
          </a:ln>
        </p:spPr>
        <p:txBody>
          <a:bodyPr wrap="none">
            <a:spAutoFit/>
          </a:bodyPr>
          <a:lstStyle/>
          <a:p>
            <a:pPr eaLnBrk="1" hangingPunct="1"/>
            <a:r>
              <a:rPr kumimoji="1" lang="zh-CN" altLang="en-US" sz="2000">
                <a:solidFill>
                  <a:srgbClr val="333399"/>
                </a:solidFill>
                <a:ea typeface="黑体" pitchFamily="49" charset="-122"/>
              </a:rPr>
              <a:t>协议</a:t>
            </a:r>
          </a:p>
        </p:txBody>
      </p:sp>
      <p:sp>
        <p:nvSpPr>
          <p:cNvPr id="12319" name="Text Box 34"/>
          <p:cNvSpPr txBox="1">
            <a:spLocks noChangeArrowheads="1"/>
          </p:cNvSpPr>
          <p:nvPr/>
        </p:nvSpPr>
        <p:spPr bwMode="auto">
          <a:xfrm>
            <a:off x="4260850" y="2444750"/>
            <a:ext cx="2038350" cy="396875"/>
          </a:xfrm>
          <a:prstGeom prst="rect">
            <a:avLst/>
          </a:prstGeom>
          <a:noFill/>
          <a:ln w="9525">
            <a:noFill/>
            <a:miter lim="800000"/>
            <a:headEnd/>
            <a:tailEnd/>
          </a:ln>
        </p:spPr>
        <p:txBody>
          <a:bodyPr wrap="none">
            <a:spAutoFit/>
          </a:bodyPr>
          <a:lstStyle/>
          <a:p>
            <a:pPr eaLnBrk="1" hangingPunct="1"/>
            <a:r>
              <a:rPr kumimoji="1" lang="zh-CN" altLang="en-US" sz="2000">
                <a:solidFill>
                  <a:srgbClr val="333399"/>
                </a:solidFill>
                <a:ea typeface="黑体" pitchFamily="49" charset="-122"/>
              </a:rPr>
              <a:t>信    息    部    分</a:t>
            </a:r>
          </a:p>
        </p:txBody>
      </p:sp>
      <p:sp>
        <p:nvSpPr>
          <p:cNvPr id="12320" name="AutoShape 35"/>
          <p:cNvSpPr>
            <a:spLocks/>
          </p:cNvSpPr>
          <p:nvPr/>
        </p:nvSpPr>
        <p:spPr bwMode="auto">
          <a:xfrm rot="5400000">
            <a:off x="2451894" y="924719"/>
            <a:ext cx="176212" cy="2717800"/>
          </a:xfrm>
          <a:prstGeom prst="leftBrace">
            <a:avLst>
              <a:gd name="adj1" fmla="val 128529"/>
              <a:gd name="adj2" fmla="val 50069"/>
            </a:avLst>
          </a:prstGeom>
          <a:noFill/>
          <a:ln w="9525">
            <a:solidFill>
              <a:schemeClr val="folHlink"/>
            </a:solidFill>
            <a:round/>
            <a:headEnd/>
            <a:tailEnd/>
          </a:ln>
        </p:spPr>
        <p:txBody>
          <a:bodyPr wrap="none" anchor="ctr"/>
          <a:lstStyle/>
          <a:p>
            <a:pPr eaLnBrk="1" hangingPunct="1"/>
            <a:endParaRPr lang="zh-CN" altLang="en-US">
              <a:latin typeface="Calibri" pitchFamily="34" charset="0"/>
            </a:endParaRPr>
          </a:p>
        </p:txBody>
      </p:sp>
      <p:sp>
        <p:nvSpPr>
          <p:cNvPr id="12321" name="AutoShape 36"/>
          <p:cNvSpPr>
            <a:spLocks/>
          </p:cNvSpPr>
          <p:nvPr/>
        </p:nvSpPr>
        <p:spPr bwMode="auto">
          <a:xfrm rot="5400000">
            <a:off x="7576344" y="1431131"/>
            <a:ext cx="161925" cy="1719263"/>
          </a:xfrm>
          <a:prstGeom prst="leftBrace">
            <a:avLst>
              <a:gd name="adj1" fmla="val 88480"/>
              <a:gd name="adj2" fmla="val 50000"/>
            </a:avLst>
          </a:prstGeom>
          <a:noFill/>
          <a:ln w="9525">
            <a:solidFill>
              <a:schemeClr val="tx1"/>
            </a:solidFill>
            <a:round/>
            <a:headEnd/>
            <a:tailEnd/>
          </a:ln>
        </p:spPr>
        <p:txBody>
          <a:bodyPr wrap="none" anchor="ctr"/>
          <a:lstStyle/>
          <a:p>
            <a:pPr eaLnBrk="1" hangingPunct="1"/>
            <a:endParaRPr lang="zh-CN" altLang="en-US">
              <a:latin typeface="Calibri" pitchFamily="34" charset="0"/>
            </a:endParaRPr>
          </a:p>
        </p:txBody>
      </p:sp>
      <p:sp>
        <p:nvSpPr>
          <p:cNvPr id="12322" name="Text Box 37"/>
          <p:cNvSpPr txBox="1">
            <a:spLocks noChangeArrowheads="1"/>
          </p:cNvSpPr>
          <p:nvPr/>
        </p:nvSpPr>
        <p:spPr bwMode="auto">
          <a:xfrm>
            <a:off x="2178050" y="1866900"/>
            <a:ext cx="692150" cy="396875"/>
          </a:xfrm>
          <a:prstGeom prst="rect">
            <a:avLst/>
          </a:prstGeom>
          <a:noFill/>
          <a:ln w="9525">
            <a:noFill/>
            <a:miter lim="800000"/>
            <a:headEnd/>
            <a:tailEnd/>
          </a:ln>
        </p:spPr>
        <p:txBody>
          <a:bodyPr wrap="none">
            <a:spAutoFit/>
          </a:bodyPr>
          <a:lstStyle/>
          <a:p>
            <a:pPr eaLnBrk="1" hangingPunct="1"/>
            <a:r>
              <a:rPr kumimoji="1" lang="zh-CN" altLang="en-US" sz="2000">
                <a:solidFill>
                  <a:srgbClr val="333399"/>
                </a:solidFill>
                <a:ea typeface="黑体" pitchFamily="49" charset="-122"/>
              </a:rPr>
              <a:t>首部</a:t>
            </a:r>
          </a:p>
        </p:txBody>
      </p:sp>
      <p:sp>
        <p:nvSpPr>
          <p:cNvPr id="12323" name="Text Box 38"/>
          <p:cNvSpPr txBox="1">
            <a:spLocks noChangeArrowheads="1"/>
          </p:cNvSpPr>
          <p:nvPr/>
        </p:nvSpPr>
        <p:spPr bwMode="auto">
          <a:xfrm>
            <a:off x="7302500" y="1866900"/>
            <a:ext cx="692150" cy="396875"/>
          </a:xfrm>
          <a:prstGeom prst="rect">
            <a:avLst/>
          </a:prstGeom>
          <a:noFill/>
          <a:ln w="9525">
            <a:noFill/>
            <a:miter lim="800000"/>
            <a:headEnd/>
            <a:tailEnd/>
          </a:ln>
        </p:spPr>
        <p:txBody>
          <a:bodyPr wrap="none">
            <a:spAutoFit/>
          </a:bodyPr>
          <a:lstStyle/>
          <a:p>
            <a:pPr eaLnBrk="1" hangingPunct="1"/>
            <a:r>
              <a:rPr kumimoji="1" lang="zh-CN" altLang="en-US" sz="2000">
                <a:solidFill>
                  <a:srgbClr val="333399"/>
                </a:solidFill>
                <a:ea typeface="黑体" pitchFamily="49" charset="-122"/>
              </a:rPr>
              <a:t>尾部</a:t>
            </a:r>
          </a:p>
        </p:txBody>
      </p:sp>
      <p:sp>
        <p:nvSpPr>
          <p:cNvPr id="12324" name="Line 39"/>
          <p:cNvSpPr>
            <a:spLocks noChangeShapeType="1"/>
          </p:cNvSpPr>
          <p:nvPr/>
        </p:nvSpPr>
        <p:spPr bwMode="auto">
          <a:xfrm>
            <a:off x="1181100" y="1803400"/>
            <a:ext cx="0" cy="485775"/>
          </a:xfrm>
          <a:prstGeom prst="line">
            <a:avLst/>
          </a:prstGeom>
          <a:noFill/>
          <a:ln w="28575">
            <a:solidFill>
              <a:srgbClr val="333399"/>
            </a:solidFill>
            <a:round/>
            <a:headEnd/>
            <a:tailEnd type="triangle" w="med" len="lg"/>
          </a:ln>
        </p:spPr>
        <p:txBody>
          <a:bodyPr/>
          <a:lstStyle/>
          <a:p>
            <a:endParaRPr lang="zh-CN" altLang="en-US"/>
          </a:p>
        </p:txBody>
      </p:sp>
      <p:sp>
        <p:nvSpPr>
          <p:cNvPr id="12325" name="Line 40"/>
          <p:cNvSpPr>
            <a:spLocks noChangeShapeType="1"/>
          </p:cNvSpPr>
          <p:nvPr/>
        </p:nvSpPr>
        <p:spPr bwMode="auto">
          <a:xfrm>
            <a:off x="6797675" y="2343150"/>
            <a:ext cx="0" cy="595313"/>
          </a:xfrm>
          <a:prstGeom prst="line">
            <a:avLst/>
          </a:prstGeom>
          <a:noFill/>
          <a:ln w="9525">
            <a:solidFill>
              <a:schemeClr val="tx1"/>
            </a:solidFill>
            <a:round/>
            <a:headEnd/>
            <a:tailEnd/>
          </a:ln>
        </p:spPr>
        <p:txBody>
          <a:bodyPr wrap="none" anchor="ctr"/>
          <a:lstStyle/>
          <a:p>
            <a:endParaRPr lang="zh-CN" altLang="en-US"/>
          </a:p>
        </p:txBody>
      </p:sp>
      <p:sp>
        <p:nvSpPr>
          <p:cNvPr id="12326" name="Line 41"/>
          <p:cNvSpPr>
            <a:spLocks noChangeShapeType="1"/>
          </p:cNvSpPr>
          <p:nvPr/>
        </p:nvSpPr>
        <p:spPr bwMode="auto">
          <a:xfrm>
            <a:off x="3898900" y="2382838"/>
            <a:ext cx="0" cy="555625"/>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9219">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921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921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build="p"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1564</TotalTime>
  <Words>4513</Words>
  <PresentationFormat>全屏显示(4:3)</PresentationFormat>
  <Paragraphs>463</Paragraphs>
  <Slides>47</Slides>
  <Notes>5</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主题</vt:lpstr>
      <vt:lpstr>第4章 链路层扩展L2TP</vt:lpstr>
      <vt:lpstr>内容目录</vt:lpstr>
      <vt:lpstr>4.1  PPP协议</vt:lpstr>
      <vt:lpstr>4.1  PPP协议</vt:lpstr>
      <vt:lpstr>4.1  PPP协议</vt:lpstr>
      <vt:lpstr>幻灯片 6</vt:lpstr>
      <vt:lpstr>4.1  PPP协议</vt:lpstr>
      <vt:lpstr>4.1  PPP协议</vt:lpstr>
      <vt:lpstr>PPP 协议的帧格式</vt:lpstr>
      <vt:lpstr>幻灯片 10</vt:lpstr>
      <vt:lpstr>幻灯片 11</vt:lpstr>
      <vt:lpstr>幻灯片 12</vt:lpstr>
      <vt:lpstr>幻灯片 13</vt:lpstr>
      <vt:lpstr>幻灯片 14</vt:lpstr>
      <vt:lpstr>4.2  认证协议PAP和CHAP</vt:lpstr>
      <vt:lpstr>幻灯片 16</vt:lpstr>
      <vt:lpstr>4.2  认证协议PAP和CHAP</vt:lpstr>
      <vt:lpstr>CHAP认证（三次握手）</vt:lpstr>
      <vt:lpstr>CHAP认证</vt:lpstr>
      <vt:lpstr>幻灯片 20</vt:lpstr>
      <vt:lpstr>4.3 L2TP协议</vt:lpstr>
      <vt:lpstr>4.3 L2TP协议</vt:lpstr>
      <vt:lpstr>4.3 L2TP协议</vt:lpstr>
      <vt:lpstr>4.3 L2TP协议</vt:lpstr>
      <vt:lpstr>幻灯片 25</vt:lpstr>
      <vt:lpstr>幻灯片 26</vt:lpstr>
      <vt:lpstr>幻灯片 27</vt:lpstr>
      <vt:lpstr>4.3.3  L2TP协议工作流程</vt:lpstr>
      <vt:lpstr>4.3.3  L2TP协议工作流程</vt:lpstr>
      <vt:lpstr>4.3.3  L2TP协议工作流程</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4.4  分析</vt:lpstr>
      <vt:lpstr>4.4  分析</vt:lpstr>
      <vt:lpstr>4.4  分析</vt:lpstr>
      <vt:lpstr>4.4  分析</vt:lpstr>
      <vt:lpstr>思考</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链路层扩展L2TP</dc:title>
  <dc:creator>Bo</dc:creator>
  <cp:lastModifiedBy>Bo</cp:lastModifiedBy>
  <cp:revision>47</cp:revision>
  <dcterms:created xsi:type="dcterms:W3CDTF">2020-03-22T00:56:27Z</dcterms:created>
  <dcterms:modified xsi:type="dcterms:W3CDTF">2021-03-22T14:19:49Z</dcterms:modified>
</cp:coreProperties>
</file>