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21"/>
  </p:notesMasterIdLst>
  <p:sldIdLst>
    <p:sldId id="495" r:id="rId2"/>
    <p:sldId id="417" r:id="rId3"/>
    <p:sldId id="487" r:id="rId4"/>
    <p:sldId id="475" r:id="rId5"/>
    <p:sldId id="476" r:id="rId6"/>
    <p:sldId id="477" r:id="rId7"/>
    <p:sldId id="498" r:id="rId8"/>
    <p:sldId id="478" r:id="rId9"/>
    <p:sldId id="499" r:id="rId10"/>
    <p:sldId id="479" r:id="rId11"/>
    <p:sldId id="484" r:id="rId12"/>
    <p:sldId id="485" r:id="rId13"/>
    <p:sldId id="486" r:id="rId14"/>
    <p:sldId id="407" r:id="rId15"/>
    <p:sldId id="488" r:id="rId16"/>
    <p:sldId id="489" r:id="rId17"/>
    <p:sldId id="432" r:id="rId18"/>
    <p:sldId id="466" r:id="rId19"/>
    <p:sldId id="405" r:id="rId20"/>
  </p:sldIdLst>
  <p:sldSz cx="12192000" cy="6858000"/>
  <p:notesSz cx="6858000" cy="9144000"/>
  <p:custDataLst>
    <p:tags r:id="rId2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BCCFF"/>
    <a:srgbClr val="D5F4FF"/>
    <a:srgbClr val="0070C0"/>
    <a:srgbClr val="A3D3FF"/>
    <a:srgbClr val="009ED6"/>
    <a:srgbClr val="D5F2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121" autoAdjust="0"/>
  </p:normalViewPr>
  <p:slideViewPr>
    <p:cSldViewPr snapToGrid="0" snapToObjects="1">
      <p:cViewPr varScale="1">
        <p:scale>
          <a:sx n="96" d="100"/>
          <a:sy n="96" d="100"/>
        </p:scale>
        <p:origin x="534" y="78"/>
      </p:cViewPr>
      <p:guideLst>
        <p:guide orient="horz" pos="2113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CB2B9-5EBC-4680-9D94-476C8E7F0DF7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</dgm:pt>
    <dgm:pt modelId="{A39B3FD4-322E-4AC4-8FA0-ADBFA79CAEEF}">
      <dgm:prSet phldrT="[文本]" custT="1"/>
      <dgm:spPr/>
      <dgm:t>
        <a:bodyPr/>
        <a:lstStyle/>
        <a:p>
          <a:r>
            <a:rPr lang="zh-CN" altLang="en-US" sz="2200" b="0" dirty="0">
              <a:latin typeface="微软雅黑" panose="020B0503020204020204" pitchFamily="34" charset="-122"/>
              <a:ea typeface="微软雅黑" panose="020B0503020204020204" pitchFamily="34" charset="-122"/>
            </a:rPr>
            <a:t>销售定制产品</a:t>
          </a:r>
        </a:p>
      </dgm:t>
    </dgm:pt>
    <dgm:pt modelId="{6EF50947-D1C5-45C4-B4A5-7658F4408B58}" type="parTrans" cxnId="{EC76436E-F50A-48CC-9A7B-FE205BB1B1EE}">
      <dgm:prSet/>
      <dgm:spPr/>
      <dgm:t>
        <a:bodyPr/>
        <a:lstStyle/>
        <a:p>
          <a:endParaRPr lang="zh-CN" altLang="en-US"/>
        </a:p>
      </dgm:t>
    </dgm:pt>
    <dgm:pt modelId="{99C9A144-C585-417D-8797-A4A681CD5B30}" type="sibTrans" cxnId="{EC76436E-F50A-48CC-9A7B-FE205BB1B1EE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8DCD12B6-C9F6-4D3E-B5CC-AFFADECCDB8F}">
      <dgm:prSet phldrT="[文本]" custT="1"/>
      <dgm:spPr/>
      <dgm:t>
        <a:bodyPr/>
        <a:lstStyle/>
        <a:p>
          <a:r>
            <a:rPr lang="zh-CN" altLang="en-US" sz="2200" b="0" dirty="0">
              <a:latin typeface="微软雅黑" panose="020B0503020204020204" pitchFamily="34" charset="-122"/>
              <a:ea typeface="微软雅黑" panose="020B0503020204020204" pitchFamily="34" charset="-122"/>
            </a:rPr>
            <a:t>平台组装汽车</a:t>
          </a:r>
        </a:p>
      </dgm:t>
    </dgm:pt>
    <dgm:pt modelId="{11E73949-6E6F-4F2F-93DC-CB296DC19141}" type="parTrans" cxnId="{FC6139F7-F9BD-4543-B30F-A727610C337A}">
      <dgm:prSet/>
      <dgm:spPr/>
      <dgm:t>
        <a:bodyPr/>
        <a:lstStyle/>
        <a:p>
          <a:endParaRPr lang="zh-CN" altLang="en-US"/>
        </a:p>
      </dgm:t>
    </dgm:pt>
    <dgm:pt modelId="{F0A80486-4C09-4449-9D4E-CE4F10217FBA}" type="sibTrans" cxnId="{FC6139F7-F9BD-4543-B30F-A727610C337A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36BC09F6-BEF2-4F89-A5D3-93120BCDEFAA}">
      <dgm:prSet phldrT="[文本]" custT="1"/>
      <dgm:spPr/>
      <dgm:t>
        <a:bodyPr/>
        <a:lstStyle/>
        <a:p>
          <a:r>
            <a:rPr lang="zh-CN" altLang="en-US" sz="2200" b="0" dirty="0">
              <a:latin typeface="微软雅黑" panose="020B0503020204020204" pitchFamily="34" charset="-122"/>
              <a:ea typeface="微软雅黑" panose="020B0503020204020204" pitchFamily="34" charset="-122"/>
            </a:rPr>
            <a:t>工厂生产零件</a:t>
          </a:r>
        </a:p>
      </dgm:t>
    </dgm:pt>
    <dgm:pt modelId="{D17A5F8E-9A4B-4021-9B1A-5AEB7D721C2D}" type="parTrans" cxnId="{01A84359-D5EE-4618-9E3A-2507077C0AAD}">
      <dgm:prSet/>
      <dgm:spPr/>
      <dgm:t>
        <a:bodyPr/>
        <a:lstStyle/>
        <a:p>
          <a:endParaRPr lang="zh-CN" altLang="en-US"/>
        </a:p>
      </dgm:t>
    </dgm:pt>
    <dgm:pt modelId="{3A907561-9FD2-4B7F-A64D-9E5719344994}" type="sibTrans" cxnId="{01A84359-D5EE-4618-9E3A-2507077C0AAD}">
      <dgm:prSet/>
      <dgm:spPr/>
      <dgm:t>
        <a:bodyPr/>
        <a:lstStyle/>
        <a:p>
          <a:endParaRPr lang="zh-CN" altLang="en-US"/>
        </a:p>
      </dgm:t>
    </dgm:pt>
    <dgm:pt modelId="{50497B91-8B61-4AF2-816A-6987BAB5588F}" type="pres">
      <dgm:prSet presAssocID="{22ECB2B9-5EBC-4680-9D94-476C8E7F0DF7}" presName="linearFlow" presStyleCnt="0">
        <dgm:presLayoutVars>
          <dgm:resizeHandles val="exact"/>
        </dgm:presLayoutVars>
      </dgm:prSet>
      <dgm:spPr/>
    </dgm:pt>
    <dgm:pt modelId="{3468DBC9-567F-4817-B8CF-755729A0446E}" type="pres">
      <dgm:prSet presAssocID="{A39B3FD4-322E-4AC4-8FA0-ADBFA79CAEEF}" presName="node" presStyleLbl="node1" presStyleIdx="0" presStyleCnt="3">
        <dgm:presLayoutVars>
          <dgm:bulletEnabled val="1"/>
        </dgm:presLayoutVars>
      </dgm:prSet>
      <dgm:spPr/>
    </dgm:pt>
    <dgm:pt modelId="{8F2FD91F-463C-4FD9-BCA0-2CB20E896DB0}" type="pres">
      <dgm:prSet presAssocID="{99C9A144-C585-417D-8797-A4A681CD5B30}" presName="sibTrans" presStyleLbl="sibTrans2D1" presStyleIdx="0" presStyleCnt="2" custAng="10800000"/>
      <dgm:spPr/>
    </dgm:pt>
    <dgm:pt modelId="{1FB6742C-7C24-4AB8-AB41-D0C22CABAE54}" type="pres">
      <dgm:prSet presAssocID="{99C9A144-C585-417D-8797-A4A681CD5B30}" presName="connectorText" presStyleLbl="sibTrans2D1" presStyleIdx="0" presStyleCnt="2"/>
      <dgm:spPr/>
    </dgm:pt>
    <dgm:pt modelId="{04763947-8B30-4DA7-896B-832E52E3666E}" type="pres">
      <dgm:prSet presAssocID="{8DCD12B6-C9F6-4D3E-B5CC-AFFADECCDB8F}" presName="node" presStyleLbl="node1" presStyleIdx="1" presStyleCnt="3">
        <dgm:presLayoutVars>
          <dgm:bulletEnabled val="1"/>
        </dgm:presLayoutVars>
      </dgm:prSet>
      <dgm:spPr/>
    </dgm:pt>
    <dgm:pt modelId="{AE496D8C-F7E4-4FA8-BAFB-38ED26133123}" type="pres">
      <dgm:prSet presAssocID="{F0A80486-4C09-4449-9D4E-CE4F10217FBA}" presName="sibTrans" presStyleLbl="sibTrans2D1" presStyleIdx="1" presStyleCnt="2" custAng="10800000"/>
      <dgm:spPr/>
    </dgm:pt>
    <dgm:pt modelId="{133EFE67-479C-4918-A9C1-9658FBB71E78}" type="pres">
      <dgm:prSet presAssocID="{F0A80486-4C09-4449-9D4E-CE4F10217FBA}" presName="connectorText" presStyleLbl="sibTrans2D1" presStyleIdx="1" presStyleCnt="2"/>
      <dgm:spPr/>
    </dgm:pt>
    <dgm:pt modelId="{A3579EA9-A1BA-410E-A724-A806C70D3F84}" type="pres">
      <dgm:prSet presAssocID="{36BC09F6-BEF2-4F89-A5D3-93120BCDEFAA}" presName="node" presStyleLbl="node1" presStyleIdx="2" presStyleCnt="3">
        <dgm:presLayoutVars>
          <dgm:bulletEnabled val="1"/>
        </dgm:presLayoutVars>
      </dgm:prSet>
      <dgm:spPr/>
    </dgm:pt>
  </dgm:ptLst>
  <dgm:cxnLst>
    <dgm:cxn modelId="{B256DB09-4B37-463D-A50C-016907F36935}" type="presOf" srcId="{8DCD12B6-C9F6-4D3E-B5CC-AFFADECCDB8F}" destId="{04763947-8B30-4DA7-896B-832E52E3666E}" srcOrd="0" destOrd="0" presId="urn:microsoft.com/office/officeart/2005/8/layout/process2"/>
    <dgm:cxn modelId="{6432351D-07FD-4F7A-A8A2-48DF7BF5BF73}" type="presOf" srcId="{A39B3FD4-322E-4AC4-8FA0-ADBFA79CAEEF}" destId="{3468DBC9-567F-4817-B8CF-755729A0446E}" srcOrd="0" destOrd="0" presId="urn:microsoft.com/office/officeart/2005/8/layout/process2"/>
    <dgm:cxn modelId="{004ECB23-47D5-4F78-B4D0-49A400488D8F}" type="presOf" srcId="{F0A80486-4C09-4449-9D4E-CE4F10217FBA}" destId="{133EFE67-479C-4918-A9C1-9658FBB71E78}" srcOrd="1" destOrd="0" presId="urn:microsoft.com/office/officeart/2005/8/layout/process2"/>
    <dgm:cxn modelId="{F23D1025-C15A-48E0-811C-5BF81C40E3F2}" type="presOf" srcId="{99C9A144-C585-417D-8797-A4A681CD5B30}" destId="{1FB6742C-7C24-4AB8-AB41-D0C22CABAE54}" srcOrd="1" destOrd="0" presId="urn:microsoft.com/office/officeart/2005/8/layout/process2"/>
    <dgm:cxn modelId="{B783FA30-9AD2-4D8D-94E1-659B7B78AEB9}" type="presOf" srcId="{22ECB2B9-5EBC-4680-9D94-476C8E7F0DF7}" destId="{50497B91-8B61-4AF2-816A-6987BAB5588F}" srcOrd="0" destOrd="0" presId="urn:microsoft.com/office/officeart/2005/8/layout/process2"/>
    <dgm:cxn modelId="{EC76436E-F50A-48CC-9A7B-FE205BB1B1EE}" srcId="{22ECB2B9-5EBC-4680-9D94-476C8E7F0DF7}" destId="{A39B3FD4-322E-4AC4-8FA0-ADBFA79CAEEF}" srcOrd="0" destOrd="0" parTransId="{6EF50947-D1C5-45C4-B4A5-7658F4408B58}" sibTransId="{99C9A144-C585-417D-8797-A4A681CD5B30}"/>
    <dgm:cxn modelId="{01A84359-D5EE-4618-9E3A-2507077C0AAD}" srcId="{22ECB2B9-5EBC-4680-9D94-476C8E7F0DF7}" destId="{36BC09F6-BEF2-4F89-A5D3-93120BCDEFAA}" srcOrd="2" destOrd="0" parTransId="{D17A5F8E-9A4B-4021-9B1A-5AEB7D721C2D}" sibTransId="{3A907561-9FD2-4B7F-A64D-9E5719344994}"/>
    <dgm:cxn modelId="{0E931E99-6419-488D-B7F8-04EF7002AA8A}" type="presOf" srcId="{36BC09F6-BEF2-4F89-A5D3-93120BCDEFAA}" destId="{A3579EA9-A1BA-410E-A724-A806C70D3F84}" srcOrd="0" destOrd="0" presId="urn:microsoft.com/office/officeart/2005/8/layout/process2"/>
    <dgm:cxn modelId="{FC6139F7-F9BD-4543-B30F-A727610C337A}" srcId="{22ECB2B9-5EBC-4680-9D94-476C8E7F0DF7}" destId="{8DCD12B6-C9F6-4D3E-B5CC-AFFADECCDB8F}" srcOrd="1" destOrd="0" parTransId="{11E73949-6E6F-4F2F-93DC-CB296DC19141}" sibTransId="{F0A80486-4C09-4449-9D4E-CE4F10217FBA}"/>
    <dgm:cxn modelId="{FCB3E4FC-AEA6-4620-A4C4-CD596CBDDCDA}" type="presOf" srcId="{99C9A144-C585-417D-8797-A4A681CD5B30}" destId="{8F2FD91F-463C-4FD9-BCA0-2CB20E896DB0}" srcOrd="0" destOrd="0" presId="urn:microsoft.com/office/officeart/2005/8/layout/process2"/>
    <dgm:cxn modelId="{0C18D9FE-7699-470A-8CA9-F0A2256983F9}" type="presOf" srcId="{F0A80486-4C09-4449-9D4E-CE4F10217FBA}" destId="{AE496D8C-F7E4-4FA8-BAFB-38ED26133123}" srcOrd="0" destOrd="0" presId="urn:microsoft.com/office/officeart/2005/8/layout/process2"/>
    <dgm:cxn modelId="{8007656B-C52E-4371-B200-8AC0D58B943C}" type="presParOf" srcId="{50497B91-8B61-4AF2-816A-6987BAB5588F}" destId="{3468DBC9-567F-4817-B8CF-755729A0446E}" srcOrd="0" destOrd="0" presId="urn:microsoft.com/office/officeart/2005/8/layout/process2"/>
    <dgm:cxn modelId="{1ED70F93-BDED-4793-9DB2-1EE126FACB89}" type="presParOf" srcId="{50497B91-8B61-4AF2-816A-6987BAB5588F}" destId="{8F2FD91F-463C-4FD9-BCA0-2CB20E896DB0}" srcOrd="1" destOrd="0" presId="urn:microsoft.com/office/officeart/2005/8/layout/process2"/>
    <dgm:cxn modelId="{491B699E-AECC-41A9-B5F5-91CA381576D3}" type="presParOf" srcId="{8F2FD91F-463C-4FD9-BCA0-2CB20E896DB0}" destId="{1FB6742C-7C24-4AB8-AB41-D0C22CABAE54}" srcOrd="0" destOrd="0" presId="urn:microsoft.com/office/officeart/2005/8/layout/process2"/>
    <dgm:cxn modelId="{6DFD33AD-DDDD-4618-B950-6AB62295A275}" type="presParOf" srcId="{50497B91-8B61-4AF2-816A-6987BAB5588F}" destId="{04763947-8B30-4DA7-896B-832E52E3666E}" srcOrd="2" destOrd="0" presId="urn:microsoft.com/office/officeart/2005/8/layout/process2"/>
    <dgm:cxn modelId="{924B7E58-B0B4-4F6F-95EC-6BAFB8334950}" type="presParOf" srcId="{50497B91-8B61-4AF2-816A-6987BAB5588F}" destId="{AE496D8C-F7E4-4FA8-BAFB-38ED26133123}" srcOrd="3" destOrd="0" presId="urn:microsoft.com/office/officeart/2005/8/layout/process2"/>
    <dgm:cxn modelId="{97E1A380-CBDC-44F8-A465-70A40DF26643}" type="presParOf" srcId="{AE496D8C-F7E4-4FA8-BAFB-38ED26133123}" destId="{133EFE67-479C-4918-A9C1-9658FBB71E78}" srcOrd="0" destOrd="0" presId="urn:microsoft.com/office/officeart/2005/8/layout/process2"/>
    <dgm:cxn modelId="{582FAEBF-3697-43F2-ADC3-78BBE03A5FC0}" type="presParOf" srcId="{50497B91-8B61-4AF2-816A-6987BAB5588F}" destId="{A3579EA9-A1BA-410E-A724-A806C70D3F8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ECB2B9-5EBC-4680-9D94-476C8E7F0DF7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</dgm:pt>
    <dgm:pt modelId="{A39B3FD4-322E-4AC4-8FA0-ADBFA79CAEEF}">
      <dgm:prSet phldrT="[文本]" custT="1"/>
      <dgm:spPr/>
      <dgm:t>
        <a:bodyPr/>
        <a:lstStyle/>
        <a:p>
          <a:r>
            <a:rPr lang="zh-CN" altLang="en-US" sz="2200" b="0" dirty="0">
              <a:latin typeface="微软雅黑" panose="020B0503020204020204" pitchFamily="34" charset="-122"/>
              <a:ea typeface="微软雅黑" panose="020B0503020204020204" pitchFamily="34" charset="-122"/>
            </a:rPr>
            <a:t>定制软件功能</a:t>
          </a:r>
        </a:p>
      </dgm:t>
    </dgm:pt>
    <dgm:pt modelId="{6EF50947-D1C5-45C4-B4A5-7658F4408B58}" type="parTrans" cxnId="{EC76436E-F50A-48CC-9A7B-FE205BB1B1EE}">
      <dgm:prSet/>
      <dgm:spPr/>
      <dgm:t>
        <a:bodyPr/>
        <a:lstStyle/>
        <a:p>
          <a:endParaRPr lang="zh-CN" altLang="en-US"/>
        </a:p>
      </dgm:t>
    </dgm:pt>
    <dgm:pt modelId="{99C9A144-C585-417D-8797-A4A681CD5B30}" type="sibTrans" cxnId="{EC76436E-F50A-48CC-9A7B-FE205BB1B1EE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8DCD12B6-C9F6-4D3E-B5CC-AFFADECCDB8F}">
      <dgm:prSet phldrT="[文本]" custT="1"/>
      <dgm:spPr/>
      <dgm:t>
        <a:bodyPr/>
        <a:lstStyle/>
        <a:p>
          <a:pPr defTabSz="9779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200" b="0" dirty="0">
              <a:latin typeface="微软雅黑" panose="020B0503020204020204" pitchFamily="34" charset="-122"/>
              <a:ea typeface="微软雅黑" panose="020B0503020204020204" pitchFamily="34" charset="-122"/>
            </a:rPr>
            <a:t>组装业务逻辑</a:t>
          </a:r>
          <a:endParaRPr lang="en-US" altLang="zh-CN" sz="2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200" b="0" dirty="0">
              <a:latin typeface="微软雅黑" panose="020B0503020204020204" pitchFamily="34" charset="-122"/>
              <a:ea typeface="微软雅黑" panose="020B0503020204020204" pitchFamily="34" charset="-122"/>
            </a:rPr>
            <a:t>（调用组件）</a:t>
          </a:r>
        </a:p>
      </dgm:t>
    </dgm:pt>
    <dgm:pt modelId="{11E73949-6E6F-4F2F-93DC-CB296DC19141}" type="parTrans" cxnId="{FC6139F7-F9BD-4543-B30F-A727610C337A}">
      <dgm:prSet/>
      <dgm:spPr/>
      <dgm:t>
        <a:bodyPr/>
        <a:lstStyle/>
        <a:p>
          <a:endParaRPr lang="zh-CN" altLang="en-US"/>
        </a:p>
      </dgm:t>
    </dgm:pt>
    <dgm:pt modelId="{F0A80486-4C09-4449-9D4E-CE4F10217FBA}" type="sibTrans" cxnId="{FC6139F7-F9BD-4543-B30F-A727610C337A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36BC09F6-BEF2-4F89-A5D3-93120BCDEFAA}">
      <dgm:prSet phldrT="[文本]" custT="1"/>
      <dgm:spPr/>
      <dgm:t>
        <a:bodyPr/>
        <a:lstStyle/>
        <a:p>
          <a:r>
            <a:rPr lang="zh-CN" altLang="en-US" sz="2200" b="0" dirty="0">
              <a:latin typeface="微软雅黑" panose="020B0503020204020204" pitchFamily="34" charset="-122"/>
              <a:ea typeface="微软雅黑" panose="020B0503020204020204" pitchFamily="34" charset="-122"/>
            </a:rPr>
            <a:t>实例化组件</a:t>
          </a:r>
        </a:p>
      </dgm:t>
    </dgm:pt>
    <dgm:pt modelId="{D17A5F8E-9A4B-4021-9B1A-5AEB7D721C2D}" type="parTrans" cxnId="{01A84359-D5EE-4618-9E3A-2507077C0AAD}">
      <dgm:prSet/>
      <dgm:spPr/>
      <dgm:t>
        <a:bodyPr/>
        <a:lstStyle/>
        <a:p>
          <a:endParaRPr lang="zh-CN" altLang="en-US"/>
        </a:p>
      </dgm:t>
    </dgm:pt>
    <dgm:pt modelId="{3A907561-9FD2-4B7F-A64D-9E5719344994}" type="sibTrans" cxnId="{01A84359-D5EE-4618-9E3A-2507077C0AAD}">
      <dgm:prSet/>
      <dgm:spPr/>
      <dgm:t>
        <a:bodyPr/>
        <a:lstStyle/>
        <a:p>
          <a:endParaRPr lang="zh-CN" altLang="en-US"/>
        </a:p>
      </dgm:t>
    </dgm:pt>
    <dgm:pt modelId="{50497B91-8B61-4AF2-816A-6987BAB5588F}" type="pres">
      <dgm:prSet presAssocID="{22ECB2B9-5EBC-4680-9D94-476C8E7F0DF7}" presName="linearFlow" presStyleCnt="0">
        <dgm:presLayoutVars>
          <dgm:resizeHandles val="exact"/>
        </dgm:presLayoutVars>
      </dgm:prSet>
      <dgm:spPr/>
    </dgm:pt>
    <dgm:pt modelId="{3468DBC9-567F-4817-B8CF-755729A0446E}" type="pres">
      <dgm:prSet presAssocID="{A39B3FD4-322E-4AC4-8FA0-ADBFA79CAEEF}" presName="node" presStyleLbl="node1" presStyleIdx="0" presStyleCnt="3">
        <dgm:presLayoutVars>
          <dgm:bulletEnabled val="1"/>
        </dgm:presLayoutVars>
      </dgm:prSet>
      <dgm:spPr/>
    </dgm:pt>
    <dgm:pt modelId="{8F2FD91F-463C-4FD9-BCA0-2CB20E896DB0}" type="pres">
      <dgm:prSet presAssocID="{99C9A144-C585-417D-8797-A4A681CD5B30}" presName="sibTrans" presStyleLbl="sibTrans2D1" presStyleIdx="0" presStyleCnt="2" custAng="10800000"/>
      <dgm:spPr/>
    </dgm:pt>
    <dgm:pt modelId="{1FB6742C-7C24-4AB8-AB41-D0C22CABAE54}" type="pres">
      <dgm:prSet presAssocID="{99C9A144-C585-417D-8797-A4A681CD5B30}" presName="connectorText" presStyleLbl="sibTrans2D1" presStyleIdx="0" presStyleCnt="2"/>
      <dgm:spPr/>
    </dgm:pt>
    <dgm:pt modelId="{04763947-8B30-4DA7-896B-832E52E3666E}" type="pres">
      <dgm:prSet presAssocID="{8DCD12B6-C9F6-4D3E-B5CC-AFFADECCDB8F}" presName="node" presStyleLbl="node1" presStyleIdx="1" presStyleCnt="3">
        <dgm:presLayoutVars>
          <dgm:bulletEnabled val="1"/>
        </dgm:presLayoutVars>
      </dgm:prSet>
      <dgm:spPr/>
    </dgm:pt>
    <dgm:pt modelId="{AE496D8C-F7E4-4FA8-BAFB-38ED26133123}" type="pres">
      <dgm:prSet presAssocID="{F0A80486-4C09-4449-9D4E-CE4F10217FBA}" presName="sibTrans" presStyleLbl="sibTrans2D1" presStyleIdx="1" presStyleCnt="2" custAng="10800000"/>
      <dgm:spPr/>
    </dgm:pt>
    <dgm:pt modelId="{133EFE67-479C-4918-A9C1-9658FBB71E78}" type="pres">
      <dgm:prSet presAssocID="{F0A80486-4C09-4449-9D4E-CE4F10217FBA}" presName="connectorText" presStyleLbl="sibTrans2D1" presStyleIdx="1" presStyleCnt="2"/>
      <dgm:spPr/>
    </dgm:pt>
    <dgm:pt modelId="{A3579EA9-A1BA-410E-A724-A806C70D3F84}" type="pres">
      <dgm:prSet presAssocID="{36BC09F6-BEF2-4F89-A5D3-93120BCDEFAA}" presName="node" presStyleLbl="node1" presStyleIdx="2" presStyleCnt="3">
        <dgm:presLayoutVars>
          <dgm:bulletEnabled val="1"/>
        </dgm:presLayoutVars>
      </dgm:prSet>
      <dgm:spPr/>
    </dgm:pt>
  </dgm:ptLst>
  <dgm:cxnLst>
    <dgm:cxn modelId="{B8365A0D-911A-4585-B9CF-5F5C787BA403}" type="presOf" srcId="{8DCD12B6-C9F6-4D3E-B5CC-AFFADECCDB8F}" destId="{04763947-8B30-4DA7-896B-832E52E3666E}" srcOrd="0" destOrd="0" presId="urn:microsoft.com/office/officeart/2005/8/layout/process2"/>
    <dgm:cxn modelId="{22FC7F16-8153-4845-846D-300B6626726B}" type="presOf" srcId="{99C9A144-C585-417D-8797-A4A681CD5B30}" destId="{1FB6742C-7C24-4AB8-AB41-D0C22CABAE54}" srcOrd="1" destOrd="0" presId="urn:microsoft.com/office/officeart/2005/8/layout/process2"/>
    <dgm:cxn modelId="{7A07971D-14F6-4B88-9F4B-EE0FD53C5969}" type="presOf" srcId="{F0A80486-4C09-4449-9D4E-CE4F10217FBA}" destId="{133EFE67-479C-4918-A9C1-9658FBB71E78}" srcOrd="1" destOrd="0" presId="urn:microsoft.com/office/officeart/2005/8/layout/process2"/>
    <dgm:cxn modelId="{5F7B5538-DD31-4B66-8DB4-500F563FE000}" type="presOf" srcId="{A39B3FD4-322E-4AC4-8FA0-ADBFA79CAEEF}" destId="{3468DBC9-567F-4817-B8CF-755729A0446E}" srcOrd="0" destOrd="0" presId="urn:microsoft.com/office/officeart/2005/8/layout/process2"/>
    <dgm:cxn modelId="{EC76436E-F50A-48CC-9A7B-FE205BB1B1EE}" srcId="{22ECB2B9-5EBC-4680-9D94-476C8E7F0DF7}" destId="{A39B3FD4-322E-4AC4-8FA0-ADBFA79CAEEF}" srcOrd="0" destOrd="0" parTransId="{6EF50947-D1C5-45C4-B4A5-7658F4408B58}" sibTransId="{99C9A144-C585-417D-8797-A4A681CD5B30}"/>
    <dgm:cxn modelId="{01A84359-D5EE-4618-9E3A-2507077C0AAD}" srcId="{22ECB2B9-5EBC-4680-9D94-476C8E7F0DF7}" destId="{36BC09F6-BEF2-4F89-A5D3-93120BCDEFAA}" srcOrd="2" destOrd="0" parTransId="{D17A5F8E-9A4B-4021-9B1A-5AEB7D721C2D}" sibTransId="{3A907561-9FD2-4B7F-A64D-9E5719344994}"/>
    <dgm:cxn modelId="{5175FFAE-FAA9-4E18-A472-D1856156A490}" type="presOf" srcId="{99C9A144-C585-417D-8797-A4A681CD5B30}" destId="{8F2FD91F-463C-4FD9-BCA0-2CB20E896DB0}" srcOrd="0" destOrd="0" presId="urn:microsoft.com/office/officeart/2005/8/layout/process2"/>
    <dgm:cxn modelId="{CB8B04B9-38E7-48B3-914A-B890B9C0687E}" type="presOf" srcId="{36BC09F6-BEF2-4F89-A5D3-93120BCDEFAA}" destId="{A3579EA9-A1BA-410E-A724-A806C70D3F84}" srcOrd="0" destOrd="0" presId="urn:microsoft.com/office/officeart/2005/8/layout/process2"/>
    <dgm:cxn modelId="{6ED29CD2-9BB5-46AB-B75F-0C12D208AC1A}" type="presOf" srcId="{F0A80486-4C09-4449-9D4E-CE4F10217FBA}" destId="{AE496D8C-F7E4-4FA8-BAFB-38ED26133123}" srcOrd="0" destOrd="0" presId="urn:microsoft.com/office/officeart/2005/8/layout/process2"/>
    <dgm:cxn modelId="{392899EB-F861-4714-A351-A5F0E42535B1}" type="presOf" srcId="{22ECB2B9-5EBC-4680-9D94-476C8E7F0DF7}" destId="{50497B91-8B61-4AF2-816A-6987BAB5588F}" srcOrd="0" destOrd="0" presId="urn:microsoft.com/office/officeart/2005/8/layout/process2"/>
    <dgm:cxn modelId="{FC6139F7-F9BD-4543-B30F-A727610C337A}" srcId="{22ECB2B9-5EBC-4680-9D94-476C8E7F0DF7}" destId="{8DCD12B6-C9F6-4D3E-B5CC-AFFADECCDB8F}" srcOrd="1" destOrd="0" parTransId="{11E73949-6E6F-4F2F-93DC-CB296DC19141}" sibTransId="{F0A80486-4C09-4449-9D4E-CE4F10217FBA}"/>
    <dgm:cxn modelId="{D6C2AF3A-3E75-41C6-B324-2F087E6F12F3}" type="presParOf" srcId="{50497B91-8B61-4AF2-816A-6987BAB5588F}" destId="{3468DBC9-567F-4817-B8CF-755729A0446E}" srcOrd="0" destOrd="0" presId="urn:microsoft.com/office/officeart/2005/8/layout/process2"/>
    <dgm:cxn modelId="{28218781-BA9F-436C-8300-6AE422B13CF4}" type="presParOf" srcId="{50497B91-8B61-4AF2-816A-6987BAB5588F}" destId="{8F2FD91F-463C-4FD9-BCA0-2CB20E896DB0}" srcOrd="1" destOrd="0" presId="urn:microsoft.com/office/officeart/2005/8/layout/process2"/>
    <dgm:cxn modelId="{C8A7D450-A4A7-4367-AF26-135692CE91FF}" type="presParOf" srcId="{8F2FD91F-463C-4FD9-BCA0-2CB20E896DB0}" destId="{1FB6742C-7C24-4AB8-AB41-D0C22CABAE54}" srcOrd="0" destOrd="0" presId="urn:microsoft.com/office/officeart/2005/8/layout/process2"/>
    <dgm:cxn modelId="{769EE9E4-19BD-4D51-8439-23900965B656}" type="presParOf" srcId="{50497B91-8B61-4AF2-816A-6987BAB5588F}" destId="{04763947-8B30-4DA7-896B-832E52E3666E}" srcOrd="2" destOrd="0" presId="urn:microsoft.com/office/officeart/2005/8/layout/process2"/>
    <dgm:cxn modelId="{BDE4D4E0-3836-4127-BB69-7A0E66350D0B}" type="presParOf" srcId="{50497B91-8B61-4AF2-816A-6987BAB5588F}" destId="{AE496D8C-F7E4-4FA8-BAFB-38ED26133123}" srcOrd="3" destOrd="0" presId="urn:microsoft.com/office/officeart/2005/8/layout/process2"/>
    <dgm:cxn modelId="{BAE43117-9A4C-4814-AA4C-E2CB4E4F7A18}" type="presParOf" srcId="{AE496D8C-F7E4-4FA8-BAFB-38ED26133123}" destId="{133EFE67-479C-4918-A9C1-9658FBB71E78}" srcOrd="0" destOrd="0" presId="urn:microsoft.com/office/officeart/2005/8/layout/process2"/>
    <dgm:cxn modelId="{2BDA2594-A324-4C57-932E-285A7933F98E}" type="presParOf" srcId="{50497B91-8B61-4AF2-816A-6987BAB5588F}" destId="{A3579EA9-A1BA-410E-A724-A806C70D3F8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8DBC9-567F-4817-B8CF-755729A0446E}">
      <dsp:nvSpPr>
        <dsp:cNvPr id="0" name=""/>
        <dsp:cNvSpPr/>
      </dsp:nvSpPr>
      <dsp:spPr>
        <a:xfrm>
          <a:off x="331368" y="0"/>
          <a:ext cx="1932086" cy="10733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销售定制产品</a:t>
          </a:r>
        </a:p>
      </dsp:txBody>
      <dsp:txXfrm>
        <a:off x="362806" y="31438"/>
        <a:ext cx="1869210" cy="1010505"/>
      </dsp:txXfrm>
    </dsp:sp>
    <dsp:sp modelId="{8F2FD91F-463C-4FD9-BCA0-2CB20E896DB0}">
      <dsp:nvSpPr>
        <dsp:cNvPr id="0" name=""/>
        <dsp:cNvSpPr/>
      </dsp:nvSpPr>
      <dsp:spPr>
        <a:xfrm rot="16200000">
          <a:off x="1096152" y="1100215"/>
          <a:ext cx="402517" cy="483021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 rot="-5400000">
        <a:off x="1152505" y="1261222"/>
        <a:ext cx="289813" cy="281762"/>
      </dsp:txXfrm>
    </dsp:sp>
    <dsp:sp modelId="{04763947-8B30-4DA7-896B-832E52E3666E}">
      <dsp:nvSpPr>
        <dsp:cNvPr id="0" name=""/>
        <dsp:cNvSpPr/>
      </dsp:nvSpPr>
      <dsp:spPr>
        <a:xfrm>
          <a:off x="331368" y="1610071"/>
          <a:ext cx="1932086" cy="10733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平台组装汽车</a:t>
          </a:r>
        </a:p>
      </dsp:txBody>
      <dsp:txXfrm>
        <a:off x="362806" y="1641509"/>
        <a:ext cx="1869210" cy="1010505"/>
      </dsp:txXfrm>
    </dsp:sp>
    <dsp:sp modelId="{AE496D8C-F7E4-4FA8-BAFB-38ED26133123}">
      <dsp:nvSpPr>
        <dsp:cNvPr id="0" name=""/>
        <dsp:cNvSpPr/>
      </dsp:nvSpPr>
      <dsp:spPr>
        <a:xfrm rot="16200000">
          <a:off x="1096152" y="2710287"/>
          <a:ext cx="402517" cy="483021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 rot="-5400000">
        <a:off x="1152505" y="2871294"/>
        <a:ext cx="289813" cy="281762"/>
      </dsp:txXfrm>
    </dsp:sp>
    <dsp:sp modelId="{A3579EA9-A1BA-410E-A724-A806C70D3F84}">
      <dsp:nvSpPr>
        <dsp:cNvPr id="0" name=""/>
        <dsp:cNvSpPr/>
      </dsp:nvSpPr>
      <dsp:spPr>
        <a:xfrm>
          <a:off x="331368" y="3220143"/>
          <a:ext cx="1932086" cy="10733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工厂生产零件</a:t>
          </a:r>
        </a:p>
      </dsp:txBody>
      <dsp:txXfrm>
        <a:off x="362806" y="3251581"/>
        <a:ext cx="1869210" cy="1010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8DBC9-567F-4817-B8CF-755729A0446E}">
      <dsp:nvSpPr>
        <dsp:cNvPr id="0" name=""/>
        <dsp:cNvSpPr/>
      </dsp:nvSpPr>
      <dsp:spPr>
        <a:xfrm>
          <a:off x="332311" y="2096"/>
          <a:ext cx="1930199" cy="1072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定制软件功能</a:t>
          </a:r>
        </a:p>
      </dsp:txBody>
      <dsp:txXfrm>
        <a:off x="363719" y="33504"/>
        <a:ext cx="1867383" cy="1009517"/>
      </dsp:txXfrm>
    </dsp:sp>
    <dsp:sp modelId="{8F2FD91F-463C-4FD9-BCA0-2CB20E896DB0}">
      <dsp:nvSpPr>
        <dsp:cNvPr id="0" name=""/>
        <dsp:cNvSpPr/>
      </dsp:nvSpPr>
      <dsp:spPr>
        <a:xfrm rot="16200000">
          <a:off x="1096349" y="1101237"/>
          <a:ext cx="402124" cy="482549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 rot="-5400000">
        <a:off x="1152647" y="1262087"/>
        <a:ext cx="289529" cy="281487"/>
      </dsp:txXfrm>
    </dsp:sp>
    <dsp:sp modelId="{04763947-8B30-4DA7-896B-832E52E3666E}">
      <dsp:nvSpPr>
        <dsp:cNvPr id="0" name=""/>
        <dsp:cNvSpPr/>
      </dsp:nvSpPr>
      <dsp:spPr>
        <a:xfrm>
          <a:off x="332311" y="1610595"/>
          <a:ext cx="1930199" cy="1072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2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组装业务逻辑</a:t>
          </a:r>
          <a:endParaRPr lang="en-US" altLang="zh-CN" sz="2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2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（调用组件）</a:t>
          </a:r>
        </a:p>
      </dsp:txBody>
      <dsp:txXfrm>
        <a:off x="363719" y="1642003"/>
        <a:ext cx="1867383" cy="1009517"/>
      </dsp:txXfrm>
    </dsp:sp>
    <dsp:sp modelId="{AE496D8C-F7E4-4FA8-BAFB-38ED26133123}">
      <dsp:nvSpPr>
        <dsp:cNvPr id="0" name=""/>
        <dsp:cNvSpPr/>
      </dsp:nvSpPr>
      <dsp:spPr>
        <a:xfrm rot="16200000">
          <a:off x="1096349" y="2709737"/>
          <a:ext cx="402124" cy="482549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 rot="-5400000">
        <a:off x="1152647" y="2870587"/>
        <a:ext cx="289529" cy="281487"/>
      </dsp:txXfrm>
    </dsp:sp>
    <dsp:sp modelId="{A3579EA9-A1BA-410E-A724-A806C70D3F84}">
      <dsp:nvSpPr>
        <dsp:cNvPr id="0" name=""/>
        <dsp:cNvSpPr/>
      </dsp:nvSpPr>
      <dsp:spPr>
        <a:xfrm>
          <a:off x="332311" y="3219095"/>
          <a:ext cx="1930199" cy="1072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实例化组件</a:t>
          </a:r>
        </a:p>
      </dsp:txBody>
      <dsp:txXfrm>
        <a:off x="363719" y="3250503"/>
        <a:ext cx="1867383" cy="1009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959303-43F7-4714-ACB7-D013DD5A2B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EB0C6B-9BEC-4275-8236-F53271FF7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/>
              <a:pPr>
                <a:defRPr/>
              </a:pPr>
              <a:t>2021/3/1 Monday</a:t>
            </a:fld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67AE25F-CD89-4918-BBEB-8CCEA23BAD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794BCF-B664-4197-8A59-322F090E5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43FC90-CFFD-4E4E-A2D9-9DBDE9CF1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E5B366-BC57-4D8A-BA88-48FD8C6D1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4F18ADFE-1244-42C6-BDD7-7DE56380F7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03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6" Type="http://schemas.openxmlformats.org/officeDocument/2006/relationships/hyperlink" Target="http://jcp.org/en/jsr/detail?id=365" TargetMode="External"/><Relationship Id="rId21" Type="http://schemas.openxmlformats.org/officeDocument/2006/relationships/hyperlink" Target="http://jcp.org/aboutJava/communityprocess/maintenance/jsr052/index3.html" TargetMode="External"/><Relationship Id="rId42" Type="http://schemas.openxmlformats.org/officeDocument/2006/relationships/hyperlink" Target="http://jcp.org/en/jsr/detail?id=343" TargetMode="External"/><Relationship Id="rId47" Type="http://schemas.openxmlformats.org/officeDocument/2006/relationships/hyperlink" Target="http://jcp.org/aboutJava/communityprocess/maintenance/jsr919/index3.html" TargetMode="External"/><Relationship Id="rId63" Type="http://schemas.openxmlformats.org/officeDocument/2006/relationships/hyperlink" Target="http://jcp.org/en/jsr/detail?id=115" TargetMode="External"/><Relationship Id="rId68" Type="http://schemas.openxmlformats.org/officeDocument/2006/relationships/hyperlink" Target="http://jcp.org/aboutJava/communityprocess/mrel/jsr077/index.html" TargetMode="External"/><Relationship Id="rId84" Type="http://schemas.openxmlformats.org/officeDocument/2006/relationships/hyperlink" Target="https://jcp.org/en/jsr/detail?id=222" TargetMode="External"/><Relationship Id="rId89" Type="http://schemas.openxmlformats.org/officeDocument/2006/relationships/hyperlink" Target="http://jcp.org/aboutJava/communityprocess/mrel/jsr224/index5.html" TargetMode="External"/><Relationship Id="rId16" Type="http://schemas.openxmlformats.org/officeDocument/2006/relationships/hyperlink" Target="http://jcp.org/aboutJava/communityprocess/final/jsr341/index.html" TargetMode="External"/><Relationship Id="rId11" Type="http://schemas.openxmlformats.org/officeDocument/2006/relationships/hyperlink" Target="http://jcp.org/en/jsr/detail?id=369" TargetMode="External"/><Relationship Id="rId32" Type="http://schemas.openxmlformats.org/officeDocument/2006/relationships/hyperlink" Target="http://jcp.org/en/jsr/detail?id=345" TargetMode="External"/><Relationship Id="rId37" Type="http://schemas.openxmlformats.org/officeDocument/2006/relationships/hyperlink" Target="http://jcp.org/aboutJava/communityprocess/mrel/jsr322/index.html" TargetMode="External"/><Relationship Id="rId53" Type="http://schemas.openxmlformats.org/officeDocument/2006/relationships/hyperlink" Target="https://jcp.org/aboutJava/communityprocess/mrel/jsr181/index2.html" TargetMode="External"/><Relationship Id="rId58" Type="http://schemas.openxmlformats.org/officeDocument/2006/relationships/hyperlink" Target="http://jcp.org/aboutJava/communityprocess/final/jsr093/index.html" TargetMode="External"/><Relationship Id="rId74" Type="http://schemas.openxmlformats.org/officeDocument/2006/relationships/hyperlink" Target="http://jcp.org/en/jsr/detail?id=67" TargetMode="External"/><Relationship Id="rId79" Type="http://schemas.openxmlformats.org/officeDocument/2006/relationships/hyperlink" Target="https://jcp.org/en/jsr/detail?id=206" TargetMode="External"/><Relationship Id="rId5" Type="http://schemas.openxmlformats.org/officeDocument/2006/relationships/hyperlink" Target="http://jcp.org/en/jsr/detail?id=356" TargetMode="External"/><Relationship Id="rId90" Type="http://schemas.openxmlformats.org/officeDocument/2006/relationships/hyperlink" Target="https://jcp.org/en/jsr/detail?id=925" TargetMode="External"/><Relationship Id="rId14" Type="http://schemas.openxmlformats.org/officeDocument/2006/relationships/hyperlink" Target="http://jcp.org/aboutJava/communityprocess/final/jsr372/index.html" TargetMode="External"/><Relationship Id="rId22" Type="http://schemas.openxmlformats.org/officeDocument/2006/relationships/hyperlink" Target="http://jcp.org/en/jsr/detail?id=352" TargetMode="External"/><Relationship Id="rId27" Type="http://schemas.openxmlformats.org/officeDocument/2006/relationships/hyperlink" Target="http://jcp.org/aboutJava/communityprocess/final/jsr365/index.html" TargetMode="External"/><Relationship Id="rId30" Type="http://schemas.openxmlformats.org/officeDocument/2006/relationships/hyperlink" Target="http://jcp.org/en/jsr/detail?id=380" TargetMode="External"/><Relationship Id="rId35" Type="http://schemas.openxmlformats.org/officeDocument/2006/relationships/hyperlink" Target="http://jcp.org/aboutJava/communityprocess/mrel/jsr318/index3.html" TargetMode="External"/><Relationship Id="rId43" Type="http://schemas.openxmlformats.org/officeDocument/2006/relationships/hyperlink" Target="https://jcp.org/aboutJava/communityprocess/mrel/jsr343/index.html" TargetMode="External"/><Relationship Id="rId48" Type="http://schemas.openxmlformats.org/officeDocument/2006/relationships/hyperlink" Target="http://jcp.org/en/jsr/detail?id=370" TargetMode="External"/><Relationship Id="rId56" Type="http://schemas.openxmlformats.org/officeDocument/2006/relationships/hyperlink" Target="http://jcp.org/aboutJava/communityprocess/final/jsr101/index2.html" TargetMode="External"/><Relationship Id="rId64" Type="http://schemas.openxmlformats.org/officeDocument/2006/relationships/hyperlink" Target="http://jcp.org/aboutJava/communityprocess/maintenance/jsr115/index8.html" TargetMode="External"/><Relationship Id="rId69" Type="http://schemas.openxmlformats.org/officeDocument/2006/relationships/hyperlink" Target="http://jcp.org/en/jsr/detail?id=45" TargetMode="External"/><Relationship Id="rId77" Type="http://schemas.openxmlformats.org/officeDocument/2006/relationships/hyperlink" Target="http://jcp.org/en/jsr/detail?id=173" TargetMode="External"/><Relationship Id="rId8" Type="http://schemas.openxmlformats.org/officeDocument/2006/relationships/hyperlink" Target="http://jcp.org/aboutJava/communityprocess/final/jsr367/index.html" TargetMode="External"/><Relationship Id="rId51" Type="http://schemas.openxmlformats.org/officeDocument/2006/relationships/hyperlink" Target="http://jcp.org/aboutJava/communityprocess/mrel/jsr109/index3.html" TargetMode="External"/><Relationship Id="rId72" Type="http://schemas.openxmlformats.org/officeDocument/2006/relationships/hyperlink" Target="http://jcp.org/en/jsr/detail?id=3" TargetMode="External"/><Relationship Id="rId80" Type="http://schemas.openxmlformats.org/officeDocument/2006/relationships/hyperlink" Target="http://jcp.org/en/jsr/detail?id=206" TargetMode="External"/><Relationship Id="rId85" Type="http://schemas.openxmlformats.org/officeDocument/2006/relationships/hyperlink" Target="http://jcp.org/en/jsr/detail?id=222" TargetMode="External"/><Relationship Id="rId3" Type="http://schemas.openxmlformats.org/officeDocument/2006/relationships/hyperlink" Target="http://www.jcp.org/en/jsr/detail?id=366" TargetMode="External"/><Relationship Id="rId12" Type="http://schemas.openxmlformats.org/officeDocument/2006/relationships/hyperlink" Target="http://jcp.org/aboutJava/communityprocess/final/jsr369/index.html" TargetMode="External"/><Relationship Id="rId17" Type="http://schemas.openxmlformats.org/officeDocument/2006/relationships/hyperlink" Target="http://jcp.org/en/jsr/detail?id=245" TargetMode="External"/><Relationship Id="rId25" Type="http://schemas.openxmlformats.org/officeDocument/2006/relationships/hyperlink" Target="http://jcp.org/aboutJava/communityprocess/final/jsr236/index.html" TargetMode="External"/><Relationship Id="rId33" Type="http://schemas.openxmlformats.org/officeDocument/2006/relationships/hyperlink" Target="http://jcp.org/aboutJava/communityprocess/final/jsr345/index.html" TargetMode="External"/><Relationship Id="rId38" Type="http://schemas.openxmlformats.org/officeDocument/2006/relationships/hyperlink" Target="http://jcp.org/en/jsr/detail?id=338" TargetMode="External"/><Relationship Id="rId46" Type="http://schemas.openxmlformats.org/officeDocument/2006/relationships/hyperlink" Target="http://jcp.org/en/jsr/detail?id=919" TargetMode="External"/><Relationship Id="rId59" Type="http://schemas.openxmlformats.org/officeDocument/2006/relationships/hyperlink" Target="http://jcp.org/en/jsr/detail?id=375" TargetMode="External"/><Relationship Id="rId67" Type="http://schemas.openxmlformats.org/officeDocument/2006/relationships/hyperlink" Target="http://jcp.org/aboutJava/communityprocess/mrel/jsr088/index.html" TargetMode="External"/><Relationship Id="rId20" Type="http://schemas.openxmlformats.org/officeDocument/2006/relationships/hyperlink" Target="http://jcp.org/en/jsr/detail?id=52" TargetMode="External"/><Relationship Id="rId41" Type="http://schemas.openxmlformats.org/officeDocument/2006/relationships/hyperlink" Target="https://jcp.org/aboutJava/communityprocess/mrel/jsr250/index3.html" TargetMode="External"/><Relationship Id="rId54" Type="http://schemas.openxmlformats.org/officeDocument/2006/relationships/hyperlink" Target="http://jax-rpc.java.net/" TargetMode="External"/><Relationship Id="rId62" Type="http://schemas.openxmlformats.org/officeDocument/2006/relationships/hyperlink" Target="http://jcp.org/aboutJava/communityprocess/maintenance/jsr196/index2.html" TargetMode="External"/><Relationship Id="rId70" Type="http://schemas.openxmlformats.org/officeDocument/2006/relationships/hyperlink" Target="http://jcp.org/aboutJava/communityprocess/final/jsr045/index.html" TargetMode="External"/><Relationship Id="rId75" Type="http://schemas.openxmlformats.org/officeDocument/2006/relationships/hyperlink" Target="http://jcp.org/aboutJava/communityprocess/mrel/jsr067/index4.html" TargetMode="External"/><Relationship Id="rId83" Type="http://schemas.openxmlformats.org/officeDocument/2006/relationships/hyperlink" Target="http://jcp.org/aboutJava/communityprocess/mrel/jsr221/index3.html" TargetMode="External"/><Relationship Id="rId88" Type="http://schemas.openxmlformats.org/officeDocument/2006/relationships/hyperlink" Target="http://jcp.org/en/jsr/detail?id=224" TargetMode="External"/><Relationship Id="rId91" Type="http://schemas.openxmlformats.org/officeDocument/2006/relationships/hyperlink" Target="http://jcp.org/en/jsr/detail?id=925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jcp.org/aboutJava/communityprocess/mrel/jsr356/index.html" TargetMode="External"/><Relationship Id="rId15" Type="http://schemas.openxmlformats.org/officeDocument/2006/relationships/hyperlink" Target="http://jcp.org/en/jsr/detail?id=341" TargetMode="External"/><Relationship Id="rId23" Type="http://schemas.openxmlformats.org/officeDocument/2006/relationships/hyperlink" Target="https://jcp.org/aboutJava/communityprocess/mrel/jsr352/index.html" TargetMode="External"/><Relationship Id="rId28" Type="http://schemas.openxmlformats.org/officeDocument/2006/relationships/hyperlink" Target="http://jcp.org/en/jsr/detail?id=330" TargetMode="External"/><Relationship Id="rId36" Type="http://schemas.openxmlformats.org/officeDocument/2006/relationships/hyperlink" Target="http://jcp.org/en/jsr/detail?id=322" TargetMode="External"/><Relationship Id="rId49" Type="http://schemas.openxmlformats.org/officeDocument/2006/relationships/hyperlink" Target="http://jcp.org/aboutJava/communityprocess/final/jsr370/index.html" TargetMode="External"/><Relationship Id="rId57" Type="http://schemas.openxmlformats.org/officeDocument/2006/relationships/hyperlink" Target="http://jcp.org/en/jsr/detail?id=93" TargetMode="External"/><Relationship Id="rId10" Type="http://schemas.openxmlformats.org/officeDocument/2006/relationships/hyperlink" Target="http://jcp.org/aboutJava/communityprocess/final/jsr374/index.html" TargetMode="External"/><Relationship Id="rId31" Type="http://schemas.openxmlformats.org/officeDocument/2006/relationships/hyperlink" Target="http://jcp.org/aboutJava/communityprocess/final/jsr380/index.html" TargetMode="External"/><Relationship Id="rId44" Type="http://schemas.openxmlformats.org/officeDocument/2006/relationships/hyperlink" Target="http://jcp.org/en/jsr/detail?id=907" TargetMode="External"/><Relationship Id="rId52" Type="http://schemas.openxmlformats.org/officeDocument/2006/relationships/hyperlink" Target="http://jcp.org/en/jsr/detail?id=181" TargetMode="External"/><Relationship Id="rId60" Type="http://schemas.openxmlformats.org/officeDocument/2006/relationships/hyperlink" Target="https://jcp.org/aboutJava/communityprocess/final/jsr375/index.html" TargetMode="External"/><Relationship Id="rId65" Type="http://schemas.openxmlformats.org/officeDocument/2006/relationships/hyperlink" Target="http://jcp.org/en/jsr/detail?id=88" TargetMode="External"/><Relationship Id="rId73" Type="http://schemas.openxmlformats.org/officeDocument/2006/relationships/hyperlink" Target="http://jcp.org/aboutJava/communityprocess/mrel/jsr003/index4.html" TargetMode="External"/><Relationship Id="rId78" Type="http://schemas.openxmlformats.org/officeDocument/2006/relationships/hyperlink" Target="https://jcp.org/aboutJava/communityprocess/mrel/jsr173/index.html" TargetMode="External"/><Relationship Id="rId81" Type="http://schemas.openxmlformats.org/officeDocument/2006/relationships/hyperlink" Target="http://jcp.org/aboutJava/communityprocess/mrel/jsr206/index3.html" TargetMode="External"/><Relationship Id="rId86" Type="http://schemas.openxmlformats.org/officeDocument/2006/relationships/hyperlink" Target="http://jcp.org/aboutJava/communityprocess/mrel/jsr222/index3.html" TargetMode="External"/><Relationship Id="rId4" Type="http://schemas.openxmlformats.org/officeDocument/2006/relationships/hyperlink" Target="http://jcp.org/aboutJava/communityprocess/final/jsr366/index.html" TargetMode="External"/><Relationship Id="rId9" Type="http://schemas.openxmlformats.org/officeDocument/2006/relationships/hyperlink" Target="http://jcp.org/en/jsr/detail?id=374" TargetMode="External"/><Relationship Id="rId13" Type="http://schemas.openxmlformats.org/officeDocument/2006/relationships/hyperlink" Target="http://jcp.org/en/jsr/detail?id=372" TargetMode="External"/><Relationship Id="rId18" Type="http://schemas.openxmlformats.org/officeDocument/2006/relationships/hyperlink" Target="https://jcp.org/aboutJava/communityprocess/mrel/jsr245/index2.html" TargetMode="External"/><Relationship Id="rId39" Type="http://schemas.openxmlformats.org/officeDocument/2006/relationships/hyperlink" Target="https://jcp.org/aboutJava/communityprocess/mrel/jsr338/index.html" TargetMode="External"/><Relationship Id="rId34" Type="http://schemas.openxmlformats.org/officeDocument/2006/relationships/hyperlink" Target="http://jcp.org/en/jsr/detail?id=318" TargetMode="External"/><Relationship Id="rId50" Type="http://schemas.openxmlformats.org/officeDocument/2006/relationships/hyperlink" Target="http://jcp.org/en/jsr/detail?id=109" TargetMode="External"/><Relationship Id="rId55" Type="http://schemas.openxmlformats.org/officeDocument/2006/relationships/hyperlink" Target="http://jcp.org/en/jsr/detail?id=101" TargetMode="External"/><Relationship Id="rId76" Type="http://schemas.openxmlformats.org/officeDocument/2006/relationships/hyperlink" Target="https://jcp.org/en/jsr/detail?id=173" TargetMode="External"/><Relationship Id="rId7" Type="http://schemas.openxmlformats.org/officeDocument/2006/relationships/hyperlink" Target="http://jcp.org/en/jsr/detail?id=367" TargetMode="External"/><Relationship Id="rId71" Type="http://schemas.openxmlformats.org/officeDocument/2006/relationships/hyperlink" Target="https://jcp.org/en/jsr/detail?id=3" TargetMode="External"/><Relationship Id="rId92" Type="http://schemas.openxmlformats.org/officeDocument/2006/relationships/hyperlink" Target="http://jcp.org/aboutJava/communityprocess/mrel/jsr925/index2.html" TargetMode="External"/><Relationship Id="rId2" Type="http://schemas.openxmlformats.org/officeDocument/2006/relationships/slide" Target="../slides/slide3.xml"/><Relationship Id="rId29" Type="http://schemas.openxmlformats.org/officeDocument/2006/relationships/hyperlink" Target="http://jcp.org/aboutJava/communityprocess/final/jsr330/index.html" TargetMode="External"/><Relationship Id="rId24" Type="http://schemas.openxmlformats.org/officeDocument/2006/relationships/hyperlink" Target="http://jcp.org/en/jsr/detail?id=236" TargetMode="External"/><Relationship Id="rId40" Type="http://schemas.openxmlformats.org/officeDocument/2006/relationships/hyperlink" Target="http://jcp.org/en/jsr/detail?id=250" TargetMode="External"/><Relationship Id="rId45" Type="http://schemas.openxmlformats.org/officeDocument/2006/relationships/hyperlink" Target="https://jcp.org/aboutJava/communityprocess/mrel/jsr907/index3.html" TargetMode="External"/><Relationship Id="rId66" Type="http://schemas.openxmlformats.org/officeDocument/2006/relationships/hyperlink" Target="http://jcp.org/en/jsr/detail?id=77" TargetMode="External"/><Relationship Id="rId87" Type="http://schemas.openxmlformats.org/officeDocument/2006/relationships/hyperlink" Target="https://jcp.org/en/jsr/detail?id=224" TargetMode="External"/><Relationship Id="rId61" Type="http://schemas.openxmlformats.org/officeDocument/2006/relationships/hyperlink" Target="http://jcp.org/en/jsr/detail?id=196" TargetMode="External"/><Relationship Id="rId82" Type="http://schemas.openxmlformats.org/officeDocument/2006/relationships/hyperlink" Target="http://jcp.org/en/jsr/detail?id=221" TargetMode="External"/><Relationship Id="rId19" Type="http://schemas.openxmlformats.org/officeDocument/2006/relationships/hyperlink" Target="https://www.oracle.com/technetwork/java/jstl-137486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.com/doc/7722506-7996601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EC14B4B-F328-44D7-AC01-517CC9099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CB78C3-B279-48B6-860A-CC931F1D292D}" type="slidenum">
              <a:rPr lang="en-US" altLang="zh-CN" sz="1300" smtClean="0"/>
              <a:pPr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6E23537-BC73-4C3B-89B9-4CE70A64E1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0D32D69-4E12-4492-96E9-229A7DE34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81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2BAC001-5C32-4792-AC46-B2BC4F3F05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C1C55D-E682-4F4C-9F7A-4097287445EC}" type="slidenum">
              <a:rPr lang="en-US" altLang="zh-CN" sz="1300" smtClean="0"/>
              <a:pPr>
                <a:spcBef>
                  <a:spcPct val="0"/>
                </a:spcBef>
              </a:pPr>
              <a:t>13</a:t>
            </a:fld>
            <a:endParaRPr lang="en-US" altLang="zh-CN" sz="13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7236BA2-A5A2-4527-BF35-A09EDED4D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C02F9CF-78A0-4322-B681-9635478DD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93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FD4C6E55-CD40-4F16-BCC1-132382FEF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B5B299-B180-4BCE-BF55-B01F18F6A739}" type="slidenum">
              <a:rPr lang="en-US" altLang="zh-CN" sz="1300" smtClean="0"/>
              <a:pPr>
                <a:spcBef>
                  <a:spcPct val="0"/>
                </a:spcBef>
              </a:pPr>
              <a:t>14</a:t>
            </a:fld>
            <a:endParaRPr lang="en-US" altLang="zh-CN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58DC4DEE-E811-44E6-899D-838AE9AD3B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93BDF4F-0B45-499D-87DE-11CF384B8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97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注入攻击（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SQL Injection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），简称注入攻击、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注入，被广泛用于非法获取网站控制权，是发生在应用程序的数据库层上的安全漏洞。在设计程序，忽略了对输入字符串中夹带的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指令的检查，被数据库误认为是正常的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指令而运行，从而使数据库受到攻击，可能导致数据被窃取、更改、删除，以及进一步导致网站被嵌入恶意代码、被植入后门程序等危害。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跨站脚本攻击（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Cross-site scripting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，通常简称为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XSS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）发生在客户端，可被用于进行窃取隐私、钓鱼欺骗、窃取密码、传播恶意代码等攻击。 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XSS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攻击使用到的技术主要为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，也包括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VBScript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ActionScript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等。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XSS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攻击对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服务器虽无直接危害，但是它借助网站进行传播，使网站的使用用户受到攻击，导致网站用户帐号被窃取，从而对网站也产生了较严重的危害。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弱口令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(weak password)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没有严格和准确的定义，通常认为容易被别人（他们有可能对你很了解）猜测到或被破解工具破解的口令均为弱口令。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HTTP</a:t>
            </a:r>
            <a:r>
              <a:rPr lang="zh-CN" altLang="en-US" b="1" dirty="0"/>
              <a:t>报头追踪漏洞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HTTP/1.1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RFC2616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）规范定义了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HTTP TRACE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方法，主要是用于客户端通过向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服务器提交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TRACE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请求来进行测试或获得诊断信息。当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服务器启用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TRACE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时，提交的请求头会在服务器响应的内容（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Body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）中完整的返回，其中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头很可能包括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Session 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Cookies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或其它认证信息。攻击者可以利用此漏洞来欺骗合法用户并得到他们的私人信息。该漏洞往往与其它方式配合来进行有效攻击，由于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HTTP TRACE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请求可以通过客户浏览器脚本发起（如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XMLHttpRequest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），并可以通过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DOM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接口来访问，因此很容易被攻击者利用。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Struts2</a:t>
            </a:r>
            <a:r>
              <a:rPr lang="zh-CN" altLang="en-US" b="1" dirty="0"/>
              <a:t>远程命令执行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ApacheStruts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是一款建立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Java 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应用程序的开放源代码架构。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Apache Struts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存在一个输入过滤错误，如果遇到转换错误可被利用注入和执行任意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代码。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网站存在远程代码执行漏洞的大部分原因是由于网站采用了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Apache Struts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Xwork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作为网站应用框架，由于该软件存在远程代码执高危漏洞，导致网站面临安全风险。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CNVD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处置过诸多此类漏洞，例如：“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GPS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车载卫星定位系统”网站存在远程命令执行漏洞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(CNVD-2012-13934)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；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Aspcms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留言本远程代码执行漏洞（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CNVD-2012-11590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）等。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跨站请求伪造（</a:t>
            </a:r>
            <a:r>
              <a:rPr lang="en-US" altLang="zh-CN" b="1" dirty="0"/>
              <a:t> CSRF </a:t>
            </a:r>
            <a:r>
              <a:rPr lang="zh-CN" altLang="en-US" dirty="0"/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示例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：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　　银行网站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，它以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GET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请求来完成银行转账的操作，如：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http://www.mybank.com/Transfer.php?toBankId=11&amp;money=1000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　　危险网站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，它里面有一段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的代码如下：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　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img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=http://www.mybank.com/Transfer.php?toBankId=11&amp;money=1000&gt;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　　首先，你登录了银行网站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，然后访问危险网站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，噢，这时你会发现你的银行账户少了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......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080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263320B9-4671-42ED-B4DE-6D9232766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CAA8C1-D678-47D5-9B30-20BDA3013041}" type="slidenum">
              <a:rPr lang="en-US" altLang="zh-CN" sz="1300" smtClean="0"/>
              <a:pPr>
                <a:spcBef>
                  <a:spcPct val="0"/>
                </a:spcBef>
              </a:pPr>
              <a:t>17</a:t>
            </a:fld>
            <a:endParaRPr lang="en-US" altLang="zh-CN" sz="13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10F7F48-9C7D-49AD-8849-575089AC87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77A40C94-CC97-4559-83B3-82DFD37B8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63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32E44957-BE9A-44BB-B0B6-6A8E21208C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61805109-4435-484E-88DB-9CF9A09F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B9600487-4570-43AC-A034-71569347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0D10257E-9FD4-423D-A362-A836EC302518}" type="slidenum">
              <a:rPr lang="zh-CN" altLang="en-US"/>
              <a:pPr>
                <a:buFontTx/>
                <a:buNone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37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Java EE Platform</a:t>
            </a:r>
            <a:br>
              <a:rPr lang="en-US" altLang="zh-CN" b="1" dirty="0">
                <a:effectLst/>
              </a:rPr>
            </a:br>
            <a:r>
              <a:rPr lang="en-US" altLang="zh-CN" b="1" dirty="0">
                <a:effectLst/>
              </a:rPr>
              <a:t> 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"/>
              </a:rPr>
              <a:t>Java Platform, Enterprise Edition 8 (Java EE 8)</a:t>
            </a:r>
            <a:b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"/>
              </a:rPr>
            </a:br>
            <a:b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"/>
              </a:rPr>
            </a:b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"/>
              </a:rPr>
              <a:t>JSR 366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"/>
              </a:rPr>
              <a:t>Download spec</a:t>
            </a:r>
            <a:r>
              <a:rPr lang="en-US" altLang="zh-CN" dirty="0">
                <a:effectLst/>
              </a:rPr>
              <a:t> </a:t>
            </a:r>
            <a:br>
              <a:rPr lang="en-US" altLang="zh-CN" b="1" dirty="0">
                <a:effectLst/>
              </a:rPr>
            </a:br>
            <a:r>
              <a:rPr lang="en-US" altLang="zh-CN" b="1" dirty="0">
                <a:effectLst/>
              </a:rPr>
              <a:t>Web Application </a:t>
            </a:r>
            <a:r>
              <a:rPr lang="en-US" altLang="zh-CN" b="1" dirty="0" err="1">
                <a:effectLst/>
              </a:rPr>
              <a:t>Technologies</a:t>
            </a:r>
            <a:r>
              <a:rPr lang="en-US" altLang="zh-CN" sz="1200" b="1" u="none" strike="noStrike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"/>
              </a:rPr>
              <a:t>Java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"/>
              </a:rPr>
              <a:t> API for </a:t>
            </a:r>
            <a:r>
              <a:rPr lang="en-US" altLang="zh-CN" sz="1200" b="1" u="none" strike="noStrike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"/>
              </a:rPr>
              <a:t>WebSocket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"/>
              </a:rPr>
              <a:t> 1.1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"/>
              </a:rPr>
              <a:t>JSR 356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"/>
              </a:rPr>
              <a:t>Java API for JSON Binding 1.0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"/>
              </a:rPr>
              <a:t>JSR 367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8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9"/>
              </a:rPr>
              <a:t>Java API for JSON Processing 1.1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9"/>
              </a:rPr>
              <a:t>JSR 374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0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1"/>
              </a:rPr>
              <a:t>Java Servlet 4.0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1"/>
              </a:rPr>
              <a:t>JSR 369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2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3"/>
              </a:rPr>
              <a:t>JavaServer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3"/>
              </a:rPr>
              <a:t> Faces 2.3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3"/>
              </a:rPr>
              <a:t>JSR 372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4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5"/>
              </a:rPr>
              <a:t>Expression Language 3.0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5"/>
              </a:rPr>
              <a:t>JSR 341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6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7"/>
              </a:rPr>
              <a:t>JavaServer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7"/>
              </a:rPr>
              <a:t> Pages 2.3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7"/>
              </a:rPr>
              <a:t>JSR 245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8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9"/>
              </a:rPr>
              <a:t>Standard Tag Library for </a:t>
            </a:r>
            <a:r>
              <a:rPr lang="en-US" altLang="zh-CN" sz="1200" b="1" u="none" strike="noStrike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9"/>
              </a:rPr>
              <a:t>JavaServer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19"/>
              </a:rPr>
              <a:t> Pages (JSTL) 1.2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20"/>
              </a:rPr>
              <a:t>JSR 52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21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br>
              <a:rPr lang="en-US" altLang="zh-CN" b="1" dirty="0">
                <a:effectLst/>
              </a:rPr>
            </a:br>
            <a:r>
              <a:rPr lang="en-US" altLang="zh-CN" b="1" dirty="0">
                <a:effectLst/>
              </a:rPr>
              <a:t>Enterprise Application </a:t>
            </a:r>
            <a:r>
              <a:rPr lang="en-US" altLang="zh-CN" b="1" dirty="0" err="1">
                <a:effectLst/>
              </a:rPr>
              <a:t>Technologies</a:t>
            </a:r>
            <a:r>
              <a:rPr lang="en-US" altLang="zh-CN" sz="1200" b="1" u="none" strike="noStrike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22"/>
              </a:rPr>
              <a:t>Batch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22"/>
              </a:rPr>
              <a:t> Applications for the Java Platform 1.0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22"/>
              </a:rPr>
              <a:t>JSR 352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23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24"/>
              </a:rPr>
              <a:t>Concurrency Utilities for Java EE 1.0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24"/>
              </a:rPr>
              <a:t>JSR 236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25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26"/>
              </a:rPr>
              <a:t>Contexts and Dependency Injection for Java 2.0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26"/>
              </a:rPr>
              <a:t>JSR 365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27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28"/>
              </a:rPr>
              <a:t>Dependency Injection for Java 1.0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28"/>
              </a:rPr>
              <a:t>JSR 330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29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0"/>
              </a:rPr>
              <a:t>Bean Validation 2.0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0"/>
              </a:rPr>
              <a:t>JSR 380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1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2"/>
              </a:rPr>
              <a:t>Enterprise JavaBeans 3.2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2"/>
              </a:rPr>
              <a:t>JSR 345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3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4"/>
              </a:rPr>
              <a:t>Interceptors 1.2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 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4"/>
              </a:rPr>
              <a:t>JSR 318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5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6"/>
              </a:rPr>
              <a:t>Java EE Connector Architecture 1.7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6"/>
              </a:rPr>
              <a:t>JSR 322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7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8"/>
              </a:rPr>
              <a:t>Java Persistence 2.2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8"/>
              </a:rPr>
              <a:t>JSR 338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9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0"/>
              </a:rPr>
              <a:t>Common Annotations for the Java Platform 1.3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0"/>
              </a:rPr>
              <a:t>JSR 250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1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2"/>
              </a:rPr>
              <a:t>Java Message Service API 2.0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2"/>
              </a:rPr>
              <a:t>JSR 343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3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4"/>
              </a:rPr>
              <a:t>Java Transaction API (JTA) 1.2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4"/>
              </a:rPr>
              <a:t>JSR 907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5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6"/>
              </a:rPr>
              <a:t>JavaMail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6"/>
              </a:rPr>
              <a:t> 1.6</a:t>
            </a:r>
            <a:b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6"/>
              </a:rPr>
            </a:b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6"/>
              </a:rPr>
              <a:t>JSR 919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7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br>
              <a:rPr lang="en-US" altLang="zh-CN" b="1" dirty="0">
                <a:effectLst/>
              </a:rPr>
            </a:br>
            <a:r>
              <a:rPr lang="en-US" altLang="zh-CN" b="1" dirty="0">
                <a:effectLst/>
              </a:rPr>
              <a:t>Web Services </a:t>
            </a:r>
            <a:r>
              <a:rPr lang="en-US" altLang="zh-CN" b="1" dirty="0" err="1">
                <a:effectLst/>
              </a:rPr>
              <a:t>Technologies</a:t>
            </a:r>
            <a:r>
              <a:rPr lang="en-US" altLang="zh-CN" sz="1200" b="1" u="none" strike="noStrike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8"/>
              </a:rPr>
              <a:t>Java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8"/>
              </a:rPr>
              <a:t> API for </a:t>
            </a:r>
            <a:r>
              <a:rPr lang="en-US" altLang="zh-CN" sz="1200" b="1" u="none" strike="noStrike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8"/>
              </a:rPr>
              <a:t>RESTful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8"/>
              </a:rPr>
              <a:t> Web Services (JAX-RS) 2.1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8"/>
              </a:rPr>
              <a:t>JSR 370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49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0"/>
              </a:rPr>
              <a:t>Implementing Enterprise Web Services 1.3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0"/>
              </a:rPr>
              <a:t>JSR 109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1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2"/>
              </a:rPr>
              <a:t>Web Services Metadata for the Java Platform 2.1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2"/>
              </a:rPr>
              <a:t>JSR 181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3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4"/>
              </a:rPr>
              <a:t>Java API for XML-Based RPC (JAX-RPC) 1.1 (Optional)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5"/>
              </a:rPr>
              <a:t>JSR 101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6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7"/>
              </a:rPr>
              <a:t>Java API for XML Registries (JAXR) 1.0 (Optional)</a:t>
            </a:r>
            <a:b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7"/>
              </a:rPr>
            </a:b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7"/>
              </a:rPr>
              <a:t>JSR 93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8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br>
              <a:rPr lang="en-US" altLang="zh-CN" b="1" dirty="0">
                <a:effectLst/>
              </a:rPr>
            </a:br>
            <a:r>
              <a:rPr lang="en-US" altLang="zh-CN" b="1" dirty="0">
                <a:effectLst/>
              </a:rPr>
              <a:t>Management and Security </a:t>
            </a:r>
            <a:r>
              <a:rPr lang="en-US" altLang="zh-CN" b="1" dirty="0" err="1">
                <a:effectLst/>
              </a:rPr>
              <a:t>Technologies</a:t>
            </a:r>
            <a:r>
              <a:rPr lang="en-US" altLang="zh-CN" sz="1200" b="1" u="none" strike="noStrike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9"/>
              </a:rPr>
              <a:t>Java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9"/>
              </a:rPr>
              <a:t> EE Security API 1.0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59"/>
              </a:rPr>
              <a:t>JSR 375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0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1"/>
              </a:rPr>
              <a:t>Java Authentication Service Provider Interface for Containers 1.1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1"/>
              </a:rPr>
              <a:t>JSR 196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2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3"/>
              </a:rPr>
              <a:t>Java Authorization Contract for Containers 1.5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3"/>
              </a:rPr>
              <a:t>JSR 115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4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5"/>
              </a:rPr>
              <a:t>Java EE Application Deployment 1.2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6"/>
              </a:rPr>
              <a:t> (Optional)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5"/>
              </a:rPr>
              <a:t>JSR 88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7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6"/>
              </a:rPr>
              <a:t>J2EE Management 1.1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6"/>
              </a:rPr>
              <a:t>JSR 77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8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9"/>
              </a:rPr>
              <a:t>Debugging Support for Other Languages 1.0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69"/>
              </a:rPr>
              <a:t>JSR 45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0"/>
              </a:rPr>
              <a:t>Download spec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br>
              <a:rPr lang="en-US" altLang="zh-CN" b="1" dirty="0">
                <a:effectLst/>
              </a:rPr>
            </a:br>
            <a:r>
              <a:rPr lang="en-US" altLang="zh-CN" b="1" dirty="0">
                <a:effectLst/>
              </a:rPr>
              <a:t>Java EE-related Specs in Java </a:t>
            </a:r>
            <a:r>
              <a:rPr lang="en-US" altLang="zh-CN" b="1" dirty="0" err="1">
                <a:effectLst/>
              </a:rPr>
              <a:t>SE</a:t>
            </a:r>
            <a:r>
              <a:rPr lang="en-US" altLang="zh-CN" sz="1200" b="1" u="none" strike="noStrike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1"/>
              </a:rPr>
              <a:t>Java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1"/>
              </a:rPr>
              <a:t> Management Extensions (JMX) 2.0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2"/>
              </a:rPr>
              <a:t>JSR 3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3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4"/>
              </a:rPr>
              <a:t>SOAP with Attachments API for Java (SAAJ) Specification 1.3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4"/>
              </a:rPr>
              <a:t>JSR 67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5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6"/>
              </a:rPr>
              <a:t>Streaming API for XML (</a:t>
            </a:r>
            <a:r>
              <a:rPr lang="en-US" altLang="zh-CN" sz="1200" b="1" u="none" strike="noStrike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6"/>
              </a:rPr>
              <a:t>StAX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6"/>
              </a:rPr>
              <a:t>) 1.0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7"/>
              </a:rPr>
              <a:t>JSR 173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8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79"/>
              </a:rPr>
              <a:t>Java API for XML Processing (JAXP) 1.6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80"/>
              </a:rPr>
              <a:t>JSR 206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81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82"/>
              </a:rPr>
              <a:t>Java Database Connectivity 4.0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82"/>
              </a:rPr>
              <a:t>JSR 221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83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84"/>
              </a:rPr>
              <a:t>Java Architecture for XML Binding (JAXB) 2.2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85"/>
              </a:rPr>
              <a:t>JSR 222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86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87"/>
              </a:rPr>
              <a:t>Java API for XML-Based Web Services (JAX-WS) 2.2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88"/>
              </a:rPr>
              <a:t>JSR 224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89"/>
              </a:rPr>
              <a:t>Download spec</a:t>
            </a:r>
            <a:r>
              <a:rPr lang="en-US" altLang="zh-CN" dirty="0">
                <a:effectLst/>
              </a:rPr>
              <a:t> </a:t>
            </a:r>
            <a:r>
              <a:rPr lang="en-US" altLang="zh-CN" sz="1200" b="1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90"/>
              </a:rPr>
              <a:t>JavaBeans Activation Framework (JAF) 1.1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91"/>
              </a:rPr>
              <a:t>JSR 925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92"/>
              </a:rPr>
              <a:t>Download spec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790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₪"/>
              <a:defRPr/>
            </a:pPr>
            <a:r>
              <a:rPr lang="zh-CN" altLang="en-US" sz="1200" dirty="0"/>
              <a:t>是应用系统的</a:t>
            </a:r>
            <a:r>
              <a:rPr lang="zh-CN" altLang="en-US" sz="1200" dirty="0">
                <a:solidFill>
                  <a:srgbClr val="FF0000"/>
                </a:solidFill>
              </a:rPr>
              <a:t>骨架</a:t>
            </a:r>
            <a:r>
              <a:rPr lang="zh-CN" altLang="en-US" sz="1200" dirty="0"/>
              <a:t>，将软件开发中反复出现的任务标准化，以</a:t>
            </a:r>
            <a:r>
              <a:rPr lang="zh-CN" altLang="en-US" sz="1200" dirty="0">
                <a:solidFill>
                  <a:srgbClr val="FF0000"/>
                </a:solidFill>
              </a:rPr>
              <a:t>可重用</a:t>
            </a:r>
            <a:r>
              <a:rPr lang="zh-CN" altLang="en-US" sz="1200" dirty="0"/>
              <a:t>的形式提供使用</a:t>
            </a:r>
          </a:p>
          <a:p>
            <a:pPr eaLnBrk="1" hangingPunct="1">
              <a:buFont typeface="Arial" charset="0"/>
              <a:buChar char="₪"/>
              <a:defRPr/>
            </a:pPr>
            <a:r>
              <a:rPr lang="zh-CN" altLang="en-US" sz="1200" dirty="0"/>
              <a:t>大多提供了可执行的具体程序代码，支持</a:t>
            </a:r>
            <a:r>
              <a:rPr lang="zh-CN" altLang="en-US" sz="1200" dirty="0">
                <a:solidFill>
                  <a:srgbClr val="FF0000"/>
                </a:solidFill>
              </a:rPr>
              <a:t>迅速</a:t>
            </a:r>
            <a:r>
              <a:rPr lang="zh-CN" altLang="en-US" sz="1200" dirty="0"/>
              <a:t>地开发出可执行的应用；但也可以是抽象的设计框架，帮助开发出</a:t>
            </a:r>
            <a:r>
              <a:rPr lang="zh-CN" altLang="en-US" sz="1200" dirty="0">
                <a:solidFill>
                  <a:srgbClr val="FF0000"/>
                </a:solidFill>
              </a:rPr>
              <a:t>健壮</a:t>
            </a:r>
            <a:r>
              <a:rPr lang="zh-CN" altLang="en-US" sz="1200" dirty="0"/>
              <a:t>的设计模型</a:t>
            </a:r>
            <a:endParaRPr lang="en-US" altLang="zh-CN" sz="1200" dirty="0"/>
          </a:p>
          <a:p>
            <a:pPr eaLnBrk="1" hangingPunct="1">
              <a:buFont typeface="Arial" charset="0"/>
              <a:buChar char="₪"/>
              <a:defRPr/>
            </a:pPr>
            <a:r>
              <a:rPr lang="zh-CN" altLang="en-US" sz="1200" dirty="0"/>
              <a:t>好的抽象、设计成功的框架，能够大大</a:t>
            </a:r>
            <a:r>
              <a:rPr lang="zh-CN" altLang="en-US" sz="1200" dirty="0">
                <a:solidFill>
                  <a:srgbClr val="FF0000"/>
                </a:solidFill>
              </a:rPr>
              <a:t>缩短</a:t>
            </a:r>
            <a:r>
              <a:rPr lang="zh-CN" altLang="en-US" sz="1200" dirty="0"/>
              <a:t>应用</a:t>
            </a:r>
            <a:r>
              <a:rPr lang="zh-CN" altLang="en-US" sz="1200" dirty="0">
                <a:solidFill>
                  <a:srgbClr val="FF0000"/>
                </a:solidFill>
              </a:rPr>
              <a:t>系统开发的周期</a:t>
            </a:r>
          </a:p>
          <a:p>
            <a:pPr eaLnBrk="1" hangingPunct="1">
              <a:buFont typeface="Arial" charset="0"/>
              <a:buChar char="₪"/>
              <a:defRPr/>
            </a:pPr>
            <a:r>
              <a:rPr lang="zh-CN" altLang="en-US" sz="1200" dirty="0"/>
              <a:t>在预制框架上加入定制的构件，可以大量</a:t>
            </a:r>
            <a:r>
              <a:rPr lang="zh-CN" altLang="en-US" sz="1200" dirty="0">
                <a:solidFill>
                  <a:srgbClr val="FF0000"/>
                </a:solidFill>
              </a:rPr>
              <a:t>减少编码量</a:t>
            </a:r>
            <a:r>
              <a:rPr lang="zh-CN" altLang="en-US" sz="1200" dirty="0"/>
              <a:t>，并</a:t>
            </a:r>
            <a:r>
              <a:rPr lang="zh-CN" altLang="en-US" sz="1200" dirty="0">
                <a:solidFill>
                  <a:srgbClr val="FF0000"/>
                </a:solidFill>
              </a:rPr>
              <a:t>容易测试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06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4FAE21CA-FB3F-4294-ADA8-305CA6E55E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727D64-0D94-4049-A0CD-7D2FF3560BF1}" type="slidenum">
              <a:rPr lang="en-US" altLang="zh-CN" sz="1300" smtClean="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4024BD2-BD7A-42D8-ABE1-9A5C9B7C93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9327557-8708-4F19-ACF6-8CE5EE64F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2007</a:t>
            </a:r>
            <a:r>
              <a:rPr lang="zh-CN" altLang="en-US">
                <a:latin typeface="Arial" panose="020B0604020202020204" pitchFamily="34" charset="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579413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60BF6F4-DBDD-495A-99F6-6DA9017A5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028C73-C2AB-4AF2-BCFA-90C9282CDD85}" type="slidenum">
              <a:rPr lang="en-US" altLang="zh-CN" sz="1300" smtClean="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F652030-40D7-4869-9181-8CFD3F891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450A405-E18E-43B2-B4A7-A4F624D0A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Gavin King</a:t>
            </a:r>
            <a:r>
              <a:rPr lang="zh-CN" altLang="en-US">
                <a:latin typeface="Arial" panose="020B0604020202020204" pitchFamily="34" charset="0"/>
              </a:rPr>
              <a:t>是</a:t>
            </a:r>
            <a:r>
              <a:rPr lang="en-US" altLang="zh-CN">
                <a:latin typeface="Arial" panose="020B0604020202020204" pitchFamily="34" charset="0"/>
              </a:rPr>
              <a:t>Hibernate</a:t>
            </a:r>
            <a:r>
              <a:rPr lang="zh-CN" altLang="en-US">
                <a:latin typeface="Arial" panose="020B0604020202020204" pitchFamily="34" charset="0"/>
              </a:rPr>
              <a:t>的创始人，</a:t>
            </a:r>
            <a:r>
              <a:rPr lang="en-US" altLang="zh-CN">
                <a:latin typeface="Arial" panose="020B0604020202020204" pitchFamily="34" charset="0"/>
              </a:rPr>
              <a:t>EJB3.0</a:t>
            </a:r>
            <a:r>
              <a:rPr lang="zh-CN" altLang="en-US">
                <a:latin typeface="Arial" panose="020B0604020202020204" pitchFamily="34" charset="0"/>
              </a:rPr>
              <a:t>专家委员会成员，</a:t>
            </a:r>
            <a:r>
              <a:rPr lang="en-US" altLang="zh-CN">
                <a:latin typeface="Arial" panose="020B0604020202020204" pitchFamily="34" charset="0"/>
              </a:rPr>
              <a:t>JBoss</a:t>
            </a:r>
            <a:r>
              <a:rPr lang="zh-CN" altLang="en-US">
                <a:latin typeface="Arial" panose="020B0604020202020204" pitchFamily="34" charset="0"/>
              </a:rPr>
              <a:t>核心成员之一，也是</a:t>
            </a:r>
            <a:r>
              <a:rPr lang="en-US" altLang="zh-CN">
                <a:latin typeface="Arial" panose="020B0604020202020204" pitchFamily="34" charset="0"/>
              </a:rPr>
              <a:t>《Hibernate in Action》</a:t>
            </a:r>
            <a:r>
              <a:rPr lang="zh-CN" altLang="en-US">
                <a:latin typeface="Arial" panose="020B0604020202020204" pitchFamily="34" charset="0"/>
              </a:rPr>
              <a:t>一书的作者。</a:t>
            </a:r>
            <a:r>
              <a:rPr lang="en-US" altLang="zh-CN">
                <a:latin typeface="Arial" panose="020B0604020202020204" pitchFamily="34" charset="0"/>
              </a:rPr>
              <a:t>Gavin King1974</a:t>
            </a:r>
            <a:r>
              <a:rPr lang="zh-CN" altLang="en-US">
                <a:latin typeface="Arial" panose="020B0604020202020204" pitchFamily="34" charset="0"/>
              </a:rPr>
              <a:t>年出生于一个名叫</a:t>
            </a:r>
            <a:r>
              <a:rPr lang="en-US" altLang="zh-CN">
                <a:latin typeface="Arial" panose="020B0604020202020204" pitchFamily="34" charset="0"/>
              </a:rPr>
              <a:t>Mudgee</a:t>
            </a:r>
            <a:r>
              <a:rPr lang="zh-CN" altLang="en-US">
                <a:latin typeface="Arial" panose="020B0604020202020204" pitchFamily="34" charset="0"/>
              </a:rPr>
              <a:t>的小镇，现在居住在澳大利亚默尔本市。</a:t>
            </a:r>
            <a:r>
              <a:rPr lang="en-US" altLang="zh-CN">
                <a:latin typeface="Arial" panose="020B0604020202020204" pitchFamily="34" charset="0"/>
              </a:rPr>
              <a:t>Gavin</a:t>
            </a:r>
            <a:r>
              <a:rPr lang="zh-CN" altLang="en-US">
                <a:latin typeface="Arial" panose="020B0604020202020204" pitchFamily="34" charset="0"/>
              </a:rPr>
              <a:t>对于做事情的执着始于十一岁时，他最早的软件开发成果毁于极其糟糕、不稳定的</a:t>
            </a:r>
            <a:r>
              <a:rPr lang="en-US" altLang="zh-CN">
                <a:latin typeface="Arial" panose="020B0604020202020204" pitchFamily="34" charset="0"/>
              </a:rPr>
              <a:t>Commodore 64</a:t>
            </a:r>
            <a:r>
              <a:rPr lang="zh-CN" altLang="en-US">
                <a:latin typeface="Arial" panose="020B0604020202020204" pitchFamily="34" charset="0"/>
              </a:rPr>
              <a:t>磁带驱动。</a:t>
            </a:r>
            <a:r>
              <a:rPr lang="en-US" altLang="zh-CN">
                <a:latin typeface="Arial" panose="020B0604020202020204" pitchFamily="34" charset="0"/>
              </a:rPr>
              <a:t>Gavin King</a:t>
            </a:r>
            <a:r>
              <a:rPr lang="zh-CN" altLang="en-US">
                <a:latin typeface="Arial" panose="020B0604020202020204" pitchFamily="34" charset="0"/>
              </a:rPr>
              <a:t>曾在</a:t>
            </a:r>
            <a:r>
              <a:rPr lang="en-US" altLang="zh-CN">
                <a:latin typeface="Arial" panose="020B0604020202020204" pitchFamily="34" charset="0"/>
              </a:rPr>
              <a:t>Monash</a:t>
            </a:r>
            <a:r>
              <a:rPr lang="zh-CN" altLang="en-US">
                <a:latin typeface="Arial" panose="020B0604020202020204" pitchFamily="34" charset="0"/>
              </a:rPr>
              <a:t>大学攻读数学，</a:t>
            </a:r>
            <a:r>
              <a:rPr lang="en-US" altLang="zh-CN">
                <a:latin typeface="Arial" panose="020B0604020202020204" pitchFamily="34" charset="0"/>
              </a:rPr>
              <a:t>2003</a:t>
            </a:r>
            <a:r>
              <a:rPr lang="zh-CN" altLang="en-US">
                <a:latin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</a:rPr>
              <a:t>9</a:t>
            </a:r>
            <a:r>
              <a:rPr lang="zh-CN" altLang="en-US">
                <a:latin typeface="Arial" panose="020B0604020202020204" pitchFamily="34" charset="0"/>
              </a:rPr>
              <a:t>月，</a:t>
            </a:r>
            <a:r>
              <a:rPr lang="en-US" altLang="zh-CN">
                <a:latin typeface="Arial" panose="020B0604020202020204" pitchFamily="34" charset="0"/>
              </a:rPr>
              <a:t>Gavin King</a:t>
            </a:r>
            <a:r>
              <a:rPr lang="zh-CN" altLang="en-US">
                <a:latin typeface="Arial" panose="020B0604020202020204" pitchFamily="34" charset="0"/>
              </a:rPr>
              <a:t>加入了</a:t>
            </a:r>
            <a:r>
              <a:rPr lang="en-US" altLang="zh-CN">
                <a:latin typeface="Arial" panose="020B0604020202020204" pitchFamily="34" charset="0"/>
              </a:rPr>
              <a:t>JBoss，</a:t>
            </a:r>
            <a:r>
              <a:rPr lang="zh-CN" altLang="en-US">
                <a:latin typeface="Arial" panose="020B0604020202020204" pitchFamily="34" charset="0"/>
              </a:rPr>
              <a:t>全面领导</a:t>
            </a:r>
            <a:r>
              <a:rPr lang="en-US" altLang="zh-CN">
                <a:latin typeface="Arial" panose="020B0604020202020204" pitchFamily="34" charset="0"/>
              </a:rPr>
              <a:t>hibernate</a:t>
            </a:r>
            <a:r>
              <a:rPr lang="zh-CN" altLang="en-US">
                <a:latin typeface="Arial" panose="020B0604020202020204" pitchFamily="34" charset="0"/>
              </a:rPr>
              <a:t>的开发，并给客户提供最好的服务和培训。目前，</a:t>
            </a:r>
            <a:r>
              <a:rPr lang="en-US" altLang="zh-CN">
                <a:latin typeface="Arial" panose="020B0604020202020204" pitchFamily="34" charset="0"/>
              </a:rPr>
              <a:t>Gavin King</a:t>
            </a:r>
            <a:r>
              <a:rPr lang="zh-CN" altLang="en-US">
                <a:latin typeface="Arial" panose="020B0604020202020204" pitchFamily="34" charset="0"/>
              </a:rPr>
              <a:t>在红帽公司负责</a:t>
            </a:r>
            <a:r>
              <a:rPr lang="en-US" altLang="zh-CN">
                <a:latin typeface="Arial" panose="020B0604020202020204" pitchFamily="34" charset="0"/>
              </a:rPr>
              <a:t>JBoss Hibernate </a:t>
            </a:r>
            <a:r>
              <a:rPr lang="zh-CN" altLang="en-US">
                <a:latin typeface="Arial" panose="020B0604020202020204" pitchFamily="34" charset="0"/>
              </a:rPr>
              <a:t>和基于</a:t>
            </a:r>
            <a:r>
              <a:rPr lang="en-US" altLang="zh-CN">
                <a:latin typeface="Arial" panose="020B0604020202020204" pitchFamily="34" charset="0"/>
              </a:rPr>
              <a:t>CMP </a:t>
            </a:r>
            <a:r>
              <a:rPr lang="zh-CN" altLang="en-US">
                <a:latin typeface="Arial" panose="020B0604020202020204" pitchFamily="34" charset="0"/>
              </a:rPr>
              <a:t>引擎的新</a:t>
            </a:r>
            <a:r>
              <a:rPr lang="en-US" altLang="zh-CN">
                <a:latin typeface="Arial" panose="020B0604020202020204" pitchFamily="34" charset="0"/>
              </a:rPr>
              <a:t>Hibernate</a:t>
            </a:r>
            <a:r>
              <a:rPr lang="zh-CN" altLang="en-US">
                <a:latin typeface="Arial" panose="020B0604020202020204" pitchFamily="34" charset="0"/>
              </a:rPr>
              <a:t>项目的开发。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5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iBATIS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一词来源于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"internet"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abatis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的组合，是一个基于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  <a:hlinkClick r:id="rId3"/>
              </a:rPr>
              <a:t>持久层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框架。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iBATIS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提供的持久层框架包括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SQL Maps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Data Access Objects(DAOs)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77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B85C2AD-410A-484D-B8C4-42B1108F1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8C7E4D-F379-487F-AA72-4A24EC0F3E7E}" type="slidenum">
              <a:rPr lang="en-US" altLang="zh-CN" sz="1300" smtClean="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56FC3CC-9D2E-417F-BCB6-3B6A1F033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DADEFF7-192F-46E4-8647-E45EB505C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Spring</a:t>
            </a:r>
            <a:r>
              <a:rPr lang="zh-CN" altLang="en-US" dirty="0">
                <a:latin typeface="Arial" panose="020B0604020202020204" pitchFamily="34" charset="0"/>
              </a:rPr>
              <a:t>是一个开源框架，它由</a:t>
            </a:r>
            <a:r>
              <a:rPr lang="en-US" altLang="zh-CN" dirty="0">
                <a:latin typeface="Arial" panose="020B0604020202020204" pitchFamily="34" charset="0"/>
              </a:rPr>
              <a:t>Rod Johnson</a:t>
            </a:r>
            <a:r>
              <a:rPr lang="zh-CN" altLang="en-US" dirty="0">
                <a:latin typeface="Arial" panose="020B0604020202020204" pitchFamily="34" charset="0"/>
              </a:rPr>
              <a:t>创建。它是为了解决企业应用开发的复杂性而创建的。</a:t>
            </a:r>
            <a:r>
              <a:rPr lang="en-US" altLang="zh-CN" dirty="0">
                <a:latin typeface="Arial" panose="020B0604020202020204" pitchFamily="34" charset="0"/>
              </a:rPr>
              <a:t>Spring</a:t>
            </a:r>
            <a:r>
              <a:rPr lang="zh-CN" altLang="en-US" dirty="0">
                <a:latin typeface="Arial" panose="020B0604020202020204" pitchFamily="34" charset="0"/>
              </a:rPr>
              <a:t>使用基本的</a:t>
            </a:r>
            <a:r>
              <a:rPr lang="en-US" altLang="zh-CN" dirty="0">
                <a:latin typeface="Arial" panose="020B0604020202020204" pitchFamily="34" charset="0"/>
              </a:rPr>
              <a:t>JavaBean</a:t>
            </a:r>
            <a:r>
              <a:rPr lang="zh-CN" altLang="en-US" dirty="0">
                <a:latin typeface="Arial" panose="020B0604020202020204" pitchFamily="34" charset="0"/>
              </a:rPr>
              <a:t>来完成以前只可能由</a:t>
            </a:r>
            <a:r>
              <a:rPr lang="en-US" altLang="zh-CN" dirty="0">
                <a:latin typeface="Arial" panose="020B0604020202020204" pitchFamily="34" charset="0"/>
              </a:rPr>
              <a:t>EJB</a:t>
            </a:r>
            <a:r>
              <a:rPr lang="zh-CN" altLang="en-US" dirty="0">
                <a:latin typeface="Arial" panose="020B0604020202020204" pitchFamily="34" charset="0"/>
              </a:rPr>
              <a:t>完成的事情。然而，</a:t>
            </a:r>
            <a:r>
              <a:rPr lang="en-US" altLang="zh-CN" dirty="0">
                <a:latin typeface="Arial" panose="020B0604020202020204" pitchFamily="34" charset="0"/>
              </a:rPr>
              <a:t>Spring</a:t>
            </a:r>
            <a:r>
              <a:rPr lang="zh-CN" altLang="en-US" dirty="0">
                <a:latin typeface="Arial" panose="020B0604020202020204" pitchFamily="34" charset="0"/>
              </a:rPr>
              <a:t>的用途不仅限于服务器端的开发。从简单性、可测试性和松耦合的角度而言，任何</a:t>
            </a:r>
            <a:r>
              <a:rPr lang="en-US" altLang="zh-CN" dirty="0">
                <a:latin typeface="Arial" panose="020B0604020202020204" pitchFamily="34" charset="0"/>
              </a:rPr>
              <a:t>Java</a:t>
            </a:r>
            <a:r>
              <a:rPr lang="zh-CN" altLang="en-US" dirty="0">
                <a:latin typeface="Arial" panose="020B0604020202020204" pitchFamily="34" charset="0"/>
              </a:rPr>
              <a:t>应用都可以从</a:t>
            </a:r>
            <a:r>
              <a:rPr lang="en-US" altLang="zh-CN" dirty="0">
                <a:latin typeface="Arial" panose="020B0604020202020204" pitchFamily="34" charset="0"/>
              </a:rPr>
              <a:t>Spring</a:t>
            </a:r>
            <a:r>
              <a:rPr lang="zh-CN" altLang="en-US" dirty="0">
                <a:latin typeface="Arial" panose="020B0604020202020204" pitchFamily="34" charset="0"/>
              </a:rPr>
              <a:t>中受益。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67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51791CA7-8315-4AEB-BD49-FA5D506805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88C8FB-F2E8-42DA-B59D-250FDAB2AF48}" type="slidenum">
              <a:rPr lang="en-US" altLang="zh-CN" sz="1300" smtClean="0"/>
              <a:pPr>
                <a:spcBef>
                  <a:spcPct val="0"/>
                </a:spcBef>
              </a:pPr>
              <a:t>11</a:t>
            </a:fld>
            <a:endParaRPr lang="en-US" altLang="zh-CN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48E209E5-6E32-440D-B699-C13E0221B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99EFC4E-0E30-48DD-AA46-5C23CB693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rapid application develop(</a:t>
            </a:r>
            <a:r>
              <a:rPr lang="zh-CN" altLang="en-US">
                <a:latin typeface="Arial" panose="020B0604020202020204" pitchFamily="34" charset="0"/>
              </a:rPr>
              <a:t>快速应用开发</a:t>
            </a:r>
            <a:r>
              <a:rPr lang="en-US" altLang="zh-CN"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41184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2201D02-0335-4686-A203-6A427971B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B555A5-3BAC-4196-BD56-7F2EA47BAC35}" type="slidenum">
              <a:rPr lang="en-US" altLang="zh-CN" sz="1300" smtClean="0"/>
              <a:pPr>
                <a:spcBef>
                  <a:spcPct val="0"/>
                </a:spcBef>
              </a:pPr>
              <a:t>12</a:t>
            </a:fld>
            <a:endParaRPr lang="en-US" altLang="zh-CN" sz="13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332AA4EA-247B-48DC-A01F-51F3A22E42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37524F9B-FC25-4F53-A344-CE564C0FB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2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7143" y="1873630"/>
            <a:ext cx="10363200" cy="1172333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501838"/>
            <a:ext cx="3860800" cy="219005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>
                <a:ea typeface="Verdana" panose="020B0604030504040204" pitchFamily="34" charset="0"/>
              </a:rPr>
              <a:t>Copyright 2013,SDPKL-NBIC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3593339"/>
            <a:ext cx="12192000" cy="2678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083367"/>
            <a:ext cx="12192000" cy="502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279644"/>
            <a:ext cx="12192000" cy="57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3630743"/>
            <a:ext cx="12192000" cy="2603629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1543" y="3130433"/>
            <a:ext cx="8534400" cy="4442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4515" y="0"/>
            <a:ext cx="12206515" cy="59026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25379" y="420642"/>
            <a:ext cx="2344492" cy="61200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4024513" y="6309171"/>
            <a:ext cx="4128459" cy="54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654" y="420641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07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489" y="-17413"/>
            <a:ext cx="12192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40002" y="913143"/>
            <a:ext cx="11818263" cy="5512856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47761" y="6436800"/>
            <a:ext cx="11655027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6436800"/>
            <a:ext cx="48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6436800"/>
            <a:ext cx="48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24" name="矩形 23"/>
          <p:cNvSpPr/>
          <p:nvPr userDrawn="1"/>
        </p:nvSpPr>
        <p:spPr>
          <a:xfrm>
            <a:off x="-10786" y="764616"/>
            <a:ext cx="12202788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3"/>
            <a:ext cx="12202787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3" y="6505435"/>
            <a:ext cx="360000" cy="360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0516" y="6503972"/>
            <a:ext cx="1010793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2340427" y="6532880"/>
            <a:ext cx="2305469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98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489" y="-17413"/>
            <a:ext cx="12192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535485" y="6436800"/>
            <a:ext cx="11655027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6436800"/>
            <a:ext cx="48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6436800"/>
            <a:ext cx="48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24" name="矩形 23"/>
          <p:cNvSpPr/>
          <p:nvPr userDrawn="1"/>
        </p:nvSpPr>
        <p:spPr>
          <a:xfrm>
            <a:off x="-10786" y="764616"/>
            <a:ext cx="12202788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" name="图片 9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4" y="6505435"/>
            <a:ext cx="360000" cy="360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0517" y="6503972"/>
            <a:ext cx="1008000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2299860" y="6525040"/>
            <a:ext cx="2305469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3"/>
            <a:ext cx="12202787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89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/>
          <p:cNvSpPr/>
          <p:nvPr userDrawn="1"/>
        </p:nvSpPr>
        <p:spPr>
          <a:xfrm>
            <a:off x="-1489" y="-17413"/>
            <a:ext cx="12192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10786" y="764616"/>
            <a:ext cx="12202788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3"/>
            <a:ext cx="12202787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6973" y="950353"/>
            <a:ext cx="5635395" cy="4526280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66721" indent="-200023">
              <a:buClr>
                <a:schemeClr val="tx2"/>
              </a:buClr>
              <a:buFont typeface="Wingdings" panose="05000000000000000000" pitchFamily="2" charset="2"/>
              <a:buChar char="n"/>
              <a:defRPr sz="15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76268" indent="-209548">
              <a:buFont typeface="Wingdings" panose="05000000000000000000" pitchFamily="2" charset="2"/>
              <a:buChar char="n"/>
              <a:defRPr sz="135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876291" indent="-200023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3"/>
          </p:nvPr>
        </p:nvSpPr>
        <p:spPr>
          <a:xfrm>
            <a:off x="6303606" y="953649"/>
            <a:ext cx="5722969" cy="4526280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66721" indent="-200023">
              <a:buClr>
                <a:schemeClr val="tx2"/>
              </a:buClr>
              <a:buFont typeface="Wingdings" panose="05000000000000000000" pitchFamily="2" charset="2"/>
              <a:buChar char="n"/>
              <a:defRPr sz="15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76268" indent="-209548">
              <a:buFont typeface="Wingdings" panose="05000000000000000000" pitchFamily="2" charset="2"/>
              <a:buChar char="n"/>
              <a:defRPr sz="135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876291" indent="-200023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536973" y="6436800"/>
            <a:ext cx="11655027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1489" y="6436800"/>
            <a:ext cx="48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灯片编号占位符 5"/>
          <p:cNvSpPr txBox="1">
            <a:spLocks/>
          </p:cNvSpPr>
          <p:nvPr userDrawn="1"/>
        </p:nvSpPr>
        <p:spPr>
          <a:xfrm>
            <a:off x="1489" y="6436800"/>
            <a:ext cx="48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4" y="6505435"/>
            <a:ext cx="396949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0517" y="6503972"/>
            <a:ext cx="1266111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05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/>
          <p:nvPr userDrawn="1"/>
        </p:nvSpPr>
        <p:spPr>
          <a:xfrm>
            <a:off x="-1" y="-13137"/>
            <a:ext cx="12192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-9298" y="763306"/>
            <a:ext cx="12202788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5435" y="1108876"/>
            <a:ext cx="5599688" cy="639762"/>
          </a:xfrm>
          <a:prstGeom prst="rect">
            <a:avLst/>
          </a:prstGeom>
        </p:spPr>
        <p:txBody>
          <a:bodyPr anchor="b"/>
          <a:lstStyle>
            <a:lvl1pPr marL="257172" indent="-257172">
              <a:buFont typeface="Wingdings" panose="05000000000000000000" pitchFamily="2" charset="2"/>
              <a:buChar char="n"/>
              <a:defRPr sz="2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7" indent="0">
              <a:buNone/>
              <a:defRPr sz="1200" b="1"/>
            </a:lvl5pPr>
            <a:lvl6pPr marL="1714484" indent="0">
              <a:buNone/>
              <a:defRPr sz="1200" b="1"/>
            </a:lvl6pPr>
            <a:lvl7pPr marL="2057380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5435" y="1748636"/>
            <a:ext cx="5599688" cy="3951288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solidFill>
                  <a:srgbClr val="0255A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66721" indent="-200023">
              <a:buFont typeface="Wingdings" panose="05000000000000000000" pitchFamily="2" charset="2"/>
              <a:buChar char="n"/>
              <a:defRPr sz="2400">
                <a:solidFill>
                  <a:srgbClr val="0276E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76268" indent="-2095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105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05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0265" y="1117642"/>
            <a:ext cx="5601888" cy="639762"/>
          </a:xfrm>
          <a:prstGeom prst="rect">
            <a:avLst/>
          </a:prstGeom>
        </p:spPr>
        <p:txBody>
          <a:bodyPr anchor="b"/>
          <a:lstStyle>
            <a:lvl1pPr marL="257172" indent="-257172">
              <a:buFont typeface="Wingdings" panose="05000000000000000000" pitchFamily="2" charset="2"/>
              <a:buChar char="n"/>
              <a:defRPr sz="2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7" indent="0">
              <a:buNone/>
              <a:defRPr sz="1200" b="1"/>
            </a:lvl5pPr>
            <a:lvl6pPr marL="1714484" indent="0">
              <a:buNone/>
              <a:defRPr sz="1200" b="1"/>
            </a:lvl6pPr>
            <a:lvl7pPr marL="2057380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0265" y="1757402"/>
            <a:ext cx="5601888" cy="3951288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solidFill>
                  <a:srgbClr val="0255A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66721" indent="-200023">
              <a:buFont typeface="Wingdings" panose="05000000000000000000" pitchFamily="2" charset="2"/>
              <a:buChar char="n"/>
              <a:defRPr sz="2400">
                <a:solidFill>
                  <a:srgbClr val="026DC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76268" indent="-2095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105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05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1" name="标题 1"/>
          <p:cNvSpPr>
            <a:spLocks noGrp="1"/>
          </p:cNvSpPr>
          <p:nvPr>
            <p:ph type="ctrTitle"/>
          </p:nvPr>
        </p:nvSpPr>
        <p:spPr>
          <a:xfrm>
            <a:off x="1" y="3"/>
            <a:ext cx="12202787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536477" y="6436800"/>
            <a:ext cx="11655027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92" y="6436800"/>
            <a:ext cx="48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灯片编号占位符 5"/>
          <p:cNvSpPr txBox="1">
            <a:spLocks/>
          </p:cNvSpPr>
          <p:nvPr userDrawn="1"/>
        </p:nvSpPr>
        <p:spPr>
          <a:xfrm>
            <a:off x="1489" y="6436800"/>
            <a:ext cx="48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3" y="6505435"/>
            <a:ext cx="384000" cy="288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0517" y="6503972"/>
            <a:ext cx="1298768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329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219327"/>
            <a:ext cx="12192000" cy="2678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874520"/>
            <a:ext cx="12192000" cy="3448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806318"/>
            <a:ext cx="12192000" cy="3448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2159566" y="2605519"/>
            <a:ext cx="7698316" cy="18146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4933" y="575392"/>
            <a:ext cx="3602522" cy="92719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84" y="508784"/>
            <a:ext cx="972000" cy="97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50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D3E2676-B027-43EC-AB5E-BE03F18E8E22}"/>
              </a:ext>
            </a:extLst>
          </p:cNvPr>
          <p:cNvSpPr/>
          <p:nvPr userDrawn="1"/>
        </p:nvSpPr>
        <p:spPr>
          <a:xfrm>
            <a:off x="-1489" y="-17413"/>
            <a:ext cx="12192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A8F2E4-0D5F-4CA7-A9D3-14C4E4666CC4}"/>
              </a:ext>
            </a:extLst>
          </p:cNvPr>
          <p:cNvSpPr/>
          <p:nvPr userDrawn="1"/>
        </p:nvSpPr>
        <p:spPr>
          <a:xfrm>
            <a:off x="535485" y="6436800"/>
            <a:ext cx="11655027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F31B21-B888-48C9-B30F-F4C48D444070}"/>
              </a:ext>
            </a:extLst>
          </p:cNvPr>
          <p:cNvSpPr/>
          <p:nvPr userDrawn="1"/>
        </p:nvSpPr>
        <p:spPr>
          <a:xfrm>
            <a:off x="0" y="6436800"/>
            <a:ext cx="48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98AD1F0D-6049-4016-8A46-CB8070A6984A}"/>
              </a:ext>
            </a:extLst>
          </p:cNvPr>
          <p:cNvSpPr txBox="1">
            <a:spLocks/>
          </p:cNvSpPr>
          <p:nvPr userDrawn="1"/>
        </p:nvSpPr>
        <p:spPr>
          <a:xfrm>
            <a:off x="0" y="6436800"/>
            <a:ext cx="48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4382-F36A-45D3-8A43-C2486A4183CE}"/>
              </a:ext>
            </a:extLst>
          </p:cNvPr>
          <p:cNvSpPr/>
          <p:nvPr userDrawn="1"/>
        </p:nvSpPr>
        <p:spPr>
          <a:xfrm>
            <a:off x="-10786" y="764616"/>
            <a:ext cx="12202788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D204B9B-337E-40E2-9420-B9A0869BC098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4" y="6505435"/>
            <a:ext cx="360000" cy="360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0CE8B3F-2F4A-4E2F-9AFD-BDA6FDE1EEBB}"/>
              </a:ext>
            </a:extLst>
          </p:cNvPr>
          <p:cNvPicPr>
            <a:picLocks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0517" y="6503972"/>
            <a:ext cx="1008000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4E941C56-99BC-4E1B-9B4E-21BB1036E0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21631" y="6525040"/>
            <a:ext cx="2305469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7CC91A09-4067-4AF8-A179-97EA00B4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"/>
            <a:ext cx="12202787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75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1" r:id="rId7"/>
  </p:sldLayoutIdLst>
  <p:txStyles>
    <p:titleStyle>
      <a:lvl1pPr marL="0" indent="271460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89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07" indent="-2143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4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5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4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2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AC1B4CF-0B97-4376-A2C8-3A42BBEFF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357" y="1632090"/>
            <a:ext cx="7772400" cy="1172333"/>
          </a:xfrm>
        </p:spPr>
        <p:txBody>
          <a:bodyPr/>
          <a:lstStyle/>
          <a:p>
            <a:r>
              <a:rPr lang="en-US" altLang="zh-CN" dirty="0" err="1"/>
              <a:t>JavaEE</a:t>
            </a:r>
            <a:r>
              <a:rPr lang="zh-CN" altLang="en-US" dirty="0"/>
              <a:t>应用开发基础</a:t>
            </a:r>
            <a:br>
              <a:rPr lang="en-US" altLang="zh-CN" dirty="0"/>
            </a:br>
            <a:r>
              <a:rPr lang="zh-CN" altLang="en-US" dirty="0"/>
              <a:t>绪论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1C99EDD0-6695-4456-984C-3A555C7DE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0157" y="3113181"/>
            <a:ext cx="6400800" cy="444208"/>
          </a:xfrm>
        </p:spPr>
        <p:txBody>
          <a:bodyPr/>
          <a:lstStyle/>
          <a:p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47840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5" name="Rectangle 5">
            <a:extLst>
              <a:ext uri="{FF2B5EF4-FFF2-40B4-BE49-F238E27FC236}">
                <a16:creationId xmlns:a16="http://schemas.microsoft.com/office/drawing/2014/main" id="{01DCFBD3-CF22-4125-BAF6-6729A3B3AE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7260" y="913143"/>
            <a:ext cx="11377060" cy="551285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</a:t>
            </a:r>
            <a:endParaRPr lang="zh-CN" altLang="en-US" sz="26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sz="26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历史：</a:t>
            </a:r>
            <a:r>
              <a:rPr lang="en-US" altLang="zh-CN" sz="26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2003</a:t>
            </a:r>
            <a:r>
              <a:rPr lang="zh-CN" altLang="en-US" sz="26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endParaRPr lang="en-US" altLang="zh-CN" sz="26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创始人：</a:t>
            </a:r>
            <a:r>
              <a:rPr lang="en-US" altLang="zh-CN" sz="26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Rod Johnson</a:t>
            </a:r>
          </a:p>
          <a:p>
            <a:pPr lvl="1" eaLnBrk="1" hangingPunct="1">
              <a:defRPr/>
            </a:pPr>
            <a:r>
              <a:rPr lang="en-US" altLang="zh-CN" sz="26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sz="26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为企业应用的开发提供了一个</a:t>
            </a:r>
            <a:r>
              <a:rPr lang="zh-CN" altLang="en-US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轻量级</a:t>
            </a:r>
            <a:r>
              <a:rPr lang="zh-CN" altLang="en-US" sz="26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的解决方案</a:t>
            </a:r>
            <a:endParaRPr lang="en-US" altLang="zh-CN" sz="26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zh-CN" altLang="en-US" sz="26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依赖注入</a:t>
            </a:r>
            <a:endParaRPr lang="en-US" altLang="zh-CN" sz="26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zh-CN" altLang="en-US" sz="26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6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AOP</a:t>
            </a:r>
            <a:r>
              <a:rPr lang="zh-CN" altLang="en-US" sz="26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的声明式事务管理</a:t>
            </a:r>
            <a:endParaRPr lang="en-US" altLang="zh-CN" sz="26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zh-CN" altLang="en-US" sz="26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多种持久层的整合</a:t>
            </a:r>
            <a:endParaRPr lang="en-US" altLang="zh-CN" sz="26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zh-CN" altLang="en-US" sz="26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优秀的</a:t>
            </a:r>
            <a:r>
              <a:rPr lang="en-US" altLang="zh-CN" sz="26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Web MVC</a:t>
            </a:r>
            <a:r>
              <a:rPr lang="zh-CN" altLang="en-US" sz="26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</a:t>
            </a:r>
            <a:endParaRPr lang="en-US" altLang="zh-CN" sz="26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26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sz="26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可以贯穿程序的各个层之间，以高度的</a:t>
            </a:r>
            <a:r>
              <a:rPr lang="zh-CN" altLang="en-US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开放性</a:t>
            </a:r>
            <a:r>
              <a:rPr lang="zh-CN" altLang="en-US" sz="26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和它们紧密的整合</a:t>
            </a:r>
          </a:p>
          <a:p>
            <a:pPr eaLnBrk="1" hangingPunct="1">
              <a:defRPr/>
            </a:pPr>
            <a:endParaRPr lang="en-US" altLang="zh-CN" sz="2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802" name="标题 1">
            <a:extLst>
              <a:ext uri="{FF2B5EF4-FFF2-40B4-BE49-F238E27FC236}">
                <a16:creationId xmlns:a16="http://schemas.microsoft.com/office/drawing/2014/main" id="{34C54D86-4438-4B97-A86C-F8BA6F549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Java EE</a:t>
            </a:r>
            <a:r>
              <a:rPr lang="zh-CN" altLang="en-US" b="1" dirty="0"/>
              <a:t>应用概述</a:t>
            </a:r>
          </a:p>
        </p:txBody>
      </p:sp>
      <p:pic>
        <p:nvPicPr>
          <p:cNvPr id="204807" name="Picture 7">
            <a:extLst>
              <a:ext uri="{FF2B5EF4-FFF2-40B4-BE49-F238E27FC236}">
                <a16:creationId xmlns:a16="http://schemas.microsoft.com/office/drawing/2014/main" id="{6EE20F27-B576-4F42-B49A-031D97A7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813" y="2864512"/>
            <a:ext cx="1949624" cy="1324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56774EC-3491-4D01-BEBC-8F549146E249}"/>
              </a:ext>
            </a:extLst>
          </p:cNvPr>
          <p:cNvSpPr/>
          <p:nvPr/>
        </p:nvSpPr>
        <p:spPr>
          <a:xfrm>
            <a:off x="9874619" y="4403623"/>
            <a:ext cx="154401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Rod Johnson</a:t>
            </a:r>
            <a:endParaRPr lang="zh-CN" altLang="en-US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204809" name="Picture 9" descr="http://t1.baidu.com/it/u=1054232989,1761218864&amp;fm=15&amp;gp=0.jpg">
            <a:extLst>
              <a:ext uri="{FF2B5EF4-FFF2-40B4-BE49-F238E27FC236}">
                <a16:creationId xmlns:a16="http://schemas.microsoft.com/office/drawing/2014/main" id="{8D247E41-746B-4E0C-926C-D0D606348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05" y="2864512"/>
            <a:ext cx="1491160" cy="188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38" y="978330"/>
            <a:ext cx="3835860" cy="1081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5197274"/>
            <a:ext cx="549592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4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4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4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uiExpand="1" build="p" autoUpdateAnimBg="0" advAuto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7" name="Rectangle 3">
            <a:extLst>
              <a:ext uri="{FF2B5EF4-FFF2-40B4-BE49-F238E27FC236}">
                <a16:creationId xmlns:a16="http://schemas.microsoft.com/office/drawing/2014/main" id="{11D9AFF0-717F-49CC-92D6-F9DADF9A8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JSF</a:t>
            </a:r>
          </a:p>
          <a:p>
            <a:pPr lvl="1" eaLnBrk="1" hangingPunct="1"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JavaServer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Faces (JSF)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技术是构建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应用的框架</a:t>
            </a:r>
          </a:p>
          <a:p>
            <a:pPr lvl="1" eaLnBrk="1" hangingPunct="1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JSF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应用框架开发推进了一步，以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Servlet API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JSP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技术为基础</a:t>
            </a:r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43D022C3-82B1-4B86-B648-FF9C5CCFEA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Java EE</a:t>
            </a:r>
            <a:r>
              <a:rPr lang="zh-CN" altLang="en-US" b="1" dirty="0"/>
              <a:t>应用概述</a:t>
            </a:r>
          </a:p>
        </p:txBody>
      </p:sp>
      <p:sp>
        <p:nvSpPr>
          <p:cNvPr id="313348" name="Line 4">
            <a:extLst>
              <a:ext uri="{FF2B5EF4-FFF2-40B4-BE49-F238E27FC236}">
                <a16:creationId xmlns:a16="http://schemas.microsoft.com/office/drawing/2014/main" id="{644EAAAF-D336-484E-ADCF-8269F1EA9C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3608" y="2790122"/>
            <a:ext cx="0" cy="2861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3349" name="Line 5">
            <a:extLst>
              <a:ext uri="{FF2B5EF4-FFF2-40B4-BE49-F238E27FC236}">
                <a16:creationId xmlns:a16="http://schemas.microsoft.com/office/drawing/2014/main" id="{7167A188-CC45-43D6-BC03-43324471E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3608" y="5651172"/>
            <a:ext cx="8419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6567" name="Text Box 6">
            <a:extLst>
              <a:ext uri="{FF2B5EF4-FFF2-40B4-BE49-F238E27FC236}">
                <a16:creationId xmlns:a16="http://schemas.microsoft.com/office/drawing/2014/main" id="{BF7C24A9-D725-4FEA-9CD3-0A486362F1A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11210" y="3975349"/>
            <a:ext cx="461665" cy="7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6600FF"/>
                </a:solidFill>
              </a:rPr>
              <a:t>功能性</a:t>
            </a:r>
            <a:endParaRPr lang="zh-CN" altLang="en-US" sz="1800">
              <a:solidFill>
                <a:srgbClr val="6600FF"/>
              </a:solidFill>
              <a:cs typeface="Arial" panose="020B0604020202020204" pitchFamily="34" charset="0"/>
            </a:endParaRPr>
          </a:p>
        </p:txBody>
      </p:sp>
      <p:sp>
        <p:nvSpPr>
          <p:cNvPr id="66568" name="Text Box 7">
            <a:extLst>
              <a:ext uri="{FF2B5EF4-FFF2-40B4-BE49-F238E27FC236}">
                <a16:creationId xmlns:a16="http://schemas.microsoft.com/office/drawing/2014/main" id="{F7F524BE-D7A8-4121-BDF9-31E3FC0D0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847" y="5794224"/>
            <a:ext cx="3498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6600FF"/>
                </a:solidFill>
              </a:rPr>
              <a:t>体系结构更理想</a:t>
            </a:r>
            <a:r>
              <a:rPr lang="en-US" altLang="zh-CN" sz="1800" dirty="0">
                <a:solidFill>
                  <a:srgbClr val="6600FF"/>
                </a:solidFill>
                <a:cs typeface="Arial" panose="020B0604020202020204" pitchFamily="34" charset="0"/>
              </a:rPr>
              <a:t>, RAD, </a:t>
            </a:r>
            <a:r>
              <a:rPr lang="zh-CN" altLang="en-US" sz="1800" dirty="0">
                <a:solidFill>
                  <a:srgbClr val="6600FF"/>
                </a:solidFill>
              </a:rPr>
              <a:t>便于维护</a:t>
            </a:r>
            <a:endParaRPr lang="zh-CN" altLang="en-US" sz="1800" dirty="0">
              <a:solidFill>
                <a:srgbClr val="6600FF"/>
              </a:solidFill>
              <a:cs typeface="Arial" panose="020B0604020202020204" pitchFamily="34" charset="0"/>
            </a:endParaRPr>
          </a:p>
        </p:txBody>
      </p:sp>
      <p:sp>
        <p:nvSpPr>
          <p:cNvPr id="313352" name="AutoShape 8">
            <a:extLst>
              <a:ext uri="{FF2B5EF4-FFF2-40B4-BE49-F238E27FC236}">
                <a16:creationId xmlns:a16="http://schemas.microsoft.com/office/drawing/2014/main" id="{518CF72C-C044-45DA-9233-0EBEC124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909" y="3730390"/>
            <a:ext cx="1894309" cy="929841"/>
          </a:xfrm>
          <a:prstGeom prst="roundRect">
            <a:avLst>
              <a:gd name="adj" fmla="val 16667"/>
            </a:avLst>
          </a:prstGeom>
          <a:solidFill>
            <a:srgbClr val="CCE7FC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6600FF"/>
                </a:solidFill>
                <a:cs typeface="Arial" panose="020B0604020202020204" pitchFamily="34" charset="0"/>
              </a:rPr>
              <a:t>Servlet API</a:t>
            </a:r>
          </a:p>
        </p:txBody>
      </p:sp>
      <p:sp>
        <p:nvSpPr>
          <p:cNvPr id="313353" name="AutoShape 9">
            <a:extLst>
              <a:ext uri="{FF2B5EF4-FFF2-40B4-BE49-F238E27FC236}">
                <a16:creationId xmlns:a16="http://schemas.microsoft.com/office/drawing/2014/main" id="{B166D92F-AB25-4C84-B24A-0A0A2450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518" y="3719963"/>
            <a:ext cx="1894309" cy="92984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6600FF"/>
                </a:solidFill>
                <a:cs typeface="Arial" panose="020B0604020202020204" pitchFamily="34" charset="0"/>
              </a:rPr>
              <a:t>JSP/Servlet</a:t>
            </a:r>
          </a:p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6600FF"/>
                </a:solidFill>
                <a:cs typeface="Arial" panose="020B0604020202020204" pitchFamily="34" charset="0"/>
              </a:rPr>
              <a:t> API</a:t>
            </a:r>
          </a:p>
        </p:txBody>
      </p:sp>
      <p:sp>
        <p:nvSpPr>
          <p:cNvPr id="313354" name="AutoShape 10">
            <a:extLst>
              <a:ext uri="{FF2B5EF4-FFF2-40B4-BE49-F238E27FC236}">
                <a16:creationId xmlns:a16="http://schemas.microsoft.com/office/drawing/2014/main" id="{CA4B7472-844B-4FB2-B991-0170DB475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456" y="2936168"/>
            <a:ext cx="1894309" cy="42915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6600FF"/>
                </a:solidFill>
                <a:cs typeface="Arial" panose="020B0604020202020204" pitchFamily="34" charset="0"/>
              </a:rPr>
              <a:t>JSF</a:t>
            </a:r>
          </a:p>
        </p:txBody>
      </p:sp>
      <p:sp>
        <p:nvSpPr>
          <p:cNvPr id="313355" name="AutoShape 11">
            <a:extLst>
              <a:ext uri="{FF2B5EF4-FFF2-40B4-BE49-F238E27FC236}">
                <a16:creationId xmlns:a16="http://schemas.microsoft.com/office/drawing/2014/main" id="{1CE83197-CE8C-4320-B79E-5AA00DDBF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137" y="4220647"/>
            <a:ext cx="1894309" cy="42915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6600FF"/>
                </a:solidFill>
                <a:cs typeface="Arial" panose="020B0604020202020204" pitchFamily="34" charset="0"/>
              </a:rPr>
              <a:t>Struts</a:t>
            </a: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CA4B7472-844B-4FB2-B991-0170DB475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334" y="3580196"/>
            <a:ext cx="1894309" cy="42915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6600FF"/>
                </a:solidFill>
                <a:cs typeface="Arial" panose="020B0604020202020204" pitchFamily="34" charset="0"/>
              </a:rPr>
              <a:t>Spring MVC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2" grpId="0" animBg="1"/>
      <p:bldP spid="313353" grpId="0" animBg="1"/>
      <p:bldP spid="313354" grpId="0" animBg="1"/>
      <p:bldP spid="31335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>
            <a:extLst>
              <a:ext uri="{FF2B5EF4-FFF2-40B4-BE49-F238E27FC236}">
                <a16:creationId xmlns:a16="http://schemas.microsoft.com/office/drawing/2014/main" id="{0A5ED867-068B-4144-928B-02FE5FB071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JSF</a:t>
            </a:r>
          </a:p>
          <a:p>
            <a:pPr lvl="1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JSF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Struts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JSF</a:t>
            </a:r>
            <a:r>
              <a:rPr lang="zh-CN" altLang="en-US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Struts</a:t>
            </a:r>
            <a:r>
              <a:rPr lang="zh-CN" altLang="en-US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功能上有部分重叠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JSF</a:t>
            </a:r>
            <a:r>
              <a:rPr lang="zh-CN" altLang="en-US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是一个更完整的模型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开发团队对</a:t>
            </a:r>
            <a:r>
              <a:rPr lang="en-US" altLang="zh-CN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Struts</a:t>
            </a:r>
            <a:r>
              <a:rPr lang="zh-CN" altLang="en-US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JSF</a:t>
            </a:r>
            <a:r>
              <a:rPr lang="zh-CN" altLang="en-US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有不同的设计目标 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IBM</a:t>
            </a:r>
            <a:r>
              <a:rPr lang="zh-CN" altLang="en-US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工具和中间件都支持</a:t>
            </a:r>
            <a:r>
              <a:rPr lang="en-US" altLang="zh-CN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JSF</a:t>
            </a:r>
            <a:r>
              <a:rPr lang="zh-CN" altLang="en-US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Struts</a:t>
            </a:r>
            <a:r>
              <a:rPr lang="zh-CN" altLang="en-US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，但更侧重</a:t>
            </a:r>
            <a:r>
              <a:rPr lang="en-US" altLang="zh-CN" dirty="0">
                <a:solidFill>
                  <a:srgbClr val="66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JSF</a:t>
            </a:r>
          </a:p>
          <a:p>
            <a:pPr lvl="1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JSF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同样基于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MVC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架构</a:t>
            </a:r>
          </a:p>
          <a:p>
            <a:pPr lvl="1" eaLnBrk="1" hangingPunct="1">
              <a:defRPr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0E37EAC6-AA74-460A-94B9-E364545495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Java EE</a:t>
            </a:r>
            <a:r>
              <a:rPr lang="zh-CN" altLang="en-US" b="1" dirty="0"/>
              <a:t>应用概述</a:t>
            </a:r>
          </a:p>
        </p:txBody>
      </p:sp>
      <p:pic>
        <p:nvPicPr>
          <p:cNvPr id="314372" name="Picture 4">
            <a:extLst>
              <a:ext uri="{FF2B5EF4-FFF2-40B4-BE49-F238E27FC236}">
                <a16:creationId xmlns:a16="http://schemas.microsoft.com/office/drawing/2014/main" id="{777C1D97-7343-44B9-878C-A3FC49810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60" y="4166907"/>
            <a:ext cx="2628431" cy="2092921"/>
          </a:xfrm>
          <a:prstGeom prst="rect">
            <a:avLst/>
          </a:prstGeom>
          <a:noFill/>
          <a:ln w="9525" algn="ctr">
            <a:solidFill>
              <a:srgbClr val="66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373" name="AutoShape 5">
            <a:extLst>
              <a:ext uri="{FF2B5EF4-FFF2-40B4-BE49-F238E27FC236}">
                <a16:creationId xmlns:a16="http://schemas.microsoft.com/office/drawing/2014/main" id="{DD6C725A-1399-47C1-911B-A4D3B2867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1378" y="4826443"/>
            <a:ext cx="1059055" cy="896966"/>
          </a:xfrm>
          <a:prstGeom prst="can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66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6600FF"/>
                </a:solidFill>
              </a:rPr>
              <a:t>数据库</a:t>
            </a:r>
            <a:endParaRPr lang="zh-CN" altLang="en-US" sz="1800" dirty="0">
              <a:solidFill>
                <a:srgbClr val="6600FF"/>
              </a:solidFill>
              <a:cs typeface="Arial" panose="020B0604020202020204" pitchFamily="34" charset="0"/>
            </a:endParaRPr>
          </a:p>
        </p:txBody>
      </p:sp>
      <p:sp>
        <p:nvSpPr>
          <p:cNvPr id="314374" name="AutoShape 6">
            <a:extLst>
              <a:ext uri="{FF2B5EF4-FFF2-40B4-BE49-F238E27FC236}">
                <a16:creationId xmlns:a16="http://schemas.microsoft.com/office/drawing/2014/main" id="{690CA1D6-4582-4101-8231-6B2FEA49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440" y="4525691"/>
            <a:ext cx="1223674" cy="62787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rgbClr val="66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6600FF"/>
                </a:solidFill>
                <a:cs typeface="Arial" panose="020B0604020202020204" pitchFamily="34" charset="0"/>
              </a:rPr>
              <a:t>JavaBean</a:t>
            </a:r>
          </a:p>
        </p:txBody>
      </p:sp>
      <p:sp>
        <p:nvSpPr>
          <p:cNvPr id="314375" name="AutoShape 7">
            <a:extLst>
              <a:ext uri="{FF2B5EF4-FFF2-40B4-BE49-F238E27FC236}">
                <a16:creationId xmlns:a16="http://schemas.microsoft.com/office/drawing/2014/main" id="{B9B3AA07-1D3C-4B10-9EC6-75AC7861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292" y="4794784"/>
            <a:ext cx="1386466" cy="9866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66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6600FF"/>
                </a:solidFill>
                <a:cs typeface="Arial" panose="020B0604020202020204" pitchFamily="34" charset="0"/>
              </a:rPr>
              <a:t>Faces</a:t>
            </a:r>
          </a:p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6600FF"/>
                </a:solidFill>
                <a:cs typeface="Arial" panose="020B0604020202020204" pitchFamily="34" charset="0"/>
              </a:rPr>
              <a:t>Servlet</a:t>
            </a:r>
          </a:p>
        </p:txBody>
      </p:sp>
      <p:sp>
        <p:nvSpPr>
          <p:cNvPr id="314376" name="AutoShape 8">
            <a:extLst>
              <a:ext uri="{FF2B5EF4-FFF2-40B4-BE49-F238E27FC236}">
                <a16:creationId xmlns:a16="http://schemas.microsoft.com/office/drawing/2014/main" id="{0CDE6C83-5163-49EF-9D5A-EB6FE7B0F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440" y="5422657"/>
            <a:ext cx="1223674" cy="62787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rgbClr val="66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6600FF"/>
                </a:solidFill>
                <a:cs typeface="Arial" panose="020B0604020202020204" pitchFamily="34" charset="0"/>
              </a:rPr>
              <a:t>EJB</a:t>
            </a:r>
          </a:p>
        </p:txBody>
      </p:sp>
      <p:sp>
        <p:nvSpPr>
          <p:cNvPr id="314377" name="Line 9">
            <a:extLst>
              <a:ext uri="{FF2B5EF4-FFF2-40B4-BE49-F238E27FC236}">
                <a16:creationId xmlns:a16="http://schemas.microsoft.com/office/drawing/2014/main" id="{E69273FB-A638-4EA1-8D93-D40420FFD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0297" y="5243264"/>
            <a:ext cx="652994" cy="0"/>
          </a:xfrm>
          <a:prstGeom prst="line">
            <a:avLst/>
          </a:prstGeom>
          <a:noFill/>
          <a:ln w="9525">
            <a:solidFill>
              <a:srgbClr val="66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4378" name="Line 10">
            <a:extLst>
              <a:ext uri="{FF2B5EF4-FFF2-40B4-BE49-F238E27FC236}">
                <a16:creationId xmlns:a16="http://schemas.microsoft.com/office/drawing/2014/main" id="{7485AB7E-0040-4A44-9CF9-25B4AD0D0F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9758" y="4794781"/>
            <a:ext cx="570682" cy="358787"/>
          </a:xfrm>
          <a:prstGeom prst="line">
            <a:avLst/>
          </a:prstGeom>
          <a:noFill/>
          <a:ln w="9525">
            <a:solidFill>
              <a:srgbClr val="66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4379" name="Line 11">
            <a:extLst>
              <a:ext uri="{FF2B5EF4-FFF2-40B4-BE49-F238E27FC236}">
                <a16:creationId xmlns:a16="http://schemas.microsoft.com/office/drawing/2014/main" id="{8127A210-33B6-4411-BDC0-597EC91D6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9758" y="5422657"/>
            <a:ext cx="570682" cy="358787"/>
          </a:xfrm>
          <a:prstGeom prst="line">
            <a:avLst/>
          </a:prstGeom>
          <a:noFill/>
          <a:ln w="9525">
            <a:solidFill>
              <a:srgbClr val="66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4380" name="Line 12">
            <a:extLst>
              <a:ext uri="{FF2B5EF4-FFF2-40B4-BE49-F238E27FC236}">
                <a16:creationId xmlns:a16="http://schemas.microsoft.com/office/drawing/2014/main" id="{F4C5863D-A93A-4112-A133-2BE444CC0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4111" y="4974175"/>
            <a:ext cx="607265" cy="330647"/>
          </a:xfrm>
          <a:prstGeom prst="line">
            <a:avLst/>
          </a:prstGeom>
          <a:noFill/>
          <a:ln w="9525">
            <a:solidFill>
              <a:srgbClr val="66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4381" name="Line 13">
            <a:extLst>
              <a:ext uri="{FF2B5EF4-FFF2-40B4-BE49-F238E27FC236}">
                <a16:creationId xmlns:a16="http://schemas.microsoft.com/office/drawing/2014/main" id="{B2D64B05-F117-4FF6-BE2F-1D7302DA0D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24111" y="5383969"/>
            <a:ext cx="607265" cy="397479"/>
          </a:xfrm>
          <a:prstGeom prst="line">
            <a:avLst/>
          </a:prstGeom>
          <a:noFill/>
          <a:ln w="9525">
            <a:solidFill>
              <a:srgbClr val="66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4382" name="Line 14">
            <a:extLst>
              <a:ext uri="{FF2B5EF4-FFF2-40B4-BE49-F238E27FC236}">
                <a16:creationId xmlns:a16="http://schemas.microsoft.com/office/drawing/2014/main" id="{40A3560A-412A-458D-BC3C-E0AF08C19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398" y="3718424"/>
            <a:ext cx="0" cy="2780595"/>
          </a:xfrm>
          <a:prstGeom prst="line">
            <a:avLst/>
          </a:prstGeom>
          <a:noFill/>
          <a:ln w="25400">
            <a:solidFill>
              <a:srgbClr val="66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4383" name="Line 15">
            <a:extLst>
              <a:ext uri="{FF2B5EF4-FFF2-40B4-BE49-F238E27FC236}">
                <a16:creationId xmlns:a16="http://schemas.microsoft.com/office/drawing/2014/main" id="{A2F9B6F4-527E-43AA-8A29-2995DB7A3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3026" y="3718424"/>
            <a:ext cx="0" cy="2780595"/>
          </a:xfrm>
          <a:prstGeom prst="line">
            <a:avLst/>
          </a:prstGeom>
          <a:noFill/>
          <a:ln w="25400">
            <a:solidFill>
              <a:srgbClr val="66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4384" name="Text Box 16">
            <a:extLst>
              <a:ext uri="{FF2B5EF4-FFF2-40B4-BE49-F238E27FC236}">
                <a16:creationId xmlns:a16="http://schemas.microsoft.com/office/drawing/2014/main" id="{63D88A3A-D19C-4EB3-9702-62D8492A8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894" y="3628726"/>
            <a:ext cx="649537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6600FF"/>
                </a:solidFill>
              </a:rPr>
              <a:t>模型</a:t>
            </a:r>
            <a:endParaRPr lang="zh-CN" altLang="en-US" sz="1800">
              <a:solidFill>
                <a:srgbClr val="6600FF"/>
              </a:solidFill>
              <a:cs typeface="Arial" panose="020B0604020202020204" pitchFamily="34" charset="0"/>
            </a:endParaRPr>
          </a:p>
        </p:txBody>
      </p:sp>
      <p:sp>
        <p:nvSpPr>
          <p:cNvPr id="314385" name="Text Box 17">
            <a:extLst>
              <a:ext uri="{FF2B5EF4-FFF2-40B4-BE49-F238E27FC236}">
                <a16:creationId xmlns:a16="http://schemas.microsoft.com/office/drawing/2014/main" id="{A610D918-FCD4-46A1-AC1C-08DA53186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476" y="3628726"/>
            <a:ext cx="649537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6600FF"/>
                </a:solidFill>
              </a:rPr>
              <a:t>视图</a:t>
            </a:r>
            <a:endParaRPr lang="zh-CN" altLang="en-US" sz="1800">
              <a:solidFill>
                <a:srgbClr val="6600FF"/>
              </a:solidFill>
              <a:cs typeface="Arial" panose="020B0604020202020204" pitchFamily="34" charset="0"/>
            </a:endParaRPr>
          </a:p>
        </p:txBody>
      </p:sp>
      <p:sp>
        <p:nvSpPr>
          <p:cNvPr id="314386" name="Text Box 18">
            <a:extLst>
              <a:ext uri="{FF2B5EF4-FFF2-40B4-BE49-F238E27FC236}">
                <a16:creationId xmlns:a16="http://schemas.microsoft.com/office/drawing/2014/main" id="{783B4661-11DB-4757-A918-CB1D15838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672" y="3628726"/>
            <a:ext cx="881973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6600FF"/>
                </a:solidFill>
              </a:rPr>
              <a:t>控制器</a:t>
            </a:r>
            <a:endParaRPr lang="zh-CN" altLang="en-US" sz="1800">
              <a:solidFill>
                <a:srgbClr val="6600FF"/>
              </a:solidFill>
              <a:cs typeface="Arial" panose="020B0604020202020204" pitchFamily="34" charset="0"/>
            </a:endParaRPr>
          </a:p>
        </p:txBody>
      </p:sp>
      <p:sp>
        <p:nvSpPr>
          <p:cNvPr id="314387" name="Rectangle 19">
            <a:extLst>
              <a:ext uri="{FF2B5EF4-FFF2-40B4-BE49-F238E27FC236}">
                <a16:creationId xmlns:a16="http://schemas.microsoft.com/office/drawing/2014/main" id="{BAAF8E26-72B1-49FE-8A97-F80888C77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4" y="4726190"/>
            <a:ext cx="1053567" cy="101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  <a:cs typeface="Arial" panose="020B0604020202020204" pitchFamily="34" charset="0"/>
              </a:rPr>
              <a:t>JSPs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3" grpId="0" animBg="1"/>
      <p:bldP spid="314374" grpId="0" animBg="1"/>
      <p:bldP spid="314375" grpId="0" animBg="1"/>
      <p:bldP spid="314376" grpId="0" animBg="1"/>
      <p:bldP spid="314377" grpId="0" animBg="1"/>
      <p:bldP spid="314378" grpId="0" animBg="1"/>
      <p:bldP spid="314379" grpId="0" animBg="1"/>
      <p:bldP spid="314380" grpId="0" animBg="1"/>
      <p:bldP spid="314381" grpId="0" animBg="1"/>
      <p:bldP spid="314382" grpId="0" animBg="1"/>
      <p:bldP spid="314383" grpId="0" animBg="1"/>
      <p:bldP spid="314384" grpId="0"/>
      <p:bldP spid="314385" grpId="0"/>
      <p:bldP spid="314386" grpId="0"/>
      <p:bldP spid="3143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3" name="Rectangle 3">
            <a:extLst>
              <a:ext uri="{FF2B5EF4-FFF2-40B4-BE49-F238E27FC236}">
                <a16:creationId xmlns:a16="http://schemas.microsoft.com/office/drawing/2014/main" id="{6296D642-D310-4A45-8F88-5C34A51E95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Enterprise JavaBeans(EJB) 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是一种服务器端的软件组件模型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的基础和最重要的部分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EJB 3.0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中的组件分为三个主要类别：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、消息驱动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和实体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特点：分布式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+AOP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是一种应用程序，使用标准的互联网协议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(HTTP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，将功能发布在互联网和企业内部网上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服务视作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上的组件编程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可实现跨平台跨语言调用</a:t>
            </a:r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AC8514C1-232B-44AD-818D-9E2891FA8D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Java EE</a:t>
            </a:r>
            <a:r>
              <a:rPr lang="zh-CN" altLang="en-US" b="1" dirty="0"/>
              <a:t>应用概述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5">
            <a:extLst>
              <a:ext uri="{FF2B5EF4-FFF2-40B4-BE49-F238E27FC236}">
                <a16:creationId xmlns:a16="http://schemas.microsoft.com/office/drawing/2014/main" id="{68EC3857-8A45-49BA-94B3-94343B17F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indent="336947"/>
            <a:r>
              <a:rPr lang="en-US" altLang="zh-CN" dirty="0">
                <a:effectLst/>
              </a:rPr>
              <a:t>JDK </a:t>
            </a:r>
            <a:r>
              <a:rPr lang="zh-CN" altLang="en-US" dirty="0">
                <a:effectLst/>
              </a:rPr>
              <a:t>推荐</a:t>
            </a:r>
            <a:r>
              <a:rPr lang="en-US" altLang="zh-CN" dirty="0">
                <a:effectLst/>
              </a:rPr>
              <a:t>1.8</a:t>
            </a:r>
          </a:p>
          <a:p>
            <a:pPr marL="0" indent="336947"/>
            <a:r>
              <a:rPr lang="en-US" altLang="zh-CN" dirty="0"/>
              <a:t>Eclipse </a:t>
            </a:r>
            <a:r>
              <a:rPr lang="zh-CN" altLang="en-US" dirty="0"/>
              <a:t>推荐</a:t>
            </a:r>
            <a:r>
              <a:rPr lang="en-US" altLang="zh-CN" dirty="0"/>
              <a:t>2020-12</a:t>
            </a:r>
          </a:p>
          <a:p>
            <a:pPr marL="0" indent="336947"/>
            <a:r>
              <a:rPr lang="en-US" altLang="zh-CN" dirty="0">
                <a:effectLst/>
              </a:rPr>
              <a:t>Tomcat </a:t>
            </a:r>
            <a:r>
              <a:rPr lang="zh-CN" altLang="en-US" dirty="0">
                <a:effectLst/>
              </a:rPr>
              <a:t>推荐</a:t>
            </a:r>
            <a:r>
              <a:rPr lang="en-US" altLang="zh-CN" dirty="0">
                <a:effectLst/>
              </a:rPr>
              <a:t>8.5</a:t>
            </a:r>
            <a:endParaRPr lang="zh-CN" altLang="en-US" dirty="0">
              <a:effectLst/>
            </a:endParaRPr>
          </a:p>
        </p:txBody>
      </p:sp>
      <p:sp>
        <p:nvSpPr>
          <p:cNvPr id="214018" name="标题 1">
            <a:extLst>
              <a:ext uri="{FF2B5EF4-FFF2-40B4-BE49-F238E27FC236}">
                <a16:creationId xmlns:a16="http://schemas.microsoft.com/office/drawing/2014/main" id="{10F9D75E-A7F6-482F-8D08-770BF3971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开发环境安装</a:t>
            </a:r>
          </a:p>
        </p:txBody>
      </p:sp>
      <p:pic>
        <p:nvPicPr>
          <p:cNvPr id="7" name="图片 6" descr="C:\Users\Administrator\AppData\Roaming\Tencent\Users\165733510\QQ\WinTemp\RichOle\}BUY`@73~S~Z[IJO1)@X7}6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49"/>
          <a:stretch/>
        </p:blipFill>
        <p:spPr bwMode="auto">
          <a:xfrm>
            <a:off x="3657490" y="791998"/>
            <a:ext cx="5802530" cy="213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3167E9-B2C1-462F-AF48-AFB47552A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90" y="791998"/>
            <a:ext cx="2304705" cy="213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B6DE73-8DDC-4E94-8420-B9BC405A1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8" y="2971799"/>
            <a:ext cx="5513670" cy="3358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625248-F4C2-4310-AD4B-65DE8E3BC0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9"/>
          <a:stretch/>
        </p:blipFill>
        <p:spPr>
          <a:xfrm>
            <a:off x="4962692" y="2037523"/>
            <a:ext cx="6948803" cy="4804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EC9E26-7E11-41A3-8474-44258D4FC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讨论：我们的</a:t>
            </a:r>
            <a:r>
              <a:rPr lang="en-US" altLang="zh-CN" dirty="0"/>
              <a:t>Web</a:t>
            </a:r>
            <a:r>
              <a:rPr lang="zh-CN" altLang="en-US" dirty="0"/>
              <a:t>应用面临哪些安全威胁？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2D7589-E04D-433B-8D09-370CAB87B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关于安全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91B788-1AE5-4D72-91E5-1029FFE2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90" y="1369284"/>
            <a:ext cx="4774332" cy="4906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00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EC9E26-7E11-41A3-8474-44258D4FC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检测漏洞</a:t>
            </a:r>
            <a:endParaRPr lang="en-US" altLang="zh-CN" dirty="0"/>
          </a:p>
          <a:p>
            <a:pPr lvl="1"/>
            <a:r>
              <a:rPr lang="zh-CN" altLang="en-US" dirty="0"/>
              <a:t>专用工具：</a:t>
            </a:r>
            <a:r>
              <a:rPr lang="en-US" altLang="zh-CN" b="1" dirty="0" err="1"/>
              <a:t>Nikto</a:t>
            </a:r>
            <a:r>
              <a:rPr lang="zh-CN" altLang="en-US" b="1" dirty="0"/>
              <a:t>、</a:t>
            </a:r>
            <a:r>
              <a:rPr lang="en-US" altLang="zh-CN" dirty="0"/>
              <a:t>AWVS</a:t>
            </a:r>
            <a:r>
              <a:rPr lang="zh-CN" altLang="en-US" dirty="0"/>
              <a:t>（收费）、</a:t>
            </a:r>
            <a:r>
              <a:rPr lang="en-US" altLang="zh-CN" dirty="0"/>
              <a:t>OWASP Zed</a:t>
            </a:r>
            <a:r>
              <a:rPr lang="zh-CN" altLang="en-US" dirty="0"/>
              <a:t>（</a:t>
            </a:r>
            <a:r>
              <a:rPr lang="en-US" altLang="zh-CN" dirty="0"/>
              <a:t>ZAP</a:t>
            </a:r>
            <a:r>
              <a:rPr lang="zh-CN" altLang="en-US" dirty="0"/>
              <a:t>）、</a:t>
            </a:r>
            <a:r>
              <a:rPr lang="en-US" altLang="zh-CN" dirty="0"/>
              <a:t> </a:t>
            </a:r>
            <a:r>
              <a:rPr lang="en-US" altLang="zh-CN" dirty="0" err="1"/>
              <a:t>BurpSuite</a:t>
            </a:r>
            <a:r>
              <a:rPr lang="zh-CN" altLang="en-US" dirty="0"/>
              <a:t>、</a:t>
            </a:r>
            <a:r>
              <a:rPr lang="en-US" altLang="zh-CN" dirty="0"/>
              <a:t>Nessus</a:t>
            </a:r>
            <a:r>
              <a:rPr lang="zh-CN" altLang="en-US" dirty="0"/>
              <a:t>等等</a:t>
            </a:r>
            <a:endParaRPr lang="en-US" altLang="zh-CN" dirty="0"/>
          </a:p>
          <a:p>
            <a:pPr lvl="1"/>
            <a:r>
              <a:rPr lang="en-US" altLang="zh-CN" dirty="0"/>
              <a:t>http://webscan.360.cn/</a:t>
            </a:r>
          </a:p>
          <a:p>
            <a:r>
              <a:rPr lang="zh-CN" altLang="en-US" dirty="0"/>
              <a:t>查找漏洞解决办法</a:t>
            </a:r>
            <a:endParaRPr lang="en-US" altLang="zh-CN" dirty="0"/>
          </a:p>
          <a:p>
            <a:pPr lvl="1"/>
            <a:r>
              <a:rPr lang="zh-CN" altLang="en-US" dirty="0"/>
              <a:t>百度：</a:t>
            </a:r>
            <a:r>
              <a:rPr lang="en-US" altLang="zh-CN" dirty="0"/>
              <a:t>Tomcat </a:t>
            </a:r>
            <a:r>
              <a:rPr lang="zh-CN" altLang="en-US" dirty="0"/>
              <a:t>安全漏洞 </a:t>
            </a:r>
            <a:r>
              <a:rPr lang="en-US" altLang="zh-CN" dirty="0" err="1"/>
              <a:t>site:cnvd.org.cn</a:t>
            </a:r>
            <a:endParaRPr lang="en-US" altLang="zh-CN" dirty="0"/>
          </a:p>
          <a:p>
            <a:r>
              <a:rPr lang="zh-CN" altLang="en-US" dirty="0"/>
              <a:t>常见</a:t>
            </a:r>
            <a:r>
              <a:rPr lang="en-US" altLang="zh-CN" dirty="0"/>
              <a:t>Web</a:t>
            </a:r>
            <a:r>
              <a:rPr lang="zh-CN" altLang="en-US" dirty="0"/>
              <a:t>漏洞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2D7589-E04D-433B-8D09-370CAB87B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关于安全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E64735-E095-41A4-BE3A-7680119CE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04" y="3299792"/>
            <a:ext cx="4896867" cy="3023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75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00156 -0.2650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32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>
            <a:extLst>
              <a:ext uri="{FF2B5EF4-FFF2-40B4-BE49-F238E27FC236}">
                <a16:creationId xmlns:a16="http://schemas.microsoft.com/office/drawing/2014/main" id="{8434F617-EC5B-4DEB-A35C-A206C772E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₪"/>
              <a:defRPr/>
            </a:pPr>
            <a:r>
              <a:rPr lang="zh-CN" altLang="en-US" dirty="0"/>
              <a:t>方案一（开源）：</a:t>
            </a:r>
          </a:p>
          <a:p>
            <a:pPr lvl="1">
              <a:buFont typeface="Arial" charset="0"/>
              <a:buChar char="■"/>
              <a:defRPr/>
            </a:pPr>
            <a:r>
              <a:rPr lang="en-US" altLang="zh-CN" dirty="0" err="1"/>
              <a:t>SpringMVC</a:t>
            </a:r>
            <a:r>
              <a:rPr lang="zh-CN" altLang="en-US" dirty="0"/>
              <a:t>框架（</a:t>
            </a:r>
            <a:r>
              <a:rPr lang="en-US" altLang="zh-CN" dirty="0"/>
              <a:t>Struts</a:t>
            </a:r>
            <a:r>
              <a:rPr lang="zh-CN" altLang="en-US" dirty="0"/>
              <a:t>框架）</a:t>
            </a:r>
          </a:p>
          <a:p>
            <a:pPr lvl="1" eaLnBrk="1" hangingPunct="1">
              <a:buFont typeface="Arial" charset="0"/>
              <a:buChar char="■"/>
              <a:defRPr/>
            </a:pPr>
            <a:r>
              <a:rPr lang="en-US" altLang="zh-CN" dirty="0"/>
              <a:t>Spring</a:t>
            </a:r>
            <a:r>
              <a:rPr lang="zh-CN" altLang="en-US" dirty="0"/>
              <a:t>框架</a:t>
            </a:r>
          </a:p>
          <a:p>
            <a:pPr lvl="1">
              <a:buFont typeface="Arial" charset="0"/>
              <a:buChar char="■"/>
              <a:defRPr/>
            </a:pPr>
            <a:r>
              <a:rPr lang="en-US" altLang="zh-CN" dirty="0" err="1"/>
              <a:t>MyBatis</a:t>
            </a:r>
            <a:r>
              <a:rPr lang="zh-CN" altLang="en-US" dirty="0"/>
              <a:t>框架（</a:t>
            </a:r>
            <a:r>
              <a:rPr lang="en-US" altLang="zh-CN" dirty="0"/>
              <a:t>Hibernate</a:t>
            </a:r>
            <a:r>
              <a:rPr lang="zh-CN" altLang="en-US" dirty="0"/>
              <a:t>框架）</a:t>
            </a:r>
          </a:p>
          <a:p>
            <a:pPr lvl="1" eaLnBrk="1" hangingPunct="1">
              <a:buFont typeface="Arial" charset="0"/>
              <a:buChar char="■"/>
              <a:defRPr/>
            </a:pPr>
            <a:r>
              <a:rPr lang="en-US" altLang="zh-CN" dirty="0"/>
              <a:t>AXIS</a:t>
            </a:r>
            <a:r>
              <a:rPr lang="zh-CN" altLang="en-US" dirty="0"/>
              <a:t>或者</a:t>
            </a:r>
            <a:r>
              <a:rPr lang="en-US" altLang="zh-CN" dirty="0"/>
              <a:t>CXF</a:t>
            </a:r>
          </a:p>
          <a:p>
            <a:pPr lvl="1" eaLnBrk="1" hangingPunct="1">
              <a:buFont typeface="Arial" charset="0"/>
              <a:buChar char="■"/>
              <a:defRPr/>
            </a:pPr>
            <a:r>
              <a:rPr lang="zh-CN" altLang="en-US" dirty="0"/>
              <a:t>前端：</a:t>
            </a:r>
            <a:r>
              <a:rPr lang="en-US" altLang="zh-CN" dirty="0"/>
              <a:t>Bootstrap</a:t>
            </a:r>
            <a:r>
              <a:rPr lang="zh-CN" altLang="en-US" dirty="0"/>
              <a:t>、</a:t>
            </a:r>
            <a:r>
              <a:rPr lang="en-US" altLang="zh-CN" dirty="0"/>
              <a:t>jQuery</a:t>
            </a:r>
            <a:r>
              <a:rPr lang="zh-CN" altLang="en-US" dirty="0"/>
              <a:t>（</a:t>
            </a:r>
            <a:r>
              <a:rPr lang="en-US" altLang="zh-CN" dirty="0" err="1"/>
              <a:t>EasyUI</a:t>
            </a:r>
            <a:r>
              <a:rPr lang="zh-CN" altLang="en-US" dirty="0"/>
              <a:t>）、</a:t>
            </a:r>
            <a:r>
              <a:rPr lang="en-US" altLang="zh-CN" dirty="0"/>
              <a:t>Vue.js</a:t>
            </a:r>
          </a:p>
          <a:p>
            <a:pPr eaLnBrk="1" hangingPunct="1">
              <a:buFont typeface="Arial" charset="0"/>
              <a:buChar char="₪"/>
              <a:defRPr/>
            </a:pPr>
            <a:r>
              <a:rPr lang="zh-CN" altLang="en-US" dirty="0"/>
              <a:t>方案二（官方）：</a:t>
            </a:r>
          </a:p>
          <a:p>
            <a:pPr lvl="1" eaLnBrk="1" hangingPunct="1">
              <a:buFont typeface="Arial" charset="0"/>
              <a:buChar char="■"/>
              <a:defRPr/>
            </a:pPr>
            <a:r>
              <a:rPr lang="en-US" altLang="zh-CN" dirty="0"/>
              <a:t>JSF</a:t>
            </a:r>
          </a:p>
          <a:p>
            <a:pPr lvl="1" eaLnBrk="1" hangingPunct="1">
              <a:buFont typeface="Arial" charset="0"/>
              <a:buChar char="■"/>
              <a:defRPr/>
            </a:pPr>
            <a:r>
              <a:rPr lang="en-US" altLang="zh-CN" dirty="0"/>
              <a:t>EJB</a:t>
            </a:r>
          </a:p>
          <a:p>
            <a:pPr lvl="1" eaLnBrk="1" hangingPunct="1">
              <a:buFont typeface="Arial" charset="0"/>
              <a:buChar char="■"/>
              <a:defRPr/>
            </a:pPr>
            <a:r>
              <a:rPr lang="en-US" altLang="zh-CN" dirty="0"/>
              <a:t>JPA</a:t>
            </a:r>
          </a:p>
          <a:p>
            <a:pPr lvl="1" eaLnBrk="1" hangingPunct="1">
              <a:buFont typeface="Arial" charset="0"/>
              <a:buChar char="■"/>
              <a:defRPr/>
            </a:pPr>
            <a:r>
              <a:rPr lang="en-US" altLang="zh-CN" dirty="0"/>
              <a:t>JAX-WS</a:t>
            </a:r>
          </a:p>
        </p:txBody>
      </p: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80CA68A9-9695-4517-A30F-0BBB2551F5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err="1"/>
              <a:t>JavaEE</a:t>
            </a:r>
            <a:r>
              <a:rPr lang="zh-CN" altLang="en-US" b="1" dirty="0"/>
              <a:t>解决问题的思路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3">
            <a:extLst>
              <a:ext uri="{FF2B5EF4-FFF2-40B4-BE49-F238E27FC236}">
                <a16:creationId xmlns:a16="http://schemas.microsoft.com/office/drawing/2014/main" id="{9916B362-A418-46CC-A58B-6CE2A03D0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₪"/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1</a:t>
            </a:r>
            <a:r>
              <a:rPr lang="zh-CN" altLang="en-US" sz="3200" dirty="0">
                <a:solidFill>
                  <a:srgbClr val="C00000"/>
                </a:solidFill>
              </a:rPr>
              <a:t>、什么是面向对象编程？面向对象编程的原则有哪些？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₪"/>
              <a:defRPr/>
            </a:pPr>
            <a:r>
              <a:rPr lang="en-US" altLang="zh-CN" sz="3200" dirty="0">
                <a:solidFill>
                  <a:srgbClr val="0000FF"/>
                </a:solidFill>
              </a:rPr>
              <a:t>2</a:t>
            </a:r>
            <a:r>
              <a:rPr lang="zh-CN" altLang="en-US" sz="3200" dirty="0">
                <a:solidFill>
                  <a:srgbClr val="0000FF"/>
                </a:solidFill>
              </a:rPr>
              <a:t>、安装开发环境，拍照或录像上传。</a:t>
            </a:r>
          </a:p>
          <a:p>
            <a:pPr>
              <a:lnSpc>
                <a:spcPct val="120000"/>
              </a:lnSpc>
              <a:buClr>
                <a:schemeClr val="tx1"/>
              </a:buClr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要求：通过“济南大学网络教学平台”提交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问答题录入文本提交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编程题拍照提交，至少包括代码和运行结果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defRPr/>
            </a:pPr>
            <a:endParaRPr lang="en-US" altLang="zh-CN" sz="3200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defRPr/>
            </a:pPr>
            <a:endParaRPr lang="zh-CN" altLang="en-US" sz="3200" dirty="0"/>
          </a:p>
        </p:txBody>
      </p:sp>
      <p:sp>
        <p:nvSpPr>
          <p:cNvPr id="389122" name="Rectangle 2">
            <a:extLst>
              <a:ext uri="{FF2B5EF4-FFF2-40B4-BE49-F238E27FC236}">
                <a16:creationId xmlns:a16="http://schemas.microsoft.com/office/drawing/2014/main" id="{6A0F72E9-3059-4A70-9187-8E3295712E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作业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>
            <a:extLst>
              <a:ext uri="{FF2B5EF4-FFF2-40B4-BE49-F238E27FC236}">
                <a16:creationId xmlns:a16="http://schemas.microsoft.com/office/drawing/2014/main" id="{3C8C463C-02FB-40C8-A482-CCE0A6B58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₪"/>
              <a:defRPr/>
            </a:pPr>
            <a:r>
              <a:rPr lang="en-US" altLang="zh-CN" dirty="0"/>
              <a:t>Java</a:t>
            </a:r>
            <a:r>
              <a:rPr lang="zh-CN" altLang="en-US" dirty="0"/>
              <a:t>有几个版本？</a:t>
            </a:r>
          </a:p>
          <a:p>
            <a:pPr lvl="1" eaLnBrk="1" hangingPunct="1">
              <a:buFont typeface="Arial" charset="0"/>
              <a:buChar char="■"/>
              <a:defRPr/>
            </a:pPr>
            <a:endParaRPr lang="en-US" altLang="zh-CN" dirty="0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21A40867-095B-4977-B2A6-93A8F43F7A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序言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14FBE2-BAA1-4A26-AC7C-3B78C5926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46" y="1486694"/>
            <a:ext cx="2618575" cy="4431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52" y="987821"/>
            <a:ext cx="8613121" cy="2820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54" y="4004596"/>
            <a:ext cx="6020424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s://www.oracle.com/technetwork/java/javaee/overview/ee8-gfx-final-3905175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" t="5233" r="4838" b="5788"/>
          <a:stretch/>
        </p:blipFill>
        <p:spPr bwMode="auto">
          <a:xfrm>
            <a:off x="3102642" y="4007550"/>
            <a:ext cx="2824000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8521" y="1505131"/>
            <a:ext cx="1919933" cy="4920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-0.15247 -0.0050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6F2C6D-5D26-4D1C-B8AF-7678943A8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序言</a:t>
            </a:r>
            <a:r>
              <a:rPr lang="en-US" altLang="zh-CN" dirty="0"/>
              <a:t>——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EE 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都包含哪些技术？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357163" y="1614971"/>
            <a:ext cx="10770661" cy="1551537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7163" y="3261100"/>
            <a:ext cx="10770661" cy="1514100"/>
          </a:xfrm>
          <a:prstGeom prst="rect">
            <a:avLst/>
          </a:prstGeom>
          <a:solidFill>
            <a:srgbClr val="3BCCFF"/>
          </a:solidFill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57162" y="5770201"/>
            <a:ext cx="10770662" cy="5689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b="1" dirty="0">
                <a:solidFill>
                  <a:schemeClr val="tx1"/>
                </a:solidFill>
              </a:rPr>
              <a:t>Java Platform, Enterprise Edition 8 (Java EE 8)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56143" y="4108324"/>
            <a:ext cx="2215458" cy="5689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Java API for </a:t>
            </a:r>
            <a:r>
              <a:rPr lang="en-US" altLang="zh-CN" b="1" dirty="0" err="1">
                <a:solidFill>
                  <a:schemeClr val="tx1"/>
                </a:solidFill>
              </a:rPr>
              <a:t>WebSocket</a:t>
            </a:r>
            <a:r>
              <a:rPr lang="en-US" altLang="zh-CN" b="1" dirty="0">
                <a:solidFill>
                  <a:schemeClr val="tx1"/>
                </a:solidFill>
              </a:rPr>
              <a:t> 1.1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05607" y="3346042"/>
            <a:ext cx="2215458" cy="5689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JSTL 1.2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043384" y="3338693"/>
            <a:ext cx="2215458" cy="5689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JSP 2.3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45043" y="3338693"/>
            <a:ext cx="2215458" cy="5689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Expression Language 3.0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46701" y="3346042"/>
            <a:ext cx="2215458" cy="5689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JSF 2.3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805607" y="4086655"/>
            <a:ext cx="2215458" cy="5689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Servlet 4.0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047220" y="4087519"/>
            <a:ext cx="2215458" cy="5689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zh-CN" b="1" dirty="0">
                <a:solidFill>
                  <a:schemeClr val="tx1"/>
                </a:solidFill>
              </a:rPr>
              <a:t>Java API for JSON Processing 1.1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51778" y="4108324"/>
            <a:ext cx="2215458" cy="5689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Java API for JSON Binding 1.0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433277" y="1724622"/>
            <a:ext cx="1851568" cy="568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Concurrency 1.0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33278" y="2513117"/>
            <a:ext cx="1195761" cy="568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CDI 2.0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766771" y="2500452"/>
            <a:ext cx="1195761" cy="568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DI 1.0 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503107" y="1728617"/>
            <a:ext cx="2084573" cy="568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Bean Validation 2.0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446190" y="2488129"/>
            <a:ext cx="1195761" cy="568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EJB 3.2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456143" y="2510199"/>
            <a:ext cx="1195761" cy="568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Batch 1.0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826774" y="1728617"/>
            <a:ext cx="2148877" cy="568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Interceptors 1.2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79892" y="2490292"/>
            <a:ext cx="1195761" cy="568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JCA 1.7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456143" y="1751784"/>
            <a:ext cx="2019853" cy="568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Common Annotations 1.3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101595" y="2517224"/>
            <a:ext cx="1195761" cy="568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JMS 2.0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099926" y="2500452"/>
            <a:ext cx="1195761" cy="568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JTA 1.2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671602" y="1725979"/>
            <a:ext cx="1543413" cy="568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JavaMail</a:t>
            </a:r>
            <a:r>
              <a:rPr lang="en-US" altLang="zh-CN" b="1" dirty="0">
                <a:solidFill>
                  <a:schemeClr val="tx1"/>
                </a:solidFill>
              </a:rPr>
              <a:t> 1.6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456143" y="929663"/>
            <a:ext cx="1367386" cy="5689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JAX-RS 2.1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778117" y="2518048"/>
            <a:ext cx="1195761" cy="568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JPA 2.2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992478" y="920088"/>
            <a:ext cx="1411618" cy="5689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JAX-RPC 1.1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01284" y="929663"/>
            <a:ext cx="1185211" cy="5689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JAXR 1.0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936537" y="939823"/>
            <a:ext cx="2530890" cy="5689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Java EE Security API 1.0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633861" y="941259"/>
            <a:ext cx="3324292" cy="5689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Java Authentication Service  1.1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478690" y="5001199"/>
            <a:ext cx="1195761" cy="5689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SAAJ 1.3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812184" y="4988534"/>
            <a:ext cx="1195761" cy="5689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JAXP 1.6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491602" y="4976211"/>
            <a:ext cx="1309237" cy="5689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JAX-WS 2.2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501556" y="4998281"/>
            <a:ext cx="1195761" cy="5689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JDC 4.0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0951343" y="4978374"/>
            <a:ext cx="1069723" cy="5689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JAF 1.1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147008" y="5005306"/>
            <a:ext cx="1195761" cy="5689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JMX 2.0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145338" y="4988534"/>
            <a:ext cx="1195761" cy="5689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JAXB 2.2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823529" y="5006130"/>
            <a:ext cx="1195761" cy="5689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StAX</a:t>
            </a:r>
            <a:r>
              <a:rPr lang="en-US" altLang="zh-CN" b="1" dirty="0">
                <a:solidFill>
                  <a:schemeClr val="tx1"/>
                </a:solidFill>
              </a:rPr>
              <a:t> 1.0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582" y="5770201"/>
            <a:ext cx="1281620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EE Platform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0" name="矩形 10239"/>
          <p:cNvSpPr/>
          <p:nvPr/>
        </p:nvSpPr>
        <p:spPr>
          <a:xfrm>
            <a:off x="7582" y="3610268"/>
            <a:ext cx="1362023" cy="830997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Technologies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1" name="矩形 10240"/>
          <p:cNvSpPr/>
          <p:nvPr/>
        </p:nvSpPr>
        <p:spPr>
          <a:xfrm>
            <a:off x="12809" y="1804655"/>
            <a:ext cx="1315617" cy="107721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b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Application Technologies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矩形 10242"/>
          <p:cNvSpPr/>
          <p:nvPr/>
        </p:nvSpPr>
        <p:spPr>
          <a:xfrm>
            <a:off x="7582" y="791824"/>
            <a:ext cx="1397706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&amp; Security Technologies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矩形 10243"/>
          <p:cNvSpPr/>
          <p:nvPr/>
        </p:nvSpPr>
        <p:spPr>
          <a:xfrm>
            <a:off x="7582" y="4985384"/>
            <a:ext cx="1397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Specs in Java SE</a:t>
            </a:r>
            <a:endParaRPr lang="zh-CN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3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40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1" grpId="0"/>
      <p:bldP spid="10240" grpId="0"/>
      <p:bldP spid="10241" grpId="0"/>
      <p:bldP spid="10243" grpId="0"/>
      <p:bldP spid="10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E1D21-23F4-405C-8123-6C8544C23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02" y="836143"/>
            <a:ext cx="11818263" cy="5512856"/>
          </a:xfrm>
        </p:spPr>
        <p:txBody>
          <a:bodyPr/>
          <a:lstStyle/>
          <a:p>
            <a:pPr eaLnBrk="1" hangingPunct="1">
              <a:buFont typeface="Arial" charset="0"/>
              <a:buChar char="₪"/>
              <a:defRPr/>
            </a:pPr>
            <a:r>
              <a:rPr lang="zh-CN" altLang="en-US" dirty="0"/>
              <a:t>基于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</a:t>
            </a:r>
            <a:r>
              <a:rPr lang="zh-CN" altLang="en-US" dirty="0"/>
              <a:t>的软件开发方式和汽车生产方式（工业化生产方式）很类似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97E8EE-211F-4A73-81CE-6BA973AE1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为什么学习框架？</a:t>
            </a:r>
          </a:p>
        </p:txBody>
      </p:sp>
      <p:pic>
        <p:nvPicPr>
          <p:cNvPr id="105474" name="Picture 2">
            <a:extLst>
              <a:ext uri="{FF2B5EF4-FFF2-40B4-BE49-F238E27FC236}">
                <a16:creationId xmlns:a16="http://schemas.microsoft.com/office/drawing/2014/main" id="{24116203-BD3E-4349-BD53-08B366EF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02" y="1360974"/>
            <a:ext cx="7822771" cy="4977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75473546"/>
              </p:ext>
            </p:extLst>
          </p:nvPr>
        </p:nvGraphicFramePr>
        <p:xfrm>
          <a:off x="-210058" y="1928191"/>
          <a:ext cx="2594823" cy="429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336515902"/>
              </p:ext>
            </p:extLst>
          </p:nvPr>
        </p:nvGraphicFramePr>
        <p:xfrm>
          <a:off x="9798612" y="1928191"/>
          <a:ext cx="2594823" cy="429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矩形 5"/>
          <p:cNvSpPr/>
          <p:nvPr/>
        </p:nvSpPr>
        <p:spPr>
          <a:xfrm>
            <a:off x="2290813" y="1434164"/>
            <a:ext cx="3080084" cy="4904632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48926" y="1434165"/>
            <a:ext cx="3453865" cy="490463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078F5-E113-40BC-84BA-B3981BC4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是应用系统的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骨架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任务标准化</a:t>
            </a:r>
            <a:r>
              <a:rPr lang="en-US" altLang="zh-CN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可重用组件</a:t>
            </a:r>
          </a:p>
          <a:p>
            <a:pPr eaLnBrk="1" hangingPunct="1">
              <a:defRPr/>
            </a:pP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可执行的代码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迅速开发</a:t>
            </a:r>
            <a:r>
              <a:rPr lang="en-US" altLang="zh-CN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健壮的设计模型</a:t>
            </a:r>
            <a:endParaRPr lang="en-US" altLang="zh-CN" sz="3200" dirty="0">
              <a:solidFill>
                <a:schemeClr val="accent2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缩短</a:t>
            </a: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应用系统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开发的周期</a:t>
            </a:r>
          </a:p>
          <a:p>
            <a:pPr eaLnBrk="1" hangingPunct="1">
              <a:defRPr/>
            </a:pP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减少编码量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构件定制</a:t>
            </a:r>
            <a:r>
              <a:rPr lang="en-US" altLang="zh-CN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易于测试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C4DB9B-F9F4-40C8-8D98-1B3F94B58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框架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52" y="918461"/>
            <a:ext cx="5265019" cy="5001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5537181" y="5981085"/>
            <a:ext cx="66656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zh-CN" altLang="en-US" sz="22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上海中心结构形式：巨型支撑的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22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核心筒体系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>
            <a:extLst>
              <a:ext uri="{FF2B5EF4-FFF2-40B4-BE49-F238E27FC236}">
                <a16:creationId xmlns:a16="http://schemas.microsoft.com/office/drawing/2014/main" id="{18FF35C4-65C7-4340-82B9-7FD429C6FA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0003" y="913143"/>
            <a:ext cx="11281438" cy="551285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Struts 2</a:t>
            </a:r>
            <a:r>
              <a:rPr lang="zh-CN" altLang="en-US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具有组件的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模块化、灵活性和重用性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简化了基于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应用程序的开发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8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（模型）、</a:t>
            </a:r>
            <a:r>
              <a:rPr lang="en-US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（视图）、</a:t>
            </a:r>
            <a:r>
              <a:rPr lang="en-US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（控制器）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负责页面的显示工作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负责处理及跳转工作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负责数据的存取</a:t>
            </a:r>
          </a:p>
        </p:txBody>
      </p:sp>
      <p:sp>
        <p:nvSpPr>
          <p:cNvPr id="256002" name="Rectangle 2">
            <a:extLst>
              <a:ext uri="{FF2B5EF4-FFF2-40B4-BE49-F238E27FC236}">
                <a16:creationId xmlns:a16="http://schemas.microsoft.com/office/drawing/2014/main" id="{9923B1AD-B7D5-4E0D-82F1-50F50E660A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Java EE</a:t>
            </a:r>
            <a:r>
              <a:rPr lang="zh-CN" altLang="en-US" b="1" dirty="0"/>
              <a:t>应用概述</a:t>
            </a:r>
          </a:p>
        </p:txBody>
      </p:sp>
      <p:pic>
        <p:nvPicPr>
          <p:cNvPr id="256004" name="Picture 4" descr="struts2-merger2">
            <a:extLst>
              <a:ext uri="{FF2B5EF4-FFF2-40B4-BE49-F238E27FC236}">
                <a16:creationId xmlns:a16="http://schemas.microsoft.com/office/drawing/2014/main" id="{21BAD641-CB4A-4BC3-83CD-59EB52574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139" y="3097324"/>
            <a:ext cx="3934282" cy="2069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921550-8D86-4F85-AE13-700636BDB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Web MVC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属于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SpringFrameWork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 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 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应用程序的全功能 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MVC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 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 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可插入的 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MVC 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架构，可以选择是使用内置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 Web 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框架还可以是 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Struts 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这样的 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 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D1C9655-E0F2-458D-A82F-44006DCE8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EE</a:t>
            </a:r>
            <a:r>
              <a:rPr lang="zh-CN" altLang="en-US" dirty="0"/>
              <a:t>应用概述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07" y="3817001"/>
            <a:ext cx="4042544" cy="1879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479" y="3817001"/>
            <a:ext cx="3368441" cy="1892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81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40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6" name="Rectangle 10">
            <a:extLst>
              <a:ext uri="{FF2B5EF4-FFF2-40B4-BE49-F238E27FC236}">
                <a16:creationId xmlns:a16="http://schemas.microsoft.com/office/drawing/2014/main" id="{F2A46FA8-43C3-4024-B435-CE3C6714D3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0002" y="913143"/>
            <a:ext cx="11818263" cy="415937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Hibernate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</a:t>
            </a:r>
          </a:p>
          <a:p>
            <a:pPr lvl="1" eaLnBrk="1" hangingPunct="1">
              <a:defRPr/>
            </a:pPr>
            <a:r>
              <a:rPr lang="zh-CN" altLang="en-US" sz="2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传统访问数据库：直接用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JDBC</a:t>
            </a:r>
            <a:endParaRPr lang="en-US" altLang="zh-CN" sz="28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zh-CN" altLang="en-US" sz="2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endParaRPr lang="en-US" altLang="zh-CN" sz="28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面向关系而不是面向对象</a:t>
            </a:r>
            <a:endParaRPr lang="zh-CN" altLang="en-US" sz="28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Hibernate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访问数据库：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ORM</a:t>
            </a:r>
          </a:p>
          <a:p>
            <a:pPr lvl="2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ORM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：对象关系映射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zh-CN" altLang="en-US" sz="2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映射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关系</a:t>
            </a:r>
            <a:endParaRPr lang="en-US" altLang="zh-CN" sz="28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程序员操作对象，框架会转换为关系操作</a:t>
            </a:r>
            <a:endParaRPr lang="en-US" altLang="zh-CN" sz="28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3787" name="标题 1">
            <a:extLst>
              <a:ext uri="{FF2B5EF4-FFF2-40B4-BE49-F238E27FC236}">
                <a16:creationId xmlns:a16="http://schemas.microsoft.com/office/drawing/2014/main" id="{B5CE227E-B13D-41CD-8821-220BAD3F0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Java EE</a:t>
            </a:r>
            <a:r>
              <a:rPr lang="zh-CN" altLang="en-US" b="1" dirty="0"/>
              <a:t>应用概述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40B60D-E2AE-4F96-AA11-139DBAFF6CD4}"/>
              </a:ext>
            </a:extLst>
          </p:cNvPr>
          <p:cNvSpPr/>
          <p:nvPr/>
        </p:nvSpPr>
        <p:spPr>
          <a:xfrm>
            <a:off x="8954521" y="6166437"/>
            <a:ext cx="131318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Gavin King</a:t>
            </a:r>
            <a:endParaRPr lang="zh-CN" altLang="en-US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5" b="24349"/>
          <a:stretch/>
        </p:blipFill>
        <p:spPr>
          <a:xfrm>
            <a:off x="6623369" y="1135780"/>
            <a:ext cx="4572000" cy="1232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67" y="2640923"/>
            <a:ext cx="4541603" cy="1626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236" y="4442545"/>
            <a:ext cx="257175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3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3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3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3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3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3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3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 uiExpand="1" build="p"/>
      <p:bldP spid="9" grpId="0" uiExpand="1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DF0B2D-9E5D-4611-8403-FF94C523D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定义：是一款优秀的持久层框架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支持定制化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、存储过程以及高级映射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历史：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的一个开源项目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iBatis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特点：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简单易学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灵活（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xml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里）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解除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与程序代码的耦合：更清晰，更易维护，更易单元测试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提供映射标签，支持对象与数据库的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字段关系映射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提供对象关系映射标签，支持对象关系组建维护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xml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标签，支持编写动态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B01B39-8AC8-4649-A97D-F0C22BE3F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EE</a:t>
            </a:r>
            <a:r>
              <a:rPr lang="zh-CN" altLang="en-US" dirty="0"/>
              <a:t>应用概述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52" y="1094192"/>
            <a:ext cx="4414745" cy="110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13716</TotalTime>
  <Pages>0</Pages>
  <Words>2303</Words>
  <Characters>0</Characters>
  <Application>Microsoft Office PowerPoint</Application>
  <DocSecurity>0</DocSecurity>
  <PresentationFormat>宽屏</PresentationFormat>
  <Lines>0</Lines>
  <Paragraphs>236</Paragraphs>
  <Slides>19</Slides>
  <Notes>14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Microsoft YaHei UI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Office 主题​​</vt:lpstr>
      <vt:lpstr>JavaEE应用开发基础 绪论 </vt:lpstr>
      <vt:lpstr>序言</vt:lpstr>
      <vt:lpstr>序言——Java EE 8都包含哪些技术？ </vt:lpstr>
      <vt:lpstr>为什么学习框架？</vt:lpstr>
      <vt:lpstr>框架</vt:lpstr>
      <vt:lpstr>Java EE应用概述</vt:lpstr>
      <vt:lpstr>Java EE应用概述</vt:lpstr>
      <vt:lpstr>Java EE应用概述</vt:lpstr>
      <vt:lpstr>Java EE应用概述</vt:lpstr>
      <vt:lpstr>Java EE应用概述</vt:lpstr>
      <vt:lpstr>Java EE应用概述</vt:lpstr>
      <vt:lpstr>Java EE应用概述</vt:lpstr>
      <vt:lpstr>Java EE应用概述</vt:lpstr>
      <vt:lpstr>开发环境安装</vt:lpstr>
      <vt:lpstr>关于安全</vt:lpstr>
      <vt:lpstr>关于安全</vt:lpstr>
      <vt:lpstr>JavaEE解决问题的思路</vt:lpstr>
      <vt:lpstr>作业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刘鹍-济南大学网络工程系;刘鹍</dc:creator>
  <cp:keywords/>
  <dc:description/>
  <cp:lastModifiedBy>Liu Kun</cp:lastModifiedBy>
  <cp:revision>468</cp:revision>
  <dcterms:created xsi:type="dcterms:W3CDTF">2013-01-25T01:44:32Z</dcterms:created>
  <dcterms:modified xsi:type="dcterms:W3CDTF">2021-03-01T13:57:01Z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