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11"/>
  </p:notesMasterIdLst>
  <p:sldIdLst>
    <p:sldId id="404" r:id="rId2"/>
    <p:sldId id="954" r:id="rId3"/>
    <p:sldId id="941" r:id="rId4"/>
    <p:sldId id="942" r:id="rId5"/>
    <p:sldId id="943" r:id="rId6"/>
    <p:sldId id="953" r:id="rId7"/>
    <p:sldId id="952" r:id="rId8"/>
    <p:sldId id="944" r:id="rId9"/>
    <p:sldId id="405" r:id="rId10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C000"/>
    <a:srgbClr val="3BCCFF"/>
    <a:srgbClr val="A3D3FF"/>
    <a:srgbClr val="009ED6"/>
    <a:srgbClr val="FFFF00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91" autoAdjust="0"/>
  </p:normalViewPr>
  <p:slideViewPr>
    <p:cSldViewPr snapToGrid="0" snapToObjects="1">
      <p:cViewPr varScale="1">
        <p:scale>
          <a:sx n="136" d="100"/>
          <a:sy n="136" d="100"/>
        </p:scale>
        <p:origin x="2202" y="120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/>
              <a:pPr>
                <a:defRPr/>
              </a:pPr>
              <a:t>2021/3/4</a:t>
            </a:fld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4F18ADFE-1244-42C6-BDD7-7DE56380F77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2E44957-BE9A-44BB-B0B6-6A8E21208C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61805109-4435-484E-88DB-9CF9A09F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9600487-4570-43AC-A034-71569347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D10257E-9FD4-423D-A362-A836EC302518}" type="slidenum">
              <a:rPr lang="zh-CN" altLang="en-US"/>
              <a:pPr>
                <a:buFontTx/>
                <a:buNone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873631"/>
            <a:ext cx="7772400" cy="1172333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501839"/>
            <a:ext cx="2895600" cy="219005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>
                <a:ea typeface="Verdana" panose="020B0604030504040204" pitchFamily="34" charset="0"/>
              </a:rPr>
              <a:t>Copyright 2013,SDPKL-NBIC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3593339"/>
            <a:ext cx="9144000" cy="2678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083368"/>
            <a:ext cx="9144000" cy="502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279645"/>
            <a:ext cx="9144000" cy="57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3630744"/>
            <a:ext cx="9144000" cy="260362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3130433"/>
            <a:ext cx="6400800" cy="4442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59026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420642"/>
            <a:ext cx="1874350" cy="5351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6309172"/>
            <a:ext cx="3096344" cy="54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42064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E66E1B35-7D6F-48E3-BEEB-9398782EFEC2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0C8BEA-CE1F-4A11-B123-EDF4314575CF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F52E32-0545-4AF2-B7D8-073A9CEEFAB1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3BE82-809F-492F-AE8C-4FFDB184EC8F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C64211-9454-447F-B7B0-4CABCF519605}"/>
              </a:ext>
            </a:extLst>
          </p:cNvPr>
          <p:cNvSpPr/>
          <p:nvPr userDrawn="1"/>
        </p:nvSpPr>
        <p:spPr>
          <a:xfrm>
            <a:off x="-8090" y="764617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ED8881-6F2E-4890-AA5B-FA8D108349B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6505435"/>
            <a:ext cx="288000" cy="288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D458B1-FD48-48B4-BED4-550865F170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933255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8BCE9447-0401-4D1E-981B-B32FEBD95F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4122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4B2B176-5789-4DDA-AA36-AAF150066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48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873635"/>
            <a:ext cx="7772400" cy="1172333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501843"/>
            <a:ext cx="2895600" cy="219005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>
                <a:ea typeface="Verdana" panose="020B0604030504040204" pitchFamily="34" charset="0"/>
              </a:rPr>
              <a:t>Copyright 2013,SDPKL-NBIC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3130433"/>
            <a:ext cx="6400800" cy="4442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3593339"/>
            <a:ext cx="9144000" cy="2678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3083370"/>
            <a:ext cx="9144000" cy="502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6279647"/>
            <a:ext cx="9144000" cy="57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3630746"/>
            <a:ext cx="9144000" cy="260362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59026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6309174"/>
            <a:ext cx="3096344" cy="54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4" y="913143"/>
            <a:ext cx="8863697" cy="5512856"/>
          </a:xfrm>
          <a:prstGeom prst="rect">
            <a:avLst/>
          </a:prstGeom>
        </p:spPr>
        <p:txBody>
          <a:bodyPr/>
          <a:lstStyle>
            <a:lvl1pPr marL="192879" indent="-192879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17905" indent="-160733">
              <a:buClr>
                <a:schemeClr val="tx2"/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42931" indent="-128586">
              <a:buFont typeface="Wingdings" panose="05000000000000000000" pitchFamily="2" charset="2"/>
              <a:buChar char="n"/>
              <a:defRPr sz="1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900104" indent="-128586">
              <a:buFont typeface="Wingdings" panose="05000000000000000000" pitchFamily="2" charset="2"/>
              <a:buChar char="n"/>
              <a:defRPr sz="18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157276" indent="-128586">
              <a:buFont typeface="Wingdings" panose="05000000000000000000" pitchFamily="2" charset="2"/>
              <a:buChar char="n"/>
              <a:defRPr sz="18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8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00023" algn="l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EAF766B-9150-4466-AFFF-353779FB6495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CA04A4-0CBE-4A48-B002-D86267BA2D20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793E9A-834D-4BB3-81E1-5AA3D5CF88AC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6BA8DA86-A1B6-47C6-B48E-6944A53B35F6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D456D4-4EF5-404E-A070-6E764C16AE6E}"/>
              </a:ext>
            </a:extLst>
          </p:cNvPr>
          <p:cNvSpPr/>
          <p:nvPr userDrawn="1"/>
        </p:nvSpPr>
        <p:spPr>
          <a:xfrm>
            <a:off x="-8090" y="764619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8C7BC79-F5C2-4096-A07C-A782FB4BA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6505435"/>
            <a:ext cx="236608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4F62CA1-D9B6-427C-8A3B-EB875145CE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F22A9CA-8B82-4E83-B89D-DE2099DA5C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4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35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90B7774D-8285-48DD-84AA-2292643A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00023" algn="l">
              <a:defRPr sz="18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96AE4F1-23F5-4658-9DE7-4347AFB33B80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F65247-A305-4B48-9621-98FB228B5111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C0F172-024E-4070-ADEE-854A162CFAA5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FC2DB552-6EA2-48F2-A3E5-898E56665111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DB2524-8E6A-4514-B0C3-506C0EFBB93A}"/>
              </a:ext>
            </a:extLst>
          </p:cNvPr>
          <p:cNvSpPr/>
          <p:nvPr userDrawn="1"/>
        </p:nvSpPr>
        <p:spPr>
          <a:xfrm>
            <a:off x="-8090" y="764619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49532B-5C47-42E5-9F6E-A2CED5C38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6505435"/>
            <a:ext cx="236608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178F157-EAF1-4715-BCAD-6E5D4595DB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80180E3B-A59A-4ED9-B729-7C6F450463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4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261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00023" algn="l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5A2D973-52EA-49B5-A098-8CD73F20A92B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7A5D51-81F1-48C5-89DB-F75000DA1B64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347ACC-40DC-4447-8BFD-9249A66ED355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666F8CFD-617D-47A3-8882-BB5F8AA5BFBC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8A6396-28ED-4FD3-BD86-32900D270D24}"/>
              </a:ext>
            </a:extLst>
          </p:cNvPr>
          <p:cNvSpPr/>
          <p:nvPr userDrawn="1"/>
        </p:nvSpPr>
        <p:spPr>
          <a:xfrm>
            <a:off x="-8090" y="764619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70A7AD9-79FE-4E8F-9BB7-A0CD26941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6505435"/>
            <a:ext cx="236608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15E6493-8FCB-43CD-9F2A-ABEC5484D0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6" name="Rectangle 12">
            <a:extLst>
              <a:ext uri="{FF2B5EF4-FFF2-40B4-BE49-F238E27FC236}">
                <a16:creationId xmlns:a16="http://schemas.microsoft.com/office/drawing/2014/main" id="{92BCC8B8-89D0-4A80-A940-BDFEF35C03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4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2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913143"/>
            <a:ext cx="8863697" cy="5512856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764617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4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6505435"/>
            <a:ext cx="297711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892433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1" y="653288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764617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6505435"/>
            <a:ext cx="288000" cy="288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862007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24895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4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25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090" y="764617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4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02730" y="950353"/>
            <a:ext cx="4226546" cy="4526280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66721" indent="-200023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76268" indent="-2095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76291" indent="-200023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3"/>
          </p:nvPr>
        </p:nvSpPr>
        <p:spPr>
          <a:xfrm>
            <a:off x="4727705" y="953649"/>
            <a:ext cx="4292227" cy="4526280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66721" indent="-200023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76268" indent="-2095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76291" indent="-200023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402730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1117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灯片编号占位符 5"/>
          <p:cNvSpPr txBox="1">
            <a:spLocks/>
          </p:cNvSpPr>
          <p:nvPr userDrawn="1"/>
        </p:nvSpPr>
        <p:spPr>
          <a:xfrm>
            <a:off x="1117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6505435"/>
            <a:ext cx="297712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949583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5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/>
          <p:nvPr userDrawn="1"/>
        </p:nvSpPr>
        <p:spPr>
          <a:xfrm>
            <a:off x="-1" y="-13137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-6974" y="763307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6576" y="1108876"/>
            <a:ext cx="4199766" cy="639762"/>
          </a:xfrm>
          <a:prstGeom prst="rect">
            <a:avLst/>
          </a:prstGeom>
        </p:spPr>
        <p:txBody>
          <a:bodyPr anchor="b"/>
          <a:lstStyle>
            <a:lvl1pPr marL="257172" indent="-257172">
              <a:buFont typeface="Wingdings" panose="05000000000000000000" pitchFamily="2" charset="2"/>
              <a:buChar char="n"/>
              <a:defRPr sz="2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4" indent="0">
              <a:buNone/>
              <a:defRPr sz="1200" b="1"/>
            </a:lvl6pPr>
            <a:lvl7pPr marL="2057380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6576" y="1748636"/>
            <a:ext cx="4199766" cy="3951288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solidFill>
                  <a:srgbClr val="0255A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66721" indent="-200023">
              <a:buFont typeface="Wingdings" panose="05000000000000000000" pitchFamily="2" charset="2"/>
              <a:buChar char="n"/>
              <a:defRPr sz="2400">
                <a:solidFill>
                  <a:srgbClr val="0276E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76268" indent="-2095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05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05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7699" y="1117642"/>
            <a:ext cx="4201416" cy="639762"/>
          </a:xfrm>
          <a:prstGeom prst="rect">
            <a:avLst/>
          </a:prstGeom>
        </p:spPr>
        <p:txBody>
          <a:bodyPr anchor="b"/>
          <a:lstStyle>
            <a:lvl1pPr marL="257172" indent="-257172">
              <a:buFont typeface="Wingdings" panose="05000000000000000000" pitchFamily="2" charset="2"/>
              <a:buChar char="n"/>
              <a:defRPr sz="2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4" indent="0">
              <a:buNone/>
              <a:defRPr sz="1200" b="1"/>
            </a:lvl6pPr>
            <a:lvl7pPr marL="2057380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7699" y="1757402"/>
            <a:ext cx="4201416" cy="3951288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solidFill>
                  <a:srgbClr val="0255A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66721" indent="-200023">
              <a:buFont typeface="Wingdings" panose="05000000000000000000" pitchFamily="2" charset="2"/>
              <a:buChar char="n"/>
              <a:defRPr sz="2400">
                <a:solidFill>
                  <a:srgbClr val="026DC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76268" indent="-2095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05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05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1" y="4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402358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4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灯片编号占位符 5"/>
          <p:cNvSpPr txBox="1">
            <a:spLocks/>
          </p:cNvSpPr>
          <p:nvPr userDrawn="1"/>
        </p:nvSpPr>
        <p:spPr>
          <a:xfrm>
            <a:off x="1117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6505435"/>
            <a:ext cx="288000" cy="288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97407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02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19327"/>
            <a:ext cx="9144000" cy="2678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874520"/>
            <a:ext cx="9144000" cy="3448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06318"/>
            <a:ext cx="9144000" cy="344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2605519"/>
            <a:ext cx="5773737" cy="18146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1200" y="575393"/>
            <a:ext cx="3243957" cy="92719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22" y="508784"/>
            <a:ext cx="1004207" cy="100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01005BA-92B2-41F6-98FB-F52D051EA840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85355D-84CF-4908-9AA0-53717B760B44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7AF055-F268-4F95-8C6E-A0DAC6DE1F3B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85115A1-B2B7-48E2-B5B8-825C61E5D2DC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074720-2E79-43FA-A0F3-EDF9EA5B0279}"/>
              </a:ext>
            </a:extLst>
          </p:cNvPr>
          <p:cNvSpPr/>
          <p:nvPr userDrawn="1"/>
        </p:nvSpPr>
        <p:spPr>
          <a:xfrm>
            <a:off x="-8090" y="764617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55F3C6-437F-433B-8D42-02E3FD533E0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6505435"/>
            <a:ext cx="288000" cy="288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33924F-83E3-4CE9-B7C2-57A6804496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91692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4AA1E104-6E3C-4994-A02D-385F14907B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16732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984A606-E56B-432B-AD57-E4C953256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9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764617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D204B9B-337E-40E2-9420-B9A0869BC09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6505435"/>
            <a:ext cx="288000" cy="288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0CE8B3F-2F4A-4E2F-9AFD-BDA6FDE1EE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91692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4E941C56-99BC-4E1B-9B4E-21BB1036E0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4122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2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ED6BAEE-2E74-40DE-8A24-270344C6138D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3529E1-5C52-4069-A58F-FFF8330D2B78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4ADF03-B534-4109-A738-C01E4E4B1043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73FF6A5-EEE6-4C0A-9B03-86AB323713E5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F0C23A-2B6C-4A21-AD69-C6A7E67A8F9D}"/>
              </a:ext>
            </a:extLst>
          </p:cNvPr>
          <p:cNvSpPr/>
          <p:nvPr userDrawn="1"/>
        </p:nvSpPr>
        <p:spPr>
          <a:xfrm>
            <a:off x="-8090" y="764617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06848D-7A3E-4B41-8C73-1FD323EB04D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6505435"/>
            <a:ext cx="288000" cy="288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C78B30-4F4E-4874-A19C-F6A2998C4F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6503972"/>
            <a:ext cx="878335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ADD48470-B7B1-468A-8E7B-88CEE5C67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4122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0B7774D-8285-48DD-84AA-2292643A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09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195" r:id="rId11"/>
    <p:sldLayoutId id="2147484196" r:id="rId12"/>
    <p:sldLayoutId id="2147484197" r:id="rId13"/>
    <p:sldLayoutId id="2147484198" r:id="rId14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C1B4CF-0B97-4376-A2C8-3A42BBEFF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</a:t>
            </a:r>
            <a:r>
              <a:rPr lang="zh-CN" altLang="en-US"/>
              <a:t>应用开发基础</a:t>
            </a:r>
            <a:br>
              <a:rPr lang="zh-CN" altLang="en-US" dirty="0"/>
            </a:br>
            <a:r>
              <a:rPr lang="zh-CN" altLang="en-US" dirty="0"/>
              <a:t>复习</a:t>
            </a:r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AA65C51-2D9A-45A2-9A62-69809E43A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F5DA75-9E9C-4B10-804F-3D123E1D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实验要求</a:t>
            </a:r>
            <a:endParaRPr lang="en-US" altLang="zh-CN" sz="2200" dirty="0"/>
          </a:p>
          <a:p>
            <a:pPr lvl="1"/>
            <a:r>
              <a:rPr lang="zh-CN" altLang="zh-CN" sz="2200" dirty="0"/>
              <a:t>采用</a:t>
            </a:r>
            <a:r>
              <a:rPr lang="en-US" altLang="zh-CN" sz="2200" dirty="0"/>
              <a:t>JSP</a:t>
            </a:r>
            <a:r>
              <a:rPr lang="zh-CN" altLang="zh-CN" sz="2200" dirty="0"/>
              <a:t>技术实现一个简单的登录功能。</a:t>
            </a:r>
            <a:endParaRPr lang="en-US" altLang="zh-CN" sz="2200" dirty="0"/>
          </a:p>
          <a:p>
            <a:r>
              <a:rPr lang="zh-CN" altLang="en-US" sz="2200" dirty="0"/>
              <a:t>实验目的</a:t>
            </a:r>
            <a:endParaRPr lang="en-US" altLang="zh-CN" sz="2200" dirty="0"/>
          </a:p>
          <a:p>
            <a:pPr lvl="1"/>
            <a:r>
              <a:rPr lang="zh-CN" altLang="zh-CN" sz="2200" dirty="0"/>
              <a:t>能使用</a:t>
            </a:r>
            <a:r>
              <a:rPr lang="en-US" altLang="zh-CN" sz="2200" dirty="0"/>
              <a:t>MVC</a:t>
            </a:r>
            <a:r>
              <a:rPr lang="zh-CN" altLang="zh-CN" sz="2200" dirty="0"/>
              <a:t>架构模式实现登录功能。</a:t>
            </a:r>
          </a:p>
          <a:p>
            <a:pPr lvl="1"/>
            <a:r>
              <a:rPr lang="zh-CN" altLang="zh-CN" sz="2200" dirty="0"/>
              <a:t>能使用</a:t>
            </a:r>
            <a:r>
              <a:rPr lang="en-US" altLang="zh-CN" sz="2200" dirty="0"/>
              <a:t>JDBC</a:t>
            </a:r>
            <a:r>
              <a:rPr lang="zh-CN" altLang="zh-CN" sz="2200" dirty="0"/>
              <a:t>连接</a:t>
            </a:r>
            <a:r>
              <a:rPr lang="en-US" altLang="zh-CN" sz="2200" dirty="0"/>
              <a:t>MySQL</a:t>
            </a:r>
            <a:r>
              <a:rPr lang="zh-CN" altLang="zh-CN" sz="2200" dirty="0"/>
              <a:t>数据库。</a:t>
            </a:r>
          </a:p>
          <a:p>
            <a:pPr lvl="1"/>
            <a:r>
              <a:rPr lang="zh-CN" altLang="zh-CN" sz="2200" dirty="0"/>
              <a:t>熟练掌握</a:t>
            </a:r>
            <a:r>
              <a:rPr lang="en-US" altLang="zh-CN" sz="2200" dirty="0"/>
              <a:t>Eclipse</a:t>
            </a:r>
            <a:r>
              <a:rPr lang="zh-CN" altLang="zh-CN" sz="2200" dirty="0"/>
              <a:t>的使用，使用调试功能，完成系统调试。</a:t>
            </a:r>
          </a:p>
          <a:p>
            <a:pPr lvl="1"/>
            <a:r>
              <a:rPr lang="zh-CN" altLang="zh-CN" sz="2200" dirty="0"/>
              <a:t>能使用</a:t>
            </a:r>
            <a:r>
              <a:rPr lang="en-US" altLang="zh-CN" sz="2200" dirty="0"/>
              <a:t>Maven</a:t>
            </a:r>
            <a:r>
              <a:rPr lang="zh-CN" altLang="zh-CN" sz="2200" dirty="0"/>
              <a:t>创建项目。</a:t>
            </a:r>
          </a:p>
          <a:p>
            <a:pPr lvl="1"/>
            <a:r>
              <a:rPr lang="zh-CN" altLang="zh-CN" sz="2200" dirty="0"/>
              <a:t>能使用</a:t>
            </a:r>
            <a:r>
              <a:rPr lang="en-US" altLang="zh-CN" sz="2200" dirty="0"/>
              <a:t>Annotation</a:t>
            </a:r>
            <a:r>
              <a:rPr lang="zh-CN" altLang="zh-CN" sz="2200" dirty="0"/>
              <a:t>编写</a:t>
            </a:r>
            <a:r>
              <a:rPr lang="en-US" altLang="zh-CN" sz="2200" dirty="0"/>
              <a:t>Servlet</a:t>
            </a:r>
            <a:r>
              <a:rPr lang="zh-CN" altLang="zh-CN" sz="2200" dirty="0"/>
              <a:t>。</a:t>
            </a:r>
            <a:endParaRPr lang="en-US" altLang="zh-CN" sz="2200" dirty="0"/>
          </a:p>
          <a:p>
            <a:r>
              <a:rPr lang="zh-CN" altLang="en-US" sz="2200" dirty="0"/>
              <a:t>实验步骤</a:t>
            </a:r>
            <a:endParaRPr lang="en-US" altLang="zh-CN" sz="2200" dirty="0"/>
          </a:p>
          <a:p>
            <a:pPr lvl="1"/>
            <a:r>
              <a:rPr lang="zh-CN" altLang="en-US" sz="2200" dirty="0"/>
              <a:t>环境准备：</a:t>
            </a:r>
            <a:r>
              <a:rPr lang="en-US" altLang="zh-CN" sz="2200" dirty="0"/>
              <a:t>Maven</a:t>
            </a:r>
            <a:r>
              <a:rPr lang="zh-CN" altLang="en-US" sz="2200" dirty="0"/>
              <a:t>配置</a:t>
            </a:r>
            <a:endParaRPr lang="en-US" altLang="zh-CN" sz="2200" dirty="0"/>
          </a:p>
          <a:p>
            <a:pPr lvl="1"/>
            <a:r>
              <a:rPr lang="zh-CN" altLang="en-US" sz="2200" dirty="0"/>
              <a:t>用</a:t>
            </a:r>
            <a:r>
              <a:rPr lang="en-US" altLang="zh-CN" sz="2200" dirty="0"/>
              <a:t>Maven</a:t>
            </a:r>
            <a:r>
              <a:rPr lang="zh-CN" altLang="en-US" sz="2200" dirty="0"/>
              <a:t>创建</a:t>
            </a:r>
            <a:r>
              <a:rPr lang="en-US" altLang="zh-CN" sz="2200" dirty="0"/>
              <a:t>Web</a:t>
            </a:r>
            <a:r>
              <a:rPr lang="zh-CN" altLang="en-US" sz="2200" dirty="0"/>
              <a:t>项目</a:t>
            </a:r>
            <a:endParaRPr lang="en-US" altLang="zh-CN" sz="2200" dirty="0"/>
          </a:p>
          <a:p>
            <a:pPr lvl="1"/>
            <a:r>
              <a:rPr lang="zh-CN" altLang="en-US" sz="2200" dirty="0"/>
              <a:t>用</a:t>
            </a:r>
            <a:r>
              <a:rPr lang="en-US" altLang="zh-CN" sz="2200" dirty="0"/>
              <a:t>MVC</a:t>
            </a:r>
            <a:r>
              <a:rPr lang="zh-CN" altLang="en-US" sz="2200" dirty="0"/>
              <a:t>架构重构</a:t>
            </a:r>
            <a:r>
              <a:rPr lang="en-US" altLang="zh-CN" sz="2200" dirty="0"/>
              <a:t>Web</a:t>
            </a:r>
            <a:r>
              <a:rPr lang="zh-CN" altLang="en-US" sz="2200" dirty="0"/>
              <a:t>项目</a:t>
            </a:r>
            <a:endParaRPr lang="en-US" altLang="zh-CN" sz="2200" dirty="0"/>
          </a:p>
          <a:p>
            <a:pPr lvl="1"/>
            <a:r>
              <a:rPr lang="zh-CN" altLang="en-US" sz="2200" dirty="0"/>
              <a:t>思考：依赖倒置原则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4498C5-B61E-4E15-A40F-9384496F3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实验：复习</a:t>
            </a:r>
            <a:r>
              <a:rPr lang="en-US" altLang="zh-CN" dirty="0"/>
              <a:t>JSP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>
            <a:extLst>
              <a:ext uri="{FF2B5EF4-FFF2-40B4-BE49-F238E27FC236}">
                <a16:creationId xmlns:a16="http://schemas.microsoft.com/office/drawing/2014/main" id="{50C073CC-1F33-4478-983C-CBBA09E3B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JSP</a:t>
            </a:r>
            <a:r>
              <a:rPr lang="zh-CN" altLang="en-US" dirty="0"/>
              <a:t>实现登录</a:t>
            </a:r>
          </a:p>
        </p:txBody>
      </p:sp>
      <p:sp>
        <p:nvSpPr>
          <p:cNvPr id="773123" name="Rectangle 3">
            <a:extLst>
              <a:ext uri="{FF2B5EF4-FFF2-40B4-BE49-F238E27FC236}">
                <a16:creationId xmlns:a16="http://schemas.microsoft.com/office/drawing/2014/main" id="{C3394D4F-AFDD-41BB-8EB1-140719EC6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怎样应用</a:t>
            </a:r>
            <a:r>
              <a:rPr lang="en-US" altLang="zh-CN"/>
              <a:t>MVC</a:t>
            </a:r>
            <a:r>
              <a:rPr lang="zh-CN" altLang="en-US"/>
              <a:t>模式？</a:t>
            </a:r>
          </a:p>
        </p:txBody>
      </p:sp>
      <p:sp>
        <p:nvSpPr>
          <p:cNvPr id="773124" name="Rectangle 4">
            <a:extLst>
              <a:ext uri="{FF2B5EF4-FFF2-40B4-BE49-F238E27FC236}">
                <a16:creationId xmlns:a16="http://schemas.microsoft.com/office/drawing/2014/main" id="{D4EA9D90-C0FC-4D8C-946F-0D3688CA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65" y="2324717"/>
            <a:ext cx="4572000" cy="39354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&lt;%@ page language="java" import="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java.util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.*" 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pageEncoding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="utf-8"%&gt;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&lt;html&gt;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&lt;head&gt;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&lt;title&gt;MVC&lt;/title&gt;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&lt;/head&gt;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&lt;body 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bgcolor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="#E3E3E3"&gt;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&lt;form action="</a:t>
            </a:r>
            <a:r>
              <a:rPr lang="en-US" altLang="zh-CN" sz="1200" dirty="0" err="1">
                <a:solidFill>
                  <a:srgbClr val="0000FF"/>
                </a:solidFill>
              </a:rPr>
              <a:t>ok.jsp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 method="post"&gt;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&lt;table&gt;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&lt;caption&gt;</a:t>
            </a: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用户登录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&lt;/caption&gt;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tr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&gt;&lt;td&gt;</a:t>
            </a: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登录名：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&lt;/td&gt;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&lt;td&gt;&lt;input type="text" name="username" size=”20”/&gt;&lt;/td&gt;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&lt;/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tr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&gt;&lt;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tr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&gt;&lt;td&gt;</a:t>
            </a: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密码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:&lt;/td&gt;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&lt;td&gt;&lt;input type="password" name="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pwd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 size=”21”/&gt;&lt;/td&gt;&lt;/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tr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&lt;/table&gt;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&lt;input type="submit" value="</a:t>
            </a: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登录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"/&gt;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&lt;input type="reset" value="</a:t>
            </a: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重置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"/&gt;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&lt;/form&gt;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&lt;/body&gt;</a:t>
            </a:r>
          </a:p>
          <a:p>
            <a:pPr marL="342900" indent="-342900" eaLnBrk="1" hangingPunct="1">
              <a:buClr>
                <a:srgbClr val="A50021"/>
              </a:buClr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&lt;/html&gt;</a:t>
            </a:r>
          </a:p>
        </p:txBody>
      </p:sp>
      <p:sp>
        <p:nvSpPr>
          <p:cNvPr id="773125" name="Rectangle 5">
            <a:extLst>
              <a:ext uri="{FF2B5EF4-FFF2-40B4-BE49-F238E27FC236}">
                <a16:creationId xmlns:a16="http://schemas.microsoft.com/office/drawing/2014/main" id="{006CB051-C91E-4804-9BB4-BC5E2A944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447" y="1181864"/>
            <a:ext cx="4725699" cy="5078313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&lt;%@ page language="java" import="</a:t>
            </a:r>
            <a:r>
              <a:rPr lang="en-US" altLang="zh-CN" sz="1200" dirty="0" err="1">
                <a:ea typeface="spring"/>
              </a:rPr>
              <a:t>java.util</a:t>
            </a:r>
            <a:r>
              <a:rPr lang="en-US" altLang="zh-CN" sz="1200" dirty="0">
                <a:ea typeface="spring"/>
              </a:rPr>
              <a:t>.*,</a:t>
            </a:r>
            <a:r>
              <a:rPr lang="en-US" altLang="zh-CN" sz="1200" dirty="0" err="1">
                <a:ea typeface="spring"/>
              </a:rPr>
              <a:t>java.sql</a:t>
            </a:r>
            <a:r>
              <a:rPr lang="en-US" altLang="zh-CN" sz="1200" dirty="0">
                <a:ea typeface="spring"/>
              </a:rPr>
              <a:t>.*,</a:t>
            </a:r>
            <a:r>
              <a:rPr lang="en-US" altLang="zh-CN" sz="1200" dirty="0" err="1">
                <a:ea typeface="spring"/>
              </a:rPr>
              <a:t>org.gjt.mm.mysql.Driver</a:t>
            </a:r>
            <a:r>
              <a:rPr lang="en-US" altLang="zh-CN" sz="1200" dirty="0">
                <a:ea typeface="spring"/>
              </a:rPr>
              <a:t>" </a:t>
            </a:r>
            <a:r>
              <a:rPr lang="en-US" altLang="zh-CN" sz="1200" dirty="0" err="1">
                <a:ea typeface="spring"/>
              </a:rPr>
              <a:t>pageEncoding</a:t>
            </a:r>
            <a:r>
              <a:rPr lang="en-US" altLang="zh-CN" sz="1200" dirty="0">
                <a:ea typeface="spring"/>
              </a:rPr>
              <a:t>="UTF-8"%&gt;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&lt;html&gt;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&lt;head&gt;  &lt;title&gt;login&lt;/title&gt;    &lt;/head&gt;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&lt;body&gt;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&lt;%    String username = </a:t>
            </a:r>
            <a:r>
              <a:rPr lang="en-US" altLang="zh-CN" sz="1200" dirty="0" err="1">
                <a:ea typeface="spring"/>
              </a:rPr>
              <a:t>request.getParameter</a:t>
            </a:r>
            <a:r>
              <a:rPr lang="en-US" altLang="zh-CN" sz="1200" dirty="0">
                <a:ea typeface="spring"/>
              </a:rPr>
              <a:t>("username");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String </a:t>
            </a:r>
            <a:r>
              <a:rPr lang="en-US" altLang="zh-CN" sz="1200" dirty="0" err="1">
                <a:ea typeface="spring"/>
              </a:rPr>
              <a:t>pwd</a:t>
            </a:r>
            <a:r>
              <a:rPr lang="en-US" altLang="zh-CN" sz="1200" dirty="0">
                <a:ea typeface="spring"/>
              </a:rPr>
              <a:t> = </a:t>
            </a:r>
            <a:r>
              <a:rPr lang="en-US" altLang="zh-CN" sz="1200" dirty="0" err="1">
                <a:ea typeface="spring"/>
              </a:rPr>
              <a:t>request.getParameter</a:t>
            </a:r>
            <a:r>
              <a:rPr lang="en-US" altLang="zh-CN" sz="1200" dirty="0">
                <a:ea typeface="spring"/>
              </a:rPr>
              <a:t>("</a:t>
            </a:r>
            <a:r>
              <a:rPr lang="en-US" altLang="zh-CN" sz="1200" dirty="0" err="1">
                <a:ea typeface="spring"/>
              </a:rPr>
              <a:t>pwd</a:t>
            </a:r>
            <a:r>
              <a:rPr lang="en-US" altLang="zh-CN" sz="1200" dirty="0">
                <a:ea typeface="spring"/>
              </a:rPr>
              <a:t>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try 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</a:t>
            </a:r>
            <a:r>
              <a:rPr lang="en-US" altLang="zh-CN" sz="1200" dirty="0" err="1">
                <a:ea typeface="spring"/>
              </a:rPr>
              <a:t>Class.forName</a:t>
            </a:r>
            <a:r>
              <a:rPr lang="en-US" altLang="zh-CN" sz="1200" dirty="0">
                <a:ea typeface="spring"/>
              </a:rPr>
              <a:t>("</a:t>
            </a:r>
            <a:r>
              <a:rPr lang="en-US" altLang="zh-CN" sz="1200" dirty="0" err="1">
                <a:ea typeface="spring"/>
              </a:rPr>
              <a:t>org.gjt.mm.mysql.Driver</a:t>
            </a:r>
            <a:r>
              <a:rPr lang="en-US" altLang="zh-CN" sz="1200" dirty="0">
                <a:ea typeface="spring"/>
              </a:rPr>
              <a:t>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String </a:t>
            </a:r>
            <a:r>
              <a:rPr lang="en-US" altLang="zh-CN" sz="1200" dirty="0" err="1">
                <a:ea typeface="spring"/>
              </a:rPr>
              <a:t>url</a:t>
            </a:r>
            <a:r>
              <a:rPr lang="en-US" altLang="zh-CN" sz="1200" dirty="0">
                <a:ea typeface="spring"/>
              </a:rPr>
              <a:t> = "</a:t>
            </a:r>
            <a:r>
              <a:rPr lang="en-US" altLang="zh-CN" sz="1200" dirty="0" err="1">
                <a:ea typeface="spring"/>
              </a:rPr>
              <a:t>jdbc:mysql</a:t>
            </a:r>
            <a:r>
              <a:rPr lang="en-US" altLang="zh-CN" sz="1200" dirty="0">
                <a:ea typeface="spring"/>
              </a:rPr>
              <a:t>://localhost:3306/</a:t>
            </a:r>
            <a:r>
              <a:rPr lang="en-US" altLang="zh-CN" sz="1200" dirty="0" err="1">
                <a:ea typeface="spring"/>
              </a:rPr>
              <a:t>javaee</a:t>
            </a:r>
            <a:r>
              <a:rPr lang="en-US" altLang="zh-CN" sz="1200" dirty="0">
                <a:ea typeface="spring"/>
              </a:rPr>
              <a:t>";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Connection con = </a:t>
            </a:r>
            <a:r>
              <a:rPr lang="en-US" altLang="zh-CN" sz="1200" dirty="0" err="1">
                <a:ea typeface="spring"/>
              </a:rPr>
              <a:t>DriverManager.getConnection</a:t>
            </a:r>
            <a:r>
              <a:rPr lang="en-US" altLang="zh-CN" sz="1200" dirty="0">
                <a:ea typeface="spring"/>
              </a:rPr>
              <a:t>(</a:t>
            </a:r>
            <a:r>
              <a:rPr lang="en-US" altLang="zh-CN" sz="1200" dirty="0" err="1">
                <a:ea typeface="spring"/>
              </a:rPr>
              <a:t>url</a:t>
            </a:r>
            <a:r>
              <a:rPr lang="en-US" altLang="zh-CN" sz="1200" dirty="0">
                <a:ea typeface="spring"/>
              </a:rPr>
              <a:t>,“</a:t>
            </a:r>
            <a:r>
              <a:rPr lang="en-US" altLang="zh-CN" sz="1200" dirty="0" err="1">
                <a:ea typeface="spring"/>
              </a:rPr>
              <a:t>root",“root</a:t>
            </a:r>
            <a:r>
              <a:rPr lang="en-US" altLang="zh-CN" sz="1200" dirty="0">
                <a:ea typeface="spring"/>
              </a:rPr>
              <a:t>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Statement s = </a:t>
            </a:r>
            <a:r>
              <a:rPr lang="en-US" altLang="zh-CN" sz="1200" dirty="0" err="1">
                <a:ea typeface="spring"/>
              </a:rPr>
              <a:t>con.createStatement</a:t>
            </a:r>
            <a:r>
              <a:rPr lang="en-US" altLang="zh-CN" sz="1200" dirty="0">
                <a:ea typeface="spring"/>
              </a:rPr>
              <a:t>();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</a:t>
            </a:r>
            <a:r>
              <a:rPr lang="en-US" altLang="zh-CN" sz="1200" dirty="0" err="1">
                <a:ea typeface="spring"/>
              </a:rPr>
              <a:t>ResultSet</a:t>
            </a:r>
            <a:r>
              <a:rPr lang="en-US" altLang="zh-CN" sz="1200" dirty="0">
                <a:ea typeface="spring"/>
              </a:rPr>
              <a:t> </a:t>
            </a:r>
            <a:r>
              <a:rPr lang="en-US" altLang="zh-CN" sz="1200" dirty="0" err="1">
                <a:ea typeface="spring"/>
              </a:rPr>
              <a:t>rs</a:t>
            </a:r>
            <a:r>
              <a:rPr lang="en-US" altLang="zh-CN" sz="1200" dirty="0">
                <a:ea typeface="spring"/>
              </a:rPr>
              <a:t> = </a:t>
            </a:r>
            <a:r>
              <a:rPr lang="en-US" altLang="zh-CN" sz="1200" dirty="0" err="1">
                <a:ea typeface="spring"/>
              </a:rPr>
              <a:t>s.executeQuery</a:t>
            </a:r>
            <a:r>
              <a:rPr lang="en-US" altLang="zh-CN" sz="1200" dirty="0">
                <a:ea typeface="spring"/>
              </a:rPr>
              <a:t>("select * from user where username='"+username+"' and password='"+</a:t>
            </a:r>
            <a:r>
              <a:rPr lang="en-US" altLang="zh-CN" sz="1200" dirty="0" err="1">
                <a:ea typeface="spring"/>
              </a:rPr>
              <a:t>pwd</a:t>
            </a:r>
            <a:r>
              <a:rPr lang="en-US" altLang="zh-CN" sz="1200" dirty="0">
                <a:ea typeface="spring"/>
              </a:rPr>
              <a:t>+"'");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if (</a:t>
            </a:r>
            <a:r>
              <a:rPr lang="en-US" altLang="zh-CN" sz="1200" dirty="0" err="1">
                <a:ea typeface="spring"/>
              </a:rPr>
              <a:t>rs.next</a:t>
            </a:r>
            <a:r>
              <a:rPr lang="en-US" altLang="zh-CN" sz="1200" dirty="0">
                <a:ea typeface="spring"/>
              </a:rPr>
              <a:t>()) {          %&gt;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</a:t>
            </a:r>
            <a:r>
              <a:rPr lang="zh-CN" altLang="en-US" sz="1200" dirty="0">
                <a:ea typeface="spring"/>
              </a:rPr>
              <a:t>登录成功！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ea typeface="spring"/>
              </a:rPr>
              <a:t>       </a:t>
            </a:r>
            <a:r>
              <a:rPr lang="en-US" altLang="zh-CN" sz="1200" dirty="0">
                <a:ea typeface="spring"/>
              </a:rPr>
              <a:t>&lt;%   }else{     %&gt;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</a:t>
            </a:r>
            <a:r>
              <a:rPr lang="zh-CN" altLang="en-US" sz="1200" dirty="0">
                <a:ea typeface="spring"/>
              </a:rPr>
              <a:t>登录失败！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ea typeface="spring"/>
              </a:rPr>
              <a:t>        </a:t>
            </a:r>
            <a:r>
              <a:rPr lang="en-US" altLang="zh-CN" sz="1200" dirty="0">
                <a:ea typeface="spring"/>
              </a:rPr>
              <a:t>&lt;% 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</a:t>
            </a:r>
            <a:r>
              <a:rPr lang="en-US" altLang="zh-CN" sz="1200" dirty="0" err="1">
                <a:ea typeface="spring"/>
              </a:rPr>
              <a:t>rs.close</a:t>
            </a:r>
            <a:r>
              <a:rPr lang="en-US" altLang="zh-CN" sz="1200" dirty="0">
                <a:ea typeface="spring"/>
              </a:rPr>
              <a:t>();        </a:t>
            </a:r>
            <a:r>
              <a:rPr lang="en-US" altLang="zh-CN" sz="1200" dirty="0" err="1">
                <a:ea typeface="spring"/>
              </a:rPr>
              <a:t>s.close</a:t>
            </a:r>
            <a:r>
              <a:rPr lang="en-US" altLang="zh-CN" sz="1200" dirty="0">
                <a:ea typeface="spring"/>
              </a:rPr>
              <a:t>();        </a:t>
            </a:r>
            <a:r>
              <a:rPr lang="en-US" altLang="zh-CN" sz="1200" dirty="0" err="1">
                <a:ea typeface="spring"/>
              </a:rPr>
              <a:t>con.close</a:t>
            </a:r>
            <a:r>
              <a:rPr lang="en-US" altLang="zh-CN" sz="1200" dirty="0">
                <a:ea typeface="spring"/>
              </a:rPr>
              <a:t>();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} catch (Exception </a:t>
            </a:r>
            <a:r>
              <a:rPr lang="en-US" altLang="zh-CN" sz="1200" dirty="0" err="1">
                <a:ea typeface="spring"/>
              </a:rPr>
              <a:t>ce</a:t>
            </a:r>
            <a:r>
              <a:rPr lang="en-US" altLang="zh-CN" sz="1200" dirty="0">
                <a:ea typeface="spring"/>
              </a:rPr>
              <a:t>) {    %&gt;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</a:t>
            </a:r>
            <a:r>
              <a:rPr lang="zh-CN" altLang="en-US" sz="1200" dirty="0">
                <a:ea typeface="spring"/>
              </a:rPr>
              <a:t>数据库操作失败，请联系管理员。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ea typeface="spring"/>
              </a:rPr>
              <a:t>        </a:t>
            </a:r>
            <a:r>
              <a:rPr lang="en-US" altLang="zh-CN" sz="1200" dirty="0">
                <a:ea typeface="spring"/>
              </a:rPr>
              <a:t>&lt;%    }      %&gt;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&lt;/body&gt;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&lt;/html&gt;</a:t>
            </a:r>
          </a:p>
        </p:txBody>
      </p:sp>
      <p:sp>
        <p:nvSpPr>
          <p:cNvPr id="773126" name="Rectangle 6">
            <a:extLst>
              <a:ext uri="{FF2B5EF4-FFF2-40B4-BE49-F238E27FC236}">
                <a16:creationId xmlns:a16="http://schemas.microsoft.com/office/drawing/2014/main" id="{FB607323-97CA-44ED-9289-EC6A176F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5" y="1617538"/>
            <a:ext cx="1031051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5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login.jsp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73127" name="Rectangle 7">
            <a:extLst>
              <a:ext uri="{FF2B5EF4-FFF2-40B4-BE49-F238E27FC236}">
                <a16:creationId xmlns:a16="http://schemas.microsoft.com/office/drawing/2014/main" id="{6473631D-87FC-4C64-8DCF-532771DB1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637" y="865026"/>
            <a:ext cx="961159" cy="34163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spring"/>
              </a:rPr>
              <a:t>ok.jsp</a:t>
            </a:r>
            <a:endParaRPr lang="en-US" altLang="zh-CN" sz="1800" dirty="0">
              <a:solidFill>
                <a:srgbClr val="0000FF"/>
              </a:solidFill>
              <a:ea typeface="spring"/>
            </a:endParaRPr>
          </a:p>
        </p:txBody>
      </p:sp>
      <p:sp>
        <p:nvSpPr>
          <p:cNvPr id="773128" name="Freeform 8">
            <a:extLst>
              <a:ext uri="{FF2B5EF4-FFF2-40B4-BE49-F238E27FC236}">
                <a16:creationId xmlns:a16="http://schemas.microsoft.com/office/drawing/2014/main" id="{85D487B4-4F59-4BE1-A084-D024D6C26C37}"/>
              </a:ext>
            </a:extLst>
          </p:cNvPr>
          <p:cNvSpPr>
            <a:spLocks/>
          </p:cNvSpPr>
          <p:nvPr/>
        </p:nvSpPr>
        <p:spPr bwMode="auto">
          <a:xfrm>
            <a:off x="1402773" y="1164503"/>
            <a:ext cx="4321752" cy="2524270"/>
          </a:xfrm>
          <a:custGeom>
            <a:avLst/>
            <a:gdLst/>
            <a:ahLst/>
            <a:cxnLst>
              <a:cxn ang="0">
                <a:pos x="0" y="1724"/>
              </a:cxn>
              <a:cxn ang="0">
                <a:pos x="589" y="726"/>
              </a:cxn>
              <a:cxn ang="0">
                <a:pos x="2404" y="0"/>
              </a:cxn>
            </a:cxnLst>
            <a:rect l="0" t="0" r="r" b="b"/>
            <a:pathLst>
              <a:path w="2404" h="1724">
                <a:moveTo>
                  <a:pt x="0" y="1724"/>
                </a:moveTo>
                <a:cubicBezTo>
                  <a:pt x="94" y="1368"/>
                  <a:pt x="188" y="1013"/>
                  <a:pt x="589" y="726"/>
                </a:cubicBezTo>
                <a:cubicBezTo>
                  <a:pt x="990" y="439"/>
                  <a:pt x="1697" y="219"/>
                  <a:pt x="2404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4" grpId="0" animBg="1"/>
      <p:bldP spid="773125" grpId="0" animBg="1"/>
      <p:bldP spid="773126" grpId="0"/>
      <p:bldP spid="773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>
            <a:extLst>
              <a:ext uri="{FF2B5EF4-FFF2-40B4-BE49-F238E27FC236}">
                <a16:creationId xmlns:a16="http://schemas.microsoft.com/office/drawing/2014/main" id="{1F2F7587-856E-4E6A-A713-181AE46C3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思考：</a:t>
            </a:r>
            <a:r>
              <a:rPr lang="en-US" altLang="zh-CN"/>
              <a:t>MVC</a:t>
            </a:r>
            <a:r>
              <a:rPr lang="zh-CN" altLang="en-US"/>
              <a:t>模式</a:t>
            </a:r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E483C3B7-0F3D-4B17-AE2E-E33EF7248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err="1"/>
              <a:t>JSP+Servlet+JavaBean</a:t>
            </a:r>
            <a:r>
              <a:rPr lang="zh-CN" altLang="en-US" sz="2800" dirty="0"/>
              <a:t>实现</a:t>
            </a:r>
            <a:r>
              <a:rPr lang="en-US" altLang="zh-CN" sz="2800" dirty="0"/>
              <a:t>MVC</a:t>
            </a:r>
            <a:r>
              <a:rPr lang="zh-CN" altLang="en-US" sz="2800" dirty="0"/>
              <a:t>模式</a:t>
            </a:r>
          </a:p>
          <a:p>
            <a:pPr lvl="1" eaLnBrk="1" hangingPunct="1">
              <a:defRPr/>
            </a:pPr>
            <a:r>
              <a:rPr lang="zh-CN" altLang="en-US" sz="2800" dirty="0"/>
              <a:t>抽取表示层（</a:t>
            </a:r>
            <a:r>
              <a:rPr lang="en-US" altLang="zh-CN" sz="2800" dirty="0"/>
              <a:t>JSP</a:t>
            </a:r>
            <a:r>
              <a:rPr lang="zh-CN" altLang="en-US" sz="2800" dirty="0"/>
              <a:t>）</a:t>
            </a:r>
          </a:p>
          <a:p>
            <a:pPr lvl="1" eaLnBrk="1" hangingPunct="1">
              <a:defRPr/>
            </a:pPr>
            <a:r>
              <a:rPr lang="zh-CN" altLang="en-US" sz="2800" dirty="0"/>
              <a:t>抽取“领域对象”</a:t>
            </a:r>
          </a:p>
          <a:p>
            <a:pPr lvl="1" eaLnBrk="1" hangingPunct="1">
              <a:defRPr/>
            </a:pPr>
            <a:r>
              <a:rPr lang="zh-CN" altLang="en-US" sz="2800" dirty="0"/>
              <a:t>实现“控制层”</a:t>
            </a:r>
            <a:r>
              <a:rPr lang="en-US" altLang="zh-CN" sz="2800" dirty="0"/>
              <a:t>——Servlet</a:t>
            </a:r>
          </a:p>
          <a:p>
            <a:pPr lvl="1" eaLnBrk="1" hangingPunct="1">
              <a:defRPr/>
            </a:pPr>
            <a:r>
              <a:rPr lang="zh-CN" altLang="en-US" sz="2800" dirty="0"/>
              <a:t>抽取业务逻辑层接口</a:t>
            </a:r>
          </a:p>
          <a:p>
            <a:pPr lvl="1" eaLnBrk="1" hangingPunct="1">
              <a:defRPr/>
            </a:pPr>
            <a:r>
              <a:rPr lang="zh-CN" altLang="en-US" sz="2800" dirty="0"/>
              <a:t>实现业务逻辑层</a:t>
            </a:r>
          </a:p>
          <a:p>
            <a:pPr lvl="1" eaLnBrk="1" hangingPunct="1">
              <a:defRPr/>
            </a:pPr>
            <a:r>
              <a:rPr lang="zh-CN" altLang="en-US" sz="2800" dirty="0"/>
              <a:t>实现其他业务逻辑层（数据库连接）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AC639F7D-8493-4C6B-A212-17FC26554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思考：</a:t>
            </a:r>
            <a:r>
              <a:rPr lang="en-US" altLang="zh-CN" dirty="0"/>
              <a:t>MVC</a:t>
            </a:r>
            <a:r>
              <a:rPr lang="zh-CN" altLang="en-US" dirty="0"/>
              <a:t>模式</a:t>
            </a:r>
          </a:p>
        </p:txBody>
      </p:sp>
      <p:sp>
        <p:nvSpPr>
          <p:cNvPr id="775171" name="AutoShape 3">
            <a:extLst>
              <a:ext uri="{FF2B5EF4-FFF2-40B4-BE49-F238E27FC236}">
                <a16:creationId xmlns:a16="http://schemas.microsoft.com/office/drawing/2014/main" id="{048F9C09-957D-4253-AE0E-1927811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7" y="1557338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login.jsp</a:t>
            </a:r>
          </a:p>
        </p:txBody>
      </p:sp>
      <p:sp>
        <p:nvSpPr>
          <p:cNvPr id="775172" name="AutoShape 4">
            <a:extLst>
              <a:ext uri="{FF2B5EF4-FFF2-40B4-BE49-F238E27FC236}">
                <a16:creationId xmlns:a16="http://schemas.microsoft.com/office/drawing/2014/main" id="{E1502DEF-F8A6-474C-8FEC-E4266E51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21163"/>
            <a:ext cx="129698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成功页面</a:t>
            </a:r>
          </a:p>
        </p:txBody>
      </p:sp>
      <p:sp>
        <p:nvSpPr>
          <p:cNvPr id="775173" name="AutoShape 5">
            <a:extLst>
              <a:ext uri="{FF2B5EF4-FFF2-40B4-BE49-F238E27FC236}">
                <a16:creationId xmlns:a16="http://schemas.microsoft.com/office/drawing/2014/main" id="{4EC0B8CF-F5EC-4875-9201-392D95C47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661025"/>
            <a:ext cx="129698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失败页面</a:t>
            </a:r>
          </a:p>
        </p:txBody>
      </p:sp>
      <p:sp>
        <p:nvSpPr>
          <p:cNvPr id="775174" name="AutoShape 6">
            <a:extLst>
              <a:ext uri="{FF2B5EF4-FFF2-40B4-BE49-F238E27FC236}">
                <a16:creationId xmlns:a16="http://schemas.microsoft.com/office/drawing/2014/main" id="{BC687C84-CBC5-4C62-8111-BDF1FAF8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7" y="1268415"/>
            <a:ext cx="5927725" cy="49037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String username = request.getParameter("username");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String pwd = request.getParameter("pwd");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boolean flag = 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try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Class.forName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conn=DriverManager.getConnection(url,”root”,”root”);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String sql = "select * from dlb where ……";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ResultSet rs = conn.executeQuery(sql);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if(rs.next())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    flag =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    flag=false;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} catch (Exception e) {……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if(flag 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000099"/>
                </a:solidFill>
                <a:ea typeface="spring"/>
              </a:rPr>
              <a:t>response.sendRedirect("../secondloginok.jsp");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}else{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000099"/>
                </a:solidFill>
                <a:ea typeface="spring"/>
              </a:rPr>
              <a:t>response.sendRedirect("../secondloginfalse.jsp");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……</a:t>
            </a:r>
          </a:p>
        </p:txBody>
      </p:sp>
      <p:sp>
        <p:nvSpPr>
          <p:cNvPr id="775175" name="AutoShape 7">
            <a:extLst>
              <a:ext uri="{FF2B5EF4-FFF2-40B4-BE49-F238E27FC236}">
                <a16:creationId xmlns:a16="http://schemas.microsoft.com/office/drawing/2014/main" id="{4D90742C-9B28-42AF-ACD0-D862B9119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2" y="908050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web.xml</a:t>
            </a:r>
          </a:p>
        </p:txBody>
      </p:sp>
      <p:sp>
        <p:nvSpPr>
          <p:cNvPr id="775176" name="Rectangle 8">
            <a:extLst>
              <a:ext uri="{FF2B5EF4-FFF2-40B4-BE49-F238E27FC236}">
                <a16:creationId xmlns:a16="http://schemas.microsoft.com/office/drawing/2014/main" id="{A4473009-1BFD-4DC1-9CD7-453AB73D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908050"/>
            <a:ext cx="146706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5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LoginServlet</a:t>
            </a:r>
          </a:p>
        </p:txBody>
      </p:sp>
      <p:sp>
        <p:nvSpPr>
          <p:cNvPr id="775177" name="Freeform 9">
            <a:extLst>
              <a:ext uri="{FF2B5EF4-FFF2-40B4-BE49-F238E27FC236}">
                <a16:creationId xmlns:a16="http://schemas.microsoft.com/office/drawing/2014/main" id="{1F395D2C-4E74-47A5-9CAF-482768367289}"/>
              </a:ext>
            </a:extLst>
          </p:cNvPr>
          <p:cNvSpPr>
            <a:spLocks/>
          </p:cNvSpPr>
          <p:nvPr/>
        </p:nvSpPr>
        <p:spPr bwMode="auto">
          <a:xfrm>
            <a:off x="684215" y="1989140"/>
            <a:ext cx="1019175" cy="719137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98" y="272"/>
              </a:cxn>
              <a:cxn ang="0">
                <a:pos x="642" y="453"/>
              </a:cxn>
            </a:cxnLst>
            <a:rect l="0" t="0" r="r" b="b"/>
            <a:pathLst>
              <a:path w="642" h="453">
                <a:moveTo>
                  <a:pt x="52" y="0"/>
                </a:moveTo>
                <a:cubicBezTo>
                  <a:pt x="26" y="98"/>
                  <a:pt x="0" y="196"/>
                  <a:pt x="98" y="272"/>
                </a:cubicBezTo>
                <a:cubicBezTo>
                  <a:pt x="196" y="348"/>
                  <a:pt x="419" y="400"/>
                  <a:pt x="642" y="453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78" name="Line 10">
            <a:extLst>
              <a:ext uri="{FF2B5EF4-FFF2-40B4-BE49-F238E27FC236}">
                <a16:creationId xmlns:a16="http://schemas.microsoft.com/office/drawing/2014/main" id="{61CECC50-2C41-4659-B234-778E13A6C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8263" y="1125538"/>
            <a:ext cx="20875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4FA153DF-E68D-4C2B-A868-21D15831CF3D}"/>
              </a:ext>
            </a:extLst>
          </p:cNvPr>
          <p:cNvSpPr/>
          <p:nvPr/>
        </p:nvSpPr>
        <p:spPr bwMode="auto">
          <a:xfrm>
            <a:off x="1487490" y="4621213"/>
            <a:ext cx="5132387" cy="692150"/>
          </a:xfrm>
          <a:custGeom>
            <a:avLst/>
            <a:gdLst>
              <a:gd name="connsiteX0" fmla="*/ 5132832 w 5132832"/>
              <a:gd name="connsiteY0" fmla="*/ 499872 h 692912"/>
              <a:gd name="connsiteX1" fmla="*/ 2840736 w 5132832"/>
              <a:gd name="connsiteY1" fmla="*/ 499872 h 692912"/>
              <a:gd name="connsiteX2" fmla="*/ 1353312 w 5132832"/>
              <a:gd name="connsiteY2" fmla="*/ 609600 h 692912"/>
              <a:gd name="connsiteX3" fmla="*/ 0 w 5132832"/>
              <a:gd name="connsiteY3" fmla="*/ 0 h 69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2832" h="692912">
                <a:moveTo>
                  <a:pt x="5132832" y="499872"/>
                </a:moveTo>
                <a:cubicBezTo>
                  <a:pt x="4301744" y="490728"/>
                  <a:pt x="3470656" y="481584"/>
                  <a:pt x="2840736" y="499872"/>
                </a:cubicBezTo>
                <a:cubicBezTo>
                  <a:pt x="2210816" y="518160"/>
                  <a:pt x="1826768" y="692912"/>
                  <a:pt x="1353312" y="609600"/>
                </a:cubicBezTo>
                <a:cubicBezTo>
                  <a:pt x="879856" y="526288"/>
                  <a:pt x="439928" y="263144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C09A2DD2-73F9-4253-BD39-D66665BD0A0F}"/>
              </a:ext>
            </a:extLst>
          </p:cNvPr>
          <p:cNvSpPr/>
          <p:nvPr/>
        </p:nvSpPr>
        <p:spPr bwMode="auto">
          <a:xfrm>
            <a:off x="1414465" y="5559425"/>
            <a:ext cx="5387975" cy="292100"/>
          </a:xfrm>
          <a:custGeom>
            <a:avLst/>
            <a:gdLst>
              <a:gd name="connsiteX0" fmla="*/ 5388864 w 5388864"/>
              <a:gd name="connsiteY0" fmla="*/ 0 h 292608"/>
              <a:gd name="connsiteX1" fmla="*/ 3108960 w 5388864"/>
              <a:gd name="connsiteY1" fmla="*/ 12192 h 292608"/>
              <a:gd name="connsiteX2" fmla="*/ 1548384 w 5388864"/>
              <a:gd name="connsiteY2" fmla="*/ 73152 h 292608"/>
              <a:gd name="connsiteX3" fmla="*/ 0 w 5388864"/>
              <a:gd name="connsiteY3" fmla="*/ 292608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8864" h="292608">
                <a:moveTo>
                  <a:pt x="5388864" y="0"/>
                </a:moveTo>
                <a:lnTo>
                  <a:pt x="3108960" y="12192"/>
                </a:lnTo>
                <a:cubicBezTo>
                  <a:pt x="2468880" y="24384"/>
                  <a:pt x="2066544" y="26416"/>
                  <a:pt x="1548384" y="73152"/>
                </a:cubicBezTo>
                <a:cubicBezTo>
                  <a:pt x="1030224" y="119888"/>
                  <a:pt x="0" y="292608"/>
                  <a:pt x="0" y="29260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7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animBg="1"/>
      <p:bldP spid="775172" grpId="0" animBg="1"/>
      <p:bldP spid="775173" grpId="0" animBg="1"/>
      <p:bldP spid="775174" grpId="0" animBg="1"/>
      <p:bldP spid="775175" grpId="0" animBg="1"/>
      <p:bldP spid="7751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962AFB8F-B6CA-4108-930C-13CDFA9D4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思考：</a:t>
            </a:r>
            <a:r>
              <a:rPr lang="en-US" altLang="zh-CN" dirty="0"/>
              <a:t>MVC</a:t>
            </a:r>
            <a:r>
              <a:rPr lang="zh-CN" altLang="en-US" dirty="0"/>
              <a:t>模式（改进）</a:t>
            </a:r>
          </a:p>
        </p:txBody>
      </p:sp>
      <p:sp>
        <p:nvSpPr>
          <p:cNvPr id="775171" name="AutoShape 3">
            <a:extLst>
              <a:ext uri="{FF2B5EF4-FFF2-40B4-BE49-F238E27FC236}">
                <a16:creationId xmlns:a16="http://schemas.microsoft.com/office/drawing/2014/main" id="{AF56F3B5-753C-4F82-9D72-6E036181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7" y="1557338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login.jsp</a:t>
            </a:r>
          </a:p>
        </p:txBody>
      </p:sp>
      <p:sp>
        <p:nvSpPr>
          <p:cNvPr id="775172" name="AutoShape 4">
            <a:extLst>
              <a:ext uri="{FF2B5EF4-FFF2-40B4-BE49-F238E27FC236}">
                <a16:creationId xmlns:a16="http://schemas.microsoft.com/office/drawing/2014/main" id="{9FEAB2AF-C79A-484A-BFD1-EAF08A05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21163"/>
            <a:ext cx="129698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成功页面</a:t>
            </a:r>
          </a:p>
        </p:txBody>
      </p:sp>
      <p:sp>
        <p:nvSpPr>
          <p:cNvPr id="775173" name="AutoShape 5">
            <a:extLst>
              <a:ext uri="{FF2B5EF4-FFF2-40B4-BE49-F238E27FC236}">
                <a16:creationId xmlns:a16="http://schemas.microsoft.com/office/drawing/2014/main" id="{608A9564-81DD-4A39-9336-9FD76B61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661025"/>
            <a:ext cx="129698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失败页面</a:t>
            </a:r>
          </a:p>
        </p:txBody>
      </p:sp>
      <p:sp>
        <p:nvSpPr>
          <p:cNvPr id="775174" name="AutoShape 6">
            <a:extLst>
              <a:ext uri="{FF2B5EF4-FFF2-40B4-BE49-F238E27FC236}">
                <a16:creationId xmlns:a16="http://schemas.microsoft.com/office/drawing/2014/main" id="{132B8D49-B723-4B9A-BD55-24E85C39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268415"/>
            <a:ext cx="4319588" cy="24479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String username = request.getParameter("username");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String pwd = request.getParameter("pwd");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FF"/>
                </a:solidFill>
                <a:ea typeface="spring"/>
              </a:rPr>
              <a:t>Dlb dl = new Dlb();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FF"/>
                </a:solidFill>
                <a:ea typeface="spring"/>
              </a:rPr>
              <a:t>dl.setXh(username);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FF"/>
                </a:solidFill>
                <a:ea typeface="spring"/>
              </a:rPr>
              <a:t>dl.setKl(pwd);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0000"/>
                </a:solidFill>
                <a:ea typeface="spring"/>
              </a:rPr>
              <a:t>ICheckLoginDomain dlDomain =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0000"/>
                </a:solidFill>
                <a:ea typeface="spring"/>
              </a:rPr>
              <a:t>                                        new CheckLoginDomainImpl();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if(</a:t>
            </a:r>
            <a:r>
              <a:rPr lang="en-US" altLang="zh-CN" sz="1200">
                <a:solidFill>
                  <a:srgbClr val="FF0000"/>
                </a:solidFill>
                <a:ea typeface="spring"/>
              </a:rPr>
              <a:t>dlDomain.checkLogin(dl)</a:t>
            </a:r>
            <a:r>
              <a:rPr lang="en-US" altLang="zh-CN" sz="1200">
                <a:ea typeface="spring"/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99"/>
                </a:solidFill>
                <a:ea typeface="spring"/>
              </a:rPr>
              <a:t>response.sendRedirect("../secondloginok.jsp");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}else{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99"/>
                </a:solidFill>
                <a:ea typeface="spring"/>
              </a:rPr>
              <a:t>response.sendRedirect("../secondloginfalse.jsp");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</p:txBody>
      </p:sp>
      <p:sp>
        <p:nvSpPr>
          <p:cNvPr id="775175" name="AutoShape 7">
            <a:extLst>
              <a:ext uri="{FF2B5EF4-FFF2-40B4-BE49-F238E27FC236}">
                <a16:creationId xmlns:a16="http://schemas.microsoft.com/office/drawing/2014/main" id="{1C553B1C-4470-4365-A05C-5412DBFE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2" y="908050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web.xml</a:t>
            </a:r>
          </a:p>
        </p:txBody>
      </p:sp>
      <p:sp>
        <p:nvSpPr>
          <p:cNvPr id="775176" name="Rectangle 8">
            <a:extLst>
              <a:ext uri="{FF2B5EF4-FFF2-40B4-BE49-F238E27FC236}">
                <a16:creationId xmlns:a16="http://schemas.microsoft.com/office/drawing/2014/main" id="{04E26C90-E9FC-47A6-AE93-B7DA6B0F3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908050"/>
            <a:ext cx="146706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5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LoginServlet</a:t>
            </a:r>
          </a:p>
        </p:txBody>
      </p:sp>
      <p:sp>
        <p:nvSpPr>
          <p:cNvPr id="775177" name="Freeform 9">
            <a:extLst>
              <a:ext uri="{FF2B5EF4-FFF2-40B4-BE49-F238E27FC236}">
                <a16:creationId xmlns:a16="http://schemas.microsoft.com/office/drawing/2014/main" id="{2C2CFE9A-024B-4938-A125-96F8C634EE47}"/>
              </a:ext>
            </a:extLst>
          </p:cNvPr>
          <p:cNvSpPr>
            <a:spLocks/>
          </p:cNvSpPr>
          <p:nvPr/>
        </p:nvSpPr>
        <p:spPr bwMode="auto">
          <a:xfrm>
            <a:off x="684215" y="1989140"/>
            <a:ext cx="1019175" cy="719137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98" y="272"/>
              </a:cxn>
              <a:cxn ang="0">
                <a:pos x="642" y="453"/>
              </a:cxn>
            </a:cxnLst>
            <a:rect l="0" t="0" r="r" b="b"/>
            <a:pathLst>
              <a:path w="642" h="453">
                <a:moveTo>
                  <a:pt x="52" y="0"/>
                </a:moveTo>
                <a:cubicBezTo>
                  <a:pt x="26" y="98"/>
                  <a:pt x="0" y="196"/>
                  <a:pt x="98" y="272"/>
                </a:cubicBezTo>
                <a:cubicBezTo>
                  <a:pt x="196" y="348"/>
                  <a:pt x="419" y="400"/>
                  <a:pt x="642" y="453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78" name="Line 10">
            <a:extLst>
              <a:ext uri="{FF2B5EF4-FFF2-40B4-BE49-F238E27FC236}">
                <a16:creationId xmlns:a16="http://schemas.microsoft.com/office/drawing/2014/main" id="{99EC84D6-042E-4A5D-9195-FBEE8EBC89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8263" y="1125538"/>
            <a:ext cx="20875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79" name="AutoShape 11">
            <a:extLst>
              <a:ext uri="{FF2B5EF4-FFF2-40B4-BE49-F238E27FC236}">
                <a16:creationId xmlns:a16="http://schemas.microsoft.com/office/drawing/2014/main" id="{FC500381-35DF-43A8-A11E-9FECD7AA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5" y="3789365"/>
            <a:ext cx="3241675" cy="288925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ICheckLoginDomain</a:t>
            </a:r>
            <a:r>
              <a:rPr lang="zh-CN" altLang="en-US" sz="1600">
                <a:ea typeface="spring"/>
              </a:rPr>
              <a:t>接口</a:t>
            </a:r>
          </a:p>
        </p:txBody>
      </p:sp>
      <p:sp>
        <p:nvSpPr>
          <p:cNvPr id="775180" name="AutoShape 12">
            <a:extLst>
              <a:ext uri="{FF2B5EF4-FFF2-40B4-BE49-F238E27FC236}">
                <a16:creationId xmlns:a16="http://schemas.microsoft.com/office/drawing/2014/main" id="{19750469-DB09-492B-9996-8614379D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5" y="4508500"/>
            <a:ext cx="3240087" cy="2305050"/>
          </a:xfrm>
          <a:prstGeom prst="roundRect">
            <a:avLst>
              <a:gd name="adj" fmla="val 16667"/>
            </a:avLst>
          </a:prstGeom>
          <a:solidFill>
            <a:srgbClr val="00FF00">
              <a:alpha val="52156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public boolean checkLogin(Dlb dl)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try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0000"/>
                </a:solidFill>
                <a:ea typeface="spring"/>
              </a:rPr>
              <a:t>DBConn conn = new DBConn();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String sql = "select * from dlb where ……";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ResultSet rs = conn.executeQuery(sql);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if(rs.next())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    return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    return 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 catch (SQLException e)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return false;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</p:txBody>
      </p:sp>
      <p:sp>
        <p:nvSpPr>
          <p:cNvPr id="775181" name="AutoShape 13">
            <a:extLst>
              <a:ext uri="{FF2B5EF4-FFF2-40B4-BE49-F238E27FC236}">
                <a16:creationId xmlns:a16="http://schemas.microsoft.com/office/drawing/2014/main" id="{6433F90C-6E2E-4AE0-ACCE-4ABB7F34D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184402"/>
            <a:ext cx="1727200" cy="11525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private String id;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private String xh;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private String kl;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</p:txBody>
      </p:sp>
      <p:sp>
        <p:nvSpPr>
          <p:cNvPr id="775182" name="Rectangle 14">
            <a:extLst>
              <a:ext uri="{FF2B5EF4-FFF2-40B4-BE49-F238E27FC236}">
                <a16:creationId xmlns:a16="http://schemas.microsoft.com/office/drawing/2014/main" id="{E3B25325-DF74-40F6-93E8-90B4A0C1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1844677"/>
            <a:ext cx="1060450" cy="339725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ea typeface="spring"/>
              </a:rPr>
              <a:t>Dlb.java</a:t>
            </a:r>
          </a:p>
        </p:txBody>
      </p:sp>
      <p:sp>
        <p:nvSpPr>
          <p:cNvPr id="775183" name="Freeform 15">
            <a:extLst>
              <a:ext uri="{FF2B5EF4-FFF2-40B4-BE49-F238E27FC236}">
                <a16:creationId xmlns:a16="http://schemas.microsoft.com/office/drawing/2014/main" id="{349DC0E8-9EDF-484E-9174-4686F2BE02A9}"/>
              </a:ext>
            </a:extLst>
          </p:cNvPr>
          <p:cNvSpPr>
            <a:spLocks/>
          </p:cNvSpPr>
          <p:nvPr/>
        </p:nvSpPr>
        <p:spPr bwMode="auto">
          <a:xfrm>
            <a:off x="3348040" y="1989138"/>
            <a:ext cx="1728787" cy="1873250"/>
          </a:xfrm>
          <a:custGeom>
            <a:avLst/>
            <a:gdLst/>
            <a:ahLst/>
            <a:cxnLst>
              <a:cxn ang="0">
                <a:pos x="0" y="491"/>
              </a:cxn>
              <a:cxn ang="0">
                <a:pos x="816" y="265"/>
              </a:cxn>
              <a:cxn ang="0">
                <a:pos x="816" y="2079"/>
              </a:cxn>
            </a:cxnLst>
            <a:rect l="0" t="0" r="r" b="b"/>
            <a:pathLst>
              <a:path w="952" h="2079">
                <a:moveTo>
                  <a:pt x="0" y="491"/>
                </a:moveTo>
                <a:cubicBezTo>
                  <a:pt x="340" y="245"/>
                  <a:pt x="680" y="0"/>
                  <a:pt x="816" y="265"/>
                </a:cubicBezTo>
                <a:cubicBezTo>
                  <a:pt x="952" y="530"/>
                  <a:pt x="884" y="1304"/>
                  <a:pt x="816" y="2079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84" name="Rectangle 16">
            <a:extLst>
              <a:ext uri="{FF2B5EF4-FFF2-40B4-BE49-F238E27FC236}">
                <a16:creationId xmlns:a16="http://schemas.microsoft.com/office/drawing/2014/main" id="{A76F1BE9-8276-4940-9AD1-4441A980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148140"/>
            <a:ext cx="3308350" cy="339725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99"/>
                </a:solidFill>
                <a:ea typeface="spring"/>
              </a:rPr>
              <a:t>CheckLoginDomainImpl.java</a:t>
            </a:r>
          </a:p>
        </p:txBody>
      </p:sp>
      <p:sp>
        <p:nvSpPr>
          <p:cNvPr id="775185" name="Line 17">
            <a:extLst>
              <a:ext uri="{FF2B5EF4-FFF2-40B4-BE49-F238E27FC236}">
                <a16:creationId xmlns:a16="http://schemas.microsoft.com/office/drawing/2014/main" id="{A6D1069D-5E0F-4B59-9AFB-67D378C39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1989138"/>
            <a:ext cx="381635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86" name="AutoShape 18">
            <a:extLst>
              <a:ext uri="{FF2B5EF4-FFF2-40B4-BE49-F238E27FC236}">
                <a16:creationId xmlns:a16="http://schemas.microsoft.com/office/drawing/2014/main" id="{84122D1B-F3AF-4E3F-A96D-38D49614B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5" y="5157790"/>
            <a:ext cx="2808287" cy="1468437"/>
          </a:xfrm>
          <a:prstGeom prst="roundRect">
            <a:avLst>
              <a:gd name="adj" fmla="val 16667"/>
            </a:avLst>
          </a:prstGeom>
          <a:solidFill>
            <a:srgbClr val="FFCC00">
              <a:alpha val="50980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Class.forName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DriverManager.getConnection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createStatement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executeQuery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</p:txBody>
      </p:sp>
      <p:sp>
        <p:nvSpPr>
          <p:cNvPr id="775187" name="Rectangle 19">
            <a:extLst>
              <a:ext uri="{FF2B5EF4-FFF2-40B4-BE49-F238E27FC236}">
                <a16:creationId xmlns:a16="http://schemas.microsoft.com/office/drawing/2014/main" id="{495F9089-6BDF-4C0F-9431-DCB7AB8A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797427"/>
            <a:ext cx="1606550" cy="339725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99"/>
                </a:solidFill>
                <a:ea typeface="spring"/>
              </a:rPr>
              <a:t>DBConn.java</a:t>
            </a:r>
          </a:p>
        </p:txBody>
      </p:sp>
      <p:sp>
        <p:nvSpPr>
          <p:cNvPr id="775188" name="Freeform 20">
            <a:extLst>
              <a:ext uri="{FF2B5EF4-FFF2-40B4-BE49-F238E27FC236}">
                <a16:creationId xmlns:a16="http://schemas.microsoft.com/office/drawing/2014/main" id="{0D50C6C0-5C65-4F77-AEA6-47298E613A6C}"/>
              </a:ext>
            </a:extLst>
          </p:cNvPr>
          <p:cNvSpPr>
            <a:spLocks/>
          </p:cNvSpPr>
          <p:nvPr/>
        </p:nvSpPr>
        <p:spPr bwMode="auto">
          <a:xfrm>
            <a:off x="1331915" y="2997202"/>
            <a:ext cx="3024187" cy="1223963"/>
          </a:xfrm>
          <a:custGeom>
            <a:avLst/>
            <a:gdLst/>
            <a:ahLst/>
            <a:cxnLst>
              <a:cxn ang="0">
                <a:pos x="1905" y="0"/>
              </a:cxn>
              <a:cxn ang="0">
                <a:pos x="1497" y="91"/>
              </a:cxn>
              <a:cxn ang="0">
                <a:pos x="544" y="272"/>
              </a:cxn>
              <a:cxn ang="0">
                <a:pos x="0" y="635"/>
              </a:cxn>
            </a:cxnLst>
            <a:rect l="0" t="0" r="r" b="b"/>
            <a:pathLst>
              <a:path w="1905" h="635">
                <a:moveTo>
                  <a:pt x="1905" y="0"/>
                </a:moveTo>
                <a:cubicBezTo>
                  <a:pt x="1814" y="23"/>
                  <a:pt x="1724" y="46"/>
                  <a:pt x="1497" y="91"/>
                </a:cubicBezTo>
                <a:cubicBezTo>
                  <a:pt x="1270" y="136"/>
                  <a:pt x="793" y="181"/>
                  <a:pt x="544" y="272"/>
                </a:cubicBezTo>
                <a:cubicBezTo>
                  <a:pt x="295" y="363"/>
                  <a:pt x="147" y="499"/>
                  <a:pt x="0" y="635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89" name="Freeform 21">
            <a:extLst>
              <a:ext uri="{FF2B5EF4-FFF2-40B4-BE49-F238E27FC236}">
                <a16:creationId xmlns:a16="http://schemas.microsoft.com/office/drawing/2014/main" id="{F2E84D7F-F375-45A0-B3A0-2E3A3F68A8F6}"/>
              </a:ext>
            </a:extLst>
          </p:cNvPr>
          <p:cNvSpPr>
            <a:spLocks/>
          </p:cNvSpPr>
          <p:nvPr/>
        </p:nvSpPr>
        <p:spPr bwMode="auto">
          <a:xfrm>
            <a:off x="900115" y="3357563"/>
            <a:ext cx="3527425" cy="2303462"/>
          </a:xfrm>
          <a:custGeom>
            <a:avLst/>
            <a:gdLst/>
            <a:ahLst/>
            <a:cxnLst>
              <a:cxn ang="0">
                <a:pos x="2222" y="0"/>
              </a:cxn>
              <a:cxn ang="0">
                <a:pos x="1587" y="363"/>
              </a:cxn>
              <a:cxn ang="0">
                <a:pos x="317" y="771"/>
              </a:cxn>
              <a:cxn ang="0">
                <a:pos x="0" y="1270"/>
              </a:cxn>
            </a:cxnLst>
            <a:rect l="0" t="0" r="r" b="b"/>
            <a:pathLst>
              <a:path w="2222" h="1270">
                <a:moveTo>
                  <a:pt x="2222" y="0"/>
                </a:moveTo>
                <a:cubicBezTo>
                  <a:pt x="2063" y="117"/>
                  <a:pt x="1905" y="235"/>
                  <a:pt x="1587" y="363"/>
                </a:cubicBezTo>
                <a:cubicBezTo>
                  <a:pt x="1269" y="491"/>
                  <a:pt x="581" y="620"/>
                  <a:pt x="317" y="771"/>
                </a:cubicBezTo>
                <a:cubicBezTo>
                  <a:pt x="53" y="922"/>
                  <a:pt x="53" y="1187"/>
                  <a:pt x="0" y="127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0" name="Freeform 22">
            <a:extLst>
              <a:ext uri="{FF2B5EF4-FFF2-40B4-BE49-F238E27FC236}">
                <a16:creationId xmlns:a16="http://schemas.microsoft.com/office/drawing/2014/main" id="{988E9716-974E-471C-A8F7-88D6CBE0816B}"/>
              </a:ext>
            </a:extLst>
          </p:cNvPr>
          <p:cNvSpPr>
            <a:spLocks/>
          </p:cNvSpPr>
          <p:nvPr/>
        </p:nvSpPr>
        <p:spPr bwMode="auto">
          <a:xfrm>
            <a:off x="5364163" y="4005265"/>
            <a:ext cx="527050" cy="936625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317" y="272"/>
              </a:cxn>
              <a:cxn ang="0">
                <a:pos x="0" y="590"/>
              </a:cxn>
            </a:cxnLst>
            <a:rect l="0" t="0" r="r" b="b"/>
            <a:pathLst>
              <a:path w="332" h="590">
                <a:moveTo>
                  <a:pt x="91" y="0"/>
                </a:moveTo>
                <a:cubicBezTo>
                  <a:pt x="211" y="87"/>
                  <a:pt x="332" y="174"/>
                  <a:pt x="317" y="272"/>
                </a:cubicBezTo>
                <a:cubicBezTo>
                  <a:pt x="302" y="370"/>
                  <a:pt x="151" y="480"/>
                  <a:pt x="0" y="590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1" name="Freeform 23">
            <a:extLst>
              <a:ext uri="{FF2B5EF4-FFF2-40B4-BE49-F238E27FC236}">
                <a16:creationId xmlns:a16="http://schemas.microsoft.com/office/drawing/2014/main" id="{C77AFA60-A0C5-4B07-9ADF-09D6A13519CC}"/>
              </a:ext>
            </a:extLst>
          </p:cNvPr>
          <p:cNvSpPr>
            <a:spLocks/>
          </p:cNvSpPr>
          <p:nvPr/>
        </p:nvSpPr>
        <p:spPr bwMode="auto">
          <a:xfrm>
            <a:off x="4787902" y="5157790"/>
            <a:ext cx="1368425" cy="1031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544"/>
              </a:cxn>
              <a:cxn ang="0">
                <a:pos x="862" y="635"/>
              </a:cxn>
            </a:cxnLst>
            <a:rect l="0" t="0" r="r" b="b"/>
            <a:pathLst>
              <a:path w="862" h="650">
                <a:moveTo>
                  <a:pt x="0" y="0"/>
                </a:moveTo>
                <a:cubicBezTo>
                  <a:pt x="64" y="219"/>
                  <a:pt x="128" y="438"/>
                  <a:pt x="272" y="544"/>
                </a:cubicBezTo>
                <a:cubicBezTo>
                  <a:pt x="416" y="650"/>
                  <a:pt x="639" y="642"/>
                  <a:pt x="862" y="635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2" name="Freeform 24">
            <a:extLst>
              <a:ext uri="{FF2B5EF4-FFF2-40B4-BE49-F238E27FC236}">
                <a16:creationId xmlns:a16="http://schemas.microsoft.com/office/drawing/2014/main" id="{00DE353B-A072-4E96-AAB6-C246E1A03F20}"/>
              </a:ext>
            </a:extLst>
          </p:cNvPr>
          <p:cNvSpPr>
            <a:spLocks/>
          </p:cNvSpPr>
          <p:nvPr/>
        </p:nvSpPr>
        <p:spPr bwMode="auto">
          <a:xfrm>
            <a:off x="4787900" y="3284538"/>
            <a:ext cx="2376488" cy="2413000"/>
          </a:xfrm>
          <a:custGeom>
            <a:avLst/>
            <a:gdLst/>
            <a:ahLst/>
            <a:cxnLst>
              <a:cxn ang="0">
                <a:pos x="0" y="953"/>
              </a:cxn>
              <a:cxn ang="0">
                <a:pos x="590" y="1361"/>
              </a:cxn>
              <a:cxn ang="0">
                <a:pos x="1497" y="0"/>
              </a:cxn>
            </a:cxnLst>
            <a:rect l="0" t="0" r="r" b="b"/>
            <a:pathLst>
              <a:path w="1497" h="1520">
                <a:moveTo>
                  <a:pt x="0" y="953"/>
                </a:moveTo>
                <a:cubicBezTo>
                  <a:pt x="170" y="1236"/>
                  <a:pt x="341" y="1520"/>
                  <a:pt x="590" y="1361"/>
                </a:cubicBezTo>
                <a:cubicBezTo>
                  <a:pt x="839" y="1202"/>
                  <a:pt x="1168" y="601"/>
                  <a:pt x="1497" y="0"/>
                </a:cubicBezTo>
              </a:path>
            </a:pathLst>
          </a:custGeom>
          <a:noFill/>
          <a:ln w="57150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7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7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7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77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77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7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7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7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7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77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animBg="1"/>
      <p:bldP spid="775172" grpId="0" animBg="1"/>
      <p:bldP spid="775173" grpId="0" animBg="1"/>
      <p:bldP spid="775174" grpId="0" animBg="1"/>
      <p:bldP spid="775175" grpId="0" animBg="1"/>
      <p:bldP spid="775176" grpId="0"/>
      <p:bldP spid="775179" grpId="0" animBg="1"/>
      <p:bldP spid="775180" grpId="0" animBg="1"/>
      <p:bldP spid="775181" grpId="0" animBg="1"/>
      <p:bldP spid="775182" grpId="0"/>
      <p:bldP spid="775184" grpId="0"/>
      <p:bldP spid="775186" grpId="0" animBg="1"/>
      <p:bldP spid="7751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AutoShape 3">
            <a:extLst>
              <a:ext uri="{FF2B5EF4-FFF2-40B4-BE49-F238E27FC236}">
                <a16:creationId xmlns:a16="http://schemas.microsoft.com/office/drawing/2014/main" id="{74591CED-5EE0-4BDA-90F7-E4FCE261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7" y="1557338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login.jsp</a:t>
            </a:r>
          </a:p>
        </p:txBody>
      </p:sp>
      <p:sp>
        <p:nvSpPr>
          <p:cNvPr id="49156" name="AutoShape 4">
            <a:extLst>
              <a:ext uri="{FF2B5EF4-FFF2-40B4-BE49-F238E27FC236}">
                <a16:creationId xmlns:a16="http://schemas.microsoft.com/office/drawing/2014/main" id="{FE1682BE-84BE-47EA-93BA-9B9A446B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0" y="3143250"/>
            <a:ext cx="1296987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成功页面</a:t>
            </a:r>
          </a:p>
        </p:txBody>
      </p:sp>
      <p:sp>
        <p:nvSpPr>
          <p:cNvPr id="49157" name="AutoShape 5">
            <a:extLst>
              <a:ext uri="{FF2B5EF4-FFF2-40B4-BE49-F238E27FC236}">
                <a16:creationId xmlns:a16="http://schemas.microsoft.com/office/drawing/2014/main" id="{C03CF121-5C08-4EED-AD4E-96CBD6F8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0" y="3714750"/>
            <a:ext cx="1296987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失败页面</a:t>
            </a:r>
          </a:p>
        </p:txBody>
      </p:sp>
      <p:sp>
        <p:nvSpPr>
          <p:cNvPr id="49158" name="AutoShape 6">
            <a:extLst>
              <a:ext uri="{FF2B5EF4-FFF2-40B4-BE49-F238E27FC236}">
                <a16:creationId xmlns:a16="http://schemas.microsoft.com/office/drawing/2014/main" id="{47E3A8A7-2905-47F7-97D8-62FCACD7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268415"/>
            <a:ext cx="4319588" cy="24479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String username = request.getParameter("username");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String pwd = request.getParameter("pwd");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FF"/>
                </a:solidFill>
                <a:ea typeface="spring"/>
              </a:rPr>
              <a:t>Dlb dl = new Dlb();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FF"/>
                </a:solidFill>
                <a:ea typeface="spring"/>
              </a:rPr>
              <a:t>dl.setXh(username);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FF"/>
                </a:solidFill>
                <a:ea typeface="spring"/>
              </a:rPr>
              <a:t>dl.setKl(pwd);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0000"/>
                </a:solidFill>
                <a:ea typeface="spring"/>
              </a:rPr>
              <a:t>ICheckLoginDomain dlDomain =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0000"/>
                </a:solidFill>
                <a:ea typeface="spring"/>
              </a:rPr>
              <a:t>		LoginDomainFactory.getInstance();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if(</a:t>
            </a:r>
            <a:r>
              <a:rPr lang="en-US" altLang="zh-CN" sz="1200">
                <a:solidFill>
                  <a:srgbClr val="FF0000"/>
                </a:solidFill>
                <a:ea typeface="spring"/>
              </a:rPr>
              <a:t>dlDomain.checkLogin(dl)</a:t>
            </a:r>
            <a:r>
              <a:rPr lang="en-US" altLang="zh-CN" sz="1200">
                <a:ea typeface="spring"/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99"/>
                </a:solidFill>
                <a:ea typeface="spring"/>
              </a:rPr>
              <a:t>response.sendRedirect("../loginok.jsp");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}else{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99"/>
                </a:solidFill>
                <a:ea typeface="spring"/>
              </a:rPr>
              <a:t>response.sendRedirect("../loginfalse.jsp");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</p:txBody>
      </p:sp>
      <p:sp>
        <p:nvSpPr>
          <p:cNvPr id="49159" name="AutoShape 7">
            <a:extLst>
              <a:ext uri="{FF2B5EF4-FFF2-40B4-BE49-F238E27FC236}">
                <a16:creationId xmlns:a16="http://schemas.microsoft.com/office/drawing/2014/main" id="{60099802-3FB2-4FF5-BDEE-73228475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2" y="908050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web.xml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52868915-782A-4AB5-A199-C97EBBE2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908050"/>
            <a:ext cx="146706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5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LoginServlet</a:t>
            </a:r>
          </a:p>
        </p:txBody>
      </p:sp>
      <p:sp>
        <p:nvSpPr>
          <p:cNvPr id="49161" name="Freeform 9">
            <a:extLst>
              <a:ext uri="{FF2B5EF4-FFF2-40B4-BE49-F238E27FC236}">
                <a16:creationId xmlns:a16="http://schemas.microsoft.com/office/drawing/2014/main" id="{902BC81D-0D1E-4BA1-B738-1B828E769B6D}"/>
              </a:ext>
            </a:extLst>
          </p:cNvPr>
          <p:cNvSpPr>
            <a:spLocks/>
          </p:cNvSpPr>
          <p:nvPr/>
        </p:nvSpPr>
        <p:spPr bwMode="auto">
          <a:xfrm>
            <a:off x="684215" y="1989140"/>
            <a:ext cx="1019175" cy="719137"/>
          </a:xfrm>
          <a:custGeom>
            <a:avLst/>
            <a:gdLst>
              <a:gd name="T0" fmla="*/ 131048125 w 642"/>
              <a:gd name="T1" fmla="*/ 0 h 453"/>
              <a:gd name="T2" fmla="*/ 246975313 w 642"/>
              <a:gd name="T3" fmla="*/ 685482023 h 453"/>
              <a:gd name="T4" fmla="*/ 1617940313 w 642"/>
              <a:gd name="T5" fmla="*/ 1141629194 h 453"/>
              <a:gd name="T6" fmla="*/ 0 60000 65536"/>
              <a:gd name="T7" fmla="*/ 0 60000 65536"/>
              <a:gd name="T8" fmla="*/ 0 60000 65536"/>
              <a:gd name="T9" fmla="*/ 0 w 642"/>
              <a:gd name="T10" fmla="*/ 0 h 453"/>
              <a:gd name="T11" fmla="*/ 642 w 64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2" h="453">
                <a:moveTo>
                  <a:pt x="52" y="0"/>
                </a:moveTo>
                <a:cubicBezTo>
                  <a:pt x="26" y="98"/>
                  <a:pt x="0" y="196"/>
                  <a:pt x="98" y="272"/>
                </a:cubicBezTo>
                <a:cubicBezTo>
                  <a:pt x="196" y="348"/>
                  <a:pt x="419" y="400"/>
                  <a:pt x="642" y="453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36BE0CD1-8372-4D60-BE5A-1CDEE2680B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8263" y="1125538"/>
            <a:ext cx="20875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AutoShape 11">
            <a:extLst>
              <a:ext uri="{FF2B5EF4-FFF2-40B4-BE49-F238E27FC236}">
                <a16:creationId xmlns:a16="http://schemas.microsoft.com/office/drawing/2014/main" id="{6984AE45-C2BF-4E2A-99E9-1796F300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5" y="3789365"/>
            <a:ext cx="3241675" cy="288925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ICheckLoginDomain</a:t>
            </a:r>
            <a:r>
              <a:rPr lang="zh-CN" altLang="en-US" sz="1600">
                <a:ea typeface="spring"/>
              </a:rPr>
              <a:t>接口</a:t>
            </a:r>
          </a:p>
        </p:txBody>
      </p:sp>
      <p:sp>
        <p:nvSpPr>
          <p:cNvPr id="49164" name="AutoShape 12">
            <a:extLst>
              <a:ext uri="{FF2B5EF4-FFF2-40B4-BE49-F238E27FC236}">
                <a16:creationId xmlns:a16="http://schemas.microsoft.com/office/drawing/2014/main" id="{3DC4E5F8-3616-48C4-AEB2-19E608143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4508500"/>
            <a:ext cx="3429000" cy="2305050"/>
          </a:xfrm>
          <a:prstGeom prst="roundRect">
            <a:avLst>
              <a:gd name="adj" fmla="val 16667"/>
            </a:avLst>
          </a:prstGeom>
          <a:solidFill>
            <a:srgbClr val="00FF00">
              <a:alpha val="52156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public boolean checkLogin(Dlb dl)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try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0000"/>
                </a:solidFill>
                <a:ea typeface="spring"/>
              </a:rPr>
              <a:t>DBConn conn = new DBConn();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String sql = "select * from dlb where ……";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ResultSet rs = conn.executeQuery(sql);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if(rs.next())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    return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    return 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 catch (SQLException e)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return false;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</p:txBody>
      </p:sp>
      <p:sp>
        <p:nvSpPr>
          <p:cNvPr id="49165" name="AutoShape 13">
            <a:extLst>
              <a:ext uri="{FF2B5EF4-FFF2-40B4-BE49-F238E27FC236}">
                <a16:creationId xmlns:a16="http://schemas.microsoft.com/office/drawing/2014/main" id="{D605EB6A-D557-4F3F-BB12-54993D19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2184402"/>
            <a:ext cx="1727200" cy="11525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private String id;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private String xh;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private String kl;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A2E68670-AEFA-4D9C-9A79-E03A9E8D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1844677"/>
            <a:ext cx="1060450" cy="339725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ea typeface="spring"/>
              </a:rPr>
              <a:t>Dlb.java</a:t>
            </a:r>
          </a:p>
        </p:txBody>
      </p:sp>
      <p:sp>
        <p:nvSpPr>
          <p:cNvPr id="49168" name="Rectangle 16">
            <a:extLst>
              <a:ext uri="{FF2B5EF4-FFF2-40B4-BE49-F238E27FC236}">
                <a16:creationId xmlns:a16="http://schemas.microsoft.com/office/drawing/2014/main" id="{A95B1FFB-0A21-4811-A2FC-97A24F81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148140"/>
            <a:ext cx="3308350" cy="339725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99"/>
                </a:solidFill>
                <a:ea typeface="spring"/>
              </a:rPr>
              <a:t>CheckLoginDomainImpl.java</a:t>
            </a:r>
          </a:p>
        </p:txBody>
      </p:sp>
      <p:sp>
        <p:nvSpPr>
          <p:cNvPr id="49169" name="Line 17">
            <a:extLst>
              <a:ext uri="{FF2B5EF4-FFF2-40B4-BE49-F238E27FC236}">
                <a16:creationId xmlns:a16="http://schemas.microsoft.com/office/drawing/2014/main" id="{BBE7BF87-5707-4574-A062-7D88EEA69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1989138"/>
            <a:ext cx="2794000" cy="1111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0" name="AutoShape 18">
            <a:extLst>
              <a:ext uri="{FF2B5EF4-FFF2-40B4-BE49-F238E27FC236}">
                <a16:creationId xmlns:a16="http://schemas.microsoft.com/office/drawing/2014/main" id="{7408A935-E74B-4C87-8AF9-D773424E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5" y="4146550"/>
            <a:ext cx="1844675" cy="1468438"/>
          </a:xfrm>
          <a:prstGeom prst="roundRect">
            <a:avLst>
              <a:gd name="adj" fmla="val 16667"/>
            </a:avLst>
          </a:prstGeom>
          <a:solidFill>
            <a:srgbClr val="FFCC00">
              <a:alpha val="50980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Class.forName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DM.getConnection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createStatement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executeQuery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</p:txBody>
      </p:sp>
      <p:sp>
        <p:nvSpPr>
          <p:cNvPr id="49171" name="Rectangle 19">
            <a:extLst>
              <a:ext uri="{FF2B5EF4-FFF2-40B4-BE49-F238E27FC236}">
                <a16:creationId xmlns:a16="http://schemas.microsoft.com/office/drawing/2014/main" id="{BB7D6A67-75D6-4623-B015-D5AF5ACF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3786190"/>
            <a:ext cx="1606550" cy="339725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99"/>
                </a:solidFill>
                <a:ea typeface="spring"/>
              </a:rPr>
              <a:t>DBConn.java</a:t>
            </a:r>
          </a:p>
        </p:txBody>
      </p:sp>
      <p:sp>
        <p:nvSpPr>
          <p:cNvPr id="49172" name="Freeform 20">
            <a:extLst>
              <a:ext uri="{FF2B5EF4-FFF2-40B4-BE49-F238E27FC236}">
                <a16:creationId xmlns:a16="http://schemas.microsoft.com/office/drawing/2014/main" id="{2EEB9077-5E88-402C-BF78-A04098F74C54}"/>
              </a:ext>
            </a:extLst>
          </p:cNvPr>
          <p:cNvSpPr>
            <a:spLocks/>
          </p:cNvSpPr>
          <p:nvPr/>
        </p:nvSpPr>
        <p:spPr bwMode="auto">
          <a:xfrm>
            <a:off x="1357315" y="2997202"/>
            <a:ext cx="2998787" cy="288925"/>
          </a:xfrm>
          <a:custGeom>
            <a:avLst/>
            <a:gdLst>
              <a:gd name="T0" fmla="*/ 2147483646 w 1905"/>
              <a:gd name="T1" fmla="*/ 0 h 635"/>
              <a:gd name="T2" fmla="*/ 2147483646 w 1905"/>
              <a:gd name="T3" fmla="*/ 18839275 h 635"/>
              <a:gd name="T4" fmla="*/ 1348032678 w 1905"/>
              <a:gd name="T5" fmla="*/ 56310800 h 635"/>
              <a:gd name="T6" fmla="*/ 0 w 1905"/>
              <a:gd name="T7" fmla="*/ 131460875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1905"/>
              <a:gd name="T13" fmla="*/ 0 h 635"/>
              <a:gd name="T14" fmla="*/ 1905 w 1905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" h="635">
                <a:moveTo>
                  <a:pt x="1905" y="0"/>
                </a:moveTo>
                <a:cubicBezTo>
                  <a:pt x="1814" y="23"/>
                  <a:pt x="1724" y="46"/>
                  <a:pt x="1497" y="91"/>
                </a:cubicBezTo>
                <a:cubicBezTo>
                  <a:pt x="1270" y="136"/>
                  <a:pt x="793" y="181"/>
                  <a:pt x="544" y="272"/>
                </a:cubicBezTo>
                <a:cubicBezTo>
                  <a:pt x="295" y="363"/>
                  <a:pt x="147" y="499"/>
                  <a:pt x="0" y="635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3" name="Freeform 21">
            <a:extLst>
              <a:ext uri="{FF2B5EF4-FFF2-40B4-BE49-F238E27FC236}">
                <a16:creationId xmlns:a16="http://schemas.microsoft.com/office/drawing/2014/main" id="{E744EE81-EB0C-4058-8619-7CE77C0810A7}"/>
              </a:ext>
            </a:extLst>
          </p:cNvPr>
          <p:cNvSpPr>
            <a:spLocks/>
          </p:cNvSpPr>
          <p:nvPr/>
        </p:nvSpPr>
        <p:spPr bwMode="auto">
          <a:xfrm>
            <a:off x="1285877" y="3357565"/>
            <a:ext cx="3141663" cy="428625"/>
          </a:xfrm>
          <a:custGeom>
            <a:avLst/>
            <a:gdLst>
              <a:gd name="T0" fmla="*/ 2147483646 w 2222"/>
              <a:gd name="T1" fmla="*/ 0 h 1270"/>
              <a:gd name="T2" fmla="*/ 2147483646 w 2222"/>
              <a:gd name="T3" fmla="*/ 41348138 h 1270"/>
              <a:gd name="T4" fmla="*/ 633709623 w 2222"/>
              <a:gd name="T5" fmla="*/ 87821888 h 1270"/>
              <a:gd name="T6" fmla="*/ 0 w 2222"/>
              <a:gd name="T7" fmla="*/ 144660938 h 1270"/>
              <a:gd name="T8" fmla="*/ 0 60000 65536"/>
              <a:gd name="T9" fmla="*/ 0 60000 65536"/>
              <a:gd name="T10" fmla="*/ 0 60000 65536"/>
              <a:gd name="T11" fmla="*/ 0 60000 65536"/>
              <a:gd name="T12" fmla="*/ 0 w 2222"/>
              <a:gd name="T13" fmla="*/ 0 h 1270"/>
              <a:gd name="T14" fmla="*/ 2222 w 2222"/>
              <a:gd name="T15" fmla="*/ 1270 h 1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" h="1270">
                <a:moveTo>
                  <a:pt x="2222" y="0"/>
                </a:moveTo>
                <a:cubicBezTo>
                  <a:pt x="2063" y="117"/>
                  <a:pt x="1905" y="235"/>
                  <a:pt x="1587" y="363"/>
                </a:cubicBezTo>
                <a:cubicBezTo>
                  <a:pt x="1269" y="491"/>
                  <a:pt x="581" y="620"/>
                  <a:pt x="317" y="771"/>
                </a:cubicBezTo>
                <a:cubicBezTo>
                  <a:pt x="53" y="922"/>
                  <a:pt x="53" y="1187"/>
                  <a:pt x="0" y="127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A7DD808D-D528-465E-BD82-CD0B9092F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5" y="4552950"/>
            <a:ext cx="3286125" cy="2019300"/>
          </a:xfrm>
          <a:prstGeom prst="roundRect">
            <a:avLst>
              <a:gd name="adj" fmla="val 16667"/>
            </a:avLst>
          </a:prstGeom>
          <a:solidFill>
            <a:srgbClr val="00FF00">
              <a:alpha val="52156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public ICheckLoginDomain getInstance()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0000"/>
                </a:solidFill>
                <a:ea typeface="spring"/>
              </a:rPr>
              <a:t>ICheckLoginDomain loginDomain = null;</a:t>
            </a:r>
            <a:endParaRPr lang="en-US" altLang="zh-CN" sz="1200">
              <a:ea typeface="spring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try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 	loginDomain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           = new </a:t>
            </a:r>
            <a:r>
              <a:rPr lang="en-US" altLang="zh-CN" sz="1200">
                <a:solidFill>
                  <a:srgbClr val="000099"/>
                </a:solidFill>
                <a:ea typeface="spring"/>
              </a:rPr>
              <a:t>CheckLoginDomainImpl()</a:t>
            </a:r>
            <a:endParaRPr lang="en-US" altLang="zh-CN" sz="1200">
              <a:ea typeface="spring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 catch (SQLException e) {}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Return </a:t>
            </a:r>
            <a:r>
              <a:rPr lang="en-US" altLang="zh-CN" sz="1200">
                <a:solidFill>
                  <a:srgbClr val="FF0000"/>
                </a:solidFill>
                <a:ea typeface="spring"/>
              </a:rPr>
              <a:t>loginDomain;</a:t>
            </a:r>
            <a:endParaRPr lang="en-US" altLang="zh-CN" sz="1200">
              <a:ea typeface="spring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ea typeface="spring"/>
              </a:rPr>
              <a:t>……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8BCA901-4A1E-47EC-A175-6A8A4763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7" y="4192588"/>
            <a:ext cx="2989263" cy="34131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99"/>
                </a:solidFill>
                <a:ea typeface="spring"/>
              </a:rPr>
              <a:t>LoginDomainFactory.java</a:t>
            </a:r>
          </a:p>
        </p:txBody>
      </p: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F9568C8B-EEDF-4C8B-9EBC-5E4BF0C89AB4}"/>
              </a:ext>
            </a:extLst>
          </p:cNvPr>
          <p:cNvSpPr>
            <a:spLocks/>
          </p:cNvSpPr>
          <p:nvPr/>
        </p:nvSpPr>
        <p:spPr bwMode="auto">
          <a:xfrm>
            <a:off x="3013077" y="2589213"/>
            <a:ext cx="1878013" cy="2305050"/>
          </a:xfrm>
          <a:custGeom>
            <a:avLst/>
            <a:gdLst>
              <a:gd name="T0" fmla="*/ 1145932 w 1878170"/>
              <a:gd name="T1" fmla="*/ 0 h 2305318"/>
              <a:gd name="T2" fmla="*/ 1686710 w 1878170"/>
              <a:gd name="T3" fmla="*/ 733840 h 2305318"/>
              <a:gd name="T4" fmla="*/ 0 w 1878170"/>
              <a:gd name="T5" fmla="*/ 2304514 h 2305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170" h="2305318">
                <a:moveTo>
                  <a:pt x="1146220" y="0"/>
                </a:moveTo>
                <a:cubicBezTo>
                  <a:pt x="1512195" y="174937"/>
                  <a:pt x="1878170" y="349875"/>
                  <a:pt x="1687133" y="734095"/>
                </a:cubicBezTo>
                <a:cubicBezTo>
                  <a:pt x="1496096" y="1118315"/>
                  <a:pt x="748048" y="1711816"/>
                  <a:pt x="0" y="230531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30F029DB-874D-416B-9B2F-1F7103A0AB68}"/>
              </a:ext>
            </a:extLst>
          </p:cNvPr>
          <p:cNvSpPr>
            <a:spLocks/>
          </p:cNvSpPr>
          <p:nvPr/>
        </p:nvSpPr>
        <p:spPr bwMode="auto">
          <a:xfrm>
            <a:off x="2589213" y="4405313"/>
            <a:ext cx="1854200" cy="1885950"/>
          </a:xfrm>
          <a:custGeom>
            <a:avLst/>
            <a:gdLst>
              <a:gd name="T0" fmla="*/ 0 w 1854557"/>
              <a:gd name="T1" fmla="*/ 1273379 h 1886754"/>
              <a:gd name="T2" fmla="*/ 463372 w 1854557"/>
              <a:gd name="T3" fmla="*/ 1672114 h 1886754"/>
              <a:gd name="T4" fmla="*/ 1853486 w 1854557"/>
              <a:gd name="T5" fmla="*/ 0 h 18867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4557" h="1886754">
                <a:moveTo>
                  <a:pt x="0" y="1275008"/>
                </a:moveTo>
                <a:cubicBezTo>
                  <a:pt x="77273" y="1580881"/>
                  <a:pt x="154546" y="1886754"/>
                  <a:pt x="463639" y="1674253"/>
                </a:cubicBezTo>
                <a:cubicBezTo>
                  <a:pt x="772732" y="1461752"/>
                  <a:pt x="1313644" y="730876"/>
                  <a:pt x="1854557" y="0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38107BC6-A550-4AB5-B5A3-B3A676CDAB6B}"/>
              </a:ext>
            </a:extLst>
          </p:cNvPr>
          <p:cNvSpPr>
            <a:spLocks/>
          </p:cNvSpPr>
          <p:nvPr/>
        </p:nvSpPr>
        <p:spPr bwMode="auto">
          <a:xfrm>
            <a:off x="5962652" y="3141663"/>
            <a:ext cx="1038225" cy="2108200"/>
          </a:xfrm>
          <a:custGeom>
            <a:avLst/>
            <a:gdLst>
              <a:gd name="T0" fmla="*/ 0 w 1416676"/>
              <a:gd name="T1" fmla="*/ 1675106 h 2107842"/>
              <a:gd name="T2" fmla="*/ 288945 w 1416676"/>
              <a:gd name="T3" fmla="*/ 1829732 h 2107842"/>
              <a:gd name="T4" fmla="*/ 557613 w 1416676"/>
              <a:gd name="T5" fmla="*/ 0 h 21078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16676" h="2107842">
                <a:moveTo>
                  <a:pt x="0" y="1674254"/>
                </a:moveTo>
                <a:cubicBezTo>
                  <a:pt x="248991" y="1891048"/>
                  <a:pt x="497983" y="2107842"/>
                  <a:pt x="734096" y="1828800"/>
                </a:cubicBezTo>
                <a:cubicBezTo>
                  <a:pt x="970209" y="1549758"/>
                  <a:pt x="1193442" y="774879"/>
                  <a:pt x="1416676" y="0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FBD32BA2-F9CA-4ADC-B6AF-8628028E2E93}"/>
              </a:ext>
            </a:extLst>
          </p:cNvPr>
          <p:cNvSpPr>
            <a:spLocks/>
          </p:cNvSpPr>
          <p:nvPr/>
        </p:nvSpPr>
        <p:spPr bwMode="auto">
          <a:xfrm>
            <a:off x="5602290" y="5048250"/>
            <a:ext cx="1597025" cy="655638"/>
          </a:xfrm>
          <a:custGeom>
            <a:avLst/>
            <a:gdLst>
              <a:gd name="T0" fmla="*/ 0 w 1596980"/>
              <a:gd name="T1" fmla="*/ 0 h 654676"/>
              <a:gd name="T2" fmla="*/ 1056157 w 1596980"/>
              <a:gd name="T3" fmla="*/ 633851 h 654676"/>
              <a:gd name="T4" fmla="*/ 1597115 w 1596980"/>
              <a:gd name="T5" fmla="*/ 142293 h 6546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96980" h="654676">
                <a:moveTo>
                  <a:pt x="0" y="0"/>
                </a:moveTo>
                <a:cubicBezTo>
                  <a:pt x="394952" y="303727"/>
                  <a:pt x="789904" y="607454"/>
                  <a:pt x="1056067" y="631065"/>
                </a:cubicBezTo>
                <a:cubicBezTo>
                  <a:pt x="1322230" y="654676"/>
                  <a:pt x="1459605" y="398172"/>
                  <a:pt x="1596980" y="14166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9" name="圆柱形 31">
            <a:extLst>
              <a:ext uri="{FF2B5EF4-FFF2-40B4-BE49-F238E27FC236}">
                <a16:creationId xmlns:a16="http://schemas.microsoft.com/office/drawing/2014/main" id="{A547C7C6-65D4-4F33-92D8-FCA3353E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2357440"/>
            <a:ext cx="928688" cy="642937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ea typeface="spring"/>
              </a:rPr>
              <a:t>DB</a:t>
            </a:r>
            <a:endParaRPr lang="zh-CN" altLang="en-US" sz="1800">
              <a:ea typeface="spring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E116762B-4703-432B-B7BB-9F095DA04654}"/>
              </a:ext>
            </a:extLst>
          </p:cNvPr>
          <p:cNvSpPr>
            <a:spLocks/>
          </p:cNvSpPr>
          <p:nvPr/>
        </p:nvSpPr>
        <p:spPr bwMode="auto">
          <a:xfrm>
            <a:off x="8564565" y="3078165"/>
            <a:ext cx="439737" cy="2492375"/>
          </a:xfrm>
          <a:custGeom>
            <a:avLst/>
            <a:gdLst>
              <a:gd name="T0" fmla="*/ 0 w 440028"/>
              <a:gd name="T1" fmla="*/ 2048512 h 2492062"/>
              <a:gd name="T2" fmla="*/ 385601 w 440028"/>
              <a:gd name="T3" fmla="*/ 2151582 h 2492062"/>
              <a:gd name="T4" fmla="*/ 321333 w 440028"/>
              <a:gd name="T5" fmla="*/ 0 h 24920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0028" h="2492062">
                <a:moveTo>
                  <a:pt x="0" y="2047741"/>
                </a:moveTo>
                <a:cubicBezTo>
                  <a:pt x="166352" y="2269901"/>
                  <a:pt x="332704" y="2492062"/>
                  <a:pt x="386366" y="2150772"/>
                </a:cubicBezTo>
                <a:cubicBezTo>
                  <a:pt x="440028" y="1809482"/>
                  <a:pt x="381000" y="904741"/>
                  <a:pt x="321972" y="0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左右箭头 33">
            <a:extLst>
              <a:ext uri="{FF2B5EF4-FFF2-40B4-BE49-F238E27FC236}">
                <a16:creationId xmlns:a16="http://schemas.microsoft.com/office/drawing/2014/main" id="{877092E2-493D-4B09-8CDF-7F35195A1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90" y="2571750"/>
            <a:ext cx="357187" cy="2857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800">
              <a:ea typeface="spring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23D9CB-B5D9-4408-A48D-AA80ACCFF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思考：</a:t>
            </a:r>
            <a:r>
              <a:rPr lang="en-US" altLang="zh-CN" dirty="0">
                <a:effectLst/>
              </a:rPr>
              <a:t>MVC</a:t>
            </a:r>
            <a:r>
              <a:rPr lang="zh-CN" altLang="en-US" dirty="0">
                <a:effectLst/>
              </a:rPr>
              <a:t>模式（改进）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20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20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6" grpId="0" animBg="1"/>
      <p:bldP spid="49157" grpId="0" animBg="1"/>
      <p:bldP spid="49158" grpId="0" animBg="1"/>
      <p:bldP spid="49159" grpId="0" animBg="1"/>
      <p:bldP spid="49160" grpId="0"/>
      <p:bldP spid="49163" grpId="0" animBg="1"/>
      <p:bldP spid="49164" grpId="0" animBg="1"/>
      <p:bldP spid="49165" grpId="0" animBg="1"/>
      <p:bldP spid="49166" grpId="0"/>
      <p:bldP spid="49168" grpId="0"/>
      <p:bldP spid="49170" grpId="0" animBg="1"/>
      <p:bldP spid="49171" grpId="0"/>
      <p:bldP spid="25" grpId="0" animBg="1"/>
      <p:bldP spid="26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>
            <a:extLst>
              <a:ext uri="{FF2B5EF4-FFF2-40B4-BE49-F238E27FC236}">
                <a16:creationId xmlns:a16="http://schemas.microsoft.com/office/drawing/2014/main" id="{8B9C534A-CD7F-430D-A2FB-B529C9D77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思考：</a:t>
            </a:r>
            <a:r>
              <a:rPr lang="en-US" altLang="zh-CN"/>
              <a:t>MVC</a:t>
            </a:r>
            <a:r>
              <a:rPr lang="zh-CN" altLang="en-US"/>
              <a:t>模式</a:t>
            </a:r>
          </a:p>
        </p:txBody>
      </p:sp>
      <p:sp>
        <p:nvSpPr>
          <p:cNvPr id="776195" name="Rectangle 3">
            <a:extLst>
              <a:ext uri="{FF2B5EF4-FFF2-40B4-BE49-F238E27FC236}">
                <a16:creationId xmlns:a16="http://schemas.microsoft.com/office/drawing/2014/main" id="{B9108580-7A9A-4BA4-A10E-05543D46D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MVC</a:t>
            </a:r>
            <a:r>
              <a:rPr lang="zh-CN" altLang="en-US" sz="2800"/>
              <a:t>模式没有给出代码结构性的具体要求</a:t>
            </a:r>
          </a:p>
          <a:p>
            <a:pPr lvl="1" eaLnBrk="1" hangingPunct="1">
              <a:defRPr/>
            </a:pPr>
            <a:r>
              <a:rPr lang="en-US" altLang="zh-CN" sz="2800"/>
              <a:t>MVC</a:t>
            </a:r>
            <a:r>
              <a:rPr lang="zh-CN" altLang="en-US" sz="2800"/>
              <a:t>的控制器是做一个</a:t>
            </a:r>
            <a:r>
              <a:rPr lang="en-US" altLang="zh-CN" sz="2800"/>
              <a:t>Servlet</a:t>
            </a:r>
            <a:r>
              <a:rPr lang="zh-CN" altLang="en-US" sz="2800"/>
              <a:t>，还是多个</a:t>
            </a:r>
            <a:r>
              <a:rPr lang="en-US" altLang="zh-CN" sz="2800"/>
              <a:t>Servlet</a:t>
            </a:r>
            <a:r>
              <a:rPr lang="zh-CN" altLang="en-US" sz="2800"/>
              <a:t>？</a:t>
            </a:r>
          </a:p>
          <a:p>
            <a:pPr lvl="1" eaLnBrk="1" hangingPunct="1">
              <a:defRPr/>
            </a:pPr>
            <a:r>
              <a:rPr lang="zh-CN" altLang="en-US" sz="2800"/>
              <a:t>跳转页面的名称是写在代码中还是配置文件中？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9386</TotalTime>
  <Pages>0</Pages>
  <Words>1116</Words>
  <Characters>0</Characters>
  <Application>Microsoft Office PowerPoint</Application>
  <DocSecurity>0</DocSecurity>
  <PresentationFormat>全屏显示(4:3)</PresentationFormat>
  <Lines>0</Lines>
  <Paragraphs>211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UI</vt:lpstr>
      <vt:lpstr>黑体</vt:lpstr>
      <vt:lpstr>Arial</vt:lpstr>
      <vt:lpstr>Calibri</vt:lpstr>
      <vt:lpstr>Verdana</vt:lpstr>
      <vt:lpstr>Wingdings</vt:lpstr>
      <vt:lpstr>Office 主题​​</vt:lpstr>
      <vt:lpstr>JavaEE应用开发基础 复习JSP</vt:lpstr>
      <vt:lpstr>实验：复习JSP</vt:lpstr>
      <vt:lpstr>JSP实现登录</vt:lpstr>
      <vt:lpstr>思考：MVC模式</vt:lpstr>
      <vt:lpstr>思考：MVC模式</vt:lpstr>
      <vt:lpstr>思考：MVC模式（改进）</vt:lpstr>
      <vt:lpstr>思考：MVC模式（改进）</vt:lpstr>
      <vt:lpstr>思考：MVC模式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刘鹍-济南大学网络工程系;刘鹍</dc:creator>
  <cp:keywords/>
  <dc:description/>
  <cp:lastModifiedBy>lk</cp:lastModifiedBy>
  <cp:revision>427</cp:revision>
  <dcterms:created xsi:type="dcterms:W3CDTF">2013-01-25T01:44:32Z</dcterms:created>
  <dcterms:modified xsi:type="dcterms:W3CDTF">2021-03-04T05:20:38Z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