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46"/>
  </p:notesMasterIdLst>
  <p:sldIdLst>
    <p:sldId id="404" r:id="rId2"/>
    <p:sldId id="500" r:id="rId3"/>
    <p:sldId id="501" r:id="rId4"/>
    <p:sldId id="941" r:id="rId5"/>
    <p:sldId id="955" r:id="rId6"/>
    <p:sldId id="953" r:id="rId7"/>
    <p:sldId id="952" r:id="rId8"/>
    <p:sldId id="425" r:id="rId9"/>
    <p:sldId id="429" r:id="rId10"/>
    <p:sldId id="499" r:id="rId11"/>
    <p:sldId id="956" r:id="rId12"/>
    <p:sldId id="449" r:id="rId13"/>
    <p:sldId id="452" r:id="rId14"/>
    <p:sldId id="453" r:id="rId15"/>
    <p:sldId id="450" r:id="rId16"/>
    <p:sldId id="451" r:id="rId17"/>
    <p:sldId id="454" r:id="rId18"/>
    <p:sldId id="455" r:id="rId19"/>
    <p:sldId id="456" r:id="rId20"/>
    <p:sldId id="458" r:id="rId21"/>
    <p:sldId id="957" r:id="rId22"/>
    <p:sldId id="462" r:id="rId23"/>
    <p:sldId id="463" r:id="rId24"/>
    <p:sldId id="464" r:id="rId25"/>
    <p:sldId id="476" r:id="rId26"/>
    <p:sldId id="477" r:id="rId27"/>
    <p:sldId id="478" r:id="rId28"/>
    <p:sldId id="480" r:id="rId29"/>
    <p:sldId id="465" r:id="rId30"/>
    <p:sldId id="481" r:id="rId31"/>
    <p:sldId id="483" r:id="rId32"/>
    <p:sldId id="484" r:id="rId33"/>
    <p:sldId id="485" r:id="rId34"/>
    <p:sldId id="489" r:id="rId35"/>
    <p:sldId id="467" r:id="rId36"/>
    <p:sldId id="482" r:id="rId37"/>
    <p:sldId id="490" r:id="rId38"/>
    <p:sldId id="495" r:id="rId39"/>
    <p:sldId id="496" r:id="rId40"/>
    <p:sldId id="497" r:id="rId41"/>
    <p:sldId id="498" r:id="rId42"/>
    <p:sldId id="403" r:id="rId43"/>
    <p:sldId id="954" r:id="rId44"/>
    <p:sldId id="405" r:id="rId45"/>
  </p:sldIdLst>
  <p:sldSz cx="9144000" cy="5143500" type="screen16x9"/>
  <p:notesSz cx="6858000" cy="9144000"/>
  <p:custDataLst>
    <p:tags r:id="rId4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3D3FF"/>
    <a:srgbClr val="0070C0"/>
    <a:srgbClr val="3BCCFF"/>
    <a:srgbClr val="009ED6"/>
    <a:srgbClr val="FFFF00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091" autoAdjust="0"/>
  </p:normalViewPr>
  <p:slideViewPr>
    <p:cSldViewPr snapToGrid="0" snapToObjects="1">
      <p:cViewPr varScale="1">
        <p:scale>
          <a:sx n="94" d="100"/>
          <a:sy n="94" d="100"/>
        </p:scale>
        <p:origin x="1123" y="67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2021/3/20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bai.com/jdbc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r>
              <a:rPr lang="zh-CN" altLang="en-US" dirty="0"/>
              <a:t>：概要，计划，图表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37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845C2DC5-D39A-4442-A49A-6223847AA4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416CDE33-FFE1-469E-8503-78533967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C2A930C3-4518-44CA-8BFA-3BA0E3580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DC0803-46F9-4FC3-82BF-30D439409030}" type="slidenum">
              <a:rPr lang="zh-CN" altLang="en-US">
                <a:ea typeface="微软雅黑" pitchFamily="34" charset="-122"/>
              </a:rPr>
              <a:pPr/>
              <a:t>22</a:t>
            </a:fld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56343E92-44D6-49BC-AD35-3458B186F0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4F9EDDDC-E018-4684-B5DC-124E5D40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6C588040-9105-497A-B19E-71877901A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83F301-F3E1-433B-8E0E-A7BC4E917C71}" type="slidenum">
              <a:rPr lang="zh-CN" altLang="en-US">
                <a:ea typeface="微软雅黑" pitchFamily="34" charset="-122"/>
              </a:rPr>
              <a:pPr/>
              <a:t>29</a:t>
            </a:fld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21E15EDF-2B6B-46D8-B45F-898195015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E2E907C4-D27D-4893-B94B-1E77CBBD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98FD3843-BAF3-45CD-B2B8-1B1FBB7F8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74274E-162B-4289-B3A9-36868F0CA560}" type="slidenum">
              <a:rPr lang="zh-CN" altLang="en-US">
                <a:ea typeface="微软雅黑" pitchFamily="34" charset="-122"/>
              </a:rPr>
              <a:pPr/>
              <a:t>35</a:t>
            </a:fld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5C469713-EE74-4238-9953-9E52FE7272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7DE9F1CF-D2B3-42AF-982A-2F71BE29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3511E558-3D40-4CFF-A012-25E7C3530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B2EF58-DDDE-4CCA-A23C-A4693ED92993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/>
              <a:t>42</a:t>
            </a:fld>
            <a:endParaRPr lang="en-US" altLang="zh-CN" dirty="0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2E44957-BE9A-44BB-B0B6-6A8E21208C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61805109-4435-484E-88DB-9CF9A09F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9600487-4570-43AC-A034-71569347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D10257E-9FD4-423D-A362-A836EC302518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44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9150C7BB-2580-4EF0-A426-14812D51E6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12035322-82D0-437A-BB56-5E0E6C8E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E04606FC-C4FA-4E7F-AF82-F250677D0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0BB802-9C1A-4DAA-AA4C-55539159D177}" type="slidenum">
              <a:rPr lang="zh-CN" altLang="en-US">
                <a:ea typeface="微软雅黑" pitchFamily="34" charset="-122"/>
              </a:rPr>
              <a:pPr/>
              <a:t>9</a:t>
            </a:fld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1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．封装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Calibri" pitchFamily="34" charset="0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封装是面向对象最重要的特征之一，封装就是指隐藏。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2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．继承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Calibri" pitchFamily="34" charset="0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继承可以使不同类的对象具有相同的行为：为了使用其他类的方法，我们没有必要重新编写这些旧方法，只要这个类（子类）继承包含那些方法的类（父类）即可。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3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．多态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Calibri" pitchFamily="34" charset="0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多态可以使我们以相同的方式处理不同类型的对象：我们可以使用同一段代码处理不同类型的对象，只要它们继承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cs typeface="+mn-cs"/>
              </a:rPr>
              <a:t>实现了相同的类型。这样，我们没有必要为每一种类型的对象撰写相同的逻辑，极大地提高了代码重用程度。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25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Spring 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框架为现代基于 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的企业应用程序提供了一个全面的编程和配置模型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适用于任何类型的部署平台。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full-stack 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的设计，意味着各层能够无缝的集成在一起，遵循的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DRY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原则（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don't repeat yourself)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，将各层共用的东西，抽取出来，并通过自顶向下的设计，无缝的集成在一起，粘合在一起，达到更高层次、更粗粒度的重用，同时为了保证灵活的可扩展性，在更高、更粗的粒度上遵守开放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封闭的原则，在各层的各个关键点，要提供诸多的钩子，回调的接口，供使用者扩展。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full-stack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的设计，在层与层之间，并不一味的追求松散的机制，而是相反，在层与层之间增强一定的内聚性，粘合力，以此来达到粗粒度的封装与重用。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可以说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full-stack 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的设计，其爆发出的威力是巨大的，相对普通的单一层面的设计，在开发效率上不是一个层次上的，基于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28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原理的设计，可以满足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的调用者直接开发，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19%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的调用者，通过扩展点进行扩展来满足需求，对于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1%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钻角尖的需求，自己去造轮子。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spring, ruby on rails,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Zend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都是这样的工业级强度的</a:t>
            </a:r>
            <a:r>
              <a:rPr lang="en-US" altLang="zh-CN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full-stack</a:t>
            </a:r>
            <a:r>
              <a:rPr lang="zh-CN" altLang="en-US" sz="1200" b="0" i="0" kern="1200" dirty="0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+mn-cs"/>
              </a:rPr>
              <a:t>的设计，我们的设计如果以他们为中心，生产力得到了极大的提高。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77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D128D07-0BC9-4F08-A6BE-B2452AF30D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3CD56D-2EDD-4731-86A3-2B7C0351B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非侵入式设计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是一种非侵入式（</a:t>
            </a:r>
            <a:r>
              <a:rPr lang="en-US" altLang="zh-CN" dirty="0"/>
              <a:t>non-invasive</a:t>
            </a:r>
            <a:r>
              <a:rPr lang="zh-CN" altLang="zh-CN" dirty="0"/>
              <a:t>）框架，它可以使应用程序代码对框架的依赖最小化。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方便解耦、简化开发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就是一个大工厂，可以将所有对象的创建和依赖关系的维护工作都交给</a:t>
            </a:r>
            <a:r>
              <a:rPr lang="en-US" altLang="zh-CN" dirty="0"/>
              <a:t>Spring</a:t>
            </a:r>
            <a:r>
              <a:rPr lang="zh-CN" altLang="zh-CN" dirty="0"/>
              <a:t>容器管理，大大的降低了组件之间的耦合性。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支持</a:t>
            </a:r>
            <a:r>
              <a:rPr lang="en-US" altLang="zh-CN" dirty="0"/>
              <a:t>AOP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提供了对</a:t>
            </a:r>
            <a:r>
              <a:rPr lang="en-US" altLang="zh-CN" dirty="0"/>
              <a:t>AOP</a:t>
            </a:r>
            <a:r>
              <a:rPr lang="zh-CN" altLang="zh-CN" dirty="0"/>
              <a:t>的支持，它允许将一些通用任务，如安全、事务、日志等进行集中式处理，从而提高了程序的复用性。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支持声明式事务处理</a:t>
            </a:r>
          </a:p>
          <a:p>
            <a:pPr>
              <a:defRPr/>
            </a:pPr>
            <a:r>
              <a:rPr lang="zh-CN" altLang="zh-CN" dirty="0"/>
              <a:t>只需要通过配置就可以完成对事务的管理，而无需手动编程。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方便程序的测试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提供了对</a:t>
            </a:r>
            <a:r>
              <a:rPr lang="en-US" altLang="zh-CN" dirty="0"/>
              <a:t>Junit4</a:t>
            </a:r>
            <a:r>
              <a:rPr lang="zh-CN" altLang="zh-CN" dirty="0"/>
              <a:t>的支持，可以通过注解方便的测试</a:t>
            </a:r>
            <a:r>
              <a:rPr lang="en-US" altLang="zh-CN" dirty="0"/>
              <a:t>Spring</a:t>
            </a:r>
            <a:r>
              <a:rPr lang="zh-CN" altLang="zh-CN" dirty="0"/>
              <a:t>程序。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方便集成各种优秀框架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不排斥各种优秀的开源框架，其内部提供了对各种优秀框架（如：</a:t>
            </a:r>
            <a:r>
              <a:rPr lang="en-US" altLang="zh-CN" dirty="0"/>
              <a:t>Struts</a:t>
            </a:r>
            <a:r>
              <a:rPr lang="zh-CN" altLang="zh-CN" dirty="0"/>
              <a:t>、</a:t>
            </a:r>
            <a:r>
              <a:rPr lang="en-US" altLang="zh-CN" dirty="0"/>
              <a:t>Hibernate</a:t>
            </a:r>
            <a:r>
              <a:rPr lang="zh-CN" altLang="zh-CN" dirty="0"/>
              <a:t>、</a:t>
            </a:r>
            <a:r>
              <a:rPr lang="en-US" altLang="zh-CN" dirty="0"/>
              <a:t>MyBatis</a:t>
            </a:r>
            <a:r>
              <a:rPr lang="zh-CN" altLang="zh-CN" dirty="0"/>
              <a:t>、</a:t>
            </a:r>
            <a:r>
              <a:rPr lang="en-US" altLang="zh-CN" dirty="0"/>
              <a:t>Quartz</a:t>
            </a:r>
            <a:r>
              <a:rPr lang="zh-CN" altLang="zh-CN" dirty="0"/>
              <a:t>等）的直接支持。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降低</a:t>
            </a:r>
            <a:r>
              <a:rPr lang="en-US" altLang="zh-CN" dirty="0"/>
              <a:t>Java EE API</a:t>
            </a:r>
            <a:r>
              <a:rPr lang="zh-CN" altLang="zh-CN" dirty="0"/>
              <a:t>的使用难度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对</a:t>
            </a:r>
            <a:r>
              <a:rPr lang="en-US" altLang="zh-CN" dirty="0"/>
              <a:t>Java EE</a:t>
            </a:r>
            <a:r>
              <a:rPr lang="zh-CN" altLang="zh-CN" dirty="0"/>
              <a:t>开发中非常难用的一些</a:t>
            </a:r>
            <a:r>
              <a:rPr lang="en-US" altLang="zh-CN" dirty="0"/>
              <a:t>API</a:t>
            </a:r>
            <a:r>
              <a:rPr lang="zh-CN" altLang="zh-CN" dirty="0"/>
              <a:t>（如：</a:t>
            </a:r>
            <a:r>
              <a:rPr lang="en-US" altLang="zh-CN" dirty="0"/>
              <a:t>JDBC</a:t>
            </a:r>
            <a:r>
              <a:rPr lang="zh-CN" altLang="zh-CN" dirty="0"/>
              <a:t>、</a:t>
            </a:r>
            <a:r>
              <a:rPr lang="en-US" altLang="zh-CN" dirty="0"/>
              <a:t>JavaMail</a:t>
            </a:r>
            <a:r>
              <a:rPr lang="zh-CN" altLang="zh-CN" dirty="0"/>
              <a:t>等），都提供了封装，使这些</a:t>
            </a:r>
            <a:r>
              <a:rPr lang="en-US" altLang="zh-CN" dirty="0"/>
              <a:t>API</a:t>
            </a:r>
            <a:r>
              <a:rPr lang="zh-CN" altLang="zh-CN" dirty="0"/>
              <a:t>应用难度大大降低。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EE7201D4-49E3-4ADC-A673-A9756686C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266C88-4622-45E7-934A-B5B8DD6EF416}" type="slidenum">
              <a:rPr lang="zh-CN" altLang="en-US">
                <a:ea typeface="微软雅黑" pitchFamily="34" charset="-122"/>
              </a:rPr>
              <a:pPr/>
              <a:t>14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95DD1936-A31C-4604-853D-E3EC28A5B9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6B8B5D03-C5EE-4383-8E3B-3143FF97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 dirty="0"/>
              <a:t>Core Container</a:t>
            </a:r>
            <a:r>
              <a:rPr lang="zh-CN" altLang="zh-CN" b="1" dirty="0"/>
              <a:t>（核心容器）</a:t>
            </a:r>
            <a:endParaRPr lang="zh-CN" altLang="zh-CN" dirty="0"/>
          </a:p>
          <a:p>
            <a:r>
              <a:rPr lang="en-US" altLang="zh-CN" dirty="0"/>
              <a:t>Spring</a:t>
            </a:r>
            <a:r>
              <a:rPr lang="zh-CN" altLang="zh-CN" dirty="0"/>
              <a:t>的核心容器是其他模块建立的基础，它主要由</a:t>
            </a:r>
            <a:r>
              <a:rPr lang="en-US" altLang="zh-CN" dirty="0"/>
              <a:t>Beans</a:t>
            </a:r>
            <a:r>
              <a:rPr lang="zh-CN" altLang="zh-CN" dirty="0"/>
              <a:t>模块、</a:t>
            </a:r>
            <a:r>
              <a:rPr lang="en-US" altLang="zh-CN" dirty="0"/>
              <a:t>Core</a:t>
            </a:r>
            <a:r>
              <a:rPr lang="zh-CN" altLang="zh-CN" dirty="0"/>
              <a:t>模块、</a:t>
            </a:r>
            <a:r>
              <a:rPr lang="en-US" altLang="zh-CN" dirty="0"/>
              <a:t>Context</a:t>
            </a:r>
            <a:r>
              <a:rPr lang="zh-CN" altLang="zh-CN" dirty="0"/>
              <a:t>模块、</a:t>
            </a:r>
            <a:r>
              <a:rPr lang="en-US" altLang="zh-CN" dirty="0"/>
              <a:t>Context-support</a:t>
            </a:r>
            <a:r>
              <a:rPr lang="zh-CN" altLang="zh-CN" dirty="0"/>
              <a:t>模块和</a:t>
            </a:r>
            <a:r>
              <a:rPr lang="en-US" altLang="zh-CN" dirty="0" err="1"/>
              <a:t>SpEL</a:t>
            </a:r>
            <a:r>
              <a:rPr lang="zh-CN" altLang="zh-CN" dirty="0"/>
              <a:t>（</a:t>
            </a:r>
            <a:r>
              <a:rPr lang="en-US" altLang="zh-CN" dirty="0"/>
              <a:t>Spring Expression Language</a:t>
            </a:r>
            <a:r>
              <a:rPr lang="zh-CN" altLang="zh-CN" dirty="0"/>
              <a:t>，</a:t>
            </a:r>
            <a:r>
              <a:rPr lang="en-US" altLang="zh-CN" dirty="0"/>
              <a:t>Spring</a:t>
            </a:r>
            <a:r>
              <a:rPr lang="zh-CN" altLang="zh-CN" dirty="0"/>
              <a:t>表达式语言）模块组成，具体介绍如下：</a:t>
            </a:r>
          </a:p>
          <a:p>
            <a:r>
              <a:rPr lang="en-US" altLang="zh-CN" dirty="0"/>
              <a:t>Beans</a:t>
            </a:r>
            <a:r>
              <a:rPr lang="zh-CN" altLang="zh-CN" dirty="0"/>
              <a:t>模块：提供了</a:t>
            </a:r>
            <a:r>
              <a:rPr lang="en-US" altLang="zh-CN" dirty="0" err="1"/>
              <a:t>BeanFactory</a:t>
            </a:r>
            <a:r>
              <a:rPr lang="zh-CN" altLang="zh-CN" dirty="0"/>
              <a:t>，是工厂模式的经典实现，</a:t>
            </a:r>
            <a:r>
              <a:rPr lang="en-US" altLang="zh-CN" dirty="0"/>
              <a:t>Spring</a:t>
            </a:r>
            <a:r>
              <a:rPr lang="zh-CN" altLang="zh-CN" dirty="0"/>
              <a:t>将管理对象称为</a:t>
            </a:r>
            <a:r>
              <a:rPr lang="en-US" altLang="zh-CN" dirty="0"/>
              <a:t>Bean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Core</a:t>
            </a:r>
            <a:r>
              <a:rPr lang="zh-CN" altLang="zh-CN" dirty="0"/>
              <a:t>核心模块：提供了</a:t>
            </a:r>
            <a:r>
              <a:rPr lang="en-US" altLang="zh-CN" dirty="0"/>
              <a:t>Spring</a:t>
            </a:r>
            <a:r>
              <a:rPr lang="zh-CN" altLang="zh-CN" dirty="0"/>
              <a:t>框架的基本组成部分，包括</a:t>
            </a:r>
            <a:r>
              <a:rPr lang="en-US" altLang="zh-CN" dirty="0" err="1"/>
              <a:t>IoC</a:t>
            </a:r>
            <a:r>
              <a:rPr lang="zh-CN" altLang="zh-CN" dirty="0"/>
              <a:t>和</a:t>
            </a:r>
            <a:r>
              <a:rPr lang="en-US" altLang="zh-CN" dirty="0"/>
              <a:t>DI</a:t>
            </a:r>
            <a:r>
              <a:rPr lang="zh-CN" altLang="zh-CN" dirty="0"/>
              <a:t>功能。</a:t>
            </a:r>
          </a:p>
          <a:p>
            <a:r>
              <a:rPr lang="en-US" altLang="zh-CN" dirty="0"/>
              <a:t>Context </a:t>
            </a:r>
            <a:r>
              <a:rPr lang="zh-CN" altLang="zh-CN" dirty="0"/>
              <a:t>上下文模块：建立在</a:t>
            </a:r>
            <a:r>
              <a:rPr lang="en-US" altLang="zh-CN" dirty="0"/>
              <a:t>Core</a:t>
            </a:r>
            <a:r>
              <a:rPr lang="zh-CN" altLang="zh-CN" dirty="0"/>
              <a:t>和</a:t>
            </a:r>
            <a:r>
              <a:rPr lang="en-US" altLang="zh-CN" dirty="0"/>
              <a:t>Beans</a:t>
            </a:r>
            <a:r>
              <a:rPr lang="zh-CN" altLang="zh-CN" dirty="0"/>
              <a:t>模块的基础之上，它是访问定义和配置的任何对象的媒介。其中</a:t>
            </a:r>
            <a:r>
              <a:rPr lang="en-US" altLang="zh-CN" dirty="0" err="1"/>
              <a:t>ApplicationContext</a:t>
            </a:r>
            <a:r>
              <a:rPr lang="zh-CN" altLang="zh-CN" dirty="0"/>
              <a:t>接口是上下文模块的焦点。</a:t>
            </a:r>
          </a:p>
          <a:p>
            <a:r>
              <a:rPr lang="en-US" altLang="zh-CN" dirty="0"/>
              <a:t>Context-support</a:t>
            </a:r>
            <a:r>
              <a:rPr lang="zh-CN" altLang="zh-CN" dirty="0"/>
              <a:t>模块：提供了对第三方库嵌入</a:t>
            </a:r>
            <a:r>
              <a:rPr lang="en-US" altLang="zh-CN" dirty="0"/>
              <a:t>Spring</a:t>
            </a:r>
            <a:r>
              <a:rPr lang="zh-CN" altLang="zh-CN" dirty="0"/>
              <a:t>应用的集成支持，比如缓存</a:t>
            </a:r>
            <a:r>
              <a:rPr lang="en-US" altLang="zh-CN" dirty="0"/>
              <a:t>(</a:t>
            </a:r>
            <a:r>
              <a:rPr lang="en-US" altLang="zh-CN" dirty="0" err="1"/>
              <a:t>EhCache</a:t>
            </a:r>
            <a:r>
              <a:rPr lang="zh-CN" altLang="zh-CN" dirty="0"/>
              <a:t>、</a:t>
            </a:r>
            <a:r>
              <a:rPr lang="en-US" altLang="zh-CN" dirty="0"/>
              <a:t>Guava</a:t>
            </a:r>
            <a:r>
              <a:rPr lang="zh-CN" altLang="zh-CN" dirty="0"/>
              <a:t>、</a:t>
            </a:r>
            <a:r>
              <a:rPr lang="en-US" altLang="zh-CN" dirty="0" err="1"/>
              <a:t>JCache</a:t>
            </a:r>
            <a:r>
              <a:rPr lang="en-US" altLang="zh-CN" dirty="0"/>
              <a:t>)</a:t>
            </a:r>
            <a:r>
              <a:rPr lang="zh-CN" altLang="zh-CN" dirty="0"/>
              <a:t>、邮件服务</a:t>
            </a:r>
            <a:r>
              <a:rPr lang="en-US" altLang="zh-CN" dirty="0"/>
              <a:t>(</a:t>
            </a:r>
            <a:r>
              <a:rPr lang="en-US" altLang="zh-CN" dirty="0" err="1"/>
              <a:t>JavaMail</a:t>
            </a:r>
            <a:r>
              <a:rPr lang="en-US" altLang="zh-CN" dirty="0"/>
              <a:t>)</a:t>
            </a:r>
            <a:r>
              <a:rPr lang="zh-CN" altLang="zh-CN" dirty="0"/>
              <a:t>、任务调度</a:t>
            </a:r>
            <a:r>
              <a:rPr lang="en-US" altLang="zh-CN" dirty="0"/>
              <a:t>(</a:t>
            </a:r>
            <a:r>
              <a:rPr lang="en-US" altLang="zh-CN" dirty="0" err="1"/>
              <a:t>CommonJ</a:t>
            </a:r>
            <a:r>
              <a:rPr lang="zh-CN" altLang="zh-CN" dirty="0"/>
              <a:t>、</a:t>
            </a:r>
            <a:r>
              <a:rPr lang="en-US" altLang="zh-CN" dirty="0"/>
              <a:t>Quartz)</a:t>
            </a:r>
            <a:r>
              <a:rPr lang="zh-CN" altLang="zh-CN" dirty="0"/>
              <a:t>和模板引擎</a:t>
            </a:r>
            <a:r>
              <a:rPr lang="en-US" altLang="zh-CN" dirty="0"/>
              <a:t>(</a:t>
            </a:r>
            <a:r>
              <a:rPr lang="en-US" altLang="zh-CN" dirty="0" err="1"/>
              <a:t>FreeMarker</a:t>
            </a:r>
            <a:r>
              <a:rPr lang="zh-CN" altLang="zh-CN" dirty="0"/>
              <a:t>、</a:t>
            </a:r>
            <a:r>
              <a:rPr lang="en-US" altLang="zh-CN" dirty="0" err="1"/>
              <a:t>JasperReports</a:t>
            </a:r>
            <a:r>
              <a:rPr lang="zh-CN" altLang="zh-CN" dirty="0"/>
              <a:t>、速率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SpEL</a:t>
            </a:r>
            <a:r>
              <a:rPr lang="zh-CN" altLang="zh-CN" dirty="0"/>
              <a:t>模块：是</a:t>
            </a:r>
            <a:r>
              <a:rPr lang="en-US" altLang="zh-CN" dirty="0"/>
              <a:t>Spring3.0</a:t>
            </a:r>
            <a:r>
              <a:rPr lang="zh-CN" altLang="zh-CN" dirty="0"/>
              <a:t>后新增的模块，它提供了</a:t>
            </a:r>
            <a:r>
              <a:rPr lang="en-US" altLang="zh-CN" dirty="0"/>
              <a:t>Spring Expression Language</a:t>
            </a:r>
            <a:r>
              <a:rPr lang="zh-CN" altLang="zh-CN" dirty="0"/>
              <a:t>支持，是运行时查询和操作对象图的强大的表达式语言。</a:t>
            </a:r>
          </a:p>
          <a:p>
            <a:r>
              <a:rPr lang="en-US" altLang="zh-CN" b="1" dirty="0"/>
              <a:t>Data Access/Integration</a:t>
            </a:r>
            <a:r>
              <a:rPr lang="zh-CN" altLang="zh-CN" b="1" dirty="0"/>
              <a:t>（数据访问</a:t>
            </a:r>
            <a:r>
              <a:rPr lang="en-US" altLang="zh-CN" b="1" dirty="0"/>
              <a:t>/</a:t>
            </a:r>
            <a:r>
              <a:rPr lang="zh-CN" altLang="zh-CN" b="1" dirty="0"/>
              <a:t>集成）</a:t>
            </a:r>
            <a:endParaRPr lang="zh-CN" altLang="zh-CN" dirty="0"/>
          </a:p>
          <a:p>
            <a:r>
              <a:rPr lang="zh-CN" altLang="zh-CN" dirty="0"/>
              <a:t>数据访问</a:t>
            </a:r>
            <a:r>
              <a:rPr lang="en-US" altLang="zh-CN" dirty="0"/>
              <a:t>/</a:t>
            </a:r>
            <a:r>
              <a:rPr lang="zh-CN" altLang="zh-CN" dirty="0"/>
              <a:t>集成层包括</a:t>
            </a:r>
            <a:r>
              <a:rPr lang="en-US" altLang="zh-CN" dirty="0">
                <a:hlinkClick r:id="rId3"/>
              </a:rPr>
              <a:t>JDBC</a:t>
            </a:r>
            <a:r>
              <a:rPr lang="zh-CN" altLang="zh-CN" dirty="0"/>
              <a:t>、</a:t>
            </a:r>
            <a:r>
              <a:rPr lang="en-US" altLang="zh-CN" dirty="0"/>
              <a:t>ORM</a:t>
            </a:r>
            <a:r>
              <a:rPr lang="zh-CN" altLang="zh-CN" dirty="0"/>
              <a:t>、</a:t>
            </a:r>
            <a:r>
              <a:rPr lang="en-US" altLang="zh-CN" dirty="0"/>
              <a:t>OXM</a:t>
            </a:r>
            <a:r>
              <a:rPr lang="zh-CN" altLang="zh-CN" dirty="0"/>
              <a:t>、</a:t>
            </a:r>
            <a:r>
              <a:rPr lang="en-US" altLang="zh-CN" dirty="0"/>
              <a:t>JMS</a:t>
            </a:r>
            <a:r>
              <a:rPr lang="zh-CN" altLang="zh-CN" dirty="0"/>
              <a:t>和</a:t>
            </a:r>
            <a:r>
              <a:rPr lang="en-US" altLang="zh-CN" dirty="0"/>
              <a:t>Transactions</a:t>
            </a:r>
            <a:r>
              <a:rPr lang="zh-CN" altLang="zh-CN" dirty="0"/>
              <a:t>模块，具体介绍如下：</a:t>
            </a:r>
          </a:p>
          <a:p>
            <a:r>
              <a:rPr lang="en-US" altLang="zh-CN" dirty="0"/>
              <a:t>JDBC</a:t>
            </a:r>
            <a:r>
              <a:rPr lang="zh-CN" altLang="zh-CN" dirty="0"/>
              <a:t>模块：提供了一个</a:t>
            </a:r>
            <a:r>
              <a:rPr lang="en-US" altLang="zh-CN" dirty="0"/>
              <a:t>JDBC</a:t>
            </a:r>
            <a:r>
              <a:rPr lang="zh-CN" altLang="zh-CN" dirty="0"/>
              <a:t>的抽象层，大幅度的减少了在开发过程中对数据库操作的编码。</a:t>
            </a:r>
          </a:p>
          <a:p>
            <a:r>
              <a:rPr lang="en-US" altLang="zh-CN" dirty="0"/>
              <a:t>ORM</a:t>
            </a:r>
            <a:r>
              <a:rPr lang="zh-CN" altLang="zh-CN" dirty="0"/>
              <a:t>模块：对流行的对象关系映射</a:t>
            </a:r>
            <a:r>
              <a:rPr lang="en-US" altLang="zh-CN" dirty="0"/>
              <a:t>API</a:t>
            </a:r>
            <a:r>
              <a:rPr lang="zh-CN" altLang="zh-CN" dirty="0"/>
              <a:t>，包括</a:t>
            </a:r>
            <a:r>
              <a:rPr lang="en-US" altLang="zh-CN" dirty="0"/>
              <a:t>JPA</a:t>
            </a:r>
            <a:r>
              <a:rPr lang="zh-CN" altLang="zh-CN" dirty="0"/>
              <a:t>、</a:t>
            </a:r>
            <a:r>
              <a:rPr lang="en-US" altLang="zh-CN" dirty="0"/>
              <a:t>JDO</a:t>
            </a:r>
            <a:r>
              <a:rPr lang="zh-CN" altLang="zh-CN" dirty="0"/>
              <a:t>和</a:t>
            </a:r>
            <a:r>
              <a:rPr lang="en-US" altLang="zh-CN" dirty="0"/>
              <a:t>Hibernate</a:t>
            </a:r>
            <a:r>
              <a:rPr lang="zh-CN" altLang="zh-CN" dirty="0"/>
              <a:t>提供了集成层支持。</a:t>
            </a:r>
          </a:p>
          <a:p>
            <a:r>
              <a:rPr lang="en-US" altLang="zh-CN" dirty="0"/>
              <a:t>OXM</a:t>
            </a:r>
            <a:r>
              <a:rPr lang="zh-CN" altLang="zh-CN" dirty="0"/>
              <a:t>模块：提供了一个支持对象</a:t>
            </a:r>
            <a:r>
              <a:rPr lang="en-US" altLang="zh-CN" dirty="0"/>
              <a:t>/ XML</a:t>
            </a:r>
            <a:r>
              <a:rPr lang="zh-CN" altLang="zh-CN" dirty="0"/>
              <a:t>映射的抽象层实现，如</a:t>
            </a:r>
            <a:r>
              <a:rPr lang="en-US" altLang="zh-CN" dirty="0"/>
              <a:t>JAXB</a:t>
            </a:r>
            <a:r>
              <a:rPr lang="zh-CN" altLang="zh-CN" dirty="0"/>
              <a:t>、</a:t>
            </a:r>
            <a:r>
              <a:rPr lang="en-US" altLang="zh-CN" dirty="0"/>
              <a:t>Castor</a:t>
            </a:r>
            <a:r>
              <a:rPr lang="zh-CN" altLang="zh-CN" dirty="0"/>
              <a:t>、</a:t>
            </a:r>
            <a:r>
              <a:rPr lang="en-US" altLang="zh-CN" dirty="0" err="1"/>
              <a:t>XMLBeans</a:t>
            </a:r>
            <a:r>
              <a:rPr lang="zh-CN" altLang="zh-CN" dirty="0"/>
              <a:t>、</a:t>
            </a:r>
            <a:r>
              <a:rPr lang="en-US" altLang="zh-CN" dirty="0" err="1"/>
              <a:t>JiBX</a:t>
            </a:r>
            <a:r>
              <a:rPr lang="zh-CN" altLang="zh-CN" dirty="0"/>
              <a:t>和</a:t>
            </a:r>
            <a:r>
              <a:rPr lang="en-US" altLang="zh-CN" dirty="0" err="1"/>
              <a:t>XStream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JMS</a:t>
            </a:r>
            <a:r>
              <a:rPr lang="zh-CN" altLang="zh-CN" dirty="0"/>
              <a:t>模块：指</a:t>
            </a:r>
            <a:r>
              <a:rPr lang="en-US" altLang="zh-CN" dirty="0"/>
              <a:t>Java</a:t>
            </a:r>
            <a:r>
              <a:rPr lang="zh-CN" altLang="zh-CN" dirty="0"/>
              <a:t>消息传递服务，包含使用和产生信息的特性，自</a:t>
            </a:r>
            <a:r>
              <a:rPr lang="en-US" altLang="zh-CN" dirty="0"/>
              <a:t>4.1</a:t>
            </a:r>
            <a:r>
              <a:rPr lang="zh-CN" altLang="zh-CN" dirty="0"/>
              <a:t>版本后支持与</a:t>
            </a:r>
            <a:r>
              <a:rPr lang="en-US" altLang="zh-CN" dirty="0"/>
              <a:t>Spring-message</a:t>
            </a:r>
            <a:r>
              <a:rPr lang="zh-CN" altLang="zh-CN" dirty="0"/>
              <a:t>模块的集成。</a:t>
            </a:r>
          </a:p>
          <a:p>
            <a:r>
              <a:rPr lang="en-US" altLang="zh-CN" dirty="0"/>
              <a:t>Transactions</a:t>
            </a:r>
            <a:r>
              <a:rPr lang="zh-CN" altLang="zh-CN" dirty="0"/>
              <a:t>事务模块：支持对实现特殊接口以及所有</a:t>
            </a:r>
            <a:r>
              <a:rPr lang="en-US" altLang="zh-CN" dirty="0"/>
              <a:t>POJO</a:t>
            </a:r>
            <a:r>
              <a:rPr lang="zh-CN" altLang="zh-CN" dirty="0"/>
              <a:t>类的编程和声明式的事务管理。</a:t>
            </a:r>
          </a:p>
          <a:p>
            <a:r>
              <a:rPr lang="en-US" altLang="zh-CN" b="1" dirty="0"/>
              <a:t>Web</a:t>
            </a:r>
            <a:endParaRPr lang="zh-CN" altLang="zh-CN" dirty="0"/>
          </a:p>
          <a:p>
            <a:r>
              <a:rPr lang="en-US" altLang="zh-CN" dirty="0"/>
              <a:t>Spring</a:t>
            </a:r>
            <a:r>
              <a:rPr lang="zh-CN" altLang="zh-CN" dirty="0"/>
              <a:t>的</a:t>
            </a:r>
            <a:r>
              <a:rPr lang="en-US" altLang="zh-CN" dirty="0"/>
              <a:t>Web</a:t>
            </a:r>
            <a:r>
              <a:rPr lang="zh-CN" altLang="zh-CN" dirty="0"/>
              <a:t>层包括</a:t>
            </a:r>
            <a:r>
              <a:rPr lang="en-US" altLang="zh-CN" dirty="0"/>
              <a:t>WebSocket</a:t>
            </a:r>
            <a:r>
              <a:rPr lang="zh-CN" altLang="zh-CN" dirty="0"/>
              <a:t>、</a:t>
            </a:r>
            <a:r>
              <a:rPr lang="en-US" altLang="zh-CN" dirty="0"/>
              <a:t>Servlet</a:t>
            </a:r>
            <a:r>
              <a:rPr lang="zh-CN" altLang="zh-CN" dirty="0"/>
              <a:t>、</a:t>
            </a:r>
            <a:r>
              <a:rPr lang="en-US" altLang="zh-CN" dirty="0"/>
              <a:t>Web</a:t>
            </a:r>
            <a:r>
              <a:rPr lang="zh-CN" altLang="zh-CN" dirty="0"/>
              <a:t>和</a:t>
            </a:r>
            <a:r>
              <a:rPr lang="en-US" altLang="zh-CN" dirty="0"/>
              <a:t>Portlet</a:t>
            </a:r>
            <a:r>
              <a:rPr lang="zh-CN" altLang="zh-CN" dirty="0"/>
              <a:t>模块，具体介绍如下：</a:t>
            </a:r>
          </a:p>
          <a:p>
            <a:r>
              <a:rPr lang="en-US" altLang="zh-CN" dirty="0"/>
              <a:t>WebSocket</a:t>
            </a:r>
            <a:r>
              <a:rPr lang="zh-CN" altLang="zh-CN" dirty="0"/>
              <a:t>模块：</a:t>
            </a:r>
            <a:r>
              <a:rPr lang="en-US" altLang="zh-CN" dirty="0"/>
              <a:t>Spring4.0</a:t>
            </a:r>
            <a:r>
              <a:rPr lang="zh-CN" altLang="zh-CN" dirty="0"/>
              <a:t>以后新增的模块，它提供了</a:t>
            </a:r>
            <a:r>
              <a:rPr lang="en-US" altLang="zh-CN" dirty="0"/>
              <a:t>WebSocket </a:t>
            </a:r>
            <a:r>
              <a:rPr lang="zh-CN" altLang="zh-CN" dirty="0"/>
              <a:t>和</a:t>
            </a:r>
            <a:r>
              <a:rPr lang="en-US" altLang="zh-CN" dirty="0" err="1"/>
              <a:t>SockJS</a:t>
            </a:r>
            <a:r>
              <a:rPr lang="zh-CN" altLang="zh-CN" dirty="0"/>
              <a:t>的实现，以及对</a:t>
            </a:r>
            <a:r>
              <a:rPr lang="en-US" altLang="zh-CN" dirty="0"/>
              <a:t>STOMP</a:t>
            </a:r>
            <a:r>
              <a:rPr lang="zh-CN" altLang="zh-CN" dirty="0"/>
              <a:t>的支持。</a:t>
            </a:r>
          </a:p>
          <a:p>
            <a:r>
              <a:rPr lang="en-US" altLang="zh-CN" dirty="0"/>
              <a:t>Servlet </a:t>
            </a:r>
            <a:r>
              <a:rPr lang="zh-CN" altLang="zh-CN" dirty="0"/>
              <a:t>模块：也称为</a:t>
            </a:r>
            <a:r>
              <a:rPr lang="en-US" altLang="zh-CN" dirty="0"/>
              <a:t>Spring-</a:t>
            </a:r>
            <a:r>
              <a:rPr lang="en-US" altLang="zh-CN" dirty="0" err="1"/>
              <a:t>webmvc</a:t>
            </a:r>
            <a:r>
              <a:rPr lang="zh-CN" altLang="zh-CN" dirty="0"/>
              <a:t>模块，包含了</a:t>
            </a:r>
            <a:r>
              <a:rPr lang="en-US" altLang="zh-CN" dirty="0"/>
              <a:t>Spring</a:t>
            </a:r>
            <a:r>
              <a:rPr lang="zh-CN" altLang="zh-CN" dirty="0"/>
              <a:t>的模型—视图—控制器（</a:t>
            </a:r>
            <a:r>
              <a:rPr lang="en-US" altLang="zh-CN" dirty="0"/>
              <a:t>MVC</a:t>
            </a:r>
            <a:r>
              <a:rPr lang="zh-CN" altLang="zh-CN" dirty="0"/>
              <a:t>）和</a:t>
            </a:r>
            <a:r>
              <a:rPr lang="en-US" altLang="zh-CN" dirty="0"/>
              <a:t>REST Web Services</a:t>
            </a:r>
            <a:r>
              <a:rPr lang="zh-CN" altLang="zh-CN" dirty="0"/>
              <a:t>实现的</a:t>
            </a:r>
            <a:r>
              <a:rPr lang="en-US" altLang="zh-CN" dirty="0"/>
              <a:t>Web</a:t>
            </a:r>
            <a:r>
              <a:rPr lang="zh-CN" altLang="zh-CN" dirty="0"/>
              <a:t>应用程序。</a:t>
            </a:r>
          </a:p>
          <a:p>
            <a:r>
              <a:rPr lang="en-US" altLang="zh-CN" dirty="0"/>
              <a:t>Web</a:t>
            </a:r>
            <a:r>
              <a:rPr lang="zh-CN" altLang="zh-CN" dirty="0"/>
              <a:t>模块：提供了基本的</a:t>
            </a:r>
            <a:r>
              <a:rPr lang="en-US" altLang="zh-CN" dirty="0"/>
              <a:t>Web</a:t>
            </a:r>
            <a:r>
              <a:rPr lang="zh-CN" altLang="zh-CN" dirty="0"/>
              <a:t>开发集成特性，例如：多文件上传功能、使用</a:t>
            </a:r>
            <a:r>
              <a:rPr lang="en-US" altLang="zh-CN" dirty="0"/>
              <a:t>Servlet</a:t>
            </a:r>
            <a:r>
              <a:rPr lang="zh-CN" altLang="zh-CN" dirty="0"/>
              <a:t>监听器来初始化</a:t>
            </a:r>
            <a:r>
              <a:rPr lang="en-US" altLang="zh-CN" dirty="0" err="1"/>
              <a:t>IoC</a:t>
            </a:r>
            <a:r>
              <a:rPr lang="zh-CN" altLang="zh-CN" dirty="0"/>
              <a:t>容器以及</a:t>
            </a:r>
            <a:r>
              <a:rPr lang="en-US" altLang="zh-CN" dirty="0"/>
              <a:t>Web</a:t>
            </a:r>
            <a:r>
              <a:rPr lang="zh-CN" altLang="zh-CN" dirty="0"/>
              <a:t>应用上下文。</a:t>
            </a:r>
          </a:p>
          <a:p>
            <a:r>
              <a:rPr lang="en-US" altLang="zh-CN" dirty="0"/>
              <a:t>Portlet </a:t>
            </a:r>
            <a:r>
              <a:rPr lang="zh-CN" altLang="zh-CN" dirty="0"/>
              <a:t>模块：提供了在</a:t>
            </a:r>
            <a:r>
              <a:rPr lang="en-US" altLang="zh-CN" dirty="0"/>
              <a:t>portlet</a:t>
            </a:r>
            <a:r>
              <a:rPr lang="zh-CN" altLang="zh-CN" dirty="0"/>
              <a:t>环境中使用</a:t>
            </a:r>
            <a:r>
              <a:rPr lang="en-US" altLang="zh-CN" dirty="0"/>
              <a:t>MVC</a:t>
            </a:r>
            <a:r>
              <a:rPr lang="zh-CN" altLang="zh-CN" dirty="0"/>
              <a:t>实现，类似</a:t>
            </a:r>
            <a:r>
              <a:rPr lang="en-US" altLang="zh-CN" dirty="0"/>
              <a:t>Servlet</a:t>
            </a:r>
            <a:r>
              <a:rPr lang="zh-CN" altLang="zh-CN" dirty="0"/>
              <a:t>模块的功能。</a:t>
            </a:r>
          </a:p>
          <a:p>
            <a:r>
              <a:rPr lang="zh-CN" altLang="zh-CN" b="1" dirty="0"/>
              <a:t>其他模块</a:t>
            </a:r>
            <a:endParaRPr lang="zh-CN" altLang="zh-CN" dirty="0"/>
          </a:p>
          <a:p>
            <a:r>
              <a:rPr lang="en-US" altLang="zh-CN" dirty="0"/>
              <a:t>Spring</a:t>
            </a:r>
            <a:r>
              <a:rPr lang="zh-CN" altLang="zh-CN" dirty="0"/>
              <a:t>的其他模块还有</a:t>
            </a:r>
            <a:r>
              <a:rPr lang="en-US" altLang="zh-CN" dirty="0"/>
              <a:t>AOP</a:t>
            </a:r>
            <a:r>
              <a:rPr lang="zh-CN" altLang="zh-CN" dirty="0"/>
              <a:t>、</a:t>
            </a:r>
            <a:r>
              <a:rPr lang="en-US" altLang="zh-CN" dirty="0"/>
              <a:t>Aspects </a:t>
            </a:r>
            <a:r>
              <a:rPr lang="zh-CN" altLang="zh-CN" dirty="0"/>
              <a:t>、</a:t>
            </a:r>
            <a:r>
              <a:rPr lang="en-US" altLang="zh-CN" dirty="0"/>
              <a:t>Instrumentation </a:t>
            </a:r>
            <a:r>
              <a:rPr lang="zh-CN" altLang="zh-CN" dirty="0"/>
              <a:t>以及</a:t>
            </a:r>
            <a:r>
              <a:rPr lang="en-US" altLang="zh-CN" dirty="0"/>
              <a:t>Test</a:t>
            </a:r>
            <a:r>
              <a:rPr lang="zh-CN" altLang="zh-CN" dirty="0"/>
              <a:t>模块，具体介绍如下：</a:t>
            </a:r>
          </a:p>
          <a:p>
            <a:r>
              <a:rPr lang="en-US" altLang="zh-CN" dirty="0"/>
              <a:t>AOP</a:t>
            </a:r>
            <a:r>
              <a:rPr lang="zh-CN" altLang="zh-CN" dirty="0"/>
              <a:t>模块：提供了面向切面编程实现，允许定义方法拦截器和切入点，将代码按照功能进行分离，以降低耦合性。</a:t>
            </a:r>
          </a:p>
          <a:p>
            <a:r>
              <a:rPr lang="en-US" altLang="zh-CN" dirty="0"/>
              <a:t>Aspects </a:t>
            </a:r>
            <a:r>
              <a:rPr lang="zh-CN" altLang="zh-CN" dirty="0"/>
              <a:t>模块：提供了与</a:t>
            </a:r>
            <a:r>
              <a:rPr lang="en-US" altLang="zh-CN" dirty="0"/>
              <a:t>AspectJ</a:t>
            </a:r>
            <a:r>
              <a:rPr lang="zh-CN" altLang="zh-CN" dirty="0"/>
              <a:t>的集成功能，</a:t>
            </a:r>
            <a:r>
              <a:rPr lang="en-US" altLang="zh-CN" dirty="0"/>
              <a:t>AspectJ</a:t>
            </a:r>
            <a:r>
              <a:rPr lang="zh-CN" altLang="zh-CN" dirty="0"/>
              <a:t>是一个功能强大且成熟的面向切面编程（</a:t>
            </a:r>
            <a:r>
              <a:rPr lang="en-US" altLang="zh-CN" dirty="0"/>
              <a:t>AOP</a:t>
            </a:r>
            <a:r>
              <a:rPr lang="zh-CN" altLang="zh-CN" dirty="0"/>
              <a:t>）框架。</a:t>
            </a:r>
          </a:p>
          <a:p>
            <a:r>
              <a:rPr lang="en-US" altLang="zh-CN" dirty="0"/>
              <a:t>Instrumentation </a:t>
            </a:r>
            <a:r>
              <a:rPr lang="zh-CN" altLang="zh-CN" dirty="0"/>
              <a:t>模块：提供了类工具的支持和类加载器的实现，可以在特定的应用服务器中使用。</a:t>
            </a:r>
          </a:p>
          <a:p>
            <a:r>
              <a:rPr lang="en-US" altLang="zh-CN" dirty="0"/>
              <a:t>Messaging</a:t>
            </a:r>
            <a:r>
              <a:rPr lang="zh-CN" altLang="zh-CN" dirty="0"/>
              <a:t>模块：</a:t>
            </a:r>
            <a:r>
              <a:rPr lang="en-US" altLang="zh-CN" dirty="0"/>
              <a:t>Spring4.0</a:t>
            </a:r>
            <a:r>
              <a:rPr lang="zh-CN" altLang="zh-CN" dirty="0"/>
              <a:t>以后新增的模块，它提供了对消息传递体系结构和协议的支持。</a:t>
            </a:r>
          </a:p>
          <a:p>
            <a:r>
              <a:rPr lang="en-US" altLang="zh-CN" dirty="0"/>
              <a:t>Test</a:t>
            </a:r>
            <a:r>
              <a:rPr lang="zh-CN" altLang="zh-CN" dirty="0"/>
              <a:t>模块：提供了对单元测试和集成测试的支持。</a:t>
            </a:r>
          </a:p>
          <a:p>
            <a:endParaRPr lang="zh-CN" altLang="en-US" dirty="0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C063EDCA-7B14-4785-A50A-1687AA95B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7B9CA5-2E17-4C9C-BC04-EAB66D0FF8BB}" type="slidenum">
              <a:rPr lang="zh-CN" altLang="en-US">
                <a:ea typeface="微软雅黑" pitchFamily="34" charset="-122"/>
              </a:rPr>
              <a:pPr/>
              <a:t>15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72000"/>
          <a:lstStyle>
            <a:lvl1pPr marL="0" indent="266697" algn="l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5" y="684857"/>
            <a:ext cx="8863697" cy="4134642"/>
          </a:xfrm>
          <a:prstGeom prst="rect">
            <a:avLst/>
          </a:prstGeom>
        </p:spPr>
        <p:txBody>
          <a:bodyPr/>
          <a:lstStyle>
            <a:lvl1pPr marL="192879" indent="-192879">
              <a:buFont typeface="Wingdings" panose="05000000000000000000" pitchFamily="2" charset="2"/>
              <a:buChar char="n"/>
              <a:defRPr sz="1800">
                <a:latin typeface="微软雅黑" pitchFamily="34" charset="-122"/>
                <a:ea typeface="微软雅黑" pitchFamily="34" charset="-122"/>
              </a:defRPr>
            </a:lvl1pPr>
            <a:lvl2pPr marL="417905" indent="-160733">
              <a:buClr>
                <a:schemeClr val="tx2"/>
              </a:buClr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642931" indent="-128586">
              <a:buFont typeface="Wingdings" panose="05000000000000000000" pitchFamily="2" charset="2"/>
              <a:buChar char="n"/>
              <a:defRPr sz="1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900104" indent="-128586">
              <a:buFont typeface="Wingdings" panose="05000000000000000000" pitchFamily="2" charset="2"/>
              <a:buChar char="n"/>
              <a:defRPr sz="18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157276" indent="-128586">
              <a:buFont typeface="Wingdings" panose="05000000000000000000" pitchFamily="2" charset="2"/>
              <a:buChar char="n"/>
              <a:defRPr sz="18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7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00023" algn="l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EAF766B-9150-4466-AFFF-353779FB6495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CA04A4-0CBE-4A48-B002-D86267BA2D20}"/>
              </a:ext>
            </a:extLst>
          </p:cNvPr>
          <p:cNvSpPr/>
          <p:nvPr userDrawn="1"/>
        </p:nvSpPr>
        <p:spPr>
          <a:xfrm>
            <a:off x="401614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793E9A-834D-4BB3-81E1-5AA3D5CF88AC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6BA8DA86-A1B6-47C6-B48E-6944A53B35F6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D456D4-4EF5-404E-A070-6E764C16AE6E}"/>
              </a:ext>
            </a:extLst>
          </p:cNvPr>
          <p:cNvSpPr/>
          <p:nvPr userDrawn="1"/>
        </p:nvSpPr>
        <p:spPr>
          <a:xfrm>
            <a:off x="-8090" y="573465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8C7BC79-F5C2-4096-A07C-A782FB4BA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608" cy="212948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4F62CA1-D9B6-427C-8A3B-EB875145CE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76434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F22A9CA-8B82-4E83-B89D-DE2099DA5C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35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6" r:id="rId5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C1B4CF-0B97-4376-A2C8-3A42BBEFF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zh-CN" altLang="en-US" dirty="0"/>
              <a:t>的基本应用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AA65C51-2D9A-45A2-9A62-69809E43A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7" y="2320145"/>
            <a:ext cx="6400800" cy="333156"/>
          </a:xfrm>
        </p:spPr>
        <p:txBody>
          <a:bodyPr tIns="0"/>
          <a:lstStyle/>
          <a:p>
            <a:r>
              <a:rPr lang="zh-CN" altLang="en-US" dirty="0"/>
              <a:t>济南大学信息科学与工程学院 刘鹍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071300-C337-466E-9410-F8931987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什么是面向对象？</a:t>
            </a:r>
            <a:endParaRPr lang="en-US" altLang="zh-CN" dirty="0"/>
          </a:p>
          <a:p>
            <a:pPr lvl="1"/>
            <a:r>
              <a:rPr lang="zh-CN" altLang="en-US" dirty="0"/>
              <a:t>封装、继承、多态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37808A-EE8A-439B-A1CB-42EDE18EC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</p:spTree>
    <p:extLst>
      <p:ext uri="{BB962C8B-B14F-4D97-AF65-F5344CB8AC3E}">
        <p14:creationId xmlns:p14="http://schemas.microsoft.com/office/powerpoint/2010/main" val="24299123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A3A19E-0B99-4BA0-99E7-B3D2DAFB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cs typeface="Times New Roman" pitchFamily="18" charset="0"/>
              </a:rPr>
              <a:t>The Spring Framework provides a </a:t>
            </a:r>
            <a:r>
              <a:rPr lang="en-US" altLang="zh-CN" sz="2800" dirty="0">
                <a:solidFill>
                  <a:srgbClr val="FF0000"/>
                </a:solidFill>
                <a:cs typeface="Times New Roman" pitchFamily="18" charset="0"/>
              </a:rPr>
              <a:t>comprehensive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cs typeface="Times New Roman" pitchFamily="18" charset="0"/>
              </a:rPr>
              <a:t>programming</a:t>
            </a:r>
            <a:r>
              <a:rPr lang="en-US" altLang="zh-CN" sz="2800" dirty="0">
                <a:cs typeface="Times New Roman" pitchFamily="18" charset="0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cs typeface="Times New Roman" pitchFamily="18" charset="0"/>
              </a:rPr>
              <a:t>configuration model for modern</a:t>
            </a:r>
            <a:r>
              <a:rPr lang="en-US" altLang="zh-CN" sz="2800" dirty="0">
                <a:cs typeface="Times New Roman" pitchFamily="18" charset="0"/>
              </a:rPr>
              <a:t> Java-based enterprise applications - on any kind of deployment platform.</a:t>
            </a:r>
          </a:p>
        </p:txBody>
      </p:sp>
      <p:sp>
        <p:nvSpPr>
          <p:cNvPr id="11267" name="标题 1">
            <a:extLst>
              <a:ext uri="{FF2B5EF4-FFF2-40B4-BE49-F238E27FC236}">
                <a16:creationId xmlns:a16="http://schemas.microsoft.com/office/drawing/2014/main" id="{BCEFCEC1-6D66-4348-BC3A-C75F8D0C4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1.1.1 </a:t>
            </a:r>
            <a:r>
              <a:rPr lang="zh-CN" altLang="en-US"/>
              <a:t>什么是</a:t>
            </a:r>
            <a:r>
              <a:rPr lang="en-US" altLang="zh-CN"/>
              <a:t>Spring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6E70A2-3870-4867-8035-16B7A860B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6" y="2594969"/>
            <a:ext cx="6048375" cy="4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5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A3A19E-0B99-4BA0-99E7-B3D2DAFB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是分层的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/EE full-stack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轻量级开源框架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IoC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of Control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控制反转）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Oriented Programming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面向切面编程）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使用基本的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来完成以前只可能由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完成的工作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取代了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的臃肿、低效的开发模式</a:t>
            </a:r>
            <a:endParaRPr lang="zh-CN" altLang="en-US" dirty="0"/>
          </a:p>
        </p:txBody>
      </p:sp>
      <p:sp>
        <p:nvSpPr>
          <p:cNvPr id="11267" name="标题 1">
            <a:extLst>
              <a:ext uri="{FF2B5EF4-FFF2-40B4-BE49-F238E27FC236}">
                <a16:creationId xmlns:a16="http://schemas.microsoft.com/office/drawing/2014/main" id="{BCEFCEC1-6D66-4348-BC3A-C75F8D0C4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1.1.1 </a:t>
            </a:r>
            <a:r>
              <a:rPr lang="zh-CN" altLang="en-US"/>
              <a:t>什么是</a:t>
            </a:r>
            <a:r>
              <a:rPr lang="en-US" altLang="zh-CN"/>
              <a:t>Spring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6E70A2-3870-4867-8035-16B7A860B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6" y="2594969"/>
            <a:ext cx="6048375" cy="4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5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8037A1-E608-4A50-AC1F-7497F39810B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1" y="3480494"/>
            <a:ext cx="519112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9" descr="http://t1.baidu.com/it/u=1054232989,1761218864&amp;fm=15&amp;gp=0.jpg">
            <a:extLst>
              <a:ext uri="{FF2B5EF4-FFF2-40B4-BE49-F238E27FC236}">
                <a16:creationId xmlns:a16="http://schemas.microsoft.com/office/drawing/2014/main" id="{4008C2A0-17B6-42B2-8D91-DCB44DB4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40" y="2881145"/>
            <a:ext cx="1536838" cy="1938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146309-96B8-4E99-AE6F-C3DC5EB9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在实际开发中，通常服务器端在采用三层体系架构，分别为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表示层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(Web)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业务逻辑层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(Service)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持久层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(Dao)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对每一层都提供了技术支持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2290" name="标题 1">
            <a:extLst>
              <a:ext uri="{FF2B5EF4-FFF2-40B4-BE49-F238E27FC236}">
                <a16:creationId xmlns:a16="http://schemas.microsoft.com/office/drawing/2014/main" id="{9494E8C4-206A-4A63-949A-6180EFDF3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1.1.1 </a:t>
            </a:r>
            <a:r>
              <a:rPr lang="zh-CN" altLang="en-US"/>
              <a:t>什么是</a:t>
            </a:r>
            <a:r>
              <a:rPr lang="en-US" altLang="zh-CN"/>
              <a:t>Spring</a:t>
            </a:r>
            <a:endParaRPr lang="zh-CN" altLang="en-US"/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D25380C2-D388-49A6-B5AA-117C686F4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20" y="1334991"/>
            <a:ext cx="6132910" cy="56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9DEB957F-C7C2-494B-9EFE-9DA1257BD186}"/>
              </a:ext>
            </a:extLst>
          </p:cNvPr>
          <p:cNvSpPr/>
          <p:nvPr/>
        </p:nvSpPr>
        <p:spPr bwMode="auto">
          <a:xfrm>
            <a:off x="470424" y="2226353"/>
            <a:ext cx="2070719" cy="505902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67990" tIns="103696" rIns="167990" bIns="103696" spcCol="1270" anchor="ctr"/>
          <a:lstStyle/>
          <a:p>
            <a:pPr algn="ctr" defTabSz="1500188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375" dirty="0">
              <a:ea typeface="微软雅黑" pitchFamily="34" charset="-122"/>
            </a:endParaRPr>
          </a:p>
        </p:txBody>
      </p:sp>
      <p:sp>
        <p:nvSpPr>
          <p:cNvPr id="13" name="矩形 11">
            <a:extLst>
              <a:ext uri="{FF2B5EF4-FFF2-40B4-BE49-F238E27FC236}">
                <a16:creationId xmlns:a16="http://schemas.microsoft.com/office/drawing/2014/main" id="{033A30A5-15E1-4111-96F9-6FB158C0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05" y="2273522"/>
            <a:ext cx="1086870" cy="54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表示层</a:t>
            </a:r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9D15AF4D-D077-4B25-9F12-FFF16131EB4F}"/>
              </a:ext>
            </a:extLst>
          </p:cNvPr>
          <p:cNvSpPr/>
          <p:nvPr/>
        </p:nvSpPr>
        <p:spPr bwMode="auto">
          <a:xfrm>
            <a:off x="469127" y="3054191"/>
            <a:ext cx="2070719" cy="505902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67990" tIns="103696" rIns="167990" bIns="103696" spcCol="1270" anchor="ctr"/>
          <a:lstStyle/>
          <a:p>
            <a:pPr algn="ctr" defTabSz="1500188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375" dirty="0">
              <a:ea typeface="微软雅黑" pitchFamily="34" charset="-122"/>
            </a:endParaRP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id="{933489FE-7A69-4EAE-A3D7-21A18AF59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41" y="3100182"/>
            <a:ext cx="1677295" cy="54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业务逻辑层</a:t>
            </a:r>
          </a:p>
        </p:txBody>
      </p:sp>
      <p:sp>
        <p:nvSpPr>
          <p:cNvPr id="16" name="任意多边形 15">
            <a:extLst>
              <a:ext uri="{FF2B5EF4-FFF2-40B4-BE49-F238E27FC236}">
                <a16:creationId xmlns:a16="http://schemas.microsoft.com/office/drawing/2014/main" id="{03FAFE54-568A-4740-B15C-0495930CB05C}"/>
              </a:ext>
            </a:extLst>
          </p:cNvPr>
          <p:cNvSpPr/>
          <p:nvPr/>
        </p:nvSpPr>
        <p:spPr bwMode="auto">
          <a:xfrm>
            <a:off x="470424" y="3874955"/>
            <a:ext cx="2070719" cy="505902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67990" tIns="103696" rIns="167990" bIns="103696" spcCol="1270" anchor="ctr"/>
          <a:lstStyle/>
          <a:p>
            <a:pPr algn="ctr" defTabSz="1500188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375" dirty="0">
              <a:ea typeface="微软雅黑" pitchFamily="34" charset="-122"/>
            </a:endParaRPr>
          </a:p>
        </p:txBody>
      </p:sp>
      <p:sp>
        <p:nvSpPr>
          <p:cNvPr id="17" name="矩形 11">
            <a:extLst>
              <a:ext uri="{FF2B5EF4-FFF2-40B4-BE49-F238E27FC236}">
                <a16:creationId xmlns:a16="http://schemas.microsoft.com/office/drawing/2014/main" id="{91619A43-5AB7-4856-8644-EF2B82C6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05" y="3920945"/>
            <a:ext cx="1086870" cy="54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持久层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CC1E01AC-4A00-420D-9B77-8D95B59B4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559" y="2096000"/>
            <a:ext cx="451511" cy="733663"/>
          </a:xfrm>
          <a:prstGeom prst="rightArrow">
            <a:avLst>
              <a:gd name="adj1" fmla="val 50000"/>
              <a:gd name="adj2" fmla="val 4974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5D8193DF-9186-4B4D-ACFD-B36E5624B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559" y="2949419"/>
            <a:ext cx="451511" cy="733663"/>
          </a:xfrm>
          <a:prstGeom prst="rightArrow">
            <a:avLst>
              <a:gd name="adj1" fmla="val 50000"/>
              <a:gd name="adj2" fmla="val 502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D3B01BB2-064F-47C1-B461-9BA1BC2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559" y="3772235"/>
            <a:ext cx="451511" cy="733663"/>
          </a:xfrm>
          <a:prstGeom prst="rightArrow">
            <a:avLst>
              <a:gd name="adj1" fmla="val 50000"/>
              <a:gd name="adj2" fmla="val 502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6B256E-069A-4BB3-873D-D51824689103}"/>
              </a:ext>
            </a:extLst>
          </p:cNvPr>
          <p:cNvSpPr/>
          <p:nvPr/>
        </p:nvSpPr>
        <p:spPr>
          <a:xfrm>
            <a:off x="3086070" y="2266449"/>
            <a:ext cx="5606205" cy="4658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B35820-E95D-4030-86E6-0E6ABAE6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068" y="2341922"/>
            <a:ext cx="5590908" cy="48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在表示层提供了与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Struts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等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框架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的整合</a:t>
            </a:r>
            <a:endParaRPr lang="zh-CN" alt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A780BD-624F-4053-BCC5-D72D945597BA}"/>
              </a:ext>
            </a:extLst>
          </p:cNvPr>
          <p:cNvSpPr/>
          <p:nvPr/>
        </p:nvSpPr>
        <p:spPr>
          <a:xfrm>
            <a:off x="3086072" y="3054193"/>
            <a:ext cx="5590903" cy="4658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1CB43A-541A-4CFB-B4B0-D2957604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071" y="3130845"/>
            <a:ext cx="5644461" cy="48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在业务逻辑层可以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管理事务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记录日志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等</a:t>
            </a:r>
            <a:endParaRPr lang="zh-CN" alt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5838AE-A00A-4AA1-AAF1-13E6DB9F23E9}"/>
              </a:ext>
            </a:extLst>
          </p:cNvPr>
          <p:cNvSpPr/>
          <p:nvPr/>
        </p:nvSpPr>
        <p:spPr>
          <a:xfrm>
            <a:off x="3086072" y="3882030"/>
            <a:ext cx="5590903" cy="46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0F9BAE-991C-489C-A042-FACF0025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071" y="3886747"/>
            <a:ext cx="5644461" cy="48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在持久层可以整合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Hibernate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JdbcTemplate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等技术</a:t>
            </a:r>
            <a:endParaRPr lang="zh-CN" alt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399785-CBC5-4E48-995E-C570D632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zh-CN" dirty="0"/>
              <a:t>具有简单、可测试和松耦合等特点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zh-CN" dirty="0"/>
              <a:t>不仅可以用于服务器端开发，也可以应用于任何</a:t>
            </a:r>
            <a:r>
              <a:rPr lang="en-US" altLang="zh-CN" dirty="0"/>
              <a:t>Java</a:t>
            </a:r>
            <a:r>
              <a:rPr lang="zh-CN" altLang="zh-CN" dirty="0"/>
              <a:t>应用的开发中。</a:t>
            </a:r>
            <a:endParaRPr lang="zh-CN" altLang="en-US" dirty="0"/>
          </a:p>
        </p:txBody>
      </p:sp>
      <p:sp>
        <p:nvSpPr>
          <p:cNvPr id="13314" name="标题 1">
            <a:extLst>
              <a:ext uri="{FF2B5EF4-FFF2-40B4-BE49-F238E27FC236}">
                <a16:creationId xmlns:a16="http://schemas.microsoft.com/office/drawing/2014/main" id="{15F7969D-DB47-4513-9238-E7FA350F2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1.1.2 Spring</a:t>
            </a:r>
            <a:r>
              <a:rPr lang="zh-CN" altLang="en-US"/>
              <a:t>框架的优点</a:t>
            </a:r>
          </a:p>
        </p:txBody>
      </p:sp>
      <p:sp>
        <p:nvSpPr>
          <p:cNvPr id="65" name="任意多边形 64">
            <a:extLst>
              <a:ext uri="{FF2B5EF4-FFF2-40B4-BE49-F238E27FC236}">
                <a16:creationId xmlns:a16="http://schemas.microsoft.com/office/drawing/2014/main" id="{895A519E-3169-44A0-9BDF-4727F1C85F47}"/>
              </a:ext>
            </a:extLst>
          </p:cNvPr>
          <p:cNvSpPr/>
          <p:nvPr/>
        </p:nvSpPr>
        <p:spPr>
          <a:xfrm>
            <a:off x="4392283" y="1873861"/>
            <a:ext cx="75010" cy="336947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4288" tIns="0" rIns="14288" bIns="0" spcCol="1270" anchor="ctr"/>
          <a:lstStyle/>
          <a:p>
            <a:pPr defTabSz="166688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2200" kern="0">
              <a:solidFill>
                <a:schemeClr val="accent1">
                  <a:lumMod val="75000"/>
                </a:schemeClr>
              </a:solidFill>
              <a:latin typeface="Arial"/>
              <a:ea typeface="宋体"/>
            </a:endParaRPr>
          </a:p>
        </p:txBody>
      </p:sp>
      <p:sp>
        <p:nvSpPr>
          <p:cNvPr id="66" name="任意多边形 65">
            <a:extLst>
              <a:ext uri="{FF2B5EF4-FFF2-40B4-BE49-F238E27FC236}">
                <a16:creationId xmlns:a16="http://schemas.microsoft.com/office/drawing/2014/main" id="{ED1719E4-BC8C-46FA-9FBE-591AB0197BA3}"/>
              </a:ext>
            </a:extLst>
          </p:cNvPr>
          <p:cNvSpPr/>
          <p:nvPr/>
        </p:nvSpPr>
        <p:spPr>
          <a:xfrm>
            <a:off x="4080341" y="2227475"/>
            <a:ext cx="103585" cy="338138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4288" tIns="0" rIns="14288" bIns="0" spcCol="1270" anchor="ctr"/>
          <a:lstStyle/>
          <a:p>
            <a:pPr defTabSz="166688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2200" kern="0" dirty="0">
              <a:solidFill>
                <a:schemeClr val="accent1">
                  <a:lumMod val="75000"/>
                </a:schemeClr>
              </a:solidFill>
              <a:latin typeface="Arial"/>
              <a:ea typeface="宋体"/>
            </a:endParaRPr>
          </a:p>
        </p:txBody>
      </p:sp>
      <p:sp>
        <p:nvSpPr>
          <p:cNvPr id="67" name="任意多边形 66">
            <a:extLst>
              <a:ext uri="{FF2B5EF4-FFF2-40B4-BE49-F238E27FC236}">
                <a16:creationId xmlns:a16="http://schemas.microsoft.com/office/drawing/2014/main" id="{6156F90A-D43B-408E-86B9-94DA0523983B}"/>
              </a:ext>
            </a:extLst>
          </p:cNvPr>
          <p:cNvSpPr/>
          <p:nvPr/>
        </p:nvSpPr>
        <p:spPr>
          <a:xfrm>
            <a:off x="3973184" y="2615595"/>
            <a:ext cx="115491" cy="338138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4288" tIns="0" rIns="14288" bIns="0" spcCol="1270" anchor="ctr"/>
          <a:lstStyle/>
          <a:p>
            <a:pPr defTabSz="166688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2200" kern="0" dirty="0">
              <a:solidFill>
                <a:schemeClr val="accent1">
                  <a:lumMod val="75000"/>
                </a:schemeClr>
              </a:solidFill>
              <a:latin typeface="Arial"/>
              <a:ea typeface="宋体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1DC5A986-06DE-4102-BA4A-6EA6FFDFF51E}"/>
              </a:ext>
            </a:extLst>
          </p:cNvPr>
          <p:cNvSpPr/>
          <p:nvPr/>
        </p:nvSpPr>
        <p:spPr bwMode="auto">
          <a:xfrm>
            <a:off x="3643381" y="1897040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0" name="矩形 5">
            <a:extLst>
              <a:ext uri="{FF2B5EF4-FFF2-40B4-BE49-F238E27FC236}">
                <a16:creationId xmlns:a16="http://schemas.microsoft.com/office/drawing/2014/main" id="{73985924-DF43-46F4-A73B-B94A3A830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343" y="1869099"/>
            <a:ext cx="22062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非侵入式设计</a:t>
            </a:r>
            <a:endParaRPr lang="zh-CN" altLang="zh-CN" sz="2200" b="1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E5462BC2-5975-43C6-AD5F-ADBDA04F8ACC}"/>
              </a:ext>
            </a:extLst>
          </p:cNvPr>
          <p:cNvSpPr/>
          <p:nvPr/>
        </p:nvSpPr>
        <p:spPr bwMode="auto">
          <a:xfrm>
            <a:off x="3643381" y="2315241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B301A0FE-107F-4715-A523-A4E3414F27FF}"/>
              </a:ext>
            </a:extLst>
          </p:cNvPr>
          <p:cNvSpPr/>
          <p:nvPr/>
        </p:nvSpPr>
        <p:spPr bwMode="auto">
          <a:xfrm>
            <a:off x="3643381" y="2726007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3" name="矩形 7">
            <a:extLst>
              <a:ext uri="{FF2B5EF4-FFF2-40B4-BE49-F238E27FC236}">
                <a16:creationId xmlns:a16="http://schemas.microsoft.com/office/drawing/2014/main" id="{071C32D9-3EA7-4C79-8864-B7D57288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344" y="2696583"/>
            <a:ext cx="1377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2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zh-CN" sz="2200" b="1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6">
            <a:extLst>
              <a:ext uri="{FF2B5EF4-FFF2-40B4-BE49-F238E27FC236}">
                <a16:creationId xmlns:a16="http://schemas.microsoft.com/office/drawing/2014/main" id="{99076C4F-081E-4352-B12A-8E2F88D3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345" y="2283437"/>
            <a:ext cx="27238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方便解耦、简化开发</a:t>
            </a:r>
            <a:endParaRPr lang="zh-CN" altLang="zh-CN" sz="2200" b="1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1">
            <a:extLst>
              <a:ext uri="{FF2B5EF4-FFF2-40B4-BE49-F238E27FC236}">
                <a16:creationId xmlns:a16="http://schemas.microsoft.com/office/drawing/2014/main" id="{2DDFEC9D-E06B-41E6-8585-EE75D5F4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029" y="1873862"/>
            <a:ext cx="3593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2">
            <a:extLst>
              <a:ext uri="{FF2B5EF4-FFF2-40B4-BE49-F238E27FC236}">
                <a16:creationId xmlns:a16="http://schemas.microsoft.com/office/drawing/2014/main" id="{A39482F4-4A89-4148-8F54-C722142A0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403" y="2261711"/>
            <a:ext cx="4379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  <p:sp>
        <p:nvSpPr>
          <p:cNvPr id="87" name="矩形 3">
            <a:extLst>
              <a:ext uri="{FF2B5EF4-FFF2-40B4-BE49-F238E27FC236}">
                <a16:creationId xmlns:a16="http://schemas.microsoft.com/office/drawing/2014/main" id="{53B33C99-1935-41C8-9B3D-0DDF65B9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403" y="2685576"/>
            <a:ext cx="4427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7AD03605-5BF1-4686-B213-10E28A280A74}"/>
              </a:ext>
            </a:extLst>
          </p:cNvPr>
          <p:cNvSpPr/>
          <p:nvPr/>
        </p:nvSpPr>
        <p:spPr bwMode="auto">
          <a:xfrm>
            <a:off x="3643381" y="3135582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0" name="矩形 7">
            <a:extLst>
              <a:ext uri="{FF2B5EF4-FFF2-40B4-BE49-F238E27FC236}">
                <a16:creationId xmlns:a16="http://schemas.microsoft.com/office/drawing/2014/main" id="{40D71F35-6A51-4C60-9778-A99C027D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345" y="3110921"/>
            <a:ext cx="27238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支持声明式事务处理</a:t>
            </a:r>
            <a:endParaRPr lang="zh-CN" altLang="zh-CN" sz="2200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3">
            <a:extLst>
              <a:ext uri="{FF2B5EF4-FFF2-40B4-BE49-F238E27FC236}">
                <a16:creationId xmlns:a16="http://schemas.microsoft.com/office/drawing/2014/main" id="{EC77FF6B-50A8-4486-AD41-833C60EC4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403" y="3080864"/>
            <a:ext cx="4427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50E950C9-0AFE-4126-8DCF-57BC96626FA5}"/>
              </a:ext>
            </a:extLst>
          </p:cNvPr>
          <p:cNvSpPr/>
          <p:nvPr/>
        </p:nvSpPr>
        <p:spPr bwMode="auto">
          <a:xfrm>
            <a:off x="3643381" y="3546348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4" name="矩形 7">
            <a:extLst>
              <a:ext uri="{FF2B5EF4-FFF2-40B4-BE49-F238E27FC236}">
                <a16:creationId xmlns:a16="http://schemas.microsoft.com/office/drawing/2014/main" id="{27FE1D86-E5B6-4E31-B83D-4B9B611E7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343" y="3525258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方便程序测试</a:t>
            </a:r>
            <a:endParaRPr lang="zh-CN" altLang="zh-CN" sz="2200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3">
            <a:extLst>
              <a:ext uri="{FF2B5EF4-FFF2-40B4-BE49-F238E27FC236}">
                <a16:creationId xmlns:a16="http://schemas.microsoft.com/office/drawing/2014/main" id="{24FF1177-55F3-45D8-941B-DE3D11FE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91" y="3527033"/>
            <a:ext cx="3593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B438F335-7A83-4D42-B72C-0A828E1A1199}"/>
              </a:ext>
            </a:extLst>
          </p:cNvPr>
          <p:cNvSpPr/>
          <p:nvPr/>
        </p:nvSpPr>
        <p:spPr bwMode="auto">
          <a:xfrm>
            <a:off x="3643381" y="3955923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8" name="矩形 7">
            <a:extLst>
              <a:ext uri="{FF2B5EF4-FFF2-40B4-BE49-F238E27FC236}">
                <a16:creationId xmlns:a16="http://schemas.microsoft.com/office/drawing/2014/main" id="{2E5A17F1-93A0-4A29-8E9B-6F7F62C9B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344" y="3938406"/>
            <a:ext cx="30059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方便集成各种优秀框架</a:t>
            </a:r>
            <a:endParaRPr lang="zh-CN" altLang="zh-CN" sz="2200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3">
            <a:extLst>
              <a:ext uri="{FF2B5EF4-FFF2-40B4-BE49-F238E27FC236}">
                <a16:creationId xmlns:a16="http://schemas.microsoft.com/office/drawing/2014/main" id="{8ADB0A40-4F55-4919-A269-DBB7683E9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91" y="3938989"/>
            <a:ext cx="3593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直接连接符 45">
            <a:extLst>
              <a:ext uri="{FF2B5EF4-FFF2-40B4-BE49-F238E27FC236}">
                <a16:creationId xmlns:a16="http://schemas.microsoft.com/office/drawing/2014/main" id="{9E76B600-05E4-4392-9DA6-15D08AD8F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3381" y="2669279"/>
            <a:ext cx="4209789" cy="7144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200"/>
          </a:p>
        </p:txBody>
      </p:sp>
      <p:sp>
        <p:nvSpPr>
          <p:cNvPr id="40" name="直接连接符 46">
            <a:extLst>
              <a:ext uri="{FF2B5EF4-FFF2-40B4-BE49-F238E27FC236}">
                <a16:creationId xmlns:a16="http://schemas.microsoft.com/office/drawing/2014/main" id="{EC59CE22-5747-4944-B8A6-9642EFF44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81" y="3064145"/>
            <a:ext cx="4218761" cy="422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200"/>
          </a:p>
        </p:txBody>
      </p:sp>
      <p:sp>
        <p:nvSpPr>
          <p:cNvPr id="44" name="直接连接符 47">
            <a:extLst>
              <a:ext uri="{FF2B5EF4-FFF2-40B4-BE49-F238E27FC236}">
                <a16:creationId xmlns:a16="http://schemas.microsoft.com/office/drawing/2014/main" id="{CCD8161E-B8B7-485A-8ACD-AE9CA9BD0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81" y="2261712"/>
            <a:ext cx="4209789" cy="5138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200"/>
          </a:p>
        </p:txBody>
      </p:sp>
      <p:sp>
        <p:nvSpPr>
          <p:cNvPr id="88" name="直接连接符 46">
            <a:extLst>
              <a:ext uri="{FF2B5EF4-FFF2-40B4-BE49-F238E27FC236}">
                <a16:creationId xmlns:a16="http://schemas.microsoft.com/office/drawing/2014/main" id="{18309E13-D391-4774-BCF4-E7C0C1E73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81" y="3473720"/>
            <a:ext cx="4209789" cy="31378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200"/>
          </a:p>
        </p:txBody>
      </p:sp>
      <p:sp>
        <p:nvSpPr>
          <p:cNvPr id="92" name="直接连接符 46">
            <a:extLst>
              <a:ext uri="{FF2B5EF4-FFF2-40B4-BE49-F238E27FC236}">
                <a16:creationId xmlns:a16="http://schemas.microsoft.com/office/drawing/2014/main" id="{E55F7D5F-1FAE-4E81-B5FA-153CD900F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9335" y="3888479"/>
            <a:ext cx="4203834" cy="15478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200"/>
          </a:p>
        </p:txBody>
      </p:sp>
      <p:sp>
        <p:nvSpPr>
          <p:cNvPr id="96" name="直接连接符 46">
            <a:extLst>
              <a:ext uri="{FF2B5EF4-FFF2-40B4-BE49-F238E27FC236}">
                <a16:creationId xmlns:a16="http://schemas.microsoft.com/office/drawing/2014/main" id="{2933F89C-224D-495A-ACC8-877AC63395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8308" y="4300435"/>
            <a:ext cx="4203834" cy="15478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200"/>
          </a:p>
        </p:txBody>
      </p:sp>
      <p:sp>
        <p:nvSpPr>
          <p:cNvPr id="100" name="直接连接符 46">
            <a:extLst>
              <a:ext uri="{FF2B5EF4-FFF2-40B4-BE49-F238E27FC236}">
                <a16:creationId xmlns:a16="http://schemas.microsoft.com/office/drawing/2014/main" id="{613665C1-B7A4-47B9-B213-8666D5F2F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7282" y="4714773"/>
            <a:ext cx="4203834" cy="15478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200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01614F39-07AB-4AB2-A306-4B161B9F106B}"/>
              </a:ext>
            </a:extLst>
          </p:cNvPr>
          <p:cNvSpPr/>
          <p:nvPr/>
        </p:nvSpPr>
        <p:spPr bwMode="auto">
          <a:xfrm>
            <a:off x="3657669" y="4370260"/>
            <a:ext cx="336947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2" name="矩形 7">
            <a:extLst>
              <a:ext uri="{FF2B5EF4-FFF2-40B4-BE49-F238E27FC236}">
                <a16:creationId xmlns:a16="http://schemas.microsoft.com/office/drawing/2014/main" id="{89DF2B30-3367-4FEF-83AC-DEB841742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342" y="4352743"/>
            <a:ext cx="37657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22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 API</a:t>
            </a:r>
            <a:r>
              <a:rPr lang="zh-CN" altLang="en-US" sz="22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的使用难度</a:t>
            </a:r>
            <a:endParaRPr lang="zh-CN" altLang="zh-CN" sz="2200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3">
            <a:extLst>
              <a:ext uri="{FF2B5EF4-FFF2-40B4-BE49-F238E27FC236}">
                <a16:creationId xmlns:a16="http://schemas.microsoft.com/office/drawing/2014/main" id="{72DDA556-121E-4132-B8C0-787F16DB1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91" y="4353326"/>
            <a:ext cx="3593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BE95AB4-B13F-4660-9FA9-795AED1B155A}"/>
              </a:ext>
            </a:extLst>
          </p:cNvPr>
          <p:cNvGrpSpPr>
            <a:grpSpLocks/>
          </p:cNvGrpSpPr>
          <p:nvPr/>
        </p:nvGrpSpPr>
        <p:grpSpPr bwMode="auto">
          <a:xfrm>
            <a:off x="1299533" y="2269787"/>
            <a:ext cx="2244329" cy="2244328"/>
            <a:chOff x="482607" y="2373313"/>
            <a:chExt cx="2502120" cy="2501900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7F07BE9-21F4-427D-AD48-2A37D98FDBA8}"/>
                </a:ext>
              </a:extLst>
            </p:cNvPr>
            <p:cNvSpPr/>
            <p:nvPr/>
          </p:nvSpPr>
          <p:spPr>
            <a:xfrm>
              <a:off x="482607" y="2373313"/>
              <a:ext cx="2502120" cy="25019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1FC1ACB3-172A-4E00-A043-36DFACE5B57F}"/>
                </a:ext>
              </a:extLst>
            </p:cNvPr>
            <p:cNvSpPr/>
            <p:nvPr/>
          </p:nvSpPr>
          <p:spPr bwMode="auto">
            <a:xfrm>
              <a:off x="684269" y="2570359"/>
              <a:ext cx="2101549" cy="210154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76200" dist="50800" dir="16200000">
                <a:prstClr val="black">
                  <a:alpha val="34000"/>
                </a:prstClr>
              </a:innerShdw>
            </a:effec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7" name="矩形 1">
              <a:extLst>
                <a:ext uri="{FF2B5EF4-FFF2-40B4-BE49-F238E27FC236}">
                  <a16:creationId xmlns:a16="http://schemas.microsoft.com/office/drawing/2014/main" id="{EC0F8DB3-3703-47BF-ADD5-F9CE29D1D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65" y="3077941"/>
              <a:ext cx="1982785" cy="1120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1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1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框架的</a:t>
              </a:r>
              <a:r>
                <a:rPr lang="en-US" altLang="zh-CN" sz="21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21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大优点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0" grpId="0"/>
      <p:bldP spid="81" grpId="0" animBg="1"/>
      <p:bldP spid="82" grpId="0" animBg="1"/>
      <p:bldP spid="83" grpId="0"/>
      <p:bldP spid="84" grpId="0"/>
      <p:bldP spid="85" grpId="0"/>
      <p:bldP spid="86" grpId="0"/>
      <p:bldP spid="87" grpId="0"/>
      <p:bldP spid="89" grpId="0" animBg="1"/>
      <p:bldP spid="90" grpId="0"/>
      <p:bldP spid="91" grpId="0"/>
      <p:bldP spid="93" grpId="0" animBg="1"/>
      <p:bldP spid="94" grpId="0"/>
      <p:bldP spid="95" grpId="0"/>
      <p:bldP spid="97" grpId="0" animBg="1"/>
      <p:bldP spid="98" grpId="0"/>
      <p:bldP spid="99" grpId="0"/>
      <p:bldP spid="101" grpId="0" animBg="1"/>
      <p:bldP spid="102" grpId="0"/>
      <p:bldP spid="1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8BC0D6-C4FA-423D-B0E0-F5F21988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3" y="684857"/>
            <a:ext cx="2665396" cy="4134642"/>
          </a:xfrm>
        </p:spPr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分层架构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个模块集合</a:t>
            </a:r>
            <a:endParaRPr lang="zh-CN" altLang="en-US" dirty="0"/>
          </a:p>
        </p:txBody>
      </p:sp>
      <p:sp>
        <p:nvSpPr>
          <p:cNvPr id="14338" name="标题 1">
            <a:extLst>
              <a:ext uri="{FF2B5EF4-FFF2-40B4-BE49-F238E27FC236}">
                <a16:creationId xmlns:a16="http://schemas.microsoft.com/office/drawing/2014/main" id="{7EFFE03E-40F1-452F-9BB6-9379D8E78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1.1.3 Spring</a:t>
            </a:r>
            <a:r>
              <a:rPr lang="zh-CN" altLang="en-US"/>
              <a:t>的体系结构</a:t>
            </a:r>
          </a:p>
        </p:txBody>
      </p:sp>
      <p:sp>
        <p:nvSpPr>
          <p:cNvPr id="14339" name="矩形 15">
            <a:extLst>
              <a:ext uri="{FF2B5EF4-FFF2-40B4-BE49-F238E27FC236}">
                <a16:creationId xmlns:a16="http://schemas.microsoft.com/office/drawing/2014/main" id="{3906A1CD-CB20-4B28-B84D-D99BC7D7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14" y="1217119"/>
            <a:ext cx="6030515" cy="5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40" name="标题 1">
            <a:extLst>
              <a:ext uri="{FF2B5EF4-FFF2-40B4-BE49-F238E27FC236}">
                <a16:creationId xmlns:a16="http://schemas.microsoft.com/office/drawing/2014/main" id="{E37723B6-3C36-4377-A763-349C3E3F1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23" y="1162648"/>
            <a:ext cx="3708797" cy="31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C5998AA-19EE-4B0A-AF92-56AB7620BFE7}"/>
              </a:ext>
            </a:extLst>
          </p:cNvPr>
          <p:cNvGrpSpPr>
            <a:grpSpLocks/>
          </p:cNvGrpSpPr>
          <p:nvPr/>
        </p:nvGrpSpPr>
        <p:grpSpPr bwMode="auto">
          <a:xfrm>
            <a:off x="752154" y="4147797"/>
            <a:ext cx="7623634" cy="580939"/>
            <a:chOff x="641350" y="5657056"/>
            <a:chExt cx="10164844" cy="1032780"/>
          </a:xfrm>
        </p:grpSpPr>
        <p:sp>
          <p:nvSpPr>
            <p:cNvPr id="31" name="TextBox 4">
              <a:extLst>
                <a:ext uri="{FF2B5EF4-FFF2-40B4-BE49-F238E27FC236}">
                  <a16:creationId xmlns:a16="http://schemas.microsoft.com/office/drawing/2014/main" id="{56B1A3CE-F131-443D-95AF-4D5D43C98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999" y="6027984"/>
              <a:ext cx="9402195" cy="65659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ea typeface="微软雅黑" pitchFamily="34" charset="-122"/>
                </a:rPr>
                <a:t>      </a:t>
              </a:r>
              <a:endParaRPr lang="zh-CN" altLang="zh-CN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14368" name="Picture 2" descr="E:\白沙\设计文档\素材\灯泡.png">
              <a:extLst>
                <a:ext uri="{FF2B5EF4-FFF2-40B4-BE49-F238E27FC236}">
                  <a16:creationId xmlns:a16="http://schemas.microsoft.com/office/drawing/2014/main" id="{79734BD6-6E95-42AE-B1EE-B2E6F93B9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50" y="5657056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9" name="矩形 33">
              <a:extLst>
                <a:ext uri="{FF2B5EF4-FFF2-40B4-BE49-F238E27FC236}">
                  <a16:creationId xmlns:a16="http://schemas.microsoft.com/office/drawing/2014/main" id="{5AE4155D-2F66-42E1-B9F7-CC4B6FFC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61" y="6033246"/>
              <a:ext cx="7504770" cy="656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 dirty="0">
                  <a:solidFill>
                    <a:srgbClr val="FF0000"/>
                  </a:solidFill>
                  <a:ea typeface="微软雅黑" pitchFamily="34" charset="-122"/>
                </a:rPr>
                <a:t>注意：</a:t>
              </a:r>
              <a:r>
                <a:rPr lang="zh-CN" altLang="en-US" b="1" dirty="0">
                  <a:solidFill>
                    <a:srgbClr val="0070C0"/>
                  </a:solidFill>
                  <a:ea typeface="微软雅黑" pitchFamily="34" charset="-122"/>
                </a:rPr>
                <a:t>上图中蓝色</a:t>
              </a:r>
              <a:r>
                <a:rPr lang="zh-CN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背景模块为</a:t>
              </a:r>
              <a:r>
                <a:rPr lang="zh-C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课</a:t>
              </a:r>
              <a:r>
                <a:rPr lang="zh-CN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所涉及的主要模块</a:t>
              </a:r>
              <a:r>
                <a:rPr lang="zh-C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。</a:t>
              </a:r>
              <a:endParaRPr lang="zh-CN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0DE4BEC8-7D2E-477B-A2C9-6AAABE48BD80}"/>
              </a:ext>
            </a:extLst>
          </p:cNvPr>
          <p:cNvSpPr/>
          <p:nvPr/>
        </p:nvSpPr>
        <p:spPr>
          <a:xfrm>
            <a:off x="2824168" y="3074017"/>
            <a:ext cx="6043974" cy="714375"/>
          </a:xfrm>
          <a:prstGeom prst="roundRect">
            <a:avLst/>
          </a:prstGeom>
          <a:solidFill>
            <a:srgbClr val="FFC000">
              <a:alpha val="8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D0C887B9-D1C1-4B6A-AF19-A0E9844544E9}"/>
              </a:ext>
            </a:extLst>
          </p:cNvPr>
          <p:cNvSpPr/>
          <p:nvPr/>
        </p:nvSpPr>
        <p:spPr>
          <a:xfrm>
            <a:off x="2939491" y="3335952"/>
            <a:ext cx="1164557" cy="2917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CED113DF-F033-4843-953E-6B22981554D9}"/>
              </a:ext>
            </a:extLst>
          </p:cNvPr>
          <p:cNvSpPr/>
          <p:nvPr/>
        </p:nvSpPr>
        <p:spPr>
          <a:xfrm>
            <a:off x="4455682" y="3335952"/>
            <a:ext cx="1164557" cy="2917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19E5001F-D9DB-43A8-9920-382237D4BA02}"/>
              </a:ext>
            </a:extLst>
          </p:cNvPr>
          <p:cNvSpPr/>
          <p:nvPr/>
        </p:nvSpPr>
        <p:spPr>
          <a:xfrm>
            <a:off x="6041825" y="3335952"/>
            <a:ext cx="1164557" cy="2917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2288F74F-9A7A-4C78-B97F-FBDA3E2C38D4}"/>
              </a:ext>
            </a:extLst>
          </p:cNvPr>
          <p:cNvSpPr/>
          <p:nvPr/>
        </p:nvSpPr>
        <p:spPr>
          <a:xfrm>
            <a:off x="7542893" y="3335952"/>
            <a:ext cx="1164557" cy="2917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SpEL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08B8A9-8D96-4B61-98ED-AD3F65B03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477" y="2996984"/>
            <a:ext cx="2249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Core Container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99122D71-4668-4424-817A-B451DD4C8250}"/>
              </a:ext>
            </a:extLst>
          </p:cNvPr>
          <p:cNvSpPr/>
          <p:nvPr/>
        </p:nvSpPr>
        <p:spPr>
          <a:xfrm>
            <a:off x="2835872" y="3860197"/>
            <a:ext cx="6043974" cy="2750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73ACBC6E-F576-43C9-8AB7-0D2F7C292926}"/>
              </a:ext>
            </a:extLst>
          </p:cNvPr>
          <p:cNvSpPr/>
          <p:nvPr/>
        </p:nvSpPr>
        <p:spPr>
          <a:xfrm>
            <a:off x="2774778" y="835310"/>
            <a:ext cx="2941641" cy="14585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9D46D8CB-B61A-4888-9DE5-748BD9FC628D}"/>
              </a:ext>
            </a:extLst>
          </p:cNvPr>
          <p:cNvSpPr/>
          <p:nvPr/>
        </p:nvSpPr>
        <p:spPr>
          <a:xfrm>
            <a:off x="2909005" y="1196065"/>
            <a:ext cx="1164557" cy="2917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A2598133-123D-4FD9-8A16-B62B376277D7}"/>
              </a:ext>
            </a:extLst>
          </p:cNvPr>
          <p:cNvSpPr/>
          <p:nvPr/>
        </p:nvSpPr>
        <p:spPr>
          <a:xfrm>
            <a:off x="4336342" y="1196065"/>
            <a:ext cx="1164557" cy="2917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C55376E6-4C8D-45D0-83A2-C3B0A8B2096C}"/>
              </a:ext>
            </a:extLst>
          </p:cNvPr>
          <p:cNvSpPr/>
          <p:nvPr/>
        </p:nvSpPr>
        <p:spPr>
          <a:xfrm>
            <a:off x="2915740" y="1528836"/>
            <a:ext cx="1164557" cy="291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8B2DB6-B17B-4B02-BD79-5215D569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545" y="824702"/>
            <a:ext cx="290950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Access/Integration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F3F8A56-8465-4FFB-BE31-CD6CCCA4519F}"/>
              </a:ext>
            </a:extLst>
          </p:cNvPr>
          <p:cNvSpPr/>
          <p:nvPr/>
        </p:nvSpPr>
        <p:spPr>
          <a:xfrm>
            <a:off x="4337407" y="1528836"/>
            <a:ext cx="1164557" cy="291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058A0C02-9D9B-40E5-841C-9BFF1B71E7A9}"/>
              </a:ext>
            </a:extLst>
          </p:cNvPr>
          <p:cNvSpPr/>
          <p:nvPr/>
        </p:nvSpPr>
        <p:spPr>
          <a:xfrm>
            <a:off x="2922235" y="1881868"/>
            <a:ext cx="2571099" cy="27503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Transactions</a:t>
            </a:r>
            <a:endParaRPr lang="zh-CN" altLang="en-US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5344B962-5DAF-4655-BBFA-5A6A4FCACEC3}"/>
              </a:ext>
            </a:extLst>
          </p:cNvPr>
          <p:cNvSpPr/>
          <p:nvPr/>
        </p:nvSpPr>
        <p:spPr>
          <a:xfrm>
            <a:off x="7667095" y="2366399"/>
            <a:ext cx="1176759" cy="661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34E96DE4-D264-45F9-9B3E-802332D6D65B}"/>
              </a:ext>
            </a:extLst>
          </p:cNvPr>
          <p:cNvSpPr/>
          <p:nvPr/>
        </p:nvSpPr>
        <p:spPr>
          <a:xfrm>
            <a:off x="5924374" y="815065"/>
            <a:ext cx="2941641" cy="1458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602E98B8-9C8C-4350-B808-DFA6A12E81F4}"/>
              </a:ext>
            </a:extLst>
          </p:cNvPr>
          <p:cNvSpPr/>
          <p:nvPr/>
        </p:nvSpPr>
        <p:spPr>
          <a:xfrm>
            <a:off x="6028353" y="1142488"/>
            <a:ext cx="1329031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Socket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34C48A6-00DF-4550-A4A9-BDDE12BB1BE9}"/>
              </a:ext>
            </a:extLst>
          </p:cNvPr>
          <p:cNvSpPr/>
          <p:nvPr/>
        </p:nvSpPr>
        <p:spPr>
          <a:xfrm>
            <a:off x="7438677" y="1142488"/>
            <a:ext cx="1329031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4E4EA2C1-7ED6-4155-8A6C-3203D037D9D1}"/>
              </a:ext>
            </a:extLst>
          </p:cNvPr>
          <p:cNvSpPr/>
          <p:nvPr/>
        </p:nvSpPr>
        <p:spPr>
          <a:xfrm>
            <a:off x="6032134" y="1638978"/>
            <a:ext cx="1329031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64299D7C-454E-45CA-918C-4D1221212F27}"/>
              </a:ext>
            </a:extLst>
          </p:cNvPr>
          <p:cNvSpPr/>
          <p:nvPr/>
        </p:nvSpPr>
        <p:spPr>
          <a:xfrm>
            <a:off x="7431115" y="1638978"/>
            <a:ext cx="1329031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Portlet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8C734F-D7FA-4A05-9E59-E582CDE63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607" y="793383"/>
            <a:ext cx="15180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55B3FE-8022-44CB-B34E-5C8139675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722" y="3788337"/>
            <a:ext cx="179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Spring-Test</a:t>
            </a:r>
            <a:endParaRPr lang="zh-CN" altLang="en-US" dirty="0"/>
          </a:p>
        </p:txBody>
      </p:sp>
      <p:sp>
        <p:nvSpPr>
          <p:cNvPr id="60" name="圆角矩形 13">
            <a:extLst>
              <a:ext uri="{FF2B5EF4-FFF2-40B4-BE49-F238E27FC236}">
                <a16:creationId xmlns:a16="http://schemas.microsoft.com/office/drawing/2014/main" id="{59499F1E-5B1E-4715-A8DA-BF0479363EAE}"/>
              </a:ext>
            </a:extLst>
          </p:cNvPr>
          <p:cNvSpPr/>
          <p:nvPr/>
        </p:nvSpPr>
        <p:spPr>
          <a:xfrm>
            <a:off x="2773839" y="2357697"/>
            <a:ext cx="4657276" cy="6698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9AA5FDFD-C577-4D1C-9B97-BA6711C2A1BE}"/>
              </a:ext>
            </a:extLst>
          </p:cNvPr>
          <p:cNvSpPr/>
          <p:nvPr/>
        </p:nvSpPr>
        <p:spPr>
          <a:xfrm>
            <a:off x="2863529" y="2679069"/>
            <a:ext cx="1295002" cy="2917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ABA251D0-04B7-4B2E-8F7C-79B1CF54E9D5}"/>
              </a:ext>
            </a:extLst>
          </p:cNvPr>
          <p:cNvSpPr/>
          <p:nvPr/>
        </p:nvSpPr>
        <p:spPr>
          <a:xfrm>
            <a:off x="4290864" y="2679069"/>
            <a:ext cx="1330922" cy="2917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A999EE-DB43-4354-A65B-3C38D2DAD72D}"/>
              </a:ext>
            </a:extLst>
          </p:cNvPr>
          <p:cNvSpPr/>
          <p:nvPr/>
        </p:nvSpPr>
        <p:spPr>
          <a:xfrm>
            <a:off x="2834272" y="2366399"/>
            <a:ext cx="4523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Aspect Oriented Programming &amp; Instrumentation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F0FB2B3F-3160-4DA7-9E32-2E9112E9E55F}"/>
              </a:ext>
            </a:extLst>
          </p:cNvPr>
          <p:cNvSpPr/>
          <p:nvPr/>
        </p:nvSpPr>
        <p:spPr>
          <a:xfrm>
            <a:off x="5738968" y="2695601"/>
            <a:ext cx="1545405" cy="28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3" grpId="0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144C5BFE-C366-4859-B963-783E2037A313}"/>
              </a:ext>
            </a:extLst>
          </p:cNvPr>
          <p:cNvGrpSpPr>
            <a:grpSpLocks/>
          </p:cNvGrpSpPr>
          <p:nvPr/>
        </p:nvGrpSpPr>
        <p:grpSpPr bwMode="auto">
          <a:xfrm>
            <a:off x="486284" y="601993"/>
            <a:ext cx="4677240" cy="522335"/>
            <a:chOff x="0" y="1124373"/>
            <a:chExt cx="3571875" cy="928955"/>
          </a:xfrm>
        </p:grpSpPr>
        <p:sp>
          <p:nvSpPr>
            <p:cNvPr id="11" name="五边形 10">
              <a:extLst>
                <a:ext uri="{FF2B5EF4-FFF2-40B4-BE49-F238E27FC236}">
                  <a16:creationId xmlns:a16="http://schemas.microsoft.com/office/drawing/2014/main" id="{39AFA885-4650-4072-9BFA-8BC870F51624}"/>
                </a:ext>
              </a:extLst>
            </p:cNvPr>
            <p:cNvSpPr/>
            <p:nvPr/>
          </p:nvSpPr>
          <p:spPr>
            <a:xfrm>
              <a:off x="0" y="1124373"/>
              <a:ext cx="3179763" cy="913995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05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  <p:sp>
          <p:nvSpPr>
            <p:cNvPr id="15392" name="矩形 7">
              <a:extLst>
                <a:ext uri="{FF2B5EF4-FFF2-40B4-BE49-F238E27FC236}">
                  <a16:creationId xmlns:a16="http://schemas.microsoft.com/office/drawing/2014/main" id="{B7B836A8-8B69-431A-801D-552F72510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839" y="1396484"/>
              <a:ext cx="141074" cy="656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5" name="燕尾形 14">
              <a:extLst>
                <a:ext uri="{FF2B5EF4-FFF2-40B4-BE49-F238E27FC236}">
                  <a16:creationId xmlns:a16="http://schemas.microsoft.com/office/drawing/2014/main" id="{B6C33637-FE04-4CBF-A768-007A9EDBE209}"/>
                </a:ext>
              </a:extLst>
            </p:cNvPr>
            <p:cNvSpPr/>
            <p:nvPr/>
          </p:nvSpPr>
          <p:spPr>
            <a:xfrm>
              <a:off x="2924175" y="1149188"/>
              <a:ext cx="466725" cy="859598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  <p:sp>
          <p:nvSpPr>
            <p:cNvPr id="17" name="燕尾形 16">
              <a:extLst>
                <a:ext uri="{FF2B5EF4-FFF2-40B4-BE49-F238E27FC236}">
                  <a16:creationId xmlns:a16="http://schemas.microsoft.com/office/drawing/2014/main" id="{C17809B0-D220-4771-8AF4-B94F2BED3265}"/>
                </a:ext>
              </a:extLst>
            </p:cNvPr>
            <p:cNvSpPr/>
            <p:nvPr/>
          </p:nvSpPr>
          <p:spPr>
            <a:xfrm>
              <a:off x="3105150" y="1149188"/>
              <a:ext cx="466725" cy="859598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</p:grp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F72794-E70C-4A3E-8C42-CA31DD6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1.Core Container(</a:t>
            </a:r>
            <a:r>
              <a:rPr lang="zh-CN" altLang="en-US" dirty="0"/>
              <a:t>核心容器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5362" name="标题 1">
            <a:extLst>
              <a:ext uri="{FF2B5EF4-FFF2-40B4-BE49-F238E27FC236}">
                <a16:creationId xmlns:a16="http://schemas.microsoft.com/office/drawing/2014/main" id="{5E33CB0D-7AD5-4AF9-9BD2-39E6052B4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1.1.3 Spring</a:t>
            </a:r>
            <a:r>
              <a:rPr lang="zh-CN" altLang="en-US"/>
              <a:t>的体系结构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81C1C72-08B2-4223-A9D8-5D601C4FACD6}"/>
              </a:ext>
            </a:extLst>
          </p:cNvPr>
          <p:cNvGrpSpPr>
            <a:grpSpLocks/>
          </p:cNvGrpSpPr>
          <p:nvPr/>
        </p:nvGrpSpPr>
        <p:grpSpPr bwMode="auto">
          <a:xfrm>
            <a:off x="1122334" y="2392948"/>
            <a:ext cx="6745933" cy="659773"/>
            <a:chOff x="2074068" y="3005069"/>
            <a:chExt cx="5075237" cy="1014481"/>
          </a:xfrm>
        </p:grpSpPr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3D37D3B2-5ACE-432E-AD37-5D4C7ACA69A2}"/>
                </a:ext>
              </a:extLst>
            </p:cNvPr>
            <p:cNvSpPr/>
            <p:nvPr/>
          </p:nvSpPr>
          <p:spPr>
            <a:xfrm>
              <a:off x="2074068" y="3067050"/>
              <a:ext cx="5075237" cy="9525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圆角矩形 77">
              <a:extLst>
                <a:ext uri="{FF2B5EF4-FFF2-40B4-BE49-F238E27FC236}">
                  <a16:creationId xmlns:a16="http://schemas.microsoft.com/office/drawing/2014/main" id="{1B0022B5-2968-4BEA-8BA5-1653F8BB6085}"/>
                </a:ext>
              </a:extLst>
            </p:cNvPr>
            <p:cNvSpPr/>
            <p:nvPr/>
          </p:nvSpPr>
          <p:spPr>
            <a:xfrm>
              <a:off x="2200816" y="3495812"/>
              <a:ext cx="977900" cy="3889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F262D31B-DEF9-457E-A990-9ECD74608E30}"/>
                </a:ext>
              </a:extLst>
            </p:cNvPr>
            <p:cNvSpPr/>
            <p:nvPr/>
          </p:nvSpPr>
          <p:spPr>
            <a:xfrm>
              <a:off x="3473991" y="3495812"/>
              <a:ext cx="977900" cy="3889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33140618-6EB7-448F-91B4-E7A7222F0F3B}"/>
                </a:ext>
              </a:extLst>
            </p:cNvPr>
            <p:cNvSpPr/>
            <p:nvPr/>
          </p:nvSpPr>
          <p:spPr>
            <a:xfrm>
              <a:off x="4790946" y="3482560"/>
              <a:ext cx="977900" cy="3889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圆角矩形 80">
              <a:extLst>
                <a:ext uri="{FF2B5EF4-FFF2-40B4-BE49-F238E27FC236}">
                  <a16:creationId xmlns:a16="http://schemas.microsoft.com/office/drawing/2014/main" id="{91E77E9D-0049-42F9-AF07-8A0E1297427B}"/>
                </a:ext>
              </a:extLst>
            </p:cNvPr>
            <p:cNvSpPr/>
            <p:nvPr/>
          </p:nvSpPr>
          <p:spPr>
            <a:xfrm>
              <a:off x="6051422" y="3482560"/>
              <a:ext cx="977900" cy="3889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SpEL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32">
              <a:extLst>
                <a:ext uri="{FF2B5EF4-FFF2-40B4-BE49-F238E27FC236}">
                  <a16:creationId xmlns:a16="http://schemas.microsoft.com/office/drawing/2014/main" id="{28818860-414F-4B79-B0C2-4CAC0101B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668" y="3005069"/>
              <a:ext cx="1681250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Core Container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C8E6DA5-224E-454E-88DA-8D1DD58FFC50}"/>
              </a:ext>
            </a:extLst>
          </p:cNvPr>
          <p:cNvGrpSpPr>
            <a:grpSpLocks/>
          </p:cNvGrpSpPr>
          <p:nvPr/>
        </p:nvGrpSpPr>
        <p:grpSpPr bwMode="auto">
          <a:xfrm>
            <a:off x="-109330" y="1790283"/>
            <a:ext cx="6745933" cy="985485"/>
            <a:chOff x="501651" y="2225313"/>
            <a:chExt cx="6023767" cy="1515062"/>
          </a:xfrm>
        </p:grpSpPr>
        <p:sp>
          <p:nvSpPr>
            <p:cNvPr id="84" name="任意多边形 83">
              <a:extLst>
                <a:ext uri="{FF2B5EF4-FFF2-40B4-BE49-F238E27FC236}">
                  <a16:creationId xmlns:a16="http://schemas.microsoft.com/office/drawing/2014/main" id="{3715F09E-49FE-4E5D-914A-6E2A7C304F82}"/>
                </a:ext>
              </a:extLst>
            </p:cNvPr>
            <p:cNvSpPr/>
            <p:nvPr/>
          </p:nvSpPr>
          <p:spPr>
            <a:xfrm rot="10800000">
              <a:off x="1054208" y="2788027"/>
              <a:ext cx="671821" cy="952348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latin typeface="Calibri"/>
                <a:ea typeface="宋体"/>
              </a:endParaRPr>
            </a:p>
          </p:txBody>
        </p:sp>
        <p:grpSp>
          <p:nvGrpSpPr>
            <p:cNvPr id="85" name="组合 39">
              <a:extLst>
                <a:ext uri="{FF2B5EF4-FFF2-40B4-BE49-F238E27FC236}">
                  <a16:creationId xmlns:a16="http://schemas.microsoft.com/office/drawing/2014/main" id="{48A74EC0-1AE1-4B77-904F-D6B5D4A84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651" y="2225313"/>
              <a:ext cx="6023767" cy="787963"/>
              <a:chOff x="501651" y="2225313"/>
              <a:chExt cx="6023767" cy="787963"/>
            </a:xfrm>
          </p:grpSpPr>
          <p:sp>
            <p:nvSpPr>
              <p:cNvPr id="86" name="对角圆角矩形 85">
                <a:extLst>
                  <a:ext uri="{FF2B5EF4-FFF2-40B4-BE49-F238E27FC236}">
                    <a16:creationId xmlns:a16="http://schemas.microsoft.com/office/drawing/2014/main" id="{6C95478A-4FF0-4A96-89B4-565D5F8D82DD}"/>
                  </a:ext>
                </a:extLst>
              </p:cNvPr>
              <p:cNvSpPr/>
              <p:nvPr/>
            </p:nvSpPr>
            <p:spPr bwMode="auto">
              <a:xfrm>
                <a:off x="725518" y="2346632"/>
                <a:ext cx="5790373" cy="666644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矩形 38">
                <a:extLst>
                  <a:ext uri="{FF2B5EF4-FFF2-40B4-BE49-F238E27FC236}">
                    <a16:creationId xmlns:a16="http://schemas.microsoft.com/office/drawing/2014/main" id="{33B1F462-5FC7-45F2-808F-90C0C3231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51" y="2225313"/>
                <a:ext cx="6023767" cy="7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提供了</a:t>
                </a:r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BeanFactory</a:t>
                </a:r>
                <a:r>
                  <a:rPr lang="zh-CN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Spring</a:t>
                </a:r>
                <a:r>
                  <a:rPr lang="zh-CN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将管理对象称为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Bean</a:t>
                </a:r>
                <a:r>
                  <a:rPr lang="zh-CN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F7F0BA29-8DDB-4F37-BDFA-59E1E15E50CE}"/>
              </a:ext>
            </a:extLst>
          </p:cNvPr>
          <p:cNvGrpSpPr>
            <a:grpSpLocks/>
          </p:cNvGrpSpPr>
          <p:nvPr/>
        </p:nvGrpSpPr>
        <p:grpSpPr bwMode="auto">
          <a:xfrm>
            <a:off x="-218661" y="2978630"/>
            <a:ext cx="7424531" cy="881365"/>
            <a:chOff x="843005" y="3902752"/>
            <a:chExt cx="6686514" cy="1355897"/>
          </a:xfrm>
        </p:grpSpPr>
        <p:grpSp>
          <p:nvGrpSpPr>
            <p:cNvPr id="89" name="组合 43">
              <a:extLst>
                <a:ext uri="{FF2B5EF4-FFF2-40B4-BE49-F238E27FC236}">
                  <a16:creationId xmlns:a16="http://schemas.microsoft.com/office/drawing/2014/main" id="{EAF3FDF7-DDE9-486B-8271-4685754745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005" y="4414425"/>
              <a:ext cx="6686514" cy="844224"/>
              <a:chOff x="362912" y="1970414"/>
              <a:chExt cx="6152274" cy="844224"/>
            </a:xfrm>
          </p:grpSpPr>
          <p:sp>
            <p:nvSpPr>
              <p:cNvPr id="91" name="对角圆角矩形 90">
                <a:extLst>
                  <a:ext uri="{FF2B5EF4-FFF2-40B4-BE49-F238E27FC236}">
                    <a16:creationId xmlns:a16="http://schemas.microsoft.com/office/drawing/2014/main" id="{23046DB2-4BAA-43F1-8010-A18A5A787E71}"/>
                  </a:ext>
                </a:extLst>
              </p:cNvPr>
              <p:cNvSpPr/>
              <p:nvPr/>
            </p:nvSpPr>
            <p:spPr bwMode="auto">
              <a:xfrm>
                <a:off x="726585" y="2149136"/>
                <a:ext cx="5788601" cy="665502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矩形 45">
                <a:extLst>
                  <a:ext uri="{FF2B5EF4-FFF2-40B4-BE49-F238E27FC236}">
                    <a16:creationId xmlns:a16="http://schemas.microsoft.com/office/drawing/2014/main" id="{AA662E87-AE07-449C-A5D8-DB74324B8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912" y="1970414"/>
                <a:ext cx="6132331" cy="780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提供了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Spring</a:t>
                </a:r>
                <a:r>
                  <a:rPr lang="zh-CN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框架的基本组成部分，包括</a:t>
                </a:r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IoC</a:t>
                </a:r>
                <a:r>
                  <a:rPr lang="zh-CN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</a:t>
                </a:r>
                <a:r>
                  <a:rPr lang="zh-CN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功能。</a:t>
                </a:r>
              </a:p>
            </p:txBody>
          </p:sp>
        </p:grpSp>
        <p:sp>
          <p:nvSpPr>
            <p:cNvPr id="90" name="任意多边形 89">
              <a:extLst>
                <a:ext uri="{FF2B5EF4-FFF2-40B4-BE49-F238E27FC236}">
                  <a16:creationId xmlns:a16="http://schemas.microsoft.com/office/drawing/2014/main" id="{E29F66D5-85DD-4C25-9DAC-DB67505E1FEC}"/>
                </a:ext>
              </a:extLst>
            </p:cNvPr>
            <p:cNvSpPr/>
            <p:nvPr/>
          </p:nvSpPr>
          <p:spPr>
            <a:xfrm rot="10010175" flipH="1">
              <a:off x="2845665" y="3902752"/>
              <a:ext cx="1175519" cy="598793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latin typeface="Calibri"/>
                <a:ea typeface="宋体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FEAE5CF-A943-4B46-B6B8-006C178B3548}"/>
              </a:ext>
            </a:extLst>
          </p:cNvPr>
          <p:cNvGrpSpPr>
            <a:grpSpLocks/>
          </p:cNvGrpSpPr>
          <p:nvPr/>
        </p:nvGrpSpPr>
        <p:grpSpPr bwMode="auto">
          <a:xfrm>
            <a:off x="926422" y="1151151"/>
            <a:ext cx="7601352" cy="1146214"/>
            <a:chOff x="562611" y="1797368"/>
            <a:chExt cx="6023767" cy="1947210"/>
          </a:xfrm>
        </p:grpSpPr>
        <p:sp>
          <p:nvSpPr>
            <p:cNvPr id="94" name="任意多边形 93">
              <a:extLst>
                <a:ext uri="{FF2B5EF4-FFF2-40B4-BE49-F238E27FC236}">
                  <a16:creationId xmlns:a16="http://schemas.microsoft.com/office/drawing/2014/main" id="{0DAF9FA0-16F0-4B92-9CEA-1D8032B902DD}"/>
                </a:ext>
              </a:extLst>
            </p:cNvPr>
            <p:cNvSpPr/>
            <p:nvPr/>
          </p:nvSpPr>
          <p:spPr>
            <a:xfrm rot="8989455" flipH="1">
              <a:off x="4308026" y="3285696"/>
              <a:ext cx="1935731" cy="458882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latin typeface="Calibri"/>
                <a:ea typeface="宋体"/>
              </a:endParaRPr>
            </a:p>
          </p:txBody>
        </p:sp>
        <p:grpSp>
          <p:nvGrpSpPr>
            <p:cNvPr id="95" name="组合 50">
              <a:extLst>
                <a:ext uri="{FF2B5EF4-FFF2-40B4-BE49-F238E27FC236}">
                  <a16:creationId xmlns:a16="http://schemas.microsoft.com/office/drawing/2014/main" id="{BD45A00D-DC14-421D-8FEA-B83AA0466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611" y="1797368"/>
              <a:ext cx="6023767" cy="814301"/>
              <a:chOff x="562611" y="1797368"/>
              <a:chExt cx="6023767" cy="814301"/>
            </a:xfrm>
          </p:grpSpPr>
          <p:sp>
            <p:nvSpPr>
              <p:cNvPr id="96" name="对角圆角矩形 95">
                <a:extLst>
                  <a:ext uri="{FF2B5EF4-FFF2-40B4-BE49-F238E27FC236}">
                    <a16:creationId xmlns:a16="http://schemas.microsoft.com/office/drawing/2014/main" id="{35DCAF09-BC35-4DC5-8BE5-D8C8C4C2DD43}"/>
                  </a:ext>
                </a:extLst>
              </p:cNvPr>
              <p:cNvSpPr/>
              <p:nvPr/>
            </p:nvSpPr>
            <p:spPr bwMode="auto">
              <a:xfrm>
                <a:off x="786419" y="1797368"/>
                <a:ext cx="5790435" cy="814301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矩形 52">
                <a:extLst>
                  <a:ext uri="{FF2B5EF4-FFF2-40B4-BE49-F238E27FC236}">
                    <a16:creationId xmlns:a16="http://schemas.microsoft.com/office/drawing/2014/main" id="{8DB139FF-804C-45FF-9B24-A91C28A53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611" y="1844993"/>
                <a:ext cx="6023767" cy="615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建立在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</a:t>
                </a: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Beans</a:t>
                </a: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模块之上，是访问所管理对象的媒介。</a:t>
                </a:r>
              </a:p>
            </p:txBody>
          </p:sp>
        </p:grp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CEBB5557-B902-45DB-B584-04D9DCC2E924}"/>
              </a:ext>
            </a:extLst>
          </p:cNvPr>
          <p:cNvGrpSpPr>
            <a:grpSpLocks/>
          </p:cNvGrpSpPr>
          <p:nvPr/>
        </p:nvGrpSpPr>
        <p:grpSpPr bwMode="auto">
          <a:xfrm>
            <a:off x="486284" y="2835116"/>
            <a:ext cx="8701975" cy="1696702"/>
            <a:chOff x="1134814" y="3526465"/>
            <a:chExt cx="6546848" cy="2609468"/>
          </a:xfrm>
        </p:grpSpPr>
        <p:grpSp>
          <p:nvGrpSpPr>
            <p:cNvPr id="99" name="组合 54">
              <a:extLst>
                <a:ext uri="{FF2B5EF4-FFF2-40B4-BE49-F238E27FC236}">
                  <a16:creationId xmlns:a16="http://schemas.microsoft.com/office/drawing/2014/main" id="{1BBCE6DD-749E-4E69-9FCA-CDF7EDC36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4814" y="5520243"/>
              <a:ext cx="6546848" cy="615690"/>
              <a:chOff x="631412" y="3076232"/>
              <a:chExt cx="6023767" cy="615690"/>
            </a:xfrm>
          </p:grpSpPr>
          <p:sp>
            <p:nvSpPr>
              <p:cNvPr id="101" name="对角圆角矩形 100">
                <a:extLst>
                  <a:ext uri="{FF2B5EF4-FFF2-40B4-BE49-F238E27FC236}">
                    <a16:creationId xmlns:a16="http://schemas.microsoft.com/office/drawing/2014/main" id="{0DE4220B-0282-428C-BE74-5B19C0DB7AEA}"/>
                  </a:ext>
                </a:extLst>
              </p:cNvPr>
              <p:cNvSpPr/>
              <p:nvPr/>
            </p:nvSpPr>
            <p:spPr bwMode="auto">
              <a:xfrm>
                <a:off x="816026" y="3115065"/>
                <a:ext cx="5216823" cy="576857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矩形 57">
                <a:extLst>
                  <a:ext uri="{FF2B5EF4-FFF2-40B4-BE49-F238E27FC236}">
                    <a16:creationId xmlns:a16="http://schemas.microsoft.com/office/drawing/2014/main" id="{C365B903-AF13-4A5B-85A5-60CCB3FEA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412" y="3076232"/>
                <a:ext cx="6023767" cy="61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Spring3</a:t>
                </a: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新增模块，是运行时查询和操作对象图的表达式语言。</a:t>
                </a:r>
              </a:p>
            </p:txBody>
          </p:sp>
        </p:grpSp>
        <p:sp>
          <p:nvSpPr>
            <p:cNvPr id="100" name="任意多边形 99">
              <a:extLst>
                <a:ext uri="{FF2B5EF4-FFF2-40B4-BE49-F238E27FC236}">
                  <a16:creationId xmlns:a16="http://schemas.microsoft.com/office/drawing/2014/main" id="{83534EC4-1F72-4D5C-A53F-F4909CECA089}"/>
                </a:ext>
              </a:extLst>
            </p:cNvPr>
            <p:cNvSpPr/>
            <p:nvPr/>
          </p:nvSpPr>
          <p:spPr>
            <a:xfrm rot="7631920" flipH="1">
              <a:off x="5195114" y="4415254"/>
              <a:ext cx="2117965" cy="340387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latin typeface="Calibri"/>
                <a:ea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35302F2-076F-415D-8295-90C8EA8D1419}"/>
              </a:ext>
            </a:extLst>
          </p:cNvPr>
          <p:cNvGrpSpPr>
            <a:grpSpLocks/>
          </p:cNvGrpSpPr>
          <p:nvPr/>
        </p:nvGrpSpPr>
        <p:grpSpPr bwMode="auto">
          <a:xfrm>
            <a:off x="515310" y="627383"/>
            <a:ext cx="7008613" cy="522498"/>
            <a:chOff x="0" y="1124364"/>
            <a:chExt cx="4908550" cy="928606"/>
          </a:xfrm>
        </p:grpSpPr>
        <p:grpSp>
          <p:nvGrpSpPr>
            <p:cNvPr id="16394" name="组合 13">
              <a:extLst>
                <a:ext uri="{FF2B5EF4-FFF2-40B4-BE49-F238E27FC236}">
                  <a16:creationId xmlns:a16="http://schemas.microsoft.com/office/drawing/2014/main" id="{5B2F077E-8180-4955-8A86-9BC26B05A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24364"/>
              <a:ext cx="4708523" cy="928606"/>
              <a:chOff x="-1" y="1124133"/>
              <a:chExt cx="4709135" cy="929071"/>
            </a:xfrm>
          </p:grpSpPr>
          <p:sp>
            <p:nvSpPr>
              <p:cNvPr id="15" name="五边形 14">
                <a:extLst>
                  <a:ext uri="{FF2B5EF4-FFF2-40B4-BE49-F238E27FC236}">
                    <a16:creationId xmlns:a16="http://schemas.microsoft.com/office/drawing/2014/main" id="{A284423D-8555-4555-964E-689668817BC9}"/>
                  </a:ext>
                </a:extLst>
              </p:cNvPr>
              <p:cNvSpPr/>
              <p:nvPr/>
            </p:nvSpPr>
            <p:spPr>
              <a:xfrm>
                <a:off x="-1" y="1124133"/>
                <a:ext cx="4475745" cy="913823"/>
              </a:xfrm>
              <a:prstGeom prst="homePlat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4200000" scaled="0"/>
              </a:gradFill>
              <a:ln>
                <a:noFill/>
              </a:ln>
            </p:spPr>
            <p:txBody>
              <a:bodyPr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srgbClr val="000000"/>
                  </a:solidFill>
                  <a:latin typeface="微软雅黑" pitchFamily="34" charset="-122"/>
                  <a:ea typeface="楷体_GB2312"/>
                  <a:cs typeface="楷体_GB2312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zh-CN" altLang="en-US" sz="1050" dirty="0">
                  <a:solidFill>
                    <a:srgbClr val="000000"/>
                  </a:solidFill>
                  <a:latin typeface="微软雅黑" pitchFamily="34" charset="-122"/>
                  <a:ea typeface="楷体_GB2312"/>
                  <a:cs typeface="楷体_GB2312"/>
                </a:endParaRPr>
              </a:p>
            </p:txBody>
          </p:sp>
          <p:sp>
            <p:nvSpPr>
              <p:cNvPr id="16397" name="矩形 15">
                <a:extLst>
                  <a:ext uri="{FF2B5EF4-FFF2-40B4-BE49-F238E27FC236}">
                    <a16:creationId xmlns:a16="http://schemas.microsoft.com/office/drawing/2014/main" id="{67839595-AA49-43D4-AE57-8564A54A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353" y="1396483"/>
                <a:ext cx="129394" cy="656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燕尾形 16">
                <a:extLst>
                  <a:ext uri="{FF2B5EF4-FFF2-40B4-BE49-F238E27FC236}">
                    <a16:creationId xmlns:a16="http://schemas.microsoft.com/office/drawing/2014/main" id="{91F146A6-1F82-48FE-B629-7936FF55E9DC}"/>
                  </a:ext>
                </a:extLst>
              </p:cNvPr>
              <p:cNvSpPr/>
              <p:nvPr/>
            </p:nvSpPr>
            <p:spPr>
              <a:xfrm>
                <a:off x="4205833" y="1161648"/>
                <a:ext cx="503301" cy="859438"/>
              </a:xfrm>
              <a:prstGeom prst="chevron">
                <a:avLst>
                  <a:gd name="adj" fmla="val 67984"/>
                </a:avLst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4200000" scaled="0"/>
              </a:gradFill>
              <a:ln>
                <a:noFill/>
              </a:ln>
            </p:spPr>
            <p:txBody>
              <a:bodyPr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srgbClr val="000000"/>
                  </a:solidFill>
                  <a:latin typeface="微软雅黑" pitchFamily="34" charset="-122"/>
                  <a:ea typeface="楷体_GB2312"/>
                  <a:cs typeface="楷体_GB2312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zh-CN" altLang="en-US" sz="900" dirty="0">
                  <a:solidFill>
                    <a:srgbClr val="000000"/>
                  </a:solidFill>
                  <a:latin typeface="微软雅黑" pitchFamily="34" charset="-122"/>
                  <a:ea typeface="楷体_GB2312"/>
                  <a:cs typeface="楷体_GB2312"/>
                </a:endParaRPr>
              </a:p>
            </p:txBody>
          </p:sp>
        </p:grpSp>
        <p:sp>
          <p:nvSpPr>
            <p:cNvPr id="41" name="燕尾形 40">
              <a:extLst>
                <a:ext uri="{FF2B5EF4-FFF2-40B4-BE49-F238E27FC236}">
                  <a16:creationId xmlns:a16="http://schemas.microsoft.com/office/drawing/2014/main" id="{4BD45036-4A40-45E4-9EE2-578311600BDF}"/>
                </a:ext>
              </a:extLst>
            </p:cNvPr>
            <p:cNvSpPr/>
            <p:nvPr/>
          </p:nvSpPr>
          <p:spPr bwMode="auto">
            <a:xfrm>
              <a:off x="4405313" y="1168212"/>
              <a:ext cx="503237" cy="859007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87C05-F6ED-4601-B520-FFD6A844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2.Data Access/Integration(</a:t>
            </a:r>
            <a:r>
              <a:rPr lang="zh-CN" altLang="en-US" dirty="0">
                <a:cs typeface="Arial" panose="020B0604020202020204" pitchFamily="34" charset="0"/>
              </a:rPr>
              <a:t>数据访问</a:t>
            </a:r>
            <a:r>
              <a:rPr lang="en-US" altLang="zh-CN" dirty="0">
                <a:cs typeface="Arial" panose="020B0604020202020204" pitchFamily="34" charset="0"/>
              </a:rPr>
              <a:t>/</a:t>
            </a:r>
            <a:r>
              <a:rPr lang="zh-CN" altLang="en-US" dirty="0">
                <a:cs typeface="Arial" panose="020B0604020202020204" pitchFamily="34" charset="0"/>
              </a:rPr>
              <a:t>集成</a:t>
            </a:r>
            <a:r>
              <a:rPr lang="en-US" altLang="zh-CN" dirty="0">
                <a:cs typeface="Arial" panose="020B0604020202020204" pitchFamily="34" charset="0"/>
              </a:rPr>
              <a:t>)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16386" name="标题 1">
            <a:extLst>
              <a:ext uri="{FF2B5EF4-FFF2-40B4-BE49-F238E27FC236}">
                <a16:creationId xmlns:a16="http://schemas.microsoft.com/office/drawing/2014/main" id="{798975E4-AB37-4D9E-83CC-E39AD9281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1.1.3 Spring</a:t>
            </a:r>
            <a:r>
              <a:rPr lang="zh-CN" altLang="en-US"/>
              <a:t>的体系结构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17C4652-39CC-4DEA-AA05-5BA32A44420A}"/>
              </a:ext>
            </a:extLst>
          </p:cNvPr>
          <p:cNvGrpSpPr>
            <a:grpSpLocks/>
          </p:cNvGrpSpPr>
          <p:nvPr/>
        </p:nvGrpSpPr>
        <p:grpSpPr bwMode="auto">
          <a:xfrm>
            <a:off x="2215340" y="2238391"/>
            <a:ext cx="2690006" cy="1122999"/>
            <a:chOff x="2661957" y="2912023"/>
            <a:chExt cx="2535573" cy="1944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3D8011D0-8E22-40A2-9011-8652310FED9E}"/>
                </a:ext>
              </a:extLst>
            </p:cNvPr>
            <p:cNvSpPr/>
            <p:nvPr/>
          </p:nvSpPr>
          <p:spPr>
            <a:xfrm>
              <a:off x="2661957" y="2912023"/>
              <a:ext cx="2470150" cy="19446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B6DC11AD-091D-4214-87BB-A3824B1D9D4D}"/>
                </a:ext>
              </a:extLst>
            </p:cNvPr>
            <p:cNvSpPr/>
            <p:nvPr/>
          </p:nvSpPr>
          <p:spPr>
            <a:xfrm>
              <a:off x="2774669" y="3393036"/>
              <a:ext cx="977900" cy="38893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JDBC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E2F8563F-2D55-4DF0-9183-9E31C0599BA5}"/>
                </a:ext>
              </a:extLst>
            </p:cNvPr>
            <p:cNvSpPr/>
            <p:nvPr/>
          </p:nvSpPr>
          <p:spPr>
            <a:xfrm>
              <a:off x="3973232" y="3393036"/>
              <a:ext cx="977900" cy="38893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ORM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E84A4DA9-BF65-4CDD-B315-8FE64A0DD391}"/>
                </a:ext>
              </a:extLst>
            </p:cNvPr>
            <p:cNvSpPr/>
            <p:nvPr/>
          </p:nvSpPr>
          <p:spPr>
            <a:xfrm>
              <a:off x="2773082" y="3840227"/>
              <a:ext cx="977900" cy="3889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OXM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DF5112F7-BD87-46F6-BB34-D949C369A922}"/>
                </a:ext>
              </a:extLst>
            </p:cNvPr>
            <p:cNvSpPr/>
            <p:nvPr/>
          </p:nvSpPr>
          <p:spPr>
            <a:xfrm>
              <a:off x="3966882" y="3840227"/>
              <a:ext cx="977900" cy="3889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JMS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23">
              <a:extLst>
                <a:ext uri="{FF2B5EF4-FFF2-40B4-BE49-F238E27FC236}">
                  <a16:creationId xmlns:a16="http://schemas.microsoft.com/office/drawing/2014/main" id="{E8031313-B096-4277-856D-D97DEDD42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4368" y="2932523"/>
              <a:ext cx="2443162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Access/Integration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416438EB-2762-4D91-9DCE-F5EBA66625C9}"/>
                </a:ext>
              </a:extLst>
            </p:cNvPr>
            <p:cNvSpPr/>
            <p:nvPr/>
          </p:nvSpPr>
          <p:spPr>
            <a:xfrm>
              <a:off x="2785782" y="4307435"/>
              <a:ext cx="2159000" cy="36671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Transactions</a:t>
              </a:r>
              <a:endParaRPr lang="zh-CN" altLang="en-US" sz="16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BB4B11E-3259-41A5-9FD3-6211D2D28CF8}"/>
              </a:ext>
            </a:extLst>
          </p:cNvPr>
          <p:cNvGrpSpPr>
            <a:grpSpLocks/>
          </p:cNvGrpSpPr>
          <p:nvPr/>
        </p:nvGrpSpPr>
        <p:grpSpPr bwMode="auto">
          <a:xfrm>
            <a:off x="337930" y="1673265"/>
            <a:ext cx="8592017" cy="968289"/>
            <a:chOff x="501651" y="2187972"/>
            <a:chExt cx="6023767" cy="1676762"/>
          </a:xfrm>
        </p:grpSpPr>
        <p:sp>
          <p:nvSpPr>
            <p:cNvPr id="58" name="任意多边形 57">
              <a:extLst>
                <a:ext uri="{FF2B5EF4-FFF2-40B4-BE49-F238E27FC236}">
                  <a16:creationId xmlns:a16="http://schemas.microsoft.com/office/drawing/2014/main" id="{0BA92CB6-A17C-4831-B74B-53DD1A32D08E}"/>
                </a:ext>
              </a:extLst>
            </p:cNvPr>
            <p:cNvSpPr/>
            <p:nvPr/>
          </p:nvSpPr>
          <p:spPr>
            <a:xfrm rot="10800000">
              <a:off x="940649" y="2573791"/>
              <a:ext cx="1097294" cy="1290943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grpSp>
          <p:nvGrpSpPr>
            <p:cNvPr id="59" name="组合 28">
              <a:extLst>
                <a:ext uri="{FF2B5EF4-FFF2-40B4-BE49-F238E27FC236}">
                  <a16:creationId xmlns:a16="http://schemas.microsoft.com/office/drawing/2014/main" id="{7C44F212-8C5C-42AD-8FFA-2D371CD7B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651" y="2187972"/>
              <a:ext cx="6023767" cy="700782"/>
              <a:chOff x="501651" y="2187972"/>
              <a:chExt cx="6023767" cy="700782"/>
            </a:xfrm>
          </p:grpSpPr>
          <p:sp>
            <p:nvSpPr>
              <p:cNvPr id="60" name="对角圆角矩形 59">
                <a:extLst>
                  <a:ext uri="{FF2B5EF4-FFF2-40B4-BE49-F238E27FC236}">
                    <a16:creationId xmlns:a16="http://schemas.microsoft.com/office/drawing/2014/main" id="{FC780E02-C679-42B4-91E5-BED0CFF58C72}"/>
                  </a:ext>
                </a:extLst>
              </p:cNvPr>
              <p:cNvSpPr/>
              <p:nvPr/>
            </p:nvSpPr>
            <p:spPr bwMode="auto">
              <a:xfrm>
                <a:off x="725459" y="2187972"/>
                <a:ext cx="5629491" cy="700782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矩形 30">
                <a:extLst>
                  <a:ext uri="{FF2B5EF4-FFF2-40B4-BE49-F238E27FC236}">
                    <a16:creationId xmlns:a16="http://schemas.microsoft.com/office/drawing/2014/main" id="{2234AA55-1758-40B2-8138-D9896CE23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51" y="2212078"/>
                <a:ext cx="6023767" cy="615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提供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JDBC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的抽象层，大幅度的减少了在开发过程中对数据库操作的编码。</a:t>
                </a: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66874BA-BF1A-49FE-A3F7-5421F0020A4D}"/>
              </a:ext>
            </a:extLst>
          </p:cNvPr>
          <p:cNvGrpSpPr>
            <a:grpSpLocks/>
          </p:cNvGrpSpPr>
          <p:nvPr/>
        </p:nvGrpSpPr>
        <p:grpSpPr bwMode="auto">
          <a:xfrm>
            <a:off x="-35777" y="2899521"/>
            <a:ext cx="5773968" cy="1251505"/>
            <a:chOff x="1073151" y="3894489"/>
            <a:chExt cx="5442489" cy="2216771"/>
          </a:xfrm>
        </p:grpSpPr>
        <p:grpSp>
          <p:nvGrpSpPr>
            <p:cNvPr id="63" name="组合 32">
              <a:extLst>
                <a:ext uri="{FF2B5EF4-FFF2-40B4-BE49-F238E27FC236}">
                  <a16:creationId xmlns:a16="http://schemas.microsoft.com/office/drawing/2014/main" id="{43BCF03B-3C5B-4C88-998C-519EEB55D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3151" y="4820127"/>
              <a:ext cx="5442489" cy="1291133"/>
              <a:chOff x="574676" y="2376116"/>
              <a:chExt cx="5007644" cy="1291133"/>
            </a:xfrm>
          </p:grpSpPr>
          <p:sp>
            <p:nvSpPr>
              <p:cNvPr id="65" name="对角圆角矩形 64">
                <a:extLst>
                  <a:ext uri="{FF2B5EF4-FFF2-40B4-BE49-F238E27FC236}">
                    <a16:creationId xmlns:a16="http://schemas.microsoft.com/office/drawing/2014/main" id="{E1200007-067F-4C93-B215-6E02C809FC4A}"/>
                  </a:ext>
                </a:extLst>
              </p:cNvPr>
              <p:cNvSpPr/>
              <p:nvPr/>
            </p:nvSpPr>
            <p:spPr bwMode="auto">
              <a:xfrm>
                <a:off x="726586" y="2376116"/>
                <a:ext cx="4855734" cy="1291133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矩形 35">
                <a:extLst>
                  <a:ext uri="{FF2B5EF4-FFF2-40B4-BE49-F238E27FC236}">
                    <a16:creationId xmlns:a16="http://schemas.microsoft.com/office/drawing/2014/main" id="{FD9880D8-6007-4ECA-B4B1-5D21FB303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676" y="2406076"/>
                <a:ext cx="5007643" cy="1159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1600" dirty="0"/>
                  <a:t>提供了一个支持对象</a:t>
                </a:r>
                <a:r>
                  <a:rPr lang="en-US" altLang="zh-CN" sz="1600" dirty="0"/>
                  <a:t>/ XML</a:t>
                </a:r>
                <a:r>
                  <a:rPr lang="zh-CN" altLang="zh-CN" sz="1600" dirty="0"/>
                  <a:t>映射的抽象层实现，如</a:t>
                </a:r>
                <a:r>
                  <a:rPr lang="en-US" altLang="zh-CN" sz="1600" dirty="0"/>
                  <a:t>JAXB</a:t>
                </a:r>
                <a:r>
                  <a:rPr lang="zh-CN" altLang="zh-CN" sz="1600" dirty="0"/>
                  <a:t>、</a:t>
                </a:r>
                <a:r>
                  <a:rPr lang="en-US" altLang="zh-CN" sz="1600" dirty="0"/>
                  <a:t>Castor</a:t>
                </a:r>
                <a:r>
                  <a:rPr lang="zh-CN" altLang="zh-CN" sz="1600" dirty="0"/>
                  <a:t>、</a:t>
                </a:r>
                <a:r>
                  <a:rPr lang="en-US" altLang="zh-CN" sz="1600" dirty="0" err="1"/>
                  <a:t>XMLBeans</a:t>
                </a:r>
                <a:r>
                  <a:rPr lang="zh-CN" altLang="zh-CN" sz="1600" dirty="0"/>
                  <a:t>、</a:t>
                </a:r>
                <a:r>
                  <a:rPr lang="en-US" altLang="zh-CN" sz="1600" dirty="0" err="1"/>
                  <a:t>JiBX</a:t>
                </a:r>
                <a:r>
                  <a:rPr lang="zh-CN" altLang="zh-CN" sz="1600" dirty="0"/>
                  <a:t>和</a:t>
                </a:r>
                <a:r>
                  <a:rPr lang="en-US" altLang="zh-CN" sz="1600" dirty="0" err="1"/>
                  <a:t>XStream</a:t>
                </a:r>
                <a:r>
                  <a:rPr lang="zh-CN" altLang="zh-CN" sz="1600" dirty="0"/>
                  <a:t>。</a:t>
                </a:r>
                <a:endParaRPr lang="zh-CN" altLang="en-US" sz="1600" dirty="0"/>
              </a:p>
            </p:txBody>
          </p:sp>
        </p:grpSp>
        <p:sp>
          <p:nvSpPr>
            <p:cNvPr id="64" name="任意多边形 63">
              <a:extLst>
                <a:ext uri="{FF2B5EF4-FFF2-40B4-BE49-F238E27FC236}">
                  <a16:creationId xmlns:a16="http://schemas.microsoft.com/office/drawing/2014/main" id="{C2432D68-9710-4C50-AC14-EA6AA768D34C}"/>
                </a:ext>
              </a:extLst>
            </p:cNvPr>
            <p:cNvSpPr/>
            <p:nvPr/>
          </p:nvSpPr>
          <p:spPr>
            <a:xfrm flipH="1">
              <a:off x="2335213" y="3894489"/>
              <a:ext cx="1155684" cy="922463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05F2DE5-FF10-43F8-99A8-FE0642FDC835}"/>
              </a:ext>
            </a:extLst>
          </p:cNvPr>
          <p:cNvGrpSpPr>
            <a:grpSpLocks/>
          </p:cNvGrpSpPr>
          <p:nvPr/>
        </p:nvGrpSpPr>
        <p:grpSpPr bwMode="auto">
          <a:xfrm>
            <a:off x="1798987" y="1148342"/>
            <a:ext cx="7267679" cy="1462458"/>
            <a:chOff x="611469" y="1109784"/>
            <a:chExt cx="7808870" cy="2531801"/>
          </a:xfrm>
        </p:grpSpPr>
        <p:sp>
          <p:nvSpPr>
            <p:cNvPr id="68" name="任意多边形 67">
              <a:extLst>
                <a:ext uri="{FF2B5EF4-FFF2-40B4-BE49-F238E27FC236}">
                  <a16:creationId xmlns:a16="http://schemas.microsoft.com/office/drawing/2014/main" id="{E151AAC5-E3D6-4BDF-A754-3B682445DEE7}"/>
                </a:ext>
              </a:extLst>
            </p:cNvPr>
            <p:cNvSpPr/>
            <p:nvPr/>
          </p:nvSpPr>
          <p:spPr>
            <a:xfrm rot="10800000" flipH="1">
              <a:off x="3434777" y="1716613"/>
              <a:ext cx="1078054" cy="1924972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grpSp>
          <p:nvGrpSpPr>
            <p:cNvPr id="69" name="组合 38">
              <a:extLst>
                <a:ext uri="{FF2B5EF4-FFF2-40B4-BE49-F238E27FC236}">
                  <a16:creationId xmlns:a16="http://schemas.microsoft.com/office/drawing/2014/main" id="{20176E62-BAC6-48DB-A36D-9DA9B6541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469" y="1109784"/>
              <a:ext cx="7808870" cy="738028"/>
              <a:chOff x="611469" y="1109784"/>
              <a:chExt cx="7808870" cy="738028"/>
            </a:xfrm>
          </p:grpSpPr>
          <p:sp>
            <p:nvSpPr>
              <p:cNvPr id="70" name="对角圆角矩形 69">
                <a:extLst>
                  <a:ext uri="{FF2B5EF4-FFF2-40B4-BE49-F238E27FC236}">
                    <a16:creationId xmlns:a16="http://schemas.microsoft.com/office/drawing/2014/main" id="{004E7241-7727-430D-B6DC-0DE97CC58607}"/>
                  </a:ext>
                </a:extLst>
              </p:cNvPr>
              <p:cNvSpPr/>
              <p:nvPr/>
            </p:nvSpPr>
            <p:spPr bwMode="auto">
              <a:xfrm>
                <a:off x="611469" y="1135929"/>
                <a:ext cx="7753142" cy="711883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矩形 40">
                <a:extLst>
                  <a:ext uri="{FF2B5EF4-FFF2-40B4-BE49-F238E27FC236}">
                    <a16:creationId xmlns:a16="http://schemas.microsoft.com/office/drawing/2014/main" id="{6D828BDC-B2AA-4458-B504-3C8D3FD89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916" y="1109784"/>
                <a:ext cx="7708423" cy="615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对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ORM API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支持，包括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JPA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JDO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Hibernate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提供了集成层支持。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0400E08-0DF2-49ED-94EC-F1C7542EE7B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482387" y="3144500"/>
            <a:ext cx="8185591" cy="1370871"/>
            <a:chOff x="-1524960" y="1337711"/>
            <a:chExt cx="7714639" cy="2371562"/>
          </a:xfrm>
        </p:grpSpPr>
        <p:sp>
          <p:nvSpPr>
            <p:cNvPr id="73" name="任意多边形 72">
              <a:extLst>
                <a:ext uri="{FF2B5EF4-FFF2-40B4-BE49-F238E27FC236}">
                  <a16:creationId xmlns:a16="http://schemas.microsoft.com/office/drawing/2014/main" id="{6B52198D-95EE-459A-A2EF-55AB8CDDB09B}"/>
                </a:ext>
              </a:extLst>
            </p:cNvPr>
            <p:cNvSpPr/>
            <p:nvPr/>
          </p:nvSpPr>
          <p:spPr>
            <a:xfrm rot="10800000">
              <a:off x="999478" y="1911934"/>
              <a:ext cx="2392065" cy="1797339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grpSp>
          <p:nvGrpSpPr>
            <p:cNvPr id="74" name="组合 50">
              <a:extLst>
                <a:ext uri="{FF2B5EF4-FFF2-40B4-BE49-F238E27FC236}">
                  <a16:creationId xmlns:a16="http://schemas.microsoft.com/office/drawing/2014/main" id="{FDC045D7-C7EC-4991-82DA-4587C0519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24960" y="1337711"/>
              <a:ext cx="7714639" cy="656333"/>
              <a:chOff x="-1524960" y="1337711"/>
              <a:chExt cx="7714639" cy="656333"/>
            </a:xfrm>
          </p:grpSpPr>
          <p:sp>
            <p:nvSpPr>
              <p:cNvPr id="75" name="对角圆角矩形 74">
                <a:extLst>
                  <a:ext uri="{FF2B5EF4-FFF2-40B4-BE49-F238E27FC236}">
                    <a16:creationId xmlns:a16="http://schemas.microsoft.com/office/drawing/2014/main" id="{38AAFC55-1D43-456C-8D6B-0CF9A7227453}"/>
                  </a:ext>
                </a:extLst>
              </p:cNvPr>
              <p:cNvSpPr/>
              <p:nvPr/>
            </p:nvSpPr>
            <p:spPr bwMode="auto">
              <a:xfrm>
                <a:off x="-973021" y="1337711"/>
                <a:ext cx="6776210" cy="510009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矩形 52">
                <a:extLst>
                  <a:ext uri="{FF2B5EF4-FFF2-40B4-BE49-F238E27FC236}">
                    <a16:creationId xmlns:a16="http://schemas.microsoft.com/office/drawing/2014/main" id="{E921F71C-058F-4F69-BD1D-297691E0E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-1524960" y="1379103"/>
                <a:ext cx="7714639" cy="614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1600" dirty="0"/>
                  <a:t>支持对实现特殊接口以及所有</a:t>
                </a:r>
                <a:r>
                  <a:rPr lang="en-US" altLang="zh-CN" sz="1600" dirty="0"/>
                  <a:t>POJO</a:t>
                </a:r>
                <a:r>
                  <a:rPr lang="zh-CN" altLang="zh-CN" sz="1600" dirty="0"/>
                  <a:t>类的编程和声明式的事务管理。</a:t>
                </a:r>
                <a:endParaRPr lang="zh-CN" altLang="en-US" sz="1600" dirty="0"/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B74D00E-AA5A-4CB9-AC9B-32E383A91338}"/>
              </a:ext>
            </a:extLst>
          </p:cNvPr>
          <p:cNvGrpSpPr>
            <a:grpSpLocks/>
          </p:cNvGrpSpPr>
          <p:nvPr/>
        </p:nvGrpSpPr>
        <p:grpSpPr bwMode="auto">
          <a:xfrm>
            <a:off x="4467324" y="2187791"/>
            <a:ext cx="4482476" cy="999496"/>
            <a:chOff x="3156121" y="5047755"/>
            <a:chExt cx="5824642" cy="1730719"/>
          </a:xfrm>
        </p:grpSpPr>
        <p:grpSp>
          <p:nvGrpSpPr>
            <p:cNvPr id="78" name="组合 42">
              <a:extLst>
                <a:ext uri="{FF2B5EF4-FFF2-40B4-BE49-F238E27FC236}">
                  <a16:creationId xmlns:a16="http://schemas.microsoft.com/office/drawing/2014/main" id="{F5963383-769F-48DA-8FF9-B6947F4A2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2543" y="5047755"/>
              <a:ext cx="4888220" cy="1730719"/>
              <a:chOff x="1503048" y="2091297"/>
              <a:chExt cx="4497660" cy="1730719"/>
            </a:xfrm>
          </p:grpSpPr>
          <p:sp>
            <p:nvSpPr>
              <p:cNvPr id="80" name="对角圆角矩形 79">
                <a:extLst>
                  <a:ext uri="{FF2B5EF4-FFF2-40B4-BE49-F238E27FC236}">
                    <a16:creationId xmlns:a16="http://schemas.microsoft.com/office/drawing/2014/main" id="{4F3C5EEC-D0C8-464B-86AA-876FE26B0B04}"/>
                  </a:ext>
                </a:extLst>
              </p:cNvPr>
              <p:cNvSpPr/>
              <p:nvPr/>
            </p:nvSpPr>
            <p:spPr bwMode="auto">
              <a:xfrm>
                <a:off x="1503048" y="2138501"/>
                <a:ext cx="4340811" cy="1683515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矩形 45">
                <a:extLst>
                  <a:ext uri="{FF2B5EF4-FFF2-40B4-BE49-F238E27FC236}">
                    <a16:creationId xmlns:a16="http://schemas.microsoft.com/office/drawing/2014/main" id="{7C54498A-F254-44BD-A52A-C941229D7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113" y="2091297"/>
                <a:ext cx="4472595" cy="1645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indent="-368300">
                  <a:lnSpc>
                    <a:spcPct val="12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消息传递服务，包含使用和产生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信息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的特性，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4.1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后支持与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Spring-message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模块集成。</a:t>
                </a:r>
              </a:p>
            </p:txBody>
          </p:sp>
        </p:grpSp>
        <p:sp>
          <p:nvSpPr>
            <p:cNvPr id="79" name="任意多边形 78">
              <a:extLst>
                <a:ext uri="{FF2B5EF4-FFF2-40B4-BE49-F238E27FC236}">
                  <a16:creationId xmlns:a16="http://schemas.microsoft.com/office/drawing/2014/main" id="{BAAED3C3-25CA-4EB1-B768-9D1AB81BD98C}"/>
                </a:ext>
              </a:extLst>
            </p:cNvPr>
            <p:cNvSpPr/>
            <p:nvPr/>
          </p:nvSpPr>
          <p:spPr>
            <a:xfrm flipV="1">
              <a:off x="3156121" y="5524993"/>
              <a:ext cx="1348103" cy="785037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90077E5-DC11-4C84-BF9E-17FCA23632F2}"/>
              </a:ext>
            </a:extLst>
          </p:cNvPr>
          <p:cNvGrpSpPr>
            <a:grpSpLocks/>
          </p:cNvGrpSpPr>
          <p:nvPr/>
        </p:nvGrpSpPr>
        <p:grpSpPr bwMode="auto">
          <a:xfrm>
            <a:off x="540131" y="628553"/>
            <a:ext cx="2082821" cy="522335"/>
            <a:chOff x="0" y="1124373"/>
            <a:chExt cx="3571875" cy="928955"/>
          </a:xfrm>
        </p:grpSpPr>
        <p:sp>
          <p:nvSpPr>
            <p:cNvPr id="4" name="五边形 3">
              <a:extLst>
                <a:ext uri="{FF2B5EF4-FFF2-40B4-BE49-F238E27FC236}">
                  <a16:creationId xmlns:a16="http://schemas.microsoft.com/office/drawing/2014/main" id="{E135C8CA-F088-43AE-9308-BCFCE3393A6F}"/>
                </a:ext>
              </a:extLst>
            </p:cNvPr>
            <p:cNvSpPr/>
            <p:nvPr/>
          </p:nvSpPr>
          <p:spPr>
            <a:xfrm>
              <a:off x="0" y="1124373"/>
              <a:ext cx="3179763" cy="913995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05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  <p:sp>
          <p:nvSpPr>
            <p:cNvPr id="17440" name="矩形 4">
              <a:extLst>
                <a:ext uri="{FF2B5EF4-FFF2-40B4-BE49-F238E27FC236}">
                  <a16:creationId xmlns:a16="http://schemas.microsoft.com/office/drawing/2014/main" id="{218B219A-C26F-468D-B55B-1F9780303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24" y="1396484"/>
              <a:ext cx="316799" cy="656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" name="燕尾形 5">
              <a:extLst>
                <a:ext uri="{FF2B5EF4-FFF2-40B4-BE49-F238E27FC236}">
                  <a16:creationId xmlns:a16="http://schemas.microsoft.com/office/drawing/2014/main" id="{99E1D1F0-16D1-410F-BC9E-FDB9F96AEE91}"/>
                </a:ext>
              </a:extLst>
            </p:cNvPr>
            <p:cNvSpPr/>
            <p:nvPr/>
          </p:nvSpPr>
          <p:spPr>
            <a:xfrm>
              <a:off x="2924175" y="1149188"/>
              <a:ext cx="466725" cy="859598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  <p:sp>
          <p:nvSpPr>
            <p:cNvPr id="7" name="燕尾形 6">
              <a:extLst>
                <a:ext uri="{FF2B5EF4-FFF2-40B4-BE49-F238E27FC236}">
                  <a16:creationId xmlns:a16="http://schemas.microsoft.com/office/drawing/2014/main" id="{A987B7C4-A2D7-437B-BEF8-CB4FAD9296CD}"/>
                </a:ext>
              </a:extLst>
            </p:cNvPr>
            <p:cNvSpPr/>
            <p:nvPr/>
          </p:nvSpPr>
          <p:spPr>
            <a:xfrm>
              <a:off x="3105150" y="1149188"/>
              <a:ext cx="466725" cy="859598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</p:grp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2E08E4-0EBC-4F4B-B52C-BA93C136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3.Web</a:t>
            </a:r>
            <a:endParaRPr lang="zh-CN" altLang="en-US" dirty="0"/>
          </a:p>
        </p:txBody>
      </p:sp>
      <p:sp>
        <p:nvSpPr>
          <p:cNvPr id="17411" name="标题 1">
            <a:extLst>
              <a:ext uri="{FF2B5EF4-FFF2-40B4-BE49-F238E27FC236}">
                <a16:creationId xmlns:a16="http://schemas.microsoft.com/office/drawing/2014/main" id="{515E8E33-B2C8-4EDB-89FB-AE5667704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1.1.3 Spring</a:t>
            </a:r>
            <a:r>
              <a:rPr lang="zh-CN" altLang="en-US"/>
              <a:t>的体系结构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3E47F4-EC30-431A-859F-9A328A96C4DF}"/>
              </a:ext>
            </a:extLst>
          </p:cNvPr>
          <p:cNvGrpSpPr>
            <a:grpSpLocks/>
          </p:cNvGrpSpPr>
          <p:nvPr/>
        </p:nvGrpSpPr>
        <p:grpSpPr bwMode="auto">
          <a:xfrm>
            <a:off x="3498930" y="2047368"/>
            <a:ext cx="2821812" cy="1104718"/>
            <a:chOff x="3046413" y="2670764"/>
            <a:chExt cx="2470150" cy="1963943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F231A9E-6B30-47F9-B1C0-E6955941A56D}"/>
                </a:ext>
              </a:extLst>
            </p:cNvPr>
            <p:cNvSpPr/>
            <p:nvPr/>
          </p:nvSpPr>
          <p:spPr>
            <a:xfrm>
              <a:off x="3046413" y="2690019"/>
              <a:ext cx="2470150" cy="19446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dirty="0">
                <a:ea typeface="微软雅黑" pitchFamily="34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25DA58CE-2EC6-490C-8ADA-CA082ACBA71B}"/>
                </a:ext>
              </a:extLst>
            </p:cNvPr>
            <p:cNvSpPr/>
            <p:nvPr/>
          </p:nvSpPr>
          <p:spPr>
            <a:xfrm>
              <a:off x="3133726" y="3126582"/>
              <a:ext cx="1116012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WebSocket</a:t>
              </a:r>
              <a:endParaRPr lang="zh-CN" altLang="en-US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F701DE99-48CC-4BEF-B73D-7C6BF2EB1082}"/>
                </a:ext>
              </a:extLst>
            </p:cNvPr>
            <p:cNvSpPr/>
            <p:nvPr/>
          </p:nvSpPr>
          <p:spPr>
            <a:xfrm>
              <a:off x="4318001" y="3126582"/>
              <a:ext cx="1116012" cy="609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Servlet</a:t>
              </a:r>
              <a:endParaRPr lang="zh-CN" altLang="en-US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60E50BD1-EFDF-46DE-B61D-9AAAA9D06871}"/>
                </a:ext>
              </a:extLst>
            </p:cNvPr>
            <p:cNvSpPr/>
            <p:nvPr/>
          </p:nvSpPr>
          <p:spPr>
            <a:xfrm>
              <a:off x="3136901" y="3788569"/>
              <a:ext cx="1116012" cy="609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Web</a:t>
              </a:r>
              <a:endParaRPr lang="zh-CN" altLang="en-US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9B300448-7321-4263-ACCB-E771BFA52DE4}"/>
                </a:ext>
              </a:extLst>
            </p:cNvPr>
            <p:cNvSpPr/>
            <p:nvPr/>
          </p:nvSpPr>
          <p:spPr>
            <a:xfrm>
              <a:off x="4311651" y="3788569"/>
              <a:ext cx="1116012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err="1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Portlet</a:t>
              </a:r>
              <a:endParaRPr lang="zh-CN" altLang="en-US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8" name="TextBox 13">
              <a:extLst>
                <a:ext uri="{FF2B5EF4-FFF2-40B4-BE49-F238E27FC236}">
                  <a16:creationId xmlns:a16="http://schemas.microsoft.com/office/drawing/2014/main" id="{FEA784E8-06B8-4E6A-8F05-7E7C7B0B3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978" y="2670764"/>
              <a:ext cx="621646" cy="60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Web</a:t>
              </a:r>
              <a:endParaRPr lang="zh-CN" altLang="en-US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45AA74-CD12-4365-8FE1-40C9BDE9C44F}"/>
              </a:ext>
            </a:extLst>
          </p:cNvPr>
          <p:cNvGrpSpPr>
            <a:grpSpLocks/>
          </p:cNvGrpSpPr>
          <p:nvPr/>
        </p:nvGrpSpPr>
        <p:grpSpPr bwMode="auto">
          <a:xfrm>
            <a:off x="-90158" y="1601810"/>
            <a:ext cx="9133856" cy="853745"/>
            <a:chOff x="501651" y="2228215"/>
            <a:chExt cx="6023767" cy="1517418"/>
          </a:xfrm>
        </p:grpSpPr>
        <p:sp>
          <p:nvSpPr>
            <p:cNvPr id="17" name="任意多边形 16">
              <a:extLst>
                <a:ext uri="{FF2B5EF4-FFF2-40B4-BE49-F238E27FC236}">
                  <a16:creationId xmlns:a16="http://schemas.microsoft.com/office/drawing/2014/main" id="{8FE75DAA-3A8B-4FE3-A2D4-B0CC5883EA96}"/>
                </a:ext>
              </a:extLst>
            </p:cNvPr>
            <p:cNvSpPr/>
            <p:nvPr/>
          </p:nvSpPr>
          <p:spPr>
            <a:xfrm rot="10800000">
              <a:off x="2221843" y="2985394"/>
              <a:ext cx="798406" cy="760239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solidFill>
                  <a:sysClr val="windowText" lastClr="000000"/>
                </a:solidFill>
                <a:latin typeface="Calibri"/>
                <a:ea typeface="微软雅黑" pitchFamily="34" charset="-122"/>
              </a:endParaRPr>
            </a:p>
          </p:txBody>
        </p:sp>
        <p:grpSp>
          <p:nvGrpSpPr>
            <p:cNvPr id="17430" name="组合 17">
              <a:extLst>
                <a:ext uri="{FF2B5EF4-FFF2-40B4-BE49-F238E27FC236}">
                  <a16:creationId xmlns:a16="http://schemas.microsoft.com/office/drawing/2014/main" id="{2EE5AC3E-FB60-457D-9E6E-993166EE9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651" y="2228215"/>
              <a:ext cx="6023767" cy="750967"/>
              <a:chOff x="501651" y="2228215"/>
              <a:chExt cx="6023767" cy="750967"/>
            </a:xfrm>
          </p:grpSpPr>
          <p:sp>
            <p:nvSpPr>
              <p:cNvPr id="19" name="对角圆角矩形 18">
                <a:extLst>
                  <a:ext uri="{FF2B5EF4-FFF2-40B4-BE49-F238E27FC236}">
                    <a16:creationId xmlns:a16="http://schemas.microsoft.com/office/drawing/2014/main" id="{33AD1044-06AB-458F-AE9C-56513415871C}"/>
                  </a:ext>
                </a:extLst>
              </p:cNvPr>
              <p:cNvSpPr/>
              <p:nvPr/>
            </p:nvSpPr>
            <p:spPr bwMode="auto">
              <a:xfrm>
                <a:off x="725459" y="2228215"/>
                <a:ext cx="5790435" cy="728325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7432" name="矩形 19">
                <a:extLst>
                  <a:ext uri="{FF2B5EF4-FFF2-40B4-BE49-F238E27FC236}">
                    <a16:creationId xmlns:a16="http://schemas.microsoft.com/office/drawing/2014/main" id="{59C3970B-199D-4B86-A126-7DFFC1BBE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51" y="2236131"/>
                <a:ext cx="6023767" cy="743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Spring4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新增模块，它提供了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WebSocket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SockJS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的实现，以及对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STOMP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的支持。</a:t>
                </a: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B30DDAD-919D-4E4A-99D6-E56438BC401C}"/>
              </a:ext>
            </a:extLst>
          </p:cNvPr>
          <p:cNvGrpSpPr>
            <a:grpSpLocks/>
          </p:cNvGrpSpPr>
          <p:nvPr/>
        </p:nvGrpSpPr>
        <p:grpSpPr bwMode="auto">
          <a:xfrm>
            <a:off x="-90158" y="2807827"/>
            <a:ext cx="7478888" cy="1065635"/>
            <a:chOff x="1073151" y="3974747"/>
            <a:chExt cx="6546849" cy="1893810"/>
          </a:xfrm>
        </p:grpSpPr>
        <p:grpSp>
          <p:nvGrpSpPr>
            <p:cNvPr id="17425" name="组合 21">
              <a:extLst>
                <a:ext uri="{FF2B5EF4-FFF2-40B4-BE49-F238E27FC236}">
                  <a16:creationId xmlns:a16="http://schemas.microsoft.com/office/drawing/2014/main" id="{4F4C3B3B-BE0C-4604-A66E-C67F544FB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3151" y="4698953"/>
              <a:ext cx="6546849" cy="1169604"/>
              <a:chOff x="574676" y="2254942"/>
              <a:chExt cx="6023767" cy="1169604"/>
            </a:xfrm>
          </p:grpSpPr>
          <p:sp>
            <p:nvSpPr>
              <p:cNvPr id="24" name="对角圆角矩形 23">
                <a:extLst>
                  <a:ext uri="{FF2B5EF4-FFF2-40B4-BE49-F238E27FC236}">
                    <a16:creationId xmlns:a16="http://schemas.microsoft.com/office/drawing/2014/main" id="{41EE6B01-E441-469B-AEF3-C104D493EEAF}"/>
                  </a:ext>
                </a:extLst>
              </p:cNvPr>
              <p:cNvSpPr/>
              <p:nvPr/>
            </p:nvSpPr>
            <p:spPr bwMode="auto">
              <a:xfrm>
                <a:off x="726585" y="2310346"/>
                <a:ext cx="5788600" cy="1096181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120000"/>
                  </a:lnSpc>
                  <a:buFont typeface="Wingdings" pitchFamily="2" charset="2"/>
                  <a:buChar char="p"/>
                  <a:defRPr/>
                </a:pPr>
                <a:endParaRPr lang="zh-CN" altLang="en-US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7428" name="矩形 24">
                <a:extLst>
                  <a:ext uri="{FF2B5EF4-FFF2-40B4-BE49-F238E27FC236}">
                    <a16:creationId xmlns:a16="http://schemas.microsoft.com/office/drawing/2014/main" id="{D4222972-0658-4015-A10E-F75EE8372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676" y="2254942"/>
                <a:ext cx="6023767" cy="1169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 提供了基本的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开发集成特性，如：多文件上传、使用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Servlet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监听器来初始化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IoC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容器以及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应用上下文。</a:t>
                </a:r>
              </a:p>
            </p:txBody>
          </p:sp>
        </p:grpSp>
        <p:sp>
          <p:nvSpPr>
            <p:cNvPr id="23" name="任意多边形 22">
              <a:extLst>
                <a:ext uri="{FF2B5EF4-FFF2-40B4-BE49-F238E27FC236}">
                  <a16:creationId xmlns:a16="http://schemas.microsoft.com/office/drawing/2014/main" id="{32FBA604-FBF8-4DA1-9F42-80875135D961}"/>
                </a:ext>
              </a:extLst>
            </p:cNvPr>
            <p:cNvSpPr/>
            <p:nvPr/>
          </p:nvSpPr>
          <p:spPr>
            <a:xfrm flipH="1">
              <a:off x="3004889" y="3974747"/>
              <a:ext cx="1446213" cy="842671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solidFill>
                  <a:sysClr val="windowText" lastClr="000000"/>
                </a:solidFill>
                <a:latin typeface="Calibri"/>
                <a:ea typeface="微软雅黑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0B2AC19-C8FD-405B-BFFE-8FD081F15455}"/>
              </a:ext>
            </a:extLst>
          </p:cNvPr>
          <p:cNvGrpSpPr>
            <a:grpSpLocks/>
          </p:cNvGrpSpPr>
          <p:nvPr/>
        </p:nvGrpSpPr>
        <p:grpSpPr bwMode="auto">
          <a:xfrm>
            <a:off x="2394306" y="883941"/>
            <a:ext cx="6589569" cy="1566814"/>
            <a:chOff x="434572" y="1796521"/>
            <a:chExt cx="6142088" cy="2784049"/>
          </a:xfrm>
        </p:grpSpPr>
        <p:sp>
          <p:nvSpPr>
            <p:cNvPr id="27" name="任意多边形 26">
              <a:extLst>
                <a:ext uri="{FF2B5EF4-FFF2-40B4-BE49-F238E27FC236}">
                  <a16:creationId xmlns:a16="http://schemas.microsoft.com/office/drawing/2014/main" id="{D09D67EE-0D8D-4DAE-9F3C-FEA37D0017FB}"/>
                </a:ext>
              </a:extLst>
            </p:cNvPr>
            <p:cNvSpPr/>
            <p:nvPr/>
          </p:nvSpPr>
          <p:spPr>
            <a:xfrm rot="10800000" flipH="1">
              <a:off x="3807866" y="2900217"/>
              <a:ext cx="698677" cy="1680353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solidFill>
                  <a:sysClr val="windowText" lastClr="000000"/>
                </a:solidFill>
                <a:latin typeface="Calibri"/>
                <a:ea typeface="微软雅黑" pitchFamily="34" charset="-122"/>
              </a:endParaRPr>
            </a:p>
          </p:txBody>
        </p:sp>
        <p:grpSp>
          <p:nvGrpSpPr>
            <p:cNvPr id="17422" name="组合 27">
              <a:extLst>
                <a:ext uri="{FF2B5EF4-FFF2-40B4-BE49-F238E27FC236}">
                  <a16:creationId xmlns:a16="http://schemas.microsoft.com/office/drawing/2014/main" id="{3F54D4AE-BA11-44FD-BF4B-E07D73D56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572" y="1796521"/>
              <a:ext cx="6142088" cy="1169420"/>
              <a:chOff x="434572" y="1796521"/>
              <a:chExt cx="6142088" cy="1169420"/>
            </a:xfrm>
          </p:grpSpPr>
          <p:sp>
            <p:nvSpPr>
              <p:cNvPr id="29" name="对角圆角矩形 28">
                <a:extLst>
                  <a:ext uri="{FF2B5EF4-FFF2-40B4-BE49-F238E27FC236}">
                    <a16:creationId xmlns:a16="http://schemas.microsoft.com/office/drawing/2014/main" id="{9073E257-AB79-4B2F-A1E3-03D533161722}"/>
                  </a:ext>
                </a:extLst>
              </p:cNvPr>
              <p:cNvSpPr/>
              <p:nvPr/>
            </p:nvSpPr>
            <p:spPr bwMode="auto">
              <a:xfrm>
                <a:off x="699685" y="1891075"/>
                <a:ext cx="5876975" cy="1012318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7424" name="矩形 29">
                <a:extLst>
                  <a:ext uri="{FF2B5EF4-FFF2-40B4-BE49-F238E27FC236}">
                    <a16:creationId xmlns:a16="http://schemas.microsoft.com/office/drawing/2014/main" id="{2AC93479-6E41-47A8-BFF3-C89E93C20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72" y="1796521"/>
                <a:ext cx="5820780" cy="1169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也称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Spring-Web MVC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模块，包含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Spring MVC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REST Web Services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实现的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程序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4C6261D-5508-4DAB-9717-1DAE970EFC27}"/>
              </a:ext>
            </a:extLst>
          </p:cNvPr>
          <p:cNvGrpSpPr>
            <a:grpSpLocks/>
          </p:cNvGrpSpPr>
          <p:nvPr/>
        </p:nvGrpSpPr>
        <p:grpSpPr bwMode="auto">
          <a:xfrm>
            <a:off x="1504243" y="2832162"/>
            <a:ext cx="7508540" cy="1565878"/>
            <a:chOff x="2088818" y="3124551"/>
            <a:chExt cx="6572948" cy="2784355"/>
          </a:xfrm>
        </p:grpSpPr>
        <p:grpSp>
          <p:nvGrpSpPr>
            <p:cNvPr id="17417" name="组合 31">
              <a:extLst>
                <a:ext uri="{FF2B5EF4-FFF2-40B4-BE49-F238E27FC236}">
                  <a16:creationId xmlns:a16="http://schemas.microsoft.com/office/drawing/2014/main" id="{5CF38C6A-845C-4882-BAF1-3DCFC6DD2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8818" y="5069964"/>
              <a:ext cx="6572948" cy="838942"/>
              <a:chOff x="-340588" y="2113506"/>
              <a:chExt cx="6047786" cy="838942"/>
            </a:xfrm>
          </p:grpSpPr>
          <p:sp>
            <p:nvSpPr>
              <p:cNvPr id="34" name="对角圆角矩形 33">
                <a:extLst>
                  <a:ext uri="{FF2B5EF4-FFF2-40B4-BE49-F238E27FC236}">
                    <a16:creationId xmlns:a16="http://schemas.microsoft.com/office/drawing/2014/main" id="{EAFA9C02-B799-4622-8091-781ECEE7A2D3}"/>
                  </a:ext>
                </a:extLst>
              </p:cNvPr>
              <p:cNvSpPr/>
              <p:nvPr/>
            </p:nvSpPr>
            <p:spPr bwMode="auto">
              <a:xfrm>
                <a:off x="-82993" y="2113506"/>
                <a:ext cx="5790191" cy="838942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7420" name="矩形 34">
                <a:extLst>
                  <a:ext uri="{FF2B5EF4-FFF2-40B4-BE49-F238E27FC236}">
                    <a16:creationId xmlns:a16="http://schemas.microsoft.com/office/drawing/2014/main" id="{7147048A-0ECE-4283-8D3C-46AE8DAC3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0588" y="2173485"/>
                <a:ext cx="6024501" cy="743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提供了在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portlet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环境中使用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MVC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实现，类似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Servlet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模块的功能。</a:t>
                </a:r>
              </a:p>
            </p:txBody>
          </p:sp>
        </p:grpSp>
        <p:sp>
          <p:nvSpPr>
            <p:cNvPr id="33" name="任意多边形 32">
              <a:extLst>
                <a:ext uri="{FF2B5EF4-FFF2-40B4-BE49-F238E27FC236}">
                  <a16:creationId xmlns:a16="http://schemas.microsoft.com/office/drawing/2014/main" id="{EC29D95C-4989-4843-A41D-8C6A86F86704}"/>
                </a:ext>
              </a:extLst>
            </p:cNvPr>
            <p:cNvSpPr/>
            <p:nvPr/>
          </p:nvSpPr>
          <p:spPr>
            <a:xfrm>
              <a:off x="6036083" y="3124551"/>
              <a:ext cx="1983591" cy="1950409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solidFill>
                  <a:sysClr val="windowText" lastClr="000000"/>
                </a:solidFill>
                <a:latin typeface="Calibri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69E190E-D790-4F89-91B0-FBD558AFAA65}"/>
              </a:ext>
            </a:extLst>
          </p:cNvPr>
          <p:cNvGrpSpPr>
            <a:grpSpLocks/>
          </p:cNvGrpSpPr>
          <p:nvPr/>
        </p:nvGrpSpPr>
        <p:grpSpPr bwMode="auto">
          <a:xfrm>
            <a:off x="487383" y="612701"/>
            <a:ext cx="2328862" cy="522335"/>
            <a:chOff x="0" y="1124373"/>
            <a:chExt cx="3571875" cy="928955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BD1078C9-5554-4258-8EA7-D05736C65264}"/>
                </a:ext>
              </a:extLst>
            </p:cNvPr>
            <p:cNvSpPr/>
            <p:nvPr/>
          </p:nvSpPr>
          <p:spPr>
            <a:xfrm>
              <a:off x="0" y="1124373"/>
              <a:ext cx="3179763" cy="913995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05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  <p:sp>
          <p:nvSpPr>
            <p:cNvPr id="18469" name="矩形 6">
              <a:extLst>
                <a:ext uri="{FF2B5EF4-FFF2-40B4-BE49-F238E27FC236}">
                  <a16:creationId xmlns:a16="http://schemas.microsoft.com/office/drawing/2014/main" id="{00C4B3AB-8E6F-4A90-91CC-69766D7B0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06" y="1396484"/>
              <a:ext cx="283330" cy="656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A96268FF-9BBE-40AA-AF12-F4FEDBF56885}"/>
                </a:ext>
              </a:extLst>
            </p:cNvPr>
            <p:cNvSpPr/>
            <p:nvPr/>
          </p:nvSpPr>
          <p:spPr>
            <a:xfrm>
              <a:off x="2924175" y="1149188"/>
              <a:ext cx="466726" cy="859598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5B32EED4-FED3-4F2E-8715-B22DFE95D5E1}"/>
                </a:ext>
              </a:extLst>
            </p:cNvPr>
            <p:cNvSpPr/>
            <p:nvPr/>
          </p:nvSpPr>
          <p:spPr>
            <a:xfrm>
              <a:off x="3105149" y="1149188"/>
              <a:ext cx="466726" cy="859598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</p:grp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3C028D-2204-4338-B2A8-293D8A70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其他模块</a:t>
            </a:r>
          </a:p>
          <a:p>
            <a:endParaRPr lang="zh-CN" altLang="en-US" dirty="0"/>
          </a:p>
        </p:txBody>
      </p:sp>
      <p:sp>
        <p:nvSpPr>
          <p:cNvPr id="18434" name="标题 1">
            <a:extLst>
              <a:ext uri="{FF2B5EF4-FFF2-40B4-BE49-F238E27FC236}">
                <a16:creationId xmlns:a16="http://schemas.microsoft.com/office/drawing/2014/main" id="{1E92B409-2B8D-4B6F-9D16-433EDD8BC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1.1.3 Spring</a:t>
            </a:r>
            <a:r>
              <a:rPr lang="zh-CN" altLang="en-US"/>
              <a:t>的体系结构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C0FACB5-50DA-4D57-8CA4-83F18357D605}"/>
              </a:ext>
            </a:extLst>
          </p:cNvPr>
          <p:cNvGrpSpPr>
            <a:grpSpLocks/>
          </p:cNvGrpSpPr>
          <p:nvPr/>
        </p:nvGrpSpPr>
        <p:grpSpPr bwMode="auto">
          <a:xfrm>
            <a:off x="1114039" y="2306255"/>
            <a:ext cx="6015771" cy="1341359"/>
            <a:chOff x="2005013" y="3756025"/>
            <a:chExt cx="5075233" cy="2386005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544D5D90-BCB0-4647-A159-CDEB889BD7A0}"/>
                </a:ext>
              </a:extLst>
            </p:cNvPr>
            <p:cNvSpPr/>
            <p:nvPr/>
          </p:nvSpPr>
          <p:spPr>
            <a:xfrm>
              <a:off x="2005013" y="5539811"/>
              <a:ext cx="5075233" cy="5493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dirty="0">
                <a:ea typeface="微软雅黑" pitchFamily="34" charset="-122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F84E6E70-1F2B-4674-BC23-CE4EE7A699BD}"/>
                </a:ext>
              </a:extLst>
            </p:cNvPr>
            <p:cNvSpPr/>
            <p:nvPr/>
          </p:nvSpPr>
          <p:spPr>
            <a:xfrm>
              <a:off x="2005013" y="3756025"/>
              <a:ext cx="1087776" cy="3891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AOP</a:t>
              </a:r>
              <a:endParaRPr lang="zh-CN" altLang="en-US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E682C3B-4434-4177-B2B4-574FEF27A7FA}"/>
                </a:ext>
              </a:extLst>
            </p:cNvPr>
            <p:cNvSpPr/>
            <p:nvPr/>
          </p:nvSpPr>
          <p:spPr>
            <a:xfrm>
              <a:off x="3203949" y="3756025"/>
              <a:ext cx="1117949" cy="3891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Aspects</a:t>
              </a:r>
              <a:endParaRPr lang="zh-CN" altLang="en-US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205CD3A0-3A15-460A-97B1-13889E285CA7}"/>
                </a:ext>
              </a:extLst>
            </p:cNvPr>
            <p:cNvSpPr/>
            <p:nvPr/>
          </p:nvSpPr>
          <p:spPr>
            <a:xfrm>
              <a:off x="4428294" y="3756025"/>
              <a:ext cx="1402199" cy="3891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Instrumentation</a:t>
              </a:r>
              <a:endParaRPr lang="zh-CN" altLang="en-US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1C90C79-5F0A-4C92-9A77-5EDC90082FD9}"/>
                </a:ext>
              </a:extLst>
            </p:cNvPr>
            <p:cNvSpPr/>
            <p:nvPr/>
          </p:nvSpPr>
          <p:spPr>
            <a:xfrm>
              <a:off x="5943241" y="3756025"/>
              <a:ext cx="1137005" cy="3891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Messaging</a:t>
              </a:r>
              <a:endParaRPr lang="zh-CN" altLang="en-US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7" name="TextBox 14">
              <a:extLst>
                <a:ext uri="{FF2B5EF4-FFF2-40B4-BE49-F238E27FC236}">
                  <a16:creationId xmlns:a16="http://schemas.microsoft.com/office/drawing/2014/main" id="{FC71C858-1C56-4E10-BD64-C9628B444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103" y="5539811"/>
              <a:ext cx="815974" cy="602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ea typeface="微软雅黑" pitchFamily="34" charset="-122"/>
                </a:rPr>
                <a:t> Test</a:t>
              </a:r>
              <a:endParaRPr lang="zh-CN" altLang="en-US" sz="1600" dirty="0">
                <a:ea typeface="微软雅黑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6CD90A-24CD-4994-8AE4-BE174D17A189}"/>
              </a:ext>
            </a:extLst>
          </p:cNvPr>
          <p:cNvGrpSpPr>
            <a:grpSpLocks/>
          </p:cNvGrpSpPr>
          <p:nvPr/>
        </p:nvGrpSpPr>
        <p:grpSpPr bwMode="auto">
          <a:xfrm>
            <a:off x="-373905" y="1581700"/>
            <a:ext cx="7143256" cy="858051"/>
            <a:chOff x="304142" y="2382975"/>
            <a:chExt cx="6023767" cy="1525411"/>
          </a:xfrm>
        </p:grpSpPr>
        <p:sp>
          <p:nvSpPr>
            <p:cNvPr id="18" name="任意多边形 17">
              <a:extLst>
                <a:ext uri="{FF2B5EF4-FFF2-40B4-BE49-F238E27FC236}">
                  <a16:creationId xmlns:a16="http://schemas.microsoft.com/office/drawing/2014/main" id="{A71B9AB6-1C0A-4A75-BE0B-E8E9F7661AF6}"/>
                </a:ext>
              </a:extLst>
            </p:cNvPr>
            <p:cNvSpPr/>
            <p:nvPr/>
          </p:nvSpPr>
          <p:spPr>
            <a:xfrm rot="10800000">
              <a:off x="839387" y="2821242"/>
              <a:ext cx="932983" cy="1087144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solidFill>
                  <a:sysClr val="windowText" lastClr="000000"/>
                </a:solidFill>
                <a:latin typeface="Calibri"/>
                <a:ea typeface="微软雅黑" pitchFamily="34" charset="-122"/>
              </a:endParaRPr>
            </a:p>
          </p:txBody>
        </p:sp>
        <p:grpSp>
          <p:nvGrpSpPr>
            <p:cNvPr id="18459" name="组合 18">
              <a:extLst>
                <a:ext uri="{FF2B5EF4-FFF2-40B4-BE49-F238E27FC236}">
                  <a16:creationId xmlns:a16="http://schemas.microsoft.com/office/drawing/2014/main" id="{10D717FE-D8DB-4D7A-97F7-9B2FE7FA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142" y="2382975"/>
              <a:ext cx="6023767" cy="764929"/>
              <a:chOff x="304142" y="2382975"/>
              <a:chExt cx="6023767" cy="764929"/>
            </a:xfrm>
          </p:grpSpPr>
          <p:sp>
            <p:nvSpPr>
              <p:cNvPr id="20" name="对角圆角矩形 19">
                <a:extLst>
                  <a:ext uri="{FF2B5EF4-FFF2-40B4-BE49-F238E27FC236}">
                    <a16:creationId xmlns:a16="http://schemas.microsoft.com/office/drawing/2014/main" id="{28B507C9-97BD-4659-944C-43945ACC947E}"/>
                  </a:ext>
                </a:extLst>
              </p:cNvPr>
              <p:cNvSpPr/>
              <p:nvPr/>
            </p:nvSpPr>
            <p:spPr bwMode="auto">
              <a:xfrm>
                <a:off x="725459" y="2382975"/>
                <a:ext cx="2597203" cy="735641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8461" name="矩形 20">
                <a:extLst>
                  <a:ext uri="{FF2B5EF4-FFF2-40B4-BE49-F238E27FC236}">
                    <a16:creationId xmlns:a16="http://schemas.microsoft.com/office/drawing/2014/main" id="{215DE02F-C71D-456C-AC56-4C49070FA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142" y="2405256"/>
                <a:ext cx="6023767" cy="742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1600" dirty="0">
                    <a:ea typeface="微软雅黑" pitchFamily="34" charset="-122"/>
                  </a:rPr>
                  <a:t>提供了面向切面编程实现。</a:t>
                </a:r>
                <a:endParaRPr lang="zh-CN" altLang="en-US" sz="1600" dirty="0">
                  <a:ea typeface="微软雅黑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AA65A8D-4FC5-49A9-AFFE-0DA3C0F40BB8}"/>
              </a:ext>
            </a:extLst>
          </p:cNvPr>
          <p:cNvGrpSpPr>
            <a:grpSpLocks/>
          </p:cNvGrpSpPr>
          <p:nvPr/>
        </p:nvGrpSpPr>
        <p:grpSpPr bwMode="auto">
          <a:xfrm>
            <a:off x="-225614" y="1066974"/>
            <a:ext cx="8549078" cy="1303213"/>
            <a:chOff x="523740" y="3991846"/>
            <a:chExt cx="7211969" cy="2317884"/>
          </a:xfrm>
        </p:grpSpPr>
        <p:grpSp>
          <p:nvGrpSpPr>
            <p:cNvPr id="18454" name="组合 22">
              <a:extLst>
                <a:ext uri="{FF2B5EF4-FFF2-40B4-BE49-F238E27FC236}">
                  <a16:creationId xmlns:a16="http://schemas.microsoft.com/office/drawing/2014/main" id="{2239C0B2-0AB3-4C0C-A431-8190C3FE3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740" y="3991846"/>
              <a:ext cx="7211969" cy="743563"/>
              <a:chOff x="69162" y="1547835"/>
              <a:chExt cx="6635745" cy="743563"/>
            </a:xfrm>
          </p:grpSpPr>
          <p:sp>
            <p:nvSpPr>
              <p:cNvPr id="25" name="对角圆角矩形 24">
                <a:extLst>
                  <a:ext uri="{FF2B5EF4-FFF2-40B4-BE49-F238E27FC236}">
                    <a16:creationId xmlns:a16="http://schemas.microsoft.com/office/drawing/2014/main" id="{BFDA9FBD-5D98-457D-AA0F-3942338C1FA4}"/>
                  </a:ext>
                </a:extLst>
              </p:cNvPr>
              <p:cNvSpPr/>
              <p:nvPr/>
            </p:nvSpPr>
            <p:spPr bwMode="auto">
              <a:xfrm>
                <a:off x="360009" y="1605470"/>
                <a:ext cx="6261619" cy="671672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8457" name="矩形 25">
                <a:extLst>
                  <a:ext uri="{FF2B5EF4-FFF2-40B4-BE49-F238E27FC236}">
                    <a16:creationId xmlns:a16="http://schemas.microsoft.com/office/drawing/2014/main" id="{BF3992EC-420C-40FE-AFD9-114CCDDDF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62" y="1547835"/>
                <a:ext cx="6635745" cy="743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提供了类工具的支持和类加载器的实现，可以在特定的应用服务器中使用。</a:t>
                </a:r>
              </a:p>
            </p:txBody>
          </p:sp>
        </p:grpSp>
        <p:sp>
          <p:nvSpPr>
            <p:cNvPr id="24" name="任意多边形 23">
              <a:extLst>
                <a:ext uri="{FF2B5EF4-FFF2-40B4-BE49-F238E27FC236}">
                  <a16:creationId xmlns:a16="http://schemas.microsoft.com/office/drawing/2014/main" id="{79D6AA74-2965-4794-9074-023D433CE656}"/>
                </a:ext>
              </a:extLst>
            </p:cNvPr>
            <p:cNvSpPr/>
            <p:nvPr/>
          </p:nvSpPr>
          <p:spPr>
            <a:xfrm rot="10800000" flipH="1">
              <a:off x="4665537" y="4653204"/>
              <a:ext cx="1456032" cy="1656526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solidFill>
                  <a:sysClr val="windowText" lastClr="000000"/>
                </a:solidFill>
                <a:latin typeface="Calibri"/>
                <a:ea typeface="微软雅黑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B54BD7D-F573-4F6B-8197-2C782868E1A9}"/>
              </a:ext>
            </a:extLst>
          </p:cNvPr>
          <p:cNvGrpSpPr>
            <a:grpSpLocks/>
          </p:cNvGrpSpPr>
          <p:nvPr/>
        </p:nvGrpSpPr>
        <p:grpSpPr bwMode="auto">
          <a:xfrm>
            <a:off x="2835385" y="1575657"/>
            <a:ext cx="7141374" cy="852116"/>
            <a:chOff x="2638245" y="2819351"/>
            <a:chExt cx="6023767" cy="943741"/>
          </a:xfrm>
        </p:grpSpPr>
        <p:sp>
          <p:nvSpPr>
            <p:cNvPr id="28" name="任意多边形 27">
              <a:extLst>
                <a:ext uri="{FF2B5EF4-FFF2-40B4-BE49-F238E27FC236}">
                  <a16:creationId xmlns:a16="http://schemas.microsoft.com/office/drawing/2014/main" id="{48856A76-39EE-417D-8345-7E562FFF1231}"/>
                </a:ext>
              </a:extLst>
            </p:cNvPr>
            <p:cNvSpPr/>
            <p:nvPr/>
          </p:nvSpPr>
          <p:spPr>
            <a:xfrm rot="10800000" flipH="1">
              <a:off x="3302994" y="3189424"/>
              <a:ext cx="339770" cy="573668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微软雅黑" pitchFamily="34" charset="-122"/>
              </a:endParaRPr>
            </a:p>
          </p:txBody>
        </p:sp>
        <p:grpSp>
          <p:nvGrpSpPr>
            <p:cNvPr id="18451" name="组合 28">
              <a:extLst>
                <a:ext uri="{FF2B5EF4-FFF2-40B4-BE49-F238E27FC236}">
                  <a16:creationId xmlns:a16="http://schemas.microsoft.com/office/drawing/2014/main" id="{7F848E09-2FB1-47BA-9061-F1F142F267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8245" y="2819351"/>
              <a:ext cx="6023767" cy="508039"/>
              <a:chOff x="2638245" y="2819351"/>
              <a:chExt cx="6023767" cy="508039"/>
            </a:xfrm>
          </p:grpSpPr>
          <p:sp>
            <p:nvSpPr>
              <p:cNvPr id="30" name="对角圆角矩形 29">
                <a:extLst>
                  <a:ext uri="{FF2B5EF4-FFF2-40B4-BE49-F238E27FC236}">
                    <a16:creationId xmlns:a16="http://schemas.microsoft.com/office/drawing/2014/main" id="{90FEE96D-3F1A-4578-B704-84B85D76ED99}"/>
                  </a:ext>
                </a:extLst>
              </p:cNvPr>
              <p:cNvSpPr/>
              <p:nvPr/>
            </p:nvSpPr>
            <p:spPr bwMode="auto">
              <a:xfrm>
                <a:off x="3066165" y="2825439"/>
                <a:ext cx="2805877" cy="471999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8453" name="矩形 30">
                <a:extLst>
                  <a:ext uri="{FF2B5EF4-FFF2-40B4-BE49-F238E27FC236}">
                    <a16:creationId xmlns:a16="http://schemas.microsoft.com/office/drawing/2014/main" id="{02D3965F-5F37-48DD-A9EA-9360A144E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8245" y="2819351"/>
                <a:ext cx="6023767" cy="508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提供了与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AspectJ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的集成功能。</a:t>
                </a: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14F42BA-4104-4957-867A-B761C30E0C3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64479" y="3442893"/>
            <a:ext cx="4953923" cy="1088910"/>
            <a:chOff x="744257" y="1045529"/>
            <a:chExt cx="6023767" cy="2382617"/>
          </a:xfrm>
        </p:grpSpPr>
        <p:sp>
          <p:nvSpPr>
            <p:cNvPr id="33" name="任意多边形 32">
              <a:extLst>
                <a:ext uri="{FF2B5EF4-FFF2-40B4-BE49-F238E27FC236}">
                  <a16:creationId xmlns:a16="http://schemas.microsoft.com/office/drawing/2014/main" id="{2D8B7EDC-E6D8-4CBA-85BF-093628B23C9A}"/>
                </a:ext>
              </a:extLst>
            </p:cNvPr>
            <p:cNvSpPr/>
            <p:nvPr/>
          </p:nvSpPr>
          <p:spPr>
            <a:xfrm rot="16200000">
              <a:off x="1397386" y="2945502"/>
              <a:ext cx="627195" cy="338093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solidFill>
                  <a:sysClr val="windowText" lastClr="000000"/>
                </a:solidFill>
                <a:latin typeface="Calibri"/>
                <a:ea typeface="微软雅黑" pitchFamily="34" charset="-122"/>
              </a:endParaRPr>
            </a:p>
          </p:txBody>
        </p:sp>
        <p:grpSp>
          <p:nvGrpSpPr>
            <p:cNvPr id="18447" name="组合 33">
              <a:extLst>
                <a:ext uri="{FF2B5EF4-FFF2-40B4-BE49-F238E27FC236}">
                  <a16:creationId xmlns:a16="http://schemas.microsoft.com/office/drawing/2014/main" id="{06F466B2-E7FC-47D7-B96A-F7FECE1E1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257" y="1045529"/>
              <a:ext cx="6023767" cy="1755415"/>
              <a:chOff x="744257" y="1045529"/>
              <a:chExt cx="6023767" cy="1755415"/>
            </a:xfrm>
          </p:grpSpPr>
          <p:sp>
            <p:nvSpPr>
              <p:cNvPr id="35" name="对角圆角矩形 34">
                <a:extLst>
                  <a:ext uri="{FF2B5EF4-FFF2-40B4-BE49-F238E27FC236}">
                    <a16:creationId xmlns:a16="http://schemas.microsoft.com/office/drawing/2014/main" id="{1185E9D0-F097-4F22-9DDF-68844FF1D8DC}"/>
                  </a:ext>
                </a:extLst>
              </p:cNvPr>
              <p:cNvSpPr/>
              <p:nvPr/>
            </p:nvSpPr>
            <p:spPr bwMode="auto">
              <a:xfrm>
                <a:off x="777590" y="1672137"/>
                <a:ext cx="5790435" cy="1128807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8449" name="矩形 35">
                <a:extLst>
                  <a:ext uri="{FF2B5EF4-FFF2-40B4-BE49-F238E27FC236}">
                    <a16:creationId xmlns:a16="http://schemas.microsoft.com/office/drawing/2014/main" id="{BB28A855-DE54-409A-A8CF-68D6BC7F1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44257" y="1045529"/>
                <a:ext cx="6023767" cy="1718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00" dirty="0">
                    <a:ea typeface="微软雅黑" pitchFamily="34" charset="-122"/>
                  </a:rPr>
                  <a:t> </a:t>
                </a:r>
                <a:r>
                  <a:rPr lang="zh-CN" altLang="zh-CN" sz="1600" dirty="0">
                    <a:ea typeface="微软雅黑" pitchFamily="34" charset="-122"/>
                  </a:rPr>
                  <a:t>提供了对单元测试和集成测试的支持。</a:t>
                </a:r>
                <a:endParaRPr lang="zh-CN" altLang="en-US" sz="1600" dirty="0">
                  <a:ea typeface="微软雅黑" pitchFamily="34" charset="-122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endParaRPr lang="zh-CN" altLang="en-US" sz="1600" dirty="0">
                  <a:ea typeface="微软雅黑" pitchFamily="34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C07F2C-A708-4754-A966-1F872CE4EAD1}"/>
              </a:ext>
            </a:extLst>
          </p:cNvPr>
          <p:cNvGrpSpPr>
            <a:grpSpLocks/>
          </p:cNvGrpSpPr>
          <p:nvPr/>
        </p:nvGrpSpPr>
        <p:grpSpPr bwMode="auto">
          <a:xfrm>
            <a:off x="2121378" y="2439751"/>
            <a:ext cx="6979991" cy="819990"/>
            <a:chOff x="3013731" y="6674276"/>
            <a:chExt cx="5886861" cy="1812933"/>
          </a:xfrm>
        </p:grpSpPr>
        <p:grpSp>
          <p:nvGrpSpPr>
            <p:cNvPr id="18442" name="组合 37">
              <a:extLst>
                <a:ext uri="{FF2B5EF4-FFF2-40B4-BE49-F238E27FC236}">
                  <a16:creationId xmlns:a16="http://schemas.microsoft.com/office/drawing/2014/main" id="{77C67A7D-C2FD-42F6-A5A0-52B067026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731" y="7466505"/>
              <a:ext cx="5886861" cy="1020704"/>
              <a:chOff x="510432" y="4510047"/>
              <a:chExt cx="5416511" cy="1020704"/>
            </a:xfrm>
          </p:grpSpPr>
          <p:sp>
            <p:nvSpPr>
              <p:cNvPr id="40" name="对角圆角矩形 39">
                <a:extLst>
                  <a:ext uri="{FF2B5EF4-FFF2-40B4-BE49-F238E27FC236}">
                    <a16:creationId xmlns:a16="http://schemas.microsoft.com/office/drawing/2014/main" id="{3C13EA5E-3DE0-4E44-9847-47870E8373BA}"/>
                  </a:ext>
                </a:extLst>
              </p:cNvPr>
              <p:cNvSpPr/>
              <p:nvPr/>
            </p:nvSpPr>
            <p:spPr bwMode="auto">
              <a:xfrm>
                <a:off x="770320" y="4640202"/>
                <a:ext cx="5064068" cy="782986"/>
              </a:xfrm>
              <a:prstGeom prst="round2DiagRect">
                <a:avLst/>
              </a:prstGeom>
              <a:noFill/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1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:endParaRPr lang="zh-CN" altLang="en-US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8445" name="矩形 40">
                <a:extLst>
                  <a:ext uri="{FF2B5EF4-FFF2-40B4-BE49-F238E27FC236}">
                    <a16:creationId xmlns:a16="http://schemas.microsoft.com/office/drawing/2014/main" id="{29A27FD3-1071-49FD-9C40-DCF59BF49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32" y="4510047"/>
                <a:ext cx="5416511" cy="1020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Spring4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新增模块，提供对消息传递体系结构和协议的支持。</a:t>
                </a:r>
              </a:p>
            </p:txBody>
          </p:sp>
        </p:grpSp>
        <p:sp>
          <p:nvSpPr>
            <p:cNvPr id="39" name="任意多边形 38">
              <a:extLst>
                <a:ext uri="{FF2B5EF4-FFF2-40B4-BE49-F238E27FC236}">
                  <a16:creationId xmlns:a16="http://schemas.microsoft.com/office/drawing/2014/main" id="{64BCFEA2-A8B6-429F-B2D2-96579766A334}"/>
                </a:ext>
              </a:extLst>
            </p:cNvPr>
            <p:cNvSpPr/>
            <p:nvPr/>
          </p:nvSpPr>
          <p:spPr>
            <a:xfrm>
              <a:off x="7176757" y="6674276"/>
              <a:ext cx="874198" cy="936625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solidFill>
                  <a:sysClr val="windowText" lastClr="000000"/>
                </a:solidFill>
                <a:latin typeface="Calibri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DF7475-08D1-4DA8-B24C-670FE046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什么是面向对象？</a:t>
            </a:r>
            <a:endParaRPr lang="en-US" altLang="zh-CN" dirty="0"/>
          </a:p>
          <a:p>
            <a:r>
              <a:rPr lang="zh-CN" altLang="en-US" dirty="0"/>
              <a:t>以下关于面向对象的描述，不正确的是（      ）。</a:t>
            </a:r>
            <a:endParaRPr lang="en-US" altLang="zh-CN" dirty="0"/>
          </a:p>
          <a:p>
            <a:pPr lvl="1"/>
            <a:r>
              <a:rPr lang="en-US" altLang="zh-CN" dirty="0"/>
              <a:t>A </a:t>
            </a:r>
            <a:r>
              <a:rPr lang="zh-CN" altLang="en-US" dirty="0"/>
              <a:t>相比于面向过程，面向对象更符合人类思维习惯</a:t>
            </a:r>
            <a:endParaRPr lang="en-US" altLang="zh-CN" dirty="0"/>
          </a:p>
          <a:p>
            <a:pPr lvl="1"/>
            <a:r>
              <a:rPr lang="en-US" altLang="zh-CN" dirty="0"/>
              <a:t>B </a:t>
            </a:r>
            <a:r>
              <a:rPr lang="zh-CN" altLang="en-US" dirty="0"/>
              <a:t>封装、继承、模块是面向对象的三大特征</a:t>
            </a:r>
            <a:endParaRPr lang="en-US" altLang="zh-CN" dirty="0"/>
          </a:p>
          <a:p>
            <a:pPr lvl="1"/>
            <a:r>
              <a:rPr lang="en-US" altLang="zh-CN" dirty="0"/>
              <a:t>C </a:t>
            </a:r>
            <a:r>
              <a:rPr lang="zh-CN" altLang="en-US" dirty="0"/>
              <a:t>面向对象设计中，应把握高内聚、低耦合的原则</a:t>
            </a:r>
            <a:endParaRPr lang="en-US" altLang="zh-CN" dirty="0"/>
          </a:p>
          <a:p>
            <a:pPr lvl="1"/>
            <a:r>
              <a:rPr lang="en-US" altLang="zh-CN" dirty="0"/>
              <a:t>D </a:t>
            </a:r>
            <a:r>
              <a:rPr lang="zh-CN" altLang="en-US" dirty="0"/>
              <a:t>使用面向对象方法构造的系统具有更好的复用性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A2C3D2-657B-42C6-94D4-3D67C71F8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42553447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D37A8E4-1170-4905-ACEB-3DEABFD8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开发所需的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第三方依赖包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Spring</a:t>
            </a:r>
            <a:r>
              <a:rPr lang="zh-CN" altLang="zh-CN" b="1" dirty="0"/>
              <a:t>框架包</a:t>
            </a:r>
            <a:endParaRPr lang="zh-CN" altLang="zh-CN" dirty="0"/>
          </a:p>
          <a:p>
            <a:pPr lvl="1"/>
            <a:endParaRPr lang="zh-CN" altLang="en-US" dirty="0"/>
          </a:p>
        </p:txBody>
      </p:sp>
      <p:sp>
        <p:nvSpPr>
          <p:cNvPr id="19465" name="标题 1">
            <a:extLst>
              <a:ext uri="{FF2B5EF4-FFF2-40B4-BE49-F238E27FC236}">
                <a16:creationId xmlns:a16="http://schemas.microsoft.com/office/drawing/2014/main" id="{802DD62E-9B47-47A6-A9DC-1223F3DE6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1.1.4 Spring</a:t>
            </a:r>
            <a:r>
              <a:rPr lang="zh-CN" altLang="en-US"/>
              <a:t>的下载及目录结构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23EEFD5-1D7A-4800-AC11-B9BC03DFB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59" y="1900055"/>
            <a:ext cx="5976503" cy="2828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A19E093-F700-4AAA-87DB-75209C1E3145}"/>
              </a:ext>
            </a:extLst>
          </p:cNvPr>
          <p:cNvGrpSpPr>
            <a:grpSpLocks/>
          </p:cNvGrpSpPr>
          <p:nvPr/>
        </p:nvGrpSpPr>
        <p:grpSpPr bwMode="auto">
          <a:xfrm>
            <a:off x="2463107" y="1116442"/>
            <a:ext cx="6649090" cy="459224"/>
            <a:chOff x="-40561" y="1203326"/>
            <a:chExt cx="9144000" cy="61276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BBC1B9-70B2-4B41-A3A0-687D8AD067EA}"/>
                </a:ext>
              </a:extLst>
            </p:cNvPr>
            <p:cNvSpPr/>
            <p:nvPr/>
          </p:nvSpPr>
          <p:spPr bwMode="auto">
            <a:xfrm>
              <a:off x="-40561" y="1203326"/>
              <a:ext cx="9144000" cy="61276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charset="0"/>
              </a:endParaRPr>
            </a:p>
          </p:txBody>
        </p:sp>
        <p:pic>
          <p:nvPicPr>
            <p:cNvPr id="24" name="Picture 22">
              <a:extLst>
                <a:ext uri="{FF2B5EF4-FFF2-40B4-BE49-F238E27FC236}">
                  <a16:creationId xmlns:a16="http://schemas.microsoft.com/office/drawing/2014/main" id="{7A6BF02F-ADB8-4313-8062-A4BF37C60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" y="1263298"/>
              <a:ext cx="571085" cy="492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矩形 6">
              <a:extLst>
                <a:ext uri="{FF2B5EF4-FFF2-40B4-BE49-F238E27FC236}">
                  <a16:creationId xmlns:a16="http://schemas.microsoft.com/office/drawing/2014/main" id="{E46745CB-121F-4240-BDB7-3E319CCD0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19" y="1308781"/>
              <a:ext cx="8575819" cy="49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下载：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https://repo.spring.io/release/org/springframework/spring/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E19988-C80C-4187-89BE-C75CC0DC61BB}"/>
              </a:ext>
            </a:extLst>
          </p:cNvPr>
          <p:cNvGrpSpPr>
            <a:grpSpLocks/>
          </p:cNvGrpSpPr>
          <p:nvPr/>
        </p:nvGrpSpPr>
        <p:grpSpPr bwMode="auto">
          <a:xfrm>
            <a:off x="3020022" y="1638254"/>
            <a:ext cx="4560965" cy="1750246"/>
            <a:chOff x="5002496" y="3704362"/>
            <a:chExt cx="3441676" cy="1892109"/>
          </a:xfrm>
        </p:grpSpPr>
        <p:sp>
          <p:nvSpPr>
            <p:cNvPr id="31" name="任意多边形 30">
              <a:extLst>
                <a:ext uri="{FF2B5EF4-FFF2-40B4-BE49-F238E27FC236}">
                  <a16:creationId xmlns:a16="http://schemas.microsoft.com/office/drawing/2014/main" id="{4DB9EFF4-4F60-4E93-8E0E-3DA95F61B414}"/>
                </a:ext>
              </a:extLst>
            </p:cNvPr>
            <p:cNvSpPr/>
            <p:nvPr/>
          </p:nvSpPr>
          <p:spPr>
            <a:xfrm flipV="1">
              <a:off x="5002496" y="4235627"/>
              <a:ext cx="1071649" cy="1360844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对角圆角矩形 31">
              <a:extLst>
                <a:ext uri="{FF2B5EF4-FFF2-40B4-BE49-F238E27FC236}">
                  <a16:creationId xmlns:a16="http://schemas.microsoft.com/office/drawing/2014/main" id="{9BDED923-3B6A-4E95-8910-AB341E6A7095}"/>
                </a:ext>
              </a:extLst>
            </p:cNvPr>
            <p:cNvSpPr/>
            <p:nvPr/>
          </p:nvSpPr>
          <p:spPr bwMode="auto">
            <a:xfrm>
              <a:off x="6126531" y="3704362"/>
              <a:ext cx="2317641" cy="1041917"/>
            </a:xfrm>
            <a:prstGeom prst="round2DiagRect">
              <a:avLst/>
            </a:prstGeom>
            <a:solidFill>
              <a:srgbClr val="FFC000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150000"/>
                </a:lnSpc>
                <a:defRPr/>
              </a:pPr>
              <a:r>
                <a:rPr lang="en-US" altLang="zh-CN"/>
                <a:t>docs</a:t>
              </a:r>
              <a:r>
                <a:rPr lang="zh-CN" altLang="en-US"/>
                <a:t>文件夹中包含</a:t>
              </a:r>
              <a:r>
                <a:rPr lang="en-US" altLang="zh-CN"/>
                <a:t>API</a:t>
              </a:r>
              <a:r>
                <a:rPr lang="zh-CN" altLang="en-US"/>
                <a:t>文档和开发规范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83E6F32-ECA4-4592-BC21-E9555975A58F}"/>
              </a:ext>
            </a:extLst>
          </p:cNvPr>
          <p:cNvGrpSpPr>
            <a:grpSpLocks/>
          </p:cNvGrpSpPr>
          <p:nvPr/>
        </p:nvGrpSpPr>
        <p:grpSpPr bwMode="auto">
          <a:xfrm>
            <a:off x="168205" y="2198039"/>
            <a:ext cx="2326705" cy="1478085"/>
            <a:chOff x="278664" y="3502800"/>
            <a:chExt cx="2445963" cy="1747562"/>
          </a:xfrm>
        </p:grpSpPr>
        <p:sp>
          <p:nvSpPr>
            <p:cNvPr id="34" name="任意多边形 33">
              <a:extLst>
                <a:ext uri="{FF2B5EF4-FFF2-40B4-BE49-F238E27FC236}">
                  <a16:creationId xmlns:a16="http://schemas.microsoft.com/office/drawing/2014/main" id="{4933D51D-E2D2-44FE-AEF8-48376BB2BF70}"/>
                </a:ext>
              </a:extLst>
            </p:cNvPr>
            <p:cNvSpPr/>
            <p:nvPr/>
          </p:nvSpPr>
          <p:spPr>
            <a:xfrm rot="10800000">
              <a:off x="2225799" y="4515352"/>
              <a:ext cx="498828" cy="735010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grpSp>
          <p:nvGrpSpPr>
            <p:cNvPr id="35" name="组合 18">
              <a:extLst>
                <a:ext uri="{FF2B5EF4-FFF2-40B4-BE49-F238E27FC236}">
                  <a16:creationId xmlns:a16="http://schemas.microsoft.com/office/drawing/2014/main" id="{E62DC1F2-CD66-4160-8517-5423FDC58E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664" y="3502800"/>
              <a:ext cx="1966194" cy="1730239"/>
              <a:chOff x="4227426" y="3489134"/>
              <a:chExt cx="4773079" cy="3712852"/>
            </a:xfrm>
          </p:grpSpPr>
          <p:sp>
            <p:nvSpPr>
              <p:cNvPr id="36" name="对角圆角矩形 35">
                <a:extLst>
                  <a:ext uri="{FF2B5EF4-FFF2-40B4-BE49-F238E27FC236}">
                    <a16:creationId xmlns:a16="http://schemas.microsoft.com/office/drawing/2014/main" id="{6214E0CE-8EDF-4964-B459-F466AB024CCE}"/>
                  </a:ext>
                </a:extLst>
              </p:cNvPr>
              <p:cNvSpPr/>
              <p:nvPr/>
            </p:nvSpPr>
            <p:spPr bwMode="auto">
              <a:xfrm>
                <a:off x="4227426" y="3489134"/>
                <a:ext cx="4773079" cy="2193233"/>
              </a:xfrm>
              <a:prstGeom prst="round2Diag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20">
                <a:extLst>
                  <a:ext uri="{FF2B5EF4-FFF2-40B4-BE49-F238E27FC236}">
                    <a16:creationId xmlns:a16="http://schemas.microsoft.com/office/drawing/2014/main" id="{FC376DDF-1622-4DB6-8CC3-5A2D0B5A0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379" y="3526307"/>
                <a:ext cx="4572508" cy="36756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/>
                  <a:t>libs</a:t>
                </a:r>
                <a:r>
                  <a:rPr lang="zh-CN" altLang="en-US"/>
                  <a:t>文件夹中包含</a:t>
                </a:r>
                <a:r>
                  <a:rPr lang="en-US" altLang="zh-CN"/>
                  <a:t>JAR</a:t>
                </a:r>
                <a:r>
                  <a:rPr lang="zh-CN" altLang="en-US"/>
                  <a:t>包和源码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892DC34-8F6B-4B06-9831-A49369415A09}"/>
              </a:ext>
            </a:extLst>
          </p:cNvPr>
          <p:cNvGrpSpPr>
            <a:grpSpLocks/>
          </p:cNvGrpSpPr>
          <p:nvPr/>
        </p:nvGrpSpPr>
        <p:grpSpPr bwMode="auto">
          <a:xfrm>
            <a:off x="3443563" y="3534256"/>
            <a:ext cx="4391999" cy="974704"/>
            <a:chOff x="5018303" y="4935131"/>
            <a:chExt cx="3314688" cy="1322792"/>
          </a:xfrm>
        </p:grpSpPr>
        <p:sp>
          <p:nvSpPr>
            <p:cNvPr id="39" name="对角圆角矩形 38">
              <a:extLst>
                <a:ext uri="{FF2B5EF4-FFF2-40B4-BE49-F238E27FC236}">
                  <a16:creationId xmlns:a16="http://schemas.microsoft.com/office/drawing/2014/main" id="{4D41B6DA-BD8A-4649-8965-B2451ACB4BBB}"/>
                </a:ext>
              </a:extLst>
            </p:cNvPr>
            <p:cNvSpPr/>
            <p:nvPr/>
          </p:nvSpPr>
          <p:spPr bwMode="auto">
            <a:xfrm>
              <a:off x="6014992" y="4935131"/>
              <a:ext cx="2317999" cy="1322792"/>
            </a:xfrm>
            <a:prstGeom prst="round2Diag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150000"/>
                </a:lnSpc>
                <a:defRPr/>
              </a:pPr>
              <a:r>
                <a:rPr lang="en-US" altLang="zh-CN" dirty="0"/>
                <a:t>Schema</a:t>
              </a:r>
              <a:r>
                <a:rPr lang="zh-CN" altLang="en-US" dirty="0"/>
                <a:t>文件夹中包含开发所需要的</a:t>
              </a:r>
              <a:r>
                <a:rPr lang="en-US" altLang="zh-CN" dirty="0"/>
                <a:t>schema</a:t>
              </a:r>
              <a:r>
                <a:rPr lang="zh-CN" altLang="en-US" dirty="0"/>
                <a:t>文件</a:t>
              </a: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91A82470-FDC3-46C5-8E0D-580F1AA36D4E}"/>
                </a:ext>
              </a:extLst>
            </p:cNvPr>
            <p:cNvSpPr/>
            <p:nvPr/>
          </p:nvSpPr>
          <p:spPr>
            <a:xfrm rot="10800000" flipV="1">
              <a:off x="5018303" y="5246656"/>
              <a:ext cx="1072755" cy="182350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ln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pom.xml</a:t>
            </a:r>
            <a:r>
              <a:rPr lang="zh-CN" altLang="en-US" dirty="0"/>
              <a:t>中添加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扩充：</a:t>
            </a:r>
            <a:r>
              <a:rPr lang="en-US" altLang="zh-CN" dirty="0"/>
              <a:t>Maven</a:t>
            </a:r>
            <a:r>
              <a:rPr lang="zh-CN" altLang="en-US" dirty="0"/>
              <a:t>加载</a:t>
            </a:r>
            <a:r>
              <a:rPr lang="en-US" altLang="zh-CN" dirty="0"/>
              <a:t>Spring</a:t>
            </a:r>
            <a:r>
              <a:rPr lang="zh-CN" altLang="en-US" dirty="0"/>
              <a:t>框架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4057" y="1391478"/>
          <a:ext cx="78240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&lt;!-- https://mvnrepository.com/artifact/org.springframework/spring-context --&gt;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&lt;dependency&gt;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&lt;</a:t>
                      </a:r>
                      <a:r>
                        <a:rPr lang="en-US" altLang="zh-CN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groupId</a:t>
                      </a:r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&gt;</a:t>
                      </a:r>
                      <a:r>
                        <a:rPr lang="en-US" altLang="zh-CN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org.springframework</a:t>
                      </a:r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&lt;/</a:t>
                      </a:r>
                      <a:r>
                        <a:rPr lang="en-US" altLang="zh-CN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groupId</a:t>
                      </a:r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&lt;</a:t>
                      </a:r>
                      <a:r>
                        <a:rPr lang="en-US" altLang="zh-CN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artifactId</a:t>
                      </a:r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&gt;spring-context&lt;/</a:t>
                      </a:r>
                      <a:r>
                        <a:rPr lang="en-US" altLang="zh-CN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artifactId</a:t>
                      </a:r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&lt;version&gt;5.2.4.RELEASE&lt;/version&gt;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&lt;/dependency&gt;</a:t>
                      </a:r>
                      <a:endParaRPr lang="zh-CN" alt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4736E0-4999-4C85-B499-E7707AB64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5C7DD8-F974-4732-97C5-DE1FAEDCE689}"/>
              </a:ext>
            </a:extLst>
          </p:cNvPr>
          <p:cNvGrpSpPr>
            <a:grpSpLocks/>
          </p:cNvGrpSpPr>
          <p:nvPr/>
        </p:nvGrpSpPr>
        <p:grpSpPr bwMode="auto">
          <a:xfrm>
            <a:off x="993916" y="1400023"/>
            <a:ext cx="7005636" cy="2582465"/>
            <a:chOff x="827088" y="1757363"/>
            <a:chExt cx="7599360" cy="3443287"/>
          </a:xfrm>
        </p:grpSpPr>
        <p:sp>
          <p:nvSpPr>
            <p:cNvPr id="13" name="对角圆角矩形 12">
              <a:extLst>
                <a:ext uri="{FF2B5EF4-FFF2-40B4-BE49-F238E27FC236}">
                  <a16:creationId xmlns:a16="http://schemas.microsoft.com/office/drawing/2014/main" id="{056BC079-7887-42FB-B138-7A3CB049E7BC}"/>
                </a:ext>
              </a:extLst>
            </p:cNvPr>
            <p:cNvSpPr/>
            <p:nvPr/>
          </p:nvSpPr>
          <p:spPr bwMode="auto">
            <a:xfrm>
              <a:off x="827088" y="2673350"/>
              <a:ext cx="5719762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0070C0"/>
                </a:solidFill>
              </a:endParaRPr>
            </a:p>
          </p:txBody>
        </p:sp>
        <p:grpSp>
          <p:nvGrpSpPr>
            <p:cNvPr id="14" name="组合 2">
              <a:extLst>
                <a:ext uri="{FF2B5EF4-FFF2-40B4-BE49-F238E27FC236}">
                  <a16:creationId xmlns:a16="http://schemas.microsoft.com/office/drawing/2014/main" id="{7B345AE9-43E3-4FB0-AF92-8416D1328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6073" y="1757363"/>
              <a:ext cx="3000375" cy="3443287"/>
              <a:chOff x="5426648" y="1756903"/>
              <a:chExt cx="2999741" cy="3444382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92435BC-0C39-4A2B-B599-E9B8532F4DBA}"/>
                  </a:ext>
                </a:extLst>
              </p:cNvPr>
              <p:cNvSpPr/>
              <p:nvPr/>
            </p:nvSpPr>
            <p:spPr>
              <a:xfrm>
                <a:off x="5426649" y="1756903"/>
                <a:ext cx="2915621" cy="34443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">
                <a:extLst>
                  <a:ext uri="{FF2B5EF4-FFF2-40B4-BE49-F238E27FC236}">
                    <a16:creationId xmlns:a16="http://schemas.microsoft.com/office/drawing/2014/main" id="{3E802B86-87A3-4E34-B182-EB3428788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6648" y="2591296"/>
                <a:ext cx="2999741" cy="1862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40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主讲内容</a:t>
                </a:r>
                <a:endParaRPr lang="en-US" altLang="zh-CN" sz="4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Speech content</a:t>
                </a:r>
              </a:p>
            </p:txBody>
          </p:sp>
        </p:grp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909160AC-BE61-47D3-8A12-BD2D72959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9" y="2775586"/>
              <a:ext cx="422433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 Spring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的核心容器</a:t>
              </a:r>
            </a:p>
          </p:txBody>
        </p: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77BA3BE4-EF58-4AB7-AE34-069ABA73D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9" y="3376295"/>
              <a:ext cx="3792537" cy="98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1.3  Spring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的入门程序</a:t>
              </a: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E2C47D01-4718-4FD8-AB82-533917F50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9" y="1927860"/>
              <a:ext cx="435133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 Spring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6E5D0EE9-D209-453D-BC07-20FC2F93D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9" y="4470242"/>
              <a:ext cx="379253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依赖注入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BB7C68-6655-40A2-9C52-25C454EF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1.2  Spring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的核心容器</a:t>
            </a:r>
          </a:p>
          <a:p>
            <a:endParaRPr lang="zh-CN" altLang="en-US" dirty="0"/>
          </a:p>
        </p:txBody>
      </p:sp>
      <p:sp>
        <p:nvSpPr>
          <p:cNvPr id="24578" name="标题 1">
            <a:extLst>
              <a:ext uri="{FF2B5EF4-FFF2-40B4-BE49-F238E27FC236}">
                <a16:creationId xmlns:a16="http://schemas.microsoft.com/office/drawing/2014/main" id="{5AEF8359-45CD-45A3-BC7F-887A23ECC805}"/>
              </a:ext>
            </a:extLst>
          </p:cNvPr>
          <p:cNvSpPr txBox="1">
            <a:spLocks/>
          </p:cNvSpPr>
          <p:nvPr/>
        </p:nvSpPr>
        <p:spPr bwMode="auto">
          <a:xfrm>
            <a:off x="2386012" y="817960"/>
            <a:ext cx="4929188" cy="4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 Light" panose="02010600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CA3AD00-3A3E-42B3-8D86-0756EB13948E}"/>
              </a:ext>
            </a:extLst>
          </p:cNvPr>
          <p:cNvGrpSpPr>
            <a:grpSpLocks/>
          </p:cNvGrpSpPr>
          <p:nvPr/>
        </p:nvGrpSpPr>
        <p:grpSpPr bwMode="auto">
          <a:xfrm>
            <a:off x="2059278" y="1226320"/>
            <a:ext cx="6707037" cy="2049568"/>
            <a:chOff x="3457576" y="2247898"/>
            <a:chExt cx="5255418" cy="492248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7F6B0F-6453-4ED2-BCFF-4C80F8E9CBE8}"/>
                </a:ext>
              </a:extLst>
            </p:cNvPr>
            <p:cNvSpPr/>
            <p:nvPr/>
          </p:nvSpPr>
          <p:spPr bwMode="auto">
            <a:xfrm>
              <a:off x="3457576" y="2247898"/>
              <a:ext cx="5239541" cy="492247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2000" dirty="0">
                <a:ea typeface="微软雅黑" pitchFamily="34" charset="-122"/>
              </a:endParaRPr>
            </a:p>
          </p:txBody>
        </p:sp>
        <p:sp>
          <p:nvSpPr>
            <p:cNvPr id="24584" name="矩形 6">
              <a:extLst>
                <a:ext uri="{FF2B5EF4-FFF2-40B4-BE49-F238E27FC236}">
                  <a16:creationId xmlns:a16="http://schemas.microsoft.com/office/drawing/2014/main" id="{BE4EE332-85B1-43A5-8953-B3305A364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244" y="2513470"/>
              <a:ext cx="5238750" cy="465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        Spring</a:t>
              </a:r>
              <a:r>
                <a:rPr lang="zh-CN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容器会负责控制程序之间的关系，而不是由程序代码直接控制。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Spring</a:t>
              </a:r>
              <a:r>
                <a:rPr lang="zh-CN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为我们提供了</a:t>
              </a:r>
              <a:r>
                <a:rPr lang="zh-CN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两种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核心</a:t>
              </a:r>
              <a:r>
                <a:rPr lang="zh-CN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容器</a:t>
              </a:r>
              <a:r>
                <a:rPr lang="zh-CN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，分别为</a:t>
              </a:r>
              <a:r>
                <a:rPr lang="en-US" altLang="zh-CN" sz="2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BeanFactory</a:t>
              </a:r>
              <a:r>
                <a:rPr lang="zh-CN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ApplicationContext</a:t>
              </a:r>
              <a:r>
                <a:rPr lang="zh-CN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，本节将对这两种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核心</a:t>
              </a:r>
              <a:r>
                <a:rPr lang="zh-CN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容器进行简单介绍。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6B335F-02BB-4535-970E-593465927BAB}"/>
              </a:ext>
            </a:extLst>
          </p:cNvPr>
          <p:cNvGrpSpPr>
            <a:grpSpLocks/>
          </p:cNvGrpSpPr>
          <p:nvPr/>
        </p:nvGrpSpPr>
        <p:grpSpPr bwMode="auto">
          <a:xfrm>
            <a:off x="397913" y="1269145"/>
            <a:ext cx="1441847" cy="1081385"/>
            <a:chOff x="859630" y="2640011"/>
            <a:chExt cx="1922463" cy="1922463"/>
          </a:xfrm>
        </p:grpSpPr>
        <p:pic>
          <p:nvPicPr>
            <p:cNvPr id="13" name="Picture 13" descr="C:\Users\admin\Desktop\psd.png">
              <a:extLst>
                <a:ext uri="{FF2B5EF4-FFF2-40B4-BE49-F238E27FC236}">
                  <a16:creationId xmlns:a16="http://schemas.microsoft.com/office/drawing/2014/main" id="{869C16FA-3C99-4652-8D72-A742F9EDD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30" y="2640011"/>
              <a:ext cx="1922463" cy="19224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矩形 10">
              <a:extLst>
                <a:ext uri="{FF2B5EF4-FFF2-40B4-BE49-F238E27FC236}">
                  <a16:creationId xmlns:a16="http://schemas.microsoft.com/office/drawing/2014/main" id="{4A3686C4-5486-4080-A503-68AECDFF7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070" y="3216274"/>
              <a:ext cx="1543584" cy="1066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 述</a:t>
              </a:r>
              <a:endParaRPr lang="zh-CN" altLang="zh-CN" sz="3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9C07CF8B-898D-4336-97A5-64271D451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1.2  Spring</a:t>
            </a:r>
            <a:r>
              <a:rPr lang="zh-CN" altLang="en-US" dirty="0"/>
              <a:t>的核心容器</a:t>
            </a:r>
            <a:b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16874A-BD01-4542-BED4-EF619452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1.2.1  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BeanFactory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5602" name="标题 1">
            <a:extLst>
              <a:ext uri="{FF2B5EF4-FFF2-40B4-BE49-F238E27FC236}">
                <a16:creationId xmlns:a16="http://schemas.microsoft.com/office/drawing/2014/main" id="{598EB4BE-51EF-427E-AEA9-883EE8504C02}"/>
              </a:ext>
            </a:extLst>
          </p:cNvPr>
          <p:cNvSpPr txBox="1">
            <a:spLocks/>
          </p:cNvSpPr>
          <p:nvPr/>
        </p:nvSpPr>
        <p:spPr bwMode="auto">
          <a:xfrm>
            <a:off x="2386012" y="817960"/>
            <a:ext cx="4929188" cy="4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 Light" panose="02010600030101010101" pitchFamily="2" charset="-122"/>
            </a:endParaRP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E3449D85-EA60-4E26-996D-48581A02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0" y="1946674"/>
            <a:ext cx="8576372" cy="90126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BeanFactory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beanFactory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= 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new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XmlBeanFactory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(new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FileSystemResource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("F: /applicationContext.xml"));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C0D9E6-225F-4B01-89FF-CE5FFC9EEA48}"/>
              </a:ext>
            </a:extLst>
          </p:cNvPr>
          <p:cNvSpPr/>
          <p:nvPr/>
        </p:nvSpPr>
        <p:spPr bwMode="auto">
          <a:xfrm>
            <a:off x="180002" y="1097138"/>
            <a:ext cx="8576372" cy="849536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创建</a:t>
            </a:r>
            <a:r>
              <a:rPr lang="en-US" altLang="zh-CN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BeanFactory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实例时，需要提供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Spring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所管理容器的详细配置信息，这些信息通常采用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XML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文件形式来管理，其加载配置信息的语法如下：</a:t>
            </a: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CE68299-DF4C-406B-8D0D-8420EBA4E550}"/>
              </a:ext>
            </a:extLst>
          </p:cNvPr>
          <p:cNvGrpSpPr>
            <a:grpSpLocks/>
          </p:cNvGrpSpPr>
          <p:nvPr/>
        </p:nvGrpSpPr>
        <p:grpSpPr bwMode="auto">
          <a:xfrm>
            <a:off x="0" y="3534901"/>
            <a:ext cx="9043698" cy="491132"/>
            <a:chOff x="-288130" y="5340042"/>
            <a:chExt cx="10821599" cy="8731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DFAD78-A6C6-4915-B86F-43C3523135E3}"/>
                </a:ext>
              </a:extLst>
            </p:cNvPr>
            <p:cNvSpPr/>
            <p:nvPr/>
          </p:nvSpPr>
          <p:spPr>
            <a:xfrm>
              <a:off x="611982" y="5564193"/>
              <a:ext cx="9921487" cy="627063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indent="-368300">
                <a:lnSpc>
                  <a:spcPct val="90000"/>
                </a:lnSpc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小提示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这种加载方式在实际开发中并不多用，了解即可。</a:t>
              </a:r>
            </a:p>
          </p:txBody>
        </p:sp>
        <p:pic>
          <p:nvPicPr>
            <p:cNvPr id="25611" name="Picture 2" descr="E:\白沙\设计文档\素材\灯泡.png">
              <a:extLst>
                <a:ext uri="{FF2B5EF4-FFF2-40B4-BE49-F238E27FC236}">
                  <a16:creationId xmlns:a16="http://schemas.microsoft.com/office/drawing/2014/main" id="{CF18140C-17DB-47DA-9705-6734CA5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8130" y="5340042"/>
              <a:ext cx="900112" cy="8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C8F611-F672-4A2D-BD96-5FCF7BBB2B11}"/>
              </a:ext>
            </a:extLst>
          </p:cNvPr>
          <p:cNvGrpSpPr>
            <a:grpSpLocks/>
          </p:cNvGrpSpPr>
          <p:nvPr/>
        </p:nvGrpSpPr>
        <p:grpSpPr bwMode="auto">
          <a:xfrm>
            <a:off x="5363717" y="2527636"/>
            <a:ext cx="2905641" cy="895893"/>
            <a:chOff x="5932250" y="2057400"/>
            <a:chExt cx="2590246" cy="1208992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95A771CD-21C6-40CB-82A8-EBAB96CBED20}"/>
                </a:ext>
              </a:extLst>
            </p:cNvPr>
            <p:cNvSpPr/>
            <p:nvPr/>
          </p:nvSpPr>
          <p:spPr>
            <a:xfrm>
              <a:off x="6002826" y="2714962"/>
              <a:ext cx="2519670" cy="5514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XML</a:t>
              </a:r>
              <a:r>
                <a:rPr lang="zh-CN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配置文件</a:t>
              </a:r>
              <a:r>
                <a:rPr lang="zh-CN" altLang="en-US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的位置</a:t>
              </a:r>
            </a:p>
          </p:txBody>
        </p:sp>
        <p:cxnSp>
          <p:nvCxnSpPr>
            <p:cNvPr id="25608" name="直接箭头连接符 9">
              <a:extLst>
                <a:ext uri="{FF2B5EF4-FFF2-40B4-BE49-F238E27FC236}">
                  <a16:creationId xmlns:a16="http://schemas.microsoft.com/office/drawing/2014/main" id="{293A6363-D70D-437A-BCD9-AFD68ABE3CD0}"/>
                </a:ext>
              </a:extLst>
            </p:cNvPr>
            <p:cNvCxnSpPr>
              <a:cxnSpLocks noChangeShapeType="1"/>
              <a:endCxn id="12" idx="0"/>
            </p:cNvCxnSpPr>
            <p:nvPr/>
          </p:nvCxnSpPr>
          <p:spPr bwMode="auto">
            <a:xfrm>
              <a:off x="7262326" y="2355713"/>
              <a:ext cx="336" cy="359250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9E807C6-1595-4844-AB9F-EFEB5623E459}"/>
                </a:ext>
              </a:extLst>
            </p:cNvPr>
            <p:cNvSpPr/>
            <p:nvPr/>
          </p:nvSpPr>
          <p:spPr>
            <a:xfrm>
              <a:off x="5932250" y="2057400"/>
              <a:ext cx="2467115" cy="309768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a typeface="微软雅黑" pitchFamily="34" charset="-122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C559CEFE-B59B-47A6-8060-C682D52F9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1.2.1  </a:t>
            </a:r>
            <a:r>
              <a:rPr lang="en-US" altLang="zh-CN" dirty="0" err="1"/>
              <a:t>BeanFactory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D21C7A7-0E10-4654-A573-7A7CC7FF3D64}"/>
              </a:ext>
            </a:extLst>
          </p:cNvPr>
          <p:cNvSpPr/>
          <p:nvPr/>
        </p:nvSpPr>
        <p:spPr bwMode="auto">
          <a:xfrm>
            <a:off x="531019" y="1079171"/>
            <a:ext cx="8081963" cy="1388269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ApplicationContext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BeanFactory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的子接口，是另一种常用的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Spring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核心容器。它由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org.springframework.context.ApplicationContext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接口定义，不仅包含了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BeanFactory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的所有功能，还添加了对国际化、资源访问、事件传播等方面的支持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创建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ApplicationContext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接口实例，通常采用</a:t>
            </a:r>
            <a:r>
              <a:rPr lang="zh-CN" altLang="zh-CN" b="1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两种方法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，具体如下：</a:t>
            </a:r>
          </a:p>
          <a:p>
            <a:pPr>
              <a:lnSpc>
                <a:spcPct val="120000"/>
              </a:lnSpc>
              <a:defRPr/>
            </a:pP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FD1FB82F-41F8-42A4-8338-4F7D0BBA2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3000375"/>
            <a:ext cx="8113712" cy="7715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                 new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ClassPathXmlApplicationContext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configLocation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);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99398-8609-4801-9083-E5C31C0E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1" y="3826669"/>
            <a:ext cx="81121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ClassPathXmlApplicationContext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会从类路径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classPath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中寻找指定的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XML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配置文件，找到并装载完成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的实例化工作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E7B9F-C388-4FA6-A266-B1C04F87E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1" y="2499123"/>
            <a:ext cx="811212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Calibri Light" panose="020F0302020204030204" pitchFamily="34" charset="0"/>
              <a:buAutoNum type="arabicPeriod"/>
            </a:pPr>
            <a:r>
              <a:rPr lang="zh-CN" altLang="zh-CN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b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ClassPathXmlApplicationContext</a:t>
            </a:r>
            <a:r>
              <a:rPr lang="zh-CN" altLang="zh-CN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79488A4-DEAD-450F-9E04-D9F7E7BD6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1.2.2  </a:t>
            </a:r>
            <a:r>
              <a:rPr lang="en-US" altLang="zh-CN" dirty="0" err="1"/>
              <a:t>ApplicationContext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D795C7-C77C-4538-9198-5E6FFF63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ApplicationContext</a:t>
            </a:r>
            <a:r>
              <a:rPr lang="zh-CN" altLang="en-US" dirty="0"/>
              <a:t>（重要）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966E283-3C22-408F-8BDB-97DF0691B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498" y="1692243"/>
            <a:ext cx="1210588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内嵌式</a:t>
            </a:r>
            <a:endParaRPr lang="zh-CN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79DA18BE-B085-4F9F-A344-DBC0BC5E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4" y="1226708"/>
            <a:ext cx="7812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Calibri Light" panose="020F0302020204030204" pitchFamily="34" charset="0"/>
              <a:buAutoNum type="arabicPeriod" startAt="2"/>
            </a:pPr>
            <a:r>
              <a:rPr lang="zh-CN" altLang="zh-CN" sz="2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FileSystemXmlApplicationContext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endParaRPr lang="zh-CN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B672EF2A-4412-4552-9A91-F1672D9CB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2" y="1689862"/>
            <a:ext cx="8863697" cy="88442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=</a:t>
            </a:r>
            <a:endParaRPr lang="zh-CN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             new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FileSystemXmlApplicationContext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configLocation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);</a:t>
            </a:r>
            <a:endParaRPr lang="zh-CN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4EC1F-339A-40A5-B040-BE8036DC2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90" y="2934351"/>
            <a:ext cx="8112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FileSystemXmlApplicationContext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会从指定的文件系统路径（绝对路径）中寻找指定的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XML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配置文件，找到并装载完成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的实例化工作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B3E69D7-3D91-4FFF-A583-A357B6BD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684857"/>
            <a:ext cx="8863697" cy="2034489"/>
          </a:xfrm>
        </p:spPr>
        <p:txBody>
          <a:bodyPr/>
          <a:lstStyle/>
          <a:p>
            <a:r>
              <a:rPr lang="en-US" altLang="zh-CN" dirty="0" err="1"/>
              <a:t>ApplicationContext</a:t>
            </a:r>
            <a:r>
              <a:rPr lang="zh-CN" altLang="en-US" dirty="0"/>
              <a:t>（重要）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70A92EC-7558-4FE2-A1AC-B1C45B37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1.2.2  </a:t>
            </a:r>
            <a:r>
              <a:rPr lang="en-US" altLang="zh-CN" dirty="0" err="1"/>
              <a:t>ApplicationContext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3EE25-3AE7-4AB3-8827-EC0B895E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ContextLoaderListener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9500E3-3716-44E8-8FF5-03F2865EEB73}"/>
              </a:ext>
            </a:extLst>
          </p:cNvPr>
          <p:cNvSpPr/>
          <p:nvPr/>
        </p:nvSpPr>
        <p:spPr bwMode="auto">
          <a:xfrm>
            <a:off x="546101" y="1050132"/>
            <a:ext cx="8081963" cy="1674019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在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项目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中，会通过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ClassPathXmlApplicationContext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类来实例化</a:t>
            </a:r>
            <a:r>
              <a:rPr lang="en-US" altLang="zh-CN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ApplicationContext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容器。而在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项目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</a:t>
            </a:r>
            <a:r>
              <a:rPr lang="en-US" altLang="zh-CN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ApplicationContext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容器的实例化工作会交由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来完成。</a:t>
            </a:r>
            <a:endParaRPr lang="en-US" altLang="zh-CN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Web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服务器实例化</a:t>
            </a:r>
            <a:r>
              <a:rPr lang="en-US" altLang="zh-CN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ApplicationContext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容器时，通常会使用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ContextLoaderListener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来实现，此种方式只需要在</a:t>
            </a:r>
            <a:r>
              <a:rPr lang="en-US" altLang="zh-CN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web.xml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中添加如下代码：</a:t>
            </a:r>
            <a:endParaRPr lang="zh-CN" altLang="zh-CN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D6F05AA3-BB49-4281-84A8-3C7DE36D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1" y="2732951"/>
            <a:ext cx="8113713" cy="2100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&lt;context-param&gt;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&lt;param-name&gt;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contextConfigLocation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&lt;/param-name&gt;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&lt;param-value&gt;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1200" b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classpath:spring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/applicationContext.xml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&lt;/param-value&gt;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&lt;/context-param&gt;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&lt;listener&gt;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&lt;listener-class&gt;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org.springframework.web.context.ContextLoaderListener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&lt;/listener-class&gt;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&lt;/listener&gt;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FE26426-8BBD-4948-A70F-62490FC68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1.2.2  </a:t>
            </a:r>
            <a:r>
              <a:rPr lang="en-US" altLang="zh-CN" dirty="0" err="1"/>
              <a:t>ApplicationContext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C51A3-F05A-424D-864B-A3670790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Spring</a:t>
            </a:r>
            <a:r>
              <a:rPr lang="zh-CN" altLang="en-US" dirty="0"/>
              <a:t>容器管理的实例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DC2591-A988-4C5D-A7A1-2902BD90BBD0}"/>
              </a:ext>
            </a:extLst>
          </p:cNvPr>
          <p:cNvSpPr/>
          <p:nvPr/>
        </p:nvSpPr>
        <p:spPr bwMode="auto">
          <a:xfrm>
            <a:off x="555625" y="1164675"/>
            <a:ext cx="8081963" cy="9488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创建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Spring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容器后，就可以获取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Spring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容器中的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Bean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Spring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获取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Bean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的实例通常采用以下</a:t>
            </a:r>
            <a:r>
              <a:rPr lang="zh-CN" altLang="en-US" sz="2000" b="1" dirty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两种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方法：</a:t>
            </a:r>
            <a:endParaRPr lang="zh-CN" altLang="zh-CN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70E94A3-38D9-474D-8FD8-7A096B1FC0EE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477838" y="2221706"/>
            <a:ext cx="8159750" cy="2468731"/>
          </a:xfrm>
          <a:prstGeom prst="roundRect">
            <a:avLst>
              <a:gd name="adj" fmla="val 9583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0">
                <a:srgbClr val="C4D6EB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DF9A44-2F11-4D1E-A500-28305F995718}"/>
              </a:ext>
            </a:extLst>
          </p:cNvPr>
          <p:cNvGrpSpPr>
            <a:grpSpLocks/>
          </p:cNvGrpSpPr>
          <p:nvPr/>
        </p:nvGrpSpPr>
        <p:grpSpPr bwMode="auto">
          <a:xfrm>
            <a:off x="1114426" y="2221707"/>
            <a:ext cx="7038975" cy="1338828"/>
            <a:chOff x="1114425" y="2962275"/>
            <a:chExt cx="7038975" cy="1785858"/>
          </a:xfrm>
        </p:grpSpPr>
        <p:grpSp>
          <p:nvGrpSpPr>
            <p:cNvPr id="29707" name="Group 3">
              <a:extLst>
                <a:ext uri="{FF2B5EF4-FFF2-40B4-BE49-F238E27FC236}">
                  <a16:creationId xmlns:a16="http://schemas.microsoft.com/office/drawing/2014/main" id="{421BCA0B-E924-4D86-8070-752CB4B3C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4425" y="3302000"/>
              <a:ext cx="7014486" cy="252413"/>
              <a:chOff x="1392" y="1536"/>
              <a:chExt cx="3652" cy="144"/>
            </a:xfrm>
          </p:grpSpPr>
          <p:sp>
            <p:nvSpPr>
              <p:cNvPr id="29709" name="Line 4">
                <a:extLst>
                  <a:ext uri="{FF2B5EF4-FFF2-40B4-BE49-F238E27FC236}">
                    <a16:creationId xmlns:a16="http://schemas.microsoft.com/office/drawing/2014/main" id="{8C328CF8-66C8-4CF0-9C8D-D108E9252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1" y="1608"/>
                <a:ext cx="3513" cy="0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itchFamily="34" charset="-122"/>
                </a:endParaRPr>
              </a:p>
            </p:txBody>
          </p:sp>
          <p:sp>
            <p:nvSpPr>
              <p:cNvPr id="29710" name="Oval 5">
                <a:extLst>
                  <a:ext uri="{FF2B5EF4-FFF2-40B4-BE49-F238E27FC236}">
                    <a16:creationId xmlns:a16="http://schemas.microsoft.com/office/drawing/2014/main" id="{84015762-F416-4414-AF93-991A97AEF0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92" y="1536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E96E29"/>
                  </a:gs>
                  <a:gs pos="100000">
                    <a:srgbClr val="9B491B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08" name="矩形 6">
              <a:extLst>
                <a:ext uri="{FF2B5EF4-FFF2-40B4-BE49-F238E27FC236}">
                  <a16:creationId xmlns:a16="http://schemas.microsoft.com/office/drawing/2014/main" id="{161D170E-5B13-4FE9-9FE9-C628FA6A0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2962275"/>
              <a:ext cx="6680200" cy="1785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Object </a:t>
              </a:r>
              <a:r>
                <a:rPr lang="en-US" altLang="zh-CN" dirty="0" err="1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getBean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(String name);</a:t>
              </a:r>
            </a:p>
            <a:p>
              <a:pPr>
                <a:lnSpc>
                  <a:spcPct val="150000"/>
                </a:lnSpc>
              </a:pPr>
              <a:r>
                <a:rPr lang="zh-CN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根据容器中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Bean</a:t>
              </a:r>
              <a:r>
                <a:rPr lang="zh-CN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id</a:t>
              </a:r>
              <a:r>
                <a:rPr lang="zh-CN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或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name</a:t>
              </a:r>
              <a:r>
                <a:rPr lang="zh-CN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来获取指定的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Bean</a:t>
              </a:r>
              <a:r>
                <a:rPr lang="zh-CN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，获取之后需要进行强制类型转换</a:t>
              </a:r>
              <a:r>
                <a:rPr lang="zh-CN" altLang="en-US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CB00884-59A2-479E-B239-FCE0358273E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3351610"/>
            <a:ext cx="7029450" cy="1338828"/>
            <a:chOff x="1114425" y="4569724"/>
            <a:chExt cx="7029685" cy="1785858"/>
          </a:xfrm>
        </p:grpSpPr>
        <p:grpSp>
          <p:nvGrpSpPr>
            <p:cNvPr id="29703" name="Group 7">
              <a:extLst>
                <a:ext uri="{FF2B5EF4-FFF2-40B4-BE49-F238E27FC236}">
                  <a16:creationId xmlns:a16="http://schemas.microsoft.com/office/drawing/2014/main" id="{E8F3223B-665E-41B7-9484-9531AAC96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4425" y="4895916"/>
              <a:ext cx="7014489" cy="252413"/>
              <a:chOff x="1392" y="2002"/>
              <a:chExt cx="3652" cy="144"/>
            </a:xfrm>
          </p:grpSpPr>
          <p:sp>
            <p:nvSpPr>
              <p:cNvPr id="29705" name="Line 8">
                <a:extLst>
                  <a:ext uri="{FF2B5EF4-FFF2-40B4-BE49-F238E27FC236}">
                    <a16:creationId xmlns:a16="http://schemas.microsoft.com/office/drawing/2014/main" id="{9E5A8D06-4373-4ADE-93B1-558DEB37A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081"/>
                <a:ext cx="3508" cy="0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>
                  <a:ea typeface="微软雅黑" pitchFamily="34" charset="-122"/>
                </a:endParaRPr>
              </a:p>
            </p:txBody>
          </p:sp>
          <p:sp>
            <p:nvSpPr>
              <p:cNvPr id="29706" name="Oval 9">
                <a:extLst>
                  <a:ext uri="{FF2B5EF4-FFF2-40B4-BE49-F238E27FC236}">
                    <a16:creationId xmlns:a16="http://schemas.microsoft.com/office/drawing/2014/main" id="{19D9D35C-41AF-409B-BF1C-A94FE1BC709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92" y="2002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DCDC48"/>
                  </a:gs>
                  <a:gs pos="100000">
                    <a:srgbClr val="93933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04" name="矩形 11">
              <a:extLst>
                <a:ext uri="{FF2B5EF4-FFF2-40B4-BE49-F238E27FC236}">
                  <a16:creationId xmlns:a16="http://schemas.microsoft.com/office/drawing/2014/main" id="{EADB1EC0-860B-4A88-9007-EB26F7C3B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4569724"/>
              <a:ext cx="6670910" cy="1785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&lt;T&gt; </a:t>
              </a:r>
              <a:r>
                <a:rPr lang="en-US" altLang="zh-CN" dirty="0" err="1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getBean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(Class&lt;T&gt; </a:t>
              </a:r>
              <a:r>
                <a:rPr lang="en-US" altLang="zh-CN" dirty="0" err="1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requiredType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zh-CN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根据类的类型来获取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Bean</a:t>
              </a:r>
              <a:r>
                <a:rPr lang="zh-CN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的实例。由于此方法为泛型方法，因此在获取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Bean</a:t>
              </a:r>
              <a:r>
                <a:rPr lang="zh-CN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之后不需要进行强制类型转换</a:t>
              </a:r>
              <a:r>
                <a:rPr lang="zh-CN" altLang="en-US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AC9163D8-5ADF-4C8E-A4BE-010DF7AB2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1.2.2  </a:t>
            </a:r>
            <a:r>
              <a:rPr lang="en-US" altLang="zh-CN" dirty="0" err="1"/>
              <a:t>ApplicationContext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6755AB-1CAC-49E6-93EB-BB32AE603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23D1CE-7C2B-4D3F-8050-B7D368ACA07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994574"/>
            <a:ext cx="7599362" cy="3443287"/>
            <a:chOff x="827088" y="1757363"/>
            <a:chExt cx="7599362" cy="3443287"/>
          </a:xfrm>
        </p:grpSpPr>
        <p:sp>
          <p:nvSpPr>
            <p:cNvPr id="16" name="对角圆角矩形 15">
              <a:extLst>
                <a:ext uri="{FF2B5EF4-FFF2-40B4-BE49-F238E27FC236}">
                  <a16:creationId xmlns:a16="http://schemas.microsoft.com/office/drawing/2014/main" id="{EA16C051-50BB-46C8-960B-D85E90FC827F}"/>
                </a:ext>
              </a:extLst>
            </p:cNvPr>
            <p:cNvSpPr/>
            <p:nvPr/>
          </p:nvSpPr>
          <p:spPr bwMode="auto">
            <a:xfrm>
              <a:off x="827088" y="3530600"/>
              <a:ext cx="5719762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17" name="组合 2">
              <a:extLst>
                <a:ext uri="{FF2B5EF4-FFF2-40B4-BE49-F238E27FC236}">
                  <a16:creationId xmlns:a16="http://schemas.microsoft.com/office/drawing/2014/main" id="{75065396-66A4-47D6-A836-88B281D05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338" y="1757363"/>
              <a:ext cx="3567112" cy="3443287"/>
              <a:chOff x="4860032" y="1756903"/>
              <a:chExt cx="3566358" cy="344438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B95D743-7EEA-4FCB-A1B1-C9E7120B60B8}"/>
                  </a:ext>
                </a:extLst>
              </p:cNvPr>
              <p:cNvSpPr/>
              <p:nvPr/>
            </p:nvSpPr>
            <p:spPr>
              <a:xfrm>
                <a:off x="4898124" y="1756903"/>
                <a:ext cx="3444147" cy="34443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1">
                <a:extLst>
                  <a:ext uri="{FF2B5EF4-FFF2-40B4-BE49-F238E27FC236}">
                    <a16:creationId xmlns:a16="http://schemas.microsoft.com/office/drawing/2014/main" id="{6F17D27D-B309-4455-B3C2-4D0A340C9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2606982"/>
                <a:ext cx="3566358" cy="1831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主讲内容</a:t>
                </a:r>
                <a:endParaRPr lang="en-US" altLang="zh-CN" sz="5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Speech content</a:t>
                </a:r>
              </a:p>
            </p:txBody>
          </p: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4F9D1553-0B5A-49DD-AAD6-F4DD58592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8" y="2836863"/>
              <a:ext cx="42243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 Spring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的核心容器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6398374A-7B3F-4C7D-A3F0-1350BE66C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8" y="3684588"/>
              <a:ext cx="37925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1.3  Spring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的入门程序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A206B0E1-1F7C-4FCA-95B2-D47D139C8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8" y="1989138"/>
              <a:ext cx="4351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 Spring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567D9DFD-A303-465C-AF6B-DE57FF806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8" y="4532313"/>
              <a:ext cx="37925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依赖注入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80B9BA-9862-46C6-BACF-2C38FA93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下面不是面向对象的基本原则的是？</a:t>
            </a:r>
            <a:endParaRPr lang="en-US" altLang="zh-CN" dirty="0"/>
          </a:p>
          <a:p>
            <a:pPr marL="642935" lvl="1" indent="-342900" eaLnBrk="0" hangingPunct="0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A.</a:t>
            </a:r>
            <a:r>
              <a:rPr lang="zh-CN" altLang="zh-CN" dirty="0">
                <a:solidFill>
                  <a:schemeClr val="tx1"/>
                </a:solidFill>
              </a:rPr>
              <a:t>单一职责原则（Single-Resposibility Principle） </a:t>
            </a:r>
          </a:p>
          <a:p>
            <a:pPr marL="642935" lvl="1" indent="-342900" eaLnBrk="0" hangingPunct="0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B.</a:t>
            </a:r>
            <a:r>
              <a:rPr lang="zh-CN" altLang="zh-CN" dirty="0">
                <a:solidFill>
                  <a:schemeClr val="tx1"/>
                </a:solidFill>
              </a:rPr>
              <a:t>开放封闭原则（Open-Closed principle） </a:t>
            </a:r>
          </a:p>
          <a:p>
            <a:pPr marL="642935" lvl="1" indent="-342900" eaLnBrk="0" hangingPunct="0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C.</a:t>
            </a:r>
            <a:r>
              <a:rPr lang="zh-CN" altLang="zh-CN" dirty="0">
                <a:solidFill>
                  <a:schemeClr val="tx1"/>
                </a:solidFill>
              </a:rPr>
              <a:t>抽象类原则（Abstract-Class principle） </a:t>
            </a:r>
          </a:p>
          <a:p>
            <a:pPr marL="642935" lvl="1" indent="-342900" eaLnBrk="0" hangingPunct="0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D.</a:t>
            </a:r>
            <a:r>
              <a:rPr lang="zh-CN" altLang="zh-CN" dirty="0">
                <a:solidFill>
                  <a:schemeClr val="tx1"/>
                </a:solidFill>
              </a:rPr>
              <a:t>依赖倒置原则（Dependecy-Inversion Principle） </a:t>
            </a:r>
          </a:p>
          <a:p>
            <a:pPr marL="642935" lvl="1" indent="-342900" eaLnBrk="0" hangingPunct="0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E.</a:t>
            </a:r>
            <a:r>
              <a:rPr lang="zh-CN" altLang="zh-CN" dirty="0">
                <a:solidFill>
                  <a:schemeClr val="tx1"/>
                </a:solidFill>
              </a:rPr>
              <a:t>接口隔离原则（Interface-Segregation Principle） 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7D4DB2-A16F-412A-AB35-37D2F52F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36233929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矩形 15">
            <a:extLst>
              <a:ext uri="{FF2B5EF4-FFF2-40B4-BE49-F238E27FC236}">
                <a16:creationId xmlns:a16="http://schemas.microsoft.com/office/drawing/2014/main" id="{112FD9FF-2E1E-4692-AB07-A73219EB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7" y="702467"/>
            <a:ext cx="867347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Eclipse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中，创建一个名为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ch1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Maven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项目，并在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pom.xml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中添加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框架的依赖。</a:t>
            </a:r>
            <a:endParaRPr lang="zh-CN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流程图: 联系 5">
            <a:extLst>
              <a:ext uri="{FF2B5EF4-FFF2-40B4-BE49-F238E27FC236}">
                <a16:creationId xmlns:a16="http://schemas.microsoft.com/office/drawing/2014/main" id="{632982C6-A3D6-4A6F-8282-3FD3E42D4B40}"/>
              </a:ext>
            </a:extLst>
          </p:cNvPr>
          <p:cNvSpPr/>
          <p:nvPr/>
        </p:nvSpPr>
        <p:spPr>
          <a:xfrm>
            <a:off x="722867" y="765571"/>
            <a:ext cx="391285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ea typeface="微软雅黑" pitchFamily="34" charset="-122"/>
              </a:rPr>
              <a:t>1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090265-5AB9-4852-A975-D2AB91FEA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1.3  Spring</a:t>
            </a:r>
            <a:r>
              <a:rPr lang="zh-CN" altLang="en-US" dirty="0"/>
              <a:t>的入门程序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22867" y="1830125"/>
          <a:ext cx="78240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&lt;!-- https://mvnrepository.com/artifact/org.springframework/spring-context --&gt;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&lt;dependency&gt;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&lt;</a:t>
                      </a:r>
                      <a:r>
                        <a:rPr lang="en-US" altLang="zh-CN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groupId</a:t>
                      </a:r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&gt;</a:t>
                      </a:r>
                      <a:r>
                        <a:rPr lang="en-US" altLang="zh-CN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org.springframework</a:t>
                      </a:r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&lt;/</a:t>
                      </a:r>
                      <a:r>
                        <a:rPr lang="en-US" altLang="zh-CN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groupId</a:t>
                      </a:r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&lt;</a:t>
                      </a:r>
                      <a:r>
                        <a:rPr lang="en-US" altLang="zh-CN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artifactId</a:t>
                      </a:r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&gt;spring-context&lt;/</a:t>
                      </a:r>
                      <a:r>
                        <a:rPr lang="en-US" altLang="zh-CN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artifactId</a:t>
                      </a:r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&lt;version&gt;5.2.4.RELEASE&lt;/version&gt;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&lt;/dependency&gt;</a:t>
                      </a:r>
                      <a:endParaRPr lang="zh-CN" alt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5">
            <a:extLst>
              <a:ext uri="{FF2B5EF4-FFF2-40B4-BE49-F238E27FC236}">
                <a16:creationId xmlns:a16="http://schemas.microsoft.com/office/drawing/2014/main" id="{B4E45EC2-99C6-4EF3-810F-DC08FD7C6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69" y="681037"/>
            <a:ext cx="8345488" cy="96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src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目录下，创建一个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包，并在包中创建接口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IUserDao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，然后在接口中定义一个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say()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8F4473FF-4ECB-475C-B8A5-1A124DE5D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70" y="1892410"/>
            <a:ext cx="8345488" cy="181289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package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public interface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IUserDao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	public void say();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}</a:t>
            </a:r>
          </a:p>
        </p:txBody>
      </p:sp>
      <p:sp>
        <p:nvSpPr>
          <p:cNvPr id="5" name="流程图: 联系 4">
            <a:extLst>
              <a:ext uri="{FF2B5EF4-FFF2-40B4-BE49-F238E27FC236}">
                <a16:creationId xmlns:a16="http://schemas.microsoft.com/office/drawing/2014/main" id="{DE149C1D-F85D-46D8-8D5B-41227FB2C2C6}"/>
              </a:ext>
            </a:extLst>
          </p:cNvPr>
          <p:cNvSpPr/>
          <p:nvPr/>
        </p:nvSpPr>
        <p:spPr>
          <a:xfrm>
            <a:off x="914401" y="775688"/>
            <a:ext cx="352425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ea typeface="微软雅黑" pitchFamily="34" charset="-122"/>
              </a:rPr>
              <a:t>2</a:t>
            </a:r>
            <a:endParaRPr lang="zh-CN" altLang="en-US" b="1" dirty="0"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072F4A-CC3E-4AD6-B049-5A2205736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1.3  Spring</a:t>
            </a:r>
            <a:r>
              <a:rPr lang="zh-CN" altLang="en-US" dirty="0"/>
              <a:t>的入门程序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35DF09FA-A990-46BA-AC20-6A80B713F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47" y="1735247"/>
            <a:ext cx="8054975" cy="262206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package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public class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UserDaoImpl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implements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IUserDao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public void say()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say hello World !");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	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}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流程图: 联系 4">
            <a:extLst>
              <a:ext uri="{FF2B5EF4-FFF2-40B4-BE49-F238E27FC236}">
                <a16:creationId xmlns:a16="http://schemas.microsoft.com/office/drawing/2014/main" id="{B3FE490B-1E2B-4C3A-921D-48049E38189A}"/>
              </a:ext>
            </a:extLst>
          </p:cNvPr>
          <p:cNvSpPr/>
          <p:nvPr/>
        </p:nvSpPr>
        <p:spPr>
          <a:xfrm>
            <a:off x="789517" y="735900"/>
            <a:ext cx="371522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ea typeface="微软雅黑" pitchFamily="34" charset="-122"/>
              </a:rPr>
              <a:t>3</a:t>
            </a:r>
            <a:endParaRPr lang="zh-CN" altLang="en-US" b="1" dirty="0"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A6D9568-E7AA-4895-952B-E3731E847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1.3  Spring</a:t>
            </a:r>
            <a:r>
              <a:rPr lang="zh-CN" altLang="en-US" dirty="0"/>
              <a:t>的入门程序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3794" name="矩形 15">
            <a:extLst>
              <a:ext uri="{FF2B5EF4-FFF2-40B4-BE49-F238E27FC236}">
                <a16:creationId xmlns:a16="http://schemas.microsoft.com/office/drawing/2014/main" id="{DD2DFE89-A59C-48F3-A841-26ACD76D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7" y="673688"/>
            <a:ext cx="8478077" cy="91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包下，创建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接口的实现类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UserDaoImpl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，该类需要实现接口中的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say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方法，并在方法中编写一条输出语句。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5">
            <a:extLst>
              <a:ext uri="{FF2B5EF4-FFF2-40B4-BE49-F238E27FC236}">
                <a16:creationId xmlns:a16="http://schemas.microsoft.com/office/drawing/2014/main" id="{33693748-EA67-4F0B-A643-BEBF335D5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04" y="681037"/>
            <a:ext cx="8042275" cy="96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src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目录下，创建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的配置文件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applicationContext.xml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，并在配置文件中创建一个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id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Bean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A0844D79-FBD9-4A6E-9F18-65BED76C1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4" y="1657349"/>
            <a:ext cx="8054975" cy="295440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&lt;beans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xmlns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="http://www.springframework.org/schema/beans"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xmlns:xsi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="http://www.w3.org/2001/XMLSchema-instance"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xsi:schemaLocation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="http://www.springframework.org/schema/beans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http://www.springframework.org/schema/beans/spring-beans.xsd"&gt;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&lt;bean id="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class="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cn.edu.ujn.ioc.UserDaoImpl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&lt;/beans&gt;</a:t>
            </a:r>
          </a:p>
        </p:txBody>
      </p:sp>
      <p:sp>
        <p:nvSpPr>
          <p:cNvPr id="5" name="流程图: 联系 4">
            <a:extLst>
              <a:ext uri="{FF2B5EF4-FFF2-40B4-BE49-F238E27FC236}">
                <a16:creationId xmlns:a16="http://schemas.microsoft.com/office/drawing/2014/main" id="{155BA6EF-F2E5-4251-9A7C-993BF9AFADBD}"/>
              </a:ext>
            </a:extLst>
          </p:cNvPr>
          <p:cNvSpPr/>
          <p:nvPr/>
        </p:nvSpPr>
        <p:spPr>
          <a:xfrm>
            <a:off x="1010204" y="744141"/>
            <a:ext cx="352425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ea typeface="微软雅黑" pitchFamily="34" charset="-122"/>
              </a:rPr>
              <a:t>4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23D7FB4-143C-4ADE-A5C4-839842B7B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1.3  Spring</a:t>
            </a:r>
            <a:r>
              <a:rPr lang="zh-CN" altLang="en-US" dirty="0"/>
              <a:t>的入门程序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5">
            <a:extLst>
              <a:ext uri="{FF2B5EF4-FFF2-40B4-BE49-F238E27FC236}">
                <a16:creationId xmlns:a16="http://schemas.microsoft.com/office/drawing/2014/main" id="{7CCD6FED-0F55-40CD-9906-B16D594E0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27" y="678986"/>
            <a:ext cx="8398565" cy="10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包下，创建测试类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TestIoC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，并在类中编写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main()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方法。在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main()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方法中，需要初始化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容器，并加载配置文件，然后通过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容器获取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实例（即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对象），最后调用实例中的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say()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F74F051D-5F54-4646-A4E6-2FA92BD7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7" y="1729559"/>
            <a:ext cx="8686800" cy="304122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package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import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org.springframework.context.ApplicationContext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import  org.springframework.context.support.ClassPathXmlApplicationContext;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public class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TestIoC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public static void main(String[]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{ </a:t>
            </a:r>
            <a:endParaRPr lang="zh-CN" alt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= 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              new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ClassPathXmlApplicationContext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("applicationContext.xml");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IUserDao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IUserDao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applicationContext.getBean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	   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userDao.say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}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1682" name="图片 1">
            <a:extLst>
              <a:ext uri="{FF2B5EF4-FFF2-40B4-BE49-F238E27FC236}">
                <a16:creationId xmlns:a16="http://schemas.microsoft.com/office/drawing/2014/main" id="{6C36A155-28F8-487B-95B6-3E4E268EC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11"/>
          <a:stretch>
            <a:fillRect/>
          </a:stretch>
        </p:blipFill>
        <p:spPr bwMode="auto">
          <a:xfrm>
            <a:off x="3411265" y="3967572"/>
            <a:ext cx="3100854" cy="803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流程图: 联系 5">
            <a:extLst>
              <a:ext uri="{FF2B5EF4-FFF2-40B4-BE49-F238E27FC236}">
                <a16:creationId xmlns:a16="http://schemas.microsoft.com/office/drawing/2014/main" id="{B3196892-86C4-4A18-BE91-DB786225E7FC}"/>
              </a:ext>
            </a:extLst>
          </p:cNvPr>
          <p:cNvSpPr/>
          <p:nvPr/>
        </p:nvSpPr>
        <p:spPr>
          <a:xfrm>
            <a:off x="880391" y="742090"/>
            <a:ext cx="368038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ea typeface="微软雅黑" pitchFamily="34" charset="-122"/>
              </a:rPr>
              <a:t>5</a:t>
            </a:r>
            <a:endParaRPr lang="zh-CN" altLang="en-US" b="1" dirty="0"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28FFD7-72AB-4B84-8016-7BB0E9954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1.3  Spring</a:t>
            </a:r>
            <a:r>
              <a:rPr lang="zh-CN" altLang="en-US" dirty="0"/>
              <a:t>的入门程序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911E07-6401-459A-A9F3-0FFCBD976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CDE5070-9253-4AEA-9B67-70B6A4D75EE4}"/>
              </a:ext>
            </a:extLst>
          </p:cNvPr>
          <p:cNvGrpSpPr>
            <a:grpSpLocks/>
          </p:cNvGrpSpPr>
          <p:nvPr/>
        </p:nvGrpSpPr>
        <p:grpSpPr bwMode="auto">
          <a:xfrm>
            <a:off x="742951" y="885528"/>
            <a:ext cx="7599362" cy="3443287"/>
            <a:chOff x="827088" y="1757363"/>
            <a:chExt cx="7599362" cy="3443287"/>
          </a:xfrm>
        </p:grpSpPr>
        <p:sp>
          <p:nvSpPr>
            <p:cNvPr id="16" name="对角圆角矩形 15">
              <a:extLst>
                <a:ext uri="{FF2B5EF4-FFF2-40B4-BE49-F238E27FC236}">
                  <a16:creationId xmlns:a16="http://schemas.microsoft.com/office/drawing/2014/main" id="{B8F3E436-B800-49AD-B215-423EFE6DBBB1}"/>
                </a:ext>
              </a:extLst>
            </p:cNvPr>
            <p:cNvSpPr/>
            <p:nvPr/>
          </p:nvSpPr>
          <p:spPr bwMode="auto">
            <a:xfrm>
              <a:off x="827088" y="4378325"/>
              <a:ext cx="5719762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17" name="组合 2">
              <a:extLst>
                <a:ext uri="{FF2B5EF4-FFF2-40B4-BE49-F238E27FC236}">
                  <a16:creationId xmlns:a16="http://schemas.microsoft.com/office/drawing/2014/main" id="{C944C408-DF29-47E8-B287-DFCFC8DEB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338" y="1757363"/>
              <a:ext cx="3567112" cy="3443287"/>
              <a:chOff x="4860032" y="1756903"/>
              <a:chExt cx="3566358" cy="344438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764C6B9-BFE6-415D-8B32-1C330632CEA0}"/>
                  </a:ext>
                </a:extLst>
              </p:cNvPr>
              <p:cNvSpPr/>
              <p:nvPr/>
            </p:nvSpPr>
            <p:spPr>
              <a:xfrm>
                <a:off x="4898124" y="1756903"/>
                <a:ext cx="3444147" cy="34443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1">
                <a:extLst>
                  <a:ext uri="{FF2B5EF4-FFF2-40B4-BE49-F238E27FC236}">
                    <a16:creationId xmlns:a16="http://schemas.microsoft.com/office/drawing/2014/main" id="{BC29F026-056F-44F5-9D9E-00DB2BE340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2606982"/>
                <a:ext cx="3566358" cy="1831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主讲内容</a:t>
                </a:r>
                <a:endParaRPr lang="en-US" altLang="zh-CN" sz="5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Speech content</a:t>
                </a:r>
              </a:p>
            </p:txBody>
          </p: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C0318D8D-3756-4A6B-8F07-DA8D099B5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8" y="2836863"/>
              <a:ext cx="42243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 Spring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的核心容器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4F6628CB-3790-4EEC-919C-BCD3D546B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8" y="3684588"/>
              <a:ext cx="37925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1.3  Spring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的入门程序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3DD7221A-DB3A-4E41-8C09-DB1A06215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8" y="1989138"/>
              <a:ext cx="4351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 Spring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671C9A83-16C8-4C10-A38D-0FB5D81F1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8" y="4532313"/>
              <a:ext cx="37925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依赖注入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10EE5-2D7A-4E9F-A339-C7168086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依赖注入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3CB48B-C278-46CD-B495-DAB44AA20CA9}"/>
              </a:ext>
            </a:extLst>
          </p:cNvPr>
          <p:cNvSpPr/>
          <p:nvPr/>
        </p:nvSpPr>
        <p:spPr bwMode="auto">
          <a:xfrm>
            <a:off x="558801" y="1093116"/>
            <a:ext cx="8081963" cy="740569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等线"/>
                <a:cs typeface="Times New Roman" pitchFamily="18" charset="0"/>
              </a:rPr>
              <a:t>         </a:t>
            </a:r>
            <a:r>
              <a:rPr lang="en-US" altLang="zh-CN">
                <a:latin typeface="Times New Roman" pitchFamily="18" charset="0"/>
                <a:ea typeface="等线"/>
                <a:cs typeface="Times New Roman" pitchFamily="18" charset="0"/>
              </a:rPr>
              <a:t>DI</a:t>
            </a:r>
            <a:r>
              <a:rPr lang="zh-CN" altLang="zh-CN">
                <a:latin typeface="Times New Roman" pitchFamily="18" charset="0"/>
                <a:ea typeface="等线"/>
                <a:cs typeface="Times New Roman" pitchFamily="18" charset="0"/>
              </a:rPr>
              <a:t>的全称是</a:t>
            </a:r>
            <a:r>
              <a:rPr lang="en-US" altLang="zh-CN">
                <a:latin typeface="Times New Roman" pitchFamily="18" charset="0"/>
                <a:ea typeface="等线"/>
                <a:cs typeface="Times New Roman" pitchFamily="18" charset="0"/>
              </a:rPr>
              <a:t>Dependency Injection</a:t>
            </a:r>
            <a:r>
              <a:rPr lang="zh-CN" altLang="zh-CN">
                <a:latin typeface="Times New Roman" pitchFamily="18" charset="0"/>
                <a:ea typeface="等线"/>
                <a:cs typeface="Times New Roman" pitchFamily="18" charset="0"/>
              </a:rPr>
              <a:t>，中文称之为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ea typeface="等线"/>
                <a:cs typeface="Times New Roman" pitchFamily="18" charset="0"/>
              </a:rPr>
              <a:t>依赖注入</a:t>
            </a:r>
            <a:r>
              <a:rPr lang="zh-CN" altLang="zh-CN">
                <a:latin typeface="Times New Roman" pitchFamily="18" charset="0"/>
                <a:ea typeface="等线"/>
                <a:cs typeface="Times New Roman" pitchFamily="18" charset="0"/>
              </a:rPr>
              <a:t>。它与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ea typeface="等线"/>
                <a:cs typeface="Times New Roman" pitchFamily="18" charset="0"/>
              </a:rPr>
              <a:t>控制反转</a:t>
            </a:r>
            <a:r>
              <a:rPr lang="zh-CN" altLang="zh-CN">
                <a:latin typeface="Times New Roman" pitchFamily="18" charset="0"/>
                <a:ea typeface="等线"/>
                <a:cs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  <a:ea typeface="等线"/>
                <a:cs typeface="Times New Roman" pitchFamily="18" charset="0"/>
              </a:rPr>
              <a:t>IoC</a:t>
            </a:r>
            <a:r>
              <a:rPr lang="zh-CN" altLang="zh-CN">
                <a:latin typeface="Times New Roman" pitchFamily="18" charset="0"/>
                <a:ea typeface="等线"/>
                <a:cs typeface="Times New Roman" pitchFamily="18" charset="0"/>
              </a:rPr>
              <a:t>）的含义相同，只不过这两个称呼是从两个角度描述的同一个概念</a:t>
            </a:r>
            <a:r>
              <a:rPr lang="zh-CN" altLang="en-US">
                <a:latin typeface="Times New Roman" pitchFamily="18" charset="0"/>
                <a:ea typeface="等线"/>
                <a:cs typeface="Times New Roman" pitchFamily="18" charset="0"/>
              </a:rPr>
              <a:t>。</a:t>
            </a:r>
            <a:endParaRPr lang="zh-CN" altLang="zh-CN">
              <a:solidFill>
                <a:srgbClr val="000000"/>
              </a:solidFill>
              <a:latin typeface="Times New Roman" pitchFamily="18" charset="0"/>
              <a:ea typeface="等线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endParaRPr lang="zh-CN" altLang="en-US">
              <a:solidFill>
                <a:srgbClr val="000000"/>
              </a:solidFill>
              <a:latin typeface="Times New Roman" pitchFamily="18" charset="0"/>
              <a:ea typeface="等线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BDA3C2-1C54-4C87-9D13-77CE9369DB57}"/>
              </a:ext>
            </a:extLst>
          </p:cNvPr>
          <p:cNvSpPr/>
          <p:nvPr/>
        </p:nvSpPr>
        <p:spPr>
          <a:xfrm>
            <a:off x="1657351" y="1882378"/>
            <a:ext cx="6953250" cy="15370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在使用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框架之后，对象的实例不再由调用者来创建，而是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容器来创建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容器会负责控制程序之间的关系，而不是由调用者的程序代码直接控制。这样，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控制权由应用代码转移到了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容器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，控制权发生了反转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，这就是控制反转。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71E28-A732-4AF2-8166-32006C30E244}"/>
              </a:ext>
            </a:extLst>
          </p:cNvPr>
          <p:cNvSpPr/>
          <p:nvPr/>
        </p:nvSpPr>
        <p:spPr>
          <a:xfrm>
            <a:off x="1657352" y="3518297"/>
            <a:ext cx="6953249" cy="11322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容器的角度来看，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容器负责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将被依赖对象赋值给调用者的成员变量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，这相当于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为调用者注入了它依赖的实例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，这就是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的依赖注入。</a:t>
            </a: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11D18688-B46B-4089-9F8F-2DED05096367}"/>
              </a:ext>
            </a:extLst>
          </p:cNvPr>
          <p:cNvSpPr/>
          <p:nvPr/>
        </p:nvSpPr>
        <p:spPr bwMode="auto">
          <a:xfrm>
            <a:off x="528844" y="2237185"/>
            <a:ext cx="847725" cy="79652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 defTabSz="2889250">
              <a:lnSpc>
                <a:spcPct val="120000"/>
              </a:lnSpc>
              <a:spcAft>
                <a:spcPct val="3500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IoC</a:t>
            </a:r>
            <a:endParaRPr lang="zh-CN" altLang="en-US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7A674FA4-068F-4F8D-A1DD-A7FCAB6621E5}"/>
              </a:ext>
            </a:extLst>
          </p:cNvPr>
          <p:cNvSpPr/>
          <p:nvPr/>
        </p:nvSpPr>
        <p:spPr bwMode="auto">
          <a:xfrm>
            <a:off x="528844" y="3686175"/>
            <a:ext cx="847725" cy="796529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 defTabSz="2889250">
              <a:lnSpc>
                <a:spcPct val="120000"/>
              </a:lnSpc>
              <a:spcAft>
                <a:spcPct val="3500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DI</a:t>
            </a:r>
            <a:endParaRPr lang="zh-CN" altLang="en-US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9B3F7DCA-A1AB-4EDA-AA80-8010A046C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1.4.1  </a:t>
            </a:r>
            <a:r>
              <a:rPr lang="zh-CN" altLang="en-US" dirty="0"/>
              <a:t>依赖注入的概念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67032-A93C-4202-BEF1-AA4475E6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698876"/>
            <a:ext cx="8863697" cy="534861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A13F2F-4C3F-47D2-90BF-CB4A098341B1}"/>
              </a:ext>
            </a:extLst>
          </p:cNvPr>
          <p:cNvGrpSpPr>
            <a:grpSpLocks/>
          </p:cNvGrpSpPr>
          <p:nvPr/>
        </p:nvGrpSpPr>
        <p:grpSpPr bwMode="auto">
          <a:xfrm>
            <a:off x="557213" y="557067"/>
            <a:ext cx="3867150" cy="741357"/>
            <a:chOff x="0" y="1084964"/>
            <a:chExt cx="3867150" cy="989495"/>
          </a:xfrm>
        </p:grpSpPr>
        <p:sp>
          <p:nvSpPr>
            <p:cNvPr id="3" name="五边形 2">
              <a:extLst>
                <a:ext uri="{FF2B5EF4-FFF2-40B4-BE49-F238E27FC236}">
                  <a16:creationId xmlns:a16="http://schemas.microsoft.com/office/drawing/2014/main" id="{0BE4AEBE-A80E-46F0-9F0C-AD23281A38E5}"/>
                </a:ext>
              </a:extLst>
            </p:cNvPr>
            <p:cNvSpPr/>
            <p:nvPr/>
          </p:nvSpPr>
          <p:spPr>
            <a:xfrm>
              <a:off x="0" y="1084964"/>
              <a:ext cx="3486150" cy="989495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4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6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  <p:sp>
          <p:nvSpPr>
            <p:cNvPr id="38921" name="矩形 44">
              <a:extLst>
                <a:ext uri="{FF2B5EF4-FFF2-40B4-BE49-F238E27FC236}">
                  <a16:creationId xmlns:a16="http://schemas.microsoft.com/office/drawing/2014/main" id="{F7A62ACF-D704-4548-A8E0-0B3908F24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1" y="1327299"/>
              <a:ext cx="3302507" cy="534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使用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setter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方法实现依赖注入</a:t>
              </a:r>
              <a:endParaRPr lang="zh-CN" altLang="en-US" sz="2000" dirty="0">
                <a:ea typeface="微软雅黑" pitchFamily="34" charset="-122"/>
              </a:endParaRPr>
            </a:p>
          </p:txBody>
        </p:sp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C404017F-9BC8-41BC-B0BB-1DF83F350303}"/>
                </a:ext>
              </a:extLst>
            </p:cNvPr>
            <p:cNvSpPr/>
            <p:nvPr/>
          </p:nvSpPr>
          <p:spPr>
            <a:xfrm>
              <a:off x="3219450" y="1169364"/>
              <a:ext cx="466725" cy="8191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  <p:sp>
          <p:nvSpPr>
            <p:cNvPr id="6" name="燕尾形 5">
              <a:extLst>
                <a:ext uri="{FF2B5EF4-FFF2-40B4-BE49-F238E27FC236}">
                  <a16:creationId xmlns:a16="http://schemas.microsoft.com/office/drawing/2014/main" id="{C70483BA-043B-4CAD-8625-0091AB2AAF48}"/>
                </a:ext>
              </a:extLst>
            </p:cNvPr>
            <p:cNvSpPr/>
            <p:nvPr/>
          </p:nvSpPr>
          <p:spPr>
            <a:xfrm>
              <a:off x="3400425" y="1169364"/>
              <a:ext cx="466725" cy="8191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楷体_GB2312"/>
                <a:cs typeface="楷体_GB231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B2D654-2F65-4DDC-9A94-E16457685726}"/>
              </a:ext>
            </a:extLst>
          </p:cNvPr>
          <p:cNvGrpSpPr>
            <a:grpSpLocks/>
          </p:cNvGrpSpPr>
          <p:nvPr/>
        </p:nvGrpSpPr>
        <p:grpSpPr bwMode="auto">
          <a:xfrm>
            <a:off x="569914" y="1253008"/>
            <a:ext cx="8042275" cy="1015663"/>
            <a:chOff x="569913" y="2263775"/>
            <a:chExt cx="7812087" cy="1353345"/>
          </a:xfrm>
        </p:grpSpPr>
        <p:sp>
          <p:nvSpPr>
            <p:cNvPr id="38918" name="矩形 15">
              <a:extLst>
                <a:ext uri="{FF2B5EF4-FFF2-40B4-BE49-F238E27FC236}">
                  <a16:creationId xmlns:a16="http://schemas.microsoft.com/office/drawing/2014/main" id="{7370393E-C3D5-42D8-9F11-DB9BCC8F3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3" y="2263775"/>
              <a:ext cx="7812087" cy="1353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000" dirty="0" err="1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cn.edu.ujn.ioc</a:t>
              </a:r>
              <a:r>
                <a:rPr lang="zh-CN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包中，创建接口</a:t>
              </a:r>
              <a:r>
                <a:rPr lang="en-US" altLang="zh-CN" sz="2000" dirty="0" err="1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IUserService</a:t>
              </a:r>
              <a:r>
                <a:rPr lang="zh-CN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，在接口中编写一个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say()</a:t>
              </a:r>
              <a:r>
                <a:rPr lang="zh-CN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方法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。</a:t>
              </a:r>
              <a:endPara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联系 11">
              <a:extLst>
                <a:ext uri="{FF2B5EF4-FFF2-40B4-BE49-F238E27FC236}">
                  <a16:creationId xmlns:a16="http://schemas.microsoft.com/office/drawing/2014/main" id="{5DDA8CBE-5CA3-4F54-8223-DC1D29BB69F5}"/>
                </a:ext>
              </a:extLst>
            </p:cNvPr>
            <p:cNvSpPr/>
            <p:nvPr/>
          </p:nvSpPr>
          <p:spPr>
            <a:xfrm>
              <a:off x="1090613" y="2347859"/>
              <a:ext cx="352425" cy="35219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ea typeface="微软雅黑" pitchFamily="34" charset="-122"/>
                </a:rPr>
                <a:t>1</a:t>
              </a:r>
              <a:endParaRPr lang="zh-CN" altLang="en-US" sz="2000" b="1" dirty="0">
                <a:ea typeface="微软雅黑" pitchFamily="34" charset="-122"/>
              </a:endParaRPr>
            </a:p>
          </p:txBody>
        </p:sp>
      </p:grpSp>
      <p:sp>
        <p:nvSpPr>
          <p:cNvPr id="13" name="矩形 16">
            <a:extLst>
              <a:ext uri="{FF2B5EF4-FFF2-40B4-BE49-F238E27FC236}">
                <a16:creationId xmlns:a16="http://schemas.microsoft.com/office/drawing/2014/main" id="{FDFA6040-A6DC-4CE9-9670-2C16B0282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598" y="2214104"/>
            <a:ext cx="6854026" cy="189671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package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public interface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IUserService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public void say();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FDECFCD4-27E5-45A6-A70E-F1A159F7D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1.4.2  </a:t>
            </a:r>
            <a:r>
              <a:rPr lang="zh-CN" altLang="en-US" dirty="0"/>
              <a:t>依赖注入的实现方式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5">
            <a:extLst>
              <a:ext uri="{FF2B5EF4-FFF2-40B4-BE49-F238E27FC236}">
                <a16:creationId xmlns:a16="http://schemas.microsoft.com/office/drawing/2014/main" id="{6468DB66-BFB8-4013-A0E7-A5564CDF4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14" y="685453"/>
            <a:ext cx="85914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包中，创建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IUserService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接口的实现类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UserServiceImpl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，在类中声明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属性，并添加属性的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setter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方法。</a:t>
            </a:r>
            <a:endParaRPr lang="zh-CN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CF39093C-EE2C-47DA-9950-43270493F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4" y="1393340"/>
            <a:ext cx="8054975" cy="330289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package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public class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UserServiceImpl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implements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IUserService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{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private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IUserDao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; 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public void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setUserDao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IUserDao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        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this.userDao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} 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public void say() { </a:t>
            </a:r>
            <a:endParaRPr lang="zh-CN" alt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        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this.userDao.say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  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userService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say hello World !");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}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流程图: 联系 4">
            <a:extLst>
              <a:ext uri="{FF2B5EF4-FFF2-40B4-BE49-F238E27FC236}">
                <a16:creationId xmlns:a16="http://schemas.microsoft.com/office/drawing/2014/main" id="{64858DCF-16D8-4836-9E38-6B7AB1F12918}"/>
              </a:ext>
            </a:extLst>
          </p:cNvPr>
          <p:cNvSpPr/>
          <p:nvPr/>
        </p:nvSpPr>
        <p:spPr>
          <a:xfrm>
            <a:off x="775115" y="748557"/>
            <a:ext cx="376489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ea typeface="微软雅黑" pitchFamily="34" charset="-122"/>
              </a:rPr>
              <a:t>2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79189B8-6F70-46C0-B4CD-D2A6EDC8F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1.4.2  </a:t>
            </a:r>
            <a:r>
              <a:rPr lang="zh-CN" altLang="en-US" dirty="0"/>
              <a:t>依赖注入的实现方式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5">
            <a:extLst>
              <a:ext uri="{FF2B5EF4-FFF2-40B4-BE49-F238E27FC236}">
                <a16:creationId xmlns:a16="http://schemas.microsoft.com/office/drawing/2014/main" id="{307EE4CF-8CB9-497E-B30A-36986F7E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74" y="718414"/>
            <a:ext cx="847469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在配置文件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applicationContext.xml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中，创建一个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userService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Bean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，该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Bean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用于实例化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UserServiceImpl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类的信息，并将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的实例注入到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userService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中。</a:t>
            </a:r>
            <a:endParaRPr lang="zh-CN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BAA388B6-195C-4415-A02D-A80647F40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35" y="2297927"/>
            <a:ext cx="8054975" cy="12712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&lt;bean id="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userService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class="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cn.edu.ujn.ioc.UserServiceImpl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"&gt;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&lt;property name="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ref="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userDao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&lt;/bean&gt;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流程图: 联系 4">
            <a:extLst>
              <a:ext uri="{FF2B5EF4-FFF2-40B4-BE49-F238E27FC236}">
                <a16:creationId xmlns:a16="http://schemas.microsoft.com/office/drawing/2014/main" id="{B4BCBA0E-C353-417A-9851-B9D01B6A1CB3}"/>
              </a:ext>
            </a:extLst>
          </p:cNvPr>
          <p:cNvSpPr/>
          <p:nvPr/>
        </p:nvSpPr>
        <p:spPr>
          <a:xfrm>
            <a:off x="852074" y="781517"/>
            <a:ext cx="371374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ea typeface="微软雅黑" pitchFamily="34" charset="-122"/>
              </a:rPr>
              <a:t>3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92D10DD-5BD4-444D-A415-22E0ACC24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1.4.2  </a:t>
            </a:r>
            <a:r>
              <a:rPr lang="zh-CN" altLang="en-US" dirty="0"/>
              <a:t>依赖注入的实现方式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>
            <a:extLst>
              <a:ext uri="{FF2B5EF4-FFF2-40B4-BE49-F238E27FC236}">
                <a16:creationId xmlns:a16="http://schemas.microsoft.com/office/drawing/2014/main" id="{16E0AE15-752C-42C0-BBDE-C7A6AAFD5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架构良好？面向对象？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复用？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773122" name="Rectangle 2">
            <a:extLst>
              <a:ext uri="{FF2B5EF4-FFF2-40B4-BE49-F238E27FC236}">
                <a16:creationId xmlns:a16="http://schemas.microsoft.com/office/drawing/2014/main" id="{E64FA711-0E80-49FB-BCC4-C41640BDEC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tIns="0"/>
          <a:lstStyle/>
          <a:p>
            <a:pPr eaLnBrk="1" hangingPunct="1">
              <a:defRPr/>
            </a:pPr>
            <a:r>
              <a:rPr lang="zh-CN" altLang="en-US" dirty="0"/>
              <a:t>思考：</a:t>
            </a:r>
            <a:r>
              <a:rPr lang="en-US" altLang="zh-CN" dirty="0"/>
              <a:t>JSP</a:t>
            </a:r>
            <a:r>
              <a:rPr lang="zh-CN" altLang="en-US" dirty="0"/>
              <a:t>实现登录</a:t>
            </a:r>
          </a:p>
        </p:txBody>
      </p:sp>
      <p:sp>
        <p:nvSpPr>
          <p:cNvPr id="773124" name="Rectangle 4">
            <a:extLst>
              <a:ext uri="{FF2B5EF4-FFF2-40B4-BE49-F238E27FC236}">
                <a16:creationId xmlns:a16="http://schemas.microsoft.com/office/drawing/2014/main" id="{7143AC0C-032C-4ED3-9FE2-62675EE0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2" y="1873269"/>
            <a:ext cx="4104661" cy="286232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……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&lt;html&gt;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&lt;head&gt; ……&lt;/head&gt;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&lt;body </a:t>
            </a:r>
            <a:r>
              <a:rPr lang="en-US" altLang="zh-CN" sz="1200" dirty="0" err="1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bgcolor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="#E3E3E3"&gt;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&lt;form action="</a:t>
            </a:r>
            <a:r>
              <a:rPr lang="en-US" altLang="zh-CN" sz="1200" dirty="0" err="1">
                <a:solidFill>
                  <a:srgbClr val="0000FF"/>
                </a:solidFill>
                <a:ea typeface="微软雅黑" pitchFamily="34" charset="-122"/>
              </a:rPr>
              <a:t>ok.jsp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" method="post"&gt;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&lt;table&gt;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&lt;caption&gt;</a:t>
            </a:r>
            <a:r>
              <a:rPr lang="zh-CN" altLang="en-US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用户登录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&lt;/caption&gt;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登录名：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&lt;input type="text" name="username" size=”20”/&gt;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密码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:&lt;input type="password" name="</a:t>
            </a:r>
            <a:r>
              <a:rPr lang="en-US" altLang="zh-CN" sz="1200" dirty="0" err="1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pwd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" size=”21”/&gt;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&lt;/table&gt;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&lt;input type="submit" value="</a:t>
            </a:r>
            <a:r>
              <a:rPr lang="zh-CN" altLang="en-US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登录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"/&gt;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&lt;input type="reset" value="</a:t>
            </a:r>
            <a:r>
              <a:rPr lang="zh-CN" altLang="en-US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重置</a:t>
            </a: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"/&gt;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&lt;/form&gt;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&lt;/body&gt;</a:t>
            </a:r>
          </a:p>
          <a:p>
            <a:pPr marL="342900" indent="-342900" eaLnBrk="1" hangingPunct="1"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&lt;/html&gt;</a:t>
            </a:r>
          </a:p>
        </p:txBody>
      </p:sp>
      <p:sp>
        <p:nvSpPr>
          <p:cNvPr id="773125" name="Rectangle 5">
            <a:extLst>
              <a:ext uri="{FF2B5EF4-FFF2-40B4-BE49-F238E27FC236}">
                <a16:creationId xmlns:a16="http://schemas.microsoft.com/office/drawing/2014/main" id="{8B208FC1-B724-4142-9684-27BDDCFE9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43" y="901719"/>
            <a:ext cx="4842856" cy="3970318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……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&lt;html&gt;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&lt;head&gt;  …… &lt;/head&gt;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&lt;body&gt;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&lt;%   String username = </a:t>
            </a:r>
            <a:r>
              <a:rPr lang="en-US" altLang="zh-CN" sz="1200" dirty="0" err="1">
                <a:ea typeface="spring"/>
              </a:rPr>
              <a:t>request.getParameter</a:t>
            </a:r>
            <a:r>
              <a:rPr lang="en-US" altLang="zh-CN" sz="1200" dirty="0">
                <a:ea typeface="spring"/>
              </a:rPr>
              <a:t>("username");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String </a:t>
            </a:r>
            <a:r>
              <a:rPr lang="en-US" altLang="zh-CN" sz="1200" dirty="0" err="1">
                <a:ea typeface="spring"/>
              </a:rPr>
              <a:t>pwd</a:t>
            </a:r>
            <a:r>
              <a:rPr lang="en-US" altLang="zh-CN" sz="1200" dirty="0">
                <a:ea typeface="spring"/>
              </a:rPr>
              <a:t> = </a:t>
            </a:r>
            <a:r>
              <a:rPr lang="en-US" altLang="zh-CN" sz="1200" dirty="0" err="1">
                <a:ea typeface="spring"/>
              </a:rPr>
              <a:t>request.getParameter</a:t>
            </a:r>
            <a:r>
              <a:rPr lang="en-US" altLang="zh-CN" sz="1200" dirty="0">
                <a:ea typeface="spring"/>
              </a:rPr>
              <a:t>("</a:t>
            </a:r>
            <a:r>
              <a:rPr lang="en-US" altLang="zh-CN" sz="1200" dirty="0" err="1">
                <a:ea typeface="spring"/>
              </a:rPr>
              <a:t>pwd</a:t>
            </a:r>
            <a:r>
              <a:rPr lang="en-US" altLang="zh-CN" sz="1200" dirty="0">
                <a:ea typeface="spring"/>
              </a:rPr>
              <a:t>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try 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Class.forName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("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org.gjt.mm.mysql.Driver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       String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url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= "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jdbc:mysql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://localhost:3306/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javaee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";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       Connection con =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DriverManager.getConnection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(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url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,"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liukun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","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liukun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       Statement s =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con.createStatement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();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      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ResultSet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rs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=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s.executeQuery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("select * from user where username='"+username+"' and password='"+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pwd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+"'");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if (</a:t>
            </a:r>
            <a:r>
              <a:rPr lang="en-US" altLang="zh-CN" sz="1200" dirty="0" err="1">
                <a:ea typeface="spring"/>
              </a:rPr>
              <a:t>rs.next</a:t>
            </a:r>
            <a:r>
              <a:rPr lang="en-US" altLang="zh-CN" sz="1200" dirty="0">
                <a:ea typeface="spring"/>
              </a:rPr>
              <a:t>()) {%&gt;         </a:t>
            </a:r>
            <a:r>
              <a:rPr lang="zh-CN" altLang="en-US" sz="1200" dirty="0">
                <a:ea typeface="spring"/>
              </a:rPr>
              <a:t>登录成功！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ea typeface="spring"/>
              </a:rPr>
              <a:t>       </a:t>
            </a:r>
            <a:r>
              <a:rPr lang="en-US" altLang="zh-CN" sz="1200" dirty="0">
                <a:ea typeface="spring"/>
              </a:rPr>
              <a:t>&lt;%   }else{     %&gt;         </a:t>
            </a:r>
            <a:r>
              <a:rPr lang="zh-CN" altLang="en-US" sz="1200" dirty="0">
                <a:ea typeface="spring"/>
              </a:rPr>
              <a:t>登录失败！        </a:t>
            </a:r>
            <a:r>
              <a:rPr lang="en-US" altLang="zh-CN" sz="1200" dirty="0">
                <a:ea typeface="spring"/>
              </a:rPr>
              <a:t>&lt;% 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</a:t>
            </a:r>
            <a:r>
              <a:rPr lang="en-US" altLang="zh-CN" sz="1200" dirty="0" err="1">
                <a:ea typeface="spring"/>
              </a:rPr>
              <a:t>rs.close</a:t>
            </a:r>
            <a:r>
              <a:rPr lang="en-US" altLang="zh-CN" sz="1200" dirty="0">
                <a:ea typeface="spring"/>
              </a:rPr>
              <a:t>();        </a:t>
            </a:r>
            <a:r>
              <a:rPr lang="en-US" altLang="zh-CN" sz="1200" dirty="0" err="1">
                <a:ea typeface="spring"/>
              </a:rPr>
              <a:t>s.close</a:t>
            </a:r>
            <a:r>
              <a:rPr lang="en-US" altLang="zh-CN" sz="1200" dirty="0">
                <a:ea typeface="spring"/>
              </a:rPr>
              <a:t>();        </a:t>
            </a:r>
            <a:r>
              <a:rPr lang="en-US" altLang="zh-CN" sz="1200" dirty="0" err="1">
                <a:ea typeface="spring"/>
              </a:rPr>
              <a:t>con.close</a:t>
            </a:r>
            <a:r>
              <a:rPr lang="en-US" altLang="zh-CN" sz="1200" dirty="0">
                <a:ea typeface="spring"/>
              </a:rPr>
              <a:t>();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} catch (Exception </a:t>
            </a:r>
            <a:r>
              <a:rPr lang="en-US" altLang="zh-CN" sz="1200" dirty="0" err="1">
                <a:ea typeface="spring"/>
              </a:rPr>
              <a:t>ce</a:t>
            </a:r>
            <a:r>
              <a:rPr lang="en-US" altLang="zh-CN" sz="1200" dirty="0">
                <a:ea typeface="spring"/>
              </a:rPr>
              <a:t>) {%&gt;        </a:t>
            </a:r>
            <a:r>
              <a:rPr lang="zh-CN" altLang="en-US" sz="1200" dirty="0">
                <a:ea typeface="spring"/>
              </a:rPr>
              <a:t>数据库操作失败，请联系管理员。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ea typeface="spring"/>
              </a:rPr>
              <a:t>        </a:t>
            </a:r>
            <a:r>
              <a:rPr lang="en-US" altLang="zh-CN" sz="1200" dirty="0">
                <a:ea typeface="spring"/>
              </a:rPr>
              <a:t>&lt;%    }      %&gt;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&lt;/body&gt;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&lt;/html&gt;</a:t>
            </a:r>
          </a:p>
        </p:txBody>
      </p:sp>
      <p:sp>
        <p:nvSpPr>
          <p:cNvPr id="773126" name="Rectangle 6">
            <a:extLst>
              <a:ext uri="{FF2B5EF4-FFF2-40B4-BE49-F238E27FC236}">
                <a16:creationId xmlns:a16="http://schemas.microsoft.com/office/drawing/2014/main" id="{5B64A99D-9008-4286-9D98-051D04C2F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564897"/>
            <a:ext cx="1031051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5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login.jsp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sp>
        <p:nvSpPr>
          <p:cNvPr id="773127" name="Rectangle 7">
            <a:extLst>
              <a:ext uri="{FF2B5EF4-FFF2-40B4-BE49-F238E27FC236}">
                <a16:creationId xmlns:a16="http://schemas.microsoft.com/office/drawing/2014/main" id="{DF6132F6-6A70-44C2-93D8-99C32AB7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885" y="631447"/>
            <a:ext cx="851515" cy="34163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spring"/>
              </a:rPr>
              <a:t>ok.jsp</a:t>
            </a:r>
            <a:endParaRPr lang="en-US" altLang="zh-CN" sz="1800" dirty="0">
              <a:solidFill>
                <a:srgbClr val="0000FF"/>
              </a:solidFill>
              <a:ea typeface="spring"/>
            </a:endParaRPr>
          </a:p>
        </p:txBody>
      </p:sp>
      <p:sp>
        <p:nvSpPr>
          <p:cNvPr id="773128" name="Freeform 8">
            <a:extLst>
              <a:ext uri="{FF2B5EF4-FFF2-40B4-BE49-F238E27FC236}">
                <a16:creationId xmlns:a16="http://schemas.microsoft.com/office/drawing/2014/main" id="{ACC8D41A-2F8D-4D1A-8A30-9B095F4F0D19}"/>
              </a:ext>
            </a:extLst>
          </p:cNvPr>
          <p:cNvSpPr>
            <a:spLocks/>
          </p:cNvSpPr>
          <p:nvPr/>
        </p:nvSpPr>
        <p:spPr bwMode="auto">
          <a:xfrm>
            <a:off x="1402080" y="846950"/>
            <a:ext cx="4322445" cy="1842910"/>
          </a:xfrm>
          <a:custGeom>
            <a:avLst/>
            <a:gdLst/>
            <a:ahLst/>
            <a:cxnLst>
              <a:cxn ang="0">
                <a:pos x="0" y="1724"/>
              </a:cxn>
              <a:cxn ang="0">
                <a:pos x="589" y="726"/>
              </a:cxn>
              <a:cxn ang="0">
                <a:pos x="2404" y="0"/>
              </a:cxn>
            </a:cxnLst>
            <a:rect l="0" t="0" r="r" b="b"/>
            <a:pathLst>
              <a:path w="2404" h="1724">
                <a:moveTo>
                  <a:pt x="0" y="1724"/>
                </a:moveTo>
                <a:cubicBezTo>
                  <a:pt x="94" y="1368"/>
                  <a:pt x="188" y="1013"/>
                  <a:pt x="589" y="726"/>
                </a:cubicBezTo>
                <a:cubicBezTo>
                  <a:pt x="990" y="439"/>
                  <a:pt x="1697" y="219"/>
                  <a:pt x="2404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4" grpId="0" animBg="1"/>
      <p:bldP spid="773125" grpId="0" animBg="1"/>
      <p:bldP spid="773126" grpId="0"/>
      <p:bldP spid="7731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5">
            <a:extLst>
              <a:ext uri="{FF2B5EF4-FFF2-40B4-BE49-F238E27FC236}">
                <a16:creationId xmlns:a16="http://schemas.microsoft.com/office/drawing/2014/main" id="{B7EB87D1-9105-466C-B5F5-78D874F43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18" y="667940"/>
            <a:ext cx="8554209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包中，创建测试类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TestDI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，来对程序进行测试。</a:t>
            </a:r>
            <a:endParaRPr lang="zh-CN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B3AAB9BF-C796-4FBE-AB71-1CA72685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79" y="1167372"/>
            <a:ext cx="8855766" cy="337096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package 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cn.edu.ujn.ioc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import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org.springframework.context.ApplicationContext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import org.springframework.context.support.ClassPathXmlApplicationContext;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public class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TestDI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{ </a:t>
            </a:r>
            <a:endParaRPr lang="zh-CN" alt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= 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    new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ClassPathXmlApplicationContext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("applicationContext.xml"); 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       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IUserService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userService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= 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                     (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IUserService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applicationContext.getBean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userService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"); 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       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userService.say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}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流程图: 联系 4">
            <a:extLst>
              <a:ext uri="{FF2B5EF4-FFF2-40B4-BE49-F238E27FC236}">
                <a16:creationId xmlns:a16="http://schemas.microsoft.com/office/drawing/2014/main" id="{CE4BB1C9-08FA-4BB6-9218-3DCD7DB98D5A}"/>
              </a:ext>
            </a:extLst>
          </p:cNvPr>
          <p:cNvSpPr/>
          <p:nvPr/>
        </p:nvSpPr>
        <p:spPr>
          <a:xfrm>
            <a:off x="812317" y="731043"/>
            <a:ext cx="374859" cy="2643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ea typeface="微软雅黑" pitchFamily="34" charset="-122"/>
              </a:rPr>
              <a:t>4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6DA8004-4F39-4A32-889C-1347828D3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1.4.2  </a:t>
            </a:r>
            <a:r>
              <a:rPr lang="zh-CN" altLang="en-US" dirty="0"/>
              <a:t>依赖注入的实现方式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组合 3">
            <a:extLst>
              <a:ext uri="{FF2B5EF4-FFF2-40B4-BE49-F238E27FC236}">
                <a16:creationId xmlns:a16="http://schemas.microsoft.com/office/drawing/2014/main" id="{BF4A258D-6CAB-417E-B785-6C9A82944555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725028"/>
            <a:ext cx="8042275" cy="499432"/>
            <a:chOff x="569913" y="1285875"/>
            <a:chExt cx="8042275" cy="665688"/>
          </a:xfrm>
        </p:grpSpPr>
        <p:sp>
          <p:nvSpPr>
            <p:cNvPr id="43013" name="矩形 15">
              <a:extLst>
                <a:ext uri="{FF2B5EF4-FFF2-40B4-BE49-F238E27FC236}">
                  <a16:creationId xmlns:a16="http://schemas.microsoft.com/office/drawing/2014/main" id="{D38B7DE3-E443-4AFC-BA92-D32A04E8F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3" y="1285875"/>
              <a:ext cx="8042275" cy="665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         </a:t>
              </a:r>
              <a:r>
                <a:rPr lang="zh-CN" altLang="zh-CN" sz="2000" dirty="0">
                  <a:ea typeface="微软雅黑" pitchFamily="34" charset="-122"/>
                </a:rPr>
                <a:t>执行程序后，控制台的输出结果如图所示</a:t>
              </a:r>
              <a:r>
                <a:rPr lang="zh-CN" altLang="en-US" sz="2000" dirty="0">
                  <a:ea typeface="微软雅黑" pitchFamily="34" charset="-122"/>
                </a:rPr>
                <a:t>。</a:t>
              </a:r>
              <a:endParaRPr lang="zh-CN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联系 5">
              <a:extLst>
                <a:ext uri="{FF2B5EF4-FFF2-40B4-BE49-F238E27FC236}">
                  <a16:creationId xmlns:a16="http://schemas.microsoft.com/office/drawing/2014/main" id="{858C5E75-FA14-4B06-BE30-BE66667EC81E}"/>
                </a:ext>
              </a:extLst>
            </p:cNvPr>
            <p:cNvSpPr/>
            <p:nvPr/>
          </p:nvSpPr>
          <p:spPr>
            <a:xfrm>
              <a:off x="1090613" y="1369985"/>
              <a:ext cx="352425" cy="3523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ea typeface="微软雅黑" pitchFamily="34" charset="-122"/>
                </a:rPr>
                <a:t>5</a:t>
              </a:r>
              <a:endParaRPr lang="zh-CN" altLang="en-US" sz="2000" b="1" dirty="0">
                <a:ea typeface="微软雅黑" pitchFamily="34" charset="-122"/>
              </a:endParaRPr>
            </a:p>
          </p:txBody>
        </p:sp>
      </p:grpSp>
      <p:pic>
        <p:nvPicPr>
          <p:cNvPr id="72706" name="图片 1">
            <a:extLst>
              <a:ext uri="{FF2B5EF4-FFF2-40B4-BE49-F238E27FC236}">
                <a16:creationId xmlns:a16="http://schemas.microsoft.com/office/drawing/2014/main" id="{E8833F2A-E594-47F1-97B3-7A8F36D4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3"/>
          <a:stretch>
            <a:fillRect/>
          </a:stretch>
        </p:blipFill>
        <p:spPr bwMode="auto">
          <a:xfrm>
            <a:off x="1857513" y="1524961"/>
            <a:ext cx="5086106" cy="167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6678858-8381-4D0E-90D0-96236B071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1.4.2  </a:t>
            </a:r>
            <a:r>
              <a:rPr lang="zh-CN" altLang="en-US" dirty="0"/>
              <a:t>依赖注入的实现方式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3C7C8A-47B2-4381-9748-C2EEE972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Spring</a:t>
            </a:r>
            <a:r>
              <a:rPr lang="zh-CN" altLang="en-US" dirty="0"/>
              <a:t>的基本应用：工厂、控制反转（依赖注入）</a:t>
            </a:r>
          </a:p>
        </p:txBody>
      </p:sp>
      <p:sp>
        <p:nvSpPr>
          <p:cNvPr id="44034" name="标题 1">
            <a:extLst>
              <a:ext uri="{FF2B5EF4-FFF2-40B4-BE49-F238E27FC236}">
                <a16:creationId xmlns:a16="http://schemas.microsoft.com/office/drawing/2014/main" id="{49F8B597-CAF0-4AE5-BE5C-1437468D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51198"/>
            <a:ext cx="5148262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4E50B4-1E67-4DF4-BF8B-C7A6B0D884D3}"/>
              </a:ext>
            </a:extLst>
          </p:cNvPr>
          <p:cNvGrpSpPr>
            <a:grpSpLocks/>
          </p:cNvGrpSpPr>
          <p:nvPr/>
        </p:nvGrpSpPr>
        <p:grpSpPr bwMode="auto">
          <a:xfrm>
            <a:off x="2244726" y="811038"/>
            <a:ext cx="6346825" cy="3877482"/>
            <a:chOff x="2374672" y="3248821"/>
            <a:chExt cx="5913437" cy="717352"/>
          </a:xfrm>
        </p:grpSpPr>
        <p:sp>
          <p:nvSpPr>
            <p:cNvPr id="44039" name="圆角矩形 1">
              <a:extLst>
                <a:ext uri="{FF2B5EF4-FFF2-40B4-BE49-F238E27FC236}">
                  <a16:creationId xmlns:a16="http://schemas.microsoft.com/office/drawing/2014/main" id="{2F0F4E42-8201-4F85-B529-72AD068A3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326349"/>
              <a:ext cx="5913437" cy="589796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dirty="0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  <p:sp>
          <p:nvSpPr>
            <p:cNvPr id="44040" name="矩形 2">
              <a:extLst>
                <a:ext uri="{FF2B5EF4-FFF2-40B4-BE49-F238E27FC236}">
                  <a16:creationId xmlns:a16="http://schemas.microsoft.com/office/drawing/2014/main" id="{708558CE-BC6A-4D92-96DA-AF56165F3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248821"/>
              <a:ext cx="5739381" cy="71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2000" dirty="0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6FE4E8A-B3FC-4F33-A67E-4563B95CEE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" y="2190751"/>
            <a:ext cx="2447925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42D84F-0D77-4B03-B182-20B5AD20A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1262063"/>
            <a:ext cx="61341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本章主要介绍了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框架入门的一些基础知识，包括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的概念、优点、体系结构、核心容器、依赖注入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等，同时通过一个入门程序讲解了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的基本使用。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通过本章的学习，读者可以对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框架及其体系结构有一个初步的了解，能够初步的掌握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框架的使用，并能够理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框架中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的思想，掌握属性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方法注入的实现。</a:t>
            </a:r>
          </a:p>
        </p:txBody>
      </p:sp>
      <p:sp>
        <p:nvSpPr>
          <p:cNvPr id="44038" name="标题 1">
            <a:extLst>
              <a:ext uri="{FF2B5EF4-FFF2-40B4-BE49-F238E27FC236}">
                <a16:creationId xmlns:a16="http://schemas.microsoft.com/office/drawing/2014/main" id="{7216B8CC-76A5-4B08-AC6A-FA25AD3A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本章小结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890DD8-6B19-4561-90F1-6F21FC3A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作业：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请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简述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框架的优点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请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简述什么是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IoC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C30406-7F61-43FE-B56C-6ECD26CE0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</p:spPr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&amp;</a:t>
            </a:r>
            <a:r>
              <a:rPr lang="zh-CN" altLang="en-US" dirty="0"/>
              <a:t>预习</a:t>
            </a:r>
          </a:p>
        </p:txBody>
      </p:sp>
    </p:spTree>
    <p:extLst>
      <p:ext uri="{BB962C8B-B14F-4D97-AF65-F5344CB8AC3E}">
        <p14:creationId xmlns:p14="http://schemas.microsoft.com/office/powerpoint/2010/main" val="1146744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AC639F7D-8493-4C6B-A212-17FC2655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思考：</a:t>
            </a:r>
            <a:r>
              <a:rPr lang="en-US" altLang="zh-CN" dirty="0"/>
              <a:t>MVC</a:t>
            </a:r>
            <a:r>
              <a:rPr lang="zh-CN" altLang="en-US" dirty="0"/>
              <a:t>模式</a:t>
            </a:r>
          </a:p>
        </p:txBody>
      </p:sp>
      <p:sp>
        <p:nvSpPr>
          <p:cNvPr id="775171" name="AutoShape 3">
            <a:extLst>
              <a:ext uri="{FF2B5EF4-FFF2-40B4-BE49-F238E27FC236}">
                <a16:creationId xmlns:a16="http://schemas.microsoft.com/office/drawing/2014/main" id="{048F9C09-957D-4253-AE0E-1927811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8" y="1168004"/>
            <a:ext cx="1223963" cy="323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login.jsp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  <a:ea typeface="微软雅黑" pitchFamily="34" charset="-122"/>
            </a:endParaRPr>
          </a:p>
        </p:txBody>
      </p:sp>
      <p:sp>
        <p:nvSpPr>
          <p:cNvPr id="775172" name="AutoShape 4">
            <a:extLst>
              <a:ext uri="{FF2B5EF4-FFF2-40B4-BE49-F238E27FC236}">
                <a16:creationId xmlns:a16="http://schemas.microsoft.com/office/drawing/2014/main" id="{E1502DEF-F8A6-474C-8FEC-E4266E51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65872"/>
            <a:ext cx="1296988" cy="323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成功页面</a:t>
            </a:r>
          </a:p>
        </p:txBody>
      </p:sp>
      <p:sp>
        <p:nvSpPr>
          <p:cNvPr id="775173" name="AutoShape 5">
            <a:extLst>
              <a:ext uri="{FF2B5EF4-FFF2-40B4-BE49-F238E27FC236}">
                <a16:creationId xmlns:a16="http://schemas.microsoft.com/office/drawing/2014/main" id="{4EC0B8CF-F5EC-4875-9201-392D95C47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70559"/>
            <a:ext cx="1296988" cy="323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失败页面</a:t>
            </a:r>
          </a:p>
        </p:txBody>
      </p:sp>
      <p:sp>
        <p:nvSpPr>
          <p:cNvPr id="775174" name="AutoShape 6">
            <a:extLst>
              <a:ext uri="{FF2B5EF4-FFF2-40B4-BE49-F238E27FC236}">
                <a16:creationId xmlns:a16="http://schemas.microsoft.com/office/drawing/2014/main" id="{BC687C84-CBC5-4C62-8111-BDF1FAF8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7" y="951312"/>
            <a:ext cx="7253603" cy="383404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String username = </a:t>
            </a:r>
            <a:r>
              <a:rPr lang="en-US" altLang="zh-CN" sz="1400" dirty="0" err="1">
                <a:ea typeface="spring"/>
              </a:rPr>
              <a:t>request.getParameter</a:t>
            </a:r>
            <a:r>
              <a:rPr lang="en-US" altLang="zh-CN" sz="1400" dirty="0">
                <a:ea typeface="spring"/>
              </a:rPr>
              <a:t>("username");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String </a:t>
            </a:r>
            <a:r>
              <a:rPr lang="en-US" altLang="zh-CN" sz="1400" dirty="0" err="1">
                <a:ea typeface="spring"/>
              </a:rPr>
              <a:t>pwd</a:t>
            </a:r>
            <a:r>
              <a:rPr lang="en-US" altLang="zh-CN" sz="1400" dirty="0">
                <a:ea typeface="spring"/>
              </a:rPr>
              <a:t> = </a:t>
            </a:r>
            <a:r>
              <a:rPr lang="en-US" altLang="zh-CN" sz="1400" dirty="0" err="1">
                <a:ea typeface="spring"/>
              </a:rPr>
              <a:t>request.getParameter</a:t>
            </a:r>
            <a:r>
              <a:rPr lang="en-US" altLang="zh-CN" sz="1400" dirty="0">
                <a:ea typeface="spring"/>
              </a:rPr>
              <a:t>("</a:t>
            </a:r>
            <a:r>
              <a:rPr lang="en-US" altLang="zh-CN" sz="1400" dirty="0" err="1">
                <a:ea typeface="spring"/>
              </a:rPr>
              <a:t>pwd</a:t>
            </a:r>
            <a:r>
              <a:rPr lang="en-US" altLang="zh-CN" sz="1400" dirty="0">
                <a:ea typeface="spring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ea typeface="spring"/>
              </a:rPr>
              <a:t>boolean</a:t>
            </a:r>
            <a:r>
              <a:rPr lang="en-US" altLang="zh-CN" sz="1400" dirty="0">
                <a:ea typeface="spring"/>
              </a:rPr>
              <a:t> flag = false;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try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ea typeface="spring"/>
              </a:rPr>
              <a:t>Class.forName</a:t>
            </a:r>
            <a:endParaRPr lang="en-US" altLang="zh-CN" sz="1400" dirty="0">
              <a:ea typeface="spring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400" dirty="0" err="1">
                <a:ea typeface="spring"/>
              </a:rPr>
              <a:t>conn</a:t>
            </a:r>
            <a:r>
              <a:rPr lang="en-US" altLang="zh-CN" sz="1400" dirty="0">
                <a:ea typeface="spring"/>
              </a:rPr>
              <a:t>=</a:t>
            </a:r>
            <a:r>
              <a:rPr lang="en-US" altLang="zh-CN" sz="1400" dirty="0" err="1">
                <a:ea typeface="spring"/>
              </a:rPr>
              <a:t>DriverManager.getConnection</a:t>
            </a:r>
            <a:r>
              <a:rPr lang="en-US" altLang="zh-CN" sz="1400" dirty="0">
                <a:ea typeface="spring"/>
              </a:rPr>
              <a:t>(</a:t>
            </a:r>
            <a:r>
              <a:rPr lang="en-US" altLang="zh-CN" sz="1400" dirty="0" err="1">
                <a:ea typeface="spring"/>
              </a:rPr>
              <a:t>url</a:t>
            </a:r>
            <a:r>
              <a:rPr lang="en-US" altLang="zh-CN" sz="1400" dirty="0">
                <a:ea typeface="spring"/>
              </a:rPr>
              <a:t>, "root", "root");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String </a:t>
            </a:r>
            <a:r>
              <a:rPr lang="en-US" altLang="zh-CN" sz="1400" dirty="0" err="1">
                <a:ea typeface="spring"/>
              </a:rPr>
              <a:t>sql</a:t>
            </a:r>
            <a:r>
              <a:rPr lang="en-US" altLang="zh-CN" sz="1400" dirty="0">
                <a:ea typeface="spring"/>
              </a:rPr>
              <a:t> = "select * from user where ……";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ea typeface="spring"/>
              </a:rPr>
              <a:t>ResultSet</a:t>
            </a:r>
            <a:r>
              <a:rPr lang="en-US" altLang="zh-CN" sz="1400" dirty="0">
                <a:ea typeface="spring"/>
              </a:rPr>
              <a:t> </a:t>
            </a:r>
            <a:r>
              <a:rPr lang="en-US" altLang="zh-CN" sz="1400" dirty="0" err="1">
                <a:ea typeface="spring"/>
              </a:rPr>
              <a:t>rs</a:t>
            </a:r>
            <a:r>
              <a:rPr lang="en-US" altLang="zh-CN" sz="1400" dirty="0">
                <a:ea typeface="spring"/>
              </a:rPr>
              <a:t> = </a:t>
            </a:r>
            <a:r>
              <a:rPr lang="en-US" altLang="zh-CN" sz="1400" dirty="0" err="1">
                <a:ea typeface="spring"/>
              </a:rPr>
              <a:t>conn.executeQuery</a:t>
            </a:r>
            <a:r>
              <a:rPr lang="en-US" altLang="zh-CN" sz="1400" dirty="0">
                <a:ea typeface="spring"/>
              </a:rPr>
              <a:t>(</a:t>
            </a:r>
            <a:r>
              <a:rPr lang="en-US" altLang="zh-CN" sz="1400" dirty="0" err="1">
                <a:ea typeface="spring"/>
              </a:rPr>
              <a:t>sql</a:t>
            </a:r>
            <a:r>
              <a:rPr lang="en-US" altLang="zh-CN" sz="1400" dirty="0">
                <a:ea typeface="spring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if(</a:t>
            </a:r>
            <a:r>
              <a:rPr lang="en-US" altLang="zh-CN" sz="1400" dirty="0" err="1">
                <a:ea typeface="spring"/>
              </a:rPr>
              <a:t>rs.next</a:t>
            </a:r>
            <a:r>
              <a:rPr lang="en-US" altLang="zh-CN" sz="1400" dirty="0">
                <a:ea typeface="spring"/>
              </a:rPr>
              <a:t>())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    flag = 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    flag=false;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} catch (Exception e) {……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if(flag 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99"/>
                </a:solidFill>
                <a:ea typeface="spring"/>
              </a:rPr>
              <a:t>        </a:t>
            </a:r>
            <a:r>
              <a:rPr lang="en-US" altLang="zh-CN" sz="1400" dirty="0" err="1">
                <a:solidFill>
                  <a:srgbClr val="000099"/>
                </a:solidFill>
                <a:ea typeface="spring"/>
              </a:rPr>
              <a:t>response.sendRedirect</a:t>
            </a:r>
            <a:r>
              <a:rPr lang="en-US" altLang="zh-CN" sz="1400" dirty="0">
                <a:solidFill>
                  <a:srgbClr val="000099"/>
                </a:solidFill>
                <a:ea typeface="spring"/>
              </a:rPr>
              <a:t>("../</a:t>
            </a:r>
            <a:r>
              <a:rPr lang="en-US" altLang="zh-CN" sz="1400" dirty="0" err="1">
                <a:solidFill>
                  <a:srgbClr val="000099"/>
                </a:solidFill>
                <a:ea typeface="spring"/>
              </a:rPr>
              <a:t>secondloginok.jsp</a:t>
            </a:r>
            <a:r>
              <a:rPr lang="en-US" altLang="zh-CN" sz="1400" dirty="0">
                <a:solidFill>
                  <a:srgbClr val="000099"/>
                </a:solidFill>
                <a:ea typeface="spring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}else{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99"/>
                </a:solidFill>
                <a:ea typeface="spring"/>
              </a:rPr>
              <a:t>        </a:t>
            </a:r>
            <a:r>
              <a:rPr lang="en-US" altLang="zh-CN" sz="1400" dirty="0" err="1">
                <a:solidFill>
                  <a:srgbClr val="000099"/>
                </a:solidFill>
                <a:ea typeface="spring"/>
              </a:rPr>
              <a:t>response.sendRedirect</a:t>
            </a:r>
            <a:r>
              <a:rPr lang="en-US" altLang="zh-CN" sz="1400" dirty="0">
                <a:solidFill>
                  <a:srgbClr val="000099"/>
                </a:solidFill>
                <a:ea typeface="spring"/>
              </a:rPr>
              <a:t>("../</a:t>
            </a:r>
            <a:r>
              <a:rPr lang="en-US" altLang="zh-CN" sz="1400" dirty="0" err="1">
                <a:solidFill>
                  <a:srgbClr val="000099"/>
                </a:solidFill>
                <a:ea typeface="spring"/>
              </a:rPr>
              <a:t>secondloginfalse.jsp</a:t>
            </a:r>
            <a:r>
              <a:rPr lang="en-US" altLang="zh-CN" sz="1400" dirty="0">
                <a:solidFill>
                  <a:srgbClr val="000099"/>
                </a:solidFill>
                <a:ea typeface="spring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ea typeface="spring"/>
              </a:rPr>
              <a:t>……</a:t>
            </a:r>
          </a:p>
        </p:txBody>
      </p:sp>
      <p:sp>
        <p:nvSpPr>
          <p:cNvPr id="775176" name="Rectangle 8">
            <a:extLst>
              <a:ext uri="{FF2B5EF4-FFF2-40B4-BE49-F238E27FC236}">
                <a16:creationId xmlns:a16="http://schemas.microsoft.com/office/drawing/2014/main" id="{A4473009-1BFD-4DC1-9CD7-453AB73D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266" y="609680"/>
            <a:ext cx="146706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5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LoginServlet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sp>
        <p:nvSpPr>
          <p:cNvPr id="775177" name="Freeform 9">
            <a:extLst>
              <a:ext uri="{FF2B5EF4-FFF2-40B4-BE49-F238E27FC236}">
                <a16:creationId xmlns:a16="http://schemas.microsoft.com/office/drawing/2014/main" id="{1F395D2C-4E74-47A5-9CAF-482768367289}"/>
              </a:ext>
            </a:extLst>
          </p:cNvPr>
          <p:cNvSpPr>
            <a:spLocks/>
          </p:cNvSpPr>
          <p:nvPr/>
        </p:nvSpPr>
        <p:spPr bwMode="auto">
          <a:xfrm>
            <a:off x="684216" y="1491855"/>
            <a:ext cx="1019175" cy="539353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98" y="272"/>
              </a:cxn>
              <a:cxn ang="0">
                <a:pos x="642" y="453"/>
              </a:cxn>
            </a:cxnLst>
            <a:rect l="0" t="0" r="r" b="b"/>
            <a:pathLst>
              <a:path w="642" h="453">
                <a:moveTo>
                  <a:pt x="52" y="0"/>
                </a:moveTo>
                <a:cubicBezTo>
                  <a:pt x="26" y="98"/>
                  <a:pt x="0" y="196"/>
                  <a:pt x="98" y="272"/>
                </a:cubicBezTo>
                <a:cubicBezTo>
                  <a:pt x="196" y="348"/>
                  <a:pt x="419" y="400"/>
                  <a:pt x="642" y="453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4FA153DF-E68D-4C2B-A868-21D15831CF3D}"/>
              </a:ext>
            </a:extLst>
          </p:cNvPr>
          <p:cNvSpPr/>
          <p:nvPr/>
        </p:nvSpPr>
        <p:spPr bwMode="auto">
          <a:xfrm>
            <a:off x="1487491" y="3465910"/>
            <a:ext cx="5132387" cy="779859"/>
          </a:xfrm>
          <a:custGeom>
            <a:avLst/>
            <a:gdLst>
              <a:gd name="connsiteX0" fmla="*/ 5132832 w 5132832"/>
              <a:gd name="connsiteY0" fmla="*/ 499872 h 692912"/>
              <a:gd name="connsiteX1" fmla="*/ 2840736 w 5132832"/>
              <a:gd name="connsiteY1" fmla="*/ 499872 h 692912"/>
              <a:gd name="connsiteX2" fmla="*/ 1353312 w 5132832"/>
              <a:gd name="connsiteY2" fmla="*/ 609600 h 692912"/>
              <a:gd name="connsiteX3" fmla="*/ 0 w 5132832"/>
              <a:gd name="connsiteY3" fmla="*/ 0 h 69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2832" h="692912">
                <a:moveTo>
                  <a:pt x="5132832" y="499872"/>
                </a:moveTo>
                <a:cubicBezTo>
                  <a:pt x="4301744" y="490728"/>
                  <a:pt x="3470656" y="481584"/>
                  <a:pt x="2840736" y="499872"/>
                </a:cubicBezTo>
                <a:cubicBezTo>
                  <a:pt x="2210816" y="518160"/>
                  <a:pt x="1826768" y="692912"/>
                  <a:pt x="1353312" y="609600"/>
                </a:cubicBezTo>
                <a:cubicBezTo>
                  <a:pt x="879856" y="526288"/>
                  <a:pt x="439928" y="263144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30" name="任意多边形 29">
            <a:extLst>
              <a:ext uri="{FF2B5EF4-FFF2-40B4-BE49-F238E27FC236}">
                <a16:creationId xmlns:a16="http://schemas.microsoft.com/office/drawing/2014/main" id="{C09A2DD2-73F9-4253-BD39-D66665BD0A0F}"/>
              </a:ext>
            </a:extLst>
          </p:cNvPr>
          <p:cNvSpPr/>
          <p:nvPr/>
        </p:nvSpPr>
        <p:spPr bwMode="auto">
          <a:xfrm>
            <a:off x="1414466" y="4413409"/>
            <a:ext cx="5387975" cy="219075"/>
          </a:xfrm>
          <a:custGeom>
            <a:avLst/>
            <a:gdLst>
              <a:gd name="connsiteX0" fmla="*/ 5388864 w 5388864"/>
              <a:gd name="connsiteY0" fmla="*/ 0 h 292608"/>
              <a:gd name="connsiteX1" fmla="*/ 3108960 w 5388864"/>
              <a:gd name="connsiteY1" fmla="*/ 12192 h 292608"/>
              <a:gd name="connsiteX2" fmla="*/ 1548384 w 5388864"/>
              <a:gd name="connsiteY2" fmla="*/ 73152 h 292608"/>
              <a:gd name="connsiteX3" fmla="*/ 0 w 5388864"/>
              <a:gd name="connsiteY3" fmla="*/ 292608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8864" h="292608">
                <a:moveTo>
                  <a:pt x="5388864" y="0"/>
                </a:moveTo>
                <a:lnTo>
                  <a:pt x="3108960" y="12192"/>
                </a:lnTo>
                <a:cubicBezTo>
                  <a:pt x="2468880" y="24384"/>
                  <a:pt x="2066544" y="26416"/>
                  <a:pt x="1548384" y="73152"/>
                </a:cubicBezTo>
                <a:cubicBezTo>
                  <a:pt x="1030224" y="119888"/>
                  <a:pt x="0" y="292608"/>
                  <a:pt x="0" y="292608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7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77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animBg="1"/>
      <p:bldP spid="775172" grpId="0" animBg="1"/>
      <p:bldP spid="775173" grpId="0" animBg="1"/>
      <p:bldP spid="775174" grpId="0" animBg="1"/>
      <p:bldP spid="7751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3FE8DB-A8E0-4680-94BD-76ED3D2D0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复用、接口</a:t>
            </a:r>
          </a:p>
        </p:txBody>
      </p:sp>
      <p:sp>
        <p:nvSpPr>
          <p:cNvPr id="775170" name="Rectangle 2">
            <a:extLst>
              <a:ext uri="{FF2B5EF4-FFF2-40B4-BE49-F238E27FC236}">
                <a16:creationId xmlns:a16="http://schemas.microsoft.com/office/drawing/2014/main" id="{0BD55EF1-B03D-417E-A43A-75B7388B71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思考：</a:t>
            </a:r>
            <a:r>
              <a:rPr lang="en-US" altLang="zh-CN" dirty="0"/>
              <a:t>MVC</a:t>
            </a:r>
            <a:r>
              <a:rPr lang="zh-CN" altLang="en-US" dirty="0"/>
              <a:t>模式（改进）</a:t>
            </a:r>
          </a:p>
        </p:txBody>
      </p:sp>
      <p:sp>
        <p:nvSpPr>
          <p:cNvPr id="775171" name="AutoShape 3">
            <a:extLst>
              <a:ext uri="{FF2B5EF4-FFF2-40B4-BE49-F238E27FC236}">
                <a16:creationId xmlns:a16="http://schemas.microsoft.com/office/drawing/2014/main" id="{B2204E1A-ED18-4A3B-B275-D942C54D1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6" y="1168004"/>
            <a:ext cx="1223963" cy="323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login.jsp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  <a:ea typeface="微软雅黑" pitchFamily="34" charset="-122"/>
            </a:endParaRPr>
          </a:p>
        </p:txBody>
      </p:sp>
      <p:sp>
        <p:nvSpPr>
          <p:cNvPr id="775172" name="AutoShape 4">
            <a:extLst>
              <a:ext uri="{FF2B5EF4-FFF2-40B4-BE49-F238E27FC236}">
                <a16:creationId xmlns:a16="http://schemas.microsoft.com/office/drawing/2014/main" id="{AF93D4DA-2DCD-43C2-8440-CA6245C4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65872"/>
            <a:ext cx="1296988" cy="323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成功页面</a:t>
            </a:r>
          </a:p>
        </p:txBody>
      </p:sp>
      <p:sp>
        <p:nvSpPr>
          <p:cNvPr id="775173" name="AutoShape 5">
            <a:extLst>
              <a:ext uri="{FF2B5EF4-FFF2-40B4-BE49-F238E27FC236}">
                <a16:creationId xmlns:a16="http://schemas.microsoft.com/office/drawing/2014/main" id="{E8A46EF1-FC30-42ED-8982-E41AAB725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45769"/>
            <a:ext cx="1296988" cy="323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失败页面</a:t>
            </a:r>
          </a:p>
        </p:txBody>
      </p:sp>
      <p:sp>
        <p:nvSpPr>
          <p:cNvPr id="775174" name="AutoShape 6">
            <a:extLst>
              <a:ext uri="{FF2B5EF4-FFF2-40B4-BE49-F238E27FC236}">
                <a16:creationId xmlns:a16="http://schemas.microsoft.com/office/drawing/2014/main" id="{7F4373A1-EA09-456F-8607-0C0B8A0B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844154"/>
            <a:ext cx="4921885" cy="1943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String username = </a:t>
            </a:r>
            <a:r>
              <a:rPr lang="en-US" altLang="zh-CN" sz="1200" dirty="0" err="1">
                <a:ea typeface="spring"/>
              </a:rPr>
              <a:t>request.getParameter</a:t>
            </a:r>
            <a:r>
              <a:rPr lang="en-US" altLang="zh-CN" sz="1200" dirty="0">
                <a:ea typeface="spring"/>
              </a:rPr>
              <a:t>("username");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String </a:t>
            </a:r>
            <a:r>
              <a:rPr lang="en-US" altLang="zh-CN" sz="1200" dirty="0" err="1">
                <a:ea typeface="spring"/>
              </a:rPr>
              <a:t>pwd</a:t>
            </a:r>
            <a:r>
              <a:rPr lang="en-US" altLang="zh-CN" sz="1200" dirty="0">
                <a:ea typeface="spring"/>
              </a:rPr>
              <a:t> = </a:t>
            </a:r>
            <a:r>
              <a:rPr lang="en-US" altLang="zh-CN" sz="1200" dirty="0" err="1">
                <a:ea typeface="spring"/>
              </a:rPr>
              <a:t>request.getParameter</a:t>
            </a:r>
            <a:r>
              <a:rPr lang="en-US" altLang="zh-CN" sz="1200" dirty="0">
                <a:ea typeface="spring"/>
              </a:rPr>
              <a:t>("</a:t>
            </a:r>
            <a:r>
              <a:rPr lang="en-US" altLang="zh-CN" sz="1200" dirty="0" err="1">
                <a:ea typeface="spring"/>
              </a:rPr>
              <a:t>pwd</a:t>
            </a:r>
            <a:r>
              <a:rPr lang="en-US" altLang="zh-CN" sz="1200" dirty="0">
                <a:ea typeface="spring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0000FF"/>
                </a:solidFill>
                <a:ea typeface="spring"/>
              </a:rPr>
              <a:t>User </a:t>
            </a:r>
            <a:r>
              <a:rPr lang="en-US" altLang="zh-CN" sz="1200" dirty="0" err="1">
                <a:solidFill>
                  <a:srgbClr val="0000FF"/>
                </a:solidFill>
                <a:ea typeface="spring"/>
              </a:rPr>
              <a:t>user</a:t>
            </a:r>
            <a:r>
              <a:rPr lang="en-US" altLang="zh-CN" sz="1200" dirty="0">
                <a:solidFill>
                  <a:srgbClr val="0000FF"/>
                </a:solidFill>
                <a:ea typeface="spring"/>
              </a:rPr>
              <a:t> = new User();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0000FF"/>
                </a:solidFill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ICheckLoginDomain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userDomain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= new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CheckLoginDomainImpl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if(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userDomain.checkLogin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(dl)</a:t>
            </a:r>
            <a:r>
              <a:rPr lang="en-US" altLang="zh-CN" sz="1200" dirty="0">
                <a:ea typeface="spring"/>
              </a:rPr>
              <a:t>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rgbClr val="000099"/>
                </a:solidFill>
                <a:ea typeface="spring"/>
              </a:rPr>
              <a:t>response.sendRedirect</a:t>
            </a:r>
            <a:r>
              <a:rPr lang="en-US" altLang="zh-CN" sz="1200" dirty="0">
                <a:solidFill>
                  <a:srgbClr val="000099"/>
                </a:solidFill>
                <a:ea typeface="spring"/>
              </a:rPr>
              <a:t>("../</a:t>
            </a:r>
            <a:r>
              <a:rPr lang="en-US" altLang="zh-CN" sz="1200" dirty="0" err="1">
                <a:solidFill>
                  <a:srgbClr val="000099"/>
                </a:solidFill>
                <a:ea typeface="spring"/>
              </a:rPr>
              <a:t>secondloginok.jsp</a:t>
            </a:r>
            <a:r>
              <a:rPr lang="en-US" altLang="zh-CN" sz="1200" dirty="0">
                <a:solidFill>
                  <a:srgbClr val="000099"/>
                </a:solidFill>
                <a:ea typeface="spring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}else{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rgbClr val="000099"/>
                </a:solidFill>
                <a:ea typeface="spring"/>
              </a:rPr>
              <a:t>response.sendRedirect</a:t>
            </a:r>
            <a:r>
              <a:rPr lang="en-US" altLang="zh-CN" sz="1200" dirty="0">
                <a:solidFill>
                  <a:srgbClr val="000099"/>
                </a:solidFill>
                <a:ea typeface="spring"/>
              </a:rPr>
              <a:t>("../</a:t>
            </a:r>
            <a:r>
              <a:rPr lang="en-US" altLang="zh-CN" sz="1200" dirty="0" err="1">
                <a:solidFill>
                  <a:srgbClr val="000099"/>
                </a:solidFill>
                <a:ea typeface="spring"/>
              </a:rPr>
              <a:t>secondloginfalse.jsp</a:t>
            </a:r>
            <a:r>
              <a:rPr lang="en-US" altLang="zh-CN" sz="1200" dirty="0">
                <a:solidFill>
                  <a:srgbClr val="000099"/>
                </a:solidFill>
                <a:ea typeface="spring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……</a:t>
            </a:r>
          </a:p>
        </p:txBody>
      </p:sp>
      <p:sp>
        <p:nvSpPr>
          <p:cNvPr id="775176" name="Rectangle 8">
            <a:extLst>
              <a:ext uri="{FF2B5EF4-FFF2-40B4-BE49-F238E27FC236}">
                <a16:creationId xmlns:a16="http://schemas.microsoft.com/office/drawing/2014/main" id="{86E4B821-FD05-4B1E-9AF6-AB743AAC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93998"/>
            <a:ext cx="146706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5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LoginServlet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sp>
        <p:nvSpPr>
          <p:cNvPr id="775177" name="Freeform 9">
            <a:extLst>
              <a:ext uri="{FF2B5EF4-FFF2-40B4-BE49-F238E27FC236}">
                <a16:creationId xmlns:a16="http://schemas.microsoft.com/office/drawing/2014/main" id="{7CDD43B6-D29F-439B-B350-DFFF511B80E1}"/>
              </a:ext>
            </a:extLst>
          </p:cNvPr>
          <p:cNvSpPr>
            <a:spLocks/>
          </p:cNvSpPr>
          <p:nvPr/>
        </p:nvSpPr>
        <p:spPr bwMode="auto">
          <a:xfrm>
            <a:off x="684214" y="1491854"/>
            <a:ext cx="1019175" cy="539353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98" y="272"/>
              </a:cxn>
              <a:cxn ang="0">
                <a:pos x="642" y="453"/>
              </a:cxn>
            </a:cxnLst>
            <a:rect l="0" t="0" r="r" b="b"/>
            <a:pathLst>
              <a:path w="642" h="453">
                <a:moveTo>
                  <a:pt x="52" y="0"/>
                </a:moveTo>
                <a:cubicBezTo>
                  <a:pt x="26" y="98"/>
                  <a:pt x="0" y="196"/>
                  <a:pt x="98" y="272"/>
                </a:cubicBezTo>
                <a:cubicBezTo>
                  <a:pt x="196" y="348"/>
                  <a:pt x="419" y="400"/>
                  <a:pt x="642" y="453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775179" name="AutoShape 11">
            <a:extLst>
              <a:ext uri="{FF2B5EF4-FFF2-40B4-BE49-F238E27FC236}">
                <a16:creationId xmlns:a16="http://schemas.microsoft.com/office/drawing/2014/main" id="{03DD8DCB-C8AE-438B-AC9F-CD3E3805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4" y="2842022"/>
            <a:ext cx="3241675" cy="216694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>
                <a:ea typeface="spring"/>
              </a:rPr>
              <a:t>ICheckLoginDomain</a:t>
            </a:r>
            <a:r>
              <a:rPr lang="zh-CN" altLang="en-US" sz="1600">
                <a:ea typeface="spring"/>
              </a:rPr>
              <a:t>接口</a:t>
            </a:r>
          </a:p>
        </p:txBody>
      </p:sp>
      <p:sp>
        <p:nvSpPr>
          <p:cNvPr id="775180" name="AutoShape 12">
            <a:extLst>
              <a:ext uri="{FF2B5EF4-FFF2-40B4-BE49-F238E27FC236}">
                <a16:creationId xmlns:a16="http://schemas.microsoft.com/office/drawing/2014/main" id="{6CF5640E-5416-465E-9FB3-B106EFF2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420" y="3343275"/>
            <a:ext cx="3434082" cy="1728788"/>
          </a:xfrm>
          <a:prstGeom prst="roundRect">
            <a:avLst>
              <a:gd name="adj" fmla="val 16667"/>
            </a:avLst>
          </a:prstGeom>
          <a:solidFill>
            <a:srgbClr val="00FF00">
              <a:alpha val="52156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public </a:t>
            </a:r>
            <a:r>
              <a:rPr lang="en-US" altLang="zh-CN" sz="1200" dirty="0" err="1">
                <a:ea typeface="spring"/>
              </a:rPr>
              <a:t>boolean</a:t>
            </a:r>
            <a:r>
              <a:rPr lang="en-US" altLang="zh-CN" sz="1200" dirty="0">
                <a:ea typeface="spring"/>
              </a:rPr>
              <a:t> </a:t>
            </a:r>
            <a:r>
              <a:rPr lang="en-US" altLang="zh-CN" sz="1200" dirty="0" err="1">
                <a:ea typeface="spring"/>
              </a:rPr>
              <a:t>checkLogin</a:t>
            </a:r>
            <a:r>
              <a:rPr lang="en-US" altLang="zh-CN" sz="1200" dirty="0">
                <a:ea typeface="spring"/>
              </a:rPr>
              <a:t>(User user)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try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DBConn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conn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= new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DBConn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String </a:t>
            </a:r>
            <a:r>
              <a:rPr lang="en-US" altLang="zh-CN" sz="1200" dirty="0" err="1">
                <a:ea typeface="spring"/>
              </a:rPr>
              <a:t>sql</a:t>
            </a:r>
            <a:r>
              <a:rPr lang="en-US" altLang="zh-CN" sz="1200" dirty="0">
                <a:ea typeface="spring"/>
              </a:rPr>
              <a:t> = "select * from user where ……";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ea typeface="spring"/>
              </a:rPr>
              <a:t>ResultSet</a:t>
            </a:r>
            <a:r>
              <a:rPr lang="en-US" altLang="zh-CN" sz="1200" dirty="0">
                <a:ea typeface="spring"/>
              </a:rPr>
              <a:t> </a:t>
            </a:r>
            <a:r>
              <a:rPr lang="en-US" altLang="zh-CN" sz="1200" dirty="0" err="1">
                <a:ea typeface="spring"/>
              </a:rPr>
              <a:t>rs</a:t>
            </a:r>
            <a:r>
              <a:rPr lang="en-US" altLang="zh-CN" sz="1200" dirty="0">
                <a:ea typeface="spring"/>
              </a:rPr>
              <a:t> = </a:t>
            </a:r>
            <a:r>
              <a:rPr lang="en-US" altLang="zh-CN" sz="1200" dirty="0" err="1">
                <a:ea typeface="spring"/>
              </a:rPr>
              <a:t>conn.executeQuery</a:t>
            </a:r>
            <a:r>
              <a:rPr lang="en-US" altLang="zh-CN" sz="1200" dirty="0">
                <a:ea typeface="spring"/>
              </a:rPr>
              <a:t>(</a:t>
            </a:r>
            <a:r>
              <a:rPr lang="en-US" altLang="zh-CN" sz="1200" dirty="0" err="1">
                <a:ea typeface="spring"/>
              </a:rPr>
              <a:t>sql</a:t>
            </a:r>
            <a:r>
              <a:rPr lang="en-US" altLang="zh-CN" sz="1200" dirty="0">
                <a:ea typeface="spring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if(</a:t>
            </a:r>
            <a:r>
              <a:rPr lang="en-US" altLang="zh-CN" sz="1200" dirty="0" err="1">
                <a:ea typeface="spring"/>
              </a:rPr>
              <a:t>rs.next</a:t>
            </a:r>
            <a:r>
              <a:rPr lang="en-US" altLang="zh-CN" sz="1200" dirty="0">
                <a:ea typeface="spring"/>
              </a:rPr>
              <a:t>())    return 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           else    return false;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} catch (</a:t>
            </a:r>
            <a:r>
              <a:rPr lang="en-US" altLang="zh-CN" sz="1200" dirty="0" err="1">
                <a:ea typeface="spring"/>
              </a:rPr>
              <a:t>SQLException</a:t>
            </a:r>
            <a:r>
              <a:rPr lang="en-US" altLang="zh-CN" sz="1200" dirty="0">
                <a:ea typeface="spring"/>
              </a:rPr>
              <a:t> e) {return false;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……</a:t>
            </a:r>
          </a:p>
        </p:txBody>
      </p:sp>
      <p:sp>
        <p:nvSpPr>
          <p:cNvPr id="775181" name="AutoShape 13">
            <a:extLst>
              <a:ext uri="{FF2B5EF4-FFF2-40B4-BE49-F238E27FC236}">
                <a16:creationId xmlns:a16="http://schemas.microsoft.com/office/drawing/2014/main" id="{402D5C07-A270-41F4-9369-1F167A3F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1493520"/>
            <a:ext cx="1727200" cy="969884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String id;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String username;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String password;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……</a:t>
            </a:r>
          </a:p>
        </p:txBody>
      </p:sp>
      <p:sp>
        <p:nvSpPr>
          <p:cNvPr id="775182" name="Rectangle 14">
            <a:extLst>
              <a:ext uri="{FF2B5EF4-FFF2-40B4-BE49-F238E27FC236}">
                <a16:creationId xmlns:a16="http://schemas.microsoft.com/office/drawing/2014/main" id="{2BF7C6C1-62B7-4F4E-9A3E-A1CAF8B24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1238727"/>
            <a:ext cx="1197828" cy="34163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ea typeface="spring"/>
              </a:rPr>
              <a:t>User.java</a:t>
            </a:r>
            <a:endParaRPr lang="en-US" altLang="zh-CN" sz="1800" dirty="0">
              <a:ea typeface="spring"/>
            </a:endParaRPr>
          </a:p>
        </p:txBody>
      </p:sp>
      <p:sp>
        <p:nvSpPr>
          <p:cNvPr id="775183" name="Freeform 15">
            <a:extLst>
              <a:ext uri="{FF2B5EF4-FFF2-40B4-BE49-F238E27FC236}">
                <a16:creationId xmlns:a16="http://schemas.microsoft.com/office/drawing/2014/main" id="{EF2B5DC8-4651-4F4F-83BA-D83C6736352E}"/>
              </a:ext>
            </a:extLst>
          </p:cNvPr>
          <p:cNvSpPr>
            <a:spLocks/>
          </p:cNvSpPr>
          <p:nvPr/>
        </p:nvSpPr>
        <p:spPr bwMode="auto">
          <a:xfrm>
            <a:off x="3348039" y="1383507"/>
            <a:ext cx="1728787" cy="1513284"/>
          </a:xfrm>
          <a:custGeom>
            <a:avLst/>
            <a:gdLst/>
            <a:ahLst/>
            <a:cxnLst>
              <a:cxn ang="0">
                <a:pos x="0" y="491"/>
              </a:cxn>
              <a:cxn ang="0">
                <a:pos x="816" y="265"/>
              </a:cxn>
              <a:cxn ang="0">
                <a:pos x="816" y="2079"/>
              </a:cxn>
            </a:cxnLst>
            <a:rect l="0" t="0" r="r" b="b"/>
            <a:pathLst>
              <a:path w="952" h="2079">
                <a:moveTo>
                  <a:pt x="0" y="491"/>
                </a:moveTo>
                <a:cubicBezTo>
                  <a:pt x="340" y="245"/>
                  <a:pt x="680" y="0"/>
                  <a:pt x="816" y="265"/>
                </a:cubicBezTo>
                <a:cubicBezTo>
                  <a:pt x="952" y="530"/>
                  <a:pt x="884" y="1304"/>
                  <a:pt x="816" y="2079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775184" name="Rectangle 16">
            <a:extLst>
              <a:ext uri="{FF2B5EF4-FFF2-40B4-BE49-F238E27FC236}">
                <a16:creationId xmlns:a16="http://schemas.microsoft.com/office/drawing/2014/main" id="{5B88A09D-8613-4963-8257-6C3B524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050144"/>
            <a:ext cx="3339376" cy="34163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rgbClr val="000099"/>
                </a:solidFill>
                <a:ea typeface="spring"/>
              </a:rPr>
              <a:t>CheckLoginDomainImpl.java</a:t>
            </a:r>
            <a:endParaRPr lang="en-US" altLang="zh-CN" sz="1800" dirty="0">
              <a:solidFill>
                <a:srgbClr val="000099"/>
              </a:solidFill>
              <a:ea typeface="spring"/>
            </a:endParaRPr>
          </a:p>
        </p:txBody>
      </p:sp>
      <p:sp>
        <p:nvSpPr>
          <p:cNvPr id="775185" name="Line 17">
            <a:extLst>
              <a:ext uri="{FF2B5EF4-FFF2-40B4-BE49-F238E27FC236}">
                <a16:creationId xmlns:a16="http://schemas.microsoft.com/office/drawing/2014/main" id="{79B8FD98-0928-48F5-B4C1-094EC170D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1369934"/>
            <a:ext cx="381635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775186" name="AutoShape 18">
            <a:extLst>
              <a:ext uri="{FF2B5EF4-FFF2-40B4-BE49-F238E27FC236}">
                <a16:creationId xmlns:a16="http://schemas.microsoft.com/office/drawing/2014/main" id="{FFA480E7-3B85-43DD-B0CC-155AE06C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4" y="3700701"/>
            <a:ext cx="2808287" cy="1101328"/>
          </a:xfrm>
          <a:prstGeom prst="roundRect">
            <a:avLst>
              <a:gd name="adj" fmla="val 16667"/>
            </a:avLst>
          </a:prstGeom>
          <a:solidFill>
            <a:srgbClr val="FFCC00">
              <a:alpha val="50980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Class.forName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DriverManager.getConnection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createStatement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executeQuery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spring"/>
              </a:rPr>
              <a:t>……</a:t>
            </a:r>
          </a:p>
        </p:txBody>
      </p:sp>
      <p:sp>
        <p:nvSpPr>
          <p:cNvPr id="775187" name="Rectangle 19">
            <a:extLst>
              <a:ext uri="{FF2B5EF4-FFF2-40B4-BE49-F238E27FC236}">
                <a16:creationId xmlns:a16="http://schemas.microsoft.com/office/drawing/2014/main" id="{C9FB1012-643F-47E3-B22F-F28AA11E3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430429"/>
            <a:ext cx="1620957" cy="34163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99"/>
                </a:solidFill>
                <a:ea typeface="spring"/>
              </a:rPr>
              <a:t>DBConn.java</a:t>
            </a:r>
          </a:p>
        </p:txBody>
      </p:sp>
      <p:sp>
        <p:nvSpPr>
          <p:cNvPr id="775188" name="Freeform 20">
            <a:extLst>
              <a:ext uri="{FF2B5EF4-FFF2-40B4-BE49-F238E27FC236}">
                <a16:creationId xmlns:a16="http://schemas.microsoft.com/office/drawing/2014/main" id="{96D9D806-5B19-48EB-A918-1D8F80756E6B}"/>
              </a:ext>
            </a:extLst>
          </p:cNvPr>
          <p:cNvSpPr>
            <a:spLocks/>
          </p:cNvSpPr>
          <p:nvPr/>
        </p:nvSpPr>
        <p:spPr bwMode="auto">
          <a:xfrm>
            <a:off x="1331914" y="2247901"/>
            <a:ext cx="3024187" cy="917972"/>
          </a:xfrm>
          <a:custGeom>
            <a:avLst/>
            <a:gdLst/>
            <a:ahLst/>
            <a:cxnLst>
              <a:cxn ang="0">
                <a:pos x="1905" y="0"/>
              </a:cxn>
              <a:cxn ang="0">
                <a:pos x="1497" y="91"/>
              </a:cxn>
              <a:cxn ang="0">
                <a:pos x="544" y="272"/>
              </a:cxn>
              <a:cxn ang="0">
                <a:pos x="0" y="635"/>
              </a:cxn>
            </a:cxnLst>
            <a:rect l="0" t="0" r="r" b="b"/>
            <a:pathLst>
              <a:path w="1905" h="635">
                <a:moveTo>
                  <a:pt x="1905" y="0"/>
                </a:moveTo>
                <a:cubicBezTo>
                  <a:pt x="1814" y="23"/>
                  <a:pt x="1724" y="46"/>
                  <a:pt x="1497" y="91"/>
                </a:cubicBezTo>
                <a:cubicBezTo>
                  <a:pt x="1270" y="136"/>
                  <a:pt x="793" y="181"/>
                  <a:pt x="544" y="272"/>
                </a:cubicBezTo>
                <a:cubicBezTo>
                  <a:pt x="295" y="363"/>
                  <a:pt x="147" y="499"/>
                  <a:pt x="0" y="635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775189" name="Freeform 21">
            <a:extLst>
              <a:ext uri="{FF2B5EF4-FFF2-40B4-BE49-F238E27FC236}">
                <a16:creationId xmlns:a16="http://schemas.microsoft.com/office/drawing/2014/main" id="{D01EB383-94FD-400B-88C7-574DCA956215}"/>
              </a:ext>
            </a:extLst>
          </p:cNvPr>
          <p:cNvSpPr>
            <a:spLocks/>
          </p:cNvSpPr>
          <p:nvPr/>
        </p:nvSpPr>
        <p:spPr bwMode="auto">
          <a:xfrm>
            <a:off x="900114" y="2518172"/>
            <a:ext cx="3527425" cy="1727597"/>
          </a:xfrm>
          <a:custGeom>
            <a:avLst/>
            <a:gdLst/>
            <a:ahLst/>
            <a:cxnLst>
              <a:cxn ang="0">
                <a:pos x="2222" y="0"/>
              </a:cxn>
              <a:cxn ang="0">
                <a:pos x="1587" y="363"/>
              </a:cxn>
              <a:cxn ang="0">
                <a:pos x="317" y="771"/>
              </a:cxn>
              <a:cxn ang="0">
                <a:pos x="0" y="1270"/>
              </a:cxn>
            </a:cxnLst>
            <a:rect l="0" t="0" r="r" b="b"/>
            <a:pathLst>
              <a:path w="2222" h="1270">
                <a:moveTo>
                  <a:pt x="2222" y="0"/>
                </a:moveTo>
                <a:cubicBezTo>
                  <a:pt x="2063" y="117"/>
                  <a:pt x="1905" y="235"/>
                  <a:pt x="1587" y="363"/>
                </a:cubicBezTo>
                <a:cubicBezTo>
                  <a:pt x="1269" y="491"/>
                  <a:pt x="581" y="620"/>
                  <a:pt x="317" y="771"/>
                </a:cubicBezTo>
                <a:cubicBezTo>
                  <a:pt x="53" y="922"/>
                  <a:pt x="53" y="1187"/>
                  <a:pt x="0" y="127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775190" name="Freeform 22">
            <a:extLst>
              <a:ext uri="{FF2B5EF4-FFF2-40B4-BE49-F238E27FC236}">
                <a16:creationId xmlns:a16="http://schemas.microsoft.com/office/drawing/2014/main" id="{4FEB17DC-D224-41CB-96D8-69F29AFB5BAE}"/>
              </a:ext>
            </a:extLst>
          </p:cNvPr>
          <p:cNvSpPr>
            <a:spLocks/>
          </p:cNvSpPr>
          <p:nvPr/>
        </p:nvSpPr>
        <p:spPr bwMode="auto">
          <a:xfrm>
            <a:off x="5364163" y="3003948"/>
            <a:ext cx="527050" cy="702469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317" y="272"/>
              </a:cxn>
              <a:cxn ang="0">
                <a:pos x="0" y="590"/>
              </a:cxn>
            </a:cxnLst>
            <a:rect l="0" t="0" r="r" b="b"/>
            <a:pathLst>
              <a:path w="332" h="590">
                <a:moveTo>
                  <a:pt x="91" y="0"/>
                </a:moveTo>
                <a:cubicBezTo>
                  <a:pt x="211" y="87"/>
                  <a:pt x="332" y="174"/>
                  <a:pt x="317" y="272"/>
                </a:cubicBezTo>
                <a:cubicBezTo>
                  <a:pt x="302" y="370"/>
                  <a:pt x="151" y="480"/>
                  <a:pt x="0" y="590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775191" name="Freeform 23">
            <a:extLst>
              <a:ext uri="{FF2B5EF4-FFF2-40B4-BE49-F238E27FC236}">
                <a16:creationId xmlns:a16="http://schemas.microsoft.com/office/drawing/2014/main" id="{FA7B219F-42C2-46A8-BFEB-A56B68C622D8}"/>
              </a:ext>
            </a:extLst>
          </p:cNvPr>
          <p:cNvSpPr>
            <a:spLocks/>
          </p:cNvSpPr>
          <p:nvPr/>
        </p:nvSpPr>
        <p:spPr bwMode="auto">
          <a:xfrm>
            <a:off x="4787901" y="3868342"/>
            <a:ext cx="1368425" cy="7739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544"/>
              </a:cxn>
              <a:cxn ang="0">
                <a:pos x="862" y="635"/>
              </a:cxn>
            </a:cxnLst>
            <a:rect l="0" t="0" r="r" b="b"/>
            <a:pathLst>
              <a:path w="862" h="650">
                <a:moveTo>
                  <a:pt x="0" y="0"/>
                </a:moveTo>
                <a:cubicBezTo>
                  <a:pt x="64" y="219"/>
                  <a:pt x="128" y="438"/>
                  <a:pt x="272" y="544"/>
                </a:cubicBezTo>
                <a:cubicBezTo>
                  <a:pt x="416" y="650"/>
                  <a:pt x="639" y="642"/>
                  <a:pt x="862" y="635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775192" name="Freeform 24">
            <a:extLst>
              <a:ext uri="{FF2B5EF4-FFF2-40B4-BE49-F238E27FC236}">
                <a16:creationId xmlns:a16="http://schemas.microsoft.com/office/drawing/2014/main" id="{DF9CF252-F205-4F87-B264-78DCBCC84F2A}"/>
              </a:ext>
            </a:extLst>
          </p:cNvPr>
          <p:cNvSpPr>
            <a:spLocks/>
          </p:cNvSpPr>
          <p:nvPr/>
        </p:nvSpPr>
        <p:spPr bwMode="auto">
          <a:xfrm>
            <a:off x="4787900" y="2463404"/>
            <a:ext cx="2376488" cy="1809750"/>
          </a:xfrm>
          <a:custGeom>
            <a:avLst/>
            <a:gdLst/>
            <a:ahLst/>
            <a:cxnLst>
              <a:cxn ang="0">
                <a:pos x="0" y="953"/>
              </a:cxn>
              <a:cxn ang="0">
                <a:pos x="590" y="1361"/>
              </a:cxn>
              <a:cxn ang="0">
                <a:pos x="1497" y="0"/>
              </a:cxn>
            </a:cxnLst>
            <a:rect l="0" t="0" r="r" b="b"/>
            <a:pathLst>
              <a:path w="1497" h="1520">
                <a:moveTo>
                  <a:pt x="0" y="953"/>
                </a:moveTo>
                <a:cubicBezTo>
                  <a:pt x="170" y="1236"/>
                  <a:pt x="341" y="1520"/>
                  <a:pt x="590" y="1361"/>
                </a:cubicBezTo>
                <a:cubicBezTo>
                  <a:pt x="839" y="1202"/>
                  <a:pt x="1168" y="601"/>
                  <a:pt x="1497" y="0"/>
                </a:cubicBezTo>
              </a:path>
            </a:pathLst>
          </a:custGeom>
          <a:noFill/>
          <a:ln w="57150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7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77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7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77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77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77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7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7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7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7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77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77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animBg="1"/>
      <p:bldP spid="775172" grpId="0" animBg="1"/>
      <p:bldP spid="775173" grpId="0" animBg="1"/>
      <p:bldP spid="775174" grpId="0" animBg="1"/>
      <p:bldP spid="775176" grpId="0"/>
      <p:bldP spid="775179" grpId="0" animBg="1"/>
      <p:bldP spid="775180" grpId="0" animBg="1"/>
      <p:bldP spid="775181" grpId="0" animBg="1"/>
      <p:bldP spid="775182" grpId="0"/>
      <p:bldP spid="775184" grpId="0"/>
      <p:bldP spid="775186" grpId="0" animBg="1"/>
      <p:bldP spid="7751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6FC833-A75B-402B-8A4B-AC532926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工厂</a:t>
            </a:r>
          </a:p>
        </p:txBody>
      </p:sp>
      <p:sp>
        <p:nvSpPr>
          <p:cNvPr id="49155" name="AutoShape 3">
            <a:extLst>
              <a:ext uri="{FF2B5EF4-FFF2-40B4-BE49-F238E27FC236}">
                <a16:creationId xmlns:a16="http://schemas.microsoft.com/office/drawing/2014/main" id="{E64D946D-5B96-410D-99C0-D61989EB0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6" y="1168004"/>
            <a:ext cx="1223963" cy="323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login.jsp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  <a:ea typeface="微软雅黑" pitchFamily="34" charset="-122"/>
            </a:endParaRPr>
          </a:p>
        </p:txBody>
      </p:sp>
      <p:sp>
        <p:nvSpPr>
          <p:cNvPr id="49156" name="AutoShape 4">
            <a:extLst>
              <a:ext uri="{FF2B5EF4-FFF2-40B4-BE49-F238E27FC236}">
                <a16:creationId xmlns:a16="http://schemas.microsoft.com/office/drawing/2014/main" id="{59B384C7-D458-4A03-ACB6-EB089E77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9" y="2357438"/>
            <a:ext cx="1296987" cy="323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成功页面</a:t>
            </a:r>
          </a:p>
        </p:txBody>
      </p:sp>
      <p:sp>
        <p:nvSpPr>
          <p:cNvPr id="49157" name="AutoShape 5">
            <a:extLst>
              <a:ext uri="{FF2B5EF4-FFF2-40B4-BE49-F238E27FC236}">
                <a16:creationId xmlns:a16="http://schemas.microsoft.com/office/drawing/2014/main" id="{D12D6B2A-6620-4390-A840-98B943337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9" y="2786063"/>
            <a:ext cx="1296987" cy="323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失败页面</a:t>
            </a:r>
          </a:p>
        </p:txBody>
      </p:sp>
      <p:sp>
        <p:nvSpPr>
          <p:cNvPr id="49158" name="AutoShape 6">
            <a:extLst>
              <a:ext uri="{FF2B5EF4-FFF2-40B4-BE49-F238E27FC236}">
                <a16:creationId xmlns:a16="http://schemas.microsoft.com/office/drawing/2014/main" id="{34A549BE-8594-4D31-AABF-CA5D37FA8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885129"/>
            <a:ext cx="5155476" cy="200429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String username = </a:t>
            </a:r>
            <a:r>
              <a:rPr lang="en-US" altLang="zh-CN" sz="1200" dirty="0" err="1">
                <a:ea typeface="spring"/>
              </a:rPr>
              <a:t>request.getParameter</a:t>
            </a:r>
            <a:r>
              <a:rPr lang="en-US" altLang="zh-CN" sz="1200" dirty="0">
                <a:ea typeface="spring"/>
              </a:rPr>
              <a:t>("username");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String </a:t>
            </a:r>
            <a:r>
              <a:rPr lang="en-US" altLang="zh-CN" sz="1200" dirty="0" err="1">
                <a:ea typeface="spring"/>
              </a:rPr>
              <a:t>pwd</a:t>
            </a:r>
            <a:r>
              <a:rPr lang="en-US" altLang="zh-CN" sz="1200" dirty="0">
                <a:ea typeface="spring"/>
              </a:rPr>
              <a:t> = </a:t>
            </a:r>
            <a:r>
              <a:rPr lang="en-US" altLang="zh-CN" sz="1200" dirty="0" err="1">
                <a:ea typeface="spring"/>
              </a:rPr>
              <a:t>request.getParameter</a:t>
            </a:r>
            <a:r>
              <a:rPr lang="en-US" altLang="zh-CN" sz="1200" dirty="0">
                <a:ea typeface="spring"/>
              </a:rPr>
              <a:t>("</a:t>
            </a:r>
            <a:r>
              <a:rPr lang="en-US" altLang="zh-CN" sz="1200" dirty="0" err="1">
                <a:ea typeface="spring"/>
              </a:rPr>
              <a:t>pwd</a:t>
            </a:r>
            <a:r>
              <a:rPr lang="en-US" altLang="zh-CN" sz="1200" dirty="0">
                <a:ea typeface="spring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0000FF"/>
                </a:solidFill>
                <a:ea typeface="spring"/>
              </a:rPr>
              <a:t>User </a:t>
            </a:r>
            <a:r>
              <a:rPr lang="en-US" altLang="zh-CN" sz="1200" dirty="0" err="1">
                <a:solidFill>
                  <a:srgbClr val="0000FF"/>
                </a:solidFill>
                <a:ea typeface="spring"/>
              </a:rPr>
              <a:t>user</a:t>
            </a:r>
            <a:r>
              <a:rPr lang="en-US" altLang="zh-CN" sz="1200" dirty="0">
                <a:solidFill>
                  <a:srgbClr val="0000FF"/>
                </a:solidFill>
                <a:ea typeface="spring"/>
              </a:rPr>
              <a:t> = new User();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0000FF"/>
                </a:solidFill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ICheckLoginDomain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dlDomain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=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LoginDomainFactory.getInstance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if(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dlDomain.checkLogin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(u)</a:t>
            </a:r>
            <a:r>
              <a:rPr lang="en-US" altLang="zh-CN" sz="1200" dirty="0">
                <a:ea typeface="spring"/>
              </a:rPr>
              <a:t>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rgbClr val="000099"/>
                </a:solidFill>
                <a:ea typeface="spring"/>
              </a:rPr>
              <a:t>response.sendRedirect</a:t>
            </a:r>
            <a:r>
              <a:rPr lang="en-US" altLang="zh-CN" sz="1200" dirty="0">
                <a:solidFill>
                  <a:srgbClr val="000099"/>
                </a:solidFill>
                <a:ea typeface="spring"/>
              </a:rPr>
              <a:t>("../</a:t>
            </a:r>
            <a:r>
              <a:rPr lang="en-US" altLang="zh-CN" sz="1200" dirty="0" err="1">
                <a:solidFill>
                  <a:srgbClr val="000099"/>
                </a:solidFill>
                <a:ea typeface="spring"/>
              </a:rPr>
              <a:t>loginok.jsp</a:t>
            </a:r>
            <a:r>
              <a:rPr lang="en-US" altLang="zh-CN" sz="1200" dirty="0">
                <a:solidFill>
                  <a:srgbClr val="000099"/>
                </a:solidFill>
                <a:ea typeface="spring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}else{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rgbClr val="000099"/>
                </a:solidFill>
                <a:ea typeface="spring"/>
              </a:rPr>
              <a:t>response.sendRedirect</a:t>
            </a:r>
            <a:r>
              <a:rPr lang="en-US" altLang="zh-CN" sz="1200" dirty="0">
                <a:solidFill>
                  <a:srgbClr val="000099"/>
                </a:solidFill>
                <a:ea typeface="spring"/>
              </a:rPr>
              <a:t>("../</a:t>
            </a:r>
            <a:r>
              <a:rPr lang="en-US" altLang="zh-CN" sz="1200" dirty="0" err="1">
                <a:solidFill>
                  <a:srgbClr val="000099"/>
                </a:solidFill>
                <a:ea typeface="spring"/>
              </a:rPr>
              <a:t>loginfalse.jsp</a:t>
            </a:r>
            <a:r>
              <a:rPr lang="en-US" altLang="zh-CN" sz="1200" dirty="0">
                <a:solidFill>
                  <a:srgbClr val="000099"/>
                </a:solidFill>
                <a:ea typeface="spring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……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A19ACCF3-24DE-4238-AE9C-71EB8B67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958" y="593998"/>
            <a:ext cx="146706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5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LoginServlet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sp>
        <p:nvSpPr>
          <p:cNvPr id="49161" name="Freeform 9">
            <a:extLst>
              <a:ext uri="{FF2B5EF4-FFF2-40B4-BE49-F238E27FC236}">
                <a16:creationId xmlns:a16="http://schemas.microsoft.com/office/drawing/2014/main" id="{68F5A885-8392-46A7-AB2B-193055D58604}"/>
              </a:ext>
            </a:extLst>
          </p:cNvPr>
          <p:cNvSpPr>
            <a:spLocks/>
          </p:cNvSpPr>
          <p:nvPr/>
        </p:nvSpPr>
        <p:spPr bwMode="auto">
          <a:xfrm>
            <a:off x="684214" y="1491854"/>
            <a:ext cx="1019175" cy="539353"/>
          </a:xfrm>
          <a:custGeom>
            <a:avLst/>
            <a:gdLst>
              <a:gd name="T0" fmla="*/ 82550 w 642"/>
              <a:gd name="T1" fmla="*/ 0 h 453"/>
              <a:gd name="T2" fmla="*/ 155575 w 642"/>
              <a:gd name="T3" fmla="*/ 431800 h 453"/>
              <a:gd name="T4" fmla="*/ 1019175 w 642"/>
              <a:gd name="T5" fmla="*/ 719137 h 453"/>
              <a:gd name="T6" fmla="*/ 0 60000 65536"/>
              <a:gd name="T7" fmla="*/ 0 60000 65536"/>
              <a:gd name="T8" fmla="*/ 0 60000 65536"/>
              <a:gd name="T9" fmla="*/ 0 w 642"/>
              <a:gd name="T10" fmla="*/ 0 h 453"/>
              <a:gd name="T11" fmla="*/ 642 w 64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2" h="453">
                <a:moveTo>
                  <a:pt x="52" y="0"/>
                </a:moveTo>
                <a:cubicBezTo>
                  <a:pt x="26" y="98"/>
                  <a:pt x="0" y="196"/>
                  <a:pt x="98" y="272"/>
                </a:cubicBezTo>
                <a:cubicBezTo>
                  <a:pt x="196" y="348"/>
                  <a:pt x="419" y="400"/>
                  <a:pt x="642" y="453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9163" name="AutoShape 11">
            <a:extLst>
              <a:ext uri="{FF2B5EF4-FFF2-40B4-BE49-F238E27FC236}">
                <a16:creationId xmlns:a16="http://schemas.microsoft.com/office/drawing/2014/main" id="{77A2276F-86D0-4214-BF66-C5D8FF1BE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4" y="2945385"/>
            <a:ext cx="3241675" cy="216694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 err="1">
                <a:ea typeface="spring"/>
              </a:rPr>
              <a:t>ICheckLoginDomain</a:t>
            </a:r>
            <a:r>
              <a:rPr lang="zh-CN" altLang="en-US" sz="1600" dirty="0">
                <a:ea typeface="spring"/>
              </a:rPr>
              <a:t>接口</a:t>
            </a:r>
          </a:p>
        </p:txBody>
      </p:sp>
      <p:sp>
        <p:nvSpPr>
          <p:cNvPr id="49164" name="AutoShape 12">
            <a:extLst>
              <a:ext uri="{FF2B5EF4-FFF2-40B4-BE49-F238E27FC236}">
                <a16:creationId xmlns:a16="http://schemas.microsoft.com/office/drawing/2014/main" id="{2ECECF82-46C2-44DA-9912-0C5F0D2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034" y="3381375"/>
            <a:ext cx="3538540" cy="172878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52156"/>
            </a:scheme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public </a:t>
            </a:r>
            <a:r>
              <a:rPr lang="en-US" altLang="zh-CN" sz="1200" dirty="0" err="1">
                <a:ea typeface="spring"/>
              </a:rPr>
              <a:t>boolean</a:t>
            </a:r>
            <a:r>
              <a:rPr lang="en-US" altLang="zh-CN" sz="1200" dirty="0">
                <a:ea typeface="spring"/>
              </a:rPr>
              <a:t> </a:t>
            </a:r>
            <a:r>
              <a:rPr lang="en-US" altLang="zh-CN" sz="1200" dirty="0" err="1">
                <a:ea typeface="spring"/>
              </a:rPr>
              <a:t>checkLogin</a:t>
            </a:r>
            <a:r>
              <a:rPr lang="en-US" altLang="zh-CN" sz="1200" dirty="0">
                <a:ea typeface="spring"/>
              </a:rPr>
              <a:t>(User user)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try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DBConn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conn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= new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DBConn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String </a:t>
            </a:r>
            <a:r>
              <a:rPr lang="en-US" altLang="zh-CN" sz="1200" dirty="0" err="1">
                <a:ea typeface="spring"/>
              </a:rPr>
              <a:t>sql</a:t>
            </a:r>
            <a:r>
              <a:rPr lang="en-US" altLang="zh-CN" sz="1200" dirty="0">
                <a:ea typeface="spring"/>
              </a:rPr>
              <a:t> = "select * from user where ……";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ea typeface="spring"/>
              </a:rPr>
              <a:t>ResultSet</a:t>
            </a:r>
            <a:r>
              <a:rPr lang="en-US" altLang="zh-CN" sz="1200" dirty="0">
                <a:ea typeface="spring"/>
              </a:rPr>
              <a:t> </a:t>
            </a:r>
            <a:r>
              <a:rPr lang="en-US" altLang="zh-CN" sz="1200" dirty="0" err="1">
                <a:ea typeface="spring"/>
              </a:rPr>
              <a:t>rs</a:t>
            </a:r>
            <a:r>
              <a:rPr lang="en-US" altLang="zh-CN" sz="1200" dirty="0">
                <a:ea typeface="spring"/>
              </a:rPr>
              <a:t> = </a:t>
            </a:r>
            <a:r>
              <a:rPr lang="en-US" altLang="zh-CN" sz="1200" dirty="0" err="1">
                <a:ea typeface="spring"/>
              </a:rPr>
              <a:t>conn.executeQuery</a:t>
            </a:r>
            <a:r>
              <a:rPr lang="en-US" altLang="zh-CN" sz="1200" dirty="0">
                <a:ea typeface="spring"/>
              </a:rPr>
              <a:t>(</a:t>
            </a:r>
            <a:r>
              <a:rPr lang="en-US" altLang="zh-CN" sz="1200" dirty="0" err="1">
                <a:ea typeface="spring"/>
              </a:rPr>
              <a:t>sql</a:t>
            </a:r>
            <a:r>
              <a:rPr lang="en-US" altLang="zh-CN" sz="1200" dirty="0">
                <a:ea typeface="spring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if(</a:t>
            </a:r>
            <a:r>
              <a:rPr lang="en-US" altLang="zh-CN" sz="1200" dirty="0" err="1">
                <a:ea typeface="spring"/>
              </a:rPr>
              <a:t>rs.next</a:t>
            </a:r>
            <a:r>
              <a:rPr lang="en-US" altLang="zh-CN" sz="1200" dirty="0">
                <a:ea typeface="spring"/>
              </a:rPr>
              <a:t>())    return true;  else    return false;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} catch (</a:t>
            </a:r>
            <a:r>
              <a:rPr lang="en-US" altLang="zh-CN" sz="1200" dirty="0" err="1">
                <a:ea typeface="spring"/>
              </a:rPr>
              <a:t>SQLException</a:t>
            </a:r>
            <a:r>
              <a:rPr lang="en-US" altLang="zh-CN" sz="1200" dirty="0">
                <a:ea typeface="spring"/>
              </a:rPr>
              <a:t> e) {return false;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……</a:t>
            </a:r>
          </a:p>
        </p:txBody>
      </p:sp>
      <p:sp>
        <p:nvSpPr>
          <p:cNvPr id="49168" name="Rectangle 16">
            <a:extLst>
              <a:ext uri="{FF2B5EF4-FFF2-40B4-BE49-F238E27FC236}">
                <a16:creationId xmlns:a16="http://schemas.microsoft.com/office/drawing/2014/main" id="{EE016E6A-D117-499A-B82F-8971B15D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997" y="3109912"/>
            <a:ext cx="3339376" cy="34163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rgbClr val="000099"/>
                </a:solidFill>
                <a:ea typeface="spring"/>
              </a:rPr>
              <a:t>CheckLoginDomainImpl.java</a:t>
            </a:r>
            <a:endParaRPr lang="en-US" altLang="zh-CN" sz="1800" dirty="0">
              <a:solidFill>
                <a:srgbClr val="000099"/>
              </a:solidFill>
              <a:ea typeface="spring"/>
            </a:endParaRPr>
          </a:p>
        </p:txBody>
      </p:sp>
      <p:sp>
        <p:nvSpPr>
          <p:cNvPr id="49169" name="Line 17">
            <a:extLst>
              <a:ext uri="{FF2B5EF4-FFF2-40B4-BE49-F238E27FC236}">
                <a16:creationId xmlns:a16="http://schemas.microsoft.com/office/drawing/2014/main" id="{6912BBA0-55CD-403E-A6A6-BA3F1AA48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1491854"/>
            <a:ext cx="2794000" cy="8334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9170" name="AutoShape 18">
            <a:extLst>
              <a:ext uri="{FF2B5EF4-FFF2-40B4-BE49-F238E27FC236}">
                <a16:creationId xmlns:a16="http://schemas.microsoft.com/office/drawing/2014/main" id="{1D6EBFCB-83C7-4523-8373-110DEE1E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574" y="3109912"/>
            <a:ext cx="1844675" cy="1101329"/>
          </a:xfrm>
          <a:prstGeom prst="roundRect">
            <a:avLst>
              <a:gd name="adj" fmla="val 16667"/>
            </a:avLst>
          </a:prstGeom>
          <a:solidFill>
            <a:srgbClr val="FFCC00">
              <a:alpha val="50980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ea typeface="spring"/>
              </a:rPr>
              <a:t>Class.forName</a:t>
            </a:r>
            <a:endParaRPr lang="en-US" altLang="zh-CN" sz="1400" dirty="0">
              <a:ea typeface="spring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ea typeface="spring"/>
              </a:rPr>
              <a:t>DM.getConnection</a:t>
            </a:r>
            <a:endParaRPr lang="en-US" altLang="zh-CN" sz="1400" dirty="0">
              <a:ea typeface="spring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ea typeface="spring"/>
              </a:rPr>
              <a:t>createStatement</a:t>
            </a:r>
            <a:endParaRPr lang="en-US" altLang="zh-CN" sz="1400" dirty="0">
              <a:ea typeface="spring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ea typeface="spring"/>
              </a:rPr>
              <a:t>executeQuery</a:t>
            </a:r>
            <a:endParaRPr lang="en-US" altLang="zh-CN" sz="1400" dirty="0">
              <a:ea typeface="spring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……</a:t>
            </a:r>
          </a:p>
        </p:txBody>
      </p:sp>
      <p:sp>
        <p:nvSpPr>
          <p:cNvPr id="49171" name="Rectangle 19">
            <a:extLst>
              <a:ext uri="{FF2B5EF4-FFF2-40B4-BE49-F238E27FC236}">
                <a16:creationId xmlns:a16="http://schemas.microsoft.com/office/drawing/2014/main" id="{5674A27E-B6B3-49E7-B66B-F3E99F226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253" y="2839641"/>
            <a:ext cx="1620957" cy="34163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rgbClr val="000099"/>
                </a:solidFill>
                <a:ea typeface="spring"/>
              </a:rPr>
              <a:t>DBConn.java</a:t>
            </a:r>
            <a:endParaRPr lang="en-US" altLang="zh-CN" sz="1800" dirty="0">
              <a:solidFill>
                <a:srgbClr val="000099"/>
              </a:solidFill>
              <a:ea typeface="spring"/>
            </a:endParaRPr>
          </a:p>
        </p:txBody>
      </p:sp>
      <p:sp>
        <p:nvSpPr>
          <p:cNvPr id="49172" name="Freeform 20">
            <a:extLst>
              <a:ext uri="{FF2B5EF4-FFF2-40B4-BE49-F238E27FC236}">
                <a16:creationId xmlns:a16="http://schemas.microsoft.com/office/drawing/2014/main" id="{713E212E-737A-497C-BD85-92921AE86337}"/>
              </a:ext>
            </a:extLst>
          </p:cNvPr>
          <p:cNvSpPr>
            <a:spLocks/>
          </p:cNvSpPr>
          <p:nvPr/>
        </p:nvSpPr>
        <p:spPr bwMode="auto">
          <a:xfrm>
            <a:off x="1357314" y="2263802"/>
            <a:ext cx="2998787" cy="216694"/>
          </a:xfrm>
          <a:custGeom>
            <a:avLst/>
            <a:gdLst>
              <a:gd name="T0" fmla="*/ 2998787 w 1905"/>
              <a:gd name="T1" fmla="*/ 0 h 635"/>
              <a:gd name="T2" fmla="*/ 2356527 w 1905"/>
              <a:gd name="T3" fmla="*/ 41405 h 635"/>
              <a:gd name="T4" fmla="*/ 856347 w 1905"/>
              <a:gd name="T5" fmla="*/ 123760 h 635"/>
              <a:gd name="T6" fmla="*/ 0 w 1905"/>
              <a:gd name="T7" fmla="*/ 288925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1905"/>
              <a:gd name="T13" fmla="*/ 0 h 635"/>
              <a:gd name="T14" fmla="*/ 1905 w 1905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" h="635">
                <a:moveTo>
                  <a:pt x="1905" y="0"/>
                </a:moveTo>
                <a:cubicBezTo>
                  <a:pt x="1814" y="23"/>
                  <a:pt x="1724" y="46"/>
                  <a:pt x="1497" y="91"/>
                </a:cubicBezTo>
                <a:cubicBezTo>
                  <a:pt x="1270" y="136"/>
                  <a:pt x="793" y="181"/>
                  <a:pt x="544" y="272"/>
                </a:cubicBezTo>
                <a:cubicBezTo>
                  <a:pt x="295" y="363"/>
                  <a:pt x="147" y="499"/>
                  <a:pt x="0" y="635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9173" name="Freeform 21">
            <a:extLst>
              <a:ext uri="{FF2B5EF4-FFF2-40B4-BE49-F238E27FC236}">
                <a16:creationId xmlns:a16="http://schemas.microsoft.com/office/drawing/2014/main" id="{D104A348-0395-4B47-AE1D-69381545E32F}"/>
              </a:ext>
            </a:extLst>
          </p:cNvPr>
          <p:cNvSpPr>
            <a:spLocks/>
          </p:cNvSpPr>
          <p:nvPr/>
        </p:nvSpPr>
        <p:spPr bwMode="auto">
          <a:xfrm>
            <a:off x="1285876" y="2597683"/>
            <a:ext cx="3141663" cy="321469"/>
          </a:xfrm>
          <a:custGeom>
            <a:avLst/>
            <a:gdLst>
              <a:gd name="T0" fmla="*/ 3141663 w 2222"/>
              <a:gd name="T1" fmla="*/ 0 h 1270"/>
              <a:gd name="T2" fmla="*/ 2243843 w 2222"/>
              <a:gd name="T3" fmla="*/ 122513 h 1270"/>
              <a:gd name="T4" fmla="*/ 448203 w 2222"/>
              <a:gd name="T5" fmla="*/ 260213 h 1270"/>
              <a:gd name="T6" fmla="*/ 0 w 2222"/>
              <a:gd name="T7" fmla="*/ 428625 h 1270"/>
              <a:gd name="T8" fmla="*/ 0 60000 65536"/>
              <a:gd name="T9" fmla="*/ 0 60000 65536"/>
              <a:gd name="T10" fmla="*/ 0 60000 65536"/>
              <a:gd name="T11" fmla="*/ 0 60000 65536"/>
              <a:gd name="T12" fmla="*/ 0 w 2222"/>
              <a:gd name="T13" fmla="*/ 0 h 1270"/>
              <a:gd name="T14" fmla="*/ 2222 w 2222"/>
              <a:gd name="T15" fmla="*/ 1270 h 1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" h="1270">
                <a:moveTo>
                  <a:pt x="2222" y="0"/>
                </a:moveTo>
                <a:cubicBezTo>
                  <a:pt x="2063" y="117"/>
                  <a:pt x="1905" y="235"/>
                  <a:pt x="1587" y="363"/>
                </a:cubicBezTo>
                <a:cubicBezTo>
                  <a:pt x="1269" y="491"/>
                  <a:pt x="581" y="620"/>
                  <a:pt x="317" y="771"/>
                </a:cubicBezTo>
                <a:cubicBezTo>
                  <a:pt x="53" y="922"/>
                  <a:pt x="53" y="1187"/>
                  <a:pt x="0" y="127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C2145170-9575-4C87-8803-55CC07EF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3414713"/>
            <a:ext cx="3709032" cy="1514475"/>
          </a:xfrm>
          <a:prstGeom prst="roundRect">
            <a:avLst>
              <a:gd name="adj" fmla="val 16667"/>
            </a:avLst>
          </a:prstGeom>
          <a:solidFill>
            <a:srgbClr val="FFFF00">
              <a:alpha val="52156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……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public 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static</a:t>
            </a:r>
            <a:r>
              <a:rPr lang="en-US" altLang="zh-CN" sz="1200" dirty="0">
                <a:ea typeface="spring"/>
              </a:rPr>
              <a:t> </a:t>
            </a:r>
            <a:r>
              <a:rPr lang="en-US" altLang="zh-CN" sz="1200" dirty="0" err="1">
                <a:ea typeface="spring"/>
              </a:rPr>
              <a:t>ICheckLoginDomain</a:t>
            </a:r>
            <a:r>
              <a:rPr lang="en-US" altLang="zh-CN" sz="1200" dirty="0">
                <a:ea typeface="spring"/>
              </a:rPr>
              <a:t> </a:t>
            </a:r>
            <a:r>
              <a:rPr lang="en-US" altLang="zh-CN" sz="1200" dirty="0" err="1">
                <a:ea typeface="spring"/>
              </a:rPr>
              <a:t>getInstance</a:t>
            </a:r>
            <a:r>
              <a:rPr lang="en-US" altLang="zh-CN" sz="1200" dirty="0">
                <a:ea typeface="spring"/>
              </a:rPr>
              <a:t>() {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ICheckLoginDomain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loginDomain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 = null;</a:t>
            </a:r>
            <a:endParaRPr lang="en-US" altLang="zh-CN" sz="1200" dirty="0">
              <a:ea typeface="spring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try {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 </a:t>
            </a:r>
            <a:r>
              <a:rPr lang="en-US" altLang="zh-CN" sz="1200" dirty="0" err="1">
                <a:ea typeface="spring"/>
              </a:rPr>
              <a:t>loginDomain</a:t>
            </a:r>
            <a:r>
              <a:rPr lang="en-US" altLang="zh-CN" sz="1200" dirty="0">
                <a:ea typeface="spring"/>
              </a:rPr>
              <a:t>  = new </a:t>
            </a:r>
            <a:r>
              <a:rPr lang="en-US" altLang="zh-CN" sz="1200" dirty="0" err="1">
                <a:solidFill>
                  <a:srgbClr val="000099"/>
                </a:solidFill>
                <a:ea typeface="spring"/>
              </a:rPr>
              <a:t>CheckLoginDomainImpl</a:t>
            </a:r>
            <a:r>
              <a:rPr lang="en-US" altLang="zh-CN" sz="1200" dirty="0">
                <a:solidFill>
                  <a:srgbClr val="000099"/>
                </a:solidFill>
                <a:ea typeface="spring"/>
              </a:rPr>
              <a:t>()</a:t>
            </a:r>
            <a:endParaRPr lang="en-US" altLang="zh-CN" sz="1200" dirty="0">
              <a:ea typeface="spring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} catch (</a:t>
            </a:r>
            <a:r>
              <a:rPr lang="en-US" altLang="zh-CN" sz="1200" dirty="0" err="1">
                <a:ea typeface="spring"/>
              </a:rPr>
              <a:t>SQLException</a:t>
            </a:r>
            <a:r>
              <a:rPr lang="en-US" altLang="zh-CN" sz="1200" dirty="0">
                <a:ea typeface="spring"/>
              </a:rPr>
              <a:t> e) {}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Return </a:t>
            </a:r>
            <a:r>
              <a:rPr lang="en-US" altLang="zh-CN" sz="1200" dirty="0" err="1">
                <a:solidFill>
                  <a:srgbClr val="FF0000"/>
                </a:solidFill>
                <a:ea typeface="spring"/>
              </a:rPr>
              <a:t>loginDomain</a:t>
            </a:r>
            <a:r>
              <a:rPr lang="en-US" altLang="zh-CN" sz="1200" dirty="0">
                <a:solidFill>
                  <a:srgbClr val="FF0000"/>
                </a:solidFill>
                <a:ea typeface="spring"/>
              </a:rPr>
              <a:t>;</a:t>
            </a:r>
            <a:endParaRPr lang="en-US" altLang="zh-CN" sz="1200" dirty="0">
              <a:ea typeface="spring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ea typeface="spring"/>
              </a:rPr>
              <a:t>……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809A398-5C68-4C23-8E01-763E55C6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6" y="3144441"/>
            <a:ext cx="2988832" cy="34163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99"/>
                </a:solidFill>
                <a:ea typeface="spring"/>
              </a:rPr>
              <a:t>LoginDomainFactory.java</a:t>
            </a:r>
          </a:p>
        </p:txBody>
      </p: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49FC2346-8641-4263-8170-449B7FAD1BDA}"/>
              </a:ext>
            </a:extLst>
          </p:cNvPr>
          <p:cNvSpPr>
            <a:spLocks/>
          </p:cNvSpPr>
          <p:nvPr/>
        </p:nvSpPr>
        <p:spPr bwMode="auto">
          <a:xfrm>
            <a:off x="3013076" y="1941910"/>
            <a:ext cx="1878013" cy="1728788"/>
          </a:xfrm>
          <a:custGeom>
            <a:avLst/>
            <a:gdLst>
              <a:gd name="T0" fmla="*/ 1146028 w 1878170"/>
              <a:gd name="T1" fmla="*/ 0 h 2305318"/>
              <a:gd name="T2" fmla="*/ 1686851 w 1878170"/>
              <a:gd name="T3" fmla="*/ 733925 h 2305318"/>
              <a:gd name="T4" fmla="*/ 0 w 1878170"/>
              <a:gd name="T5" fmla="*/ 2304782 h 2305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170" h="2305318">
                <a:moveTo>
                  <a:pt x="1146220" y="0"/>
                </a:moveTo>
                <a:cubicBezTo>
                  <a:pt x="1512195" y="174937"/>
                  <a:pt x="1878170" y="349875"/>
                  <a:pt x="1687133" y="734095"/>
                </a:cubicBezTo>
                <a:cubicBezTo>
                  <a:pt x="1496096" y="1118315"/>
                  <a:pt x="748048" y="1711816"/>
                  <a:pt x="0" y="2305318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EBAB2602-6127-4220-8F5C-A8ECDF9506C0}"/>
              </a:ext>
            </a:extLst>
          </p:cNvPr>
          <p:cNvSpPr>
            <a:spLocks/>
          </p:cNvSpPr>
          <p:nvPr/>
        </p:nvSpPr>
        <p:spPr bwMode="auto">
          <a:xfrm>
            <a:off x="2589213" y="3303985"/>
            <a:ext cx="1854200" cy="1414463"/>
          </a:xfrm>
          <a:custGeom>
            <a:avLst/>
            <a:gdLst>
              <a:gd name="T0" fmla="*/ 0 w 1854557"/>
              <a:gd name="T1" fmla="*/ 1273922 h 1886754"/>
              <a:gd name="T2" fmla="*/ 463461 w 1854557"/>
              <a:gd name="T3" fmla="*/ 1672827 h 1886754"/>
              <a:gd name="T4" fmla="*/ 1853843 w 1854557"/>
              <a:gd name="T5" fmla="*/ 0 h 18867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54557" h="1886754">
                <a:moveTo>
                  <a:pt x="0" y="1275008"/>
                </a:moveTo>
                <a:cubicBezTo>
                  <a:pt x="77273" y="1580881"/>
                  <a:pt x="154546" y="1886754"/>
                  <a:pt x="463639" y="1674253"/>
                </a:cubicBezTo>
                <a:cubicBezTo>
                  <a:pt x="772732" y="1461752"/>
                  <a:pt x="1313644" y="730876"/>
                  <a:pt x="1854557" y="0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84D9059C-B099-410F-92CB-E15F5AB01ECA}"/>
              </a:ext>
            </a:extLst>
          </p:cNvPr>
          <p:cNvSpPr>
            <a:spLocks/>
          </p:cNvSpPr>
          <p:nvPr/>
        </p:nvSpPr>
        <p:spPr bwMode="auto">
          <a:xfrm>
            <a:off x="5701349" y="4023360"/>
            <a:ext cx="1597025" cy="254556"/>
          </a:xfrm>
          <a:custGeom>
            <a:avLst/>
            <a:gdLst>
              <a:gd name="T0" fmla="*/ 0 w 1596980"/>
              <a:gd name="T1" fmla="*/ 0 h 654676"/>
              <a:gd name="T2" fmla="*/ 1056127 w 1596980"/>
              <a:gd name="T3" fmla="*/ 632921 h 654676"/>
              <a:gd name="T4" fmla="*/ 1597070 w 1596980"/>
              <a:gd name="T5" fmla="*/ 142084 h 6546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96980" h="654676">
                <a:moveTo>
                  <a:pt x="0" y="0"/>
                </a:moveTo>
                <a:cubicBezTo>
                  <a:pt x="394952" y="303727"/>
                  <a:pt x="789904" y="607454"/>
                  <a:pt x="1056067" y="631065"/>
                </a:cubicBezTo>
                <a:cubicBezTo>
                  <a:pt x="1322230" y="654676"/>
                  <a:pt x="1459605" y="398172"/>
                  <a:pt x="1596980" y="141668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3819" name="圆柱形 31">
            <a:extLst>
              <a:ext uri="{FF2B5EF4-FFF2-40B4-BE49-F238E27FC236}">
                <a16:creationId xmlns:a16="http://schemas.microsoft.com/office/drawing/2014/main" id="{0CD93FC9-94C4-45BD-8B72-5C57708B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070" y="2247900"/>
            <a:ext cx="747231" cy="482203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a typeface="spring"/>
              </a:rPr>
              <a:t>DB</a:t>
            </a:r>
            <a:endParaRPr lang="zh-CN" altLang="en-US" sz="1800" dirty="0">
              <a:ea typeface="spring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86D5850D-949C-4247-B1DC-B2A74AA0AC47}"/>
              </a:ext>
            </a:extLst>
          </p:cNvPr>
          <p:cNvSpPr>
            <a:spLocks/>
          </p:cNvSpPr>
          <p:nvPr/>
        </p:nvSpPr>
        <p:spPr bwMode="auto">
          <a:xfrm>
            <a:off x="8564564" y="2730103"/>
            <a:ext cx="439737" cy="1447801"/>
          </a:xfrm>
          <a:custGeom>
            <a:avLst/>
            <a:gdLst>
              <a:gd name="T0" fmla="*/ 0 w 440028"/>
              <a:gd name="T1" fmla="*/ 2048255 h 2492062"/>
              <a:gd name="T2" fmla="*/ 385856 w 440028"/>
              <a:gd name="T3" fmla="*/ 2151312 h 2492062"/>
              <a:gd name="T4" fmla="*/ 321546 w 440028"/>
              <a:gd name="T5" fmla="*/ 0 h 24920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0028" h="2492062">
                <a:moveTo>
                  <a:pt x="0" y="2047741"/>
                </a:moveTo>
                <a:cubicBezTo>
                  <a:pt x="166352" y="2269901"/>
                  <a:pt x="332704" y="2492062"/>
                  <a:pt x="386366" y="2150772"/>
                </a:cubicBezTo>
                <a:cubicBezTo>
                  <a:pt x="440028" y="1809482"/>
                  <a:pt x="381000" y="904741"/>
                  <a:pt x="321972" y="0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CFA575F-8E9E-4DD0-9DBE-8C5FE8227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思考：工厂（改进）</a:t>
            </a:r>
          </a:p>
        </p:txBody>
      </p:sp>
      <p:sp>
        <p:nvSpPr>
          <p:cNvPr id="32" name="AutoShape 13">
            <a:extLst>
              <a:ext uri="{FF2B5EF4-FFF2-40B4-BE49-F238E27FC236}">
                <a16:creationId xmlns:a16="http://schemas.microsoft.com/office/drawing/2014/main" id="{402D5C07-A270-41F4-9369-1F167A3F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1" y="1064656"/>
            <a:ext cx="1727200" cy="969884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String id;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String username;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String password;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ea typeface="spring"/>
              </a:rPr>
              <a:t>……</a:t>
            </a: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2BF7C6C1-62B7-4F4E-9A3E-A1CAF8B24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180" y="781765"/>
            <a:ext cx="1197828" cy="34163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ea typeface="spring"/>
              </a:rPr>
              <a:t>User.java</a:t>
            </a:r>
            <a:endParaRPr lang="en-US" altLang="zh-CN" sz="1800" dirty="0">
              <a:ea typeface="spring"/>
            </a:endParaRPr>
          </a:p>
        </p:txBody>
      </p:sp>
      <p:sp>
        <p:nvSpPr>
          <p:cNvPr id="34" name="左右箭头 33">
            <a:extLst>
              <a:ext uri="{FF2B5EF4-FFF2-40B4-BE49-F238E27FC236}">
                <a16:creationId xmlns:a16="http://schemas.microsoft.com/office/drawing/2014/main" id="{7E51267D-EBE7-43AA-8803-BBE794C4F45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19258" y="1927383"/>
            <a:ext cx="357187" cy="214313"/>
          </a:xfrm>
          <a:prstGeom prst="leftRightArrow">
            <a:avLst>
              <a:gd name="adj1" fmla="val 50000"/>
              <a:gd name="adj2" fmla="val 50000"/>
            </a:avLst>
          </a:prstGeo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₪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Font typeface="Arial" panose="020B0604020202020204" pitchFamily="34" charset="0"/>
              <a:buChar char="■"/>
              <a:defRPr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■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X"/>
              <a:defRPr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800">
              <a:ea typeface="spri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6" grpId="0" animBg="1"/>
      <p:bldP spid="49157" grpId="0" animBg="1"/>
      <p:bldP spid="49158" grpId="0" animBg="1"/>
      <p:bldP spid="49160" grpId="0"/>
      <p:bldP spid="49163" grpId="0" animBg="1"/>
      <p:bldP spid="49164" grpId="0" animBg="1"/>
      <p:bldP spid="49168" grpId="0"/>
      <p:bldP spid="49170" grpId="0" animBg="1"/>
      <p:bldP spid="49171" grpId="0"/>
      <p:bldP spid="25" grpId="0" animBg="1"/>
      <p:bldP spid="26" grpId="0"/>
      <p:bldP spid="32" grpId="0" animBg="1"/>
      <p:bldP spid="35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957B643-F5F0-4F7E-A465-BB78BAFF6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9B5D51C-D36F-4DAE-A9D9-0E1EBBCDEC16}"/>
              </a:ext>
            </a:extLst>
          </p:cNvPr>
          <p:cNvGrpSpPr>
            <a:grpSpLocks/>
          </p:cNvGrpSpPr>
          <p:nvPr/>
        </p:nvGrpSpPr>
        <p:grpSpPr bwMode="auto">
          <a:xfrm>
            <a:off x="2561486" y="1413807"/>
            <a:ext cx="4010026" cy="3102770"/>
            <a:chOff x="1592933" y="2061266"/>
            <a:chExt cx="5346636" cy="4136961"/>
          </a:xfrm>
        </p:grpSpPr>
        <p:grpSp>
          <p:nvGrpSpPr>
            <p:cNvPr id="37" name="组合 41">
              <a:extLst>
                <a:ext uri="{FF2B5EF4-FFF2-40B4-BE49-F238E27FC236}">
                  <a16:creationId xmlns:a16="http://schemas.microsoft.com/office/drawing/2014/main" id="{009C2A30-5136-4049-A33D-6277CE8CD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2933" y="2061266"/>
              <a:ext cx="5346636" cy="4136961"/>
              <a:chOff x="1347567" y="1671264"/>
              <a:chExt cx="5346636" cy="4136767"/>
            </a:xfrm>
          </p:grpSpPr>
          <p:graphicFrame>
            <p:nvGraphicFramePr>
              <p:cNvPr id="42" name="图表 2">
                <a:extLst>
                  <a:ext uri="{FF2B5EF4-FFF2-40B4-BE49-F238E27FC236}">
                    <a16:creationId xmlns:a16="http://schemas.microsoft.com/office/drawing/2014/main" id="{F77E1F0E-66C9-47E6-9FB4-266C152D40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7880958"/>
                  </p:ext>
                </p:extLst>
              </p:nvPr>
            </p:nvGraphicFramePr>
            <p:xfrm>
              <a:off x="1347567" y="1671264"/>
              <a:ext cx="5346636" cy="41367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88" r:id="rId3" imgW="5346655" imgH="4139543" progId="Excel.Chart.8">
                      <p:embed/>
                    </p:oleObj>
                  </mc:Choice>
                  <mc:Fallback>
                    <p:oleObj r:id="rId3" imgW="5346655" imgH="4139543" progId="Excel.Chart.8">
                      <p:embed/>
                      <p:pic>
                        <p:nvPicPr>
                          <p:cNvPr id="0" name="Picture 7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7567" y="1671264"/>
                            <a:ext cx="5346636" cy="41367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C2A322-4BB6-4D3D-9CB3-F4FF2460DDC7}"/>
                  </a:ext>
                </a:extLst>
              </p:cNvPr>
              <p:cNvSpPr txBox="1"/>
              <p:nvPr/>
            </p:nvSpPr>
            <p:spPr bwMode="auto">
              <a:xfrm>
                <a:off x="3762125" y="2290352"/>
                <a:ext cx="1042975" cy="49241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22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DA4555-B156-4B2C-8839-AF845CD39A8E}"/>
                  </a:ext>
                </a:extLst>
              </p:cNvPr>
              <p:cNvSpPr txBox="1"/>
              <p:nvPr/>
            </p:nvSpPr>
            <p:spPr bwMode="auto">
              <a:xfrm rot="3902762" flipV="1">
                <a:off x="2592973" y="3685505"/>
                <a:ext cx="1041335" cy="49243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22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75B344-4761-462B-A4C3-FE2C1674B975}"/>
                  </a:ext>
                </a:extLst>
              </p:cNvPr>
              <p:cNvSpPr txBox="1"/>
              <p:nvPr/>
            </p:nvSpPr>
            <p:spPr bwMode="auto">
              <a:xfrm rot="6886003" flipH="1" flipV="1">
                <a:off x="4635266" y="3656932"/>
                <a:ext cx="1041335" cy="49243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22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</p:grpSp>
        <p:grpSp>
          <p:nvGrpSpPr>
            <p:cNvPr id="38" name="组合 2">
              <a:extLst>
                <a:ext uri="{FF2B5EF4-FFF2-40B4-BE49-F238E27FC236}">
                  <a16:creationId xmlns:a16="http://schemas.microsoft.com/office/drawing/2014/main" id="{8B33BFB2-FBB9-4B58-88F7-7BB9511DF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775" y="3337585"/>
              <a:ext cx="1203325" cy="1201737"/>
              <a:chOff x="3692088" y="2878838"/>
              <a:chExt cx="1203191" cy="1201737"/>
            </a:xfrm>
          </p:grpSpPr>
          <p:sp>
            <p:nvSpPr>
              <p:cNvPr id="39" name="弧形 38">
                <a:extLst>
                  <a:ext uri="{FF2B5EF4-FFF2-40B4-BE49-F238E27FC236}">
                    <a16:creationId xmlns:a16="http://schemas.microsoft.com/office/drawing/2014/main" id="{068181A2-6934-4ADF-A1DB-9E7921AB5655}"/>
                  </a:ext>
                </a:extLst>
              </p:cNvPr>
              <p:cNvSpPr/>
              <p:nvPr/>
            </p:nvSpPr>
            <p:spPr bwMode="auto">
              <a:xfrm rot="5400000">
                <a:off x="3693461" y="2878121"/>
                <a:ext cx="1201719" cy="1203176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0" name="弧形 39">
                <a:extLst>
                  <a:ext uri="{FF2B5EF4-FFF2-40B4-BE49-F238E27FC236}">
                    <a16:creationId xmlns:a16="http://schemas.microsoft.com/office/drawing/2014/main" id="{758E94C4-1D7E-4E57-8A3C-886F863DDFB0}"/>
                  </a:ext>
                </a:extLst>
              </p:cNvPr>
              <p:cNvSpPr/>
              <p:nvPr/>
            </p:nvSpPr>
            <p:spPr bwMode="auto">
              <a:xfrm>
                <a:off x="3795907" y="2996323"/>
                <a:ext cx="990477" cy="992172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D038E9F9-D21E-42BD-AAAA-F22A43110F58}"/>
                  </a:ext>
                </a:extLst>
              </p:cNvPr>
              <p:cNvSpPr/>
              <p:nvPr/>
            </p:nvSpPr>
            <p:spPr bwMode="auto">
              <a:xfrm rot="16200000">
                <a:off x="3891894" y="3136857"/>
                <a:ext cx="822312" cy="753969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53" name="组合 6">
            <a:extLst>
              <a:ext uri="{FF2B5EF4-FFF2-40B4-BE49-F238E27FC236}">
                <a16:creationId xmlns:a16="http://schemas.microsoft.com/office/drawing/2014/main" id="{0F31A45A-A004-458C-BEDF-9406264E9172}"/>
              </a:ext>
            </a:extLst>
          </p:cNvPr>
          <p:cNvGrpSpPr>
            <a:grpSpLocks/>
          </p:cNvGrpSpPr>
          <p:nvPr/>
        </p:nvGrpSpPr>
        <p:grpSpPr bwMode="auto">
          <a:xfrm>
            <a:off x="3786996" y="822928"/>
            <a:ext cx="3660836" cy="815887"/>
            <a:chOff x="4652972" y="1646600"/>
            <a:chExt cx="4569768" cy="1086912"/>
          </a:xfrm>
        </p:grpSpPr>
        <p:sp>
          <p:nvSpPr>
            <p:cNvPr id="54" name="矩形 5">
              <a:extLst>
                <a:ext uri="{FF2B5EF4-FFF2-40B4-BE49-F238E27FC236}">
                  <a16:creationId xmlns:a16="http://schemas.microsoft.com/office/drawing/2014/main" id="{928C76E8-F11E-4837-9D7A-EBB5A5E117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52972" y="1646600"/>
              <a:ext cx="4410481" cy="100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700"/>
                </a:lnSpc>
              </a:pPr>
              <a:r>
                <a:rPr lang="en-US" altLang="zh-CN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ApplicationContext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容器使用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ts val="2700"/>
                </a:lnSpc>
              </a:pP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属性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setter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方法注入的实现</a:t>
              </a:r>
            </a:p>
          </p:txBody>
        </p:sp>
        <p:grpSp>
          <p:nvGrpSpPr>
            <p:cNvPr id="55" name="组合 16">
              <a:extLst>
                <a:ext uri="{FF2B5EF4-FFF2-40B4-BE49-F238E27FC236}">
                  <a16:creationId xmlns:a16="http://schemas.microsoft.com/office/drawing/2014/main" id="{253342E3-F476-4C89-8440-A75DB9BD23E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620096" y="2286831"/>
              <a:ext cx="3367167" cy="446681"/>
              <a:chOff x="980659" y="2862509"/>
              <a:chExt cx="3520854" cy="446892"/>
            </a:xfrm>
          </p:grpSpPr>
          <p:cxnSp>
            <p:nvCxnSpPr>
              <p:cNvPr id="62" name="直接连接符 7">
                <a:extLst>
                  <a:ext uri="{FF2B5EF4-FFF2-40B4-BE49-F238E27FC236}">
                    <a16:creationId xmlns:a16="http://schemas.microsoft.com/office/drawing/2014/main" id="{ADA1D6A7-9FDA-474D-B1F8-21B927C587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80659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接连接符 10">
                <a:extLst>
                  <a:ext uri="{FF2B5EF4-FFF2-40B4-BE49-F238E27FC236}">
                    <a16:creationId xmlns:a16="http://schemas.microsoft.com/office/drawing/2014/main" id="{E4ABA53B-8F11-46FE-AD3F-5EE5638D81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35733" y="3294594"/>
                <a:ext cx="3265780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8" name="组合 15">
              <a:extLst>
                <a:ext uri="{FF2B5EF4-FFF2-40B4-BE49-F238E27FC236}">
                  <a16:creationId xmlns:a16="http://schemas.microsoft.com/office/drawing/2014/main" id="{B210FF4C-7A9D-412C-983B-892A35A1DDF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767950" y="1827827"/>
              <a:ext cx="454790" cy="553519"/>
              <a:chOff x="1419028" y="4070174"/>
              <a:chExt cx="475547" cy="553781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BF341C4F-7883-44E0-9F25-BA084103646F}"/>
                  </a:ext>
                </a:extLst>
              </p:cNvPr>
              <p:cNvSpPr/>
              <p:nvPr/>
            </p:nvSpPr>
            <p:spPr bwMode="auto">
              <a:xfrm>
                <a:off x="1419028" y="4086043"/>
                <a:ext cx="475547" cy="472891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91F907C-672B-4227-B299-7EA70697C4DD}"/>
                  </a:ext>
                </a:extLst>
              </p:cNvPr>
              <p:cNvSpPr txBox="1"/>
              <p:nvPr/>
            </p:nvSpPr>
            <p:spPr>
              <a:xfrm>
                <a:off x="1490516" y="4070174"/>
                <a:ext cx="335680" cy="55378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" name="组合 17">
            <a:extLst>
              <a:ext uri="{FF2B5EF4-FFF2-40B4-BE49-F238E27FC236}">
                <a16:creationId xmlns:a16="http://schemas.microsoft.com/office/drawing/2014/main" id="{CB04B82D-0415-4E1B-A549-3AD9A80A53A6}"/>
              </a:ext>
            </a:extLst>
          </p:cNvPr>
          <p:cNvGrpSpPr>
            <a:grpSpLocks/>
          </p:cNvGrpSpPr>
          <p:nvPr/>
        </p:nvGrpSpPr>
        <p:grpSpPr bwMode="auto">
          <a:xfrm>
            <a:off x="1095654" y="3154759"/>
            <a:ext cx="2917800" cy="962928"/>
            <a:chOff x="633515" y="3794312"/>
            <a:chExt cx="2891893" cy="1281188"/>
          </a:xfrm>
        </p:grpSpPr>
        <p:grpSp>
          <p:nvGrpSpPr>
            <p:cNvPr id="67" name="组合 26">
              <a:extLst>
                <a:ext uri="{FF2B5EF4-FFF2-40B4-BE49-F238E27FC236}">
                  <a16:creationId xmlns:a16="http://schemas.microsoft.com/office/drawing/2014/main" id="{E21AD926-2F29-4965-A1EB-BAA0A83DBB3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75" name="直接连接符 27">
                <a:extLst>
                  <a:ext uri="{FF2B5EF4-FFF2-40B4-BE49-F238E27FC236}">
                    <a16:creationId xmlns:a16="http://schemas.microsoft.com/office/drawing/2014/main" id="{DAF104CB-CD31-469D-A5AD-80DBBED44E9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接连接符 28">
                <a:extLst>
                  <a:ext uri="{FF2B5EF4-FFF2-40B4-BE49-F238E27FC236}">
                    <a16:creationId xmlns:a16="http://schemas.microsoft.com/office/drawing/2014/main" id="{966EC48A-61AF-4C3E-ACEE-796E6790F78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9" name="组合 29">
              <a:extLst>
                <a:ext uri="{FF2B5EF4-FFF2-40B4-BE49-F238E27FC236}">
                  <a16:creationId xmlns:a16="http://schemas.microsoft.com/office/drawing/2014/main" id="{9257972D-1876-4A6D-95F0-2F64B7AEA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6" cy="552826"/>
              <a:chOff x="1318173" y="3524885"/>
              <a:chExt cx="474576" cy="552826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99B94BA-8BFB-42DE-9555-EC44FA0D1881}"/>
                  </a:ext>
                </a:extLst>
              </p:cNvPr>
              <p:cNvSpPr/>
              <p:nvPr/>
            </p:nvSpPr>
            <p:spPr bwMode="auto">
              <a:xfrm>
                <a:off x="1318173" y="3550231"/>
                <a:ext cx="474576" cy="473659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77E7023-9ACB-416D-A273-0732C5DACC7A}"/>
                  </a:ext>
                </a:extLst>
              </p:cNvPr>
              <p:cNvSpPr txBox="1"/>
              <p:nvPr/>
            </p:nvSpPr>
            <p:spPr>
              <a:xfrm>
                <a:off x="1370551" y="3524885"/>
                <a:ext cx="334901" cy="55282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" name="矩形 21">
              <a:extLst>
                <a:ext uri="{FF2B5EF4-FFF2-40B4-BE49-F238E27FC236}">
                  <a16:creationId xmlns:a16="http://schemas.microsoft.com/office/drawing/2014/main" id="{30D452A6-79B0-4847-A9B7-81073D5D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68" y="3794312"/>
              <a:ext cx="2476140" cy="1002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700"/>
                </a:lnSpc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的概念和优点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C4DC7D9-4C63-469E-92AD-23F6BD713FA1}"/>
              </a:ext>
            </a:extLst>
          </p:cNvPr>
          <p:cNvGrpSpPr>
            <a:grpSpLocks/>
          </p:cNvGrpSpPr>
          <p:nvPr/>
        </p:nvGrpSpPr>
        <p:grpSpPr bwMode="auto">
          <a:xfrm>
            <a:off x="5189196" y="3170801"/>
            <a:ext cx="2888250" cy="970692"/>
            <a:chOff x="5510018" y="4066686"/>
            <a:chExt cx="3186306" cy="1294256"/>
          </a:xfrm>
        </p:grpSpPr>
        <p:grpSp>
          <p:nvGrpSpPr>
            <p:cNvPr id="78" name="组合 38">
              <a:extLst>
                <a:ext uri="{FF2B5EF4-FFF2-40B4-BE49-F238E27FC236}">
                  <a16:creationId xmlns:a16="http://schemas.microsoft.com/office/drawing/2014/main" id="{8FA5595A-84A6-40ED-A5FF-0A3AE34BD30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83" name="直接连接符 39">
                <a:extLst>
                  <a:ext uri="{FF2B5EF4-FFF2-40B4-BE49-F238E27FC236}">
                    <a16:creationId xmlns:a16="http://schemas.microsoft.com/office/drawing/2014/main" id="{BB974537-DBF8-4C43-A8FA-1821022DE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直接连接符 40">
                <a:extLst>
                  <a:ext uri="{FF2B5EF4-FFF2-40B4-BE49-F238E27FC236}">
                    <a16:creationId xmlns:a16="http://schemas.microsoft.com/office/drawing/2014/main" id="{5B5B856E-3903-495E-B583-F3F64C6F42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9" name="组合 41">
              <a:extLst>
                <a:ext uri="{FF2B5EF4-FFF2-40B4-BE49-F238E27FC236}">
                  <a16:creationId xmlns:a16="http://schemas.microsoft.com/office/drawing/2014/main" id="{1FD7281B-4837-4325-ABC1-FE700FC6942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23455" y="4806945"/>
              <a:ext cx="472869" cy="553997"/>
              <a:chOff x="1232465" y="3533629"/>
              <a:chExt cx="474208" cy="553305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267B2289-E1B8-4EE8-8B18-35225BA752B0}"/>
                  </a:ext>
                </a:extLst>
              </p:cNvPr>
              <p:cNvSpPr/>
              <p:nvPr/>
            </p:nvSpPr>
            <p:spPr bwMode="auto">
              <a:xfrm>
                <a:off x="1232465" y="3558997"/>
                <a:ext cx="474208" cy="47407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732ADD-BA9D-4C83-8176-EC7790002C37}"/>
                  </a:ext>
                </a:extLst>
              </p:cNvPr>
              <p:cNvSpPr txBox="1"/>
              <p:nvPr/>
            </p:nvSpPr>
            <p:spPr>
              <a:xfrm>
                <a:off x="1305665" y="3533629"/>
                <a:ext cx="335764" cy="553305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矩形 51">
              <a:extLst>
                <a:ext uri="{FF2B5EF4-FFF2-40B4-BE49-F238E27FC236}">
                  <a16:creationId xmlns:a16="http://schemas.microsoft.com/office/drawing/2014/main" id="{59584086-BF1F-492E-A22C-00C992EA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018" y="4066686"/>
              <a:ext cx="2733553" cy="1004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2700"/>
                </a:lnSpc>
              </a:pP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中的</a:t>
              </a:r>
              <a:r>
                <a:rPr lang="en-US" altLang="zh-CN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IoC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和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DI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DC975F2-D705-49CB-BDFD-9831551DC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00A1348-47C8-4D94-8C86-B01E264FE5CD}"/>
              </a:ext>
            </a:extLst>
          </p:cNvPr>
          <p:cNvGrpSpPr>
            <a:grpSpLocks/>
          </p:cNvGrpSpPr>
          <p:nvPr/>
        </p:nvGrpSpPr>
        <p:grpSpPr bwMode="auto">
          <a:xfrm>
            <a:off x="270344" y="914401"/>
            <a:ext cx="8245503" cy="3177704"/>
            <a:chOff x="827584" y="1756903"/>
            <a:chExt cx="7598806" cy="3444382"/>
          </a:xfrm>
        </p:grpSpPr>
        <p:grpSp>
          <p:nvGrpSpPr>
            <p:cNvPr id="14" name="组合 3">
              <a:extLst>
                <a:ext uri="{FF2B5EF4-FFF2-40B4-BE49-F238E27FC236}">
                  <a16:creationId xmlns:a16="http://schemas.microsoft.com/office/drawing/2014/main" id="{282131B5-1A0D-4587-BE46-19F49F1AD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9" name="对角圆角矩形 18">
                <a:extLst>
                  <a:ext uri="{FF2B5EF4-FFF2-40B4-BE49-F238E27FC236}">
                    <a16:creationId xmlns:a16="http://schemas.microsoft.com/office/drawing/2014/main" id="{6194C967-AC1E-4605-A5E8-FA72721C1834}"/>
                  </a:ext>
                </a:extLst>
              </p:cNvPr>
              <p:cNvSpPr/>
              <p:nvPr/>
            </p:nvSpPr>
            <p:spPr>
              <a:xfrm>
                <a:off x="827584" y="1825187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0" name="组合 2">
                <a:extLst>
                  <a:ext uri="{FF2B5EF4-FFF2-40B4-BE49-F238E27FC236}">
                    <a16:creationId xmlns:a16="http://schemas.microsoft.com/office/drawing/2014/main" id="{F57DB399-E32E-4AF7-A6E7-2CA253769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4771" y="1756903"/>
                <a:ext cx="3201619" cy="3444382"/>
                <a:chOff x="5224771" y="1756903"/>
                <a:chExt cx="3201619" cy="3444382"/>
              </a:xfrm>
            </p:grpSpPr>
            <p:sp>
              <p:nvSpPr>
                <p:cNvPr id="21" name="椭圆 8">
                  <a:extLst>
                    <a:ext uri="{FF2B5EF4-FFF2-40B4-BE49-F238E27FC236}">
                      <a16:creationId xmlns:a16="http://schemas.microsoft.com/office/drawing/2014/main" id="{1F8F57B9-160A-4D3C-93CA-9EBC8C5F2A57}"/>
                    </a:ext>
                  </a:extLst>
                </p:cNvPr>
                <p:cNvSpPr/>
                <p:nvPr/>
              </p:nvSpPr>
              <p:spPr>
                <a:xfrm>
                  <a:off x="5368963" y="1756903"/>
                  <a:ext cx="2973295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1">
                  <a:extLst>
                    <a:ext uri="{FF2B5EF4-FFF2-40B4-BE49-F238E27FC236}">
                      <a16:creationId xmlns:a16="http://schemas.microsoft.com/office/drawing/2014/main" id="{111191E6-9C96-4453-A931-4E57480227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4771" y="2591296"/>
                  <a:ext cx="3201619" cy="18626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405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40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16A94BAF-5E62-4559-A7C6-7D882849B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774952"/>
              <a:ext cx="4223084" cy="492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 Spring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的核心容器</a:t>
              </a:r>
            </a:p>
          </p:txBody>
        </p: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0EC93383-78C8-4A2D-BFE9-9FD2E485E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376397"/>
              <a:ext cx="3791036" cy="98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1.3  Spring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的入门程序</a:t>
              </a: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0D115904-1F0F-490A-9D38-B3D986B0C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27206"/>
              <a:ext cx="4349960" cy="492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 Spring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F211F55E-3AF5-4532-ACD3-A9FE87123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470442"/>
              <a:ext cx="3791036" cy="492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依赖注入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9983</TotalTime>
  <Pages>0</Pages>
  <Words>4956</Words>
  <Characters>0</Characters>
  <Application>Microsoft Office PowerPoint</Application>
  <DocSecurity>0</DocSecurity>
  <PresentationFormat>全屏显示(16:9)</PresentationFormat>
  <Lines>0</Lines>
  <Paragraphs>588</Paragraphs>
  <Slides>44</Slides>
  <Notes>15</Notes>
  <HiddenSlides>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Microsoft YaHei UI</vt:lpstr>
      <vt:lpstr>黑体</vt:lpstr>
      <vt:lpstr>微软雅黑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主题​​</vt:lpstr>
      <vt:lpstr>Microsoft Excel Chart</vt:lpstr>
      <vt:lpstr>第1章 Spring的基本应用 </vt:lpstr>
      <vt:lpstr>回顾</vt:lpstr>
      <vt:lpstr>回顾</vt:lpstr>
      <vt:lpstr>思考：JSP实现登录</vt:lpstr>
      <vt:lpstr>思考：MVC模式</vt:lpstr>
      <vt:lpstr>思考：MVC模式（改进）</vt:lpstr>
      <vt:lpstr>思考：工厂（改进）</vt:lpstr>
      <vt:lpstr>学习目标</vt:lpstr>
      <vt:lpstr>主讲内容</vt:lpstr>
      <vt:lpstr>提问</vt:lpstr>
      <vt:lpstr>1.1.1 什么是Spring</vt:lpstr>
      <vt:lpstr>1.1.1 什么是Spring</vt:lpstr>
      <vt:lpstr>1.1.1 什么是Spring</vt:lpstr>
      <vt:lpstr>1.1.2 Spring框架的优点</vt:lpstr>
      <vt:lpstr>1.1.3 Spring的体系结构</vt:lpstr>
      <vt:lpstr>1.1.3 Spring的体系结构</vt:lpstr>
      <vt:lpstr>1.1.3 Spring的体系结构</vt:lpstr>
      <vt:lpstr>1.1.3 Spring的体系结构</vt:lpstr>
      <vt:lpstr>1.1.3 Spring的体系结构</vt:lpstr>
      <vt:lpstr>1.1.4 Spring的下载及目录结构</vt:lpstr>
      <vt:lpstr>扩充：Maven加载Spring框架</vt:lpstr>
      <vt:lpstr>主讲内容</vt:lpstr>
      <vt:lpstr>1.2  Spring的核心容器 </vt:lpstr>
      <vt:lpstr>1.2.1  BeanFactory </vt:lpstr>
      <vt:lpstr>1.2.2  ApplicationContext  </vt:lpstr>
      <vt:lpstr>1.2.2  ApplicationContext </vt:lpstr>
      <vt:lpstr>1.2.2  ApplicationContext </vt:lpstr>
      <vt:lpstr>1.2.2  ApplicationContext </vt:lpstr>
      <vt:lpstr>主讲内容</vt:lpstr>
      <vt:lpstr>1.3  Spring的入门程序</vt:lpstr>
      <vt:lpstr>1.3  Spring的入门程序</vt:lpstr>
      <vt:lpstr>1.3  Spring的入门程序 </vt:lpstr>
      <vt:lpstr>1.3  Spring的入门程序 </vt:lpstr>
      <vt:lpstr>1.3  Spring的入门程序 </vt:lpstr>
      <vt:lpstr>主讲内容</vt:lpstr>
      <vt:lpstr>1.4.1  依赖注入的概念 </vt:lpstr>
      <vt:lpstr>1.4.2  依赖注入的实现方式 </vt:lpstr>
      <vt:lpstr>1.4.2  依赖注入的实现方式 </vt:lpstr>
      <vt:lpstr>1.4.2  依赖注入的实现方式 </vt:lpstr>
      <vt:lpstr>1.4.2  依赖注入的实现方式 </vt:lpstr>
      <vt:lpstr>1.4.2  依赖注入的实现方式 </vt:lpstr>
      <vt:lpstr>1.5 本章小结</vt:lpstr>
      <vt:lpstr>作业&amp;预习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刘鹍-济南大学网络工程系;刘鹍</dc:creator>
  <cp:keywords/>
  <dc:description/>
  <cp:lastModifiedBy>张 崇宇</cp:lastModifiedBy>
  <cp:revision>443</cp:revision>
  <dcterms:created xsi:type="dcterms:W3CDTF">2013-01-25T01:44:32Z</dcterms:created>
  <dcterms:modified xsi:type="dcterms:W3CDTF">2021-03-20T11:19:52Z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