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35"/>
  </p:notesMasterIdLst>
  <p:sldIdLst>
    <p:sldId id="404" r:id="rId2"/>
    <p:sldId id="414" r:id="rId3"/>
    <p:sldId id="473" r:id="rId4"/>
    <p:sldId id="425" r:id="rId5"/>
    <p:sldId id="429" r:id="rId6"/>
    <p:sldId id="418" r:id="rId7"/>
    <p:sldId id="449" r:id="rId8"/>
    <p:sldId id="450" r:id="rId9"/>
    <p:sldId id="475" r:id="rId10"/>
    <p:sldId id="476" r:id="rId11"/>
    <p:sldId id="419" r:id="rId12"/>
    <p:sldId id="451" r:id="rId13"/>
    <p:sldId id="472" r:id="rId14"/>
    <p:sldId id="453" r:id="rId15"/>
    <p:sldId id="474" r:id="rId16"/>
    <p:sldId id="477" r:id="rId17"/>
    <p:sldId id="481" r:id="rId18"/>
    <p:sldId id="482" r:id="rId19"/>
    <p:sldId id="454" r:id="rId20"/>
    <p:sldId id="407" r:id="rId21"/>
    <p:sldId id="478" r:id="rId22"/>
    <p:sldId id="479" r:id="rId23"/>
    <p:sldId id="456" r:id="rId24"/>
    <p:sldId id="458" r:id="rId25"/>
    <p:sldId id="457" r:id="rId26"/>
    <p:sldId id="460" r:id="rId27"/>
    <p:sldId id="461" r:id="rId28"/>
    <p:sldId id="462" r:id="rId29"/>
    <p:sldId id="480" r:id="rId30"/>
    <p:sldId id="463" r:id="rId31"/>
    <p:sldId id="467" r:id="rId32"/>
    <p:sldId id="403" r:id="rId33"/>
    <p:sldId id="296" r:id="rId34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70C0"/>
    <a:srgbClr val="FFFF00"/>
    <a:srgbClr val="A3D3FF"/>
    <a:srgbClr val="3BCCFF"/>
    <a:srgbClr val="FFC000"/>
    <a:srgbClr val="009ED6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50" autoAdjust="0"/>
  </p:normalViewPr>
  <p:slideViewPr>
    <p:cSldViewPr snapToGrid="0" snapToObjects="1">
      <p:cViewPr varScale="1">
        <p:scale>
          <a:sx n="72" d="100"/>
          <a:sy n="72" d="100"/>
        </p:scale>
        <p:origin x="648" y="51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pPr>
                <a:defRPr/>
              </a:pPr>
              <a:t>2020/4/7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952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34007460-50F5-40BF-B04E-D6DE334437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C96B4D4B-63D2-4FBF-B0D2-332480F88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zh-CN" altLang="en-US" dirty="0"/>
              <a:t>缺点：</a:t>
            </a:r>
          </a:p>
          <a:p>
            <a:pPr lvl="2"/>
            <a:r>
              <a:rPr lang="zh-CN" altLang="en-US" dirty="0"/>
              <a:t>全表映射带来的不便，比如更新时需要发送所有的字段。</a:t>
            </a:r>
          </a:p>
          <a:p>
            <a:pPr lvl="2"/>
            <a:r>
              <a:rPr lang="zh-CN" altLang="en-US" dirty="0"/>
              <a:t>无法根据不同的条件组装不同的</a:t>
            </a:r>
            <a:r>
              <a:rPr lang="en-US" altLang="zh-CN" dirty="0"/>
              <a:t>SQL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对多表关联和复杂的</a:t>
            </a:r>
            <a:r>
              <a:rPr lang="en-US" altLang="zh-CN" dirty="0" err="1"/>
              <a:t>sql</a:t>
            </a:r>
            <a:r>
              <a:rPr lang="zh-CN" altLang="en-US" dirty="0"/>
              <a:t>查询支持较差，需要自己写</a:t>
            </a:r>
            <a:r>
              <a:rPr lang="en-US" altLang="zh-CN" dirty="0" err="1"/>
              <a:t>sql</a:t>
            </a:r>
            <a:r>
              <a:rPr lang="zh-CN" altLang="en-US" dirty="0"/>
              <a:t>，返回后，需要自己将数据封装为</a:t>
            </a:r>
            <a:r>
              <a:rPr lang="en-US" altLang="zh-CN" dirty="0" err="1"/>
              <a:t>pojo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不能有效的支持存储过程。</a:t>
            </a:r>
          </a:p>
          <a:p>
            <a:pPr lvl="2"/>
            <a:r>
              <a:rPr lang="zh-CN" altLang="en-US" dirty="0"/>
              <a:t>虽然有</a:t>
            </a:r>
            <a:r>
              <a:rPr lang="en-US" altLang="zh-CN" dirty="0"/>
              <a:t>HQL</a:t>
            </a:r>
            <a:r>
              <a:rPr lang="zh-CN" altLang="en-US" dirty="0"/>
              <a:t>，但是性能较差，大型互联网系统往往需要优化</a:t>
            </a:r>
            <a:r>
              <a:rPr lang="en-US" altLang="zh-CN" dirty="0" err="1"/>
              <a:t>sql</a:t>
            </a:r>
            <a:r>
              <a:rPr lang="zh-CN" altLang="en-US" dirty="0"/>
              <a:t>，而</a:t>
            </a:r>
            <a:r>
              <a:rPr lang="en-US" altLang="zh-CN" dirty="0"/>
              <a:t>Hibernate</a:t>
            </a:r>
            <a:r>
              <a:rPr lang="zh-CN" altLang="en-US" dirty="0"/>
              <a:t>做不到。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37209249-6BE3-4EED-A1BD-B76753833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01199F-BC86-44B9-AA79-F990FC06B5E9}" type="slidenum">
              <a:rPr lang="zh-CN" altLang="en-US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18D6F91D-DC72-407E-A49C-12F5CDB0EC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C7C5BD74-54B5-4D58-95AF-AE8420F7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424557A5-514A-45D1-A4E4-AFB448B85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B0AAE1D-A35F-481F-BE93-107D30441372}" type="slidenum">
              <a:rPr lang="zh-CN" altLang="en-US">
                <a:ea typeface="微软雅黑" pitchFamily="34" charset="-122"/>
              </a:rPr>
              <a:pPr>
                <a:buFontTx/>
                <a:buNone/>
              </a:pPr>
              <a:t>33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Mapper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resultMap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元素中，包含了一个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&lt;association&gt;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子元素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就是通过该元素来处理一对一关联关系的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property</a:t>
            </a:r>
            <a:r>
              <a:rPr lang="zh-CN" altLang="zh-CN" dirty="0"/>
              <a:t>指定映射到的实体类对象属性，与表字段一一对应</a:t>
            </a:r>
            <a:endParaRPr lang="zh-CN" altLang="zh-CN" b="1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column</a:t>
            </a:r>
            <a:r>
              <a:rPr lang="zh-CN" altLang="zh-CN" dirty="0"/>
              <a:t>指定表中对应的字段</a:t>
            </a:r>
            <a:endParaRPr lang="zh-CN" altLang="zh-CN" b="1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javaType</a:t>
            </a:r>
            <a:r>
              <a:rPr lang="zh-CN" altLang="zh-CN" dirty="0"/>
              <a:t>指定映射到实体对象属性的类型</a:t>
            </a:r>
            <a:endParaRPr lang="zh-CN" altLang="zh-CN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select</a:t>
            </a:r>
            <a:r>
              <a:rPr lang="zh-CN" altLang="zh-CN" dirty="0"/>
              <a:t>指定引入嵌套查询的子</a:t>
            </a:r>
            <a:r>
              <a:rPr lang="en-US" altLang="zh-CN" dirty="0"/>
              <a:t>SQL</a:t>
            </a:r>
            <a:r>
              <a:rPr lang="zh-CN" altLang="zh-CN" dirty="0"/>
              <a:t>语句，该属性用于关联映射中的嵌套查询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resultMap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元素中，包含了一个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&lt;collection&gt;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子元素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就是通过该元素来处理一对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关联关系的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ofType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属性与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javaType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属性对应，它用于指定实体对象中集合类属性所包含的元素类型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b="1" kern="0" dirty="0">
              <a:solidFill>
                <a:srgbClr val="00B0F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对多的关联关系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查询，同样可以使用前面介绍的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&lt;collection &gt;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元素进行处理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89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D912144F-A4E3-4FEA-B76A-499FD658CB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3F4E0223-6181-44B2-836F-4F6685120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DABCE529-D973-4CC6-9AEE-C6EDF1175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F63061-A1CE-40AD-886F-B0E2BA25C587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62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141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DA471224-E5C0-4BB2-9A2C-F48B25113D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CE9631F6-B81D-4BE8-A7AA-84AF084A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9145382E-8511-4BAA-8A5B-681C7D827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083DBB-D66E-4240-A18F-86DA54ABC544}" type="slidenum">
              <a:rPr lang="zh-CN" altLang="en-US">
                <a:solidFill>
                  <a:srgbClr val="000000"/>
                </a:solidFill>
              </a:rPr>
              <a:pPr/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479DD6DB-C59F-42C6-9785-34DCA810DB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35A9EF82-FE23-4B9C-9B98-153C011E8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837B7793-1D9B-447F-ABAB-FFD0E7294A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37F895-F222-42D6-A53F-34BE4F757F46}" type="slidenum">
              <a:rPr lang="zh-CN" altLang="en-US">
                <a:solidFill>
                  <a:srgbClr val="000000"/>
                </a:solidFill>
              </a:rPr>
              <a:pPr/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EB14F966-883B-4AB0-A55B-48D59888FD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D16E2534-25BE-4D9B-908E-461AB406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3549653B-6BEA-4D60-8734-971E12374F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AD6F67-46DF-4E85-8975-70E65E43AC76}" type="slidenum">
              <a:rPr lang="zh-CN" altLang="en-US">
                <a:solidFill>
                  <a:srgbClr val="000000"/>
                </a:solidFill>
              </a:rPr>
              <a:pPr/>
              <a:t>30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B1A626B1-F646-4C7D-94AE-39EEE7FCFE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52D84060-37DA-4F26-8A03-ED120E02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6B1261C0-C552-4AAD-8D46-9E0D4ACB2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B8C4D2-9223-4281-9316-CCC3CAE7D474}" type="slidenum">
              <a:rPr lang="zh-CN" altLang="en-US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54000" rIns="0" bIns="0"/>
          <a:lstStyle>
            <a:lvl1pPr marL="0" indent="266697" algn="l">
              <a:defRPr sz="3200" b="0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5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81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47825"/>
            <a:ext cx="6400800" cy="3331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2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B77D9-8C8B-446D-BB76-80D5D3BAD83E}"/>
              </a:ext>
            </a:extLst>
          </p:cNvPr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22913-83E6-4C4F-8207-85FEC0031FA3}"/>
              </a:ext>
            </a:extLst>
          </p:cNvPr>
          <p:cNvSpPr/>
          <p:nvPr userDrawn="1"/>
        </p:nvSpPr>
        <p:spPr>
          <a:xfrm>
            <a:off x="0" y="2312526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3DF0AD-6FF3-4C35-8EA2-EC9A6CECFFB0}"/>
              </a:ext>
            </a:extLst>
          </p:cNvPr>
          <p:cNvSpPr/>
          <p:nvPr userDrawn="1"/>
        </p:nvSpPr>
        <p:spPr>
          <a:xfrm>
            <a:off x="0" y="4709734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F28BAC-9E47-4AA7-B81F-A74CF425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8"/>
            <a:ext cx="9144000" cy="195272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04EC13-6645-42D6-B85C-F9012C515ED7}"/>
              </a:ext>
            </a:extLst>
          </p:cNvPr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DEB3AA-481A-4B24-9F1E-D653D77CD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8385" y="4731879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1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3E2676-B027-43EC-AB5E-BE03F18E8E22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8F2E4-0D5F-4CA7-A9D3-14C4E4666CC4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31B21-B888-48C9-B30F-F4C48D444070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4382-F36A-45D3-8A43-C2486A4183CE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C11B63-A949-4B59-B9A0-0A8DB914E2E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6C8084B-B702-482A-A252-B744D0E54E33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086" y="4877978"/>
            <a:ext cx="864000" cy="18900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7727BD1F-8C5E-4E8A-AA1D-828547DA83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2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78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CE6BCD-6ED3-467A-9B4D-518F85377A2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7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3973C5-5786-40CC-8183-9FD1DA65EF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46C056A4-9364-40D2-9567-1E75596215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34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1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7175" y="4877979"/>
            <a:ext cx="87283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35090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17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CB70EC-3DDF-4C66-9CB3-825BD1697A7C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D3D7D-94F8-4027-B0FD-B7F302B2EDAB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C45F80-DDEC-4EFB-9408-353751CA4698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645AFC-C5C7-45D3-B6EA-0A2308E9D0F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620E48-B0E0-4748-8AE6-A36C0612EAAF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9011376-94DC-456B-A84E-CE86AA14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F62DA6-A3C4-49AD-9E8A-D8148BE55C8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88000" cy="216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D80272-F168-4D4D-A951-2F00B1B73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0876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88C89F-5725-4441-9DC7-28504758AD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08566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45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5" r:id="rId3"/>
    <p:sldLayoutId id="2147484195" r:id="rId4"/>
    <p:sldLayoutId id="2147484207" r:id="rId5"/>
    <p:sldLayoutId id="2147484209" r:id="rId6"/>
    <p:sldLayoutId id="2147484212" r:id="rId7"/>
    <p:sldLayoutId id="2147484213" r:id="rId8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D129F45-56CB-4D0C-B091-018C8D143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</a:t>
            </a:r>
            <a:r>
              <a:rPr lang="en-US" altLang="zh-CN" dirty="0" err="1"/>
              <a:t>MyBatis</a:t>
            </a:r>
            <a:r>
              <a:rPr lang="zh-CN" altLang="en-US" dirty="0"/>
              <a:t>与</a:t>
            </a:r>
            <a:r>
              <a:rPr lang="en-US" altLang="zh-CN" dirty="0"/>
              <a:t>Spring</a:t>
            </a:r>
            <a:r>
              <a:rPr lang="zh-CN" altLang="en-US" dirty="0"/>
              <a:t>的整合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422F82DC-88A9-43B7-80BE-634857F81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济南大学信息科学与工程学院 刘鹍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33C1D9-FEF7-449C-AB95-CB56D8959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pom.xml</a:t>
            </a:r>
            <a:r>
              <a:rPr lang="zh-CN" altLang="en-US" dirty="0"/>
              <a:t>中可以添加</a:t>
            </a:r>
            <a:r>
              <a:rPr lang="en-US" altLang="zh-CN" dirty="0"/>
              <a:t>&lt;properties&gt;</a:t>
            </a:r>
            <a:r>
              <a:rPr lang="zh-CN" altLang="en-US" dirty="0"/>
              <a:t>属性，用于定义类库版本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80ABCA-AAEE-4D8A-A0EE-1EBC29C16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10.1.1 </a:t>
            </a:r>
            <a:r>
              <a:rPr lang="zh-CN" altLang="en-US" dirty="0"/>
              <a:t>准备所需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r>
              <a:rPr lang="en-US" altLang="zh-CN" dirty="0"/>
              <a:t>——Maven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685F0C-6343-44F1-A977-6A9A1FE09A3A}"/>
              </a:ext>
            </a:extLst>
          </p:cNvPr>
          <p:cNvSpPr/>
          <p:nvPr/>
        </p:nvSpPr>
        <p:spPr>
          <a:xfrm>
            <a:off x="314864" y="1140589"/>
            <a:ext cx="8514271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200" dirty="0"/>
              <a:t>&lt;properties&gt;</a:t>
            </a:r>
          </a:p>
          <a:p>
            <a:r>
              <a:rPr lang="zh-CN" altLang="en-US" sz="2200" dirty="0"/>
              <a:t>	&lt;project.build.</a:t>
            </a:r>
            <a:r>
              <a:rPr lang="en-US" altLang="zh-CN" sz="2200" dirty="0"/>
              <a:t>e</a:t>
            </a:r>
            <a:r>
              <a:rPr lang="zh-CN" altLang="en-US" sz="2200" dirty="0"/>
              <a:t>ncoding&gt;UTF-8&lt;/project.build.</a:t>
            </a:r>
            <a:r>
              <a:rPr lang="en-US" altLang="zh-CN" sz="2200" dirty="0"/>
              <a:t>e</a:t>
            </a:r>
            <a:r>
              <a:rPr lang="zh-CN" altLang="en-US" sz="2200" dirty="0"/>
              <a:t>ncoding&gt;</a:t>
            </a:r>
          </a:p>
          <a:p>
            <a:r>
              <a:rPr lang="zh-CN" altLang="en-US" sz="2200" dirty="0"/>
              <a:t>	&lt;junit.version&gt;4.12&lt;/junit.version&gt;</a:t>
            </a:r>
          </a:p>
          <a:p>
            <a:r>
              <a:rPr lang="zh-CN" altLang="en-US" sz="2200" dirty="0"/>
              <a:t>	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&lt;spring.version&gt;5.</a:t>
            </a: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.RELEASE&lt;/spring.version&gt;</a:t>
            </a:r>
          </a:p>
          <a:p>
            <a:r>
              <a:rPr lang="zh-CN" altLang="en-US" sz="2200" dirty="0"/>
              <a:t>	&lt;mybatis.version&gt;3.5.</a:t>
            </a:r>
            <a:r>
              <a:rPr lang="en-US" altLang="zh-CN" sz="2200" dirty="0"/>
              <a:t>4</a:t>
            </a:r>
            <a:r>
              <a:rPr lang="zh-CN" altLang="en-US" sz="2200" dirty="0"/>
              <a:t>&lt;/mybatis.version&gt;</a:t>
            </a:r>
          </a:p>
          <a:p>
            <a:r>
              <a:rPr lang="zh-CN" altLang="en-US" sz="2200" dirty="0"/>
              <a:t>	&lt;mybatis.spring.version&gt;2.0.</a:t>
            </a:r>
            <a:r>
              <a:rPr lang="en-US" altLang="zh-CN" sz="2200" dirty="0"/>
              <a:t>4</a:t>
            </a:r>
            <a:r>
              <a:rPr lang="zh-CN" altLang="en-US" sz="2200" dirty="0"/>
              <a:t>&lt;/mybatis.spring.version&gt;</a:t>
            </a:r>
          </a:p>
          <a:p>
            <a:r>
              <a:rPr lang="zh-CN" altLang="en-US" sz="2200" dirty="0"/>
              <a:t>	&lt;commons-dbcp.version&gt;</a:t>
            </a:r>
            <a:r>
              <a:rPr lang="en-US" altLang="zh-CN" sz="2200" dirty="0"/>
              <a:t>2.7.0</a:t>
            </a:r>
            <a:r>
              <a:rPr lang="zh-CN" altLang="en-US" sz="2200" dirty="0"/>
              <a:t>&lt;/commons-dbcp.version&gt;</a:t>
            </a:r>
          </a:p>
          <a:p>
            <a:r>
              <a:rPr lang="zh-CN" altLang="en-US" sz="2200" dirty="0"/>
              <a:t>	</a:t>
            </a:r>
            <a:r>
              <a:rPr lang="en-US" altLang="zh-CN" sz="2200" dirty="0"/>
              <a:t>……</a:t>
            </a:r>
            <a:endParaRPr lang="zh-CN" altLang="en-US" sz="2200" dirty="0"/>
          </a:p>
          <a:p>
            <a:r>
              <a:rPr lang="zh-CN" altLang="en-US" sz="2200" dirty="0"/>
              <a:t>&lt;/properties&gt;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34D6F-A04E-4852-84E4-DD360887905E}"/>
              </a:ext>
            </a:extLst>
          </p:cNvPr>
          <p:cNvSpPr/>
          <p:nvPr/>
        </p:nvSpPr>
        <p:spPr>
          <a:xfrm>
            <a:off x="2044464" y="3604615"/>
            <a:ext cx="6012611" cy="1538883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&lt;dependency&gt;			&lt;</a:t>
            </a:r>
            <a:r>
              <a:rPr lang="en-US" altLang="zh-CN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groupId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org.springframework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groupId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&lt;</a:t>
            </a:r>
            <a:r>
              <a:rPr lang="en-US" altLang="zh-CN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artifactId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&gt;spring-context&lt;/</a:t>
            </a:r>
            <a:r>
              <a:rPr lang="en-US" altLang="zh-CN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artifactId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&gt;		&lt;version&gt;</a:t>
            </a:r>
            <a:r>
              <a:rPr lang="en-US" altLang="zh-CN" b="1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zh-CN" b="1" kern="1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spring.version</a:t>
            </a:r>
            <a:r>
              <a:rPr lang="en-US" altLang="zh-CN" b="1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&lt;/version&gt;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&lt;/dependency&gt;</a:t>
            </a:r>
            <a:endParaRPr lang="zh-CN" altLang="en-US" b="1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6862C57-F958-4742-B3AB-33CEFD4CDDD5}"/>
              </a:ext>
            </a:extLst>
          </p:cNvPr>
          <p:cNvSpPr/>
          <p:nvPr/>
        </p:nvSpPr>
        <p:spPr>
          <a:xfrm>
            <a:off x="3743867" y="2501660"/>
            <a:ext cx="2174344" cy="2396607"/>
          </a:xfrm>
          <a:custGeom>
            <a:avLst/>
            <a:gdLst>
              <a:gd name="connsiteX0" fmla="*/ 1069676 w 2174344"/>
              <a:gd name="connsiteY0" fmla="*/ 2018582 h 2396607"/>
              <a:gd name="connsiteX1" fmla="*/ 345057 w 2174344"/>
              <a:gd name="connsiteY1" fmla="*/ 1984076 h 2396607"/>
              <a:gd name="connsiteX2" fmla="*/ 301925 w 2174344"/>
              <a:gd name="connsiteY2" fmla="*/ 2286000 h 2396607"/>
              <a:gd name="connsiteX3" fmla="*/ 1112808 w 2174344"/>
              <a:gd name="connsiteY3" fmla="*/ 2389517 h 2396607"/>
              <a:gd name="connsiteX4" fmla="*/ 2035834 w 2174344"/>
              <a:gd name="connsiteY4" fmla="*/ 2346385 h 2396607"/>
              <a:gd name="connsiteX5" fmla="*/ 2078966 w 2174344"/>
              <a:gd name="connsiteY5" fmla="*/ 2018582 h 2396607"/>
              <a:gd name="connsiteX6" fmla="*/ 1155940 w 2174344"/>
              <a:gd name="connsiteY6" fmla="*/ 1992702 h 2396607"/>
              <a:gd name="connsiteX7" fmla="*/ 759125 w 2174344"/>
              <a:gd name="connsiteY7" fmla="*/ 1337095 h 2396607"/>
              <a:gd name="connsiteX8" fmla="*/ 0 w 2174344"/>
              <a:gd name="connsiteY8" fmla="*/ 0 h 239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344" h="2396607">
                <a:moveTo>
                  <a:pt x="1069676" y="2018582"/>
                </a:moveTo>
                <a:cubicBezTo>
                  <a:pt x="771345" y="1979044"/>
                  <a:pt x="473015" y="1939506"/>
                  <a:pt x="345057" y="1984076"/>
                </a:cubicBezTo>
                <a:cubicBezTo>
                  <a:pt x="217099" y="2028646"/>
                  <a:pt x="173966" y="2218426"/>
                  <a:pt x="301925" y="2286000"/>
                </a:cubicBezTo>
                <a:cubicBezTo>
                  <a:pt x="429884" y="2353574"/>
                  <a:pt x="823823" y="2379453"/>
                  <a:pt x="1112808" y="2389517"/>
                </a:cubicBezTo>
                <a:cubicBezTo>
                  <a:pt x="1401793" y="2399581"/>
                  <a:pt x="1874808" y="2408208"/>
                  <a:pt x="2035834" y="2346385"/>
                </a:cubicBezTo>
                <a:cubicBezTo>
                  <a:pt x="2196860" y="2284563"/>
                  <a:pt x="2225615" y="2077529"/>
                  <a:pt x="2078966" y="2018582"/>
                </a:cubicBezTo>
                <a:cubicBezTo>
                  <a:pt x="1932317" y="1959635"/>
                  <a:pt x="1375913" y="2106283"/>
                  <a:pt x="1155940" y="1992702"/>
                </a:cubicBezTo>
                <a:cubicBezTo>
                  <a:pt x="935967" y="1879121"/>
                  <a:pt x="951782" y="1669212"/>
                  <a:pt x="759125" y="1337095"/>
                </a:cubicBezTo>
                <a:cubicBezTo>
                  <a:pt x="566468" y="1004978"/>
                  <a:pt x="283234" y="502489"/>
                  <a:pt x="0" y="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5737FD5C-822B-4272-969E-3B935E920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10.1.2 </a:t>
            </a:r>
            <a:r>
              <a:rPr lang="zh-CN" altLang="en-US"/>
              <a:t>编写配置文件</a:t>
            </a:r>
          </a:p>
        </p:txBody>
      </p:sp>
      <p:sp>
        <p:nvSpPr>
          <p:cNvPr id="31" name="直接连接符 45">
            <a:extLst>
              <a:ext uri="{FF2B5EF4-FFF2-40B4-BE49-F238E27FC236}">
                <a16:creationId xmlns:a16="http://schemas.microsoft.com/office/drawing/2014/main" id="{48B13A7C-3C87-4AEB-940B-DC618E7B2B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0650" y="2223658"/>
            <a:ext cx="4757737" cy="9525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2" name="直接连接符 46">
            <a:extLst>
              <a:ext uri="{FF2B5EF4-FFF2-40B4-BE49-F238E27FC236}">
                <a16:creationId xmlns:a16="http://schemas.microsoft.com/office/drawing/2014/main" id="{65DC32AD-441E-48EF-8F7D-31EFB46641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8587" y="2760233"/>
            <a:ext cx="4749800" cy="20637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3" name="直接连接符 47">
            <a:extLst>
              <a:ext uri="{FF2B5EF4-FFF2-40B4-BE49-F238E27FC236}">
                <a16:creationId xmlns:a16="http://schemas.microsoft.com/office/drawing/2014/main" id="{F4FF65AA-421F-4408-89E9-117AF0092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5575" y="1701370"/>
            <a:ext cx="4722812" cy="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4" name="任意多边形 8">
            <a:extLst>
              <a:ext uri="{FF2B5EF4-FFF2-40B4-BE49-F238E27FC236}">
                <a16:creationId xmlns:a16="http://schemas.microsoft.com/office/drawing/2014/main" id="{BF828191-8286-481C-ACAC-E0D8F0C4C552}"/>
              </a:ext>
            </a:extLst>
          </p:cNvPr>
          <p:cNvSpPr/>
          <p:nvPr/>
        </p:nvSpPr>
        <p:spPr>
          <a:xfrm>
            <a:off x="4519187" y="1258458"/>
            <a:ext cx="100013" cy="449262"/>
          </a:xfrm>
          <a:custGeom>
            <a:avLst/>
            <a:gdLst>
              <a:gd name="connsiteX0" fmla="*/ 0 w 120761"/>
              <a:gd name="connsiteY0" fmla="*/ 0 h 548640"/>
              <a:gd name="connsiteX1" fmla="*/ 120761 w 120761"/>
              <a:gd name="connsiteY1" fmla="*/ 0 h 548640"/>
              <a:gd name="connsiteX2" fmla="*/ 120761 w 120761"/>
              <a:gd name="connsiteY2" fmla="*/ 548640 h 548640"/>
              <a:gd name="connsiteX3" fmla="*/ 0 w 120761"/>
              <a:gd name="connsiteY3" fmla="*/ 548640 h 548640"/>
              <a:gd name="connsiteX4" fmla="*/ 0 w 120761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61" h="548640">
                <a:moveTo>
                  <a:pt x="0" y="0"/>
                </a:moveTo>
                <a:lnTo>
                  <a:pt x="120761" y="0"/>
                </a:lnTo>
                <a:lnTo>
                  <a:pt x="12076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b="1" ker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宋体"/>
            </a:endParaRPr>
          </a:p>
        </p:txBody>
      </p:sp>
      <p:sp>
        <p:nvSpPr>
          <p:cNvPr id="35" name="任意多边形 9">
            <a:extLst>
              <a:ext uri="{FF2B5EF4-FFF2-40B4-BE49-F238E27FC236}">
                <a16:creationId xmlns:a16="http://schemas.microsoft.com/office/drawing/2014/main" id="{3DC33083-9E85-4EF0-9039-D3684F1790EB}"/>
              </a:ext>
            </a:extLst>
          </p:cNvPr>
          <p:cNvSpPr/>
          <p:nvPr/>
        </p:nvSpPr>
        <p:spPr>
          <a:xfrm>
            <a:off x="4141362" y="1729945"/>
            <a:ext cx="138113" cy="450850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b="1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宋体"/>
            </a:endParaRPr>
          </a:p>
        </p:txBody>
      </p:sp>
      <p:sp>
        <p:nvSpPr>
          <p:cNvPr id="36" name="圆角矩形 10">
            <a:extLst>
              <a:ext uri="{FF2B5EF4-FFF2-40B4-BE49-F238E27FC236}">
                <a16:creationId xmlns:a16="http://schemas.microsoft.com/office/drawing/2014/main" id="{F5A25081-5728-4C00-A6E5-4135436168A8}"/>
              </a:ext>
            </a:extLst>
          </p:cNvPr>
          <p:cNvSpPr/>
          <p:nvPr/>
        </p:nvSpPr>
        <p:spPr bwMode="auto">
          <a:xfrm>
            <a:off x="3558750" y="1220358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b="1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7" name="矩形 5">
            <a:extLst>
              <a:ext uri="{FF2B5EF4-FFF2-40B4-BE49-F238E27FC236}">
                <a16:creationId xmlns:a16="http://schemas.microsoft.com/office/drawing/2014/main" id="{4C1AE255-3D78-4948-9098-1E11371A7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600" y="1252108"/>
            <a:ext cx="4465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70C0"/>
                </a:solidFill>
                <a:latin typeface="宋体" pitchFamily="2" charset="-122"/>
              </a:rPr>
              <a:t>创建项目（</a:t>
            </a:r>
            <a:r>
              <a:rPr lang="en-US" altLang="zh-CN" sz="2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ch10</a:t>
            </a:r>
            <a:r>
              <a:rPr lang="zh-CN" altLang="en-US" sz="2000" b="1" kern="0" dirty="0">
                <a:solidFill>
                  <a:srgbClr val="0070C0"/>
                </a:solidFill>
                <a:latin typeface="宋体" pitchFamily="2" charset="-122"/>
              </a:rPr>
              <a:t>），引入</a:t>
            </a:r>
            <a:r>
              <a:rPr lang="en-US" altLang="zh-CN" sz="2000" b="1" kern="0" dirty="0">
                <a:solidFill>
                  <a:srgbClr val="0070C0"/>
                </a:solidFill>
                <a:latin typeface="宋体" pitchFamily="2" charset="-122"/>
              </a:rPr>
              <a:t>JAR</a:t>
            </a:r>
            <a:r>
              <a:rPr lang="zh-CN" altLang="en-US" sz="2000" b="1" kern="0" dirty="0">
                <a:solidFill>
                  <a:srgbClr val="0070C0"/>
                </a:solidFill>
                <a:latin typeface="宋体" pitchFamily="2" charset="-122"/>
              </a:rPr>
              <a:t>包</a:t>
            </a:r>
            <a:endParaRPr lang="zh-CN" altLang="zh-CN" sz="2000" b="1" kern="0" dirty="0">
              <a:solidFill>
                <a:srgbClr val="0070C0"/>
              </a:solidFill>
              <a:latin typeface="宋体" pitchFamily="2" charset="-122"/>
            </a:endParaRPr>
          </a:p>
        </p:txBody>
      </p:sp>
      <p:sp>
        <p:nvSpPr>
          <p:cNvPr id="38" name="圆角矩形 12">
            <a:extLst>
              <a:ext uri="{FF2B5EF4-FFF2-40B4-BE49-F238E27FC236}">
                <a16:creationId xmlns:a16="http://schemas.microsoft.com/office/drawing/2014/main" id="{4F502AFC-ED06-4CE4-9214-1877213C7491}"/>
              </a:ext>
            </a:extLst>
          </p:cNvPr>
          <p:cNvSpPr/>
          <p:nvPr/>
        </p:nvSpPr>
        <p:spPr bwMode="auto">
          <a:xfrm>
            <a:off x="3558750" y="1748995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b="1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9" name="圆角矩形 13">
            <a:extLst>
              <a:ext uri="{FF2B5EF4-FFF2-40B4-BE49-F238E27FC236}">
                <a16:creationId xmlns:a16="http://schemas.microsoft.com/office/drawing/2014/main" id="{02548E3F-FFBD-484F-97FD-260E6D614779}"/>
              </a:ext>
            </a:extLst>
          </p:cNvPr>
          <p:cNvSpPr/>
          <p:nvPr/>
        </p:nvSpPr>
        <p:spPr bwMode="auto">
          <a:xfrm>
            <a:off x="3558750" y="2287158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b="1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" name="矩形 7">
            <a:extLst>
              <a:ext uri="{FF2B5EF4-FFF2-40B4-BE49-F238E27FC236}">
                <a16:creationId xmlns:a16="http://schemas.microsoft.com/office/drawing/2014/main" id="{95196DBC-C7F2-4DE2-A165-D79A5E20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600" y="2382408"/>
            <a:ext cx="50417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编写</a:t>
            </a:r>
            <a:r>
              <a:rPr lang="en-US" altLang="zh-CN" sz="2000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zh-CN" altLang="en-US" sz="2000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配置文件</a:t>
            </a:r>
            <a:r>
              <a:rPr lang="en-US" altLang="zh-CN" sz="2000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applicationContext.xml</a:t>
            </a:r>
            <a:endParaRPr lang="zh-CN" altLang="en-US" sz="2000" b="1" kern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6">
            <a:extLst>
              <a:ext uri="{FF2B5EF4-FFF2-40B4-BE49-F238E27FC236}">
                <a16:creationId xmlns:a16="http://schemas.microsoft.com/office/drawing/2014/main" id="{D813CC9C-872F-4E36-B975-8AF4267CE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600" y="1820433"/>
            <a:ext cx="22381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编写</a:t>
            </a:r>
            <a:r>
              <a:rPr lang="en-US" altLang="zh-CN" sz="2000" b="1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db.properties </a:t>
            </a:r>
            <a:endParaRPr lang="zh-CN" altLang="en-US" sz="2000" b="1" ker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1">
            <a:extLst>
              <a:ext uri="{FF2B5EF4-FFF2-40B4-BE49-F238E27FC236}">
                <a16:creationId xmlns:a16="http://schemas.microsoft.com/office/drawing/2014/main" id="{A146883D-E412-412D-9CCD-251323B26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912" y="1258458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2">
            <a:extLst>
              <a:ext uri="{FF2B5EF4-FFF2-40B4-BE49-F238E27FC236}">
                <a16:creationId xmlns:a16="http://schemas.microsoft.com/office/drawing/2014/main" id="{5DC7F766-652B-41AF-8F0A-C8CE212C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912" y="1787095"/>
            <a:ext cx="407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/>
              <a:t> </a:t>
            </a:r>
            <a:endParaRPr lang="zh-CN" altLang="en-US" b="1"/>
          </a:p>
        </p:txBody>
      </p:sp>
      <p:sp>
        <p:nvSpPr>
          <p:cNvPr id="44" name="矩形 3">
            <a:extLst>
              <a:ext uri="{FF2B5EF4-FFF2-40B4-BE49-F238E27FC236}">
                <a16:creationId xmlns:a16="http://schemas.microsoft.com/office/drawing/2014/main" id="{29D04623-A91B-4544-9C8F-328F7F98E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912" y="2322083"/>
            <a:ext cx="420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直接连接符 46">
            <a:extLst>
              <a:ext uri="{FF2B5EF4-FFF2-40B4-BE49-F238E27FC236}">
                <a16:creationId xmlns:a16="http://schemas.microsoft.com/office/drawing/2014/main" id="{02A79A3A-16C0-478A-83B1-889D78285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0650" y="3323795"/>
            <a:ext cx="4757737" cy="15875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6" name="圆角矩形 20">
            <a:extLst>
              <a:ext uri="{FF2B5EF4-FFF2-40B4-BE49-F238E27FC236}">
                <a16:creationId xmlns:a16="http://schemas.microsoft.com/office/drawing/2014/main" id="{E1DC1D1F-7624-4084-8E91-4C05A2AD2497}"/>
              </a:ext>
            </a:extLst>
          </p:cNvPr>
          <p:cNvSpPr/>
          <p:nvPr/>
        </p:nvSpPr>
        <p:spPr bwMode="auto">
          <a:xfrm>
            <a:off x="3558750" y="2828495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b="1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7" name="矩形 7">
            <a:extLst>
              <a:ext uri="{FF2B5EF4-FFF2-40B4-BE49-F238E27FC236}">
                <a16:creationId xmlns:a16="http://schemas.microsoft.com/office/drawing/2014/main" id="{ECEC41AA-E1FF-43F8-B00B-1DD23E2BA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600" y="2939620"/>
            <a:ext cx="47548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编写</a:t>
            </a:r>
            <a:r>
              <a:rPr lang="en-US" altLang="zh-CN" sz="2000" b="1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MyBatis</a:t>
            </a:r>
            <a:r>
              <a:rPr lang="zh-CN" altLang="en-US" sz="2000" b="1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配置文件</a:t>
            </a:r>
            <a:r>
              <a:rPr lang="en-US" altLang="zh-CN" sz="2000" b="1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mybatis-config.xml</a:t>
            </a:r>
            <a:endParaRPr lang="zh-CN" altLang="zh-CN" sz="2000" b="1" kern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矩形 3">
            <a:extLst>
              <a:ext uri="{FF2B5EF4-FFF2-40B4-BE49-F238E27FC236}">
                <a16:creationId xmlns:a16="http://schemas.microsoft.com/office/drawing/2014/main" id="{BC3AD921-6367-4AC7-8B5C-D5FF71269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912" y="2871358"/>
            <a:ext cx="420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直接连接符 46">
            <a:extLst>
              <a:ext uri="{FF2B5EF4-FFF2-40B4-BE49-F238E27FC236}">
                <a16:creationId xmlns:a16="http://schemas.microsoft.com/office/drawing/2014/main" id="{8C7F3B06-E4B6-4F27-A196-6CA3AD466F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8587" y="3861958"/>
            <a:ext cx="4749800" cy="9525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0" name="圆角矩形 24">
            <a:extLst>
              <a:ext uri="{FF2B5EF4-FFF2-40B4-BE49-F238E27FC236}">
                <a16:creationId xmlns:a16="http://schemas.microsoft.com/office/drawing/2014/main" id="{2B76BA85-9650-4943-A46E-5DBDDF89121E}"/>
              </a:ext>
            </a:extLst>
          </p:cNvPr>
          <p:cNvSpPr/>
          <p:nvPr/>
        </p:nvSpPr>
        <p:spPr bwMode="auto">
          <a:xfrm>
            <a:off x="3558750" y="3374595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b="1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1" name="矩形 7">
            <a:extLst>
              <a:ext uri="{FF2B5EF4-FFF2-40B4-BE49-F238E27FC236}">
                <a16:creationId xmlns:a16="http://schemas.microsoft.com/office/drawing/2014/main" id="{3A8D3808-0CC1-47DF-A365-257A90D4F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600" y="3477783"/>
            <a:ext cx="2428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引入</a:t>
            </a:r>
            <a:r>
              <a:rPr lang="en-US" altLang="zh-CN" sz="2000" b="1" ker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log4j.properties</a:t>
            </a:r>
            <a:endParaRPr lang="zh-CN" altLang="zh-CN" sz="2000" b="1" kern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3">
            <a:extLst>
              <a:ext uri="{FF2B5EF4-FFF2-40B4-BE49-F238E27FC236}">
                <a16:creationId xmlns:a16="http://schemas.microsoft.com/office/drawing/2014/main" id="{E6E90656-0D91-41A5-AF05-6D9A0EBA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912" y="3417458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85F4F0E-C36B-4A87-A51D-04504100E925}"/>
              </a:ext>
            </a:extLst>
          </p:cNvPr>
          <p:cNvGrpSpPr>
            <a:grpSpLocks/>
          </p:cNvGrpSpPr>
          <p:nvPr/>
        </p:nvGrpSpPr>
        <p:grpSpPr bwMode="auto">
          <a:xfrm>
            <a:off x="223412" y="980645"/>
            <a:ext cx="2992438" cy="2992438"/>
            <a:chOff x="482607" y="2373313"/>
            <a:chExt cx="2502120" cy="2501900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365A9F1-B4C4-42CB-A83D-1A933D6E0DB2}"/>
                </a:ext>
              </a:extLst>
            </p:cNvPr>
            <p:cNvSpPr/>
            <p:nvPr/>
          </p:nvSpPr>
          <p:spPr>
            <a:xfrm>
              <a:off x="482607" y="2373313"/>
              <a:ext cx="2502120" cy="25019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0F1B7ED-0CC7-4832-95CC-79515A478285}"/>
                </a:ext>
              </a:extLst>
            </p:cNvPr>
            <p:cNvSpPr/>
            <p:nvPr/>
          </p:nvSpPr>
          <p:spPr bwMode="auto">
            <a:xfrm>
              <a:off x="684269" y="2570359"/>
              <a:ext cx="2101549" cy="210154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76200" dist="50800" dir="16200000">
                <a:prstClr val="black">
                  <a:alpha val="34000"/>
                </a:prstClr>
              </a:innerShdw>
            </a:effec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b="1">
                <a:latin typeface="Arial" charset="0"/>
              </a:endParaRPr>
            </a:p>
          </p:txBody>
        </p:sp>
        <p:sp>
          <p:nvSpPr>
            <p:cNvPr id="56" name="矩形 1">
              <a:extLst>
                <a:ext uri="{FF2B5EF4-FFF2-40B4-BE49-F238E27FC236}">
                  <a16:creationId xmlns:a16="http://schemas.microsoft.com/office/drawing/2014/main" id="{0CA6307F-DF15-40D3-8D5E-59214F4A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65" y="3264175"/>
              <a:ext cx="1982785" cy="553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操作步骤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6" grpId="0" animBg="1"/>
      <p:bldP spid="47" grpId="0"/>
      <p:bldP spid="48" grpId="0"/>
      <p:bldP spid="50" grpId="0" animBg="1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BF3656-24E4-4689-BA5D-409C0C8F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创建项目，引入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中，创建一个名称为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项目，添加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的依赖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db.properties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8914" name="标题 1">
            <a:extLst>
              <a:ext uri="{FF2B5EF4-FFF2-40B4-BE49-F238E27FC236}">
                <a16:creationId xmlns:a16="http://schemas.microsoft.com/office/drawing/2014/main" id="{BC91C866-61F7-4BB8-8362-C4660C072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10.1.2 </a:t>
            </a:r>
            <a:r>
              <a:rPr lang="zh-CN" altLang="en-US"/>
              <a:t>编写配置文件</a:t>
            </a:r>
          </a:p>
        </p:txBody>
      </p:sp>
      <p:sp>
        <p:nvSpPr>
          <p:cNvPr id="40" name="矩形 16">
            <a:extLst>
              <a:ext uri="{FF2B5EF4-FFF2-40B4-BE49-F238E27FC236}">
                <a16:creationId xmlns:a16="http://schemas.microsoft.com/office/drawing/2014/main" id="{B92FD288-3518-42D5-9BB0-3224D4DA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80" y="2434738"/>
            <a:ext cx="6442912" cy="1641962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jdbc.driver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com.mysql.jdbc.Driver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jdbc.url=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jdbc.username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=root</a:t>
            </a:r>
          </a:p>
          <a:p>
            <a:pPr lvl="1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jdbc.password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FB0D5-4A96-4FD9-81AB-5B0FFC22F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684857"/>
            <a:ext cx="1493523" cy="4134642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配置文件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1277B9-843D-4511-8D78-141545D1621F}"/>
              </a:ext>
            </a:extLst>
          </p:cNvPr>
          <p:cNvGrpSpPr>
            <a:grpSpLocks/>
          </p:cNvGrpSpPr>
          <p:nvPr/>
        </p:nvGrpSpPr>
        <p:grpSpPr bwMode="auto">
          <a:xfrm>
            <a:off x="1561380" y="615543"/>
            <a:ext cx="7496355" cy="4278094"/>
            <a:chOff x="558799" y="1371706"/>
            <a:chExt cx="8112125" cy="5158521"/>
          </a:xfrm>
        </p:grpSpPr>
        <p:sp>
          <p:nvSpPr>
            <p:cNvPr id="39951" name="矩形 86">
              <a:extLst>
                <a:ext uri="{FF2B5EF4-FFF2-40B4-BE49-F238E27FC236}">
                  <a16:creationId xmlns:a16="http://schemas.microsoft.com/office/drawing/2014/main" id="{8ABEA490-BBC9-4642-BD83-C0BDF1BEE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99" y="1415566"/>
              <a:ext cx="8112125" cy="5025267"/>
            </a:xfrm>
            <a:prstGeom prst="rect">
              <a:avLst/>
            </a:prstGeom>
            <a:solidFill>
              <a:srgbClr val="E7F4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52" name="矩形 87">
              <a:extLst>
                <a:ext uri="{FF2B5EF4-FFF2-40B4-BE49-F238E27FC236}">
                  <a16:creationId xmlns:a16="http://schemas.microsoft.com/office/drawing/2014/main" id="{529A91E6-7F6D-40E3-83EA-4B7B29F10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4" y="1371706"/>
              <a:ext cx="8102598" cy="515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context:property-placeholder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location="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classpath:db.properties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&lt;bean id="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dataSource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class=" 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org.springframework.jdbc.datasource.DriverManagerDataSource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"&gt;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	&lt;property name="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driverClassName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value="${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jdbc.driver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}" 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	 &lt;property name="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url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value="${jdbc.url}" 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	 &lt;property name="username" value="${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jdbc.username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}" 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 &lt;property name="password" value="${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jdbc.password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}" 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&lt;/bean&gt;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&lt;bean id="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transactionManager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 class="org.springframework.jdbc.datasource.DataSourceTransactionManager"&gt;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	&lt;property name="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dataSource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ref="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dataSource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&lt;/bean&gt;	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tx:annotation-driven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transaction-manager="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transactionManager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&lt;bean id="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sqlSessionFactory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class="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org.mybatis.spring.SqlSessionFactoryBean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&lt;property name="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dataSource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ref="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dataSource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&lt;property name="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configLocation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value="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classpath:mybatis-config.xml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&lt;/bean&gt;</a:t>
              </a:r>
            </a:p>
          </p:txBody>
        </p:sp>
      </p:grpSp>
      <p:sp>
        <p:nvSpPr>
          <p:cNvPr id="39940" name="标题 1">
            <a:extLst>
              <a:ext uri="{FF2B5EF4-FFF2-40B4-BE49-F238E27FC236}">
                <a16:creationId xmlns:a16="http://schemas.microsoft.com/office/drawing/2014/main" id="{B2BB9C70-95A1-42DB-9B4B-4E8B6CC36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10.1.2 </a:t>
            </a:r>
            <a:r>
              <a:rPr lang="zh-CN" altLang="en-US"/>
              <a:t>编写配置文件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7E2A005C-1085-445F-A0AC-68B4EE975F44}"/>
              </a:ext>
            </a:extLst>
          </p:cNvPr>
          <p:cNvSpPr/>
          <p:nvPr/>
        </p:nvSpPr>
        <p:spPr>
          <a:xfrm>
            <a:off x="7667381" y="708765"/>
            <a:ext cx="1335881" cy="334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</a:t>
            </a:r>
            <a:r>
              <a:rPr lang="en-US" altLang="zh-CN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db.properties </a:t>
            </a:r>
            <a:endParaRPr lang="zh-CN" altLang="en-US" sz="1200" dirty="0">
              <a:solidFill>
                <a:prstClr val="whit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08C6998-D77D-4B3A-8437-B963B6F1F188}"/>
              </a:ext>
            </a:extLst>
          </p:cNvPr>
          <p:cNvCxnSpPr>
            <a:cxnSpLocks/>
          </p:cNvCxnSpPr>
          <p:nvPr/>
        </p:nvCxnSpPr>
        <p:spPr>
          <a:xfrm flipH="1" flipV="1">
            <a:off x="7040880" y="788269"/>
            <a:ext cx="622100" cy="898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4495E13D-B3C6-494E-A2D6-AAFDC5A0DED9}"/>
              </a:ext>
            </a:extLst>
          </p:cNvPr>
          <p:cNvSpPr/>
          <p:nvPr/>
        </p:nvSpPr>
        <p:spPr>
          <a:xfrm>
            <a:off x="7929700" y="1359265"/>
            <a:ext cx="1073562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配置数据源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D14ECA6-C756-4215-A58C-9602B244BC1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934200" y="1359265"/>
            <a:ext cx="995500" cy="1666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B07986E-F4E9-4465-A6DE-3826242D6618}"/>
              </a:ext>
            </a:extLst>
          </p:cNvPr>
          <p:cNvSpPr/>
          <p:nvPr/>
        </p:nvSpPr>
        <p:spPr>
          <a:xfrm>
            <a:off x="4572000" y="2447026"/>
            <a:ext cx="1411158" cy="28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配置事务管理器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26C07F-200D-44C5-B6B7-56311FA8A0C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118374" y="2591367"/>
            <a:ext cx="453626" cy="776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54C9CC0-EE63-4956-8102-2C2A05C6EAA8}"/>
              </a:ext>
            </a:extLst>
          </p:cNvPr>
          <p:cNvSpPr/>
          <p:nvPr/>
        </p:nvSpPr>
        <p:spPr>
          <a:xfrm>
            <a:off x="6714302" y="3301102"/>
            <a:ext cx="1232296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开启事务注解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08A015-DC04-4C5E-A605-2D9A6F907AE3}"/>
              </a:ext>
            </a:extLst>
          </p:cNvPr>
          <p:cNvCxnSpPr>
            <a:cxnSpLocks/>
          </p:cNvCxnSpPr>
          <p:nvPr/>
        </p:nvCxnSpPr>
        <p:spPr>
          <a:xfrm flipH="1">
            <a:off x="6191388" y="3483956"/>
            <a:ext cx="498872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8C6B2073-E8B3-4B64-8977-1DFBC124D54E}"/>
              </a:ext>
            </a:extLst>
          </p:cNvPr>
          <p:cNvSpPr/>
          <p:nvPr/>
        </p:nvSpPr>
        <p:spPr>
          <a:xfrm>
            <a:off x="7772401" y="4117099"/>
            <a:ext cx="1379690" cy="388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F6B5906-4E20-4DFA-964F-6DFEB5C078F7}"/>
              </a:ext>
            </a:extLst>
          </p:cNvPr>
          <p:cNvCxnSpPr/>
          <p:nvPr/>
        </p:nvCxnSpPr>
        <p:spPr>
          <a:xfrm flipH="1" flipV="1">
            <a:off x="7261759" y="4084198"/>
            <a:ext cx="585788" cy="1643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4" grpId="0" animBg="1"/>
      <p:bldP spid="17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836D92-C355-4290-8D43-6699EC2B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编写</a:t>
            </a:r>
            <a:r>
              <a:rPr lang="en-US" altLang="zh-CN" dirty="0" err="1">
                <a:solidFill>
                  <a:srgbClr val="000000"/>
                </a:solidFill>
                <a:cs typeface="Times New Roman" panose="02020603050405020304" pitchFamily="18" charset="0"/>
              </a:rPr>
              <a:t>MyBatis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配置文件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mybatis-config.xml</a:t>
            </a:r>
            <a:endParaRPr lang="zh-CN" altLang="en-US" dirty="0"/>
          </a:p>
        </p:txBody>
      </p:sp>
      <p:sp>
        <p:nvSpPr>
          <p:cNvPr id="40962" name="标题 1">
            <a:extLst>
              <a:ext uri="{FF2B5EF4-FFF2-40B4-BE49-F238E27FC236}">
                <a16:creationId xmlns:a16="http://schemas.microsoft.com/office/drawing/2014/main" id="{52EF367C-EDF8-49B3-8CEA-04F9DB658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10.1.2 </a:t>
            </a:r>
            <a:r>
              <a:rPr lang="zh-CN" altLang="en-US"/>
              <a:t>编写配置文件</a:t>
            </a: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7B1DE3AD-186E-410B-A65F-44484FF5D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88" y="1229827"/>
            <a:ext cx="7729739" cy="3228816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 ?&gt;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&lt;configuration&gt; 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typeAliases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&lt;package name="cn.edu.ujn.ch10.dao" /&gt;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typeAliases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&lt;mappers&gt; 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&lt;/mappers&gt;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&lt;/configuration&gt;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836D92-C355-4290-8D43-6699EC2B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log4j.properties</a:t>
            </a:r>
            <a:endParaRPr lang="zh-CN" altLang="en-US" dirty="0"/>
          </a:p>
        </p:txBody>
      </p:sp>
      <p:sp>
        <p:nvSpPr>
          <p:cNvPr id="40962" name="标题 1">
            <a:extLst>
              <a:ext uri="{FF2B5EF4-FFF2-40B4-BE49-F238E27FC236}">
                <a16:creationId xmlns:a16="http://schemas.microsoft.com/office/drawing/2014/main" id="{52EF367C-EDF8-49B3-8CEA-04F9DB658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10.1.2 </a:t>
            </a:r>
            <a:r>
              <a:rPr lang="zh-CN" altLang="en-US" dirty="0"/>
              <a:t>编写配置文件</a:t>
            </a:r>
          </a:p>
        </p:txBody>
      </p:sp>
      <p:sp>
        <p:nvSpPr>
          <p:cNvPr id="40" name="矩形 16">
            <a:extLst>
              <a:ext uri="{FF2B5EF4-FFF2-40B4-BE49-F238E27FC236}">
                <a16:creationId xmlns:a16="http://schemas.microsoft.com/office/drawing/2014/main" id="{AA035174-CBDF-4778-B9CD-B1A4F264D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87" y="1183248"/>
            <a:ext cx="7367429" cy="3381203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Global logging configuration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log4j.rootLogger=ERROR,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logging configuration...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log4j.logger.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com.itheima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=DEBUG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Console output...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log4j.appender.stdout=org.apache.log4j.ConsoleAppender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log4j.appender.stdout.layout=org.apache.log4j.PatternLayout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log4j.appender.stdout.layout.ConversionPattern=%5p [%t] - %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7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F448C5-0294-44E3-B744-94DE13A2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将</a:t>
            </a:r>
            <a:r>
              <a:rPr lang="en-US" altLang="zh-CN" sz="2000" dirty="0" err="1"/>
              <a:t>MyBatis</a:t>
            </a:r>
            <a:r>
              <a:rPr lang="zh-CN" altLang="en-US" sz="2000" dirty="0"/>
              <a:t>中的配置合并到</a:t>
            </a:r>
            <a:r>
              <a:rPr lang="en-US" altLang="zh-CN" sz="2000" dirty="0"/>
              <a:t>Spring</a:t>
            </a:r>
            <a:r>
              <a:rPr lang="zh-CN" altLang="en-US" sz="2000" dirty="0"/>
              <a:t>配置文件中：</a:t>
            </a:r>
            <a:r>
              <a:rPr lang="en-US" altLang="zh-CN" sz="2000" dirty="0"/>
              <a:t>spring-mybatis.xml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3EA04E-5801-4E88-A116-F80F13F64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10.1.2 </a:t>
            </a:r>
            <a:r>
              <a:rPr lang="zh-CN" altLang="en-US" dirty="0"/>
              <a:t>编写配置文件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A1AB76-651D-408A-88F2-DAFB4766D71B}"/>
              </a:ext>
            </a:extLst>
          </p:cNvPr>
          <p:cNvSpPr/>
          <p:nvPr/>
        </p:nvSpPr>
        <p:spPr>
          <a:xfrm>
            <a:off x="307571" y="1064426"/>
            <a:ext cx="8478982" cy="378565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&lt;</a:t>
            </a:r>
            <a:r>
              <a:rPr lang="en-US" altLang="zh-CN" sz="1500" dirty="0" err="1"/>
              <a:t>context:component-scan</a:t>
            </a:r>
            <a:r>
              <a:rPr lang="en-US" altLang="zh-CN" sz="1500" dirty="0"/>
              <a:t> base-package="</a:t>
            </a:r>
            <a:r>
              <a:rPr lang="en-US" altLang="zh-CN" sz="1500" dirty="0" err="1"/>
              <a:t>cn.edu.ujn</a:t>
            </a:r>
            <a:r>
              <a:rPr lang="en-US" altLang="zh-CN" sz="1500" dirty="0"/>
              <a:t>" /&gt;</a:t>
            </a:r>
          </a:p>
          <a:p>
            <a:r>
              <a:rPr lang="en-US" altLang="zh-CN" sz="1500" dirty="0"/>
              <a:t>&lt;</a:t>
            </a:r>
            <a:r>
              <a:rPr lang="en-US" altLang="zh-CN" sz="1500" dirty="0" err="1"/>
              <a:t>context:property-placeholder</a:t>
            </a:r>
            <a:r>
              <a:rPr lang="en-US" altLang="zh-CN" sz="1500" dirty="0"/>
              <a:t>  location="</a:t>
            </a:r>
            <a:r>
              <a:rPr lang="en-US" altLang="zh-CN" sz="1500" dirty="0" err="1"/>
              <a:t>classpath:db.properties</a:t>
            </a:r>
            <a:r>
              <a:rPr lang="en-US" altLang="zh-CN" sz="1500" dirty="0"/>
              <a:t>" /&gt;</a:t>
            </a:r>
          </a:p>
          <a:p>
            <a:r>
              <a:rPr lang="en-US" altLang="zh-CN" sz="1500" dirty="0"/>
              <a:t>&lt;bean id="</a:t>
            </a:r>
            <a:r>
              <a:rPr lang="en-US" altLang="zh-CN" sz="1500" dirty="0" err="1"/>
              <a:t>dataSource</a:t>
            </a:r>
            <a:r>
              <a:rPr lang="en-US" altLang="zh-CN" sz="1500" dirty="0"/>
              <a:t>" class="</a:t>
            </a:r>
            <a:r>
              <a:rPr lang="en-US" altLang="zh-CN" sz="1500" dirty="0" err="1"/>
              <a:t>org.springframework.jdbc.datasource.DriverManagerDataSource</a:t>
            </a:r>
            <a:r>
              <a:rPr lang="en-US" altLang="zh-CN" sz="1500" dirty="0"/>
              <a:t>"&gt;</a:t>
            </a:r>
          </a:p>
          <a:p>
            <a:r>
              <a:rPr lang="en-US" altLang="zh-CN" sz="1500" dirty="0"/>
              <a:t>    &lt;property name="</a:t>
            </a:r>
            <a:r>
              <a:rPr lang="en-US" altLang="zh-CN" sz="1500" dirty="0" err="1"/>
              <a:t>driverClassName</a:t>
            </a:r>
            <a:r>
              <a:rPr lang="en-US" altLang="zh-CN" sz="1500" dirty="0"/>
              <a:t>" value="${</a:t>
            </a:r>
            <a:r>
              <a:rPr lang="en-US" altLang="zh-CN" sz="1500" dirty="0" err="1"/>
              <a:t>jdbc.driver</a:t>
            </a:r>
            <a:r>
              <a:rPr lang="en-US" altLang="zh-CN" sz="1500" dirty="0"/>
              <a:t>}" /&gt;</a:t>
            </a:r>
          </a:p>
          <a:p>
            <a:r>
              <a:rPr lang="en-US" altLang="zh-CN" sz="1500" dirty="0"/>
              <a:t>    ......</a:t>
            </a:r>
          </a:p>
          <a:p>
            <a:r>
              <a:rPr lang="en-US" altLang="zh-CN" sz="1500" dirty="0"/>
              <a:t>&lt;/bean&gt;</a:t>
            </a:r>
          </a:p>
          <a:p>
            <a:r>
              <a:rPr lang="en-US" altLang="zh-CN" sz="1500" dirty="0"/>
              <a:t>&lt;bean id="</a:t>
            </a:r>
            <a:r>
              <a:rPr lang="en-US" altLang="zh-CN" sz="1500" dirty="0" err="1"/>
              <a:t>transactionManager</a:t>
            </a:r>
            <a:r>
              <a:rPr lang="en-US" altLang="zh-CN" sz="1500" dirty="0"/>
              <a:t>" class="org.springframework.jdbc.datasource.DataSourceTransactionManager"&gt;</a:t>
            </a:r>
          </a:p>
          <a:p>
            <a:r>
              <a:rPr lang="en-US" altLang="zh-CN" sz="1500" dirty="0"/>
              <a:t>    &lt;property name="</a:t>
            </a:r>
            <a:r>
              <a:rPr lang="en-US" altLang="zh-CN" sz="1500" dirty="0" err="1"/>
              <a:t>dataSource</a:t>
            </a:r>
            <a:r>
              <a:rPr lang="en-US" altLang="zh-CN" sz="1500" dirty="0"/>
              <a:t>" ref="</a:t>
            </a:r>
            <a:r>
              <a:rPr lang="en-US" altLang="zh-CN" sz="1500" dirty="0" err="1"/>
              <a:t>dataSource</a:t>
            </a:r>
            <a:r>
              <a:rPr lang="en-US" altLang="zh-CN" sz="1500" dirty="0"/>
              <a:t>" /&gt;</a:t>
            </a:r>
          </a:p>
          <a:p>
            <a:r>
              <a:rPr lang="en-US" altLang="zh-CN" sz="1500" dirty="0"/>
              <a:t>&lt;/bean&gt;</a:t>
            </a:r>
          </a:p>
          <a:p>
            <a:r>
              <a:rPr lang="en-US" altLang="zh-CN" sz="1500" dirty="0"/>
              <a:t>&lt;</a:t>
            </a:r>
            <a:r>
              <a:rPr lang="en-US" altLang="zh-CN" sz="1500" dirty="0" err="1"/>
              <a:t>tx:annotation-driventransaction-manager</a:t>
            </a:r>
            <a:r>
              <a:rPr lang="en-US" altLang="zh-CN" sz="1500" dirty="0"/>
              <a:t>="</a:t>
            </a:r>
            <a:r>
              <a:rPr lang="en-US" altLang="zh-CN" sz="1500" dirty="0" err="1"/>
              <a:t>transactionManager</a:t>
            </a:r>
            <a:r>
              <a:rPr lang="en-US" altLang="zh-CN" sz="1500" dirty="0"/>
              <a:t>" /&gt;</a:t>
            </a:r>
          </a:p>
          <a:p>
            <a:r>
              <a:rPr lang="en-US" altLang="zh-CN" sz="1500" dirty="0"/>
              <a:t>&lt;bean id="</a:t>
            </a:r>
            <a:r>
              <a:rPr lang="en-US" altLang="zh-CN" sz="1500" dirty="0" err="1"/>
              <a:t>sqlSessionFactory</a:t>
            </a:r>
            <a:r>
              <a:rPr lang="en-US" altLang="zh-CN" sz="1500" dirty="0"/>
              <a:t>" class="</a:t>
            </a:r>
            <a:r>
              <a:rPr lang="en-US" altLang="zh-CN" sz="1500" dirty="0" err="1"/>
              <a:t>org.mybatis.spring.SqlSessionFactoryBean</a:t>
            </a:r>
            <a:r>
              <a:rPr lang="en-US" altLang="zh-CN" sz="1500" dirty="0"/>
              <a:t>"&gt;</a:t>
            </a:r>
          </a:p>
          <a:p>
            <a:r>
              <a:rPr lang="en-US" altLang="zh-CN" sz="1500" dirty="0"/>
              <a:t>    &lt;property name="</a:t>
            </a:r>
            <a:r>
              <a:rPr lang="en-US" altLang="zh-CN" sz="1500" dirty="0" err="1"/>
              <a:t>dataSource</a:t>
            </a:r>
            <a:r>
              <a:rPr lang="en-US" altLang="zh-CN" sz="1500" dirty="0"/>
              <a:t>" ref="</a:t>
            </a:r>
            <a:r>
              <a:rPr lang="en-US" altLang="zh-CN" sz="1500" dirty="0" err="1"/>
              <a:t>dataSource</a:t>
            </a:r>
            <a:r>
              <a:rPr lang="en-US" altLang="zh-CN" sz="1500" dirty="0"/>
              <a:t>" /&gt;</a:t>
            </a:r>
          </a:p>
          <a:p>
            <a:r>
              <a:rPr lang="en-US" altLang="zh-CN" sz="1500" dirty="0"/>
              <a:t>    </a:t>
            </a:r>
            <a:r>
              <a:rPr lang="en-US" altLang="zh-CN" sz="1500" b="1" dirty="0">
                <a:solidFill>
                  <a:srgbClr val="C00000"/>
                </a:solidFill>
              </a:rPr>
              <a:t>&lt;property name="</a:t>
            </a:r>
            <a:r>
              <a:rPr lang="en-US" altLang="zh-CN" sz="1500" b="1" dirty="0" err="1">
                <a:solidFill>
                  <a:srgbClr val="C00000"/>
                </a:solidFill>
              </a:rPr>
              <a:t>typeAliasesPackage"value</a:t>
            </a:r>
            <a:r>
              <a:rPr lang="en-US" altLang="zh-CN" sz="1500" b="1" dirty="0">
                <a:solidFill>
                  <a:srgbClr val="C00000"/>
                </a:solidFill>
              </a:rPr>
              <a:t>="cn.edu.ujn.ch10.dao" /&gt;</a:t>
            </a:r>
          </a:p>
          <a:p>
            <a:r>
              <a:rPr lang="en-US" altLang="zh-CN" sz="1500" b="1" dirty="0">
                <a:solidFill>
                  <a:srgbClr val="C00000"/>
                </a:solidFill>
              </a:rPr>
              <a:t>    &lt;property name="</a:t>
            </a:r>
            <a:r>
              <a:rPr lang="en-US" altLang="zh-CN" sz="1500" b="1" dirty="0" err="1">
                <a:solidFill>
                  <a:srgbClr val="C00000"/>
                </a:solidFill>
              </a:rPr>
              <a:t>mapperLocations</a:t>
            </a:r>
            <a:r>
              <a:rPr lang="en-US" altLang="zh-CN" sz="1500" b="1" dirty="0">
                <a:solidFill>
                  <a:srgbClr val="C00000"/>
                </a:solidFill>
              </a:rPr>
              <a:t>" value="</a:t>
            </a:r>
            <a:r>
              <a:rPr lang="en-US" altLang="zh-CN" sz="1500" b="1" dirty="0" err="1">
                <a:solidFill>
                  <a:srgbClr val="C00000"/>
                </a:solidFill>
              </a:rPr>
              <a:t>classpath:cn</a:t>
            </a:r>
            <a:r>
              <a:rPr lang="en-US" altLang="zh-CN" sz="1500" b="1" dirty="0">
                <a:solidFill>
                  <a:srgbClr val="C00000"/>
                </a:solidFill>
              </a:rPr>
              <a:t>/</a:t>
            </a:r>
            <a:r>
              <a:rPr lang="en-US" altLang="zh-CN" sz="1500" b="1" dirty="0" err="1">
                <a:solidFill>
                  <a:srgbClr val="C00000"/>
                </a:solidFill>
              </a:rPr>
              <a:t>edu</a:t>
            </a:r>
            <a:r>
              <a:rPr lang="en-US" altLang="zh-CN" sz="1500" b="1" dirty="0">
                <a:solidFill>
                  <a:srgbClr val="C00000"/>
                </a:solidFill>
              </a:rPr>
              <a:t>/</a:t>
            </a:r>
            <a:r>
              <a:rPr lang="en-US" altLang="zh-CN" sz="1500" b="1" dirty="0" err="1">
                <a:solidFill>
                  <a:srgbClr val="C00000"/>
                </a:solidFill>
              </a:rPr>
              <a:t>ujn</a:t>
            </a:r>
            <a:r>
              <a:rPr lang="en-US" altLang="zh-CN" sz="1500" b="1" dirty="0">
                <a:solidFill>
                  <a:srgbClr val="C00000"/>
                </a:solidFill>
              </a:rPr>
              <a:t>/ch10/</a:t>
            </a:r>
            <a:r>
              <a:rPr lang="en-US" altLang="zh-CN" sz="1500" b="1" dirty="0" err="1">
                <a:solidFill>
                  <a:srgbClr val="C00000"/>
                </a:solidFill>
              </a:rPr>
              <a:t>dao</a:t>
            </a:r>
            <a:r>
              <a:rPr lang="en-US" altLang="zh-CN" sz="1500" b="1" dirty="0">
                <a:solidFill>
                  <a:srgbClr val="C00000"/>
                </a:solidFill>
              </a:rPr>
              <a:t>/*.xml" /&gt;</a:t>
            </a:r>
          </a:p>
          <a:p>
            <a:r>
              <a:rPr lang="en-US" altLang="zh-CN" sz="1500" dirty="0"/>
              <a:t>&lt;/bean&gt;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848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C46ED7-F38B-4159-BB2D-59ADB29B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631517"/>
            <a:ext cx="8863697" cy="4134642"/>
          </a:xfrm>
        </p:spPr>
        <p:txBody>
          <a:bodyPr/>
          <a:lstStyle/>
          <a:p>
            <a:r>
              <a:rPr lang="zh-CN" altLang="en-US" dirty="0"/>
              <a:t>扩展：数据库连接池</a:t>
            </a:r>
            <a:r>
              <a:rPr lang="en-US" altLang="zh-CN" dirty="0"/>
              <a:t>——Apache</a:t>
            </a:r>
            <a:r>
              <a:rPr lang="zh-CN" altLang="en-US" dirty="0"/>
              <a:t>的</a:t>
            </a:r>
            <a:r>
              <a:rPr lang="en-US" altLang="zh-CN" dirty="0"/>
              <a:t>dbcp2</a:t>
            </a:r>
            <a:r>
              <a:rPr lang="zh-CN" altLang="en-US" dirty="0"/>
              <a:t>连接池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1D20B9-8BF6-40BC-B51D-19CF5E626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10.1.2 </a:t>
            </a:r>
            <a:r>
              <a:rPr lang="zh-CN" altLang="en-US" dirty="0"/>
              <a:t>编写配置文件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BDE168D-0496-4BA9-942F-620F0A402CB0}"/>
              </a:ext>
            </a:extLst>
          </p:cNvPr>
          <p:cNvGrpSpPr>
            <a:grpSpLocks/>
          </p:cNvGrpSpPr>
          <p:nvPr/>
        </p:nvGrpSpPr>
        <p:grpSpPr bwMode="auto">
          <a:xfrm>
            <a:off x="100301" y="1068832"/>
            <a:ext cx="7999759" cy="2493894"/>
            <a:chOff x="558799" y="1371706"/>
            <a:chExt cx="8360248" cy="5069127"/>
          </a:xfrm>
        </p:grpSpPr>
        <p:sp>
          <p:nvSpPr>
            <p:cNvPr id="6" name="矩形 86">
              <a:extLst>
                <a:ext uri="{FF2B5EF4-FFF2-40B4-BE49-F238E27FC236}">
                  <a16:creationId xmlns:a16="http://schemas.microsoft.com/office/drawing/2014/main" id="{BAC40FA2-DE02-4582-9D22-00B6CD236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99" y="1415566"/>
              <a:ext cx="8112125" cy="5025267"/>
            </a:xfrm>
            <a:prstGeom prst="rect">
              <a:avLst/>
            </a:prstGeom>
            <a:solidFill>
              <a:srgbClr val="E7F4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7" name="矩形 87">
              <a:extLst>
                <a:ext uri="{FF2B5EF4-FFF2-40B4-BE49-F238E27FC236}">
                  <a16:creationId xmlns:a16="http://schemas.microsoft.com/office/drawing/2014/main" id="{4F20C2B8-1BB2-4A85-BE5D-AC111ADF4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4" y="1371706"/>
              <a:ext cx="8350723" cy="4707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context:property-placeholder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location="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classpath:db.properties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&lt;bean id="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dataSource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class="</a:t>
              </a:r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org.apache.commons.dbcp2.BasicDataSource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	&lt;property name="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driverClassName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value="${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jdbc.driver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}" 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	 &lt;property name="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url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value="${jdbc.url}" 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	 &lt;property name="username" value="${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jdbc.username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}" 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 &lt;property name="password" value="${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jdbc.password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}" 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&lt;property name="</a:t>
              </a:r>
              <a:r>
                <a:rPr lang="en-US" altLang="zh-CN" sz="16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maxTotal</a:t>
              </a:r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value="${</a:t>
              </a:r>
              <a:r>
                <a:rPr lang="en-US" altLang="zh-CN" sz="16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jdbc.maxTotal</a:t>
              </a:r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}" /&gt;</a:t>
              </a:r>
            </a:p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 &lt;property name="</a:t>
              </a:r>
              <a:r>
                <a:rPr lang="en-US" altLang="zh-CN" sz="16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maxIdle</a:t>
              </a:r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value="${</a:t>
              </a:r>
              <a:r>
                <a:rPr lang="en-US" altLang="zh-CN" sz="16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jdbc.maxIdle</a:t>
              </a:r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}" /&gt;</a:t>
              </a:r>
            </a:p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 &lt;property name="</a:t>
              </a:r>
              <a:r>
                <a:rPr lang="en-US" altLang="zh-CN" sz="16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initialSize</a:t>
              </a:r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value="${</a:t>
              </a:r>
              <a:r>
                <a:rPr lang="en-US" altLang="zh-CN" sz="16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jdbc.initialSize</a:t>
              </a:r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}" /&gt;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&lt;/bean&gt;</a:t>
              </a:r>
            </a:p>
          </p:txBody>
        </p:sp>
      </p:grpSp>
      <p:sp>
        <p:nvSpPr>
          <p:cNvPr id="4" name="矩形 16">
            <a:extLst>
              <a:ext uri="{FF2B5EF4-FFF2-40B4-BE49-F238E27FC236}">
                <a16:creationId xmlns:a16="http://schemas.microsoft.com/office/drawing/2014/main" id="{F6EDBB9A-49C9-4C20-88EC-FBBA8B059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928" y="3309297"/>
            <a:ext cx="4405163" cy="1834203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jdbc.driver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com.mysql.jdbc.Driver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jdbc.url=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jdbc.username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=root</a:t>
            </a:r>
          </a:p>
          <a:p>
            <a:pPr lvl="1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jdbc.password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=root</a:t>
            </a:r>
          </a:p>
          <a:p>
            <a:pPr lvl="1"/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jdbc.maxTotal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</a:t>
            </a:r>
          </a:p>
          <a:p>
            <a:pPr lvl="1"/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jdbc.maxIdle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</a:p>
          <a:p>
            <a:pPr lvl="1"/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jdbc.initialSize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82722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194163-97D4-4053-BBAD-C0E1CE90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扩展：数据库连接池</a:t>
            </a:r>
            <a:r>
              <a:rPr lang="en-US" altLang="zh-CN" dirty="0"/>
              <a:t>——</a:t>
            </a:r>
            <a:r>
              <a:rPr lang="zh-CN" altLang="zh-CN" dirty="0"/>
              <a:t>阿里巴巴</a:t>
            </a:r>
            <a:r>
              <a:rPr lang="en-US" altLang="zh-CN" dirty="0"/>
              <a:t>Druid</a:t>
            </a:r>
            <a:r>
              <a:rPr lang="zh-CN" altLang="zh-CN" dirty="0"/>
              <a:t>连接池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846840E-80BE-41CE-87F1-91CC1B15D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10.1.2 </a:t>
            </a:r>
            <a:r>
              <a:rPr lang="zh-CN" altLang="en-US" dirty="0"/>
              <a:t>编写配置文件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3521CC-8034-43E6-85F5-854E18FA90FD}"/>
              </a:ext>
            </a:extLst>
          </p:cNvPr>
          <p:cNvSpPr/>
          <p:nvPr/>
        </p:nvSpPr>
        <p:spPr>
          <a:xfrm>
            <a:off x="453390" y="1164065"/>
            <a:ext cx="8237219" cy="3293209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&lt;bean name="</a:t>
            </a:r>
            <a:r>
              <a:rPr lang="en-US" altLang="zh-CN" sz="1600" dirty="0" err="1"/>
              <a:t>dataSource</a:t>
            </a:r>
            <a:r>
              <a:rPr lang="en-US" altLang="zh-CN" sz="1600" dirty="0"/>
              <a:t>“ class="</a:t>
            </a:r>
            <a:r>
              <a:rPr lang="en-US" altLang="zh-CN" sz="1600" b="1" dirty="0" err="1">
                <a:solidFill>
                  <a:srgbClr val="C00000"/>
                </a:solidFill>
              </a:rPr>
              <a:t>com.alibaba.druid.pool.DruidDataSource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-method="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" destroy-method="close"&gt;</a:t>
            </a:r>
            <a:endParaRPr lang="zh-CN" altLang="zh-CN" sz="1600" dirty="0"/>
          </a:p>
          <a:p>
            <a:r>
              <a:rPr lang="en-US" altLang="zh-CN" sz="1600" dirty="0"/>
              <a:t>        &lt;property name="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" value="${jdbc.url}" /&gt;</a:t>
            </a:r>
            <a:endParaRPr lang="zh-CN" altLang="zh-CN" sz="1600" dirty="0"/>
          </a:p>
          <a:p>
            <a:r>
              <a:rPr lang="en-US" altLang="zh-CN" sz="1600" dirty="0"/>
              <a:t>        &lt;property name="username" value="${</a:t>
            </a:r>
            <a:r>
              <a:rPr lang="en-US" altLang="zh-CN" sz="1600" dirty="0" err="1"/>
              <a:t>jdbc.username</a:t>
            </a:r>
            <a:r>
              <a:rPr lang="en-US" altLang="zh-CN" sz="1600" dirty="0"/>
              <a:t>}" /&gt;</a:t>
            </a:r>
            <a:endParaRPr lang="zh-CN" altLang="zh-CN" sz="1600" dirty="0"/>
          </a:p>
          <a:p>
            <a:r>
              <a:rPr lang="en-US" altLang="zh-CN" sz="1600" dirty="0"/>
              <a:t>        &lt;property name="password" value="${</a:t>
            </a:r>
            <a:r>
              <a:rPr lang="en-US" altLang="zh-CN" sz="1600" dirty="0" err="1"/>
              <a:t>jdbc.password</a:t>
            </a:r>
            <a:r>
              <a:rPr lang="en-US" altLang="zh-CN" sz="1600" dirty="0"/>
              <a:t>}" /&gt;</a:t>
            </a:r>
            <a:endParaRPr lang="zh-CN" altLang="zh-CN" sz="1600" dirty="0"/>
          </a:p>
          <a:p>
            <a:r>
              <a:rPr lang="en-US" altLang="zh-CN" sz="1600" b="1" dirty="0">
                <a:solidFill>
                  <a:srgbClr val="0070C0"/>
                </a:solidFill>
              </a:rPr>
              <a:t>        &lt;!-- </a:t>
            </a:r>
            <a:r>
              <a:rPr lang="zh-CN" altLang="zh-CN" sz="1600" b="1" dirty="0">
                <a:solidFill>
                  <a:srgbClr val="0070C0"/>
                </a:solidFill>
              </a:rPr>
              <a:t>初始化连接大小</a:t>
            </a:r>
            <a:r>
              <a:rPr lang="en-US" altLang="zh-CN" sz="1600" b="1" dirty="0">
                <a:solidFill>
                  <a:srgbClr val="0070C0"/>
                </a:solidFill>
              </a:rPr>
              <a:t> --&gt;</a:t>
            </a:r>
            <a:endParaRPr lang="zh-CN" altLang="zh-CN" sz="1600" b="1" dirty="0">
              <a:solidFill>
                <a:srgbClr val="0070C0"/>
              </a:solidFill>
            </a:endParaRPr>
          </a:p>
          <a:p>
            <a:r>
              <a:rPr lang="en-US" altLang="zh-CN" sz="1600" b="1" dirty="0">
                <a:solidFill>
                  <a:srgbClr val="0070C0"/>
                </a:solidFill>
              </a:rPr>
              <a:t>        &lt;property name="</a:t>
            </a:r>
            <a:r>
              <a:rPr lang="en-US" altLang="zh-CN" sz="1600" b="1" dirty="0" err="1">
                <a:solidFill>
                  <a:srgbClr val="0070C0"/>
                </a:solidFill>
              </a:rPr>
              <a:t>initialSize</a:t>
            </a:r>
            <a:r>
              <a:rPr lang="en-US" altLang="zh-CN" sz="1600" b="1" dirty="0">
                <a:solidFill>
                  <a:srgbClr val="0070C0"/>
                </a:solidFill>
              </a:rPr>
              <a:t>" value="0" /&gt;</a:t>
            </a:r>
            <a:endParaRPr lang="zh-CN" altLang="zh-CN" sz="1600" b="1" dirty="0">
              <a:solidFill>
                <a:srgbClr val="0070C0"/>
              </a:solidFill>
            </a:endParaRPr>
          </a:p>
          <a:p>
            <a:r>
              <a:rPr lang="en-US" altLang="zh-CN" sz="1600" b="1" dirty="0">
                <a:solidFill>
                  <a:srgbClr val="0070C0"/>
                </a:solidFill>
              </a:rPr>
              <a:t>        &lt;!-- </a:t>
            </a:r>
            <a:r>
              <a:rPr lang="zh-CN" altLang="zh-CN" sz="1600" b="1" dirty="0">
                <a:solidFill>
                  <a:srgbClr val="0070C0"/>
                </a:solidFill>
              </a:rPr>
              <a:t>连接池最大使用连接数量</a:t>
            </a:r>
            <a:r>
              <a:rPr lang="en-US" altLang="zh-CN" sz="1600" b="1" dirty="0">
                <a:solidFill>
                  <a:srgbClr val="0070C0"/>
                </a:solidFill>
              </a:rPr>
              <a:t> --&gt;</a:t>
            </a:r>
            <a:endParaRPr lang="zh-CN" altLang="zh-CN" sz="1600" b="1" dirty="0">
              <a:solidFill>
                <a:srgbClr val="0070C0"/>
              </a:solidFill>
            </a:endParaRPr>
          </a:p>
          <a:p>
            <a:r>
              <a:rPr lang="en-US" altLang="zh-CN" sz="1600" b="1" dirty="0">
                <a:solidFill>
                  <a:srgbClr val="0070C0"/>
                </a:solidFill>
              </a:rPr>
              <a:t>        &lt;property name="</a:t>
            </a:r>
            <a:r>
              <a:rPr lang="en-US" altLang="zh-CN" sz="1600" b="1" dirty="0" err="1">
                <a:solidFill>
                  <a:srgbClr val="0070C0"/>
                </a:solidFill>
              </a:rPr>
              <a:t>maxActive</a:t>
            </a:r>
            <a:r>
              <a:rPr lang="en-US" altLang="zh-CN" sz="1600" b="1" dirty="0">
                <a:solidFill>
                  <a:srgbClr val="0070C0"/>
                </a:solidFill>
              </a:rPr>
              <a:t>" value="20" /&gt;</a:t>
            </a:r>
            <a:endParaRPr lang="zh-CN" altLang="zh-CN" sz="1600" b="1" dirty="0">
              <a:solidFill>
                <a:srgbClr val="0070C0"/>
              </a:solidFill>
            </a:endParaRPr>
          </a:p>
          <a:p>
            <a:r>
              <a:rPr lang="en-US" altLang="zh-CN" sz="1600" b="1" dirty="0">
                <a:solidFill>
                  <a:srgbClr val="0070C0"/>
                </a:solidFill>
              </a:rPr>
              <a:t>        &lt;!-- </a:t>
            </a:r>
            <a:r>
              <a:rPr lang="zh-CN" altLang="zh-CN" sz="1600" b="1" dirty="0">
                <a:solidFill>
                  <a:srgbClr val="0070C0"/>
                </a:solidFill>
              </a:rPr>
              <a:t>连接池最小空闲</a:t>
            </a:r>
            <a:r>
              <a:rPr lang="en-US" altLang="zh-CN" sz="1600" b="1" dirty="0">
                <a:solidFill>
                  <a:srgbClr val="0070C0"/>
                </a:solidFill>
              </a:rPr>
              <a:t> --&gt;</a:t>
            </a:r>
            <a:endParaRPr lang="zh-CN" altLang="zh-CN" sz="1600" b="1" dirty="0">
              <a:solidFill>
                <a:srgbClr val="0070C0"/>
              </a:solidFill>
            </a:endParaRPr>
          </a:p>
          <a:p>
            <a:r>
              <a:rPr lang="en-US" altLang="zh-CN" sz="1600" b="1" dirty="0">
                <a:solidFill>
                  <a:srgbClr val="0070C0"/>
                </a:solidFill>
              </a:rPr>
              <a:t>        &lt;property name="</a:t>
            </a:r>
            <a:r>
              <a:rPr lang="en-US" altLang="zh-CN" sz="1600" b="1" dirty="0" err="1">
                <a:solidFill>
                  <a:srgbClr val="0070C0"/>
                </a:solidFill>
              </a:rPr>
              <a:t>minIdle</a:t>
            </a:r>
            <a:r>
              <a:rPr lang="en-US" altLang="zh-CN" sz="1600" b="1" dirty="0">
                <a:solidFill>
                  <a:srgbClr val="0070C0"/>
                </a:solidFill>
              </a:rPr>
              <a:t>" value="0" /&gt;</a:t>
            </a:r>
          </a:p>
          <a:p>
            <a:r>
              <a:rPr lang="en-US" altLang="zh-CN" sz="1600" dirty="0"/>
              <a:t>        ……</a:t>
            </a:r>
          </a:p>
          <a:p>
            <a:r>
              <a:rPr lang="en-US" altLang="zh-CN" sz="1600" dirty="0"/>
              <a:t>&lt;/bean&gt;</a:t>
            </a:r>
            <a:endParaRPr lang="zh-CN" altLang="zh-CN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2831D9-FF78-49AA-A37D-3D5D38D7D012}"/>
              </a:ext>
            </a:extLst>
          </p:cNvPr>
          <p:cNvSpPr/>
          <p:nvPr/>
        </p:nvSpPr>
        <p:spPr>
          <a:xfrm>
            <a:off x="4930611" y="3496060"/>
            <a:ext cx="421338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&lt;dependency&gt;			&lt;</a:t>
            </a:r>
            <a:r>
              <a:rPr lang="en-US" altLang="zh-CN" sz="1600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groupId</a:t>
            </a:r>
            <a:r>
              <a:rPr lang="en-US" altLang="zh-CN" sz="16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600" b="1" kern="100" dirty="0" err="1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com.alibaba</a:t>
            </a:r>
            <a:r>
              <a:rPr lang="en-US" altLang="zh-CN" sz="16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600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groupId</a:t>
            </a:r>
            <a:r>
              <a:rPr lang="en-US" altLang="zh-CN" sz="16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&gt;	&lt;</a:t>
            </a:r>
            <a:r>
              <a:rPr lang="en-US" altLang="zh-CN" sz="1600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artifactId</a:t>
            </a:r>
            <a:r>
              <a:rPr lang="en-US" altLang="zh-CN" sz="16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600" b="1" kern="1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druid</a:t>
            </a:r>
            <a:r>
              <a:rPr lang="en-US" altLang="zh-CN" sz="16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600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artifactId</a:t>
            </a:r>
            <a:r>
              <a:rPr lang="en-US" altLang="zh-CN" sz="16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&gt;	&lt;version&gt;1.1.15&lt;/version&gt;</a:t>
            </a:r>
            <a:endParaRPr lang="zh-CN" altLang="zh-CN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&lt;/dependency&gt;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066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95E7CC75-0F92-499E-AE97-99A566102ECF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19A8D8-BF61-42EB-97A9-25AD04C33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</a:t>
            </a:r>
            <a:r>
              <a:rPr lang="en-US" altLang="zh-CN" dirty="0" err="1"/>
              <a:t>MyBatis</a:t>
            </a:r>
            <a:r>
              <a:rPr lang="zh-CN" altLang="en-US" dirty="0"/>
              <a:t>与</a:t>
            </a:r>
            <a:r>
              <a:rPr lang="en-US" altLang="zh-CN" dirty="0"/>
              <a:t>Spring</a:t>
            </a:r>
            <a:r>
              <a:rPr lang="zh-CN" altLang="en-US" dirty="0"/>
              <a:t>的整合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71B429A-2260-4326-B244-16BF179C055F}"/>
              </a:ext>
            </a:extLst>
          </p:cNvPr>
          <p:cNvGrpSpPr>
            <a:grpSpLocks/>
          </p:cNvGrpSpPr>
          <p:nvPr/>
        </p:nvGrpSpPr>
        <p:grpSpPr bwMode="auto">
          <a:xfrm>
            <a:off x="362301" y="870485"/>
            <a:ext cx="8391944" cy="3443287"/>
            <a:chOff x="35060" y="1756903"/>
            <a:chExt cx="8391330" cy="3444382"/>
          </a:xfrm>
        </p:grpSpPr>
        <p:grpSp>
          <p:nvGrpSpPr>
            <p:cNvPr id="17" name="组合 3">
              <a:extLst>
                <a:ext uri="{FF2B5EF4-FFF2-40B4-BE49-F238E27FC236}">
                  <a16:creationId xmlns:a16="http://schemas.microsoft.com/office/drawing/2014/main" id="{B7AF5532-2360-4447-93C1-D7F2E163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60" y="1756903"/>
              <a:ext cx="8391330" cy="3444382"/>
              <a:chOff x="35060" y="1756903"/>
              <a:chExt cx="8391330" cy="3444382"/>
            </a:xfrm>
          </p:grpSpPr>
          <p:sp>
            <p:nvSpPr>
              <p:cNvPr id="22" name="对角圆角矩形 10">
                <a:extLst>
                  <a:ext uri="{FF2B5EF4-FFF2-40B4-BE49-F238E27FC236}">
                    <a16:creationId xmlns:a16="http://schemas.microsoft.com/office/drawing/2014/main" id="{4473ADAB-6863-4BC9-92FF-69A58FEB7AB7}"/>
                  </a:ext>
                </a:extLst>
              </p:cNvPr>
              <p:cNvSpPr/>
              <p:nvPr/>
            </p:nvSpPr>
            <p:spPr>
              <a:xfrm>
                <a:off x="35060" y="2701765"/>
                <a:ext cx="6511868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3" name="组合 2">
                <a:extLst>
                  <a:ext uri="{FF2B5EF4-FFF2-40B4-BE49-F238E27FC236}">
                    <a16:creationId xmlns:a16="http://schemas.microsoft.com/office/drawing/2014/main" id="{E3609141-CDE1-4CFE-8E87-4484C35C7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E302F383-F633-438D-991E-4836C2DEB21E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TextBox 1">
                  <a:extLst>
                    <a:ext uri="{FF2B5EF4-FFF2-40B4-BE49-F238E27FC236}">
                      <a16:creationId xmlns:a16="http://schemas.microsoft.com/office/drawing/2014/main" id="{BB77B1E5-E6F5-4362-AFA4-929A4DC5F7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951F4DB8-9299-4C51-903D-C9DA6835F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99" y="2836585"/>
              <a:ext cx="52441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10.2 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DAO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方式的开发整合</a:t>
              </a: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B7178143-A5F1-445B-9F8E-EB3DBA81E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99" y="3684272"/>
              <a:ext cx="5790595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10.3  Mapper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接口方式的开发整合</a:t>
              </a: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58C45B44-767E-462E-9E79-1BF4283EE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99" y="1988840"/>
              <a:ext cx="53710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  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整合环境搭建</a:t>
              </a:r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E663BBC0-8A12-4EC8-ACC4-4CDB81443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99" y="4532074"/>
              <a:ext cx="4812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10.4  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测试事务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301777-B431-414A-A5F1-9DFD8E0D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框架与</a:t>
            </a:r>
            <a:r>
              <a:rPr lang="en-US" altLang="zh-CN" dirty="0" err="1"/>
              <a:t>MyBatis</a:t>
            </a:r>
            <a:r>
              <a:rPr lang="zh-CN" altLang="en-US" dirty="0"/>
              <a:t>框架不同</a:t>
            </a:r>
            <a:endParaRPr lang="en-US" altLang="zh-CN" dirty="0"/>
          </a:p>
          <a:p>
            <a:pPr lvl="1"/>
            <a:r>
              <a:rPr lang="en-US" altLang="zh-CN" dirty="0"/>
              <a:t>Hibernate</a:t>
            </a:r>
            <a:r>
              <a:rPr lang="zh-CN" altLang="en-US" dirty="0"/>
              <a:t>：</a:t>
            </a:r>
            <a:r>
              <a:rPr lang="en-US" altLang="zh-CN" dirty="0" err="1"/>
              <a:t>POJO+xml</a:t>
            </a:r>
            <a:r>
              <a:rPr lang="zh-CN" altLang="en-US" dirty="0"/>
              <a:t>映射文件（或注解）</a:t>
            </a:r>
          </a:p>
          <a:p>
            <a:pPr lvl="1"/>
            <a:r>
              <a:rPr lang="en-US" altLang="zh-CN" dirty="0" err="1"/>
              <a:t>MyBatis</a:t>
            </a:r>
            <a:r>
              <a:rPr lang="zh-CN" altLang="en-US" dirty="0"/>
              <a:t>：</a:t>
            </a:r>
            <a:r>
              <a:rPr lang="en-US" altLang="zh-CN" dirty="0"/>
              <a:t>SQL+</a:t>
            </a:r>
            <a:r>
              <a:rPr lang="zh-CN" altLang="en-US" dirty="0"/>
              <a:t>映射规则</a:t>
            </a:r>
            <a:r>
              <a:rPr lang="en-US" altLang="zh-CN" dirty="0"/>
              <a:t>+POJO</a:t>
            </a:r>
          </a:p>
          <a:p>
            <a:pPr lvl="1"/>
            <a:r>
              <a:rPr lang="en-US" altLang="zh-CN" dirty="0"/>
              <a:t>Hibernate</a:t>
            </a:r>
            <a:r>
              <a:rPr lang="zh-CN" altLang="en-US" dirty="0"/>
              <a:t>：编程简易，无需编写</a:t>
            </a:r>
            <a:r>
              <a:rPr lang="en-US" altLang="zh-CN" dirty="0"/>
              <a:t>SQL</a:t>
            </a:r>
            <a:r>
              <a:rPr lang="zh-CN" altLang="en-US" dirty="0"/>
              <a:t>，提供了缓存，日志，级联等强大的功能，缺点：多表关联复杂</a:t>
            </a:r>
            <a:r>
              <a:rPr lang="en-US" altLang="zh-CN" dirty="0"/>
              <a:t>SQL</a:t>
            </a:r>
          </a:p>
          <a:p>
            <a:pPr lvl="1"/>
            <a:r>
              <a:rPr lang="en-US" altLang="zh-CN" dirty="0" err="1"/>
              <a:t>MyBatis</a:t>
            </a:r>
            <a:r>
              <a:rPr lang="zh-CN" altLang="en-US" dirty="0"/>
              <a:t>：灵活、可以动态生成映射关系，拥有动态列，动态表名，存储过程支持，同时提供了简易的缓存，日志，级联。缺点：需要你提供映射规则和</a:t>
            </a:r>
            <a:r>
              <a:rPr lang="en-US" altLang="zh-CN" dirty="0"/>
              <a:t>SQL</a:t>
            </a:r>
            <a:r>
              <a:rPr lang="zh-CN" altLang="en-US" dirty="0"/>
              <a:t>，开发工作量比</a:t>
            </a:r>
            <a:r>
              <a:rPr lang="en-US" altLang="zh-CN" dirty="0"/>
              <a:t>Hibernate</a:t>
            </a:r>
            <a:r>
              <a:rPr lang="zh-CN" altLang="en-US" dirty="0"/>
              <a:t>要大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0722" name="标题 1">
            <a:extLst>
              <a:ext uri="{FF2B5EF4-FFF2-40B4-BE49-F238E27FC236}">
                <a16:creationId xmlns:a16="http://schemas.microsoft.com/office/drawing/2014/main" id="{871C9025-ADED-418A-BA47-4E92335E1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作业点评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132B28-0EEC-4D67-A7BB-520D8198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采用传统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开发方式进行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框架的整合时，可以使用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包中所提供的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SqlSessionTemplate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类或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SqlSessionDaoSupport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类来实现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B59C49-D5C1-4B70-8A31-94DB4CAF5E25}"/>
              </a:ext>
            </a:extLst>
          </p:cNvPr>
          <p:cNvSpPr/>
          <p:nvPr/>
        </p:nvSpPr>
        <p:spPr bwMode="auto">
          <a:xfrm>
            <a:off x="250170" y="1863261"/>
            <a:ext cx="8627568" cy="284676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SqlSessionTemplate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：是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-spring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的核心类，它负责管理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，调用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方法。当调用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方法时，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SqlSessionTemplate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将会保证使用的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和当前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的事务是相关的。它还管理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的生命周期，包含必要的关闭、提交和回滚操作。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SqlSessionDaoSupport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：是一个抽象支持类，它继承了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DaoSupport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类，主要是作为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的基类来使用。可以通过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SqlSessionDaoSupport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类的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getSqlSession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方法来获取所需的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43011" name="标题 1">
            <a:extLst>
              <a:ext uri="{FF2B5EF4-FFF2-40B4-BE49-F238E27FC236}">
                <a16:creationId xmlns:a16="http://schemas.microsoft.com/office/drawing/2014/main" id="{AA059EED-D151-42C0-A27E-1AB549C84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传统</a:t>
            </a:r>
            <a:r>
              <a:rPr lang="en-US" altLang="zh-CN" dirty="0"/>
              <a:t>DAO</a:t>
            </a:r>
            <a:r>
              <a:rPr lang="zh-CN" altLang="en-US" dirty="0"/>
              <a:t>方式的开发整合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DB93BE-0436-4DC4-BBB3-88AF62FB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SqlSessionDaoSupport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54A1CA-D23A-45D3-9775-7EEF5E329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传统</a:t>
            </a:r>
            <a:r>
              <a:rPr lang="en-US" altLang="zh-CN" dirty="0"/>
              <a:t>DAO</a:t>
            </a:r>
            <a:r>
              <a:rPr lang="zh-CN" altLang="en-US" dirty="0"/>
              <a:t>方式的开发整合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897782-070B-49CA-AB68-EF1393323259}"/>
              </a:ext>
            </a:extLst>
          </p:cNvPr>
          <p:cNvSpPr/>
          <p:nvPr/>
        </p:nvSpPr>
        <p:spPr>
          <a:xfrm>
            <a:off x="43130" y="1105573"/>
            <a:ext cx="9043699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@Repository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class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CustomerDaoImpl</a:t>
            </a:r>
            <a:r>
              <a:rPr lang="en-US" altLang="zh-CN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extends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SqlSessionDaoSupport</a:t>
            </a:r>
            <a:r>
              <a:rPr lang="en-US" altLang="zh-CN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implements </a:t>
            </a:r>
            <a:r>
              <a:rPr lang="en-US" altLang="zh-CN" sz="16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ICustomerDao</a:t>
            </a:r>
            <a:r>
              <a:rPr lang="en-US" altLang="zh-CN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@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Autowired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public void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setSqlSessionFactory</a:t>
            </a:r>
            <a:r>
              <a:rPr lang="en-US" altLang="zh-CN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SqlSessionFactory</a:t>
            </a:r>
            <a:r>
              <a:rPr lang="en-US" altLang="zh-CN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sqlSessionFactory</a:t>
            </a:r>
            <a:r>
              <a:rPr lang="en-US" altLang="zh-CN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super.setSqlSessionFactory</a:t>
            </a:r>
            <a:r>
              <a:rPr lang="en-US" altLang="zh-CN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sqlSessionFactory</a:t>
            </a:r>
            <a:r>
              <a:rPr lang="en-US" altLang="zh-CN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public void add(Customer cc) {</a:t>
            </a:r>
          </a:p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CustomerMapper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customerMapper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this.getSqlSession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().</a:t>
            </a:r>
            <a:r>
              <a:rPr lang="en-US" altLang="zh-CN" sz="16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getMapper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CustomerMapper.class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int count = </a:t>
            </a:r>
            <a:r>
              <a:rPr lang="en-US" altLang="zh-CN" sz="16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customerMapper.insert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System.out.println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添加了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count + "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行数据。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");</a:t>
            </a:r>
          </a:p>
          <a:p>
            <a:endParaRPr lang="en-US" altLang="zh-CN" sz="1600" b="1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int update = 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this.getSqlSession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().update("cn.edu.ujn.ch10.dao.CustomerMapper.insert",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cc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System.out.println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("--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添加了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"+update);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208001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DB93BE-0436-4DC4-BBB3-88AF62FB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JUnit</a:t>
            </a:r>
            <a:r>
              <a:rPr lang="zh-CN" altLang="en-US" dirty="0"/>
              <a:t>测试：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54A1CA-D23A-45D3-9775-7EEF5E329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传统</a:t>
            </a:r>
            <a:r>
              <a:rPr lang="en-US" altLang="zh-CN" dirty="0"/>
              <a:t>DAO</a:t>
            </a:r>
            <a:r>
              <a:rPr lang="zh-CN" altLang="en-US" dirty="0"/>
              <a:t>方式的开发整合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8383FD-0FDF-4264-90DC-2321AE7BAE79}"/>
              </a:ext>
            </a:extLst>
          </p:cNvPr>
          <p:cNvSpPr/>
          <p:nvPr/>
        </p:nvSpPr>
        <p:spPr>
          <a:xfrm>
            <a:off x="100300" y="1124706"/>
            <a:ext cx="8863697" cy="3539430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RunWith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(SpringJUnit4ClassRunner.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ContextConfiguration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(locations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classpath:spring-mybatis.xml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CustomerDaoTest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zh-CN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ICustomerDao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customerDaoImpl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    @Test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addTest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Customer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cc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Customer();</a:t>
            </a: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cc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.setUsername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jingshan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……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customerDaoImpl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cc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添加成功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6210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AA47D247-B4A5-44A1-B8A2-5F7617361061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9B4639-C8CF-4A2C-9745-BFDC7A374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</a:t>
            </a:r>
            <a:r>
              <a:rPr lang="en-US" altLang="zh-CN" dirty="0" err="1"/>
              <a:t>MyBatis</a:t>
            </a:r>
            <a:r>
              <a:rPr lang="zh-CN" altLang="en-US" dirty="0"/>
              <a:t>与</a:t>
            </a:r>
            <a:r>
              <a:rPr lang="en-US" altLang="zh-CN" dirty="0"/>
              <a:t>Spring</a:t>
            </a:r>
            <a:r>
              <a:rPr lang="zh-CN" altLang="en-US" dirty="0"/>
              <a:t>的整合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9D2C9F7-2427-44EE-91EA-C3746E01AB48}"/>
              </a:ext>
            </a:extLst>
          </p:cNvPr>
          <p:cNvGrpSpPr>
            <a:grpSpLocks/>
          </p:cNvGrpSpPr>
          <p:nvPr/>
        </p:nvGrpSpPr>
        <p:grpSpPr bwMode="auto">
          <a:xfrm>
            <a:off x="301914" y="985948"/>
            <a:ext cx="8469582" cy="3443287"/>
            <a:chOff x="-42572" y="1756903"/>
            <a:chExt cx="8468962" cy="3444382"/>
          </a:xfrm>
        </p:grpSpPr>
        <p:grpSp>
          <p:nvGrpSpPr>
            <p:cNvPr id="17" name="组合 3">
              <a:extLst>
                <a:ext uri="{FF2B5EF4-FFF2-40B4-BE49-F238E27FC236}">
                  <a16:creationId xmlns:a16="http://schemas.microsoft.com/office/drawing/2014/main" id="{2B2936A9-CE72-4DD3-B029-335922ACE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572" y="1756903"/>
              <a:ext cx="8468962" cy="3444382"/>
              <a:chOff x="-42572" y="1756903"/>
              <a:chExt cx="8468962" cy="3444382"/>
            </a:xfrm>
          </p:grpSpPr>
          <p:sp>
            <p:nvSpPr>
              <p:cNvPr id="22" name="对角圆角矩形 10">
                <a:extLst>
                  <a:ext uri="{FF2B5EF4-FFF2-40B4-BE49-F238E27FC236}">
                    <a16:creationId xmlns:a16="http://schemas.microsoft.com/office/drawing/2014/main" id="{2827C64D-573E-4C6A-A1E3-86E337126A80}"/>
                  </a:ext>
                </a:extLst>
              </p:cNvPr>
              <p:cNvSpPr/>
              <p:nvPr/>
            </p:nvSpPr>
            <p:spPr>
              <a:xfrm>
                <a:off x="-42572" y="3549760"/>
                <a:ext cx="6589500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3" name="组合 2">
                <a:extLst>
                  <a:ext uri="{FF2B5EF4-FFF2-40B4-BE49-F238E27FC236}">
                    <a16:creationId xmlns:a16="http://schemas.microsoft.com/office/drawing/2014/main" id="{953EB1C6-6A95-4FD5-A6E1-93F634F26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37EC2118-890B-418A-A7C8-7C372A6998D5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TextBox 1">
                  <a:extLst>
                    <a:ext uri="{FF2B5EF4-FFF2-40B4-BE49-F238E27FC236}">
                      <a16:creationId xmlns:a16="http://schemas.microsoft.com/office/drawing/2014/main" id="{08027D93-DF0E-4BA0-AD39-233F943A0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27C650D5-BB96-42DB-A748-4A36CE1D1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38" y="2836585"/>
              <a:ext cx="53649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10.2  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</a:t>
              </a:r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DAO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方式的开发整合</a:t>
              </a: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817E29A2-B84C-40E6-9C40-00FC7A577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38" y="3684272"/>
              <a:ext cx="5911357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10.3  Mapper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接口方式的开发整合</a:t>
              </a: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A7E989BE-72BA-4127-9911-FD91DEBB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38" y="1988840"/>
              <a:ext cx="54917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  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整合环境搭建</a:t>
              </a:r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533D2E4F-786D-4F15-BF67-138DE5BA5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38" y="4532074"/>
              <a:ext cx="49328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10.4  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测试事务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AF266032-265A-4300-BC71-C866B2D61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10.3 Mapper</a:t>
            </a:r>
            <a:r>
              <a:rPr lang="zh-CN" altLang="en-US"/>
              <a:t>接口方式的开发整合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F824D42-3546-4626-AB02-A9AC42728682}"/>
              </a:ext>
            </a:extLst>
          </p:cNvPr>
          <p:cNvSpPr/>
          <p:nvPr/>
        </p:nvSpPr>
        <p:spPr bwMode="auto">
          <a:xfrm>
            <a:off x="2734574" y="856090"/>
            <a:ext cx="6062954" cy="342261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在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MyBatis+Spring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的项目中，虽然使用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传统的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开发方式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可以实现所需功能，但是采用这种方式在实现类中会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出现大量的重复代码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，在方法中也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需要指定映射文件中执行语句的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，并且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不能保证编写时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的正确性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（运行时才能知道）。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为此，我们可以使用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提供的另外一种编程方式，即使用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接口编程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pic>
        <p:nvPicPr>
          <p:cNvPr id="24" name="Picture 13" descr="C:\Users\admin\Desktop\psd.png">
            <a:extLst>
              <a:ext uri="{FF2B5EF4-FFF2-40B4-BE49-F238E27FC236}">
                <a16:creationId xmlns:a16="http://schemas.microsoft.com/office/drawing/2014/main" id="{B00A0167-5B6A-42B1-8FDF-5DF2F1274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2" y="1033493"/>
            <a:ext cx="21621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10">
            <a:extLst>
              <a:ext uri="{FF2B5EF4-FFF2-40B4-BE49-F238E27FC236}">
                <a16:creationId xmlns:a16="http://schemas.microsoft.com/office/drawing/2014/main" id="{77FDF72F-F668-4378-B073-ADEF720DF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15" y="1783587"/>
            <a:ext cx="115768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 述</a:t>
            </a:r>
            <a:endParaRPr lang="zh-CN" altLang="zh-CN" sz="33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61BB148-4BD8-4F4A-AEF0-FC312F33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MapperFactoryBean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-Spring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团队提供的一个用于根据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接口生成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对象的类，该类在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配置文件中使用时可以配置以下参数：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E3E524-3A57-4A94-B25A-7A3F96D79681}"/>
              </a:ext>
            </a:extLst>
          </p:cNvPr>
          <p:cNvSpPr/>
          <p:nvPr/>
        </p:nvSpPr>
        <p:spPr bwMode="auto">
          <a:xfrm>
            <a:off x="483079" y="1881771"/>
            <a:ext cx="8108830" cy="202599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mapperInterface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：用于指定接口；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：用于指定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SqlSessionTemplate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：用于指定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SqlSessionTemplate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。如果与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同时设定，则只会启用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SqlSessionTemplate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4E74BE21-AA86-4224-A1FD-9421C99DC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10.3.1 </a:t>
            </a:r>
            <a:r>
              <a:rPr lang="zh-CN" altLang="en-US"/>
              <a:t>基于</a:t>
            </a:r>
            <a:r>
              <a:rPr lang="en-US" altLang="zh-CN"/>
              <a:t>MapperFactoryBean</a:t>
            </a:r>
            <a:r>
              <a:rPr lang="zh-CN" altLang="en-US"/>
              <a:t>的整合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CA185F-AD41-4D64-938D-2A7B2F0B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虽然使用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接口编程的方式很简单，但是在具体使用时还是需要遵循一些规范。</a:t>
            </a:r>
            <a:endParaRPr lang="zh-CN" altLang="en-US" dirty="0"/>
          </a:p>
        </p:txBody>
      </p:sp>
      <p:sp>
        <p:nvSpPr>
          <p:cNvPr id="49154" name="标题 1">
            <a:extLst>
              <a:ext uri="{FF2B5EF4-FFF2-40B4-BE49-F238E27FC236}">
                <a16:creationId xmlns:a16="http://schemas.microsoft.com/office/drawing/2014/main" id="{285ACDCA-E497-401D-8160-C8A006E7F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10.3.1 </a:t>
            </a:r>
            <a:r>
              <a:rPr lang="zh-CN" altLang="en-US"/>
              <a:t>基于</a:t>
            </a:r>
            <a:r>
              <a:rPr lang="en-US" altLang="zh-CN"/>
              <a:t>MapperFactoryBean</a:t>
            </a:r>
            <a:r>
              <a:rPr lang="zh-CN" altLang="en-US"/>
              <a:t>的整合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AA49570-8765-40B1-8AF6-5A2C0B8C3602}"/>
              </a:ext>
            </a:extLst>
          </p:cNvPr>
          <p:cNvGrpSpPr>
            <a:grpSpLocks/>
          </p:cNvGrpSpPr>
          <p:nvPr/>
        </p:nvGrpSpPr>
        <p:grpSpPr bwMode="auto">
          <a:xfrm>
            <a:off x="1087438" y="1677025"/>
            <a:ext cx="7761287" cy="417512"/>
            <a:chOff x="1804496" y="3510126"/>
            <a:chExt cx="6731849" cy="417390"/>
          </a:xfrm>
        </p:grpSpPr>
        <p:cxnSp>
          <p:nvCxnSpPr>
            <p:cNvPr id="42" name="直接连接符 34">
              <a:extLst>
                <a:ext uri="{FF2B5EF4-FFF2-40B4-BE49-F238E27FC236}">
                  <a16:creationId xmlns:a16="http://schemas.microsoft.com/office/drawing/2014/main" id="{4144ED46-2E1B-459E-8BE4-DC42DE091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88275" y="3927516"/>
              <a:ext cx="655087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矩形 7">
              <a:extLst>
                <a:ext uri="{FF2B5EF4-FFF2-40B4-BE49-F238E27FC236}">
                  <a16:creationId xmlns:a16="http://schemas.microsoft.com/office/drawing/2014/main" id="{BA9B6583-5884-4CEB-9D82-E4A67BE5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496" y="3510126"/>
              <a:ext cx="6731849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接口的名称和对应的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Mapper.xml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映射文件的名称必须一致。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02E9D78-6C9B-4950-AB47-C4AD2DCF415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2288787"/>
            <a:ext cx="7697788" cy="417512"/>
            <a:chOff x="1794245" y="4053051"/>
            <a:chExt cx="6731849" cy="417390"/>
          </a:xfrm>
        </p:grpSpPr>
        <p:cxnSp>
          <p:nvCxnSpPr>
            <p:cNvPr id="50" name="直接连接符 34">
              <a:extLst>
                <a:ext uri="{FF2B5EF4-FFF2-40B4-BE49-F238E27FC236}">
                  <a16:creationId xmlns:a16="http://schemas.microsoft.com/office/drawing/2014/main" id="{4C9AB2D8-A5EF-45D3-9B81-AC02065C28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85951" y="4470441"/>
              <a:ext cx="655087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矩形 40">
              <a:extLst>
                <a:ext uri="{FF2B5EF4-FFF2-40B4-BE49-F238E27FC236}">
                  <a16:creationId xmlns:a16="http://schemas.microsoft.com/office/drawing/2014/main" id="{41786381-4FA3-4B4D-9A31-85C8C312F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245" y="4053051"/>
              <a:ext cx="6731849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Mapper.xml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文件中的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namespace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接口的类路径相同。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114FE71-C5AE-4527-A600-84E7B1553EEE}"/>
              </a:ext>
            </a:extLst>
          </p:cNvPr>
          <p:cNvGrpSpPr>
            <a:grpSpLocks/>
          </p:cNvGrpSpPr>
          <p:nvPr/>
        </p:nvGrpSpPr>
        <p:grpSpPr bwMode="auto">
          <a:xfrm>
            <a:off x="1106488" y="2937539"/>
            <a:ext cx="7623175" cy="646113"/>
            <a:chOff x="1818282" y="4655000"/>
            <a:chExt cx="6731849" cy="646141"/>
          </a:xfrm>
        </p:grpSpPr>
        <p:cxnSp>
          <p:nvCxnSpPr>
            <p:cNvPr id="53" name="直接连接符 34">
              <a:extLst>
                <a:ext uri="{FF2B5EF4-FFF2-40B4-BE49-F238E27FC236}">
                  <a16:creationId xmlns:a16="http://schemas.microsoft.com/office/drawing/2014/main" id="{FDA3A0EC-762E-4461-B4CC-FE5E41C130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09578" y="5072390"/>
              <a:ext cx="655087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矩形 44">
              <a:extLst>
                <a:ext uri="{FF2B5EF4-FFF2-40B4-BE49-F238E27FC236}">
                  <a16:creationId xmlns:a16="http://schemas.microsoft.com/office/drawing/2014/main" id="{FD8FE169-C156-41B9-AEDD-FEA3DF01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282" y="4655000"/>
              <a:ext cx="6731849" cy="64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接口中的方法名和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Mapper.xml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中定义的每个执行语句的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相同。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5B03DAE-D610-42D6-BC23-436704987234}"/>
              </a:ext>
            </a:extLst>
          </p:cNvPr>
          <p:cNvGrpSpPr>
            <a:grpSpLocks/>
          </p:cNvGrpSpPr>
          <p:nvPr/>
        </p:nvGrpSpPr>
        <p:grpSpPr bwMode="auto">
          <a:xfrm>
            <a:off x="625475" y="1689725"/>
            <a:ext cx="446088" cy="446087"/>
            <a:chOff x="615950" y="2655888"/>
            <a:chExt cx="446088" cy="446087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1C4F5BC-FDB1-4CC9-B1DD-9D3D4857A8FE}"/>
                </a:ext>
              </a:extLst>
            </p:cNvPr>
            <p:cNvSpPr/>
            <p:nvPr/>
          </p:nvSpPr>
          <p:spPr>
            <a:xfrm>
              <a:off x="615950" y="2655888"/>
              <a:ext cx="446088" cy="4460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1">
              <a:extLst>
                <a:ext uri="{FF2B5EF4-FFF2-40B4-BE49-F238E27FC236}">
                  <a16:creationId xmlns:a16="http://schemas.microsoft.com/office/drawing/2014/main" id="{E2200542-E3DE-4960-99A8-CDAD03FFD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94" y="2694543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80C1488-1298-4E2E-B111-9100FC715EBE}"/>
              </a:ext>
            </a:extLst>
          </p:cNvPr>
          <p:cNvGrpSpPr>
            <a:grpSpLocks/>
          </p:cNvGrpSpPr>
          <p:nvPr/>
        </p:nvGrpSpPr>
        <p:grpSpPr bwMode="auto">
          <a:xfrm>
            <a:off x="635000" y="2333237"/>
            <a:ext cx="446088" cy="446087"/>
            <a:chOff x="625475" y="3411538"/>
            <a:chExt cx="446088" cy="446087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216D446-5A57-4F8E-B3FF-9B0616E405DC}"/>
                </a:ext>
              </a:extLst>
            </p:cNvPr>
            <p:cNvSpPr/>
            <p:nvPr/>
          </p:nvSpPr>
          <p:spPr>
            <a:xfrm>
              <a:off x="625475" y="3411538"/>
              <a:ext cx="446088" cy="4460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23">
              <a:extLst>
                <a:ext uri="{FF2B5EF4-FFF2-40B4-BE49-F238E27FC236}">
                  <a16:creationId xmlns:a16="http://schemas.microsoft.com/office/drawing/2014/main" id="{88C4265F-8F7F-4375-906E-2F1B41D92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94" y="3436938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A6BC183-ECDD-4642-88D2-717881035B7F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2932777"/>
            <a:ext cx="446088" cy="447675"/>
            <a:chOff x="622300" y="4097338"/>
            <a:chExt cx="446088" cy="447675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3E776EE-7553-4EE0-8699-FCD2B6D46FAA}"/>
                </a:ext>
              </a:extLst>
            </p:cNvPr>
            <p:cNvSpPr/>
            <p:nvPr/>
          </p:nvSpPr>
          <p:spPr>
            <a:xfrm>
              <a:off x="622300" y="4097338"/>
              <a:ext cx="446088" cy="4476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24">
              <a:extLst>
                <a:ext uri="{FF2B5EF4-FFF2-40B4-BE49-F238E27FC236}">
                  <a16:creationId xmlns:a16="http://schemas.microsoft.com/office/drawing/2014/main" id="{A3E929C7-B72F-4C69-80A5-EAFC8F6FF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4" y="4122738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3</a:t>
              </a:r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EDD25CC-F612-4679-8B93-88936482065D}"/>
              </a:ext>
            </a:extLst>
          </p:cNvPr>
          <p:cNvGrpSpPr>
            <a:grpSpLocks/>
          </p:cNvGrpSpPr>
          <p:nvPr/>
        </p:nvGrpSpPr>
        <p:grpSpPr bwMode="auto">
          <a:xfrm>
            <a:off x="1106488" y="3359155"/>
            <a:ext cx="7623175" cy="655638"/>
            <a:chOff x="1818282" y="4655000"/>
            <a:chExt cx="6731849" cy="655445"/>
          </a:xfrm>
        </p:grpSpPr>
        <p:cxnSp>
          <p:nvCxnSpPr>
            <p:cNvPr id="69" name="直接连接符 34">
              <a:extLst>
                <a:ext uri="{FF2B5EF4-FFF2-40B4-BE49-F238E27FC236}">
                  <a16:creationId xmlns:a16="http://schemas.microsoft.com/office/drawing/2014/main" id="{27AE4F7C-2A71-420A-8776-F9D3DC29CE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09578" y="5310445"/>
              <a:ext cx="655087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矩形 44">
              <a:extLst>
                <a:ext uri="{FF2B5EF4-FFF2-40B4-BE49-F238E27FC236}">
                  <a16:creationId xmlns:a16="http://schemas.microsoft.com/office/drawing/2014/main" id="{0F017BE5-C157-4258-BB02-1E2EC4EE1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282" y="4655000"/>
              <a:ext cx="6731849" cy="64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接口中方法的输入参数类型要和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Mapper.xml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中定义的每个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parameterType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的类型相同。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67DC9EC-29BC-4E01-B06A-D0B6301DF9A7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3525843"/>
            <a:ext cx="446088" cy="447675"/>
            <a:chOff x="622300" y="4897438"/>
            <a:chExt cx="446088" cy="44767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FF22E34-90AF-43D7-964C-405900D59F90}"/>
                </a:ext>
              </a:extLst>
            </p:cNvPr>
            <p:cNvSpPr/>
            <p:nvPr/>
          </p:nvSpPr>
          <p:spPr>
            <a:xfrm>
              <a:off x="622300" y="4897438"/>
              <a:ext cx="446088" cy="4476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30">
              <a:extLst>
                <a:ext uri="{FF2B5EF4-FFF2-40B4-BE49-F238E27FC236}">
                  <a16:creationId xmlns:a16="http://schemas.microsoft.com/office/drawing/2014/main" id="{B4A652C4-05DC-4779-866C-E2C2F5760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4" y="4922838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4</a:t>
              </a:r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B428500-E1FA-4AEF-AD57-68808A214475}"/>
              </a:ext>
            </a:extLst>
          </p:cNvPr>
          <p:cNvGrpSpPr>
            <a:grpSpLocks/>
          </p:cNvGrpSpPr>
          <p:nvPr/>
        </p:nvGrpSpPr>
        <p:grpSpPr bwMode="auto">
          <a:xfrm>
            <a:off x="1106488" y="3987630"/>
            <a:ext cx="7623175" cy="655638"/>
            <a:chOff x="1818282" y="4655000"/>
            <a:chExt cx="6731849" cy="655445"/>
          </a:xfrm>
        </p:grpSpPr>
        <p:cxnSp>
          <p:nvCxnSpPr>
            <p:cNvPr id="75" name="直接连接符 34">
              <a:extLst>
                <a:ext uri="{FF2B5EF4-FFF2-40B4-BE49-F238E27FC236}">
                  <a16:creationId xmlns:a16="http://schemas.microsoft.com/office/drawing/2014/main" id="{9C6808D0-4741-4204-8BEB-2CAB2524D3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09578" y="5310445"/>
              <a:ext cx="655087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矩形 44">
              <a:extLst>
                <a:ext uri="{FF2B5EF4-FFF2-40B4-BE49-F238E27FC236}">
                  <a16:creationId xmlns:a16="http://schemas.microsoft.com/office/drawing/2014/main" id="{BABA9987-B9B6-41CB-B8CC-B27617953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282" y="4655000"/>
              <a:ext cx="6731849" cy="64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接口方法的输出参数类型要和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Mapper.xml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中定义的每个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resultType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的类型相同。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256ED27F-46EE-454B-AA63-7A78A1F8ACB6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4154318"/>
            <a:ext cx="446088" cy="447675"/>
            <a:chOff x="622300" y="5707063"/>
            <a:chExt cx="446088" cy="44767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F71F14B-385D-4B13-82D3-EAE122C50E79}"/>
                </a:ext>
              </a:extLst>
            </p:cNvPr>
            <p:cNvSpPr/>
            <p:nvPr/>
          </p:nvSpPr>
          <p:spPr>
            <a:xfrm>
              <a:off x="622300" y="5707063"/>
              <a:ext cx="446088" cy="4476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35">
              <a:extLst>
                <a:ext uri="{FF2B5EF4-FFF2-40B4-BE49-F238E27FC236}">
                  <a16:creationId xmlns:a16="http://schemas.microsoft.com/office/drawing/2014/main" id="{5258B3F5-2D29-4DFC-B48C-2463F09D3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4" y="5732463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0B6E7FB-CF0E-46D6-AFD7-6FE79A9B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在实际的项目中，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层会包含很多接口，如果每一个接口都在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配置文件中配置，不但会增加工作量，还会使得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配置文件非常臃肿。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采用自动扫描的形式来配置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中的映射器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MapperScannerConfigurer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50178" name="标题 1">
            <a:extLst>
              <a:ext uri="{FF2B5EF4-FFF2-40B4-BE49-F238E27FC236}">
                <a16:creationId xmlns:a16="http://schemas.microsoft.com/office/drawing/2014/main" id="{CBB67CB7-CAB7-40FC-9BE3-5A88B02DF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10.3.2 </a:t>
            </a:r>
            <a:r>
              <a:rPr lang="zh-CN" altLang="en-US"/>
              <a:t>基于</a:t>
            </a:r>
            <a:r>
              <a:rPr lang="en-US" altLang="zh-CN"/>
              <a:t>MapperScannerConfigurer</a:t>
            </a:r>
            <a:r>
              <a:rPr lang="zh-CN" altLang="en-US"/>
              <a:t>的整合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2D0B12-4660-485B-BC61-1F55562302F7}"/>
              </a:ext>
            </a:extLst>
          </p:cNvPr>
          <p:cNvSpPr/>
          <p:nvPr/>
        </p:nvSpPr>
        <p:spPr bwMode="auto">
          <a:xfrm>
            <a:off x="267419" y="2509410"/>
            <a:ext cx="8566030" cy="225266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basePackage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指定映射接口文件所在的包路径，当需要扫描多个包时可以使用分号或逗号作为分隔符。指定包路径后，会扫描该包及其子包中的所有文件。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annotationClass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指定了要扫描的注解名称，只有被注解标识的类才会被配置为映射器。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sqlSessionFactoryBeanName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中定义的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sqlSessionTemplateBeanName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中定义的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SqlSessionTemplate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名称。如果定义此属性，则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sqlSessionFactoryBeanName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将不起作用。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markerInterface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指定创建映射器的接口。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51672-F075-47E9-9A22-0F281CE7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MapperScannerConfigurer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的使用非常简单，只需要在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的配置文件中编写如下代码：</a:t>
            </a:r>
            <a:endParaRPr lang="zh-CN" altLang="en-US" dirty="0"/>
          </a:p>
        </p:txBody>
      </p:sp>
      <p:sp>
        <p:nvSpPr>
          <p:cNvPr id="51202" name="标题 1">
            <a:extLst>
              <a:ext uri="{FF2B5EF4-FFF2-40B4-BE49-F238E27FC236}">
                <a16:creationId xmlns:a16="http://schemas.microsoft.com/office/drawing/2014/main" id="{D7D089C3-1485-4ABA-8A7F-90CB95763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10.3.2 </a:t>
            </a:r>
            <a:r>
              <a:rPr lang="zh-CN" altLang="en-US" dirty="0"/>
              <a:t>基于</a:t>
            </a:r>
            <a:r>
              <a:rPr lang="en-US" altLang="zh-CN" dirty="0" err="1"/>
              <a:t>MapperScannerConfigurer</a:t>
            </a:r>
            <a:r>
              <a:rPr lang="zh-CN" altLang="en-US" dirty="0"/>
              <a:t>的整合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4CF638-8359-4A02-962E-4E319926DD6B}"/>
              </a:ext>
            </a:extLst>
          </p:cNvPr>
          <p:cNvSpPr/>
          <p:nvPr/>
        </p:nvSpPr>
        <p:spPr bwMode="auto">
          <a:xfrm>
            <a:off x="517585" y="3200402"/>
            <a:ext cx="7910423" cy="150614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通常情况下，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MapperScannerConfigurer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在使用时只需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basePackage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属性指定需要扫描的包即可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会自动的通过包中的接口来生成映射器。这使得开发人员可以在编写很少代码的情况下，完成对映射器的配置，从而提高开发效率。</a:t>
            </a:r>
            <a:endParaRPr lang="zh-CN" altLang="en-US" sz="2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51207" name="矩形 86">
            <a:extLst>
              <a:ext uri="{FF2B5EF4-FFF2-40B4-BE49-F238E27FC236}">
                <a16:creationId xmlns:a16="http://schemas.microsoft.com/office/drawing/2014/main" id="{884007BC-A1CD-4C9C-BD07-2D0124216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92" y="1510744"/>
            <a:ext cx="7522234" cy="15061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Mapper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代理开发（基于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MapperScannerConfigurer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&lt;bean class="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org.mybatis.spring.mapper.MapperScannerConfigurer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&lt;property name="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basePackage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com.itheima.mapper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&lt;/bean&gt;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D77881-A9EF-4B68-9C88-2A40FF91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JUnit</a:t>
            </a:r>
            <a:r>
              <a:rPr lang="zh-CN" altLang="en-US" dirty="0"/>
              <a:t>测试：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BF0806-F053-44CC-900B-E4EBBC7FE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10.3.2 </a:t>
            </a:r>
            <a:r>
              <a:rPr lang="zh-CN" altLang="en-US" dirty="0"/>
              <a:t>基于</a:t>
            </a:r>
            <a:r>
              <a:rPr lang="en-US" altLang="zh-CN" dirty="0" err="1"/>
              <a:t>MapperScannerConfigurer</a:t>
            </a:r>
            <a:r>
              <a:rPr lang="zh-CN" altLang="en-US" dirty="0"/>
              <a:t>的整合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4FABB0-6726-4959-92DB-C83010DDB242}"/>
              </a:ext>
            </a:extLst>
          </p:cNvPr>
          <p:cNvSpPr/>
          <p:nvPr/>
        </p:nvSpPr>
        <p:spPr>
          <a:xfrm>
            <a:off x="134804" y="1107454"/>
            <a:ext cx="8863697" cy="3693319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@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RunWith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(SpringJUnit4ClassRunner.class)</a:t>
            </a:r>
          </a:p>
          <a:p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@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ContextConfiguration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(locations = 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classpath:spring-mybatis.xml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CustomerDaoTest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@</a:t>
            </a:r>
            <a:r>
              <a:rPr lang="en-US" altLang="zh-CN" b="1" dirty="0" err="1">
                <a:solidFill>
                  <a:srgbClr val="C00000"/>
                </a:solidFill>
              </a:rPr>
              <a:t>Autowired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/>
              <a:t>        </a:t>
            </a:r>
            <a:r>
              <a:rPr lang="en-US" altLang="zh-CN" dirty="0"/>
              <a:t>private </a:t>
            </a:r>
            <a:r>
              <a:rPr lang="en-US" altLang="zh-CN" dirty="0" err="1"/>
              <a:t>CustomerMapper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customerMapper</a:t>
            </a:r>
            <a:r>
              <a:rPr lang="en-US" altLang="zh-CN" b="1" dirty="0"/>
              <a:t>;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C00000"/>
                </a:solidFill>
              </a:rPr>
              <a:t>@Test</a:t>
            </a:r>
          </a:p>
          <a:p>
            <a:r>
              <a:rPr lang="en-US" altLang="zh-CN" b="1" dirty="0"/>
              <a:t>        </a:t>
            </a:r>
            <a:r>
              <a:rPr lang="en-US" altLang="zh-CN" dirty="0"/>
              <a:t>public void </a:t>
            </a:r>
            <a:r>
              <a:rPr lang="en-US" altLang="zh-CN" dirty="0" err="1"/>
              <a:t>insertTest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        Customer cc = new Customer();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cc.setUsername</a:t>
            </a:r>
            <a:r>
              <a:rPr lang="en-US" altLang="zh-CN" dirty="0"/>
              <a:t>("</a:t>
            </a:r>
            <a:r>
              <a:rPr lang="en-US" altLang="zh-CN" dirty="0" err="1"/>
              <a:t>jingshan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        ……</a:t>
            </a:r>
          </a:p>
          <a:p>
            <a:r>
              <a:rPr lang="en-US" altLang="zh-CN" dirty="0"/>
              <a:t>                </a:t>
            </a:r>
            <a:r>
              <a:rPr lang="en-US" altLang="zh-CN" b="1" dirty="0" err="1">
                <a:solidFill>
                  <a:srgbClr val="7030A0"/>
                </a:solidFill>
              </a:rPr>
              <a:t>customerMapper</a:t>
            </a:r>
            <a:r>
              <a:rPr lang="en-US" altLang="zh-CN" dirty="0" err="1"/>
              <a:t>.insert</a:t>
            </a:r>
            <a:r>
              <a:rPr lang="en-US" altLang="zh-CN" dirty="0"/>
              <a:t>(cc);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添加成功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77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B0AC1D-C5A9-4BC8-95BA-01F4525E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一对一、一对多和多对多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45CB2C6-8996-4D47-AF7B-851BF31AB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回顾：关系映射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42D29DD-9FB9-4C42-B95B-10A2B742C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96035"/>
              </p:ext>
            </p:extLst>
          </p:nvPr>
        </p:nvGraphicFramePr>
        <p:xfrm>
          <a:off x="814922" y="1044852"/>
          <a:ext cx="2464420" cy="16459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64420">
                  <a:extLst>
                    <a:ext uri="{9D8B030D-6E8A-4147-A177-3AD203B41FA5}">
                      <a16:colId xmlns:a16="http://schemas.microsoft.com/office/drawing/2014/main" val="811624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public class Person {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private Integer id;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private String name;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private </a:t>
                      </a: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IdCard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card;  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……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}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37199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A861705-7D53-4ADA-81B5-03F49BD7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12296"/>
              </p:ext>
            </p:extLst>
          </p:nvPr>
        </p:nvGraphicFramePr>
        <p:xfrm>
          <a:off x="5139445" y="858541"/>
          <a:ext cx="3501483" cy="1828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01483">
                  <a:extLst>
                    <a:ext uri="{9D8B030D-6E8A-4147-A177-3AD203B41FA5}">
                      <a16:colId xmlns:a16="http://schemas.microsoft.com/office/drawing/2014/main" val="1227864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public class </a:t>
                      </a:r>
                      <a:r>
                        <a:rPr lang="en-US" altLang="zh-CN" sz="2000" b="1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2000" b="1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{</a:t>
                      </a:r>
                      <a:endParaRPr lang="zh-CN" sz="20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private Integer id;  </a:t>
                      </a:r>
                      <a:endParaRPr lang="zh-CN" sz="20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private String username;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private List&lt;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Orders&gt; </a:t>
                      </a:r>
                      <a:r>
                        <a:rPr lang="en-US" altLang="zh-CN" sz="2000" b="1" kern="1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ordersList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zh-CN" altLang="en-US" sz="20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……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}</a:t>
                      </a:r>
                      <a:endParaRPr lang="zh-CN" sz="20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852340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CA8E7E8A-A864-4C59-961C-2298511BDA84}"/>
              </a:ext>
            </a:extLst>
          </p:cNvPr>
          <p:cNvSpPr/>
          <p:nvPr/>
        </p:nvSpPr>
        <p:spPr>
          <a:xfrm>
            <a:off x="412908" y="2832628"/>
            <a:ext cx="8228020" cy="984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association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property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="card" </a:t>
            </a: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card_id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" </a:t>
            </a:r>
            <a:r>
              <a:rPr lang="en-US" altLang="zh-CN" b="1" kern="1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javaType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="cn.edu.ujn.ch9.dao.IdCard"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="cn.edu.ujn.ch9.dao.IdCardMapper.selectByPrimaryKey" /&gt;</a:t>
            </a:r>
            <a:endParaRPr lang="zh-CN" altLang="zh-CN" sz="2000" kern="100" dirty="0">
              <a:latin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E3786A-7118-454F-BF37-1F8431756298}"/>
              </a:ext>
            </a:extLst>
          </p:cNvPr>
          <p:cNvSpPr/>
          <p:nvPr/>
        </p:nvSpPr>
        <p:spPr>
          <a:xfrm>
            <a:off x="412907" y="3974529"/>
            <a:ext cx="8228019" cy="677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collection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property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ordersList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" </a:t>
            </a: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="id" </a:t>
            </a:r>
            <a:r>
              <a:rPr lang="en-US" altLang="zh-CN" b="1" kern="1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ofType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="Orders"		     </a:t>
            </a: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="cn.edu.ujn.ch9.dao.OrdersMapper.findOrdersWithUser"/&gt;</a:t>
            </a:r>
            <a:endParaRPr lang="zh-CN" altLang="zh-CN" sz="2000" kern="100" dirty="0">
              <a:latin typeface="Times New Roman" panose="02020603050405020304" pitchFamily="18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0E2C1B-9574-4644-8680-B567120254A4}"/>
              </a:ext>
            </a:extLst>
          </p:cNvPr>
          <p:cNvSpPr/>
          <p:nvPr/>
        </p:nvSpPr>
        <p:spPr>
          <a:xfrm>
            <a:off x="2251279" y="2001862"/>
            <a:ext cx="1147900" cy="1191218"/>
          </a:xfrm>
          <a:custGeom>
            <a:avLst/>
            <a:gdLst>
              <a:gd name="connsiteX0" fmla="*/ 780585 w 1147900"/>
              <a:gd name="connsiteY0" fmla="*/ 858644 h 1191218"/>
              <a:gd name="connsiteX1" fmla="*/ 535258 w 1147900"/>
              <a:gd name="connsiteY1" fmla="*/ 1103971 h 1191218"/>
              <a:gd name="connsiteX2" fmla="*/ 1081668 w 1147900"/>
              <a:gd name="connsiteY2" fmla="*/ 1182029 h 1191218"/>
              <a:gd name="connsiteX3" fmla="*/ 1115122 w 1147900"/>
              <a:gd name="connsiteY3" fmla="*/ 914400 h 1191218"/>
              <a:gd name="connsiteX4" fmla="*/ 869795 w 1147900"/>
              <a:gd name="connsiteY4" fmla="*/ 858644 h 1191218"/>
              <a:gd name="connsiteX5" fmla="*/ 412595 w 1147900"/>
              <a:gd name="connsiteY5" fmla="*/ 468351 h 1191218"/>
              <a:gd name="connsiteX6" fmla="*/ 0 w 1147900"/>
              <a:gd name="connsiteY6" fmla="*/ 0 h 11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900" h="1191218">
                <a:moveTo>
                  <a:pt x="780585" y="858644"/>
                </a:moveTo>
                <a:cubicBezTo>
                  <a:pt x="632831" y="954359"/>
                  <a:pt x="485078" y="1050074"/>
                  <a:pt x="535258" y="1103971"/>
                </a:cubicBezTo>
                <a:cubicBezTo>
                  <a:pt x="585438" y="1157868"/>
                  <a:pt x="985024" y="1213624"/>
                  <a:pt x="1081668" y="1182029"/>
                </a:cubicBezTo>
                <a:cubicBezTo>
                  <a:pt x="1178312" y="1150434"/>
                  <a:pt x="1150434" y="968298"/>
                  <a:pt x="1115122" y="914400"/>
                </a:cubicBezTo>
                <a:cubicBezTo>
                  <a:pt x="1079810" y="860503"/>
                  <a:pt x="986883" y="932985"/>
                  <a:pt x="869795" y="858644"/>
                </a:cubicBezTo>
                <a:cubicBezTo>
                  <a:pt x="752707" y="784303"/>
                  <a:pt x="557561" y="611458"/>
                  <a:pt x="412595" y="468351"/>
                </a:cubicBezTo>
                <a:cubicBezTo>
                  <a:pt x="267629" y="325244"/>
                  <a:pt x="133814" y="162622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C0E5612-F410-4F5C-A7B5-7D135E6FD4C8}"/>
              </a:ext>
            </a:extLst>
          </p:cNvPr>
          <p:cNvSpPr/>
          <p:nvPr/>
        </p:nvSpPr>
        <p:spPr>
          <a:xfrm>
            <a:off x="2659574" y="1950752"/>
            <a:ext cx="5234774" cy="2479507"/>
          </a:xfrm>
          <a:custGeom>
            <a:avLst/>
            <a:gdLst>
              <a:gd name="connsiteX0" fmla="*/ 1119422 w 5234774"/>
              <a:gd name="connsiteY0" fmla="*/ 2007220 h 2479507"/>
              <a:gd name="connsiteX1" fmla="*/ 249627 w 5234774"/>
              <a:gd name="connsiteY1" fmla="*/ 1996069 h 2479507"/>
              <a:gd name="connsiteX2" fmla="*/ 37754 w 5234774"/>
              <a:gd name="connsiteY2" fmla="*/ 2375210 h 2479507"/>
              <a:gd name="connsiteX3" fmla="*/ 896397 w 5234774"/>
              <a:gd name="connsiteY3" fmla="*/ 2475571 h 2479507"/>
              <a:gd name="connsiteX4" fmla="*/ 1230934 w 5234774"/>
              <a:gd name="connsiteY4" fmla="*/ 2274849 h 2479507"/>
              <a:gd name="connsiteX5" fmla="*/ 1208632 w 5234774"/>
              <a:gd name="connsiteY5" fmla="*/ 2062976 h 2479507"/>
              <a:gd name="connsiteX6" fmla="*/ 1955763 w 5234774"/>
              <a:gd name="connsiteY6" fmla="*/ 1895708 h 2479507"/>
              <a:gd name="connsiteX7" fmla="*/ 4732417 w 5234774"/>
              <a:gd name="connsiteY7" fmla="*/ 1828800 h 2479507"/>
              <a:gd name="connsiteX8" fmla="*/ 5223071 w 5234774"/>
              <a:gd name="connsiteY8" fmla="*/ 0 h 247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4774" h="2479507">
                <a:moveTo>
                  <a:pt x="1119422" y="2007220"/>
                </a:moveTo>
                <a:cubicBezTo>
                  <a:pt x="774663" y="1970978"/>
                  <a:pt x="429905" y="1934737"/>
                  <a:pt x="249627" y="1996069"/>
                </a:cubicBezTo>
                <a:cubicBezTo>
                  <a:pt x="69349" y="2057401"/>
                  <a:pt x="-70041" y="2295293"/>
                  <a:pt x="37754" y="2375210"/>
                </a:cubicBezTo>
                <a:cubicBezTo>
                  <a:pt x="145549" y="2455127"/>
                  <a:pt x="697534" y="2492298"/>
                  <a:pt x="896397" y="2475571"/>
                </a:cubicBezTo>
                <a:cubicBezTo>
                  <a:pt x="1095260" y="2458844"/>
                  <a:pt x="1178895" y="2343615"/>
                  <a:pt x="1230934" y="2274849"/>
                </a:cubicBezTo>
                <a:cubicBezTo>
                  <a:pt x="1282973" y="2206083"/>
                  <a:pt x="1087827" y="2126166"/>
                  <a:pt x="1208632" y="2062976"/>
                </a:cubicBezTo>
                <a:cubicBezTo>
                  <a:pt x="1329437" y="1999786"/>
                  <a:pt x="1368466" y="1934737"/>
                  <a:pt x="1955763" y="1895708"/>
                </a:cubicBezTo>
                <a:cubicBezTo>
                  <a:pt x="2543060" y="1856679"/>
                  <a:pt x="4187866" y="2144751"/>
                  <a:pt x="4732417" y="1828800"/>
                </a:cubicBezTo>
                <a:cubicBezTo>
                  <a:pt x="5276968" y="1512849"/>
                  <a:pt x="5250019" y="756424"/>
                  <a:pt x="522307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66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0CE46196-16F3-4851-AA0F-8DD1106BFE88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7D652F2-601E-4F9D-A5F2-D6CABB71B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</a:t>
            </a:r>
            <a:r>
              <a:rPr lang="en-US" altLang="zh-CN" dirty="0" err="1"/>
              <a:t>MyBatis</a:t>
            </a:r>
            <a:r>
              <a:rPr lang="zh-CN" altLang="en-US" dirty="0"/>
              <a:t>与</a:t>
            </a:r>
            <a:r>
              <a:rPr lang="en-US" altLang="zh-CN" dirty="0"/>
              <a:t>Spring</a:t>
            </a:r>
            <a:r>
              <a:rPr lang="zh-CN" altLang="en-US" dirty="0"/>
              <a:t>的整合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3689E70-56B8-42F6-8B96-9AB863DDF622}"/>
              </a:ext>
            </a:extLst>
          </p:cNvPr>
          <p:cNvGrpSpPr>
            <a:grpSpLocks/>
          </p:cNvGrpSpPr>
          <p:nvPr/>
        </p:nvGrpSpPr>
        <p:grpSpPr bwMode="auto">
          <a:xfrm>
            <a:off x="350720" y="994574"/>
            <a:ext cx="8442560" cy="3443287"/>
            <a:chOff x="-15552" y="1756903"/>
            <a:chExt cx="8441942" cy="3444382"/>
          </a:xfrm>
        </p:grpSpPr>
        <p:grpSp>
          <p:nvGrpSpPr>
            <p:cNvPr id="17" name="组合 3">
              <a:extLst>
                <a:ext uri="{FF2B5EF4-FFF2-40B4-BE49-F238E27FC236}">
                  <a16:creationId xmlns:a16="http://schemas.microsoft.com/office/drawing/2014/main" id="{F3C1A085-0CCD-421F-9DB3-410BAA354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552" y="1756903"/>
              <a:ext cx="8441942" cy="3444382"/>
              <a:chOff x="-15552" y="1756903"/>
              <a:chExt cx="8441942" cy="3444382"/>
            </a:xfrm>
          </p:grpSpPr>
          <p:sp>
            <p:nvSpPr>
              <p:cNvPr id="22" name="对角圆角矩形 10">
                <a:extLst>
                  <a:ext uri="{FF2B5EF4-FFF2-40B4-BE49-F238E27FC236}">
                    <a16:creationId xmlns:a16="http://schemas.microsoft.com/office/drawing/2014/main" id="{E5FFFC53-33DD-4520-B372-F50513234828}"/>
                  </a:ext>
                </a:extLst>
              </p:cNvPr>
              <p:cNvSpPr/>
              <p:nvPr/>
            </p:nvSpPr>
            <p:spPr>
              <a:xfrm>
                <a:off x="-15552" y="4369170"/>
                <a:ext cx="6562480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3" name="组合 2">
                <a:extLst>
                  <a:ext uri="{FF2B5EF4-FFF2-40B4-BE49-F238E27FC236}">
                    <a16:creationId xmlns:a16="http://schemas.microsoft.com/office/drawing/2014/main" id="{6E88F14C-341E-42E6-8FBF-0CB4921A70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0B1875BD-8B88-43CC-9D0E-078A44CC03F2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TextBox 1">
                  <a:extLst>
                    <a:ext uri="{FF2B5EF4-FFF2-40B4-BE49-F238E27FC236}">
                      <a16:creationId xmlns:a16="http://schemas.microsoft.com/office/drawing/2014/main" id="{C6CCA11D-192C-4FF9-AC3B-A8535DD87A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317BB77F-93B2-4879-BB9F-4F2987459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63" y="2836585"/>
              <a:ext cx="53508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10.2  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</a:t>
              </a:r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DAO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方式的开发整合</a:t>
              </a: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9370FCCC-51E4-4912-AEBF-ED9E35E72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63" y="3684272"/>
              <a:ext cx="5897331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10.3  Mapper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接口方式的开发整合</a:t>
              </a: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CE604C9D-7D65-4086-9739-4C4DE86F2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62" y="1988840"/>
              <a:ext cx="5477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  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整合环境搭建</a:t>
              </a:r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82639B9D-66EC-42E0-8462-650FBE0F5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63" y="4532074"/>
              <a:ext cx="49188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10.4 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测试事务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47BF050-48C2-4D7B-9575-210BE194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如何进行事务测试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53251" name="标题 1">
            <a:extLst>
              <a:ext uri="{FF2B5EF4-FFF2-40B4-BE49-F238E27FC236}">
                <a16:creationId xmlns:a16="http://schemas.microsoft.com/office/drawing/2014/main" id="{662BDB56-B5BD-433B-ABA5-8BC1C216F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测试事务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6C5B96-E1F3-4B87-81AA-D7802956E1AF}"/>
              </a:ext>
            </a:extLst>
          </p:cNvPr>
          <p:cNvSpPr/>
          <p:nvPr/>
        </p:nvSpPr>
        <p:spPr bwMode="auto">
          <a:xfrm>
            <a:off x="362309" y="1094612"/>
            <a:ext cx="8410755" cy="3707635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在项目中，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层既是处理业务的地方，又是管理数据库事务的地方。要对事务进行测试，首先需要创建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层，并在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层编写添加客户操作的代码；然后在添加操作的代码后，有意的添加一段异常代码（如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1/0;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）来模拟现实中的意外情况；最后编写测试方法，调用业务层的添加方法。这样，程序在执行到错误代码时就会出现异常。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没有事务管理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的情况下，即使</a:t>
            </a: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出现了异常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数据也会被存储到数据表中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；如果</a:t>
            </a: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添加了事务管理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</a:t>
            </a: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事务管理的配置正确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，那么在执行上述操作时，所添加的</a:t>
            </a: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数据将不能够插入到数据表中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276B3F1C-186B-4FEE-B37F-9149C81C5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5A2399-C854-40C8-8ED6-0D6C78794403}"/>
              </a:ext>
            </a:extLst>
          </p:cNvPr>
          <p:cNvGrpSpPr>
            <a:grpSpLocks/>
          </p:cNvGrpSpPr>
          <p:nvPr/>
        </p:nvGrpSpPr>
        <p:grpSpPr bwMode="auto">
          <a:xfrm>
            <a:off x="2254934" y="962222"/>
            <a:ext cx="6267964" cy="3118072"/>
            <a:chOff x="2374672" y="3263011"/>
            <a:chExt cx="5913437" cy="713870"/>
          </a:xfrm>
        </p:grpSpPr>
        <p:sp>
          <p:nvSpPr>
            <p:cNvPr id="55303" name="圆角矩形 1">
              <a:extLst>
                <a:ext uri="{FF2B5EF4-FFF2-40B4-BE49-F238E27FC236}">
                  <a16:creationId xmlns:a16="http://schemas.microsoft.com/office/drawing/2014/main" id="{90964B70-57E6-462D-8FA9-3E3560365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265613"/>
              <a:ext cx="5913437" cy="711268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04" name="矩形 2">
              <a:extLst>
                <a:ext uri="{FF2B5EF4-FFF2-40B4-BE49-F238E27FC236}">
                  <a16:creationId xmlns:a16="http://schemas.microsoft.com/office/drawing/2014/main" id="{E689C687-A2EF-47DC-AB39-868FC86DA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2" y="3263011"/>
              <a:ext cx="5739381" cy="68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1500">
                <a:solidFill>
                  <a:srgbClr val="000000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99EBB4A-2BE5-451A-9BD9-B26040319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9" y="1200133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62CC3E4-B6C6-40B0-ACD9-9D182825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347" y="1062311"/>
            <a:ext cx="5968528" cy="280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本章首先对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框架整合的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环境搭建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进行了讲解，然后讲解了使用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传统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DAO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方式的开发整合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，以及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Mapper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接口方式的开发整合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通过本章的学习，读者能够熟练的掌握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框架的几种整合方式，这将为后面项目的学习打下坚实的基础。</a:t>
            </a:r>
          </a:p>
        </p:txBody>
      </p:sp>
      <p:sp>
        <p:nvSpPr>
          <p:cNvPr id="55302" name="标题 1">
            <a:extLst>
              <a:ext uri="{FF2B5EF4-FFF2-40B4-BE49-F238E27FC236}">
                <a16:creationId xmlns:a16="http://schemas.microsoft.com/office/drawing/2014/main" id="{416A3C5D-5BC1-420A-B57F-8E8A9E84F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10.5 </a:t>
            </a:r>
            <a:r>
              <a:rPr lang="zh-CN" altLang="en-US"/>
              <a:t>本章小结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08215048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31FF8-E56F-47CB-94BA-001E49A06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0" name="标题 1">
            <a:extLst>
              <a:ext uri="{FF2B5EF4-FFF2-40B4-BE49-F238E27FC236}">
                <a16:creationId xmlns:a16="http://schemas.microsoft.com/office/drawing/2014/main" id="{6D036388-B92A-448F-B547-1C63DEF3F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grpSp>
        <p:nvGrpSpPr>
          <p:cNvPr id="28" name="组合 17">
            <a:extLst>
              <a:ext uri="{FF2B5EF4-FFF2-40B4-BE49-F238E27FC236}">
                <a16:creationId xmlns:a16="http://schemas.microsoft.com/office/drawing/2014/main" id="{158672BD-5C4F-4EFB-9430-464C70726FDD}"/>
              </a:ext>
            </a:extLst>
          </p:cNvPr>
          <p:cNvGrpSpPr>
            <a:grpSpLocks/>
          </p:cNvGrpSpPr>
          <p:nvPr/>
        </p:nvGrpSpPr>
        <p:grpSpPr bwMode="auto">
          <a:xfrm>
            <a:off x="438481" y="1590717"/>
            <a:ext cx="2811462" cy="1154113"/>
            <a:chOff x="835660" y="2799123"/>
            <a:chExt cx="2810758" cy="1151676"/>
          </a:xfrm>
        </p:grpSpPr>
        <p:grpSp>
          <p:nvGrpSpPr>
            <p:cNvPr id="29" name="组合 26">
              <a:extLst>
                <a:ext uri="{FF2B5EF4-FFF2-40B4-BE49-F238E27FC236}">
                  <a16:creationId xmlns:a16="http://schemas.microsoft.com/office/drawing/2014/main" id="{24408F24-3C41-4DD3-8993-EAF2FAD1B9A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1108090" y="3302881"/>
              <a:ext cx="2179236" cy="647918"/>
              <a:chOff x="1108090" y="3004457"/>
              <a:chExt cx="2179236" cy="647918"/>
            </a:xfrm>
          </p:grpSpPr>
          <p:cxnSp>
            <p:nvCxnSpPr>
              <p:cNvPr id="34" name="直接连接符 27">
                <a:extLst>
                  <a:ext uri="{FF2B5EF4-FFF2-40B4-BE49-F238E27FC236}">
                    <a16:creationId xmlns:a16="http://schemas.microsoft.com/office/drawing/2014/main" id="{6E2F2344-CA96-472D-869B-9224BF7C9BD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1108090" y="3004457"/>
                <a:ext cx="124375" cy="647918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28">
                <a:extLst>
                  <a:ext uri="{FF2B5EF4-FFF2-40B4-BE49-F238E27FC236}">
                    <a16:creationId xmlns:a16="http://schemas.microsoft.com/office/drawing/2014/main" id="{565F0DD1-6EBC-4CFE-9CC5-CE5593C17B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9" y="3004457"/>
                <a:ext cx="2064387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BD99885-7564-417B-9A7F-CD96C7CA4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5660" y="2799123"/>
              <a:ext cx="474576" cy="522767"/>
              <a:chOff x="1520318" y="1801334"/>
              <a:chExt cx="474576" cy="522767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6D96837F-FF35-42F0-A70E-22007684C5E5}"/>
                  </a:ext>
                </a:extLst>
              </p:cNvPr>
              <p:cNvSpPr/>
              <p:nvPr/>
            </p:nvSpPr>
            <p:spPr bwMode="auto">
              <a:xfrm>
                <a:off x="1520318" y="1826680"/>
                <a:ext cx="474543" cy="473661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" name="TextBox 64">
                <a:extLst>
                  <a:ext uri="{FF2B5EF4-FFF2-40B4-BE49-F238E27FC236}">
                    <a16:creationId xmlns:a16="http://schemas.microsoft.com/office/drawing/2014/main" id="{9D10184C-A69C-4FA8-8486-601C8D41A7A4}"/>
                  </a:ext>
                </a:extLst>
              </p:cNvPr>
              <p:cNvSpPr txBox="1"/>
              <p:nvPr/>
            </p:nvSpPr>
            <p:spPr>
              <a:xfrm>
                <a:off x="1572692" y="1801334"/>
                <a:ext cx="334879" cy="52276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矩形 21">
              <a:extLst>
                <a:ext uri="{FF2B5EF4-FFF2-40B4-BE49-F238E27FC236}">
                  <a16:creationId xmlns:a16="http://schemas.microsoft.com/office/drawing/2014/main" id="{7EEFD621-791B-439B-90FE-8D79C9BB2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8" y="2996871"/>
              <a:ext cx="2476140" cy="95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传统</a:t>
              </a: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DAO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方式的开发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整合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A2F4298-FDBC-4DDF-97B2-90A1D2E192FB}"/>
              </a:ext>
            </a:extLst>
          </p:cNvPr>
          <p:cNvGrpSpPr>
            <a:grpSpLocks/>
          </p:cNvGrpSpPr>
          <p:nvPr/>
        </p:nvGrpSpPr>
        <p:grpSpPr bwMode="auto">
          <a:xfrm>
            <a:off x="5835473" y="2707751"/>
            <a:ext cx="2943225" cy="1212850"/>
            <a:chOff x="5754385" y="4118153"/>
            <a:chExt cx="2941940" cy="1212672"/>
          </a:xfrm>
        </p:grpSpPr>
        <p:grpSp>
          <p:nvGrpSpPr>
            <p:cNvPr id="37" name="组合 38">
              <a:extLst>
                <a:ext uri="{FF2B5EF4-FFF2-40B4-BE49-F238E27FC236}">
                  <a16:creationId xmlns:a16="http://schemas.microsoft.com/office/drawing/2014/main" id="{E8B01394-4950-45B4-A753-08431F431A2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53163" y="4225925"/>
              <a:ext cx="2178050" cy="652463"/>
              <a:chOff x="860198" y="2352244"/>
              <a:chExt cx="2178276" cy="652213"/>
            </a:xfrm>
          </p:grpSpPr>
          <p:cxnSp>
            <p:nvCxnSpPr>
              <p:cNvPr id="43" name="直接连接符 39">
                <a:extLst>
                  <a:ext uri="{FF2B5EF4-FFF2-40B4-BE49-F238E27FC236}">
                    <a16:creationId xmlns:a16="http://schemas.microsoft.com/office/drawing/2014/main" id="{8D2C592D-EAE2-4EBC-8A82-18D43E9320C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40">
                <a:extLst>
                  <a:ext uri="{FF2B5EF4-FFF2-40B4-BE49-F238E27FC236}">
                    <a16:creationId xmlns:a16="http://schemas.microsoft.com/office/drawing/2014/main" id="{C13D00C8-27B7-4BBE-BFE6-E5FE5F7C5B0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组合 41">
              <a:extLst>
                <a:ext uri="{FF2B5EF4-FFF2-40B4-BE49-F238E27FC236}">
                  <a16:creationId xmlns:a16="http://schemas.microsoft.com/office/drawing/2014/main" id="{80A53334-8937-4B55-8A0F-2E4119A6878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FCE2DDF-4F18-4D3E-8304-7C8D66D1C95B}"/>
                  </a:ext>
                </a:extLst>
              </p:cNvPr>
              <p:cNvSpPr/>
              <p:nvPr/>
            </p:nvSpPr>
            <p:spPr bwMode="auto">
              <a:xfrm>
                <a:off x="1232465" y="3559070"/>
                <a:ext cx="474208" cy="47400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2" name="TextBox 72">
                <a:extLst>
                  <a:ext uri="{FF2B5EF4-FFF2-40B4-BE49-F238E27FC236}">
                    <a16:creationId xmlns:a16="http://schemas.microsoft.com/office/drawing/2014/main" id="{35CCE72C-9D12-4BBB-9FED-C11D0E812D85}"/>
                  </a:ext>
                </a:extLst>
              </p:cNvPr>
              <p:cNvSpPr txBox="1"/>
              <p:nvPr/>
            </p:nvSpPr>
            <p:spPr>
              <a:xfrm>
                <a:off x="1305665" y="3533706"/>
                <a:ext cx="335764" cy="52314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矩形 51">
              <a:extLst>
                <a:ext uri="{FF2B5EF4-FFF2-40B4-BE49-F238E27FC236}">
                  <a16:creationId xmlns:a16="http://schemas.microsoft.com/office/drawing/2014/main" id="{1C62A6C2-5F2A-4B1C-89AA-22E46F808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385" y="4118153"/>
              <a:ext cx="2451101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Mapper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接口方式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algn="ct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的开发整合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EEEB240-D91B-45F4-B5AF-412EC4937D50}"/>
              </a:ext>
            </a:extLst>
          </p:cNvPr>
          <p:cNvGrpSpPr>
            <a:grpSpLocks/>
          </p:cNvGrpSpPr>
          <p:nvPr/>
        </p:nvGrpSpPr>
        <p:grpSpPr bwMode="auto">
          <a:xfrm>
            <a:off x="1373186" y="737182"/>
            <a:ext cx="6011862" cy="4502150"/>
            <a:chOff x="1100688" y="1936972"/>
            <a:chExt cx="6011862" cy="4502150"/>
          </a:xfrm>
        </p:grpSpPr>
        <p:graphicFrame>
          <p:nvGraphicFramePr>
            <p:cNvPr id="50" name="图表 2">
              <a:extLst>
                <a:ext uri="{FF2B5EF4-FFF2-40B4-BE49-F238E27FC236}">
                  <a16:creationId xmlns:a16="http://schemas.microsoft.com/office/drawing/2014/main" id="{3E960397-FAD3-467E-884E-65D8C7A0502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66917201"/>
                </p:ext>
              </p:extLst>
            </p:nvPr>
          </p:nvGraphicFramePr>
          <p:xfrm>
            <a:off x="1100688" y="1936972"/>
            <a:ext cx="6011862" cy="450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3" r:id="rId4" imgW="6011177" imgH="4505334" progId="Excel.Chart.8">
                    <p:embed/>
                  </p:oleObj>
                </mc:Choice>
                <mc:Fallback>
                  <p:oleObj r:id="rId4" imgW="6011177" imgH="4505334" progId="Excel.Chart.8">
                    <p:embed/>
                    <p:pic>
                      <p:nvPicPr>
                        <p:cNvPr id="32774" name="图表 2">
                          <a:extLst>
                            <a:ext uri="{FF2B5EF4-FFF2-40B4-BE49-F238E27FC236}">
                              <a16:creationId xmlns:a16="http://schemas.microsoft.com/office/drawing/2014/main" id="{A4E36AD9-2379-4DBA-A7F4-8C0F368B824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688" y="1936972"/>
                          <a:ext cx="6011862" cy="4502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组合 38">
              <a:extLst>
                <a:ext uri="{FF2B5EF4-FFF2-40B4-BE49-F238E27FC236}">
                  <a16:creationId xmlns:a16="http://schemas.microsoft.com/office/drawing/2014/main" id="{8D18C29B-94BC-468E-9B10-D38799DAED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775" y="3337341"/>
              <a:ext cx="2463800" cy="1201738"/>
              <a:chOff x="3788420" y="3338012"/>
              <a:chExt cx="2463771" cy="1201719"/>
            </a:xfrm>
          </p:grpSpPr>
          <p:sp>
            <p:nvSpPr>
              <p:cNvPr id="53" name="TextBox 48">
                <a:extLst>
                  <a:ext uri="{FF2B5EF4-FFF2-40B4-BE49-F238E27FC236}">
                    <a16:creationId xmlns:a16="http://schemas.microsoft.com/office/drawing/2014/main" id="{94EA4705-0DA7-482A-8252-9A68A6C1CF6B}"/>
                  </a:ext>
                </a:extLst>
              </p:cNvPr>
              <p:cNvSpPr txBox="1"/>
              <p:nvPr/>
            </p:nvSpPr>
            <p:spPr bwMode="auto">
              <a:xfrm>
                <a:off x="5209216" y="3753931"/>
                <a:ext cx="1042975" cy="3698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grpSp>
            <p:nvGrpSpPr>
              <p:cNvPr id="54" name="组合 2">
                <a:extLst>
                  <a:ext uri="{FF2B5EF4-FFF2-40B4-BE49-F238E27FC236}">
                    <a16:creationId xmlns:a16="http://schemas.microsoft.com/office/drawing/2014/main" id="{03F70DEA-E279-46CB-95D9-86D7172CB8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8420" y="3338012"/>
                <a:ext cx="1203311" cy="1201719"/>
                <a:chOff x="3692733" y="2879265"/>
                <a:chExt cx="1203177" cy="1201719"/>
              </a:xfrm>
            </p:grpSpPr>
            <p:sp>
              <p:nvSpPr>
                <p:cNvPr id="55" name="弧形 54">
                  <a:extLst>
                    <a:ext uri="{FF2B5EF4-FFF2-40B4-BE49-F238E27FC236}">
                      <a16:creationId xmlns:a16="http://schemas.microsoft.com/office/drawing/2014/main" id="{087C133D-2667-4BF3-93D2-93F6445A5196}"/>
                    </a:ext>
                  </a:extLst>
                </p:cNvPr>
                <p:cNvSpPr/>
                <p:nvPr/>
              </p:nvSpPr>
              <p:spPr bwMode="auto">
                <a:xfrm rot="5400000">
                  <a:off x="3693462" y="2878536"/>
                  <a:ext cx="1201719" cy="1203177"/>
                </a:xfrm>
                <a:prstGeom prst="arc">
                  <a:avLst>
                    <a:gd name="adj1" fmla="val 5382197"/>
                    <a:gd name="adj2" fmla="val 0"/>
                  </a:avLst>
                </a:prstGeom>
                <a:noFill/>
                <a:ln w="57150" cap="flat" cmpd="sng" algn="ctr">
                  <a:solidFill>
                    <a:srgbClr val="D5F4FF"/>
                  </a:solidFill>
                  <a:prstDash val="solid"/>
                  <a:round/>
                  <a:headEnd type="oval" w="sm" len="sm"/>
                  <a:tailEnd type="oval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/>
                </a:p>
              </p:txBody>
            </p:sp>
            <p:sp>
              <p:nvSpPr>
                <p:cNvPr id="56" name="弧形 55">
                  <a:extLst>
                    <a:ext uri="{FF2B5EF4-FFF2-40B4-BE49-F238E27FC236}">
                      <a16:creationId xmlns:a16="http://schemas.microsoft.com/office/drawing/2014/main" id="{EB8529E1-6470-4151-9D58-C30ACFFF11BF}"/>
                    </a:ext>
                  </a:extLst>
                </p:cNvPr>
                <p:cNvSpPr/>
                <p:nvPr/>
              </p:nvSpPr>
              <p:spPr bwMode="auto">
                <a:xfrm>
                  <a:off x="3795908" y="2996738"/>
                  <a:ext cx="990478" cy="992172"/>
                </a:xfrm>
                <a:prstGeom prst="arc">
                  <a:avLst>
                    <a:gd name="adj1" fmla="val 10763236"/>
                    <a:gd name="adj2" fmla="val 0"/>
                  </a:avLst>
                </a:prstGeom>
                <a:noFill/>
                <a:ln w="57150" cap="flat" cmpd="sng" algn="ctr">
                  <a:solidFill>
                    <a:srgbClr val="D5F4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/>
                </a:p>
              </p:txBody>
            </p:sp>
            <p:sp>
              <p:nvSpPr>
                <p:cNvPr id="57" name="弧形 56">
                  <a:extLst>
                    <a:ext uri="{FF2B5EF4-FFF2-40B4-BE49-F238E27FC236}">
                      <a16:creationId xmlns:a16="http://schemas.microsoft.com/office/drawing/2014/main" id="{F6F48BA2-7DF3-47BA-88EB-8EBC00633214}"/>
                    </a:ext>
                  </a:extLst>
                </p:cNvPr>
                <p:cNvSpPr/>
                <p:nvPr/>
              </p:nvSpPr>
              <p:spPr bwMode="auto">
                <a:xfrm rot="16200000">
                  <a:off x="3891895" y="3137272"/>
                  <a:ext cx="822312" cy="753969"/>
                </a:xfrm>
                <a:prstGeom prst="arc">
                  <a:avLst>
                    <a:gd name="adj1" fmla="val 16251812"/>
                    <a:gd name="adj2" fmla="val 0"/>
                  </a:avLst>
                </a:prstGeom>
                <a:noFill/>
                <a:ln w="57150" cap="flat" cmpd="sng" algn="ctr">
                  <a:solidFill>
                    <a:srgbClr val="D5F4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0FD6BC12-8563-4375-9563-ADF23A79CF37}"/>
                </a:ext>
              </a:extLst>
            </p:cNvPr>
            <p:cNvSpPr txBox="1"/>
            <p:nvPr/>
          </p:nvSpPr>
          <p:spPr bwMode="auto">
            <a:xfrm>
              <a:off x="2857500" y="3786604"/>
              <a:ext cx="104298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464BFB30-6D0E-419E-96A6-284B9511B3D9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BC67788-2C1E-43F4-986A-2B74925EA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</a:t>
            </a:r>
            <a:r>
              <a:rPr lang="en-US" altLang="zh-CN" dirty="0" err="1"/>
              <a:t>MyBatis</a:t>
            </a:r>
            <a:r>
              <a:rPr lang="zh-CN" altLang="en-US" dirty="0"/>
              <a:t>与</a:t>
            </a:r>
            <a:r>
              <a:rPr lang="en-US" altLang="zh-CN" dirty="0"/>
              <a:t>Spring</a:t>
            </a:r>
            <a:r>
              <a:rPr lang="zh-CN" altLang="en-US" dirty="0"/>
              <a:t>的整合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2AEB9F-A2E4-4825-AE00-7C74D1164511}"/>
              </a:ext>
            </a:extLst>
          </p:cNvPr>
          <p:cNvGrpSpPr>
            <a:grpSpLocks/>
          </p:cNvGrpSpPr>
          <p:nvPr/>
        </p:nvGrpSpPr>
        <p:grpSpPr bwMode="auto">
          <a:xfrm>
            <a:off x="250166" y="895621"/>
            <a:ext cx="8492990" cy="3443287"/>
            <a:chOff x="-65979" y="1756903"/>
            <a:chExt cx="8492369" cy="3444382"/>
          </a:xfrm>
        </p:grpSpPr>
        <p:grpSp>
          <p:nvGrpSpPr>
            <p:cNvPr id="15" name="组合 3">
              <a:extLst>
                <a:ext uri="{FF2B5EF4-FFF2-40B4-BE49-F238E27FC236}">
                  <a16:creationId xmlns:a16="http://schemas.microsoft.com/office/drawing/2014/main" id="{0DDD15ED-A281-4B02-887C-D43C302F7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65979" y="1756903"/>
              <a:ext cx="8492369" cy="3444382"/>
              <a:chOff x="-65979" y="1756903"/>
              <a:chExt cx="8492369" cy="3444382"/>
            </a:xfrm>
          </p:grpSpPr>
          <p:sp>
            <p:nvSpPr>
              <p:cNvPr id="20" name="对角圆角矩形 10">
                <a:extLst>
                  <a:ext uri="{FF2B5EF4-FFF2-40B4-BE49-F238E27FC236}">
                    <a16:creationId xmlns:a16="http://schemas.microsoft.com/office/drawing/2014/main" id="{BFBF9F96-B4C9-4F02-9200-7071FCE3EB79}"/>
                  </a:ext>
                </a:extLst>
              </p:cNvPr>
              <p:cNvSpPr/>
              <p:nvPr/>
            </p:nvSpPr>
            <p:spPr>
              <a:xfrm>
                <a:off x="-65979" y="1825187"/>
                <a:ext cx="6612906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1" name="组合 2">
                <a:extLst>
                  <a:ext uri="{FF2B5EF4-FFF2-40B4-BE49-F238E27FC236}">
                    <a16:creationId xmlns:a16="http://schemas.microsoft.com/office/drawing/2014/main" id="{CEF000A7-DC42-448D-B537-EC57E9B180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CFF35737-04D4-46FF-BB71-06161620432D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1">
                  <a:extLst>
                    <a:ext uri="{FF2B5EF4-FFF2-40B4-BE49-F238E27FC236}">
                      <a16:creationId xmlns:a16="http://schemas.microsoft.com/office/drawing/2014/main" id="{72777377-7E8E-44D5-99CF-C4FEAD03DB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B97369B4-0C50-4F08-8E95-1A86C5EF3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35" y="2836585"/>
              <a:ext cx="53538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10.2  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</a:t>
              </a:r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DAO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方式的开发整合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40CD99E9-63AC-44E8-B809-EE2046F25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35" y="3684272"/>
              <a:ext cx="5900262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10.3  Mapper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接口方式的开发整合</a:t>
              </a: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6221FB79-0509-4183-89EA-D694ADFA7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35" y="1988840"/>
              <a:ext cx="54806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 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整合环境搭建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5BCB1F64-9205-493B-8EC5-455EF0BDB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35" y="4532074"/>
              <a:ext cx="49217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10.4  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测试事务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31D065-E99C-4E0A-B3C1-1C114D07F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要实现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的整合，除了两个框架中所提供的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包外，还需要其他的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包来配合使用，整合时所需准备的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包具体如下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34818" name="标题 1">
            <a:extLst>
              <a:ext uri="{FF2B5EF4-FFF2-40B4-BE49-F238E27FC236}">
                <a16:creationId xmlns:a16="http://schemas.microsoft.com/office/drawing/2014/main" id="{E08AF066-1FEE-4EC6-99FB-56D061A80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10.1.1 </a:t>
            </a:r>
            <a:r>
              <a:rPr lang="zh-CN" altLang="en-US"/>
              <a:t>准备所需</a:t>
            </a:r>
            <a:r>
              <a:rPr lang="en-US" altLang="zh-CN"/>
              <a:t>JAR</a:t>
            </a:r>
            <a:r>
              <a:rPr lang="zh-CN" altLang="en-US"/>
              <a:t>包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3006A0-4159-419D-A6A0-566335C411F9}"/>
              </a:ext>
            </a:extLst>
          </p:cNvPr>
          <p:cNvSpPr/>
          <p:nvPr/>
        </p:nvSpPr>
        <p:spPr bwMode="auto">
          <a:xfrm>
            <a:off x="596900" y="1679575"/>
            <a:ext cx="7972425" cy="290512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aopalliance-1.0.jar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aspectjweaver-1.8.10.jar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spring-aop-4.3.6.RELEASE.jar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spring-aspects-4.3.6.RELEASE.jar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spring-beans-4.3.6.RELEASE.jar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spring-context-4.3.6.RELEASE.jar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spring-core-4.3.6.RELEASE.jar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spring-expression-4.3.6.RELEASE.jar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spring-jdbc-4.3.6.RELEASE.jar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spring-tx-4.3.6.RELEASE.jar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B13A9FD0-4CC5-41FB-908A-6C102CE8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384299"/>
            <a:ext cx="8027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1.Spring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框架所需的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761A71-DDC0-448B-B4F8-E6597436A5E5}"/>
              </a:ext>
            </a:extLst>
          </p:cNvPr>
          <p:cNvSpPr/>
          <p:nvPr/>
        </p:nvSpPr>
        <p:spPr bwMode="auto">
          <a:xfrm>
            <a:off x="912813" y="2822575"/>
            <a:ext cx="3563937" cy="10668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圆角矩形 15">
            <a:extLst>
              <a:ext uri="{FF2B5EF4-FFF2-40B4-BE49-F238E27FC236}">
                <a16:creationId xmlns:a16="http://schemas.microsoft.com/office/drawing/2014/main" id="{2188FDA8-EEF7-418A-913E-F8A8CF03A9C7}"/>
              </a:ext>
            </a:extLst>
          </p:cNvPr>
          <p:cNvSpPr/>
          <p:nvPr/>
        </p:nvSpPr>
        <p:spPr bwMode="auto">
          <a:xfrm>
            <a:off x="4949825" y="3151188"/>
            <a:ext cx="1989138" cy="4095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个核心模块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39C0492-0680-4CAD-93DC-5EBE6E9292FE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4476750" y="3355975"/>
            <a:ext cx="4730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7D10F51-8EC8-4772-9DD5-05131FF41D3B}"/>
              </a:ext>
            </a:extLst>
          </p:cNvPr>
          <p:cNvSpPr/>
          <p:nvPr/>
        </p:nvSpPr>
        <p:spPr bwMode="auto">
          <a:xfrm>
            <a:off x="912813" y="1717675"/>
            <a:ext cx="3563937" cy="11334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圆角矩形 19">
            <a:extLst>
              <a:ext uri="{FF2B5EF4-FFF2-40B4-BE49-F238E27FC236}">
                <a16:creationId xmlns:a16="http://schemas.microsoft.com/office/drawing/2014/main" id="{3645178B-3BDE-4ACD-8062-1A81316E3B09}"/>
              </a:ext>
            </a:extLst>
          </p:cNvPr>
          <p:cNvSpPr/>
          <p:nvPr/>
        </p:nvSpPr>
        <p:spPr bwMode="auto">
          <a:xfrm>
            <a:off x="4945063" y="2079625"/>
            <a:ext cx="2265362" cy="4095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开发使用的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CA8389F-8A98-4AF2-BE0D-0BEC4F7FE24D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4476750" y="2284413"/>
            <a:ext cx="46831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4D74A83-E219-4644-B65D-62DD99F5AE9F}"/>
              </a:ext>
            </a:extLst>
          </p:cNvPr>
          <p:cNvSpPr/>
          <p:nvPr/>
        </p:nvSpPr>
        <p:spPr bwMode="auto">
          <a:xfrm>
            <a:off x="912813" y="3960813"/>
            <a:ext cx="3563937" cy="56673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圆角矩形 26">
            <a:extLst>
              <a:ext uri="{FF2B5EF4-FFF2-40B4-BE49-F238E27FC236}">
                <a16:creationId xmlns:a16="http://schemas.microsoft.com/office/drawing/2014/main" id="{3E3A3FD1-758E-407B-8D30-2D655E657E4B}"/>
              </a:ext>
            </a:extLst>
          </p:cNvPr>
          <p:cNvSpPr/>
          <p:nvPr/>
        </p:nvSpPr>
        <p:spPr bwMode="auto">
          <a:xfrm>
            <a:off x="4945063" y="4041775"/>
            <a:ext cx="2265362" cy="4095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和事务的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1770555-1AC5-499A-8D73-96FB90D96727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4476750" y="4244975"/>
            <a:ext cx="468313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DD8091C-8F99-4AAA-A2BC-4AC0D80B967A}"/>
              </a:ext>
            </a:extLst>
          </p:cNvPr>
          <p:cNvSpPr/>
          <p:nvPr/>
        </p:nvSpPr>
        <p:spPr>
          <a:xfrm>
            <a:off x="785019" y="4525573"/>
            <a:ext cx="7383462" cy="627063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lnSpc>
                <a:spcPct val="900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核心容器依赖的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commons-logging</a:t>
            </a:r>
            <a:r>
              <a:rPr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MyBatis</a:t>
            </a:r>
            <a:r>
              <a:rPr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框架的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lib</a:t>
            </a:r>
            <a:r>
              <a:rPr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包中已经包含！</a:t>
            </a:r>
          </a:p>
        </p:txBody>
      </p:sp>
      <p:pic>
        <p:nvPicPr>
          <p:cNvPr id="39" name="Picture 2" descr="E:\白沙\设计文档\素材\灯泡.png">
            <a:extLst>
              <a:ext uri="{FF2B5EF4-FFF2-40B4-BE49-F238E27FC236}">
                <a16:creationId xmlns:a16="http://schemas.microsoft.com/office/drawing/2014/main" id="{C6AFA308-ED61-427C-A82C-2CB977BAC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1" y="4270375"/>
            <a:ext cx="9001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4" grpId="1" animBg="1"/>
      <p:bldP spid="25" grpId="0" animBg="1"/>
      <p:bldP spid="25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780F61-6842-4E47-BF3A-BEEFED6A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2.MyBatis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所需的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en-US" dirty="0"/>
          </a:p>
        </p:txBody>
      </p:sp>
      <p:sp>
        <p:nvSpPr>
          <p:cNvPr id="35842" name="标题 1">
            <a:extLst>
              <a:ext uri="{FF2B5EF4-FFF2-40B4-BE49-F238E27FC236}">
                <a16:creationId xmlns:a16="http://schemas.microsoft.com/office/drawing/2014/main" id="{55C09330-5891-468E-BD9D-AF3C827D1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10.1.1 </a:t>
            </a:r>
            <a:r>
              <a:rPr lang="zh-CN" altLang="en-US"/>
              <a:t>准备所需</a:t>
            </a:r>
            <a:r>
              <a:rPr lang="en-US" altLang="zh-CN"/>
              <a:t>JAR</a:t>
            </a:r>
            <a:r>
              <a:rPr lang="zh-CN" altLang="en-US"/>
              <a:t>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86280D-5AB8-4597-A1D4-9B1452F043A3}"/>
              </a:ext>
            </a:extLst>
          </p:cNvPr>
          <p:cNvSpPr/>
          <p:nvPr/>
        </p:nvSpPr>
        <p:spPr bwMode="auto">
          <a:xfrm>
            <a:off x="1590675" y="1114900"/>
            <a:ext cx="5979319" cy="368877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ant-1.9.6.jar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ant-launcher-1.9.6.jar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asm-5.1.jar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cglib-3.2.4.jar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commons-logging-1.2.jar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javassist-3.21.0-GA.jar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log4j-1.2.17.jar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log4j-api-2.3.jar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log4j-core-2.3.jar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mybatis-3.4.2.jar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ognl-3.1.12.jar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slf4j-api-1.7.22.jar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slf4j-log4j12-1.7.22.jar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E7D1D8-90CC-44F6-9038-BC89890DDDAC}"/>
              </a:ext>
            </a:extLst>
          </p:cNvPr>
          <p:cNvSpPr/>
          <p:nvPr/>
        </p:nvSpPr>
        <p:spPr bwMode="auto">
          <a:xfrm>
            <a:off x="1827610" y="3645352"/>
            <a:ext cx="2601515" cy="30360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48FE8CE-099A-436C-9E82-53101822A7FB}"/>
              </a:ext>
            </a:extLst>
          </p:cNvPr>
          <p:cNvSpPr/>
          <p:nvPr/>
        </p:nvSpPr>
        <p:spPr bwMode="auto">
          <a:xfrm>
            <a:off x="4751785" y="3439835"/>
            <a:ext cx="850106" cy="71508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</a:t>
            </a:r>
            <a:r>
              <a:rPr lang="en-US" altLang="zh-CN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9F7BB18-A9CA-461E-8E19-811D63E9EB2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29125" y="3797157"/>
            <a:ext cx="322660" cy="2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AC4C08C-1216-43B2-8166-11A2636241BC}"/>
              </a:ext>
            </a:extLst>
          </p:cNvPr>
          <p:cNvSpPr/>
          <p:nvPr/>
        </p:nvSpPr>
        <p:spPr bwMode="auto">
          <a:xfrm>
            <a:off x="1827610" y="1172051"/>
            <a:ext cx="2601515" cy="242656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0D2B898F-39B2-4458-B8F8-60D1852010A4}"/>
              </a:ext>
            </a:extLst>
          </p:cNvPr>
          <p:cNvSpPr/>
          <p:nvPr/>
        </p:nvSpPr>
        <p:spPr bwMode="auto">
          <a:xfrm>
            <a:off x="5294710" y="2093596"/>
            <a:ext cx="1699022" cy="102155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解压文件夹中</a:t>
            </a:r>
            <a:r>
              <a:rPr lang="en-US" altLang="zh-CN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</a:t>
            </a: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目录中的所有</a:t>
            </a:r>
            <a:r>
              <a:rPr lang="en-US" altLang="zh-CN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DDF85BE-9B47-445A-AE1E-CEAF7846C92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429125" y="2385334"/>
            <a:ext cx="865585" cy="219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63F5091-CB2F-40A8-9923-9A1A5030F096}"/>
              </a:ext>
            </a:extLst>
          </p:cNvPr>
          <p:cNvSpPr/>
          <p:nvPr/>
        </p:nvSpPr>
        <p:spPr bwMode="auto">
          <a:xfrm>
            <a:off x="1827610" y="3946104"/>
            <a:ext cx="2601515" cy="81345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60DE072-128A-45D5-B5A2-BD7FDA992270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4429125" y="2604374"/>
            <a:ext cx="865585" cy="17484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6" grpId="0" animBg="1"/>
      <p:bldP spid="16" grpId="1" animBg="1"/>
      <p:bldP spid="19" grpId="0" animBg="1"/>
      <p:bldP spid="20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947F04-19D0-43A3-A41E-249B021F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3.MyBatis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整合的中间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</a:p>
          <a:p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数据库驱动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数据源所需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DBCP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36866" name="标题 1">
            <a:extLst>
              <a:ext uri="{FF2B5EF4-FFF2-40B4-BE49-F238E27FC236}">
                <a16:creationId xmlns:a16="http://schemas.microsoft.com/office/drawing/2014/main" id="{B019051F-BAF8-4490-BFAD-189697C9C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10.1.1 </a:t>
            </a:r>
            <a:r>
              <a:rPr lang="zh-CN" altLang="en-US" dirty="0"/>
              <a:t>准备所需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667882-D1A5-415D-B8FC-502051203ECB}"/>
              </a:ext>
            </a:extLst>
          </p:cNvPr>
          <p:cNvSpPr/>
          <p:nvPr/>
        </p:nvSpPr>
        <p:spPr bwMode="auto">
          <a:xfrm>
            <a:off x="469241" y="1185861"/>
            <a:ext cx="5979319" cy="42862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mybatis-spring-1.3.1.jar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5D9EEB-4FCF-4DAB-95C2-FC1DFDBAD0FB}"/>
              </a:ext>
            </a:extLst>
          </p:cNvPr>
          <p:cNvSpPr/>
          <p:nvPr/>
        </p:nvSpPr>
        <p:spPr bwMode="auto">
          <a:xfrm>
            <a:off x="469240" y="2046484"/>
            <a:ext cx="5979319" cy="42862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mysql-connector-java-5.1.40-bin.jar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BF262D3-3400-4990-9383-745E959EA443}"/>
              </a:ext>
            </a:extLst>
          </p:cNvPr>
          <p:cNvSpPr/>
          <p:nvPr/>
        </p:nvSpPr>
        <p:spPr bwMode="auto">
          <a:xfrm>
            <a:off x="469241" y="2976922"/>
            <a:ext cx="5979319" cy="859814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commons-dbcp2-2.1.1.jar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itchFamily="18" charset="0"/>
                <a:cs typeface="Times New Roman" pitchFamily="18" charset="0"/>
              </a:rPr>
              <a:t>commons-pool2-2.4.2.jar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6926AF-23FC-4582-AFAF-0742391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添加依赖，在</a:t>
            </a:r>
            <a:r>
              <a:rPr lang="en-US" altLang="zh-CN" dirty="0"/>
              <a:t>pom.xml</a:t>
            </a:r>
            <a:r>
              <a:rPr lang="zh-CN" altLang="en-US" dirty="0"/>
              <a:t>中添加：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150C88-EE05-44D3-94F9-6DE17AA00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10.1.1 </a:t>
            </a:r>
            <a:r>
              <a:rPr lang="zh-CN" altLang="en-US" dirty="0"/>
              <a:t>准备所需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D05FCA-61D1-4821-ABF6-B83EC5455009}"/>
              </a:ext>
            </a:extLst>
          </p:cNvPr>
          <p:cNvSpPr/>
          <p:nvPr/>
        </p:nvSpPr>
        <p:spPr>
          <a:xfrm>
            <a:off x="1130061" y="1252256"/>
            <a:ext cx="6694098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  <a:r>
              <a:rPr lang="en-US" altLang="zh-CN" sz="2400" dirty="0" err="1">
                <a:solidFill>
                  <a:srgbClr val="C00000"/>
                </a:solidFill>
              </a:rPr>
              <a:t>junit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  <a:r>
              <a:rPr lang="en-US" altLang="zh-CN" sz="2400" dirty="0">
                <a:solidFill>
                  <a:srgbClr val="C00000"/>
                </a:solidFill>
              </a:rPr>
              <a:t>spring-context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  <a:r>
              <a:rPr lang="en-US" altLang="zh-CN" sz="2400" dirty="0">
                <a:solidFill>
                  <a:srgbClr val="C00000"/>
                </a:solidFill>
              </a:rPr>
              <a:t>spring-test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  <a:r>
              <a:rPr lang="en-US" altLang="zh-CN" sz="2400" dirty="0">
                <a:solidFill>
                  <a:srgbClr val="C00000"/>
                </a:solidFill>
              </a:rPr>
              <a:t>spring-</a:t>
            </a:r>
            <a:r>
              <a:rPr lang="en-US" altLang="zh-CN" sz="2400" dirty="0" err="1">
                <a:solidFill>
                  <a:srgbClr val="C00000"/>
                </a:solidFill>
              </a:rPr>
              <a:t>jdbc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  <a:r>
              <a:rPr lang="en-US" altLang="zh-CN" sz="2400" dirty="0" err="1">
                <a:solidFill>
                  <a:srgbClr val="C00000"/>
                </a:solidFill>
              </a:rPr>
              <a:t>mybatis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  <a:r>
              <a:rPr lang="en-US" altLang="zh-CN" sz="2400" dirty="0" err="1">
                <a:solidFill>
                  <a:srgbClr val="C00000"/>
                </a:solidFill>
              </a:rPr>
              <a:t>mybatis</a:t>
            </a:r>
            <a:r>
              <a:rPr lang="en-US" altLang="zh-CN" sz="2400" dirty="0">
                <a:solidFill>
                  <a:srgbClr val="C00000"/>
                </a:solidFill>
              </a:rPr>
              <a:t>-spring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  <a:r>
              <a:rPr lang="en-US" altLang="zh-CN" sz="2400" dirty="0" err="1">
                <a:solidFill>
                  <a:srgbClr val="C00000"/>
                </a:solidFill>
              </a:rPr>
              <a:t>mysql</a:t>
            </a:r>
            <a:r>
              <a:rPr lang="en-US" altLang="zh-CN" sz="2400" dirty="0">
                <a:solidFill>
                  <a:srgbClr val="C00000"/>
                </a:solidFill>
              </a:rPr>
              <a:t>-connector-java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  <a:r>
              <a:rPr lang="en-US" altLang="zh-CN" sz="2400" dirty="0">
                <a:solidFill>
                  <a:srgbClr val="C00000"/>
                </a:solidFill>
              </a:rPr>
              <a:t>commons-dbcp2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740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14858</TotalTime>
  <Pages>0</Pages>
  <Words>3466</Words>
  <Characters>0</Characters>
  <Application>Microsoft Office PowerPoint</Application>
  <DocSecurity>0</DocSecurity>
  <PresentationFormat>全屏显示(16:9)</PresentationFormat>
  <Lines>0</Lines>
  <Paragraphs>372</Paragraphs>
  <Slides>33</Slides>
  <Notes>10</Notes>
  <HiddenSlides>4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Microsoft YaHei UI</vt:lpstr>
      <vt:lpstr>黑体</vt:lpstr>
      <vt:lpstr>宋体</vt:lpstr>
      <vt:lpstr>微软雅黑</vt:lpstr>
      <vt:lpstr>Arial</vt:lpstr>
      <vt:lpstr>Calibri</vt:lpstr>
      <vt:lpstr>Consolas</vt:lpstr>
      <vt:lpstr>Times New Roman</vt:lpstr>
      <vt:lpstr>Verdana</vt:lpstr>
      <vt:lpstr>Wingdings</vt:lpstr>
      <vt:lpstr>Office 主题​​</vt:lpstr>
      <vt:lpstr>Microsoft Excel Chart</vt:lpstr>
      <vt:lpstr>第10章 MyBatis与Spring的整合</vt:lpstr>
      <vt:lpstr>作业点评</vt:lpstr>
      <vt:lpstr>回顾：关系映射</vt:lpstr>
      <vt:lpstr>学习目标</vt:lpstr>
      <vt:lpstr>第10章 MyBatis与Spring的整合</vt:lpstr>
      <vt:lpstr>10.1.1 准备所需JAR包</vt:lpstr>
      <vt:lpstr>10.1.1 准备所需JAR包</vt:lpstr>
      <vt:lpstr>10.1.1 准备所需JAR包</vt:lpstr>
      <vt:lpstr>10.1.1 准备所需JAR包</vt:lpstr>
      <vt:lpstr>10.1.1 准备所需JAR包——Maven</vt:lpstr>
      <vt:lpstr>10.1.2 编写配置文件</vt:lpstr>
      <vt:lpstr>10.1.2 编写配置文件</vt:lpstr>
      <vt:lpstr>10.1.2 编写配置文件</vt:lpstr>
      <vt:lpstr>10.1.2 编写配置文件</vt:lpstr>
      <vt:lpstr>10.1.2 编写配置文件</vt:lpstr>
      <vt:lpstr>10.1.2 编写配置文件</vt:lpstr>
      <vt:lpstr>10.1.2 编写配置文件</vt:lpstr>
      <vt:lpstr>10.1.2 编写配置文件</vt:lpstr>
      <vt:lpstr>第10章 MyBatis与Spring的整合</vt:lpstr>
      <vt:lpstr>10.2 传统DAO方式的开发整合</vt:lpstr>
      <vt:lpstr>10.2 传统DAO方式的开发整合</vt:lpstr>
      <vt:lpstr>10.2 传统DAO方式的开发整合</vt:lpstr>
      <vt:lpstr>第10章 MyBatis与Spring的整合</vt:lpstr>
      <vt:lpstr>10.3 Mapper接口方式的开发整合</vt:lpstr>
      <vt:lpstr>10.3.1 基于MapperFactoryBean的整合</vt:lpstr>
      <vt:lpstr>10.3.1 基于MapperFactoryBean的整合</vt:lpstr>
      <vt:lpstr>10.3.2 基于MapperScannerConfigurer的整合</vt:lpstr>
      <vt:lpstr>10.3.2 基于MapperScannerConfigurer的整合</vt:lpstr>
      <vt:lpstr>10.3.2 基于MapperScannerConfigurer的整合</vt:lpstr>
      <vt:lpstr>第10章 MyBatis与Spring的整合</vt:lpstr>
      <vt:lpstr>10.4 测试事务</vt:lpstr>
      <vt:lpstr>10.5 本章小结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刘鹍-济南大学网络工程系;刘鹍</dc:creator>
  <cp:lastModifiedBy>nicop6@ujn.edu.cn</cp:lastModifiedBy>
  <cp:revision>711</cp:revision>
  <dcterms:created xsi:type="dcterms:W3CDTF">2013-01-25T01:44:32Z</dcterms:created>
  <dcterms:modified xsi:type="dcterms:W3CDTF">2020-04-08T01:29:02Z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