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405" r:id="rId2"/>
    <p:sldId id="517" r:id="rId3"/>
    <p:sldId id="425" r:id="rId4"/>
    <p:sldId id="429" r:id="rId5"/>
    <p:sldId id="449" r:id="rId6"/>
    <p:sldId id="499" r:id="rId7"/>
    <p:sldId id="500" r:id="rId8"/>
    <p:sldId id="501" r:id="rId9"/>
    <p:sldId id="514" r:id="rId10"/>
    <p:sldId id="483" r:id="rId11"/>
    <p:sldId id="484" r:id="rId12"/>
    <p:sldId id="485" r:id="rId13"/>
    <p:sldId id="489" r:id="rId14"/>
    <p:sldId id="515" r:id="rId15"/>
    <p:sldId id="502" r:id="rId16"/>
    <p:sldId id="503" r:id="rId17"/>
    <p:sldId id="504" r:id="rId18"/>
    <p:sldId id="516" r:id="rId19"/>
    <p:sldId id="510" r:id="rId20"/>
    <p:sldId id="511" r:id="rId21"/>
    <p:sldId id="512" r:id="rId22"/>
    <p:sldId id="513" r:id="rId23"/>
    <p:sldId id="403" r:id="rId24"/>
    <p:sldId id="416" r:id="rId25"/>
    <p:sldId id="296" r:id="rId26"/>
  </p:sldIdLst>
  <p:sldSz cx="9144000" cy="5143500" type="screen16x9"/>
  <p:notesSz cx="6858000" cy="9144000"/>
  <p:custDataLst>
    <p:tags r:id="rId2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>
          <p15:clr>
            <a:srgbClr val="A4A3A4"/>
          </p15:clr>
        </p15:guide>
        <p15:guide id="2" pos="2881">
          <p15:clr>
            <a:srgbClr val="A4A3A4"/>
          </p15:clr>
        </p15:guide>
        <p15:guide id="3" orient="horz" pos="15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70C0"/>
    <a:srgbClr val="FFFF00"/>
    <a:srgbClr val="A3D3FF"/>
    <a:srgbClr val="3BCCFF"/>
    <a:srgbClr val="FFC000"/>
    <a:srgbClr val="009ED6"/>
    <a:srgbClr val="D5F2FF"/>
    <a:srgbClr val="D5E6FF"/>
    <a:srgbClr val="D5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150" autoAdjust="0"/>
  </p:normalViewPr>
  <p:slideViewPr>
    <p:cSldViewPr snapToGrid="0" snapToObjects="1">
      <p:cViewPr varScale="1">
        <p:scale>
          <a:sx n="184" d="100"/>
          <a:sy n="184" d="100"/>
        </p:scale>
        <p:origin x="918" y="156"/>
      </p:cViewPr>
      <p:guideLst>
        <p:guide orient="horz" pos="2113"/>
        <p:guide pos="2881"/>
        <p:guide orient="horz" pos="15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D5B94FA-DF91-4C74-8ACE-2AAC27BFBD14}" type="datetimeFigureOut">
              <a:rPr lang="zh-CN" altLang="en-US" smtClean="0"/>
              <a:t>2021/4/28</a:t>
            </a:fld>
            <a:endParaRPr lang="en-US" dirty="0"/>
          </a:p>
        </p:txBody>
      </p:sp>
      <p:sp>
        <p:nvSpPr>
          <p:cNvPr id="4608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微软雅黑" panose="020B0503020204020204" pitchFamily="34" charset="-122"/>
              </a:defRPr>
            </a:lvl1pPr>
          </a:lstStyle>
          <a:p>
            <a:fld id="{4F18ADFE-1244-42C6-BDD7-7DE56380F773}" type="slidenum">
              <a:rPr lang="zh-CN" altLang="en-US" smtClean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tx:annotation-driven</a:t>
            </a:r>
            <a:r>
              <a:rPr lang="en-US" altLang="zh-CN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transaction-manager</a:t>
            </a:r>
            <a:r>
              <a:rPr lang="en-US" altLang="zh-CN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="</a:t>
            </a:r>
            <a:r>
              <a:rPr lang="en-US" altLang="zh-CN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transactionManager</a:t>
            </a:r>
            <a:r>
              <a:rPr lang="en-US" altLang="zh-CN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proxy-target-class</a:t>
            </a:r>
            <a:r>
              <a:rPr lang="en-US" altLang="zh-CN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="true" /&gt;</a:t>
            </a:r>
          </a:p>
          <a:p>
            <a:r>
              <a:rPr lang="en-US" altLang="zh-CN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tx:annotation-driven</a:t>
            </a:r>
            <a:r>
              <a:rPr lang="en-US" altLang="zh-CN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transaction-manager</a:t>
            </a:r>
            <a:r>
              <a:rPr lang="en-US" altLang="zh-CN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="</a:t>
            </a:r>
            <a:r>
              <a:rPr lang="en-US" altLang="zh-CN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transactionManager</a:t>
            </a:r>
            <a:r>
              <a:rPr lang="en-US" altLang="zh-CN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mode</a:t>
            </a:r>
            <a:r>
              <a:rPr lang="en-US" altLang="zh-CN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="</a:t>
            </a:r>
            <a:r>
              <a:rPr lang="en-US" altLang="zh-CN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aspectj</a:t>
            </a:r>
            <a:r>
              <a:rPr lang="en-US" altLang="zh-CN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proxy-target-class</a:t>
            </a:r>
            <a:r>
              <a:rPr lang="en-US" altLang="zh-CN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="true"/&gt;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t>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BF62C68-439C-4BA7-BD48-06C892712807}" type="slidenum">
              <a:rPr lang="zh-CN" altLang="en-US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166C5C-5074-468A-A644-63EC153F6182}" type="slidenum">
              <a:rPr lang="zh-CN" altLang="en-US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t>11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JSTL(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JavaServer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Pages Standard Tag Library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JSP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标准标签库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)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pt-BR" altLang="zh-CN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</a:t>
            </a:r>
            <a:r>
              <a:rPr lang="pt-BR" altLang="zh-CN" sz="1800" dirty="0">
                <a:solidFill>
                  <a:srgbClr val="3F7F7F"/>
                </a:solidFill>
                <a:latin typeface="Consolas" panose="020B0609020204030204" pitchFamily="49" charset="0"/>
              </a:rPr>
              <a:t>taglib </a:t>
            </a:r>
            <a:r>
              <a:rPr lang="pt-BR" altLang="zh-CN" sz="1800" dirty="0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pt-BR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altLang="zh-C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"http://java.sun.com/jsp/jstl/core" </a:t>
            </a:r>
            <a:r>
              <a:rPr lang="pt-BR" altLang="zh-CN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pt-BR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altLang="zh-C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"c" </a:t>
            </a:r>
            <a:r>
              <a:rPr lang="pt-BR" altLang="zh-CN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endParaRPr lang="pt-BR" altLang="zh-CN" sz="1800" i="1" dirty="0">
              <a:solidFill>
                <a:srgbClr val="BF5F3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执行运算：</a:t>
            </a:r>
          </a:p>
          <a:p>
            <a:pPr lvl="2">
              <a:lnSpc>
                <a:spcPct val="80000"/>
              </a:lnSpc>
            </a:pPr>
            <a:r>
              <a:rPr lang="en-US" altLang="zh-CN" sz="2200" dirty="0"/>
              <a:t>${user==null}</a:t>
            </a:r>
          </a:p>
          <a:p>
            <a:pPr lvl="2">
              <a:lnSpc>
                <a:spcPct val="80000"/>
              </a:lnSpc>
            </a:pPr>
            <a:r>
              <a:rPr lang="en-US" altLang="zh-CN" sz="2200" dirty="0"/>
              <a:t>${user!=null?user.name:""} 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获取</a:t>
            </a:r>
            <a:r>
              <a:rPr lang="en-US" altLang="zh-CN" sz="2200" dirty="0"/>
              <a:t>web</a:t>
            </a:r>
            <a:r>
              <a:rPr lang="zh-CN" altLang="en-US" sz="2200" dirty="0"/>
              <a:t>开发常用对象</a:t>
            </a:r>
          </a:p>
          <a:p>
            <a:pPr lvl="2">
              <a:lnSpc>
                <a:spcPct val="80000"/>
              </a:lnSpc>
            </a:pPr>
            <a:r>
              <a:rPr lang="en-US" altLang="zh-CN" sz="2200" dirty="0"/>
              <a:t>${</a:t>
            </a:r>
            <a:r>
              <a:rPr lang="zh-CN" altLang="en-US" sz="2200" dirty="0"/>
              <a:t>隐式对象名称</a:t>
            </a:r>
            <a:r>
              <a:rPr lang="en-US" altLang="zh-CN" sz="2200" dirty="0"/>
              <a:t>}</a:t>
            </a:r>
          </a:p>
          <a:p>
            <a:pPr lvl="2">
              <a:lnSpc>
                <a:spcPct val="80000"/>
              </a:lnSpc>
            </a:pPr>
            <a:r>
              <a:rPr lang="en-US" altLang="zh-CN" sz="2200" dirty="0"/>
              <a:t>${</a:t>
            </a:r>
            <a:r>
              <a:rPr lang="en-US" altLang="zh-CN" sz="2200" dirty="0" err="1"/>
              <a:t>pageContext.request.contextPath</a:t>
            </a:r>
            <a:r>
              <a:rPr lang="en-US" altLang="zh-CN" sz="2200" dirty="0"/>
              <a:t>}</a:t>
            </a:r>
          </a:p>
          <a:p>
            <a:pPr lvl="2">
              <a:lnSpc>
                <a:spcPct val="80000"/>
              </a:lnSpc>
            </a:pPr>
            <a:endParaRPr lang="en-US" altLang="zh-CN" sz="2200" dirty="0"/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调用</a:t>
            </a:r>
            <a:r>
              <a:rPr lang="en-US" altLang="zh-CN" sz="2200" dirty="0"/>
              <a:t>Java</a:t>
            </a:r>
            <a:r>
              <a:rPr lang="zh-CN" altLang="en-US" sz="2200" dirty="0"/>
              <a:t>方法</a:t>
            </a:r>
          </a:p>
          <a:p>
            <a:pPr lvl="2">
              <a:lnSpc>
                <a:spcPct val="80000"/>
              </a:lnSpc>
            </a:pPr>
            <a:r>
              <a:rPr lang="en-US" altLang="zh-CN" sz="2200" dirty="0"/>
              <a:t>EL</a:t>
            </a:r>
            <a:r>
              <a:rPr lang="zh-CN" altLang="en-US" sz="2200" dirty="0"/>
              <a:t>表达式允许用户开发自定义</a:t>
            </a:r>
            <a:r>
              <a:rPr lang="en-US" altLang="zh-CN" sz="2200" dirty="0"/>
              <a:t>EL</a:t>
            </a:r>
            <a:r>
              <a:rPr lang="zh-CN" altLang="en-US" sz="2200" dirty="0"/>
              <a:t>函数，以在</a:t>
            </a:r>
            <a:r>
              <a:rPr lang="en-US" altLang="zh-CN" sz="2200" dirty="0"/>
              <a:t>JSP</a:t>
            </a:r>
            <a:r>
              <a:rPr lang="zh-CN" altLang="en-US" sz="2200" dirty="0"/>
              <a:t>页面中通过</a:t>
            </a:r>
            <a:r>
              <a:rPr lang="en-US" altLang="zh-CN" sz="2200" dirty="0"/>
              <a:t>EL</a:t>
            </a:r>
            <a:r>
              <a:rPr lang="zh-CN" altLang="en-US" sz="2200" dirty="0"/>
              <a:t>表达式调用</a:t>
            </a:r>
            <a:r>
              <a:rPr lang="en-US" altLang="zh-CN" sz="2200" dirty="0"/>
              <a:t>Java</a:t>
            </a:r>
            <a:r>
              <a:rPr lang="zh-CN" altLang="en-US" sz="2200" dirty="0"/>
              <a:t>类的方法。</a:t>
            </a:r>
            <a:endParaRPr lang="en-US" altLang="zh-CN" sz="2200" dirty="0"/>
          </a:p>
          <a:p>
            <a:pPr lvl="2">
              <a:lnSpc>
                <a:spcPct val="80000"/>
              </a:lnSpc>
            </a:pPr>
            <a:r>
              <a:rPr lang="en-US" altLang="zh-CN" sz="2400" dirty="0"/>
              <a:t>${prefix</a:t>
            </a:r>
            <a:r>
              <a:rPr lang="zh-CN" altLang="en-US" sz="2400" dirty="0"/>
              <a:t>：</a:t>
            </a:r>
            <a:r>
              <a:rPr lang="en-US" altLang="zh-CN" sz="2400" dirty="0"/>
              <a:t>method(params)}</a:t>
            </a:r>
            <a:endParaRPr lang="zh-CN" altLang="en-US" sz="2200" dirty="0"/>
          </a:p>
          <a:p>
            <a:pPr lvl="2">
              <a:lnSpc>
                <a:spcPct val="80000"/>
              </a:lnSpc>
            </a:pPr>
            <a:endParaRPr lang="zh-CN" altLang="en-US" sz="2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86FC5-B500-4DBB-A767-E5FFA0D5041C}" type="slidenum">
              <a:rPr lang="zh-CN" altLang="en-US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56A2541-1EDD-46C9-8564-82ABC13F7200}" type="slidenum">
              <a:rPr lang="zh-CN" altLang="en-US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B358EE-3BA4-4CD7-ADAC-F44D668A1D9E}" type="slidenum">
              <a:rPr lang="zh-CN" altLang="en-US">
                <a:solidFill>
                  <a:srgbClr val="000000"/>
                </a:solidFill>
              </a:rPr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EB0AAE1D-A35F-481F-BE93-107D30441372}" type="slidenum">
              <a:rPr lang="zh-CN" altLang="en-US">
                <a:ea typeface="微软雅黑" panose="020B0503020204020204" pitchFamily="34" charset="-122"/>
              </a:rPr>
              <a:t>25</a:t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57" y="1405222"/>
            <a:ext cx="7772400" cy="879250"/>
          </a:xfrm>
          <a:prstGeom prst="rect">
            <a:avLst/>
          </a:prstGeom>
        </p:spPr>
        <p:txBody>
          <a:bodyPr/>
          <a:lstStyle>
            <a:lvl1pPr marL="0" indent="0" algn="ctr">
              <a:defRPr sz="36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876378"/>
            <a:ext cx="2895600" cy="164254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 dirty="0">
                <a:ea typeface="Verdana" panose="020B0604030504040204" pitchFamily="34" charset="0"/>
              </a:rPr>
              <a:t>Copyright 2013,SDPKL-NBIC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2695004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312525"/>
            <a:ext cx="9144000" cy="3765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4709733"/>
            <a:ext cx="9144000" cy="433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/>
          <a:stretch>
            <a:fillRect/>
          </a:stretch>
        </p:blipFill>
        <p:spPr>
          <a:xfrm>
            <a:off x="0" y="2723057"/>
            <a:ext cx="9144000" cy="1952722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66157" y="2312525"/>
            <a:ext cx="6400800" cy="333156"/>
          </a:xfrm>
          <a:prstGeom prst="rect">
            <a:avLst/>
          </a:prstGeom>
        </p:spPr>
        <p:txBody>
          <a:bodyPr tIns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10886" y="0"/>
            <a:ext cx="9154886" cy="44270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50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/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4035" y="315482"/>
            <a:ext cx="1874350" cy="53619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6" name="Rectangle 12"/>
          <p:cNvSpPr>
            <a:spLocks noChangeArrowheads="1"/>
          </p:cNvSpPr>
          <p:nvPr userDrawn="1"/>
        </p:nvSpPr>
        <p:spPr bwMode="auto">
          <a:xfrm>
            <a:off x="3018385" y="4731878"/>
            <a:ext cx="3096344" cy="41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dist" eaLnBrk="1" hangingPunct="1"/>
            <a:r>
              <a:rPr lang="zh-CN" altLang="en-US" sz="9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济南大学信息科学与工程学院</a:t>
            </a:r>
            <a:endParaRPr lang="en-US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dist" eaLnBrk="1" hangingPunct="1"/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</a:t>
            </a:r>
            <a:r>
              <a:rPr lang="zh-CN" altLang="en-US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Information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Science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Engineering</a:t>
            </a:r>
            <a:endParaRPr lang="de-DE" altLang="zh-CN" sz="75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30" name="Picture 6" descr="C:\Users\sunry\Desktop\xiaobiao1.png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991" y="315473"/>
            <a:ext cx="465535" cy="4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80002" y="684857"/>
            <a:ext cx="8863697" cy="4134642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56895" indent="-213995">
              <a:buClr>
                <a:schemeClr val="tx2"/>
              </a:buClr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7250" indent="-171450">
              <a:buFont typeface="Wingdings" panose="05000000000000000000" pitchFamily="2" charset="2"/>
              <a:buChar char="n"/>
              <a:defRPr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00150" indent="-171450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43050" indent="-171450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410821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灯片编号占位符 5"/>
          <p:cNvSpPr txBox="1"/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>
                <a:ea typeface="微软雅黑" panose="020B0503020204020204" pitchFamily="34" charset="-122"/>
              </a:rPr>
              <a:t>‹#›</a:t>
            </a:fld>
            <a:endParaRPr lang="zh-CN" altLang="en-US" sz="825" dirty="0"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2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50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2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54000" rIns="0" bIns="0"/>
          <a:lstStyle>
            <a:lvl1pPr marL="0" indent="266700" algn="l">
              <a:defRPr sz="3200" b="0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0" name="图片 9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3" y="4879076"/>
            <a:ext cx="236924" cy="236924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1" name="图片 10"/>
          <p:cNvPicPr/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59320"/>
            <a:ext cx="804295" cy="254381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1755320" y="489966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664495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405890"/>
            <a:ext cx="9144000" cy="2586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3604739"/>
            <a:ext cx="9144000" cy="2586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606" b="32082"/>
          <a:stretch>
            <a:fillRect/>
          </a:stretch>
        </p:blipFill>
        <p:spPr bwMode="auto">
          <a:xfrm>
            <a:off x="1619675" y="1954139"/>
            <a:ext cx="5773737" cy="13609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9620" y="431543"/>
            <a:ext cx="2427433" cy="75233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4" name="Picture 6" descr="C:\Users\sunry\Desktop\xiaobiao1.png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25" y="431544"/>
            <a:ext cx="754167" cy="7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57" y="1405225"/>
            <a:ext cx="7772400" cy="879250"/>
          </a:xfrm>
          <a:prstGeom prst="rect">
            <a:avLst/>
          </a:prstGeom>
        </p:spPr>
        <p:txBody>
          <a:bodyPr/>
          <a:lstStyle>
            <a:lvl1pPr marL="0" indent="0" algn="ctr">
              <a:defRPr sz="2700" b="1" cap="none" spc="2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876381"/>
            <a:ext cx="2895600" cy="164254"/>
          </a:xfrm>
          <a:prstGeom prst="rect">
            <a:avLst/>
          </a:prstGeom>
        </p:spPr>
        <p:txBody>
          <a:bodyPr/>
          <a:lstStyle>
            <a:lvl1pPr>
              <a:defRPr sz="45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 dirty="0">
                <a:ea typeface="Verdana" panose="020B0604030504040204" pitchFamily="34" charset="0"/>
              </a:rPr>
              <a:t>Copyright 2013,SDPKL-NBIC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66157" y="2347825"/>
            <a:ext cx="6400800" cy="3331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0" y="2695004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0" y="2312526"/>
            <a:ext cx="9144000" cy="3765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0" y="4709734"/>
            <a:ext cx="9144000" cy="433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/>
          <a:stretch>
            <a:fillRect/>
          </a:stretch>
        </p:blipFill>
        <p:spPr>
          <a:xfrm>
            <a:off x="0" y="2723058"/>
            <a:ext cx="9144000" cy="1952722"/>
          </a:xfrm>
          <a:prstGeom prst="rect">
            <a:avLst/>
          </a:prstGeom>
        </p:spPr>
      </p:pic>
      <p:sp>
        <p:nvSpPr>
          <p:cNvPr id="20" name="矩形 19"/>
          <p:cNvSpPr/>
          <p:nvPr userDrawn="1"/>
        </p:nvSpPr>
        <p:spPr>
          <a:xfrm>
            <a:off x="-10886" y="0"/>
            <a:ext cx="9154886" cy="44270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50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Rectangle 12"/>
          <p:cNvSpPr>
            <a:spLocks noChangeArrowheads="1"/>
          </p:cNvSpPr>
          <p:nvPr userDrawn="1"/>
        </p:nvSpPr>
        <p:spPr bwMode="auto">
          <a:xfrm>
            <a:off x="3018385" y="4731879"/>
            <a:ext cx="3096344" cy="41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dist" eaLnBrk="1" hangingPunct="1"/>
            <a:r>
              <a:rPr lang="zh-CN" altLang="en-US" sz="9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济南大学信息科学与工程学院</a:t>
            </a:r>
            <a:endParaRPr lang="en-US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dist" eaLnBrk="1" hangingPunct="1"/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</a:t>
            </a:r>
            <a:r>
              <a:rPr lang="zh-CN" altLang="en-US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Information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Science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Engineering</a:t>
            </a:r>
            <a:endParaRPr lang="de-DE" altLang="zh-CN" sz="75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灯片编号占位符 5"/>
          <p:cNvSpPr txBox="1"/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1100" smtClean="0">
                <a:ea typeface="微软雅黑" panose="020B0503020204020204" pitchFamily="34" charset="-122"/>
              </a:rPr>
              <a:t>‹#›</a:t>
            </a:fld>
            <a:endParaRPr lang="zh-CN" altLang="en-US" sz="1100" dirty="0"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53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355600" algn="l">
              <a:defRPr sz="32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3" name="图片 12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4" name="图片 13"/>
          <p:cNvPicPr/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2086" y="4877978"/>
            <a:ext cx="864000" cy="189000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21" name="Rectangle 12"/>
          <p:cNvSpPr>
            <a:spLocks noChangeArrowheads="1"/>
          </p:cNvSpPr>
          <p:nvPr userDrawn="1"/>
        </p:nvSpPr>
        <p:spPr bwMode="auto">
          <a:xfrm>
            <a:off x="1618762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11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灯片编号占位符 5"/>
          <p:cNvSpPr txBox="1"/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>
                <a:ea typeface="微软雅黑" panose="020B0503020204020204" pitchFamily="34" charset="-122"/>
              </a:rPr>
              <a:t>‹#›</a:t>
            </a:fld>
            <a:endParaRPr lang="zh-CN" altLang="en-US" sz="825" dirty="0"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50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700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3" name="图片 12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7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821186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5" name="Rectangle 12"/>
          <p:cNvSpPr>
            <a:spLocks noChangeArrowheads="1"/>
          </p:cNvSpPr>
          <p:nvPr userDrawn="1"/>
        </p:nvSpPr>
        <p:spPr bwMode="auto">
          <a:xfrm>
            <a:off x="1684074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80001" y="684857"/>
            <a:ext cx="8863697" cy="4134642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panose="05000000000000000000" pitchFamily="2" charset="2"/>
              <a:buChar char="n"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556895" indent="-213995">
              <a:buClr>
                <a:schemeClr val="tx2"/>
              </a:buClr>
              <a:buFont typeface="Wingdings" panose="05000000000000000000" pitchFamily="2" charset="2"/>
              <a:buChar char="n"/>
              <a:defRPr sz="15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50" indent="-171450">
              <a:buFont typeface="Wingdings" panose="05000000000000000000" pitchFamily="2" charset="2"/>
              <a:buChar char="n"/>
              <a:defRPr sz="135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50" indent="-171450"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50" indent="-171450"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灯片编号占位符 5"/>
          <p:cNvSpPr txBox="1"/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t>‹#›</a:t>
            </a:fld>
            <a:endParaRPr lang="zh-CN" altLang="en-US" sz="825" dirty="0"/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50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700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0" name="图片 9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7175" y="4877979"/>
            <a:ext cx="872832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1635090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5"/>
          <p:cNvSpPr txBox="1"/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t>‹#›</a:t>
            </a:fld>
            <a:endParaRPr lang="zh-CN" altLang="en-US" sz="825" dirty="0"/>
          </a:p>
        </p:txBody>
      </p:sp>
      <p:sp>
        <p:nvSpPr>
          <p:cNvPr id="6" name="矩形 5"/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50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700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88000" cy="216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908762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1708566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marL="0" indent="271145"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6895" indent="-21399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 </a:t>
            </a:r>
            <a:r>
              <a:rPr lang="en-US" altLang="zh-CN" dirty="0"/>
              <a:t>Spring MVC</a:t>
            </a:r>
            <a:r>
              <a:rPr lang="zh-CN" altLang="en-US" dirty="0"/>
              <a:t>入门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济南大学信息科学与工程学院 刘鹍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web.xml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的前端控制器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DispatcherServlet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3" name="矩形 16"/>
          <p:cNvSpPr>
            <a:spLocks noChangeArrowheads="1"/>
          </p:cNvSpPr>
          <p:nvPr/>
        </p:nvSpPr>
        <p:spPr bwMode="auto">
          <a:xfrm>
            <a:off x="622169" y="1200290"/>
            <a:ext cx="8041063" cy="35508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&lt;servlet&gt;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&lt;servlet-name&gt;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springmvc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&lt;/servlet-name&gt;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&lt;servlet-class&gt;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org.springframework.web.servlet.DispatcherServlet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&lt;/servlet-class&gt;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-param&gt;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&lt;param-name&gt;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contextConfigLocation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&lt;/param-name&gt;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&lt;param-value&gt;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classpath:springmvc-config.xml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&lt;/param-value&gt;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-param&gt;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&lt;load-on-startup&gt;1&lt;/load-on-startup&gt;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&lt;/servlet&gt;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&lt;servlet-mapping&gt;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&lt;servlet-name&gt;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springmvc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&lt;/servlet-name&gt;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-pattern&gt;/&lt;/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-pattern&gt;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&lt;/servlet-mapping&gt;</a:t>
            </a:r>
          </a:p>
        </p:txBody>
      </p:sp>
      <p:sp>
        <p:nvSpPr>
          <p:cNvPr id="24579" name="标题 1"/>
          <p:cNvSpPr txBox="1"/>
          <p:nvPr/>
        </p:nvSpPr>
        <p:spPr bwMode="auto">
          <a:xfrm>
            <a:off x="2386012" y="233363"/>
            <a:ext cx="4929188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11.2  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第一个</a:t>
            </a:r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Spring MVC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应用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518252" y="1182446"/>
            <a:ext cx="2381410" cy="392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Spring MVC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前端控制器</a:t>
            </a:r>
          </a:p>
        </p:txBody>
      </p:sp>
      <p:cxnSp>
        <p:nvCxnSpPr>
          <p:cNvPr id="7" name="直接箭头连接符 6"/>
          <p:cNvCxnSpPr>
            <a:stCxn id="4" idx="2"/>
          </p:cNvCxnSpPr>
          <p:nvPr/>
        </p:nvCxnSpPr>
        <p:spPr>
          <a:xfrm flipH="1">
            <a:off x="6227439" y="1575080"/>
            <a:ext cx="481518" cy="2217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6552724" y="2067718"/>
            <a:ext cx="2049159" cy="620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配置加载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Spring MVC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配置文件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</a:t>
            </a:r>
          </a:p>
        </p:txBody>
      </p:sp>
      <p:cxnSp>
        <p:nvCxnSpPr>
          <p:cNvPr id="9" name="直接箭头连接符 8"/>
          <p:cNvCxnSpPr>
            <a:stCxn id="10" idx="1"/>
          </p:cNvCxnSpPr>
          <p:nvPr/>
        </p:nvCxnSpPr>
        <p:spPr>
          <a:xfrm flipH="1">
            <a:off x="5264614" y="2377842"/>
            <a:ext cx="1288110" cy="3854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795303" y="3294258"/>
            <a:ext cx="3415443" cy="539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”表示容器在启动时立即加载该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Servlet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186260" y="3391152"/>
            <a:ext cx="1677971" cy="1344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795301" y="4326313"/>
            <a:ext cx="3104361" cy="407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”表示拦截所有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的请求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2771481" y="4326313"/>
            <a:ext cx="2007692" cy="3022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11.2 </a:t>
            </a:r>
            <a:r>
              <a:rPr lang="zh-CN" altLang="en-US" dirty="0"/>
              <a:t>第一个</a:t>
            </a:r>
            <a:r>
              <a:rPr lang="en-US" altLang="zh-CN" dirty="0"/>
              <a:t>Spring MVC</a:t>
            </a:r>
            <a:r>
              <a:rPr lang="zh-CN" altLang="en-US" dirty="0"/>
              <a:t>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3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目录下，创建一个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cn.edu.ujn.ch11.controller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包，并在包中创建控制器类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FirstController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，该类需要实现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，编辑后如下所示。</a:t>
            </a:r>
            <a:endParaRPr lang="zh-CN" altLang="en-US" dirty="0"/>
          </a:p>
        </p:txBody>
      </p:sp>
      <p:sp>
        <p:nvSpPr>
          <p:cNvPr id="3" name="矩形 16"/>
          <p:cNvSpPr>
            <a:spLocks noChangeArrowheads="1"/>
          </p:cNvSpPr>
          <p:nvPr/>
        </p:nvSpPr>
        <p:spPr bwMode="auto">
          <a:xfrm>
            <a:off x="180003" y="1809261"/>
            <a:ext cx="8783996" cy="29889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FirstController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Controller{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@Override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public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ModelAndView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handleRequest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response) {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ModelAndView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ModelAndView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mav.addObject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("msg", "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这是我的第一个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mav.setViewName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("/WEB-INF/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first.jsp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}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4" name="标题 1"/>
          <p:cNvSpPr txBox="1"/>
          <p:nvPr/>
        </p:nvSpPr>
        <p:spPr bwMode="auto">
          <a:xfrm>
            <a:off x="2386012" y="233363"/>
            <a:ext cx="4929188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11.2  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第一个</a:t>
            </a:r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Spring MVC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应用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143625" y="2970623"/>
            <a:ext cx="2529035" cy="407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ModelAndView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465094" y="3565839"/>
            <a:ext cx="2094444" cy="407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设置逻辑视图名</a:t>
            </a:r>
          </a:p>
        </p:txBody>
      </p:sp>
      <p:cxnSp>
        <p:nvCxnSpPr>
          <p:cNvPr id="4" name="直接箭头连接符 3"/>
          <p:cNvCxnSpPr>
            <a:stCxn id="6" idx="1"/>
          </p:cNvCxnSpPr>
          <p:nvPr/>
        </p:nvCxnSpPr>
        <p:spPr>
          <a:xfrm flipH="1">
            <a:off x="5207795" y="3174220"/>
            <a:ext cx="93583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1"/>
          </p:cNvCxnSpPr>
          <p:nvPr/>
        </p:nvCxnSpPr>
        <p:spPr>
          <a:xfrm flipH="1">
            <a:off x="5122070" y="3769436"/>
            <a:ext cx="134302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5829300" y="1842401"/>
            <a:ext cx="2192910" cy="338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4430598" y="2001945"/>
            <a:ext cx="139870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01658" y="2697770"/>
            <a:ext cx="1817016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添加返回信息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961719" y="3012095"/>
            <a:ext cx="360759" cy="4143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11.2 </a:t>
            </a:r>
            <a:r>
              <a:rPr lang="zh-CN" altLang="en-US" dirty="0"/>
              <a:t>第一个</a:t>
            </a:r>
            <a:r>
              <a:rPr lang="en-US" altLang="zh-CN" dirty="0"/>
              <a:t>Spring MVC</a:t>
            </a:r>
            <a:r>
              <a:rPr lang="zh-CN" altLang="en-US" dirty="0"/>
              <a:t>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4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目录下，创建配置文件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springmvc-config.xml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，并在文件中配置控制器信息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3" name="矩形 16"/>
          <p:cNvSpPr>
            <a:spLocks noChangeArrowheads="1"/>
          </p:cNvSpPr>
          <p:nvPr/>
        </p:nvSpPr>
        <p:spPr bwMode="auto">
          <a:xfrm>
            <a:off x="414780" y="1439873"/>
            <a:ext cx="8305014" cy="27789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&lt;beans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="http://www.springframework.org/schema/beans"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lvl="1">
              <a:lnSpc>
                <a:spcPct val="12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&lt;bean name="/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firstController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class="cn.edu.ujn.ch11.controller.FirstController" /&gt;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/>
              <a:t>&lt;!-- </a:t>
            </a:r>
            <a:r>
              <a:rPr lang="zh-CN" altLang="zh-CN" sz="1600" dirty="0"/>
              <a:t>处理器映射器，将处理器</a:t>
            </a:r>
            <a:r>
              <a:rPr lang="en-US" altLang="zh-CN" sz="1600" dirty="0"/>
              <a:t>Handle</a:t>
            </a:r>
            <a:r>
              <a:rPr lang="zh-CN" altLang="zh-CN" sz="1600" dirty="0"/>
              <a:t>的</a:t>
            </a:r>
            <a:r>
              <a:rPr lang="en-US" altLang="zh-CN" sz="1600" dirty="0"/>
              <a:t>name</a:t>
            </a:r>
            <a:r>
              <a:rPr lang="zh-CN" altLang="zh-CN" sz="1600" dirty="0"/>
              <a:t>作为</a:t>
            </a:r>
            <a:r>
              <a:rPr lang="en-US" altLang="zh-CN" sz="1600" dirty="0" err="1"/>
              <a:t>url</a:t>
            </a:r>
            <a:r>
              <a:rPr lang="zh-CN" altLang="zh-CN" sz="1600" dirty="0"/>
              <a:t>进行查找</a:t>
            </a:r>
            <a:r>
              <a:rPr lang="en-US" altLang="zh-CN" sz="1600" dirty="0"/>
              <a:t> --&gt;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&lt;bean class="org.springframework.web.servlet.handler.BeanNameUrlHandlerMapping"/&gt;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        &lt;!-- </a:t>
            </a:r>
            <a:r>
              <a:rPr lang="zh-CN" altLang="zh-CN" sz="1600" dirty="0"/>
              <a:t>处理器适配器，配置对处理器中</a:t>
            </a:r>
            <a:r>
              <a:rPr lang="en-US" altLang="zh-CN" sz="1600" dirty="0" err="1"/>
              <a:t>handleRequest</a:t>
            </a:r>
            <a:r>
              <a:rPr lang="en-US" altLang="zh-CN" sz="1600" dirty="0"/>
              <a:t>()</a:t>
            </a:r>
            <a:r>
              <a:rPr lang="zh-CN" altLang="zh-CN" sz="1600" dirty="0"/>
              <a:t>方法的调用</a:t>
            </a:r>
            <a:r>
              <a:rPr lang="en-US" altLang="zh-CN" sz="1600" dirty="0"/>
              <a:t>--&gt;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&lt;bean class="org.springframework.web.servlet.mvc.SimpleControllerHandlerAdapter"/&gt;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&lt;bean class="org.springframework.web.servlet.view.InternalResourceViewResolver" /&gt;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&lt;/beans&gt;</a:t>
            </a:r>
          </a:p>
          <a:p>
            <a:pPr>
              <a:lnSpc>
                <a:spcPct val="12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7" name="标题 1"/>
          <p:cNvSpPr txBox="1"/>
          <p:nvPr/>
        </p:nvSpPr>
        <p:spPr bwMode="auto">
          <a:xfrm>
            <a:off x="2386012" y="233363"/>
            <a:ext cx="4929188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11.2  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第一个</a:t>
            </a:r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Spring MVC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应用</a:t>
            </a:r>
          </a:p>
        </p:txBody>
      </p:sp>
      <p:sp>
        <p:nvSpPr>
          <p:cNvPr id="26640" name="矩形 15"/>
          <p:cNvSpPr>
            <a:spLocks noChangeArrowheads="1"/>
          </p:cNvSpPr>
          <p:nvPr/>
        </p:nvSpPr>
        <p:spPr bwMode="auto">
          <a:xfrm>
            <a:off x="1570435" y="750093"/>
            <a:ext cx="6094809" cy="45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207420" y="1797060"/>
            <a:ext cx="1228725" cy="304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配置处理器</a:t>
            </a:r>
          </a:p>
        </p:txBody>
      </p:sp>
      <p:cxnSp>
        <p:nvCxnSpPr>
          <p:cNvPr id="8" name="直接箭头连接符 7"/>
          <p:cNvCxnSpPr>
            <a:stCxn id="7" idx="3"/>
          </p:cNvCxnSpPr>
          <p:nvPr/>
        </p:nvCxnSpPr>
        <p:spPr>
          <a:xfrm>
            <a:off x="3436145" y="1949460"/>
            <a:ext cx="1300162" cy="266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6447935" y="1593821"/>
            <a:ext cx="196026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配置处理器映射器</a:t>
            </a:r>
          </a:p>
        </p:txBody>
      </p:sp>
      <p:cxnSp>
        <p:nvCxnSpPr>
          <p:cNvPr id="11" name="直接箭头连接符 10"/>
          <p:cNvCxnSpPr>
            <a:stCxn id="10" idx="2"/>
          </p:cNvCxnSpPr>
          <p:nvPr/>
        </p:nvCxnSpPr>
        <p:spPr>
          <a:xfrm flipH="1">
            <a:off x="6972300" y="1898621"/>
            <a:ext cx="455765" cy="8033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972300" y="2950419"/>
            <a:ext cx="2071399" cy="340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配置处理器适配器</a:t>
            </a:r>
          </a:p>
        </p:txBody>
      </p:sp>
      <p:cxnSp>
        <p:nvCxnSpPr>
          <p:cNvPr id="15" name="直接箭头连接符 14"/>
          <p:cNvCxnSpPr>
            <a:stCxn id="14" idx="1"/>
          </p:cNvCxnSpPr>
          <p:nvPr/>
        </p:nvCxnSpPr>
        <p:spPr>
          <a:xfrm flipH="1">
            <a:off x="6372520" y="3120429"/>
            <a:ext cx="599780" cy="1700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6972300" y="3822209"/>
            <a:ext cx="1662653" cy="340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配置视图解析器</a:t>
            </a:r>
          </a:p>
        </p:txBody>
      </p:sp>
      <p:cxnSp>
        <p:nvCxnSpPr>
          <p:cNvPr id="24" name="直接箭头连接符 23"/>
          <p:cNvCxnSpPr>
            <a:stCxn id="23" idx="1"/>
          </p:cNvCxnSpPr>
          <p:nvPr/>
        </p:nvCxnSpPr>
        <p:spPr>
          <a:xfrm flipH="1" flipV="1">
            <a:off x="5857876" y="3790470"/>
            <a:ext cx="1114424" cy="2017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 bwMode="auto">
          <a:xfrm>
            <a:off x="0" y="4161235"/>
            <a:ext cx="8963998" cy="677465"/>
            <a:chOff x="497731" y="4675188"/>
            <a:chExt cx="7802513" cy="903287"/>
          </a:xfrm>
        </p:grpSpPr>
        <p:sp>
          <p:nvSpPr>
            <p:cNvPr id="31" name="矩形 30"/>
            <p:cNvSpPr/>
            <p:nvPr/>
          </p:nvSpPr>
          <p:spPr>
            <a:xfrm>
              <a:off x="916766" y="4794250"/>
              <a:ext cx="7383478" cy="784225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69875" lvl="1">
                <a:lnSpc>
                  <a:spcPct val="90000"/>
                </a:lnSpc>
                <a:defRPr/>
              </a:pPr>
              <a:r>
                <a:rPr lang="zh-CN" altLang="en-US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小提示</a:t>
              </a:r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在老版本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Spring</a:t>
              </a: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中，必须配置处理器映射器、处理器适配器和视图解析器；但在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Spring4.0</a:t>
              </a: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后简化了配置，</a:t>
              </a: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这些就可以省略</a:t>
              </a: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，交由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Spring</a:t>
              </a: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内部自动管理。</a:t>
              </a:r>
            </a:p>
          </p:txBody>
        </p:sp>
        <p:pic>
          <p:nvPicPr>
            <p:cNvPr id="26639" name="Picture 2" descr="E:\白沙\设计文档\素材\灯泡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731" y="4675188"/>
              <a:ext cx="736392" cy="873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11.2 </a:t>
            </a:r>
            <a:r>
              <a:rPr lang="zh-CN" altLang="en-US" dirty="0"/>
              <a:t>第一个</a:t>
            </a:r>
            <a:r>
              <a:rPr lang="en-US" altLang="zh-CN" dirty="0"/>
              <a:t>Spring MVC</a:t>
            </a:r>
            <a:r>
              <a:rPr lang="zh-CN" altLang="en-US" dirty="0"/>
              <a:t>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 animBg="1"/>
      <p:bldP spid="14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WEB-INF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目录下，创建一个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文件夹，并在文件夹中创建一个页面文件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first.jsp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，在该页面中使用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表达式获取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中的信息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，如下所示。</a:t>
            </a:r>
            <a:endParaRPr lang="zh-CN" altLang="en-US" dirty="0"/>
          </a:p>
        </p:txBody>
      </p:sp>
      <p:sp>
        <p:nvSpPr>
          <p:cNvPr id="3" name="矩形 16"/>
          <p:cNvSpPr>
            <a:spLocks noChangeArrowheads="1"/>
          </p:cNvSpPr>
          <p:nvPr/>
        </p:nvSpPr>
        <p:spPr bwMode="auto">
          <a:xfrm>
            <a:off x="887015" y="1855116"/>
            <a:ext cx="7295451" cy="28959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&lt;html&gt;</a:t>
            </a:r>
          </a:p>
          <a:p>
            <a:pPr lvl="1">
              <a:lnSpc>
                <a:spcPct val="120000"/>
              </a:lnSpc>
            </a:pP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&lt;head&gt;</a:t>
            </a:r>
          </a:p>
          <a:p>
            <a:pPr lvl="1">
              <a:lnSpc>
                <a:spcPct val="120000"/>
              </a:lnSpc>
            </a:pP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&lt;meta http-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equiv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="Content-Type" content="text/html; charset=UTF-8"&gt;</a:t>
            </a:r>
          </a:p>
          <a:p>
            <a:pPr lvl="1">
              <a:lnSpc>
                <a:spcPct val="120000"/>
              </a:lnSpc>
            </a:pP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&lt;title&gt;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入门程序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lvl="1">
              <a:lnSpc>
                <a:spcPct val="120000"/>
              </a:lnSpc>
            </a:pP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&lt;/head&gt;</a:t>
            </a:r>
          </a:p>
          <a:p>
            <a:pPr lvl="1">
              <a:lnSpc>
                <a:spcPct val="120000"/>
              </a:lnSpc>
            </a:pP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&lt;body&gt;</a:t>
            </a:r>
          </a:p>
          <a:p>
            <a:pPr lvl="1">
              <a:lnSpc>
                <a:spcPct val="120000"/>
              </a:lnSpc>
            </a:pP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${msg}</a:t>
            </a:r>
          </a:p>
          <a:p>
            <a:pPr lvl="1">
              <a:lnSpc>
                <a:spcPct val="120000"/>
              </a:lnSpc>
            </a:pP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&lt;/body&gt;</a:t>
            </a:r>
          </a:p>
          <a:p>
            <a:pPr>
              <a:lnSpc>
                <a:spcPct val="120000"/>
              </a:lnSpc>
            </a:pP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&lt;/html&gt; </a:t>
            </a:r>
          </a:p>
          <a:p>
            <a:pPr>
              <a:lnSpc>
                <a:spcPct val="120000"/>
              </a:lnSpc>
            </a:pPr>
            <a:endParaRPr lang="en-US" altLang="zh-C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标题 1"/>
          <p:cNvSpPr txBox="1"/>
          <p:nvPr/>
        </p:nvSpPr>
        <p:spPr bwMode="auto">
          <a:xfrm>
            <a:off x="2386012" y="233363"/>
            <a:ext cx="4929188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11.2  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第一个</a:t>
            </a:r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Spring MVC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应用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778822" y="3032522"/>
            <a:ext cx="2951915" cy="640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表达式获取后台处理器封装的信息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550098" y="3352800"/>
            <a:ext cx="1228725" cy="450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11.2 </a:t>
            </a:r>
            <a:r>
              <a:rPr lang="zh-CN" altLang="en-US" dirty="0"/>
              <a:t>第一个</a:t>
            </a:r>
            <a:r>
              <a:rPr lang="en-US" altLang="zh-CN" dirty="0"/>
              <a:t>Spring MVC</a:t>
            </a:r>
            <a:r>
              <a:rPr lang="zh-CN" altLang="en-US" dirty="0"/>
              <a:t>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注意</a:t>
            </a:r>
            <a:r>
              <a:rPr lang="en-US" altLang="zh-CN" dirty="0"/>
              <a:t>Servlet</a:t>
            </a:r>
            <a:r>
              <a:rPr lang="zh-CN" altLang="en-US" dirty="0"/>
              <a:t>版本，如果是</a:t>
            </a:r>
            <a:r>
              <a:rPr lang="en-US" altLang="zh-CN" dirty="0"/>
              <a:t>Servlet 2.x</a:t>
            </a:r>
            <a:r>
              <a:rPr lang="zh-CN" altLang="en-US" dirty="0"/>
              <a:t>，需要设置</a:t>
            </a:r>
            <a:r>
              <a:rPr lang="en-US" altLang="zh-CN" dirty="0" err="1">
                <a:solidFill>
                  <a:srgbClr val="FF0000"/>
                </a:solidFill>
              </a:rPr>
              <a:t>isELIgnored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&lt;%@page </a:t>
            </a:r>
            <a:r>
              <a:rPr lang="en-US" altLang="zh-CN" dirty="0" err="1">
                <a:solidFill>
                  <a:srgbClr val="FF0000"/>
                </a:solidFill>
              </a:rPr>
              <a:t>isELIgnored</a:t>
            </a:r>
            <a:r>
              <a:rPr lang="en-US" altLang="zh-CN" dirty="0"/>
              <a:t>="false" %&gt;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EL </a:t>
            </a:r>
            <a:r>
              <a:rPr lang="zh-CN" altLang="en-US" dirty="0"/>
              <a:t>全名为</a:t>
            </a:r>
            <a:r>
              <a:rPr lang="en-US" altLang="zh-CN" dirty="0"/>
              <a:t>Expression Language</a:t>
            </a:r>
            <a:r>
              <a:rPr lang="zh-CN" altLang="en-US" dirty="0"/>
              <a:t>，在本程序中的作用：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获取数据：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${msg}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${</a:t>
            </a:r>
            <a:r>
              <a:rPr lang="en-US" altLang="zh-CN" dirty="0" err="1"/>
              <a:t>user.address.city</a:t>
            </a: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补充</a:t>
            </a:r>
            <a:r>
              <a:rPr lang="en-US" altLang="zh-CN" dirty="0"/>
              <a:t>:EL</a:t>
            </a:r>
            <a:r>
              <a:rPr lang="zh-CN" altLang="en-US" dirty="0"/>
              <a:t>表达式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ch11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项目发布到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Tomcat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中，并启动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Tomcat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服务器。在浏览器中访问地址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http://localhost:8080/ch11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，其显示效果如下所示：</a:t>
            </a:r>
            <a:endParaRPr lang="zh-CN" altLang="en-US" dirty="0"/>
          </a:p>
        </p:txBody>
      </p:sp>
      <p:sp>
        <p:nvSpPr>
          <p:cNvPr id="28674" name="标题 1"/>
          <p:cNvSpPr txBox="1"/>
          <p:nvPr/>
        </p:nvSpPr>
        <p:spPr bwMode="auto">
          <a:xfrm>
            <a:off x="2386012" y="233363"/>
            <a:ext cx="4929188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11.2  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第一个</a:t>
            </a:r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Spring MVC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应用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754418" y="3706612"/>
            <a:ext cx="6428050" cy="87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上图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可以看到，浏览器中已经显示出了模型对象中的字符串信息。这也就说明第一个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程序执行成功。</a:t>
            </a:r>
          </a:p>
        </p:txBody>
      </p:sp>
      <p:pic>
        <p:nvPicPr>
          <p:cNvPr id="15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69" y="3536353"/>
            <a:ext cx="807244" cy="103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11.2 </a:t>
            </a:r>
            <a:r>
              <a:rPr lang="zh-CN" altLang="en-US" dirty="0"/>
              <a:t>第一个</a:t>
            </a:r>
            <a:r>
              <a:rPr lang="en-US" altLang="zh-CN" dirty="0"/>
              <a:t>Spring MVC</a:t>
            </a:r>
            <a:r>
              <a:rPr lang="zh-CN" altLang="en-US" dirty="0"/>
              <a:t>应用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81" b="24091"/>
          <a:stretch>
            <a:fillRect/>
          </a:stretch>
        </p:blipFill>
        <p:spPr>
          <a:xfrm>
            <a:off x="1557738" y="1627919"/>
            <a:ext cx="5531219" cy="1626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 txBox="1"/>
          <p:nvPr/>
        </p:nvSpPr>
        <p:spPr bwMode="auto">
          <a:xfrm>
            <a:off x="2386012" y="233363"/>
            <a:ext cx="4216004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 </a:t>
            </a:r>
            <a:r>
              <a:rPr lang="en-US" altLang="zh-CN" dirty="0"/>
              <a:t>Spring MVC</a:t>
            </a:r>
            <a:r>
              <a:rPr lang="zh-CN" altLang="en-US" dirty="0"/>
              <a:t>入门</a:t>
            </a:r>
          </a:p>
        </p:txBody>
      </p:sp>
      <p:grpSp>
        <p:nvGrpSpPr>
          <p:cNvPr id="15" name="组合 14"/>
          <p:cNvGrpSpPr/>
          <p:nvPr/>
        </p:nvGrpSpPr>
        <p:grpSpPr bwMode="auto">
          <a:xfrm>
            <a:off x="681831" y="922129"/>
            <a:ext cx="7780337" cy="3443287"/>
            <a:chOff x="646628" y="1756903"/>
            <a:chExt cx="7779762" cy="3444382"/>
          </a:xfrm>
        </p:grpSpPr>
        <p:grpSp>
          <p:nvGrpSpPr>
            <p:cNvPr id="16" name="组合 3"/>
            <p:cNvGrpSpPr/>
            <p:nvPr/>
          </p:nvGrpSpPr>
          <p:grpSpPr bwMode="auto">
            <a:xfrm>
              <a:off x="646628" y="1756903"/>
              <a:ext cx="7779762" cy="3444382"/>
              <a:chOff x="646628" y="1756903"/>
              <a:chExt cx="7779762" cy="3444382"/>
            </a:xfrm>
          </p:grpSpPr>
          <p:sp>
            <p:nvSpPr>
              <p:cNvPr id="20" name="对角圆角矩形 10"/>
              <p:cNvSpPr/>
              <p:nvPr/>
            </p:nvSpPr>
            <p:spPr>
              <a:xfrm>
                <a:off x="646628" y="4102386"/>
                <a:ext cx="5719339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21" name="组合 2"/>
              <p:cNvGrpSpPr/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4897639" y="1756903"/>
                  <a:ext cx="3444620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4860032" y="2606982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7" name="TextBox 10"/>
            <p:cNvSpPr txBox="1">
              <a:spLocks noChangeArrowheads="1"/>
            </p:cNvSpPr>
            <p:nvPr/>
          </p:nvSpPr>
          <p:spPr bwMode="auto">
            <a:xfrm>
              <a:off x="925633" y="3246053"/>
              <a:ext cx="4223084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11.2  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</a:t>
              </a:r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MVC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</a:p>
          </p:txBody>
        </p:sp>
        <p:sp>
          <p:nvSpPr>
            <p:cNvPr id="18" name="TextBox 11"/>
            <p:cNvSpPr txBox="1">
              <a:spLocks noChangeArrowheads="1"/>
            </p:cNvSpPr>
            <p:nvPr/>
          </p:nvSpPr>
          <p:spPr bwMode="auto">
            <a:xfrm>
              <a:off x="925633" y="4258575"/>
              <a:ext cx="4223084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11.3  Spring MVC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的工作流程</a:t>
              </a:r>
            </a:p>
          </p:txBody>
        </p:sp>
        <p:sp>
          <p:nvSpPr>
            <p:cNvPr id="19" name="TextBox 6"/>
            <p:cNvSpPr txBox="1">
              <a:spLocks noChangeArrowheads="1"/>
            </p:cNvSpPr>
            <p:nvPr/>
          </p:nvSpPr>
          <p:spPr bwMode="auto">
            <a:xfrm>
              <a:off x="925633" y="2274262"/>
              <a:ext cx="43499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11.1  Spring MVC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Spring MVC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是如何工作的呢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072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11.3 Spring MVC</a:t>
            </a:r>
            <a:r>
              <a:rPr lang="zh-CN" altLang="en-US"/>
              <a:t>的工作流程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546755" y="1461156"/>
            <a:ext cx="8069343" cy="2469822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在实际开发中，我们的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实际工作主要集中在控制器和视图页面上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内部完成了很多工作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，这些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程序在项目中具体是怎么执行的呢？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接下来，将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通过一张图来展示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程序的执行情况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11.3 Spring MVC</a:t>
            </a:r>
            <a:r>
              <a:rPr lang="zh-CN" altLang="en-US" dirty="0"/>
              <a:t>的工作流程</a:t>
            </a:r>
          </a:p>
        </p:txBody>
      </p:sp>
      <p:sp>
        <p:nvSpPr>
          <p:cNvPr id="71" name="圆角矩形 54"/>
          <p:cNvSpPr/>
          <p:nvPr/>
        </p:nvSpPr>
        <p:spPr>
          <a:xfrm>
            <a:off x="1127397" y="639749"/>
            <a:ext cx="8016603" cy="2263152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TextBox 1"/>
          <p:cNvSpPr txBox="1">
            <a:spLocks noChangeArrowheads="1"/>
          </p:cNvSpPr>
          <p:nvPr/>
        </p:nvSpPr>
        <p:spPr bwMode="auto">
          <a:xfrm>
            <a:off x="1201689" y="1186166"/>
            <a:ext cx="3370262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DispatcherServlet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前端控制器</a:t>
            </a:r>
          </a:p>
        </p:txBody>
      </p:sp>
      <p:sp>
        <p:nvSpPr>
          <p:cNvPr id="73" name="TextBox 10"/>
          <p:cNvSpPr txBox="1">
            <a:spLocks noChangeArrowheads="1"/>
          </p:cNvSpPr>
          <p:nvPr/>
        </p:nvSpPr>
        <p:spPr bwMode="auto">
          <a:xfrm>
            <a:off x="5621611" y="680802"/>
            <a:ext cx="3310224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HandlerMapping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处理器映射器</a:t>
            </a:r>
          </a:p>
        </p:txBody>
      </p:sp>
      <p:sp>
        <p:nvSpPr>
          <p:cNvPr id="74" name="TextBox 11"/>
          <p:cNvSpPr txBox="1">
            <a:spLocks noChangeArrowheads="1"/>
          </p:cNvSpPr>
          <p:nvPr/>
        </p:nvSpPr>
        <p:spPr bwMode="auto">
          <a:xfrm>
            <a:off x="5679548" y="1512089"/>
            <a:ext cx="3263035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HandlerAdapter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处理器适配器</a:t>
            </a:r>
          </a:p>
        </p:txBody>
      </p:sp>
      <p:sp>
        <p:nvSpPr>
          <p:cNvPr id="75" name="TextBox 12"/>
          <p:cNvSpPr txBox="1">
            <a:spLocks noChangeArrowheads="1"/>
          </p:cNvSpPr>
          <p:nvPr/>
        </p:nvSpPr>
        <p:spPr bwMode="auto">
          <a:xfrm>
            <a:off x="3003823" y="2185947"/>
            <a:ext cx="1876425" cy="6461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ViewReslover</a:t>
            </a:r>
          </a:p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视图解析器</a:t>
            </a:r>
          </a:p>
        </p:txBody>
      </p:sp>
      <p:sp>
        <p:nvSpPr>
          <p:cNvPr id="76" name="TextBox 13"/>
          <p:cNvSpPr txBox="1">
            <a:spLocks noChangeArrowheads="1"/>
          </p:cNvSpPr>
          <p:nvPr/>
        </p:nvSpPr>
        <p:spPr bwMode="auto">
          <a:xfrm>
            <a:off x="5923236" y="2129463"/>
            <a:ext cx="1295400" cy="647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</a:p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处理器</a:t>
            </a:r>
          </a:p>
        </p:txBody>
      </p:sp>
      <p:sp>
        <p:nvSpPr>
          <p:cNvPr id="77" name="TextBox 14"/>
          <p:cNvSpPr txBox="1">
            <a:spLocks noChangeArrowheads="1"/>
          </p:cNvSpPr>
          <p:nvPr/>
        </p:nvSpPr>
        <p:spPr bwMode="auto">
          <a:xfrm>
            <a:off x="1176611" y="2184359"/>
            <a:ext cx="1673225" cy="6461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视图（如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78" name="直接箭头连接符 77"/>
          <p:cNvCxnSpPr>
            <a:stCxn id="168" idx="3"/>
            <a:endCxn id="72" idx="1"/>
          </p:cNvCxnSpPr>
          <p:nvPr/>
        </p:nvCxnSpPr>
        <p:spPr>
          <a:xfrm flipV="1">
            <a:off x="613950" y="1370832"/>
            <a:ext cx="587739" cy="28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4565923" y="763310"/>
            <a:ext cx="1128713" cy="527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>
            <a:off x="4565923" y="878474"/>
            <a:ext cx="1128713" cy="5000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4565923" y="1387963"/>
            <a:ext cx="1128713" cy="3222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 flipV="1">
            <a:off x="4565923" y="1455697"/>
            <a:ext cx="1128713" cy="382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6823348" y="1840048"/>
            <a:ext cx="0" cy="3458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6308998" y="1840049"/>
            <a:ext cx="0" cy="3458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4232548" y="1455697"/>
            <a:ext cx="0" cy="7302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3575323" y="1455697"/>
            <a:ext cx="0" cy="7191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77" idx="0"/>
          </p:cNvCxnSpPr>
          <p:nvPr/>
        </p:nvCxnSpPr>
        <p:spPr>
          <a:xfrm>
            <a:off x="2013223" y="1455697"/>
            <a:ext cx="0" cy="7286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77" idx="0"/>
          </p:cNvCxnSpPr>
          <p:nvPr/>
        </p:nvCxnSpPr>
        <p:spPr>
          <a:xfrm flipH="1" flipV="1">
            <a:off x="441325" y="1455697"/>
            <a:ext cx="1571899" cy="7286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55"/>
          <p:cNvSpPr txBox="1"/>
          <p:nvPr/>
        </p:nvSpPr>
        <p:spPr>
          <a:xfrm>
            <a:off x="2041221" y="771388"/>
            <a:ext cx="1470025" cy="3698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</a:t>
            </a:r>
          </a:p>
        </p:txBody>
      </p:sp>
      <p:sp>
        <p:nvSpPr>
          <p:cNvPr id="90" name="TextBox 11269"/>
          <p:cNvSpPr txBox="1">
            <a:spLocks noChangeArrowheads="1"/>
          </p:cNvSpPr>
          <p:nvPr/>
        </p:nvSpPr>
        <p:spPr bwMode="auto">
          <a:xfrm>
            <a:off x="669083" y="1042947"/>
            <a:ext cx="471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91" name="TextBox 72"/>
          <p:cNvSpPr txBox="1">
            <a:spLocks noChangeArrowheads="1"/>
          </p:cNvSpPr>
          <p:nvPr/>
        </p:nvSpPr>
        <p:spPr bwMode="auto">
          <a:xfrm>
            <a:off x="4899298" y="696635"/>
            <a:ext cx="471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92" name="TextBox 73"/>
          <p:cNvSpPr txBox="1">
            <a:spLocks noChangeArrowheads="1"/>
          </p:cNvSpPr>
          <p:nvPr/>
        </p:nvSpPr>
        <p:spPr bwMode="auto">
          <a:xfrm>
            <a:off x="5150123" y="976899"/>
            <a:ext cx="471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93" name="TextBox 74"/>
          <p:cNvSpPr txBox="1">
            <a:spLocks noChangeArrowheads="1"/>
          </p:cNvSpPr>
          <p:nvPr/>
        </p:nvSpPr>
        <p:spPr bwMode="auto">
          <a:xfrm>
            <a:off x="5027886" y="1630322"/>
            <a:ext cx="471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⑦</a:t>
            </a:r>
          </a:p>
        </p:txBody>
      </p:sp>
      <p:sp>
        <p:nvSpPr>
          <p:cNvPr id="94" name="TextBox 75"/>
          <p:cNvSpPr txBox="1">
            <a:spLocks noChangeArrowheads="1"/>
          </p:cNvSpPr>
          <p:nvPr/>
        </p:nvSpPr>
        <p:spPr bwMode="auto">
          <a:xfrm>
            <a:off x="5150123" y="1295888"/>
            <a:ext cx="471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</a:p>
        </p:txBody>
      </p:sp>
      <p:sp>
        <p:nvSpPr>
          <p:cNvPr id="95" name="TextBox 76"/>
          <p:cNvSpPr txBox="1">
            <a:spLocks noChangeArrowheads="1"/>
          </p:cNvSpPr>
          <p:nvPr/>
        </p:nvSpPr>
        <p:spPr bwMode="auto">
          <a:xfrm>
            <a:off x="6747148" y="1806005"/>
            <a:ext cx="471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⑤</a:t>
            </a:r>
          </a:p>
        </p:txBody>
      </p:sp>
      <p:sp>
        <p:nvSpPr>
          <p:cNvPr id="96" name="TextBox 77"/>
          <p:cNvSpPr txBox="1">
            <a:spLocks noChangeArrowheads="1"/>
          </p:cNvSpPr>
          <p:nvPr/>
        </p:nvSpPr>
        <p:spPr bwMode="auto">
          <a:xfrm>
            <a:off x="5970861" y="1798264"/>
            <a:ext cx="4714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⑥</a:t>
            </a:r>
          </a:p>
        </p:txBody>
      </p:sp>
      <p:sp>
        <p:nvSpPr>
          <p:cNvPr id="97" name="TextBox 78"/>
          <p:cNvSpPr txBox="1">
            <a:spLocks noChangeArrowheads="1"/>
          </p:cNvSpPr>
          <p:nvPr/>
        </p:nvSpPr>
        <p:spPr bwMode="auto">
          <a:xfrm>
            <a:off x="3222898" y="1687472"/>
            <a:ext cx="471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⑨</a:t>
            </a:r>
          </a:p>
        </p:txBody>
      </p:sp>
      <p:sp>
        <p:nvSpPr>
          <p:cNvPr id="98" name="TextBox 79"/>
          <p:cNvSpPr txBox="1">
            <a:spLocks noChangeArrowheads="1"/>
          </p:cNvSpPr>
          <p:nvPr/>
        </p:nvSpPr>
        <p:spPr bwMode="auto">
          <a:xfrm>
            <a:off x="4157936" y="1682709"/>
            <a:ext cx="471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⑧</a:t>
            </a:r>
          </a:p>
        </p:txBody>
      </p:sp>
      <p:sp>
        <p:nvSpPr>
          <p:cNvPr id="99" name="TextBox 80"/>
          <p:cNvSpPr txBox="1">
            <a:spLocks noChangeArrowheads="1"/>
          </p:cNvSpPr>
          <p:nvPr/>
        </p:nvSpPr>
        <p:spPr bwMode="auto">
          <a:xfrm>
            <a:off x="1930673" y="1692234"/>
            <a:ext cx="471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⑩</a:t>
            </a:r>
          </a:p>
        </p:txBody>
      </p:sp>
      <p:sp>
        <p:nvSpPr>
          <p:cNvPr id="100" name="TextBox 81"/>
          <p:cNvSpPr txBox="1">
            <a:spLocks noChangeArrowheads="1"/>
          </p:cNvSpPr>
          <p:nvPr/>
        </p:nvSpPr>
        <p:spPr bwMode="auto">
          <a:xfrm>
            <a:off x="1094613" y="1836109"/>
            <a:ext cx="471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⑪</a:t>
            </a:r>
          </a:p>
        </p:txBody>
      </p:sp>
      <p:grpSp>
        <p:nvGrpSpPr>
          <p:cNvPr id="101" name="组合 100"/>
          <p:cNvGrpSpPr/>
          <p:nvPr/>
        </p:nvGrpSpPr>
        <p:grpSpPr bwMode="auto">
          <a:xfrm>
            <a:off x="244475" y="2909320"/>
            <a:ext cx="8480425" cy="704850"/>
            <a:chOff x="244147" y="4229735"/>
            <a:chExt cx="8480013" cy="704116"/>
          </a:xfrm>
        </p:grpSpPr>
        <p:sp>
          <p:nvSpPr>
            <p:cNvPr id="102" name="矩形 22"/>
            <p:cNvSpPr>
              <a:spLocks noChangeArrowheads="1"/>
            </p:cNvSpPr>
            <p:nvPr/>
          </p:nvSpPr>
          <p:spPr bwMode="auto">
            <a:xfrm>
              <a:off x="850543" y="4229735"/>
              <a:ext cx="7854568" cy="6470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用户通过浏览器向服务器发送请求，请求会被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 MVC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的前端控制器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DispatcherServlet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所拦截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3" name="直接连接符 34"/>
            <p:cNvCxnSpPr>
              <a:cxnSpLocks noChangeShapeType="1"/>
            </p:cNvCxnSpPr>
            <p:nvPr/>
          </p:nvCxnSpPr>
          <p:spPr bwMode="auto">
            <a:xfrm>
              <a:off x="846735" y="4915416"/>
              <a:ext cx="7877425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4" name="组合 11283"/>
            <p:cNvGrpSpPr/>
            <p:nvPr/>
          </p:nvGrpSpPr>
          <p:grpSpPr bwMode="auto">
            <a:xfrm>
              <a:off x="244147" y="4365526"/>
              <a:ext cx="567291" cy="568325"/>
              <a:chOff x="244147" y="4394101"/>
              <a:chExt cx="567291" cy="568325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244147" y="4394692"/>
                <a:ext cx="566710" cy="567734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393365" y="4554864"/>
                <a:ext cx="287324" cy="285453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537709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7" name="组合 106"/>
          <p:cNvGrpSpPr/>
          <p:nvPr/>
        </p:nvGrpSpPr>
        <p:grpSpPr bwMode="auto">
          <a:xfrm>
            <a:off x="254000" y="3675377"/>
            <a:ext cx="8489950" cy="568325"/>
            <a:chOff x="253302" y="5080417"/>
            <a:chExt cx="8489908" cy="568325"/>
          </a:xfrm>
        </p:grpSpPr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859724" y="5115342"/>
              <a:ext cx="7854911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DispatcherServlet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拦截到请求后，会调用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HandlerMapping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处理器映射器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9" name="直接连接符 34"/>
            <p:cNvCxnSpPr>
              <a:cxnSpLocks noChangeShapeType="1"/>
            </p:cNvCxnSpPr>
            <p:nvPr/>
          </p:nvCxnSpPr>
          <p:spPr bwMode="auto">
            <a:xfrm>
              <a:off x="865785" y="5603559"/>
              <a:ext cx="7877425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10" name="组合 109"/>
            <p:cNvGrpSpPr/>
            <p:nvPr/>
          </p:nvGrpSpPr>
          <p:grpSpPr bwMode="auto">
            <a:xfrm>
              <a:off x="253302" y="5080417"/>
              <a:ext cx="567291" cy="568325"/>
              <a:chOff x="244147" y="4394101"/>
              <a:chExt cx="567291" cy="568325"/>
            </a:xfrm>
          </p:grpSpPr>
          <p:sp>
            <p:nvSpPr>
              <p:cNvPr id="111" name="椭圆 110"/>
              <p:cNvSpPr/>
              <p:nvPr/>
            </p:nvSpPr>
            <p:spPr>
              <a:xfrm>
                <a:off x="244147" y="4394101"/>
                <a:ext cx="566735" cy="56832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393371" y="4554439"/>
                <a:ext cx="287336" cy="28575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537709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3" name="组合 112"/>
          <p:cNvGrpSpPr/>
          <p:nvPr/>
        </p:nvGrpSpPr>
        <p:grpSpPr bwMode="auto">
          <a:xfrm>
            <a:off x="261938" y="4162230"/>
            <a:ext cx="8462962" cy="712788"/>
            <a:chOff x="262457" y="5670430"/>
            <a:chExt cx="8461703" cy="713641"/>
          </a:xfrm>
        </p:grpSpPr>
        <p:cxnSp>
          <p:nvCxnSpPr>
            <p:cNvPr id="114" name="直接连接符 34"/>
            <p:cNvCxnSpPr>
              <a:cxnSpLocks noChangeShapeType="1"/>
            </p:cNvCxnSpPr>
            <p:nvPr/>
          </p:nvCxnSpPr>
          <p:spPr bwMode="auto">
            <a:xfrm>
              <a:off x="874940" y="6338888"/>
              <a:ext cx="7849220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" name="矩形 22"/>
            <p:cNvSpPr>
              <a:spLocks noChangeArrowheads="1"/>
            </p:cNvSpPr>
            <p:nvPr/>
          </p:nvSpPr>
          <p:spPr bwMode="auto">
            <a:xfrm>
              <a:off x="868792" y="5670430"/>
              <a:ext cx="7855368" cy="6468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处理器映射器根据请求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URL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找到具体的处理器，生成处理器对象及处理器拦截器（如果有则生成）一并返回给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DispatcherServlet;</a:t>
              </a:r>
              <a:endPara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6" name="组合 116"/>
            <p:cNvGrpSpPr/>
            <p:nvPr/>
          </p:nvGrpSpPr>
          <p:grpSpPr bwMode="auto">
            <a:xfrm>
              <a:off x="262457" y="5815746"/>
              <a:ext cx="567291" cy="568325"/>
              <a:chOff x="244147" y="4394101"/>
              <a:chExt cx="567291" cy="568325"/>
            </a:xfrm>
          </p:grpSpPr>
          <p:sp>
            <p:nvSpPr>
              <p:cNvPr id="117" name="椭圆 116"/>
              <p:cNvSpPr/>
              <p:nvPr/>
            </p:nvSpPr>
            <p:spPr>
              <a:xfrm>
                <a:off x="244147" y="4393421"/>
                <a:ext cx="566653" cy="5690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393350" y="4553950"/>
                <a:ext cx="287294" cy="286092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537709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9" name="组合 118"/>
          <p:cNvGrpSpPr/>
          <p:nvPr/>
        </p:nvGrpSpPr>
        <p:grpSpPr bwMode="auto">
          <a:xfrm>
            <a:off x="311150" y="2909320"/>
            <a:ext cx="8480425" cy="704850"/>
            <a:chOff x="310822" y="4229735"/>
            <a:chExt cx="8480013" cy="704116"/>
          </a:xfrm>
        </p:grpSpPr>
        <p:sp>
          <p:nvSpPr>
            <p:cNvPr id="120" name="矩形 22"/>
            <p:cNvSpPr>
              <a:spLocks noChangeArrowheads="1"/>
            </p:cNvSpPr>
            <p:nvPr/>
          </p:nvSpPr>
          <p:spPr bwMode="auto">
            <a:xfrm>
              <a:off x="917218" y="4229735"/>
              <a:ext cx="7854568" cy="6470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/>
                <a:t>DispatcherServlet</a:t>
              </a:r>
              <a:r>
                <a:rPr lang="zh-CN" altLang="zh-CN" dirty="0"/>
                <a:t>会通过返回信息选择合适的</a:t>
              </a:r>
              <a:r>
                <a:rPr lang="en-US" altLang="zh-CN" dirty="0"/>
                <a:t>HandlerAdapter</a:t>
              </a:r>
              <a:r>
                <a:rPr lang="zh-CN" altLang="zh-CN" dirty="0"/>
                <a:t>（处理器适配器）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直接连接符 34"/>
            <p:cNvCxnSpPr>
              <a:cxnSpLocks noChangeShapeType="1"/>
            </p:cNvCxnSpPr>
            <p:nvPr/>
          </p:nvCxnSpPr>
          <p:spPr bwMode="auto">
            <a:xfrm>
              <a:off x="913410" y="4915416"/>
              <a:ext cx="7877425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2" name="组合 148"/>
            <p:cNvGrpSpPr/>
            <p:nvPr/>
          </p:nvGrpSpPr>
          <p:grpSpPr bwMode="auto">
            <a:xfrm>
              <a:off x="310822" y="4365526"/>
              <a:ext cx="567291" cy="568325"/>
              <a:chOff x="244147" y="4394101"/>
              <a:chExt cx="567291" cy="568325"/>
            </a:xfrm>
          </p:grpSpPr>
          <p:sp>
            <p:nvSpPr>
              <p:cNvPr id="123" name="椭圆 122"/>
              <p:cNvSpPr/>
              <p:nvPr/>
            </p:nvSpPr>
            <p:spPr>
              <a:xfrm>
                <a:off x="244147" y="4394692"/>
                <a:ext cx="566710" cy="567734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393365" y="4554864"/>
                <a:ext cx="287324" cy="285453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537709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" name="组合 124"/>
          <p:cNvGrpSpPr/>
          <p:nvPr/>
        </p:nvGrpSpPr>
        <p:grpSpPr bwMode="auto">
          <a:xfrm>
            <a:off x="320675" y="3549965"/>
            <a:ext cx="8489950" cy="693737"/>
            <a:chOff x="319977" y="4954151"/>
            <a:chExt cx="8489908" cy="694591"/>
          </a:xfrm>
        </p:grpSpPr>
        <p:sp>
          <p:nvSpPr>
            <p:cNvPr id="126" name="矩形 22"/>
            <p:cNvSpPr>
              <a:spLocks noChangeArrowheads="1"/>
            </p:cNvSpPr>
            <p:nvPr/>
          </p:nvSpPr>
          <p:spPr bwMode="auto">
            <a:xfrm>
              <a:off x="926399" y="4954151"/>
              <a:ext cx="7854911" cy="6469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/>
                <a:t>HandlerAdapter</a:t>
              </a:r>
              <a:r>
                <a:rPr lang="zh-CN" altLang="zh-CN" dirty="0"/>
                <a:t>会调用并执行</a:t>
              </a:r>
              <a:r>
                <a:rPr lang="en-US" altLang="zh-CN" dirty="0"/>
                <a:t>Handler</a:t>
              </a:r>
              <a:r>
                <a:rPr lang="zh-CN" altLang="zh-CN" dirty="0"/>
                <a:t>（处理器），这里的处理器指的就是程序中编写的</a:t>
              </a:r>
              <a:r>
                <a:rPr lang="en-US" altLang="zh-CN" dirty="0"/>
                <a:t>Controller</a:t>
              </a:r>
              <a:r>
                <a:rPr lang="zh-CN" altLang="zh-CN" dirty="0"/>
                <a:t>类，也被称之为后端控制器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7" name="直接连接符 34"/>
            <p:cNvCxnSpPr>
              <a:cxnSpLocks noChangeShapeType="1"/>
            </p:cNvCxnSpPr>
            <p:nvPr/>
          </p:nvCxnSpPr>
          <p:spPr bwMode="auto">
            <a:xfrm>
              <a:off x="932460" y="5603559"/>
              <a:ext cx="7877425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8" name="组合 154"/>
            <p:cNvGrpSpPr/>
            <p:nvPr/>
          </p:nvGrpSpPr>
          <p:grpSpPr bwMode="auto">
            <a:xfrm>
              <a:off x="319977" y="5080417"/>
              <a:ext cx="567291" cy="568325"/>
              <a:chOff x="244147" y="4394101"/>
              <a:chExt cx="567291" cy="568325"/>
            </a:xfrm>
          </p:grpSpPr>
          <p:sp>
            <p:nvSpPr>
              <p:cNvPr id="129" name="椭圆 128"/>
              <p:cNvSpPr/>
              <p:nvPr/>
            </p:nvSpPr>
            <p:spPr>
              <a:xfrm>
                <a:off x="244147" y="4393401"/>
                <a:ext cx="566735" cy="56902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393371" y="4553937"/>
                <a:ext cx="287336" cy="286102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537709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" name="组合 130"/>
          <p:cNvGrpSpPr/>
          <p:nvPr/>
        </p:nvGrpSpPr>
        <p:grpSpPr bwMode="auto">
          <a:xfrm>
            <a:off x="328613" y="4162230"/>
            <a:ext cx="8462962" cy="712788"/>
            <a:chOff x="329132" y="5670430"/>
            <a:chExt cx="8461703" cy="713641"/>
          </a:xfrm>
        </p:grpSpPr>
        <p:cxnSp>
          <p:nvCxnSpPr>
            <p:cNvPr id="132" name="直接连接符 34"/>
            <p:cNvCxnSpPr>
              <a:cxnSpLocks noChangeShapeType="1"/>
            </p:cNvCxnSpPr>
            <p:nvPr/>
          </p:nvCxnSpPr>
          <p:spPr bwMode="auto">
            <a:xfrm>
              <a:off x="941615" y="6338888"/>
              <a:ext cx="7849220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" name="矩形 22"/>
            <p:cNvSpPr>
              <a:spLocks noChangeArrowheads="1"/>
            </p:cNvSpPr>
            <p:nvPr/>
          </p:nvSpPr>
          <p:spPr bwMode="auto">
            <a:xfrm>
              <a:off x="935467" y="5670430"/>
              <a:ext cx="7855368" cy="6468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/>
                <a:t>Controller</a:t>
              </a:r>
              <a:r>
                <a:rPr lang="zh-CN" altLang="zh-CN" dirty="0"/>
                <a:t>执行完成后，会返回一个</a:t>
              </a:r>
              <a:r>
                <a:rPr lang="en-US" altLang="zh-CN" dirty="0"/>
                <a:t>ModelAndView</a:t>
              </a:r>
              <a:r>
                <a:rPr lang="zh-CN" altLang="zh-CN" dirty="0"/>
                <a:t>对象，该对象中会包含视图名或包含模型和视图名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4" name="组合 160"/>
            <p:cNvGrpSpPr/>
            <p:nvPr/>
          </p:nvGrpSpPr>
          <p:grpSpPr bwMode="auto">
            <a:xfrm>
              <a:off x="329132" y="5815746"/>
              <a:ext cx="567291" cy="568325"/>
              <a:chOff x="244147" y="4394101"/>
              <a:chExt cx="567291" cy="568325"/>
            </a:xfrm>
          </p:grpSpPr>
          <p:sp>
            <p:nvSpPr>
              <p:cNvPr id="135" name="椭圆 134"/>
              <p:cNvSpPr/>
              <p:nvPr/>
            </p:nvSpPr>
            <p:spPr>
              <a:xfrm>
                <a:off x="244147" y="4393421"/>
                <a:ext cx="566653" cy="5690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393350" y="4553950"/>
                <a:ext cx="287294" cy="286092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537709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" name="组合 136"/>
          <p:cNvGrpSpPr/>
          <p:nvPr/>
        </p:nvGrpSpPr>
        <p:grpSpPr bwMode="auto">
          <a:xfrm>
            <a:off x="292100" y="3007745"/>
            <a:ext cx="8480425" cy="568325"/>
            <a:chOff x="291772" y="4327426"/>
            <a:chExt cx="8480013" cy="568325"/>
          </a:xfrm>
        </p:grpSpPr>
        <p:sp>
          <p:nvSpPr>
            <p:cNvPr id="138" name="矩形 22"/>
            <p:cNvSpPr>
              <a:spLocks noChangeArrowheads="1"/>
            </p:cNvSpPr>
            <p:nvPr/>
          </p:nvSpPr>
          <p:spPr bwMode="auto">
            <a:xfrm>
              <a:off x="898168" y="4448076"/>
              <a:ext cx="7854568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/>
                <a:t>HandlerAdapter</a:t>
              </a:r>
              <a:r>
                <a:rPr lang="zh-CN" altLang="zh-CN" dirty="0"/>
                <a:t>将</a:t>
              </a:r>
              <a:r>
                <a:rPr lang="en-US" altLang="zh-CN" dirty="0"/>
                <a:t>ModelAndView</a:t>
              </a:r>
              <a:r>
                <a:rPr lang="zh-CN" altLang="zh-CN" dirty="0"/>
                <a:t>对象返回给</a:t>
              </a:r>
              <a:r>
                <a:rPr lang="en-US" altLang="zh-CN" dirty="0"/>
                <a:t>DispatcherServlet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" name="直接连接符 34"/>
            <p:cNvCxnSpPr>
              <a:cxnSpLocks noChangeShapeType="1"/>
            </p:cNvCxnSpPr>
            <p:nvPr/>
          </p:nvCxnSpPr>
          <p:spPr bwMode="auto">
            <a:xfrm>
              <a:off x="894360" y="4877316"/>
              <a:ext cx="7877425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0" name="组合 174"/>
            <p:cNvGrpSpPr/>
            <p:nvPr/>
          </p:nvGrpSpPr>
          <p:grpSpPr bwMode="auto">
            <a:xfrm>
              <a:off x="291772" y="4327426"/>
              <a:ext cx="567291" cy="568325"/>
              <a:chOff x="244147" y="4394101"/>
              <a:chExt cx="567291" cy="568325"/>
            </a:xfrm>
          </p:grpSpPr>
          <p:sp>
            <p:nvSpPr>
              <p:cNvPr id="141" name="椭圆 140"/>
              <p:cNvSpPr/>
              <p:nvPr/>
            </p:nvSpPr>
            <p:spPr>
              <a:xfrm>
                <a:off x="244147" y="4394101"/>
                <a:ext cx="566710" cy="56832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椭圆 141"/>
              <p:cNvSpPr/>
              <p:nvPr/>
            </p:nvSpPr>
            <p:spPr>
              <a:xfrm>
                <a:off x="393365" y="4554439"/>
                <a:ext cx="287324" cy="28575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537709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zh-CN" alt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3" name="组合 142"/>
          <p:cNvGrpSpPr/>
          <p:nvPr/>
        </p:nvGrpSpPr>
        <p:grpSpPr bwMode="auto">
          <a:xfrm>
            <a:off x="301625" y="3540440"/>
            <a:ext cx="8489950" cy="684212"/>
            <a:chOff x="300927" y="4944626"/>
            <a:chExt cx="8489908" cy="685066"/>
          </a:xfrm>
        </p:grpSpPr>
        <p:cxnSp>
          <p:nvCxnSpPr>
            <p:cNvPr id="144" name="直接连接符 34"/>
            <p:cNvCxnSpPr>
              <a:cxnSpLocks noChangeShapeType="1"/>
            </p:cNvCxnSpPr>
            <p:nvPr/>
          </p:nvCxnSpPr>
          <p:spPr bwMode="auto">
            <a:xfrm>
              <a:off x="913410" y="5603559"/>
              <a:ext cx="7877425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矩形 22"/>
            <p:cNvSpPr>
              <a:spLocks noChangeArrowheads="1"/>
            </p:cNvSpPr>
            <p:nvPr/>
          </p:nvSpPr>
          <p:spPr bwMode="auto">
            <a:xfrm>
              <a:off x="907349" y="4944626"/>
              <a:ext cx="7854911" cy="6469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/>
                <a:t>DispatcherServlet</a:t>
              </a:r>
              <a:r>
                <a:rPr lang="zh-CN" altLang="zh-CN" dirty="0"/>
                <a:t>会根据</a:t>
              </a:r>
              <a:r>
                <a:rPr lang="en-US" altLang="zh-CN" dirty="0"/>
                <a:t>ModelAndView</a:t>
              </a:r>
              <a:r>
                <a:rPr lang="zh-CN" altLang="zh-CN" dirty="0"/>
                <a:t>对象选择一个合适的</a:t>
              </a:r>
              <a:r>
                <a:rPr lang="en-US" altLang="zh-CN" dirty="0"/>
                <a:t>ViewReslover</a:t>
              </a:r>
              <a:r>
                <a:rPr lang="zh-CN" altLang="zh-CN" dirty="0"/>
                <a:t>（视图解析器）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6" name="组合 180"/>
            <p:cNvGrpSpPr/>
            <p:nvPr/>
          </p:nvGrpSpPr>
          <p:grpSpPr bwMode="auto">
            <a:xfrm>
              <a:off x="300927" y="5061367"/>
              <a:ext cx="567291" cy="568325"/>
              <a:chOff x="244147" y="4394101"/>
              <a:chExt cx="567291" cy="568325"/>
            </a:xfrm>
          </p:grpSpPr>
          <p:sp>
            <p:nvSpPr>
              <p:cNvPr id="147" name="椭圆 146"/>
              <p:cNvSpPr/>
              <p:nvPr/>
            </p:nvSpPr>
            <p:spPr>
              <a:xfrm>
                <a:off x="244147" y="4393392"/>
                <a:ext cx="566735" cy="569034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393371" y="4553930"/>
                <a:ext cx="287336" cy="286106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537709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CN" alt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9" name="组合 148"/>
          <p:cNvGrpSpPr/>
          <p:nvPr/>
        </p:nvGrpSpPr>
        <p:grpSpPr bwMode="auto">
          <a:xfrm>
            <a:off x="309563" y="4268593"/>
            <a:ext cx="8462962" cy="568325"/>
            <a:chOff x="310082" y="5777646"/>
            <a:chExt cx="8461703" cy="568325"/>
          </a:xfrm>
        </p:grpSpPr>
        <p:cxnSp>
          <p:nvCxnSpPr>
            <p:cNvPr id="150" name="直接连接符 34"/>
            <p:cNvCxnSpPr>
              <a:cxnSpLocks noChangeShapeType="1"/>
            </p:cNvCxnSpPr>
            <p:nvPr/>
          </p:nvCxnSpPr>
          <p:spPr bwMode="auto">
            <a:xfrm>
              <a:off x="922565" y="6253163"/>
              <a:ext cx="7849220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1" name="矩形 22"/>
            <p:cNvSpPr>
              <a:spLocks noChangeArrowheads="1"/>
            </p:cNvSpPr>
            <p:nvPr/>
          </p:nvSpPr>
          <p:spPr bwMode="auto">
            <a:xfrm>
              <a:off x="916417" y="5850671"/>
              <a:ext cx="7855368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/>
                <a:t>ViewReslover</a:t>
              </a:r>
              <a:r>
                <a:rPr lang="zh-CN" altLang="zh-CN" dirty="0"/>
                <a:t>解析后，会向</a:t>
              </a:r>
              <a:r>
                <a:rPr lang="en-US" altLang="zh-CN" dirty="0"/>
                <a:t>DispatcherServlet</a:t>
              </a:r>
              <a:r>
                <a:rPr lang="zh-CN" altLang="zh-CN" dirty="0"/>
                <a:t>中返回具体的</a:t>
              </a:r>
              <a:r>
                <a:rPr lang="en-US" altLang="zh-CN" dirty="0"/>
                <a:t>View</a:t>
              </a:r>
              <a:r>
                <a:rPr lang="zh-CN" altLang="zh-CN" dirty="0"/>
                <a:t>（视图）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2" name="组合 186"/>
            <p:cNvGrpSpPr/>
            <p:nvPr/>
          </p:nvGrpSpPr>
          <p:grpSpPr bwMode="auto">
            <a:xfrm>
              <a:off x="310082" y="5777646"/>
              <a:ext cx="567291" cy="568325"/>
              <a:chOff x="244147" y="4394101"/>
              <a:chExt cx="567291" cy="568325"/>
            </a:xfrm>
          </p:grpSpPr>
          <p:sp>
            <p:nvSpPr>
              <p:cNvPr id="153" name="椭圆 152"/>
              <p:cNvSpPr/>
              <p:nvPr/>
            </p:nvSpPr>
            <p:spPr>
              <a:xfrm>
                <a:off x="244147" y="4394101"/>
                <a:ext cx="566653" cy="56832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393350" y="4554438"/>
                <a:ext cx="287294" cy="28575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537709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zh-CN" alt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5" name="组合 154"/>
          <p:cNvGrpSpPr/>
          <p:nvPr/>
        </p:nvGrpSpPr>
        <p:grpSpPr bwMode="auto">
          <a:xfrm>
            <a:off x="330200" y="3599177"/>
            <a:ext cx="8461375" cy="568325"/>
            <a:chOff x="329502" y="5004217"/>
            <a:chExt cx="8461703" cy="568325"/>
          </a:xfrm>
        </p:grpSpPr>
        <p:cxnSp>
          <p:nvCxnSpPr>
            <p:cNvPr id="156" name="直接连接符 34"/>
            <p:cNvCxnSpPr>
              <a:cxnSpLocks noChangeShapeType="1"/>
            </p:cNvCxnSpPr>
            <p:nvPr/>
          </p:nvCxnSpPr>
          <p:spPr bwMode="auto">
            <a:xfrm flipV="1">
              <a:off x="941985" y="5546409"/>
              <a:ext cx="7763865" cy="1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57" name="组合 11315"/>
            <p:cNvGrpSpPr/>
            <p:nvPr/>
          </p:nvGrpSpPr>
          <p:grpSpPr bwMode="auto">
            <a:xfrm>
              <a:off x="329502" y="5004217"/>
              <a:ext cx="8461703" cy="568325"/>
              <a:chOff x="329502" y="5004217"/>
              <a:chExt cx="8461703" cy="568325"/>
            </a:xfrm>
          </p:grpSpPr>
          <p:sp>
            <p:nvSpPr>
              <p:cNvPr id="158" name="矩形 22"/>
              <p:cNvSpPr>
                <a:spLocks noChangeArrowheads="1"/>
              </p:cNvSpPr>
              <p:nvPr/>
            </p:nvSpPr>
            <p:spPr bwMode="auto">
              <a:xfrm>
                <a:off x="935951" y="5115342"/>
                <a:ext cx="7855254" cy="3698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zh-CN" dirty="0"/>
                  <a:t>视图渲染结果会返回给客户端浏览器显示</a:t>
                </a:r>
                <a:r>
                  <a:rPr lang="zh-CN" altLang="en-US" dirty="0"/>
                  <a:t>。</a:t>
                </a:r>
                <a:endParaRPr lang="zh-CN" alt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329502" y="5004217"/>
                <a:ext cx="566760" cy="56832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椭圆 159"/>
              <p:cNvSpPr/>
              <p:nvPr/>
            </p:nvSpPr>
            <p:spPr>
              <a:xfrm>
                <a:off x="440631" y="5134392"/>
                <a:ext cx="336563" cy="33655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537709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Box 11308"/>
              <p:cNvSpPr txBox="1">
                <a:spLocks noChangeArrowheads="1"/>
              </p:cNvSpPr>
              <p:nvPr/>
            </p:nvSpPr>
            <p:spPr bwMode="auto">
              <a:xfrm>
                <a:off x="412549" y="5136614"/>
                <a:ext cx="44371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/>
                  <a:t>11</a:t>
                </a:r>
                <a:endParaRPr lang="zh-CN" altLang="en-US" sz="1600"/>
              </a:p>
            </p:txBody>
          </p:sp>
        </p:grpSp>
      </p:grpSp>
      <p:grpSp>
        <p:nvGrpSpPr>
          <p:cNvPr id="162" name="组合 161"/>
          <p:cNvGrpSpPr/>
          <p:nvPr/>
        </p:nvGrpSpPr>
        <p:grpSpPr bwMode="auto">
          <a:xfrm>
            <a:off x="330200" y="2945833"/>
            <a:ext cx="8451850" cy="568325"/>
            <a:chOff x="329871" y="4265176"/>
            <a:chExt cx="8452179" cy="568325"/>
          </a:xfrm>
        </p:grpSpPr>
        <p:sp>
          <p:nvSpPr>
            <p:cNvPr id="163" name="矩形 22"/>
            <p:cNvSpPr>
              <a:spLocks noChangeArrowheads="1"/>
            </p:cNvSpPr>
            <p:nvPr/>
          </p:nvSpPr>
          <p:spPr bwMode="auto">
            <a:xfrm>
              <a:off x="926794" y="4401701"/>
              <a:ext cx="7855256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/>
                <a:t>DispatcherServlet</a:t>
              </a:r>
              <a:r>
                <a:rPr lang="zh-CN" altLang="zh-CN" dirty="0"/>
                <a:t>对</a:t>
              </a:r>
              <a:r>
                <a:rPr lang="en-US" altLang="zh-CN" dirty="0"/>
                <a:t>View</a:t>
              </a:r>
              <a:r>
                <a:rPr lang="zh-CN" altLang="zh-CN" dirty="0"/>
                <a:t>进行渲染（即将模型数据填充至视图中）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4" name="直接连接符 34"/>
            <p:cNvCxnSpPr>
              <a:cxnSpLocks noChangeShapeType="1"/>
            </p:cNvCxnSpPr>
            <p:nvPr/>
          </p:nvCxnSpPr>
          <p:spPr bwMode="auto">
            <a:xfrm flipV="1">
              <a:off x="922935" y="4792363"/>
              <a:ext cx="7782915" cy="18278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5" name="椭圆 164"/>
            <p:cNvSpPr/>
            <p:nvPr/>
          </p:nvSpPr>
          <p:spPr>
            <a:xfrm>
              <a:off x="329871" y="4265176"/>
              <a:ext cx="566760" cy="568325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441000" y="4395351"/>
              <a:ext cx="336563" cy="33655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537709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TextBox 232"/>
            <p:cNvSpPr txBox="1">
              <a:spLocks noChangeArrowheads="1"/>
            </p:cNvSpPr>
            <p:nvPr/>
          </p:nvSpPr>
          <p:spPr bwMode="auto">
            <a:xfrm>
              <a:off x="403393" y="4388048"/>
              <a:ext cx="4528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10</a:t>
              </a:r>
              <a:endParaRPr lang="zh-CN" altLang="en-US" sz="1600"/>
            </a:p>
          </p:txBody>
        </p:sp>
      </p:grpSp>
      <p:sp>
        <p:nvSpPr>
          <p:cNvPr id="168" name="矩形 167"/>
          <p:cNvSpPr/>
          <p:nvPr/>
        </p:nvSpPr>
        <p:spPr>
          <a:xfrm>
            <a:off x="-32381" y="118901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9" grpId="0" animBg="1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1197204" y="757238"/>
            <a:ext cx="7475456" cy="2307431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74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11.3 Spring MVC</a:t>
            </a:r>
            <a:r>
              <a:rPr lang="zh-CN" altLang="en-US" dirty="0"/>
              <a:t>的工作流程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766738" y="1285875"/>
            <a:ext cx="2298181" cy="646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DispatcherServlet</a:t>
            </a:r>
          </a:p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前端控制器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263434" y="807244"/>
            <a:ext cx="1986749" cy="646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HandlerMapping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处理器映射器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250415" y="1700213"/>
            <a:ext cx="1999768" cy="646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HandlerAdapter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处理器适配器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21115" y="2318147"/>
            <a:ext cx="1650203" cy="646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ViewReslover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视图解析器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250414" y="2636362"/>
            <a:ext cx="1999767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003483" y="2316957"/>
            <a:ext cx="1774372" cy="646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视图（如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6" name="直接箭头连接符 5"/>
          <p:cNvCxnSpPr>
            <a:stCxn id="3" idx="3"/>
            <a:endCxn id="2" idx="1"/>
          </p:cNvCxnSpPr>
          <p:nvPr/>
        </p:nvCxnSpPr>
        <p:spPr>
          <a:xfrm>
            <a:off x="974842" y="1595843"/>
            <a:ext cx="1791896" cy="131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064919" y="951816"/>
            <a:ext cx="1185495" cy="3340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075666" y="1178465"/>
            <a:ext cx="1174749" cy="3292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" idx="3"/>
          </p:cNvCxnSpPr>
          <p:nvPr/>
        </p:nvCxnSpPr>
        <p:spPr>
          <a:xfrm>
            <a:off x="5064919" y="1609041"/>
            <a:ext cx="1174748" cy="3231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5064921" y="1798742"/>
            <a:ext cx="1198513" cy="3632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475534" y="2254171"/>
            <a:ext cx="0" cy="3821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7022461" y="2270761"/>
            <a:ext cx="0" cy="3870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814888" y="1932206"/>
            <a:ext cx="0" cy="3859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4425186" y="1912789"/>
            <a:ext cx="0" cy="3972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3123384" y="1940719"/>
            <a:ext cx="0" cy="4058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 flipV="1">
            <a:off x="905179" y="1685789"/>
            <a:ext cx="2170242" cy="654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748343" y="812403"/>
            <a:ext cx="155007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</a:t>
            </a:r>
          </a:p>
        </p:txBody>
      </p:sp>
      <p:sp>
        <p:nvSpPr>
          <p:cNvPr id="11270" name="TextBox 11269"/>
          <p:cNvSpPr txBox="1">
            <a:spLocks noChangeArrowheads="1"/>
          </p:cNvSpPr>
          <p:nvPr/>
        </p:nvSpPr>
        <p:spPr bwMode="auto">
          <a:xfrm>
            <a:off x="2442875" y="1276350"/>
            <a:ext cx="371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296801" y="840581"/>
            <a:ext cx="3717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5645540" y="1275040"/>
            <a:ext cx="3717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393244" y="1901429"/>
            <a:ext cx="371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⑦</a:t>
            </a: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5659139" y="1516268"/>
            <a:ext cx="5948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7475534" y="2288455"/>
            <a:ext cx="3717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⑤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 flipH="1">
            <a:off x="6631562" y="2289617"/>
            <a:ext cx="5421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⑥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039501" y="1944292"/>
            <a:ext cx="3717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⑨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740781" y="1940719"/>
            <a:ext cx="371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⑧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070332" y="1947863"/>
            <a:ext cx="3717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⑩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360720" y="1844279"/>
            <a:ext cx="3717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⑪</a:t>
            </a:r>
          </a:p>
        </p:txBody>
      </p:sp>
      <p:grpSp>
        <p:nvGrpSpPr>
          <p:cNvPr id="11293" name="组合 11292"/>
          <p:cNvGrpSpPr/>
          <p:nvPr/>
        </p:nvGrpSpPr>
        <p:grpSpPr bwMode="auto">
          <a:xfrm>
            <a:off x="227927" y="3143545"/>
            <a:ext cx="8707739" cy="684377"/>
            <a:chOff x="256943" y="4194161"/>
            <a:chExt cx="8467217" cy="860876"/>
          </a:xfrm>
        </p:grpSpPr>
        <p:sp>
          <p:nvSpPr>
            <p:cNvPr id="102" name="矩形 22"/>
            <p:cNvSpPr>
              <a:spLocks noChangeArrowheads="1"/>
            </p:cNvSpPr>
            <p:nvPr/>
          </p:nvSpPr>
          <p:spPr bwMode="auto">
            <a:xfrm>
              <a:off x="850543" y="4194161"/>
              <a:ext cx="7854567" cy="8608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用户通过浏览器向服务器发送请求，请求会被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 MVC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的前端控制器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DispatcherServlet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所拦截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841" name="直接连接符 34"/>
            <p:cNvCxnSpPr>
              <a:cxnSpLocks noChangeShapeType="1"/>
            </p:cNvCxnSpPr>
            <p:nvPr/>
          </p:nvCxnSpPr>
          <p:spPr bwMode="auto">
            <a:xfrm>
              <a:off x="846735" y="4915416"/>
              <a:ext cx="7877425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842" name="组合 11283"/>
            <p:cNvGrpSpPr/>
            <p:nvPr/>
          </p:nvGrpSpPr>
          <p:grpSpPr bwMode="auto">
            <a:xfrm>
              <a:off x="256943" y="4366117"/>
              <a:ext cx="553913" cy="567734"/>
              <a:chOff x="256943" y="4394692"/>
              <a:chExt cx="553913" cy="567734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256943" y="4394692"/>
                <a:ext cx="553913" cy="567734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393365" y="4554864"/>
                <a:ext cx="287324" cy="285453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537709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294" name="组合 11293"/>
          <p:cNvGrpSpPr/>
          <p:nvPr/>
        </p:nvGrpSpPr>
        <p:grpSpPr bwMode="auto">
          <a:xfrm>
            <a:off x="220660" y="3810002"/>
            <a:ext cx="8730694" cy="712114"/>
            <a:chOff x="253302" y="5080417"/>
            <a:chExt cx="8489908" cy="896699"/>
          </a:xfrm>
        </p:grpSpPr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859724" y="5115342"/>
              <a:ext cx="7854911" cy="8617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DispatcherServlet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拦截到请求后，会调用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HandlerMapping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处理器映射器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836" name="直接连接符 34"/>
            <p:cNvCxnSpPr>
              <a:cxnSpLocks noChangeShapeType="1"/>
            </p:cNvCxnSpPr>
            <p:nvPr/>
          </p:nvCxnSpPr>
          <p:spPr bwMode="auto">
            <a:xfrm>
              <a:off x="865785" y="5603559"/>
              <a:ext cx="7877425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837" name="组合 109"/>
            <p:cNvGrpSpPr/>
            <p:nvPr/>
          </p:nvGrpSpPr>
          <p:grpSpPr bwMode="auto">
            <a:xfrm>
              <a:off x="253302" y="5080417"/>
              <a:ext cx="567291" cy="568325"/>
              <a:chOff x="244147" y="4394101"/>
              <a:chExt cx="567291" cy="568325"/>
            </a:xfrm>
          </p:grpSpPr>
          <p:sp>
            <p:nvSpPr>
              <p:cNvPr id="111" name="椭圆 110"/>
              <p:cNvSpPr/>
              <p:nvPr/>
            </p:nvSpPr>
            <p:spPr>
              <a:xfrm>
                <a:off x="244147" y="4394101"/>
                <a:ext cx="566735" cy="56832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393371" y="4554439"/>
                <a:ext cx="287336" cy="28575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537709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296" name="组合 11295"/>
          <p:cNvGrpSpPr/>
          <p:nvPr/>
        </p:nvGrpSpPr>
        <p:grpSpPr bwMode="auto">
          <a:xfrm>
            <a:off x="230150" y="4186923"/>
            <a:ext cx="8702942" cy="977683"/>
            <a:chOff x="262457" y="5587235"/>
            <a:chExt cx="8461703" cy="1232580"/>
          </a:xfrm>
        </p:grpSpPr>
        <p:cxnSp>
          <p:nvCxnSpPr>
            <p:cNvPr id="31830" name="直接连接符 34"/>
            <p:cNvCxnSpPr>
              <a:cxnSpLocks noChangeShapeType="1"/>
            </p:cNvCxnSpPr>
            <p:nvPr/>
          </p:nvCxnSpPr>
          <p:spPr bwMode="auto">
            <a:xfrm>
              <a:off x="874940" y="6338888"/>
              <a:ext cx="7849220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" name="矩形 22"/>
            <p:cNvSpPr>
              <a:spLocks noChangeArrowheads="1"/>
            </p:cNvSpPr>
            <p:nvPr/>
          </p:nvSpPr>
          <p:spPr bwMode="auto">
            <a:xfrm>
              <a:off x="868792" y="5587235"/>
              <a:ext cx="7855368" cy="12325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处理器映射器根据请求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URL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找到具体的处理器，生成处理器对象及处理器拦截器（如果有则生成）一并返回给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DispatcherServlet;</a:t>
              </a:r>
              <a:endPara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832" name="组合 116"/>
            <p:cNvGrpSpPr/>
            <p:nvPr/>
          </p:nvGrpSpPr>
          <p:grpSpPr bwMode="auto">
            <a:xfrm>
              <a:off x="262457" y="5815746"/>
              <a:ext cx="567291" cy="568325"/>
              <a:chOff x="244147" y="4394101"/>
              <a:chExt cx="567291" cy="568325"/>
            </a:xfrm>
          </p:grpSpPr>
          <p:sp>
            <p:nvSpPr>
              <p:cNvPr id="118" name="椭圆 117"/>
              <p:cNvSpPr/>
              <p:nvPr/>
            </p:nvSpPr>
            <p:spPr>
              <a:xfrm>
                <a:off x="244147" y="4393421"/>
                <a:ext cx="566653" cy="5690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393350" y="4553950"/>
                <a:ext cx="287294" cy="286092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537709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295339" y="1411177"/>
            <a:ext cx="679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2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56" grpId="0" animBg="1"/>
      <p:bldP spid="11270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关于</a:t>
            </a:r>
            <a:r>
              <a:rPr lang="en-US" altLang="zh-CN" sz="2000" dirty="0"/>
              <a:t>AOP</a:t>
            </a:r>
            <a:r>
              <a:rPr lang="zh-CN" altLang="en-US" sz="2000" dirty="0"/>
              <a:t>配置事务</a:t>
            </a:r>
            <a:endParaRPr lang="en-US" altLang="zh-CN" sz="2000" dirty="0"/>
          </a:p>
          <a:p>
            <a:pPr lvl="1"/>
            <a:r>
              <a:rPr lang="zh-CN" altLang="en-US" sz="2000" dirty="0"/>
              <a:t>依赖注入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Spring</a:t>
            </a:r>
            <a:r>
              <a:rPr lang="zh-CN" altLang="en-US" sz="2000" dirty="0"/>
              <a:t>配置文件</a:t>
            </a:r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1"/>
            <a:r>
              <a:rPr lang="zh-CN" altLang="en-US" sz="2000" dirty="0"/>
              <a:t>事务配置：默认基于</a:t>
            </a:r>
            <a:r>
              <a:rPr lang="en-US" altLang="zh-CN" sz="2000" dirty="0"/>
              <a:t>JDK</a:t>
            </a:r>
            <a:r>
              <a:rPr lang="zh-CN" altLang="en-US" sz="2000" dirty="0"/>
              <a:t>的，如果基于实现类注入，会报错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答疑</a:t>
            </a:r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00302" y="1426965"/>
          <a:ext cx="426232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2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@Autowired</a:t>
                      </a:r>
                    </a:p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zh-CN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ICustomerDao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customerDaoImpl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4"/>
          <p:cNvGraphicFramePr>
            <a:graphicFrameLocks noGrp="1"/>
          </p:cNvGraphicFramePr>
          <p:nvPr/>
        </p:nvGraphicFramePr>
        <p:xfrm>
          <a:off x="4442326" y="1426965"/>
          <a:ext cx="460137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@Autowired</a:t>
                      </a:r>
                    </a:p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zh-CN" sz="1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CustomerDaoImpl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customerDaoImpl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734586" y="2174434"/>
            <a:ext cx="6348963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Consolas" panose="020B0609020204030204" pitchFamily="49" charset="0"/>
              </a:rPr>
              <a:t>&lt;</a:t>
            </a:r>
            <a:r>
              <a:rPr lang="en-US" altLang="zh-CN" sz="1600" b="1" dirty="0" err="1">
                <a:latin typeface="Consolas" panose="020B0609020204030204" pitchFamily="49" charset="0"/>
              </a:rPr>
              <a:t>context:component-scan</a:t>
            </a:r>
            <a:r>
              <a:rPr lang="en-US" altLang="zh-CN" sz="1600" b="1" dirty="0">
                <a:latin typeface="Consolas" panose="020B0609020204030204" pitchFamily="49" charset="0"/>
              </a:rPr>
              <a:t> base-package=</a:t>
            </a:r>
            <a:r>
              <a:rPr lang="en-US" altLang="zh-CN" sz="1600" b="1" i="1" dirty="0">
                <a:latin typeface="Consolas" panose="020B0609020204030204" pitchFamily="49" charset="0"/>
              </a:rPr>
              <a:t>"</a:t>
            </a:r>
            <a:r>
              <a:rPr lang="en-US" altLang="zh-CN" sz="16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cn.edu.ujn</a:t>
            </a:r>
            <a:r>
              <a:rPr lang="en-US" altLang="zh-CN" sz="1600" b="1" i="1" dirty="0">
                <a:latin typeface="Consolas" panose="020B0609020204030204" pitchFamily="49" charset="0"/>
              </a:rPr>
              <a:t>" /&gt;</a:t>
            </a:r>
            <a:endParaRPr lang="zh-CN" altLang="en-US" sz="16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23556" y="2598212"/>
            <a:ext cx="8576588" cy="1200329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800">
                <a:solidFill>
                  <a:srgbClr val="00808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&lt;bean class="</a:t>
            </a:r>
            <a:r>
              <a:rPr lang="en-US" altLang="zh-CN" dirty="0" err="1">
                <a:solidFill>
                  <a:schemeClr val="tx1"/>
                </a:solidFill>
              </a:rPr>
              <a:t>org.mybatis.spring.mapper.MapperScannerConfigurer</a:t>
            </a:r>
            <a:r>
              <a:rPr lang="en-US" altLang="zh-CN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&lt;property name="</a:t>
            </a:r>
            <a:r>
              <a:rPr lang="en-US" altLang="zh-CN" dirty="0" err="1">
                <a:solidFill>
                  <a:schemeClr val="tx1"/>
                </a:solidFill>
              </a:rPr>
              <a:t>basePackage</a:t>
            </a:r>
            <a:r>
              <a:rPr lang="en-US" altLang="zh-CN" dirty="0">
                <a:solidFill>
                  <a:schemeClr val="tx1"/>
                </a:solidFill>
              </a:rPr>
              <a:t>" value="</a:t>
            </a:r>
            <a:r>
              <a:rPr lang="en-US" altLang="zh-CN" b="1" dirty="0">
                <a:solidFill>
                  <a:srgbClr val="FF0000"/>
                </a:solidFill>
              </a:rPr>
              <a:t>cn.edu.ujn.ch10.dao</a:t>
            </a:r>
            <a:r>
              <a:rPr lang="en-US" altLang="zh-CN" dirty="0">
                <a:solidFill>
                  <a:schemeClr val="tx1"/>
                </a:solidFill>
              </a:rPr>
              <a:t>" /&gt;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……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&lt;/bean&gt;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947" y="4337023"/>
            <a:ext cx="8641363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tx:annotation-driven</a:t>
            </a:r>
            <a:r>
              <a:rPr lang="en-US" altLang="zh-CN" sz="1800" dirty="0">
                <a:solidFill>
                  <a:srgbClr val="3F7F7F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>
                <a:solidFill>
                  <a:srgbClr val="7F007F"/>
                </a:solidFill>
                <a:latin typeface="Consolas" panose="020B0609020204030204" pitchFamily="49" charset="0"/>
              </a:rPr>
              <a:t>transaction-manager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transactionManager</a:t>
            </a:r>
            <a:r>
              <a:rPr lang="en-US" altLang="zh-C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719072" y="3346203"/>
            <a:ext cx="7181072" cy="4523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如果基于接口注入，会出现“两个实例”，要注意对象名称。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455311" y="4819499"/>
            <a:ext cx="368868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proxy-target-class</a:t>
            </a:r>
            <a:r>
              <a:rPr lang="en-US" altLang="zh-CN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="true"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1197204" y="757238"/>
            <a:ext cx="7475456" cy="2307431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74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11.3 Spring MVC</a:t>
            </a:r>
            <a:r>
              <a:rPr lang="zh-CN" altLang="en-US"/>
              <a:t>的工作流程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766738" y="1285875"/>
            <a:ext cx="2298181" cy="646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DispatcherServlet</a:t>
            </a:r>
          </a:p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前端控制器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263434" y="807244"/>
            <a:ext cx="1986749" cy="646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HandlerMapping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处理器映射器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250415" y="1700213"/>
            <a:ext cx="1999768" cy="646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HandlerAdapter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处理器适配器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21115" y="2318147"/>
            <a:ext cx="1650203" cy="646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ViewReslover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视图解析器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250414" y="2636362"/>
            <a:ext cx="1999767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003483" y="2316957"/>
            <a:ext cx="1774372" cy="646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视图（如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6" name="直接箭头连接符 5"/>
          <p:cNvCxnSpPr>
            <a:stCxn id="3" idx="3"/>
            <a:endCxn id="2" idx="1"/>
          </p:cNvCxnSpPr>
          <p:nvPr/>
        </p:nvCxnSpPr>
        <p:spPr>
          <a:xfrm>
            <a:off x="974842" y="1595843"/>
            <a:ext cx="1791896" cy="131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064919" y="951816"/>
            <a:ext cx="1185495" cy="3340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075666" y="1178465"/>
            <a:ext cx="1174749" cy="3292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" idx="3"/>
          </p:cNvCxnSpPr>
          <p:nvPr/>
        </p:nvCxnSpPr>
        <p:spPr>
          <a:xfrm>
            <a:off x="5064919" y="1609041"/>
            <a:ext cx="1174748" cy="3231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5064921" y="1798742"/>
            <a:ext cx="1198513" cy="3632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475534" y="2254171"/>
            <a:ext cx="0" cy="3821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7022461" y="2270761"/>
            <a:ext cx="0" cy="3870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814888" y="1932206"/>
            <a:ext cx="0" cy="3859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4425186" y="1912789"/>
            <a:ext cx="0" cy="3972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3123384" y="1940719"/>
            <a:ext cx="0" cy="4058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 flipV="1">
            <a:off x="905179" y="1685789"/>
            <a:ext cx="2170242" cy="654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748343" y="812403"/>
            <a:ext cx="155007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</a:t>
            </a:r>
          </a:p>
        </p:txBody>
      </p:sp>
      <p:sp>
        <p:nvSpPr>
          <p:cNvPr id="11270" name="TextBox 11269"/>
          <p:cNvSpPr txBox="1">
            <a:spLocks noChangeArrowheads="1"/>
          </p:cNvSpPr>
          <p:nvPr/>
        </p:nvSpPr>
        <p:spPr bwMode="auto">
          <a:xfrm>
            <a:off x="2442875" y="1276350"/>
            <a:ext cx="371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296801" y="840581"/>
            <a:ext cx="3717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5645540" y="1275040"/>
            <a:ext cx="3717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393244" y="1901429"/>
            <a:ext cx="371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⑦</a:t>
            </a: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5659139" y="1516268"/>
            <a:ext cx="5948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7475534" y="2288455"/>
            <a:ext cx="3717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⑤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 flipH="1">
            <a:off x="6631562" y="2289617"/>
            <a:ext cx="5421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⑥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039501" y="1944292"/>
            <a:ext cx="3717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⑨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740781" y="1940719"/>
            <a:ext cx="371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⑧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070332" y="1947863"/>
            <a:ext cx="3717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⑩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360720" y="1844279"/>
            <a:ext cx="3717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⑪</a:t>
            </a:r>
          </a:p>
        </p:txBody>
      </p:sp>
      <p:grpSp>
        <p:nvGrpSpPr>
          <p:cNvPr id="11301" name="组合 11300"/>
          <p:cNvGrpSpPr/>
          <p:nvPr/>
        </p:nvGrpSpPr>
        <p:grpSpPr bwMode="auto">
          <a:xfrm>
            <a:off x="264772" y="3279777"/>
            <a:ext cx="8879227" cy="689548"/>
            <a:chOff x="310822" y="4365526"/>
            <a:chExt cx="8480013" cy="867381"/>
          </a:xfrm>
        </p:grpSpPr>
        <p:sp>
          <p:nvSpPr>
            <p:cNvPr id="147" name="矩形 22"/>
            <p:cNvSpPr>
              <a:spLocks noChangeArrowheads="1"/>
            </p:cNvSpPr>
            <p:nvPr/>
          </p:nvSpPr>
          <p:spPr bwMode="auto">
            <a:xfrm>
              <a:off x="917218" y="4372031"/>
              <a:ext cx="7854567" cy="8608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/>
                <a:t>DispatcherServlet</a:t>
              </a:r>
              <a:r>
                <a:rPr lang="zh-CN" altLang="zh-CN" dirty="0"/>
                <a:t>会通过返回信息选择合适的</a:t>
              </a:r>
              <a:r>
                <a:rPr lang="en-US" altLang="zh-CN" dirty="0"/>
                <a:t>HandlerAdapter</a:t>
              </a:r>
              <a:r>
                <a:rPr lang="zh-CN" altLang="zh-CN" dirty="0"/>
                <a:t>（处理器适配器）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826" name="直接连接符 34"/>
            <p:cNvCxnSpPr>
              <a:cxnSpLocks noChangeShapeType="1"/>
            </p:cNvCxnSpPr>
            <p:nvPr/>
          </p:nvCxnSpPr>
          <p:spPr bwMode="auto">
            <a:xfrm>
              <a:off x="913410" y="4915416"/>
              <a:ext cx="7877425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827" name="组合 148"/>
            <p:cNvGrpSpPr/>
            <p:nvPr/>
          </p:nvGrpSpPr>
          <p:grpSpPr bwMode="auto">
            <a:xfrm>
              <a:off x="310822" y="4365526"/>
              <a:ext cx="567291" cy="568325"/>
              <a:chOff x="244147" y="4394101"/>
              <a:chExt cx="567291" cy="568325"/>
            </a:xfrm>
          </p:grpSpPr>
          <p:sp>
            <p:nvSpPr>
              <p:cNvPr id="150" name="椭圆 149"/>
              <p:cNvSpPr/>
              <p:nvPr/>
            </p:nvSpPr>
            <p:spPr>
              <a:xfrm>
                <a:off x="244147" y="4394692"/>
                <a:ext cx="566710" cy="567734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393365" y="4554864"/>
                <a:ext cx="287324" cy="285453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537709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302" name="组合 11301"/>
          <p:cNvGrpSpPr/>
          <p:nvPr/>
        </p:nvGrpSpPr>
        <p:grpSpPr bwMode="auto">
          <a:xfrm>
            <a:off x="270666" y="3649950"/>
            <a:ext cx="8730694" cy="977683"/>
            <a:chOff x="319977" y="4870956"/>
            <a:chExt cx="8489908" cy="1232622"/>
          </a:xfrm>
        </p:grpSpPr>
        <p:sp>
          <p:nvSpPr>
            <p:cNvPr id="153" name="矩形 22"/>
            <p:cNvSpPr>
              <a:spLocks noChangeArrowheads="1"/>
            </p:cNvSpPr>
            <p:nvPr/>
          </p:nvSpPr>
          <p:spPr bwMode="auto">
            <a:xfrm>
              <a:off x="926399" y="4870956"/>
              <a:ext cx="7854911" cy="12326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/>
                <a:t>HandlerAdapter</a:t>
              </a:r>
              <a:r>
                <a:rPr lang="zh-CN" altLang="zh-CN" dirty="0"/>
                <a:t>会调用并执行</a:t>
              </a:r>
              <a:r>
                <a:rPr lang="en-US" altLang="zh-CN" dirty="0"/>
                <a:t>Handler</a:t>
              </a:r>
              <a:r>
                <a:rPr lang="zh-CN" altLang="zh-CN" dirty="0"/>
                <a:t>（处理器），这里的处理器指的就是程序中编写的</a:t>
              </a:r>
              <a:r>
                <a:rPr lang="en-US" altLang="zh-CN" dirty="0"/>
                <a:t>Controller</a:t>
              </a:r>
              <a:r>
                <a:rPr lang="zh-CN" altLang="zh-CN" dirty="0"/>
                <a:t>类，也被称之为后端控制器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821" name="直接连接符 34"/>
            <p:cNvCxnSpPr>
              <a:cxnSpLocks noChangeShapeType="1"/>
            </p:cNvCxnSpPr>
            <p:nvPr/>
          </p:nvCxnSpPr>
          <p:spPr bwMode="auto">
            <a:xfrm>
              <a:off x="932460" y="5603559"/>
              <a:ext cx="7877425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822" name="组合 154"/>
            <p:cNvGrpSpPr/>
            <p:nvPr/>
          </p:nvGrpSpPr>
          <p:grpSpPr bwMode="auto">
            <a:xfrm>
              <a:off x="319977" y="5080417"/>
              <a:ext cx="567291" cy="568325"/>
              <a:chOff x="244147" y="4394101"/>
              <a:chExt cx="567291" cy="568325"/>
            </a:xfrm>
          </p:grpSpPr>
          <p:sp>
            <p:nvSpPr>
              <p:cNvPr id="156" name="椭圆 155"/>
              <p:cNvSpPr/>
              <p:nvPr/>
            </p:nvSpPr>
            <p:spPr>
              <a:xfrm>
                <a:off x="244147" y="4393401"/>
                <a:ext cx="566735" cy="56902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393371" y="4553937"/>
                <a:ext cx="287336" cy="286102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537709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304" name="组合 11303"/>
          <p:cNvGrpSpPr/>
          <p:nvPr/>
        </p:nvGrpSpPr>
        <p:grpSpPr bwMode="auto">
          <a:xfrm>
            <a:off x="280157" y="4196350"/>
            <a:ext cx="8702942" cy="684377"/>
            <a:chOff x="329132" y="5599120"/>
            <a:chExt cx="8461703" cy="862806"/>
          </a:xfrm>
        </p:grpSpPr>
        <p:cxnSp>
          <p:nvCxnSpPr>
            <p:cNvPr id="31815" name="直接连接符 34"/>
            <p:cNvCxnSpPr>
              <a:cxnSpLocks noChangeShapeType="1"/>
            </p:cNvCxnSpPr>
            <p:nvPr/>
          </p:nvCxnSpPr>
          <p:spPr bwMode="auto">
            <a:xfrm>
              <a:off x="941615" y="6338888"/>
              <a:ext cx="7849220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0" name="矩形 22"/>
            <p:cNvSpPr>
              <a:spLocks noChangeArrowheads="1"/>
            </p:cNvSpPr>
            <p:nvPr/>
          </p:nvSpPr>
          <p:spPr bwMode="auto">
            <a:xfrm>
              <a:off x="935467" y="5599120"/>
              <a:ext cx="7855368" cy="86280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/>
                <a:t>Controller</a:t>
              </a:r>
              <a:r>
                <a:rPr lang="zh-CN" altLang="zh-CN" dirty="0"/>
                <a:t>执行完成后，会返回一个</a:t>
              </a:r>
              <a:r>
                <a:rPr lang="en-US" altLang="zh-CN" dirty="0"/>
                <a:t>ModelAndView</a:t>
              </a:r>
              <a:r>
                <a:rPr lang="zh-CN" altLang="zh-CN" dirty="0"/>
                <a:t>对象，该对象中会包含视图名或包含模型和视图名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817" name="组合 160"/>
            <p:cNvGrpSpPr/>
            <p:nvPr/>
          </p:nvGrpSpPr>
          <p:grpSpPr bwMode="auto">
            <a:xfrm>
              <a:off x="329132" y="5815746"/>
              <a:ext cx="567291" cy="568325"/>
              <a:chOff x="244147" y="4394101"/>
              <a:chExt cx="567291" cy="568325"/>
            </a:xfrm>
          </p:grpSpPr>
          <p:sp>
            <p:nvSpPr>
              <p:cNvPr id="162" name="椭圆 161"/>
              <p:cNvSpPr/>
              <p:nvPr/>
            </p:nvSpPr>
            <p:spPr>
              <a:xfrm>
                <a:off x="244147" y="4393421"/>
                <a:ext cx="566653" cy="5690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椭圆 162"/>
              <p:cNvSpPr/>
              <p:nvPr/>
            </p:nvSpPr>
            <p:spPr>
              <a:xfrm>
                <a:off x="393350" y="4553950"/>
                <a:ext cx="287294" cy="286092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537709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295339" y="1411177"/>
            <a:ext cx="679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2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56" grpId="0" animBg="1"/>
      <p:bldP spid="11270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1197204" y="757238"/>
            <a:ext cx="7475456" cy="2307431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74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11.3 Spring MVC</a:t>
            </a:r>
            <a:r>
              <a:rPr lang="zh-CN" altLang="en-US"/>
              <a:t>的工作流程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766738" y="1285875"/>
            <a:ext cx="2298181" cy="646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DispatcherServlet</a:t>
            </a:r>
          </a:p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前端控制器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263434" y="807244"/>
            <a:ext cx="1986749" cy="646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HandlerMapping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处理器映射器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250415" y="1700213"/>
            <a:ext cx="1999768" cy="646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HandlerAdapter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处理器适配器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21115" y="2318147"/>
            <a:ext cx="1650203" cy="646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ViewReslover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视图解析器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250414" y="2636362"/>
            <a:ext cx="1999767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003483" y="2316957"/>
            <a:ext cx="1774372" cy="646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视图（如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6" name="直接箭头连接符 5"/>
          <p:cNvCxnSpPr>
            <a:stCxn id="3" idx="3"/>
            <a:endCxn id="2" idx="1"/>
          </p:cNvCxnSpPr>
          <p:nvPr/>
        </p:nvCxnSpPr>
        <p:spPr>
          <a:xfrm>
            <a:off x="974842" y="1595843"/>
            <a:ext cx="1791896" cy="131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064919" y="951816"/>
            <a:ext cx="1185495" cy="3340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075666" y="1178465"/>
            <a:ext cx="1174749" cy="3292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" idx="3"/>
          </p:cNvCxnSpPr>
          <p:nvPr/>
        </p:nvCxnSpPr>
        <p:spPr>
          <a:xfrm>
            <a:off x="5064919" y="1609041"/>
            <a:ext cx="1174748" cy="3231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5064921" y="1798742"/>
            <a:ext cx="1198513" cy="3632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475534" y="2254171"/>
            <a:ext cx="0" cy="3821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7022461" y="2270761"/>
            <a:ext cx="0" cy="3870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814888" y="1932206"/>
            <a:ext cx="0" cy="3859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4425186" y="1912789"/>
            <a:ext cx="0" cy="3972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3123384" y="1940719"/>
            <a:ext cx="0" cy="4058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 flipV="1">
            <a:off x="905179" y="1685789"/>
            <a:ext cx="2170242" cy="654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748343" y="812403"/>
            <a:ext cx="155007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</a:t>
            </a:r>
          </a:p>
        </p:txBody>
      </p:sp>
      <p:sp>
        <p:nvSpPr>
          <p:cNvPr id="11270" name="TextBox 11269"/>
          <p:cNvSpPr txBox="1">
            <a:spLocks noChangeArrowheads="1"/>
          </p:cNvSpPr>
          <p:nvPr/>
        </p:nvSpPr>
        <p:spPr bwMode="auto">
          <a:xfrm>
            <a:off x="2442875" y="1276350"/>
            <a:ext cx="371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296801" y="840581"/>
            <a:ext cx="3717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5645540" y="1275040"/>
            <a:ext cx="3717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393244" y="1901429"/>
            <a:ext cx="371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⑦</a:t>
            </a: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5659139" y="1516268"/>
            <a:ext cx="5948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7475534" y="2288455"/>
            <a:ext cx="3717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⑤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 flipH="1">
            <a:off x="6631562" y="2289617"/>
            <a:ext cx="5421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⑥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039501" y="1944292"/>
            <a:ext cx="3717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⑨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740781" y="1940719"/>
            <a:ext cx="371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⑧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070332" y="1947863"/>
            <a:ext cx="3717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⑩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360720" y="1844279"/>
            <a:ext cx="3717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⑪</a:t>
            </a:r>
          </a:p>
        </p:txBody>
      </p:sp>
      <p:grpSp>
        <p:nvGrpSpPr>
          <p:cNvPr id="11305" name="组合 11304"/>
          <p:cNvGrpSpPr/>
          <p:nvPr/>
        </p:nvGrpSpPr>
        <p:grpSpPr bwMode="auto">
          <a:xfrm>
            <a:off x="250485" y="3245643"/>
            <a:ext cx="8720898" cy="780192"/>
            <a:chOff x="291772" y="4327426"/>
            <a:chExt cx="8480013" cy="982425"/>
          </a:xfrm>
        </p:grpSpPr>
        <p:sp>
          <p:nvSpPr>
            <p:cNvPr id="173" name="矩形 22"/>
            <p:cNvSpPr>
              <a:spLocks noChangeArrowheads="1"/>
            </p:cNvSpPr>
            <p:nvPr/>
          </p:nvSpPr>
          <p:spPr bwMode="auto">
            <a:xfrm>
              <a:off x="898168" y="4448077"/>
              <a:ext cx="7854567" cy="8617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/>
                <a:t>HandlerAdapter</a:t>
              </a:r>
              <a:r>
                <a:rPr lang="zh-CN" altLang="zh-CN" dirty="0"/>
                <a:t>将</a:t>
              </a:r>
              <a:r>
                <a:rPr lang="en-US" altLang="zh-CN" dirty="0"/>
                <a:t>ModelAndView</a:t>
              </a:r>
              <a:r>
                <a:rPr lang="zh-CN" altLang="zh-CN" dirty="0"/>
                <a:t>对象返回给</a:t>
              </a:r>
              <a:r>
                <a:rPr lang="en-US" altLang="zh-CN" dirty="0"/>
                <a:t>DispatcherServlet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811" name="直接连接符 34"/>
            <p:cNvCxnSpPr>
              <a:cxnSpLocks noChangeShapeType="1"/>
            </p:cNvCxnSpPr>
            <p:nvPr/>
          </p:nvCxnSpPr>
          <p:spPr bwMode="auto">
            <a:xfrm>
              <a:off x="894360" y="4877316"/>
              <a:ext cx="7877425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812" name="组合 174"/>
            <p:cNvGrpSpPr/>
            <p:nvPr/>
          </p:nvGrpSpPr>
          <p:grpSpPr bwMode="auto">
            <a:xfrm>
              <a:off x="291772" y="4327426"/>
              <a:ext cx="567291" cy="568325"/>
              <a:chOff x="244147" y="4394101"/>
              <a:chExt cx="567291" cy="568325"/>
            </a:xfrm>
          </p:grpSpPr>
          <p:sp>
            <p:nvSpPr>
              <p:cNvPr id="176" name="椭圆 175"/>
              <p:cNvSpPr/>
              <p:nvPr/>
            </p:nvSpPr>
            <p:spPr>
              <a:xfrm>
                <a:off x="244147" y="4394101"/>
                <a:ext cx="566710" cy="56832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椭圆 176"/>
              <p:cNvSpPr/>
              <p:nvPr/>
            </p:nvSpPr>
            <p:spPr>
              <a:xfrm>
                <a:off x="393365" y="4554439"/>
                <a:ext cx="287324" cy="28575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537709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zh-CN" alt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307" name="组合 11306"/>
          <p:cNvGrpSpPr/>
          <p:nvPr/>
        </p:nvGrpSpPr>
        <p:grpSpPr bwMode="auto">
          <a:xfrm>
            <a:off x="289199" y="3652849"/>
            <a:ext cx="8730694" cy="684377"/>
            <a:chOff x="300927" y="4849546"/>
            <a:chExt cx="8489908" cy="862850"/>
          </a:xfrm>
        </p:grpSpPr>
        <p:cxnSp>
          <p:nvCxnSpPr>
            <p:cNvPr id="31805" name="直接连接符 34"/>
            <p:cNvCxnSpPr>
              <a:cxnSpLocks noChangeShapeType="1"/>
            </p:cNvCxnSpPr>
            <p:nvPr/>
          </p:nvCxnSpPr>
          <p:spPr bwMode="auto">
            <a:xfrm>
              <a:off x="913410" y="5603559"/>
              <a:ext cx="7877425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9" name="矩形 22"/>
            <p:cNvSpPr>
              <a:spLocks noChangeArrowheads="1"/>
            </p:cNvSpPr>
            <p:nvPr/>
          </p:nvSpPr>
          <p:spPr bwMode="auto">
            <a:xfrm>
              <a:off x="907349" y="4849546"/>
              <a:ext cx="7854911" cy="8628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/>
                <a:t>DispatcherServlet</a:t>
              </a:r>
              <a:r>
                <a:rPr lang="zh-CN" altLang="zh-CN" dirty="0"/>
                <a:t>会根据</a:t>
              </a:r>
              <a:r>
                <a:rPr lang="en-US" altLang="zh-CN" dirty="0"/>
                <a:t>ModelAndView</a:t>
              </a:r>
              <a:r>
                <a:rPr lang="zh-CN" altLang="zh-CN" dirty="0"/>
                <a:t>对象选择一个合适的</a:t>
              </a:r>
              <a:r>
                <a:rPr lang="en-US" altLang="zh-CN" dirty="0"/>
                <a:t>ViewReslover</a:t>
              </a:r>
              <a:r>
                <a:rPr lang="zh-CN" altLang="zh-CN" dirty="0"/>
                <a:t>（视图解析器）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807" name="组合 180"/>
            <p:cNvGrpSpPr/>
            <p:nvPr/>
          </p:nvGrpSpPr>
          <p:grpSpPr bwMode="auto">
            <a:xfrm>
              <a:off x="300927" y="5061367"/>
              <a:ext cx="567291" cy="568325"/>
              <a:chOff x="244147" y="4394101"/>
              <a:chExt cx="567291" cy="568325"/>
            </a:xfrm>
          </p:grpSpPr>
          <p:sp>
            <p:nvSpPr>
              <p:cNvPr id="182" name="椭圆 181"/>
              <p:cNvSpPr/>
              <p:nvPr/>
            </p:nvSpPr>
            <p:spPr>
              <a:xfrm>
                <a:off x="244147" y="4393392"/>
                <a:ext cx="566735" cy="569034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椭圆 182"/>
              <p:cNvSpPr/>
              <p:nvPr/>
            </p:nvSpPr>
            <p:spPr>
              <a:xfrm>
                <a:off x="393371" y="4553930"/>
                <a:ext cx="287336" cy="286106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537709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CN" alt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308" name="组合 11307"/>
          <p:cNvGrpSpPr/>
          <p:nvPr/>
        </p:nvGrpSpPr>
        <p:grpSpPr bwMode="auto">
          <a:xfrm>
            <a:off x="294745" y="4351630"/>
            <a:ext cx="8702942" cy="714090"/>
            <a:chOff x="310082" y="5777646"/>
            <a:chExt cx="8461703" cy="899188"/>
          </a:xfrm>
        </p:grpSpPr>
        <p:cxnSp>
          <p:nvCxnSpPr>
            <p:cNvPr id="31800" name="直接连接符 34"/>
            <p:cNvCxnSpPr>
              <a:cxnSpLocks noChangeShapeType="1"/>
            </p:cNvCxnSpPr>
            <p:nvPr/>
          </p:nvCxnSpPr>
          <p:spPr bwMode="auto">
            <a:xfrm>
              <a:off x="922565" y="6253163"/>
              <a:ext cx="7849220" cy="0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6" name="矩形 22"/>
            <p:cNvSpPr>
              <a:spLocks noChangeArrowheads="1"/>
            </p:cNvSpPr>
            <p:nvPr/>
          </p:nvSpPr>
          <p:spPr bwMode="auto">
            <a:xfrm>
              <a:off x="916417" y="5815060"/>
              <a:ext cx="7855368" cy="8617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/>
                <a:t>ViewReslover</a:t>
              </a:r>
              <a:r>
                <a:rPr lang="zh-CN" altLang="zh-CN" dirty="0"/>
                <a:t>解析后，会向</a:t>
              </a:r>
              <a:r>
                <a:rPr lang="en-US" altLang="zh-CN" dirty="0"/>
                <a:t>DispatcherServlet</a:t>
              </a:r>
              <a:r>
                <a:rPr lang="zh-CN" altLang="zh-CN" dirty="0"/>
                <a:t>中返回具体的</a:t>
              </a:r>
              <a:r>
                <a:rPr lang="en-US" altLang="zh-CN" dirty="0"/>
                <a:t>View</a:t>
              </a:r>
              <a:r>
                <a:rPr lang="zh-CN" altLang="zh-CN" dirty="0"/>
                <a:t>（视图）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802" name="组合 186"/>
            <p:cNvGrpSpPr/>
            <p:nvPr/>
          </p:nvGrpSpPr>
          <p:grpSpPr bwMode="auto">
            <a:xfrm>
              <a:off x="310082" y="5777646"/>
              <a:ext cx="567291" cy="568325"/>
              <a:chOff x="244147" y="4394101"/>
              <a:chExt cx="567291" cy="568325"/>
            </a:xfrm>
          </p:grpSpPr>
          <p:sp>
            <p:nvSpPr>
              <p:cNvPr id="188" name="椭圆 187"/>
              <p:cNvSpPr/>
              <p:nvPr/>
            </p:nvSpPr>
            <p:spPr>
              <a:xfrm>
                <a:off x="244147" y="4394101"/>
                <a:ext cx="566653" cy="56832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393350" y="4554438"/>
                <a:ext cx="287294" cy="28575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537709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zh-CN" alt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295339" y="1411177"/>
            <a:ext cx="679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2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56" grpId="0" animBg="1"/>
      <p:bldP spid="11270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1197204" y="757238"/>
            <a:ext cx="7475456" cy="2307431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74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11.3 Spring MVC</a:t>
            </a:r>
            <a:r>
              <a:rPr lang="zh-CN" altLang="en-US"/>
              <a:t>的工作流程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766738" y="1285875"/>
            <a:ext cx="2298181" cy="646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DispatcherServlet</a:t>
            </a:r>
          </a:p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前端控制器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263434" y="807244"/>
            <a:ext cx="1986749" cy="646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HandlerMapping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处理器映射器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250415" y="1700213"/>
            <a:ext cx="1999768" cy="646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HandlerAdapter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处理器适配器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21115" y="2318147"/>
            <a:ext cx="1650203" cy="646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ViewReslover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视图解析器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250414" y="2636362"/>
            <a:ext cx="1999767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003483" y="2316957"/>
            <a:ext cx="1774372" cy="646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视图（如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6" name="直接箭头连接符 5"/>
          <p:cNvCxnSpPr>
            <a:stCxn id="3" idx="3"/>
            <a:endCxn id="2" idx="1"/>
          </p:cNvCxnSpPr>
          <p:nvPr/>
        </p:nvCxnSpPr>
        <p:spPr>
          <a:xfrm>
            <a:off x="974842" y="1595843"/>
            <a:ext cx="1791896" cy="131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064919" y="951816"/>
            <a:ext cx="1185495" cy="3340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075666" y="1178465"/>
            <a:ext cx="1174749" cy="3292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" idx="3"/>
          </p:cNvCxnSpPr>
          <p:nvPr/>
        </p:nvCxnSpPr>
        <p:spPr>
          <a:xfrm>
            <a:off x="5064919" y="1609041"/>
            <a:ext cx="1174748" cy="3231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5064921" y="1798742"/>
            <a:ext cx="1198513" cy="3632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475534" y="2254171"/>
            <a:ext cx="0" cy="3821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7022461" y="2270761"/>
            <a:ext cx="0" cy="3870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814888" y="1932206"/>
            <a:ext cx="0" cy="3859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4425186" y="1912789"/>
            <a:ext cx="0" cy="3972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3123384" y="1940719"/>
            <a:ext cx="0" cy="4058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 flipV="1">
            <a:off x="905179" y="1685789"/>
            <a:ext cx="2170242" cy="654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748343" y="812403"/>
            <a:ext cx="155007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</a:t>
            </a:r>
          </a:p>
        </p:txBody>
      </p:sp>
      <p:sp>
        <p:nvSpPr>
          <p:cNvPr id="11270" name="TextBox 11269"/>
          <p:cNvSpPr txBox="1">
            <a:spLocks noChangeArrowheads="1"/>
          </p:cNvSpPr>
          <p:nvPr/>
        </p:nvSpPr>
        <p:spPr bwMode="auto">
          <a:xfrm>
            <a:off x="2442875" y="1276350"/>
            <a:ext cx="371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296801" y="840581"/>
            <a:ext cx="3717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5645540" y="1275040"/>
            <a:ext cx="3717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393244" y="1901429"/>
            <a:ext cx="371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⑦</a:t>
            </a: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5659139" y="1516268"/>
            <a:ext cx="5948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7475534" y="2288455"/>
            <a:ext cx="3717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⑤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 flipH="1">
            <a:off x="6631562" y="2289617"/>
            <a:ext cx="5421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⑥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039501" y="1944292"/>
            <a:ext cx="3717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⑨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740781" y="1940719"/>
            <a:ext cx="371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⑧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070332" y="1947863"/>
            <a:ext cx="3717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⑩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360720" y="1844279"/>
            <a:ext cx="3717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⑪</a:t>
            </a:r>
          </a:p>
        </p:txBody>
      </p:sp>
      <p:grpSp>
        <p:nvGrpSpPr>
          <p:cNvPr id="11317" name="组合 11316"/>
          <p:cNvGrpSpPr/>
          <p:nvPr/>
        </p:nvGrpSpPr>
        <p:grpSpPr bwMode="auto">
          <a:xfrm>
            <a:off x="306745" y="3922548"/>
            <a:ext cx="8701308" cy="751353"/>
            <a:chOff x="329502" y="5004217"/>
            <a:chExt cx="8461703" cy="747949"/>
          </a:xfrm>
        </p:grpSpPr>
        <p:cxnSp>
          <p:nvCxnSpPr>
            <p:cNvPr id="31794" name="直接连接符 34"/>
            <p:cNvCxnSpPr>
              <a:cxnSpLocks noChangeShapeType="1"/>
            </p:cNvCxnSpPr>
            <p:nvPr/>
          </p:nvCxnSpPr>
          <p:spPr bwMode="auto">
            <a:xfrm flipV="1">
              <a:off x="941985" y="5546409"/>
              <a:ext cx="7763865" cy="1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795" name="组合 11315"/>
            <p:cNvGrpSpPr/>
            <p:nvPr/>
          </p:nvGrpSpPr>
          <p:grpSpPr bwMode="auto">
            <a:xfrm>
              <a:off x="329502" y="5004217"/>
              <a:ext cx="8461703" cy="747949"/>
              <a:chOff x="329502" y="5004217"/>
              <a:chExt cx="8461703" cy="747949"/>
            </a:xfrm>
          </p:grpSpPr>
          <p:sp>
            <p:nvSpPr>
              <p:cNvPr id="202" name="矩形 22"/>
              <p:cNvSpPr>
                <a:spLocks noChangeArrowheads="1"/>
              </p:cNvSpPr>
              <p:nvPr/>
            </p:nvSpPr>
            <p:spPr bwMode="auto">
              <a:xfrm>
                <a:off x="935951" y="5115342"/>
                <a:ext cx="7855254" cy="4924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zh-CN" dirty="0"/>
                  <a:t>视图渲染结果会返回给客户端浏览器显示</a:t>
                </a:r>
                <a:r>
                  <a:rPr lang="zh-CN" altLang="en-US" dirty="0"/>
                  <a:t>。</a:t>
                </a:r>
                <a:endParaRPr lang="zh-CN" alt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329502" y="5004217"/>
                <a:ext cx="566760" cy="56832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440631" y="5134392"/>
                <a:ext cx="336563" cy="33655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537709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99" name="TextBox 11308"/>
              <p:cNvSpPr txBox="1">
                <a:spLocks noChangeArrowheads="1"/>
              </p:cNvSpPr>
              <p:nvPr/>
            </p:nvSpPr>
            <p:spPr bwMode="auto">
              <a:xfrm>
                <a:off x="412549" y="5136614"/>
                <a:ext cx="443712" cy="615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/>
                  <a:t>11</a:t>
                </a:r>
                <a:endParaRPr lang="zh-CN" altLang="en-US" sz="1200"/>
              </a:p>
            </p:txBody>
          </p:sp>
        </p:grpSp>
      </p:grpSp>
      <p:grpSp>
        <p:nvGrpSpPr>
          <p:cNvPr id="11315" name="组合 11314"/>
          <p:cNvGrpSpPr/>
          <p:nvPr/>
        </p:nvGrpSpPr>
        <p:grpSpPr bwMode="auto">
          <a:xfrm>
            <a:off x="295339" y="3254074"/>
            <a:ext cx="8691514" cy="937603"/>
            <a:chOff x="329871" y="4265176"/>
            <a:chExt cx="8452179" cy="998299"/>
          </a:xfrm>
        </p:grpSpPr>
        <p:sp>
          <p:nvSpPr>
            <p:cNvPr id="195" name="矩形 22"/>
            <p:cNvSpPr>
              <a:spLocks noChangeArrowheads="1"/>
            </p:cNvSpPr>
            <p:nvPr/>
          </p:nvSpPr>
          <p:spPr bwMode="auto">
            <a:xfrm>
              <a:off x="926794" y="4401701"/>
              <a:ext cx="7855256" cy="8617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/>
                <a:t>DispatcherServlet</a:t>
              </a:r>
              <a:r>
                <a:rPr lang="zh-CN" altLang="zh-CN" dirty="0"/>
                <a:t>对</a:t>
              </a:r>
              <a:r>
                <a:rPr lang="en-US" altLang="zh-CN" dirty="0"/>
                <a:t>View</a:t>
              </a:r>
              <a:r>
                <a:rPr lang="zh-CN" altLang="zh-CN" dirty="0"/>
                <a:t>进行渲染（即将模型数据填充至视图中）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790" name="直接连接符 34"/>
            <p:cNvCxnSpPr>
              <a:cxnSpLocks noChangeShapeType="1"/>
            </p:cNvCxnSpPr>
            <p:nvPr/>
          </p:nvCxnSpPr>
          <p:spPr bwMode="auto">
            <a:xfrm flipV="1">
              <a:off x="922935" y="4792363"/>
              <a:ext cx="7782915" cy="18278"/>
            </a:xfrm>
            <a:prstGeom prst="line">
              <a:avLst/>
            </a:prstGeom>
            <a:noFill/>
            <a:ln w="28575" algn="ctr">
              <a:solidFill>
                <a:srgbClr val="53770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1" name="椭圆 230"/>
            <p:cNvSpPr/>
            <p:nvPr/>
          </p:nvSpPr>
          <p:spPr>
            <a:xfrm>
              <a:off x="329871" y="4265176"/>
              <a:ext cx="566760" cy="568325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椭圆 231"/>
            <p:cNvSpPr/>
            <p:nvPr/>
          </p:nvSpPr>
          <p:spPr>
            <a:xfrm>
              <a:off x="441000" y="4395351"/>
              <a:ext cx="336563" cy="33655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537709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93" name="TextBox 232"/>
            <p:cNvSpPr txBox="1">
              <a:spLocks noChangeArrowheads="1"/>
            </p:cNvSpPr>
            <p:nvPr/>
          </p:nvSpPr>
          <p:spPr bwMode="auto">
            <a:xfrm>
              <a:off x="403393" y="4388048"/>
              <a:ext cx="452867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/>
                <a:t>10</a:t>
              </a:r>
              <a:endParaRPr lang="zh-CN" altLang="en-US" sz="1200"/>
            </a:p>
          </p:txBody>
        </p:sp>
      </p:grpSp>
      <p:sp>
        <p:nvSpPr>
          <p:cNvPr id="3" name="矩形 2"/>
          <p:cNvSpPr/>
          <p:nvPr/>
        </p:nvSpPr>
        <p:spPr>
          <a:xfrm>
            <a:off x="295339" y="1411177"/>
            <a:ext cx="679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2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56" grpId="0" animBg="1"/>
      <p:bldP spid="11270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ChangeArrowheads="1"/>
          </p:cNvSpPr>
          <p:nvPr/>
        </p:nvSpPr>
        <p:spPr bwMode="auto">
          <a:xfrm>
            <a:off x="1160860" y="51198"/>
            <a:ext cx="3861197" cy="57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913641" y="843161"/>
            <a:ext cx="6919274" cy="3385211"/>
            <a:chOff x="2374672" y="3321844"/>
            <a:chExt cx="5913437" cy="594301"/>
          </a:xfrm>
        </p:grpSpPr>
        <p:sp>
          <p:nvSpPr>
            <p:cNvPr id="32775" name="圆角矩形 1"/>
            <p:cNvSpPr>
              <a:spLocks noChangeArrowheads="1"/>
            </p:cNvSpPr>
            <p:nvPr/>
          </p:nvSpPr>
          <p:spPr bwMode="auto">
            <a:xfrm>
              <a:off x="2374672" y="3326349"/>
              <a:ext cx="5913437" cy="589796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70C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776" name="矩形 2"/>
            <p:cNvSpPr>
              <a:spLocks noChangeArrowheads="1"/>
            </p:cNvSpPr>
            <p:nvPr/>
          </p:nvSpPr>
          <p:spPr bwMode="auto">
            <a:xfrm>
              <a:off x="2537842" y="3321844"/>
              <a:ext cx="5739381" cy="571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zh-CN" sz="1500">
                <a:solidFill>
                  <a:srgbClr val="000000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53" y="1473126"/>
            <a:ext cx="1835944" cy="259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017338" y="897295"/>
            <a:ext cx="6906536" cy="307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本章首先对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 MVC</a:t>
            </a:r>
            <a:r>
              <a:rPr lang="zh-CN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框架进行了简单的介绍，然后讲解了一个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 MVC</a:t>
            </a:r>
            <a:r>
              <a:rPr lang="zh-CN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入门程序的编写，最后对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 MVC</a:t>
            </a:r>
            <a:r>
              <a:rPr lang="zh-CN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的工作流程进行了详细讲解。</a:t>
            </a:r>
            <a:endParaRPr lang="en-US" altLang="zh-CN" sz="2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zh-CN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通过本章的学习，能够了解什么是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 MVC</a:t>
            </a:r>
            <a:r>
              <a:rPr lang="zh-CN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，以及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 MVC</a:t>
            </a:r>
            <a:r>
              <a:rPr lang="zh-CN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的优点，掌握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 MVC</a:t>
            </a:r>
            <a:r>
              <a:rPr lang="zh-CN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入门程序的编写，并能够熟悉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 MVC</a:t>
            </a:r>
            <a:r>
              <a:rPr lang="zh-CN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框架的工作流程。</a:t>
            </a:r>
          </a:p>
        </p:txBody>
      </p:sp>
      <p:sp>
        <p:nvSpPr>
          <p:cNvPr id="3277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11.4 </a:t>
            </a:r>
            <a:r>
              <a:rPr lang="zh-CN" altLang="en-US"/>
              <a:t>本章小结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200" dirty="0">
                <a:solidFill>
                  <a:srgbClr val="006BA9"/>
                </a:solidFill>
                <a:sym typeface="宋体" panose="02010600030101010101" pitchFamily="2" charset="-122"/>
              </a:rPr>
              <a:t>✎ 本章作业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zh-CN" sz="2200" dirty="0">
                <a:cs typeface="Times New Roman" panose="02020603050405020304" pitchFamily="18" charset="0"/>
              </a:rPr>
              <a:t>请简述</a:t>
            </a:r>
            <a:r>
              <a:rPr lang="en-US" altLang="zh-CN" sz="2200" dirty="0">
                <a:cs typeface="Times New Roman" panose="02020603050405020304" pitchFamily="18" charset="0"/>
              </a:rPr>
              <a:t>Spring MVC</a:t>
            </a:r>
            <a:r>
              <a:rPr lang="zh-CN" altLang="zh-CN" sz="2200" dirty="0">
                <a:cs typeface="Times New Roman" panose="02020603050405020304" pitchFamily="18" charset="0"/>
              </a:rPr>
              <a:t>框架的优点。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zh-CN" sz="2200" dirty="0">
                <a:cs typeface="Times New Roman" panose="02020603050405020304" pitchFamily="18" charset="0"/>
              </a:rPr>
              <a:t>请简述</a:t>
            </a:r>
            <a:r>
              <a:rPr lang="en-US" altLang="zh-CN" sz="2200" dirty="0">
                <a:cs typeface="Times New Roman" panose="02020603050405020304" pitchFamily="18" charset="0"/>
              </a:rPr>
              <a:t>Spring MVC</a:t>
            </a:r>
            <a:r>
              <a:rPr lang="zh-CN" altLang="zh-CN" sz="2200" dirty="0">
                <a:cs typeface="Times New Roman" panose="02020603050405020304" pitchFamily="18" charset="0"/>
              </a:rPr>
              <a:t>框架的工作执行流程。</a:t>
            </a:r>
            <a:endParaRPr lang="en-US" altLang="zh-CN" sz="22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428625" lvl="1" indent="-428625" eaLnBrk="1" hangingPunct="1">
              <a:lnSpc>
                <a:spcPct val="150000"/>
              </a:lnSpc>
              <a:defRPr/>
            </a:pPr>
            <a:r>
              <a:rPr lang="zh-CN" altLang="en-US" sz="2200" dirty="0">
                <a:solidFill>
                  <a:srgbClr val="006BA9"/>
                </a:solidFill>
                <a:sym typeface="宋体" panose="02010600030101010101" pitchFamily="2" charset="-122"/>
              </a:rPr>
              <a:t>✎ </a:t>
            </a:r>
            <a:r>
              <a:rPr lang="zh-CN" altLang="en-US" sz="2200" dirty="0">
                <a:solidFill>
                  <a:srgbClr val="006BA9"/>
                </a:solidFill>
              </a:rPr>
              <a:t>预习作业</a:t>
            </a:r>
            <a:endParaRPr lang="en-US" altLang="zh-CN" sz="2200" dirty="0">
              <a:solidFill>
                <a:srgbClr val="006BA9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200" dirty="0" err="1">
                <a:cs typeface="Times New Roman" panose="02020603050405020304" pitchFamily="18" charset="0"/>
              </a:rPr>
              <a:t>DispatcherServlet</a:t>
            </a:r>
            <a:r>
              <a:rPr lang="zh-CN" altLang="en-US" sz="2200" dirty="0">
                <a:cs typeface="Times New Roman" panose="02020603050405020304" pitchFamily="18" charset="0"/>
              </a:rPr>
              <a:t>的作用是什么？</a:t>
            </a:r>
            <a:endParaRPr lang="en-US" altLang="zh-CN" sz="2200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200" dirty="0">
                <a:cs typeface="Times New Roman" panose="02020603050405020304" pitchFamily="18" charset="0"/>
              </a:rPr>
              <a:t>@Controller</a:t>
            </a:r>
            <a:r>
              <a:rPr lang="zh-CN" altLang="en-US" sz="2200" dirty="0">
                <a:cs typeface="Times New Roman" panose="02020603050405020304" pitchFamily="18" charset="0"/>
              </a:rPr>
              <a:t>和</a:t>
            </a:r>
            <a:r>
              <a:rPr lang="en-US" altLang="zh-CN" sz="2200" dirty="0">
                <a:cs typeface="Times New Roman" panose="02020603050405020304" pitchFamily="18" charset="0"/>
              </a:rPr>
              <a:t>@</a:t>
            </a:r>
            <a:r>
              <a:rPr lang="en-US" altLang="zh-CN" sz="2200" dirty="0" err="1">
                <a:cs typeface="Times New Roman" panose="02020603050405020304" pitchFamily="18" charset="0"/>
              </a:rPr>
              <a:t>RequestMapping</a:t>
            </a:r>
            <a:r>
              <a:rPr lang="zh-CN" altLang="en-US" sz="2200" dirty="0">
                <a:cs typeface="Times New Roman" panose="02020603050405020304" pitchFamily="18" charset="0"/>
              </a:rPr>
              <a:t>注解的作用和用法有哪些？</a:t>
            </a:r>
            <a:endParaRPr lang="en-US" altLang="zh-CN" sz="2200" dirty="0">
              <a:solidFill>
                <a:prstClr val="black"/>
              </a:solidFill>
            </a:endParaRPr>
          </a:p>
          <a:p>
            <a:endParaRPr lang="zh-CN" altLang="en-US" sz="2200" dirty="0"/>
          </a:p>
        </p:txBody>
      </p:sp>
      <p:sp>
        <p:nvSpPr>
          <p:cNvPr id="3379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r>
              <a:rPr lang="en-US" altLang="zh-CN"/>
              <a:t>&amp;</a:t>
            </a:r>
            <a:r>
              <a:rPr lang="zh-CN" altLang="en-US"/>
              <a:t>预习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学习目标</a:t>
            </a:r>
          </a:p>
        </p:txBody>
      </p:sp>
      <p:grpSp>
        <p:nvGrpSpPr>
          <p:cNvPr id="78" name="组合 77"/>
          <p:cNvGrpSpPr/>
          <p:nvPr/>
        </p:nvGrpSpPr>
        <p:grpSpPr bwMode="auto">
          <a:xfrm>
            <a:off x="1643063" y="1215830"/>
            <a:ext cx="5245100" cy="4035425"/>
            <a:chOff x="1643733" y="2112066"/>
            <a:chExt cx="5245036" cy="4035361"/>
          </a:xfrm>
        </p:grpSpPr>
        <p:grpSp>
          <p:nvGrpSpPr>
            <p:cNvPr id="79" name="组合 41"/>
            <p:cNvGrpSpPr/>
            <p:nvPr/>
          </p:nvGrpSpPr>
          <p:grpSpPr bwMode="auto">
            <a:xfrm>
              <a:off x="1643733" y="2112066"/>
              <a:ext cx="5245036" cy="4035361"/>
              <a:chOff x="1398367" y="1722062"/>
              <a:chExt cx="5245036" cy="4035172"/>
            </a:xfrm>
          </p:grpSpPr>
          <p:graphicFrame>
            <p:nvGraphicFramePr>
              <p:cNvPr id="84" name="图表 2"/>
              <p:cNvGraphicFramePr/>
              <p:nvPr/>
            </p:nvGraphicFramePr>
            <p:xfrm>
              <a:off x="1347567" y="1671264"/>
              <a:ext cx="5346636" cy="41367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" imgW="5346065" imgH="4138930" progId="Excel.Chart.8">
                      <p:embed/>
                    </p:oleObj>
                  </mc:Choice>
                  <mc:Fallback>
                    <p:oleObj r:id="rId3" imgW="5346065" imgH="4138930" progId="Excel.Char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7567" y="1671264"/>
                            <a:ext cx="5346636" cy="41367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5" name="TextBox 48"/>
              <p:cNvSpPr txBox="1"/>
              <p:nvPr/>
            </p:nvSpPr>
            <p:spPr bwMode="auto">
              <a:xfrm>
                <a:off x="3762125" y="2290351"/>
                <a:ext cx="1042975" cy="3698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86" name="TextBox 49"/>
              <p:cNvSpPr txBox="1"/>
              <p:nvPr/>
            </p:nvSpPr>
            <p:spPr bwMode="auto">
              <a:xfrm rot="3902762" flipV="1">
                <a:off x="2592973" y="3746782"/>
                <a:ext cx="1041335" cy="36988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</a:p>
            </p:txBody>
          </p:sp>
          <p:sp>
            <p:nvSpPr>
              <p:cNvPr id="87" name="TextBox 50"/>
              <p:cNvSpPr txBox="1"/>
              <p:nvPr/>
            </p:nvSpPr>
            <p:spPr bwMode="auto">
              <a:xfrm rot="6886003" flipH="1" flipV="1">
                <a:off x="4635266" y="3719002"/>
                <a:ext cx="1041335" cy="36829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熟悉</a:t>
                </a:r>
              </a:p>
            </p:txBody>
          </p:sp>
        </p:grpSp>
        <p:grpSp>
          <p:nvGrpSpPr>
            <p:cNvPr id="80" name="组合 2"/>
            <p:cNvGrpSpPr/>
            <p:nvPr/>
          </p:nvGrpSpPr>
          <p:grpSpPr bwMode="auto">
            <a:xfrm>
              <a:off x="3787775" y="3337585"/>
              <a:ext cx="1203325" cy="1201737"/>
              <a:chOff x="3692088" y="2878838"/>
              <a:chExt cx="1203191" cy="1201737"/>
            </a:xfrm>
          </p:grpSpPr>
          <p:sp>
            <p:nvSpPr>
              <p:cNvPr id="81" name="弧形 80"/>
              <p:cNvSpPr/>
              <p:nvPr/>
            </p:nvSpPr>
            <p:spPr bwMode="auto">
              <a:xfrm rot="5400000">
                <a:off x="3693461" y="2878121"/>
                <a:ext cx="1201719" cy="1203176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82" name="弧形 81"/>
              <p:cNvSpPr/>
              <p:nvPr/>
            </p:nvSpPr>
            <p:spPr bwMode="auto">
              <a:xfrm>
                <a:off x="3795907" y="2996323"/>
                <a:ext cx="990477" cy="992172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83" name="弧形 82"/>
              <p:cNvSpPr/>
              <p:nvPr/>
            </p:nvSpPr>
            <p:spPr bwMode="auto">
              <a:xfrm rot="16200000">
                <a:off x="3891894" y="3136857"/>
                <a:ext cx="822312" cy="753969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grpSp>
        <p:nvGrpSpPr>
          <p:cNvPr id="88" name="组合 6"/>
          <p:cNvGrpSpPr/>
          <p:nvPr/>
        </p:nvGrpSpPr>
        <p:grpSpPr bwMode="auto">
          <a:xfrm>
            <a:off x="4366419" y="643868"/>
            <a:ext cx="3916363" cy="906462"/>
            <a:chOff x="5620096" y="1827378"/>
            <a:chExt cx="3666295" cy="906134"/>
          </a:xfrm>
        </p:grpSpPr>
        <p:sp>
          <p:nvSpPr>
            <p:cNvPr id="89" name="矩形 5"/>
            <p:cNvSpPr>
              <a:spLocks noChangeArrowheads="1"/>
            </p:cNvSpPr>
            <p:nvPr/>
          </p:nvSpPr>
          <p:spPr bwMode="auto">
            <a:xfrm flipH="1">
              <a:off x="5843034" y="2025478"/>
              <a:ext cx="3443357" cy="493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en-US" altLang="zh-CN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Spring </a:t>
              </a: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MVC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入门程序的编写</a:t>
              </a:r>
            </a:p>
          </p:txBody>
        </p:sp>
        <p:grpSp>
          <p:nvGrpSpPr>
            <p:cNvPr id="90" name="组合 16"/>
            <p:cNvGrpSpPr/>
            <p:nvPr/>
          </p:nvGrpSpPr>
          <p:grpSpPr bwMode="auto">
            <a:xfrm flipH="1">
              <a:off x="5620096" y="2286831"/>
              <a:ext cx="3367167" cy="446681"/>
              <a:chOff x="980659" y="2862509"/>
              <a:chExt cx="3520854" cy="446892"/>
            </a:xfrm>
          </p:grpSpPr>
          <p:cxnSp>
            <p:nvCxnSpPr>
              <p:cNvPr id="94" name="直接连接符 7"/>
              <p:cNvCxnSpPr>
                <a:cxnSpLocks noChangeShapeType="1"/>
              </p:cNvCxnSpPr>
              <p:nvPr/>
            </p:nvCxnSpPr>
            <p:spPr bwMode="auto">
              <a:xfrm>
                <a:off x="980659" y="2862509"/>
                <a:ext cx="255076" cy="446892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35733" y="3294594"/>
                <a:ext cx="3265780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91" name="组合 15"/>
            <p:cNvGrpSpPr/>
            <p:nvPr/>
          </p:nvGrpSpPr>
          <p:grpSpPr bwMode="auto">
            <a:xfrm flipH="1">
              <a:off x="8767741" y="1827378"/>
              <a:ext cx="455000" cy="520715"/>
              <a:chOff x="1419028" y="4069721"/>
              <a:chExt cx="475767" cy="520961"/>
            </a:xfrm>
          </p:grpSpPr>
          <p:sp>
            <p:nvSpPr>
              <p:cNvPr id="92" name="椭圆 91"/>
              <p:cNvSpPr/>
              <p:nvPr/>
            </p:nvSpPr>
            <p:spPr bwMode="auto">
              <a:xfrm>
                <a:off x="1419293" y="4085598"/>
                <a:ext cx="475513" cy="473128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93" name="TextBox 56"/>
              <p:cNvSpPr txBox="1"/>
              <p:nvPr/>
            </p:nvSpPr>
            <p:spPr>
              <a:xfrm>
                <a:off x="1490776" y="4069721"/>
                <a:ext cx="335657" cy="52075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" name="组合 17"/>
          <p:cNvGrpSpPr/>
          <p:nvPr/>
        </p:nvGrpSpPr>
        <p:grpSpPr bwMode="auto">
          <a:xfrm>
            <a:off x="488950" y="3643118"/>
            <a:ext cx="2892425" cy="1096962"/>
            <a:chOff x="633515" y="3950799"/>
            <a:chExt cx="2891893" cy="1094642"/>
          </a:xfrm>
        </p:grpSpPr>
        <p:grpSp>
          <p:nvGrpSpPr>
            <p:cNvPr id="97" name="组合 26"/>
            <p:cNvGrpSpPr/>
            <p:nvPr/>
          </p:nvGrpSpPr>
          <p:grpSpPr bwMode="auto">
            <a:xfrm rot="10800000" flipH="1">
              <a:off x="860198" y="3950799"/>
              <a:ext cx="2178276" cy="652213"/>
              <a:chOff x="860198" y="2352244"/>
              <a:chExt cx="2178276" cy="652213"/>
            </a:xfrm>
          </p:grpSpPr>
          <p:cxnSp>
            <p:nvCxnSpPr>
              <p:cNvPr id="102" name="直接连接符 2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" name="直接连接符 28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98" name="组合 29"/>
            <p:cNvGrpSpPr/>
            <p:nvPr/>
          </p:nvGrpSpPr>
          <p:grpSpPr bwMode="auto">
            <a:xfrm>
              <a:off x="633515" y="4522674"/>
              <a:ext cx="474576" cy="522767"/>
              <a:chOff x="1318173" y="3524885"/>
              <a:chExt cx="474576" cy="522767"/>
            </a:xfrm>
          </p:grpSpPr>
          <p:sp>
            <p:nvSpPr>
              <p:cNvPr id="100" name="椭圆 99"/>
              <p:cNvSpPr/>
              <p:nvPr/>
            </p:nvSpPr>
            <p:spPr bwMode="auto">
              <a:xfrm>
                <a:off x="1318173" y="3550231"/>
                <a:ext cx="474576" cy="473659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1" name="TextBox 64"/>
              <p:cNvSpPr txBox="1"/>
              <p:nvPr/>
            </p:nvSpPr>
            <p:spPr>
              <a:xfrm>
                <a:off x="1370551" y="3524885"/>
                <a:ext cx="334901" cy="52276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" name="矩形 21"/>
            <p:cNvSpPr>
              <a:spLocks noChangeArrowheads="1"/>
            </p:cNvSpPr>
            <p:nvPr/>
          </p:nvSpPr>
          <p:spPr bwMode="auto">
            <a:xfrm>
              <a:off x="1049268" y="4018983"/>
              <a:ext cx="2476140" cy="552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en-US" altLang="zh-CN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Spring MVC</a:t>
              </a: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的特点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 bwMode="auto">
          <a:xfrm>
            <a:off x="5095875" y="3666930"/>
            <a:ext cx="3187700" cy="1104900"/>
            <a:chOff x="5510018" y="4225925"/>
            <a:chExt cx="3186307" cy="1104900"/>
          </a:xfrm>
        </p:grpSpPr>
        <p:grpSp>
          <p:nvGrpSpPr>
            <p:cNvPr id="105" name="组合 38"/>
            <p:cNvGrpSpPr/>
            <p:nvPr/>
          </p:nvGrpSpPr>
          <p:grpSpPr bwMode="auto">
            <a:xfrm rot="10800000">
              <a:off x="6253163" y="4225925"/>
              <a:ext cx="2178050" cy="652463"/>
              <a:chOff x="860198" y="2352244"/>
              <a:chExt cx="2178276" cy="652213"/>
            </a:xfrm>
          </p:grpSpPr>
          <p:cxnSp>
            <p:nvCxnSpPr>
              <p:cNvPr id="110" name="直接连接符 39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1" name="直接连接符 4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" name="组合 41"/>
            <p:cNvGrpSpPr/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108" name="椭圆 107"/>
              <p:cNvSpPr/>
              <p:nvPr/>
            </p:nvSpPr>
            <p:spPr bwMode="auto">
              <a:xfrm>
                <a:off x="1232465" y="3558997"/>
                <a:ext cx="474208" cy="474070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9" name="TextBox 72"/>
              <p:cNvSpPr txBox="1"/>
              <p:nvPr/>
            </p:nvSpPr>
            <p:spPr>
              <a:xfrm>
                <a:off x="1305665" y="3533629"/>
                <a:ext cx="335764" cy="523220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7" name="矩形 51"/>
            <p:cNvSpPr>
              <a:spLocks noChangeArrowheads="1"/>
            </p:cNvSpPr>
            <p:nvPr/>
          </p:nvSpPr>
          <p:spPr bwMode="auto">
            <a:xfrm>
              <a:off x="5510018" y="4281735"/>
              <a:ext cx="2733553" cy="95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en-US" altLang="zh-CN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Spring MVC</a:t>
              </a: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的工作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algn="r"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流程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 txBox="1"/>
          <p:nvPr/>
        </p:nvSpPr>
        <p:spPr bwMode="auto">
          <a:xfrm>
            <a:off x="2386012" y="233363"/>
            <a:ext cx="4216004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 </a:t>
            </a:r>
            <a:r>
              <a:rPr lang="en-US" altLang="zh-CN" dirty="0"/>
              <a:t>Spring MVC</a:t>
            </a:r>
            <a:r>
              <a:rPr lang="zh-CN" altLang="en-US" dirty="0"/>
              <a:t>入门</a:t>
            </a:r>
          </a:p>
        </p:txBody>
      </p:sp>
      <p:grpSp>
        <p:nvGrpSpPr>
          <p:cNvPr id="15" name="组合 14"/>
          <p:cNvGrpSpPr/>
          <p:nvPr/>
        </p:nvGrpSpPr>
        <p:grpSpPr bwMode="auto">
          <a:xfrm>
            <a:off x="681831" y="922129"/>
            <a:ext cx="7780337" cy="3443287"/>
            <a:chOff x="646628" y="1756903"/>
            <a:chExt cx="7779762" cy="3444382"/>
          </a:xfrm>
        </p:grpSpPr>
        <p:grpSp>
          <p:nvGrpSpPr>
            <p:cNvPr id="16" name="组合 3"/>
            <p:cNvGrpSpPr/>
            <p:nvPr/>
          </p:nvGrpSpPr>
          <p:grpSpPr bwMode="auto">
            <a:xfrm>
              <a:off x="646628" y="1756903"/>
              <a:ext cx="7779762" cy="3444382"/>
              <a:chOff x="646628" y="1756903"/>
              <a:chExt cx="7779762" cy="3444382"/>
            </a:xfrm>
          </p:grpSpPr>
          <p:sp>
            <p:nvSpPr>
              <p:cNvPr id="20" name="对角圆角矩形 10"/>
              <p:cNvSpPr/>
              <p:nvPr/>
            </p:nvSpPr>
            <p:spPr>
              <a:xfrm>
                <a:off x="646628" y="2101500"/>
                <a:ext cx="5719339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21" name="组合 2"/>
              <p:cNvGrpSpPr/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4897639" y="1756903"/>
                  <a:ext cx="3444620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4860032" y="2606982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7" name="TextBox 10"/>
            <p:cNvSpPr txBox="1">
              <a:spLocks noChangeArrowheads="1"/>
            </p:cNvSpPr>
            <p:nvPr/>
          </p:nvSpPr>
          <p:spPr bwMode="auto">
            <a:xfrm>
              <a:off x="925633" y="3246053"/>
              <a:ext cx="4223084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11.2  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</a:t>
              </a:r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MVC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</a:p>
          </p:txBody>
        </p:sp>
        <p:sp>
          <p:nvSpPr>
            <p:cNvPr id="18" name="TextBox 11"/>
            <p:cNvSpPr txBox="1">
              <a:spLocks noChangeArrowheads="1"/>
            </p:cNvSpPr>
            <p:nvPr/>
          </p:nvSpPr>
          <p:spPr bwMode="auto">
            <a:xfrm>
              <a:off x="925633" y="4258575"/>
              <a:ext cx="4223084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11.3  Spring MVC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的工作流程</a:t>
              </a:r>
            </a:p>
          </p:txBody>
        </p:sp>
        <p:sp>
          <p:nvSpPr>
            <p:cNvPr id="19" name="TextBox 6"/>
            <p:cNvSpPr txBox="1">
              <a:spLocks noChangeArrowheads="1"/>
            </p:cNvSpPr>
            <p:nvPr/>
          </p:nvSpPr>
          <p:spPr bwMode="auto">
            <a:xfrm>
              <a:off x="925633" y="2274262"/>
              <a:ext cx="43499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11.1  Spring MVC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Spring MVC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2048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11.1 Spring MVC</a:t>
            </a:r>
            <a:r>
              <a:rPr lang="zh-CN" altLang="en-US"/>
              <a:t>概述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84462" y="1564849"/>
            <a:ext cx="7927942" cy="2642820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Spring MVC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提供的一个实现了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MVC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设计模式的</a:t>
            </a:r>
            <a:r>
              <a:rPr lang="zh-CN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轻量级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框架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。它与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Struts2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框架一样，都属于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框架，但</a:t>
            </a:r>
            <a:r>
              <a:rPr lang="zh-CN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其使用和性能等方面比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Struts2</a:t>
            </a:r>
            <a:r>
              <a:rPr lang="zh-CN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更加优异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SpringMVC</a:t>
            </a:r>
            <a:r>
              <a:rPr lang="zh-CN" altLang="en-US" dirty="0"/>
              <a:t>框架的特点</a:t>
            </a:r>
          </a:p>
        </p:txBody>
      </p:sp>
      <p:sp>
        <p:nvSpPr>
          <p:cNvPr id="2150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11.1 Spring MVC</a:t>
            </a:r>
            <a:r>
              <a:rPr lang="zh-CN" altLang="en-US"/>
              <a:t>概述</a:t>
            </a:r>
          </a:p>
        </p:txBody>
      </p:sp>
      <p:sp>
        <p:nvSpPr>
          <p:cNvPr id="28" name="直接连接符 45"/>
          <p:cNvSpPr>
            <a:spLocks noChangeShapeType="1"/>
          </p:cNvSpPr>
          <p:nvPr/>
        </p:nvSpPr>
        <p:spPr bwMode="auto">
          <a:xfrm flipV="1">
            <a:off x="412799" y="1900917"/>
            <a:ext cx="7726362" cy="0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直接连接符 46"/>
          <p:cNvSpPr>
            <a:spLocks noChangeShapeType="1"/>
          </p:cNvSpPr>
          <p:nvPr/>
        </p:nvSpPr>
        <p:spPr bwMode="auto">
          <a:xfrm>
            <a:off x="420736" y="2370698"/>
            <a:ext cx="7718425" cy="0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直接连接符 47"/>
          <p:cNvSpPr>
            <a:spLocks noChangeShapeType="1"/>
          </p:cNvSpPr>
          <p:nvPr/>
        </p:nvSpPr>
        <p:spPr bwMode="auto">
          <a:xfrm flipV="1">
            <a:off x="447724" y="1511402"/>
            <a:ext cx="7691437" cy="9525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任意多边形 12"/>
          <p:cNvSpPr/>
          <p:nvPr/>
        </p:nvSpPr>
        <p:spPr>
          <a:xfrm>
            <a:off x="1411336" y="932797"/>
            <a:ext cx="100013" cy="449263"/>
          </a:xfrm>
          <a:custGeom>
            <a:avLst/>
            <a:gdLst>
              <a:gd name="connsiteX0" fmla="*/ 0 w 120761"/>
              <a:gd name="connsiteY0" fmla="*/ 0 h 548640"/>
              <a:gd name="connsiteX1" fmla="*/ 120761 w 120761"/>
              <a:gd name="connsiteY1" fmla="*/ 0 h 548640"/>
              <a:gd name="connsiteX2" fmla="*/ 120761 w 120761"/>
              <a:gd name="connsiteY2" fmla="*/ 548640 h 548640"/>
              <a:gd name="connsiteX3" fmla="*/ 0 w 120761"/>
              <a:gd name="connsiteY3" fmla="*/ 548640 h 548640"/>
              <a:gd name="connsiteX4" fmla="*/ 0 w 120761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61" h="548640">
                <a:moveTo>
                  <a:pt x="0" y="0"/>
                </a:moveTo>
                <a:lnTo>
                  <a:pt x="120761" y="0"/>
                </a:lnTo>
                <a:lnTo>
                  <a:pt x="120761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9050" tIns="0" rIns="19050" bIns="0" spcCol="1270" anchor="ctr"/>
          <a:lstStyle/>
          <a:p>
            <a:pPr defTabSz="22225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ker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任意多边形 13"/>
          <p:cNvSpPr/>
          <p:nvPr/>
        </p:nvSpPr>
        <p:spPr>
          <a:xfrm>
            <a:off x="995411" y="1404285"/>
            <a:ext cx="138113" cy="450850"/>
          </a:xfrm>
          <a:custGeom>
            <a:avLst/>
            <a:gdLst>
              <a:gd name="connsiteX0" fmla="*/ 0 w 168645"/>
              <a:gd name="connsiteY0" fmla="*/ 0 h 548640"/>
              <a:gd name="connsiteX1" fmla="*/ 168645 w 168645"/>
              <a:gd name="connsiteY1" fmla="*/ 0 h 548640"/>
              <a:gd name="connsiteX2" fmla="*/ 168645 w 168645"/>
              <a:gd name="connsiteY2" fmla="*/ 548640 h 548640"/>
              <a:gd name="connsiteX3" fmla="*/ 0 w 168645"/>
              <a:gd name="connsiteY3" fmla="*/ 548640 h 548640"/>
              <a:gd name="connsiteX4" fmla="*/ 0 w 168645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645" h="548640">
                <a:moveTo>
                  <a:pt x="0" y="0"/>
                </a:moveTo>
                <a:lnTo>
                  <a:pt x="168645" y="0"/>
                </a:lnTo>
                <a:lnTo>
                  <a:pt x="168645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9050" tIns="0" rIns="19050" bIns="0" spcCol="1270" anchor="ctr"/>
          <a:lstStyle/>
          <a:p>
            <a:pPr defTabSz="22225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kern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任意多边形 14"/>
          <p:cNvSpPr/>
          <p:nvPr/>
        </p:nvSpPr>
        <p:spPr>
          <a:xfrm>
            <a:off x="852536" y="1875772"/>
            <a:ext cx="153988" cy="450850"/>
          </a:xfrm>
          <a:custGeom>
            <a:avLst/>
            <a:gdLst>
              <a:gd name="connsiteX0" fmla="*/ 0 w 185928"/>
              <a:gd name="connsiteY0" fmla="*/ 0 h 548640"/>
              <a:gd name="connsiteX1" fmla="*/ 185928 w 185928"/>
              <a:gd name="connsiteY1" fmla="*/ 0 h 548640"/>
              <a:gd name="connsiteX2" fmla="*/ 185928 w 185928"/>
              <a:gd name="connsiteY2" fmla="*/ 548640 h 548640"/>
              <a:gd name="connsiteX3" fmla="*/ 0 w 185928"/>
              <a:gd name="connsiteY3" fmla="*/ 548640 h 548640"/>
              <a:gd name="connsiteX4" fmla="*/ 0 w 185928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928" h="548640">
                <a:moveTo>
                  <a:pt x="0" y="0"/>
                </a:moveTo>
                <a:lnTo>
                  <a:pt x="185928" y="0"/>
                </a:lnTo>
                <a:lnTo>
                  <a:pt x="185928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9050" tIns="0" rIns="19050" bIns="0" spcCol="1270" anchor="ctr"/>
          <a:lstStyle/>
          <a:p>
            <a:pPr defTabSz="22225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kern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5"/>
          <p:cNvSpPr>
            <a:spLocks noChangeArrowheads="1"/>
          </p:cNvSpPr>
          <p:nvPr/>
        </p:nvSpPr>
        <p:spPr bwMode="auto">
          <a:xfrm>
            <a:off x="314374" y="1121556"/>
            <a:ext cx="73401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框架的一部分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，可以方便的利用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所提供的其他功能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b="1" kern="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7"/>
          <p:cNvSpPr>
            <a:spLocks noChangeArrowheads="1"/>
          </p:cNvSpPr>
          <p:nvPr/>
        </p:nvSpPr>
        <p:spPr bwMode="auto">
          <a:xfrm>
            <a:off x="314374" y="1966802"/>
            <a:ext cx="86496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提供了一个前端控制器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DispatcherServlet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，使开发人员无需额外开发控制器对象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kern="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6"/>
          <p:cNvSpPr>
            <a:spLocks noChangeArrowheads="1"/>
          </p:cNvSpPr>
          <p:nvPr/>
        </p:nvSpPr>
        <p:spPr bwMode="auto">
          <a:xfrm>
            <a:off x="323899" y="1519916"/>
            <a:ext cx="6186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灵活性强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，易于与其他框架集成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b="1" kern="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直接连接符 46"/>
          <p:cNvSpPr>
            <a:spLocks noChangeShapeType="1"/>
          </p:cNvSpPr>
          <p:nvPr/>
        </p:nvSpPr>
        <p:spPr bwMode="auto">
          <a:xfrm flipV="1">
            <a:off x="412799" y="2818962"/>
            <a:ext cx="7726362" cy="0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矩形 7"/>
          <p:cNvSpPr>
            <a:spLocks noChangeArrowheads="1"/>
          </p:cNvSpPr>
          <p:nvPr/>
        </p:nvSpPr>
        <p:spPr bwMode="auto">
          <a:xfrm>
            <a:off x="296911" y="2427846"/>
            <a:ext cx="6165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自动绑定用户输入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，并能正确的转换数据类型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kern="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直接连接符 46"/>
          <p:cNvSpPr>
            <a:spLocks noChangeShapeType="1"/>
          </p:cNvSpPr>
          <p:nvPr/>
        </p:nvSpPr>
        <p:spPr bwMode="auto">
          <a:xfrm flipV="1">
            <a:off x="420736" y="3463192"/>
            <a:ext cx="7718425" cy="31750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矩形 7"/>
          <p:cNvSpPr>
            <a:spLocks noChangeArrowheads="1"/>
          </p:cNvSpPr>
          <p:nvPr/>
        </p:nvSpPr>
        <p:spPr bwMode="auto">
          <a:xfrm>
            <a:off x="277861" y="2835443"/>
            <a:ext cx="835709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内置了常见的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校验器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，可以校验用户输入。如果校验不能通过，那么就会重定向到输入表单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kern="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直接连接符 46"/>
          <p:cNvSpPr>
            <a:spLocks noChangeShapeType="1"/>
          </p:cNvSpPr>
          <p:nvPr/>
        </p:nvSpPr>
        <p:spPr bwMode="auto">
          <a:xfrm flipV="1">
            <a:off x="420736" y="3966523"/>
            <a:ext cx="7718425" cy="0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矩形 7"/>
          <p:cNvSpPr>
            <a:spLocks noChangeArrowheads="1"/>
          </p:cNvSpPr>
          <p:nvPr/>
        </p:nvSpPr>
        <p:spPr bwMode="auto">
          <a:xfrm>
            <a:off x="274686" y="3560031"/>
            <a:ext cx="6165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支持国际化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可以根据用户区域显示多国语言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kern="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直接连接符 46"/>
          <p:cNvSpPr>
            <a:spLocks noChangeShapeType="1"/>
          </p:cNvSpPr>
          <p:nvPr/>
        </p:nvSpPr>
        <p:spPr bwMode="auto">
          <a:xfrm flipV="1">
            <a:off x="408036" y="4426199"/>
            <a:ext cx="7718425" cy="0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矩形 7"/>
          <p:cNvSpPr>
            <a:spLocks noChangeArrowheads="1"/>
          </p:cNvSpPr>
          <p:nvPr/>
        </p:nvSpPr>
        <p:spPr bwMode="auto">
          <a:xfrm>
            <a:off x="252461" y="4038163"/>
            <a:ext cx="8020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支持多种视图技术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。它支持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FreeMarker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等视图技术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kern="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直接连接符 46"/>
          <p:cNvSpPr>
            <a:spLocks noChangeShapeType="1"/>
          </p:cNvSpPr>
          <p:nvPr/>
        </p:nvSpPr>
        <p:spPr bwMode="auto">
          <a:xfrm flipV="1">
            <a:off x="403274" y="4833285"/>
            <a:ext cx="7718425" cy="0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矩形 7"/>
          <p:cNvSpPr>
            <a:spLocks noChangeArrowheads="1"/>
          </p:cNvSpPr>
          <p:nvPr/>
        </p:nvSpPr>
        <p:spPr bwMode="auto">
          <a:xfrm>
            <a:off x="257224" y="4426885"/>
            <a:ext cx="8020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使用基于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的配置文件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，在编辑后，不需要重新编译应用程序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kern="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40" grpId="0"/>
      <p:bldP spid="46" grpId="0"/>
      <p:bldP spid="48" grpId="0"/>
      <p:bldP spid="58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 txBox="1"/>
          <p:nvPr/>
        </p:nvSpPr>
        <p:spPr bwMode="auto">
          <a:xfrm>
            <a:off x="2386012" y="233363"/>
            <a:ext cx="4216004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 </a:t>
            </a:r>
            <a:r>
              <a:rPr lang="en-US" altLang="zh-CN" dirty="0"/>
              <a:t>Spring MVC</a:t>
            </a:r>
            <a:r>
              <a:rPr lang="zh-CN" altLang="en-US" dirty="0"/>
              <a:t>入门</a:t>
            </a:r>
          </a:p>
        </p:txBody>
      </p:sp>
      <p:grpSp>
        <p:nvGrpSpPr>
          <p:cNvPr id="15" name="组合 14"/>
          <p:cNvGrpSpPr/>
          <p:nvPr/>
        </p:nvGrpSpPr>
        <p:grpSpPr bwMode="auto">
          <a:xfrm>
            <a:off x="646113" y="974935"/>
            <a:ext cx="7780337" cy="3443287"/>
            <a:chOff x="646628" y="1756903"/>
            <a:chExt cx="7779762" cy="3444382"/>
          </a:xfrm>
        </p:grpSpPr>
        <p:grpSp>
          <p:nvGrpSpPr>
            <p:cNvPr id="16" name="组合 3"/>
            <p:cNvGrpSpPr/>
            <p:nvPr/>
          </p:nvGrpSpPr>
          <p:grpSpPr bwMode="auto">
            <a:xfrm>
              <a:off x="646628" y="1756903"/>
              <a:ext cx="7779762" cy="3444382"/>
              <a:chOff x="646628" y="1756903"/>
              <a:chExt cx="7779762" cy="3444382"/>
            </a:xfrm>
          </p:grpSpPr>
          <p:sp>
            <p:nvSpPr>
              <p:cNvPr id="20" name="对角圆角矩形 10"/>
              <p:cNvSpPr/>
              <p:nvPr/>
            </p:nvSpPr>
            <p:spPr>
              <a:xfrm>
                <a:off x="646628" y="3092415"/>
                <a:ext cx="5719339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21" name="组合 2"/>
              <p:cNvGrpSpPr/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4897639" y="1756903"/>
                  <a:ext cx="3444620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4860032" y="2606982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7" name="TextBox 10"/>
            <p:cNvSpPr txBox="1">
              <a:spLocks noChangeArrowheads="1"/>
            </p:cNvSpPr>
            <p:nvPr/>
          </p:nvSpPr>
          <p:spPr bwMode="auto">
            <a:xfrm>
              <a:off x="925633" y="3246053"/>
              <a:ext cx="4223084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11.2  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</a:t>
              </a: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MVC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</a:p>
          </p:txBody>
        </p:sp>
        <p:sp>
          <p:nvSpPr>
            <p:cNvPr id="18" name="TextBox 11"/>
            <p:cNvSpPr txBox="1">
              <a:spLocks noChangeArrowheads="1"/>
            </p:cNvSpPr>
            <p:nvPr/>
          </p:nvSpPr>
          <p:spPr bwMode="auto">
            <a:xfrm>
              <a:off x="925633" y="4258575"/>
              <a:ext cx="4223084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11.3  Spring MVC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的工作流程</a:t>
              </a:r>
            </a:p>
          </p:txBody>
        </p:sp>
        <p:sp>
          <p:nvSpPr>
            <p:cNvPr id="19" name="TextBox 6"/>
            <p:cNvSpPr txBox="1">
              <a:spLocks noChangeArrowheads="1"/>
            </p:cNvSpPr>
            <p:nvPr/>
          </p:nvSpPr>
          <p:spPr bwMode="auto">
            <a:xfrm>
              <a:off x="925633" y="2274262"/>
              <a:ext cx="43499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11.1  Spring MVC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创建一个名称为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ch11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项目，在项目的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目录中添加运行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程序所需要的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包，并发布到类路径下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2355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11.2 </a:t>
            </a:r>
            <a:r>
              <a:rPr lang="zh-CN" altLang="en-US" dirty="0"/>
              <a:t>第一个</a:t>
            </a:r>
            <a:r>
              <a:rPr lang="en-US" altLang="zh-CN" dirty="0"/>
              <a:t>Spring MVC</a:t>
            </a:r>
            <a:r>
              <a:rPr lang="zh-CN" altLang="en-US" dirty="0"/>
              <a:t>应用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60005" y="1566914"/>
            <a:ext cx="4400532" cy="307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项目中添加了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个核心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包、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commons-logging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以及两个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相关的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（可以在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解压文件夹的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libs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目录中找到），</a:t>
            </a:r>
            <a:r>
              <a:rPr lang="zh-CN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这两个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相关的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包就是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框架所需的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9" name="图片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72"/>
          <a:stretch>
            <a:fillRect/>
          </a:stretch>
        </p:blipFill>
        <p:spPr bwMode="auto">
          <a:xfrm>
            <a:off x="4793260" y="1566913"/>
            <a:ext cx="4127888" cy="3075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扩展：用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Archetype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webapp</a:t>
            </a: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注意：创建后需更改的属性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Java Build Path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Targeted Runtimes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Java Compiler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Project Facets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pom.xml</a:t>
            </a:r>
            <a:r>
              <a:rPr lang="zh-CN" altLang="en-US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中添加依赖：</a:t>
            </a:r>
            <a:endParaRPr lang="en-US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spring-</a:t>
            </a:r>
            <a:r>
              <a:rPr lang="en-US" altLang="zh-CN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webmvc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2355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11.2 </a:t>
            </a:r>
            <a:r>
              <a:rPr lang="zh-CN" altLang="en-US" dirty="0"/>
              <a:t>第一个</a:t>
            </a:r>
            <a:r>
              <a:rPr lang="en-US" altLang="zh-CN" dirty="0"/>
              <a:t>Spring MVC</a:t>
            </a:r>
            <a:r>
              <a:rPr lang="zh-CN" altLang="en-US" dirty="0"/>
              <a:t>应用</a:t>
            </a:r>
          </a:p>
        </p:txBody>
      </p:sp>
      <p:pic>
        <p:nvPicPr>
          <p:cNvPr id="68610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21" y="645674"/>
            <a:ext cx="4616178" cy="415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d968fd94b7acf783270d0184d252cef3b3c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3.6 本章小结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自定义 14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2250</Words>
  <Application>Microsoft Office PowerPoint</Application>
  <PresentationFormat>全屏显示(16:9)</PresentationFormat>
  <Paragraphs>366</Paragraphs>
  <Slides>25</Slides>
  <Notes>8</Notes>
  <HiddenSlides>5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Microsoft YaHei UI</vt:lpstr>
      <vt:lpstr>黑体</vt:lpstr>
      <vt:lpstr>宋体</vt:lpstr>
      <vt:lpstr>微软雅黑</vt:lpstr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主题​​</vt:lpstr>
      <vt:lpstr>Microsoft Excel Chart</vt:lpstr>
      <vt:lpstr>第11章 Spring MVC入门</vt:lpstr>
      <vt:lpstr>答疑</vt:lpstr>
      <vt:lpstr>学习目标</vt:lpstr>
      <vt:lpstr>第11章 Spring MVC入门</vt:lpstr>
      <vt:lpstr>11.1 Spring MVC概述</vt:lpstr>
      <vt:lpstr>11.1 Spring MVC概述</vt:lpstr>
      <vt:lpstr>第11章 Spring MVC入门</vt:lpstr>
      <vt:lpstr>11.2 第一个Spring MVC应用</vt:lpstr>
      <vt:lpstr>11.2 第一个Spring MVC应用</vt:lpstr>
      <vt:lpstr>11.2 第一个Spring MVC应用</vt:lpstr>
      <vt:lpstr>11.2 第一个Spring MVC应用</vt:lpstr>
      <vt:lpstr>11.2 第一个Spring MVC应用</vt:lpstr>
      <vt:lpstr>11.2 第一个Spring MVC应用</vt:lpstr>
      <vt:lpstr>补充:EL表达式</vt:lpstr>
      <vt:lpstr>11.2 第一个Spring MVC应用</vt:lpstr>
      <vt:lpstr>第11章 Spring MVC入门</vt:lpstr>
      <vt:lpstr>11.3 Spring MVC的工作流程</vt:lpstr>
      <vt:lpstr>11.3 Spring MVC的工作流程</vt:lpstr>
      <vt:lpstr>11.3 Spring MVC的工作流程</vt:lpstr>
      <vt:lpstr>11.3 Spring MVC的工作流程</vt:lpstr>
      <vt:lpstr>11.3 Spring MVC的工作流程</vt:lpstr>
      <vt:lpstr>11.3 Spring MVC的工作流程</vt:lpstr>
      <vt:lpstr>11.4 本章小结</vt:lpstr>
      <vt:lpstr>作业&amp;预习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刘鹍-济南大学网络工程系;刘鹍</dc:creator>
  <cp:lastModifiedBy>Administrator</cp:lastModifiedBy>
  <cp:revision>738</cp:revision>
  <dcterms:created xsi:type="dcterms:W3CDTF">2013-01-25T01:44:00Z</dcterms:created>
  <dcterms:modified xsi:type="dcterms:W3CDTF">2021-04-28T01:16:11Z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