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3"/>
  </p:notesMasterIdLst>
  <p:sldIdLst>
    <p:sldId id="405" r:id="rId2"/>
    <p:sldId id="480" r:id="rId3"/>
    <p:sldId id="425" r:id="rId4"/>
    <p:sldId id="481" r:id="rId5"/>
    <p:sldId id="429" r:id="rId6"/>
    <p:sldId id="482" r:id="rId7"/>
    <p:sldId id="418" r:id="rId8"/>
    <p:sldId id="466" r:id="rId9"/>
    <p:sldId id="449" r:id="rId10"/>
    <p:sldId id="465" r:id="rId11"/>
    <p:sldId id="467" r:id="rId12"/>
    <p:sldId id="468" r:id="rId13"/>
    <p:sldId id="469" r:id="rId14"/>
    <p:sldId id="470" r:id="rId15"/>
    <p:sldId id="419" r:id="rId16"/>
    <p:sldId id="471" r:id="rId17"/>
    <p:sldId id="472" r:id="rId18"/>
    <p:sldId id="486" r:id="rId19"/>
    <p:sldId id="473" r:id="rId20"/>
    <p:sldId id="474" r:id="rId21"/>
    <p:sldId id="475" r:id="rId22"/>
    <p:sldId id="483" r:id="rId23"/>
    <p:sldId id="476" r:id="rId24"/>
    <p:sldId id="477" r:id="rId25"/>
    <p:sldId id="478" r:id="rId26"/>
    <p:sldId id="485" r:id="rId27"/>
    <p:sldId id="479" r:id="rId28"/>
    <p:sldId id="484" r:id="rId29"/>
    <p:sldId id="403" r:id="rId30"/>
    <p:sldId id="416" r:id="rId31"/>
    <p:sldId id="296" r:id="rId32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70C0"/>
    <a:srgbClr val="FFFF00"/>
    <a:srgbClr val="A3D3FF"/>
    <a:srgbClr val="3BCCFF"/>
    <a:srgbClr val="FFC000"/>
    <a:srgbClr val="009ED6"/>
    <a:srgbClr val="D5F2FF"/>
    <a:srgbClr val="D5E6FF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0" autoAdjust="0"/>
  </p:normalViewPr>
  <p:slideViewPr>
    <p:cSldViewPr snapToGrid="0" snapToObjects="1">
      <p:cViewPr varScale="1">
        <p:scale>
          <a:sx n="87" d="100"/>
          <a:sy n="87" d="100"/>
        </p:scale>
        <p:origin x="664" y="56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2020/5/27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5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用户通过浏览器向服务器发送请求，请求会被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的前端控制器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所拦截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拦截到请求后，会调用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处理器映射器根据请求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找到具体的处理器，生成处理器对象及处理器拦截器（如果有则生成）一并返回给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DispatcherServlet</a:t>
            </a:r>
            <a:r>
              <a:rPr lang="zh-CN" altLang="zh-CN" dirty="0"/>
              <a:t>会通过返回信息选择合适的</a:t>
            </a:r>
            <a:r>
              <a:rPr lang="en-US" altLang="zh-CN" dirty="0" err="1"/>
              <a:t>HandlerAdapter</a:t>
            </a:r>
            <a:r>
              <a:rPr lang="zh-CN" altLang="zh-CN" dirty="0"/>
              <a:t>（处理器适配器）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HandlerAdapter</a:t>
            </a:r>
            <a:r>
              <a:rPr lang="zh-CN" altLang="zh-CN" dirty="0"/>
              <a:t>会调用并执行</a:t>
            </a:r>
            <a:r>
              <a:rPr lang="en-US" altLang="zh-CN" dirty="0"/>
              <a:t>Handler</a:t>
            </a:r>
            <a:r>
              <a:rPr lang="zh-CN" altLang="zh-CN" dirty="0"/>
              <a:t>（处理器），这里的处理器指的就是程序中编写的</a:t>
            </a:r>
            <a:r>
              <a:rPr lang="en-US" altLang="zh-CN" dirty="0"/>
              <a:t>Controller</a:t>
            </a:r>
            <a:r>
              <a:rPr lang="zh-CN" altLang="zh-CN" dirty="0"/>
              <a:t>类，也被称之为后端控制器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Controller</a:t>
            </a:r>
            <a:r>
              <a:rPr lang="zh-CN" altLang="zh-CN" dirty="0"/>
              <a:t>执行完成后，会返回一个</a:t>
            </a:r>
            <a:r>
              <a:rPr lang="en-US" altLang="zh-CN" dirty="0" err="1"/>
              <a:t>ModelAndView</a:t>
            </a:r>
            <a:r>
              <a:rPr lang="zh-CN" altLang="zh-CN" dirty="0"/>
              <a:t>对象，该对象中会包含视图名或包含模型和视图名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HandlerAdapter</a:t>
            </a:r>
            <a:r>
              <a:rPr lang="zh-CN" altLang="zh-CN" dirty="0"/>
              <a:t>将</a:t>
            </a:r>
            <a:r>
              <a:rPr lang="en-US" altLang="zh-CN" dirty="0" err="1"/>
              <a:t>ModelAndView</a:t>
            </a:r>
            <a:r>
              <a:rPr lang="zh-CN" altLang="zh-CN" dirty="0"/>
              <a:t>对象返回给</a:t>
            </a:r>
            <a:r>
              <a:rPr lang="en-US" altLang="zh-CN" dirty="0" err="1"/>
              <a:t>DispatcherServlet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DispatcherServlet</a:t>
            </a:r>
            <a:r>
              <a:rPr lang="zh-CN" altLang="zh-CN" dirty="0"/>
              <a:t>会根据</a:t>
            </a:r>
            <a:r>
              <a:rPr lang="en-US" altLang="zh-CN" dirty="0" err="1"/>
              <a:t>ModelAndView</a:t>
            </a:r>
            <a:r>
              <a:rPr lang="zh-CN" altLang="zh-CN" dirty="0"/>
              <a:t>对象选择一个合适的</a:t>
            </a:r>
            <a:r>
              <a:rPr lang="en-US" altLang="zh-CN" dirty="0" err="1"/>
              <a:t>ViewReslover</a:t>
            </a:r>
            <a:r>
              <a:rPr lang="zh-CN" altLang="zh-CN" dirty="0"/>
              <a:t>（视图解析器）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ViewReslover</a:t>
            </a:r>
            <a:r>
              <a:rPr lang="zh-CN" altLang="zh-CN" dirty="0"/>
              <a:t>解析后，会向</a:t>
            </a:r>
            <a:r>
              <a:rPr lang="en-US" altLang="zh-CN" dirty="0" err="1"/>
              <a:t>DispatcherServlet</a:t>
            </a:r>
            <a:r>
              <a:rPr lang="zh-CN" altLang="zh-CN" dirty="0"/>
              <a:t>中返回具体的</a:t>
            </a:r>
            <a:r>
              <a:rPr lang="en-US" altLang="zh-CN" dirty="0"/>
              <a:t>View</a:t>
            </a:r>
            <a:r>
              <a:rPr lang="zh-CN" altLang="zh-CN" dirty="0"/>
              <a:t>（视图）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DispatcherServlet</a:t>
            </a:r>
            <a:r>
              <a:rPr lang="zh-CN" altLang="zh-CN" dirty="0"/>
              <a:t>对</a:t>
            </a:r>
            <a:r>
              <a:rPr lang="en-US" altLang="zh-CN" dirty="0"/>
              <a:t>View</a:t>
            </a:r>
            <a:r>
              <a:rPr lang="zh-CN" altLang="zh-CN" dirty="0"/>
              <a:t>进行渲染（即将模型数据填充至视图中）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视图渲染结果会返回给客户端浏览器显示</a:t>
            </a:r>
            <a:r>
              <a:rPr lang="zh-CN" altLang="en-US" dirty="0"/>
              <a:t>。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886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60CC30E9-E3A6-40E7-AC4D-A715033A2B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9C1CF92-6732-4012-9797-174EA579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4CEC6EF-D6D1-46FC-B19C-958798025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6CD61A-EC3D-49E7-A710-E5AC99B679D0}" type="slidenum">
              <a:rPr lang="zh-CN" altLang="en-US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在上述代码中，定义了一个视图解析器，并设置了视图的前缀和后缀属性。这样设置后，方法中所定义的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路径将可以简化。例如，入门案例中的逻辑视图名只需设置为“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”，而不再需要设置为“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first.jsp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”，在访问时视图解析器会自动的增加前缀和后缀。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29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5AE81ECE-A450-4D57-87E5-67DA46A9BC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99743C60-C351-4D56-9D7A-8355C9B5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53AC4901-6F1A-41D6-A663-B52F903D1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A3CBD5-C63E-4411-B8E6-8B72C622C91F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0B9B10E9-6BBE-4BA3-A899-5EF4F16F20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C1507A5-03B3-40B4-B158-BDFB1C13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43007FFD-2EFA-4E9D-B4CD-80E6982CD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C43176-F05A-4DED-AA65-BB852AD28622}" type="slidenum">
              <a:rPr lang="zh-CN" altLang="en-US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18D6F91D-DC72-407E-A49C-12F5CDB0E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C7C5BD74-54B5-4D58-95AF-AE8420F7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424557A5-514A-45D1-A4E4-AFB448B85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B0AAE1D-A35F-481F-BE93-107D30441372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31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JSTL(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JavaServer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Pages Standard Tag Library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标准标签库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86FC5-B500-4DBB-A767-E5FFA0D5041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68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EDCF0386-AEEC-461E-B5C5-F265585F33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AD2D41F-F215-4AFC-8177-3AFE8208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0243AF51-C78D-4386-A5EA-3BB242CCD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70B170-FA06-4DEF-9420-70831CFE1D89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E074B03D-CD07-4F00-BD87-AE3B3608D1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7E6B05EC-DEDE-4C41-9A40-1F4F563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6FD21F8D-70DE-44AA-A649-BC741126B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8CC1C4-6D54-4A1E-B0F3-2E56E68143BF}" type="slidenum">
              <a:rPr lang="zh-CN" altLang="en-US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B64B1E52-133E-490C-AF56-B2F5151B47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760DFB0B-DE6D-42B7-9213-2F48DE76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2BC63571-AAF4-4DA2-842D-AE7D615BB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38672C-88A6-4457-9FE9-2F8B851E41CE}" type="slidenum">
              <a:rPr lang="zh-CN" altLang="en-US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作为请求处理方法在程序接收到对应的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请求时被调用：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12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SecurityJava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public interface 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Principal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此接口表示主体的抽象概念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它可以用来表示任何实体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个人、公司或登录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858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 API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WebRquest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相当于 </a:t>
            </a:r>
            <a:r>
              <a:rPr lang="en-US" altLang="zh-CN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RequestAttributes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对请求头部的访问 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对请求参数的访问 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对请求用户主体的访问 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访问资源是否修改 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对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Locale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的访问</a:t>
            </a:r>
            <a:r>
              <a:rPr lang="en-US" altLang="zh-CN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NativeWebRquest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相当于 </a:t>
            </a:r>
            <a:r>
              <a:rPr lang="en-US" altLang="zh-CN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WebRquest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+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对底层原生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Request/Response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对象的访问 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泛型支持</a:t>
            </a:r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当前请求的语言环境</a:t>
            </a:r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时区</a:t>
            </a:r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 err="1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SecurityJava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public interface 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Principal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此接口表示主体的抽象概念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它可以用来表示任何实体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个人、公司或登录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PathVariable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注解参数访问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URI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模板变量。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MatrixVariable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注释参数用于访问位于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URI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路径段键值对对，矩阵变量。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RequestParam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注解参数访问特定的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Servlet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请求参数，请求参数绑定。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RequestHeader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注解参数访问特定的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se​​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rvlet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标头，映射请求头。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RequestBody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注解参数访问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请求主体，注解映射请求体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RequestPart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注解参数访问“的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multipart / form-data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的”请求部分的内容。处理客户端上传文件，多部分文件上传的支持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SessionAttribute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注解参数会话属性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RequestAttribute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注解参数访问请求属性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HttpEntity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&lt;?&gt;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参数用于访问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Servlet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请求的标题和内容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Model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视图隐含模型，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该类型不是一个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 API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类型，而是一个包含了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类型。如果方法中添加了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参数，则每次调用该请求处理方法时，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都会创建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对象，并将其作为参数传递给方法</a:t>
            </a:r>
          </a:p>
          <a:p>
            <a:endParaRPr lang="en-US" altLang="zh-CN" dirty="0"/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RedirectAttributes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重定向命令或表单对象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BindingResult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验证结果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SessionStatus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会话状态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UriComponentsBuilder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通过细粒度的控制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URI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的各个要素，如构建、扩展模板变量以及编码，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UriComponentsBuilder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类用于创建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UriComponents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（不可变的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URI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组件容器）实例。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858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HttpEntity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&lt;?&gt;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参数用于访问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Servlet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请求的标题和内容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DeferredResult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Callable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实现的功能类似，都是异步返回，只不过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Callable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不能直接设置超时时间，需要与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FutureTask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配合才行；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DeferredResult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可直接设置超时时间。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88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54000" rIns="0" bIns="0"/>
          <a:lstStyle>
            <a:lvl1pPr marL="0" indent="266697" algn="l">
              <a:defRPr sz="32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5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2700" b="1" cap="none" spc="2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81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45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47825"/>
            <a:ext cx="6400800" cy="3331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2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FB77D9-8C8B-446D-BB76-80D5D3BAD83E}"/>
              </a:ext>
            </a:extLst>
          </p:cNvPr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22913-83E6-4C4F-8207-85FEC0031FA3}"/>
              </a:ext>
            </a:extLst>
          </p:cNvPr>
          <p:cNvSpPr/>
          <p:nvPr userDrawn="1"/>
        </p:nvSpPr>
        <p:spPr>
          <a:xfrm>
            <a:off x="0" y="2312526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3DF0AD-6FF3-4C35-8EA2-EC9A6CECFFB0}"/>
              </a:ext>
            </a:extLst>
          </p:cNvPr>
          <p:cNvSpPr/>
          <p:nvPr userDrawn="1"/>
        </p:nvSpPr>
        <p:spPr>
          <a:xfrm>
            <a:off x="0" y="4709734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F28BAC-9E47-4AA7-B81F-A74CF425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8"/>
            <a:ext cx="9144000" cy="195272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04EC13-6645-42D6-B85C-F9012C515ED7}"/>
              </a:ext>
            </a:extLst>
          </p:cNvPr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ADEB3AA-481A-4B24-9F1E-D653D77CD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18385" y="4731879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1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CE6BCD-6ED3-467A-9B4D-518F85377A2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7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3973C5-5786-40CC-8183-9FD1DA65E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46C056A4-9364-40D2-9567-1E75596215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1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15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135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75" y="4877979"/>
            <a:ext cx="87283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635090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1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CB70EC-3DDF-4C66-9CB3-825BD1697A7C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D3D7D-94F8-4027-B0FD-B7F302B2EDAB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C45F80-DDEC-4EFB-9408-353751CA4698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645AFC-C5C7-45D3-B6EA-0A2308E9D0F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20E48-B0E0-4748-8AE6-A36C0612EAAF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9011376-94DC-456B-A84E-CE86AA14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F62DA6-A3C4-49AD-9E8A-D8148BE55C8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88000" cy="216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D80272-F168-4D4D-A951-2F00B1B73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908762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88C89F-5725-4441-9DC7-28504758AD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08566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4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D3E2676-B027-43EC-AB5E-BE03F18E8E22}"/>
              </a:ext>
            </a:extLst>
          </p:cNvPr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A8F2E4-0D5F-4CA7-A9D3-14C4E4666CC4}"/>
              </a:ext>
            </a:extLst>
          </p:cNvPr>
          <p:cNvSpPr/>
          <p:nvPr userDrawn="1"/>
        </p:nvSpPr>
        <p:spPr>
          <a:xfrm>
            <a:off x="401613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F31B21-B888-48C9-B30F-F4C48D444070}"/>
              </a:ext>
            </a:extLst>
          </p:cNvPr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98AD1F0D-6049-4016-8A46-CB8070A6984A}"/>
              </a:ext>
            </a:extLst>
          </p:cNvPr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/>
              <a:pPr>
                <a:defRPr/>
              </a:pPr>
              <a:t>‹#›</a:t>
            </a:fld>
            <a:endParaRPr lang="zh-CN" altLang="en-US" sz="825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274382-F36A-45D3-8A43-C2486A4183CE}"/>
              </a:ext>
            </a:extLst>
          </p:cNvPr>
          <p:cNvSpPr/>
          <p:nvPr userDrawn="1"/>
        </p:nvSpPr>
        <p:spPr>
          <a:xfrm>
            <a:off x="-8090" y="573460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CC91A09-4067-4AF8-A179-97EA00B4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72000"/>
          <a:lstStyle>
            <a:lvl1pPr marL="0" indent="266697" algn="l">
              <a:defRPr sz="24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6DB140-A98D-4F91-9015-3F34C1673B9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" y="4879076"/>
            <a:ext cx="252000" cy="189000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C7A7B-0CA2-4030-BC1A-73D8360D3D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77979"/>
            <a:ext cx="821186" cy="212946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E8030E53-5A4C-4B7F-A8D8-05C24FABE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4074" y="489378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  <p:sldLayoutId id="2147484195" r:id="rId4"/>
    <p:sldLayoutId id="2147484209" r:id="rId5"/>
    <p:sldLayoutId id="2147484212" r:id="rId6"/>
    <p:sldLayoutId id="2147484213" r:id="rId7"/>
    <p:sldLayoutId id="2147484214" r:id="rId8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5395B67-5681-435C-BF95-410D35DC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 err="1"/>
              <a:t>SpringMVC</a:t>
            </a:r>
            <a:r>
              <a:rPr lang="zh-CN" altLang="en-US" dirty="0"/>
              <a:t>的核心类和注解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8383451-447E-4B48-BC06-9299394A1D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363" name="副标题 2">
            <a:extLst>
              <a:ext uri="{FF2B5EF4-FFF2-40B4-BE49-F238E27FC236}">
                <a16:creationId xmlns:a16="http://schemas.microsoft.com/office/drawing/2014/main" id="{693B369B-6F2D-4723-A03B-B9B7DB06DFF0}"/>
              </a:ext>
            </a:extLst>
          </p:cNvPr>
          <p:cNvSpPr txBox="1">
            <a:spLocks/>
          </p:cNvSpPr>
          <p:nvPr/>
        </p:nvSpPr>
        <p:spPr bwMode="auto">
          <a:xfrm>
            <a:off x="2000250" y="2988469"/>
            <a:ext cx="5329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750"/>
              </a:spcBef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DCC2E4-9E60-4837-B296-190FB5B3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50353"/>
            <a:ext cx="8863697" cy="413464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的配置文件中添加相应的扫描配置信息，一个</a:t>
            </a:r>
            <a:r>
              <a:rPr lang="zh-CN" altLang="en-US" dirty="0">
                <a:solidFill>
                  <a:srgbClr val="000000"/>
                </a:solidFill>
              </a:rPr>
              <a:t>完整的配置文件示例如下：</a:t>
            </a:r>
            <a:endParaRPr lang="zh-CN" altLang="en-US" dirty="0"/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B95B6EC9-B02A-405A-B215-1E61FC92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12.2 @Controller</a:t>
            </a:r>
            <a:r>
              <a:rPr lang="zh-CN" altLang="en-US"/>
              <a:t>注解类型</a:t>
            </a:r>
          </a:p>
        </p:txBody>
      </p:sp>
      <p:sp>
        <p:nvSpPr>
          <p:cNvPr id="27" name="矩形 16">
            <a:extLst>
              <a:ext uri="{FF2B5EF4-FFF2-40B4-BE49-F238E27FC236}">
                <a16:creationId xmlns:a16="http://schemas.microsoft.com/office/drawing/2014/main" id="{83370969-6B02-4836-9D43-C3FA24C80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4" y="1427268"/>
            <a:ext cx="9102475" cy="27080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&lt;beans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="http://www.springframework.org/schema/beans"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xmlns:context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="http://www.springframework.org/schema/context"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="http://www.springframework.org/schema/beans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http://www.springframework.org/schema/beans/spring-beans.xsd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http://www.springframework.org/schema/context 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http://www.springframework.org/schema/context/spring-context.xsd"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context:component-scan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base-package="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cn.edu.ujn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&lt;/beans&gt;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788723-62D8-41F8-9022-543029E62624}"/>
              </a:ext>
            </a:extLst>
          </p:cNvPr>
          <p:cNvSpPr/>
          <p:nvPr/>
        </p:nvSpPr>
        <p:spPr bwMode="auto">
          <a:xfrm>
            <a:off x="2740235" y="2937494"/>
            <a:ext cx="6223756" cy="62009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A16F9F4-3B24-42A5-8161-8BA9EB40D816}"/>
              </a:ext>
            </a:extLst>
          </p:cNvPr>
          <p:cNvSpPr/>
          <p:nvPr/>
        </p:nvSpPr>
        <p:spPr bwMode="auto">
          <a:xfrm>
            <a:off x="7459347" y="2054829"/>
            <a:ext cx="1684652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</a:t>
            </a:r>
            <a:r>
              <a: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150A9C-DB7C-415C-9AB3-CB83345A4BEE}"/>
              </a:ext>
            </a:extLst>
          </p:cNvPr>
          <p:cNvCxnSpPr/>
          <p:nvPr/>
        </p:nvCxnSpPr>
        <p:spPr>
          <a:xfrm flipV="1">
            <a:off x="7029531" y="2242114"/>
            <a:ext cx="42981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7C42F9A-6983-4EAE-8ED5-1771800270F7}"/>
              </a:ext>
            </a:extLst>
          </p:cNvPr>
          <p:cNvSpPr/>
          <p:nvPr/>
        </p:nvSpPr>
        <p:spPr bwMode="auto">
          <a:xfrm>
            <a:off x="974947" y="2091268"/>
            <a:ext cx="6054496" cy="260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1DC99D-43F8-4FF8-97D3-19D6D94C9D73}"/>
              </a:ext>
            </a:extLst>
          </p:cNvPr>
          <p:cNvCxnSpPr>
            <a:cxnSpLocks/>
          </p:cNvCxnSpPr>
          <p:nvPr/>
        </p:nvCxnSpPr>
        <p:spPr>
          <a:xfrm flipV="1">
            <a:off x="8357918" y="2434233"/>
            <a:ext cx="0" cy="503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850E402-F8DA-4E24-AEFB-61CA28314766}"/>
              </a:ext>
            </a:extLst>
          </p:cNvPr>
          <p:cNvSpPr/>
          <p:nvPr/>
        </p:nvSpPr>
        <p:spPr bwMode="auto">
          <a:xfrm>
            <a:off x="6333610" y="3589181"/>
            <a:ext cx="2387695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指定需要扫描的包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8EB151-6F75-4FA6-A2AB-8D258B591879}"/>
              </a:ext>
            </a:extLst>
          </p:cNvPr>
          <p:cNvCxnSpPr>
            <a:cxnSpLocks/>
          </p:cNvCxnSpPr>
          <p:nvPr/>
        </p:nvCxnSpPr>
        <p:spPr>
          <a:xfrm>
            <a:off x="5771072" y="3764711"/>
            <a:ext cx="5625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DEF1252-AF0A-4826-816D-9560B3809137}"/>
              </a:ext>
            </a:extLst>
          </p:cNvPr>
          <p:cNvSpPr/>
          <p:nvPr/>
        </p:nvSpPr>
        <p:spPr bwMode="auto">
          <a:xfrm>
            <a:off x="822091" y="3583588"/>
            <a:ext cx="4947003" cy="26081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8D6CE3-E390-44F1-B574-6A94786BEEDF}"/>
              </a:ext>
            </a:extLst>
          </p:cNvPr>
          <p:cNvSpPr/>
          <p:nvPr/>
        </p:nvSpPr>
        <p:spPr>
          <a:xfrm>
            <a:off x="325263" y="4226135"/>
            <a:ext cx="8735688" cy="61122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使用注解方式时，程序的运行需要依赖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包，因此需要向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目录中添加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spring-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.jar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，否则程序运行时会报错！</a:t>
            </a:r>
          </a:p>
        </p:txBody>
      </p:sp>
      <p:pic>
        <p:nvPicPr>
          <p:cNvPr id="32" name="Picture 2" descr="E:\白沙\设计文档\素材\灯泡.png">
            <a:extLst>
              <a:ext uri="{FF2B5EF4-FFF2-40B4-BE49-F238E27FC236}">
                <a16:creationId xmlns:a16="http://schemas.microsoft.com/office/drawing/2014/main" id="{6F696D20-58FD-48FF-96E6-D1EDF02E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46" y="4047542"/>
            <a:ext cx="846115" cy="94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28" grpId="0" animBg="1"/>
      <p:bldP spid="28" grpId="1" animBg="1"/>
      <p:bldP spid="30" grpId="0" animBg="1"/>
      <p:bldP spid="30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F2B492-7219-4AF7-9C96-F95D9793B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的核心类和注解</a:t>
            </a:r>
          </a:p>
        </p:txBody>
      </p:sp>
      <p:grpSp>
        <p:nvGrpSpPr>
          <p:cNvPr id="15" name="组合 6">
            <a:extLst>
              <a:ext uri="{FF2B5EF4-FFF2-40B4-BE49-F238E27FC236}">
                <a16:creationId xmlns:a16="http://schemas.microsoft.com/office/drawing/2014/main" id="{7E4F7E5E-663D-4632-A700-EB510507AB79}"/>
              </a:ext>
            </a:extLst>
          </p:cNvPr>
          <p:cNvGrpSpPr>
            <a:grpSpLocks/>
          </p:cNvGrpSpPr>
          <p:nvPr/>
        </p:nvGrpSpPr>
        <p:grpSpPr bwMode="auto">
          <a:xfrm>
            <a:off x="215039" y="948358"/>
            <a:ext cx="8679213" cy="3443287"/>
            <a:chOff x="250286" y="1756903"/>
            <a:chExt cx="8678576" cy="3444382"/>
          </a:xfrm>
        </p:grpSpPr>
        <p:grpSp>
          <p:nvGrpSpPr>
            <p:cNvPr id="16" name="组合 3">
              <a:extLst>
                <a:ext uri="{FF2B5EF4-FFF2-40B4-BE49-F238E27FC236}">
                  <a16:creationId xmlns:a16="http://schemas.microsoft.com/office/drawing/2014/main" id="{D4878598-BBF2-4ECB-A2FC-7A0956479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286" y="1756903"/>
              <a:ext cx="8678576" cy="3444382"/>
              <a:chOff x="250286" y="1756903"/>
              <a:chExt cx="8678576" cy="3444382"/>
            </a:xfrm>
          </p:grpSpPr>
          <p:sp>
            <p:nvSpPr>
              <p:cNvPr id="21" name="对角圆角矩形 10">
                <a:extLst>
                  <a:ext uri="{FF2B5EF4-FFF2-40B4-BE49-F238E27FC236}">
                    <a16:creationId xmlns:a16="http://schemas.microsoft.com/office/drawing/2014/main" id="{037817CE-4F26-4C31-93F4-15A8DF7CFD9A}"/>
                  </a:ext>
                </a:extLst>
              </p:cNvPr>
              <p:cNvSpPr/>
              <p:nvPr/>
            </p:nvSpPr>
            <p:spPr>
              <a:xfrm>
                <a:off x="250286" y="3197223"/>
                <a:ext cx="6296642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2" name="组合 2">
                <a:extLst>
                  <a:ext uri="{FF2B5EF4-FFF2-40B4-BE49-F238E27FC236}">
                    <a16:creationId xmlns:a16="http://schemas.microsoft.com/office/drawing/2014/main" id="{2232D5ED-FF89-4BED-9D14-728CD8148D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2504" y="1756903"/>
                <a:ext cx="3566358" cy="3444382"/>
                <a:chOff x="5362504" y="1756903"/>
                <a:chExt cx="3566358" cy="3444382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300855E-8C45-4695-84B5-52136A72D067}"/>
                    </a:ext>
                  </a:extLst>
                </p:cNvPr>
                <p:cNvSpPr/>
                <p:nvPr/>
              </p:nvSpPr>
              <p:spPr>
                <a:xfrm>
                  <a:off x="5449533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TextBox 1">
                  <a:extLst>
                    <a:ext uri="{FF2B5EF4-FFF2-40B4-BE49-F238E27FC236}">
                      <a16:creationId xmlns:a16="http://schemas.microsoft.com/office/drawing/2014/main" id="{0445B577-7CA4-4006-857F-93A2C587C8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2504" y="2582260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6B926FF6-1BCD-4483-93A7-A2E6AB301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43" y="2722249"/>
              <a:ext cx="50298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12.2  @Controller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DC677818-9D6C-4F16-AD70-B737408D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43" y="3369847"/>
              <a:ext cx="5909703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  @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F6AF4BEA-A989-4F0F-A1DA-3B1345966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44" y="1988840"/>
              <a:ext cx="51567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12.1 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08B42D94-A1D7-4EB1-9649-2F51446A8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43" y="4055673"/>
              <a:ext cx="4597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12.4 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11">
            <a:extLst>
              <a:ext uri="{FF2B5EF4-FFF2-40B4-BE49-F238E27FC236}">
                <a16:creationId xmlns:a16="http://schemas.microsoft.com/office/drawing/2014/main" id="{36119327-81D3-4320-99D8-DEAB894A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07" y="3870945"/>
            <a:ext cx="591013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</a:t>
            </a: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5AA0FF-2200-4D16-AAD7-C4E5B63B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注解找到相应的控制器类后，还需要知道控制器内部对每一个请求是如何处理的，使用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注解类型，它用于映射一个请求或一个方法。使用时，可以标注在一个方法或一个类上。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标注在方法上：</a:t>
            </a:r>
            <a:endParaRPr lang="zh-CN" altLang="zh-CN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  <p:sp>
        <p:nvSpPr>
          <p:cNvPr id="25602" name="标题 1">
            <a:extLst>
              <a:ext uri="{FF2B5EF4-FFF2-40B4-BE49-F238E27FC236}">
                <a16:creationId xmlns:a16="http://schemas.microsoft.com/office/drawing/2014/main" id="{58E56376-62B3-4955-9FD3-A17DE26A7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12.3.1 RequestMapping</a:t>
            </a:r>
            <a:r>
              <a:rPr lang="zh-CN" altLang="en-US"/>
              <a:t>注解的使用</a:t>
            </a: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8FC48D19-DA7C-42B4-941D-D9677A7D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23" y="2544898"/>
            <a:ext cx="8575853" cy="225913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lvl="1"/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/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@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(value="/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handleRequest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request,HttpServletResponse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resp) {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......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14C08A-CD92-489C-BEB5-32585C2FB222}"/>
              </a:ext>
            </a:extLst>
          </p:cNvPr>
          <p:cNvSpPr/>
          <p:nvPr/>
        </p:nvSpPr>
        <p:spPr>
          <a:xfrm>
            <a:off x="388145" y="4333736"/>
            <a:ext cx="8575853" cy="470297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此时，可以通过地址：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http://localhost:8080/ch12/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firstController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访问该方法！</a:t>
            </a:r>
          </a:p>
        </p:txBody>
      </p:sp>
      <p:pic>
        <p:nvPicPr>
          <p:cNvPr id="11" name="Picture 2" descr="E:\白沙\设计文档\素材\灯泡.png">
            <a:extLst>
              <a:ext uri="{FF2B5EF4-FFF2-40B4-BE49-F238E27FC236}">
                <a16:creationId xmlns:a16="http://schemas.microsoft.com/office/drawing/2014/main" id="{D7E9FCCB-0BB6-45DF-81DA-109F390D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36432"/>
            <a:ext cx="776288" cy="74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8CA896-D0DC-46D8-982A-7CB82AF5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标注在类上：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该类中的所有方法都将映射为相对于类级别的请求，表示该控制器所处理的所有请求都被映射到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属性值所指定的路径下。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6AC2C4A4-0345-44DE-9F37-E9631A34F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12.3.1 RequestMapping</a:t>
            </a:r>
            <a:r>
              <a:rPr lang="zh-CN" altLang="en-US"/>
              <a:t>注解的使用</a:t>
            </a: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70AE533A-5F31-4B59-AE41-ED85A165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1853058"/>
            <a:ext cx="8783996" cy="25084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lvl="1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0" lvl="1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(value="/hello")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(value="/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ModelAndView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handleRequest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req,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resp) {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...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lvl="1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3A3CE-C7D9-4DF9-B82A-BF26468DCF2D}"/>
              </a:ext>
            </a:extLst>
          </p:cNvPr>
          <p:cNvSpPr/>
          <p:nvPr/>
        </p:nvSpPr>
        <p:spPr>
          <a:xfrm>
            <a:off x="678655" y="4084294"/>
            <a:ext cx="8236746" cy="72032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由于在类上添加了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@RequestMapping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注解，并且其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属性值为“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/hello”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，所以上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述代码方法的请求路径将变为：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http://localhost:8080/ch12/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hello/firstController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2" descr="E:\白沙\设计文档\素材\灯泡.png">
            <a:extLst>
              <a:ext uri="{FF2B5EF4-FFF2-40B4-BE49-F238E27FC236}">
                <a16:creationId xmlns:a16="http://schemas.microsoft.com/office/drawing/2014/main" id="{BDE8BA31-C617-43FD-9371-1FC2B76F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001303"/>
            <a:ext cx="90011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C0907-7CD2-4B3B-888D-E1ED8B21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注解除了可以指定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属性外，还可以指定其他一些属性，如下表所示。</a:t>
            </a:r>
            <a:endParaRPr lang="zh-CN" altLang="en-US" dirty="0"/>
          </a:p>
        </p:txBody>
      </p:sp>
      <p:sp>
        <p:nvSpPr>
          <p:cNvPr id="27650" name="标题 1">
            <a:extLst>
              <a:ext uri="{FF2B5EF4-FFF2-40B4-BE49-F238E27FC236}">
                <a16:creationId xmlns:a16="http://schemas.microsoft.com/office/drawing/2014/main" id="{DC422166-6D27-4847-8F58-15FA054D2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12.3.2 RequestMapping</a:t>
            </a:r>
            <a:r>
              <a:rPr lang="zh-CN" altLang="en-US"/>
              <a:t>注解的属性</a:t>
            </a:r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113D6C5A-C8EB-409A-BD46-00B77D5B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2" y="1495679"/>
            <a:ext cx="7670970" cy="3307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4E01D2F-568C-4381-BA61-A366EBD03509}"/>
              </a:ext>
            </a:extLst>
          </p:cNvPr>
          <p:cNvSpPr/>
          <p:nvPr/>
        </p:nvSpPr>
        <p:spPr>
          <a:xfrm>
            <a:off x="410631" y="3950898"/>
            <a:ext cx="8553367" cy="86860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所有属性都是可选的，但其默认属性是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是其唯一属性时，可以省略属性名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@RequestMapping(value="/firstController")</a:t>
            </a:r>
          </a:p>
          <a:p>
            <a:pPr marL="0" lvl="1"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@RequestMapping("/firstController")</a:t>
            </a:r>
          </a:p>
        </p:txBody>
      </p:sp>
      <p:pic>
        <p:nvPicPr>
          <p:cNvPr id="9" name="Picture 2" descr="E:\白沙\设计文档\素材\灯泡.png">
            <a:extLst>
              <a:ext uri="{FF2B5EF4-FFF2-40B4-BE49-F238E27FC236}">
                <a16:creationId xmlns:a16="http://schemas.microsoft.com/office/drawing/2014/main" id="{173D7BEC-4696-43F7-B922-4BBDABA0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512" y="3821503"/>
            <a:ext cx="1030352" cy="98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4F346-16D1-4AE1-AED6-85CBF056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以后的版本中，引入了新的组合注解，来帮助简化常用的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方法的映射，并更好的表达被注解方法的语义。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组合注解及其描述如下所示：</a:t>
            </a:r>
          </a:p>
          <a:p>
            <a:endParaRPr lang="zh-CN" altLang="en-US" dirty="0"/>
          </a:p>
        </p:txBody>
      </p:sp>
      <p:sp>
        <p:nvSpPr>
          <p:cNvPr id="28674" name="标题 1">
            <a:extLst>
              <a:ext uri="{FF2B5EF4-FFF2-40B4-BE49-F238E27FC236}">
                <a16:creationId xmlns:a16="http://schemas.microsoft.com/office/drawing/2014/main" id="{A81D3F7D-C999-4F5D-8262-9E53FB9AA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12.3.3 </a:t>
            </a:r>
            <a:r>
              <a:rPr lang="zh-CN" altLang="en-US"/>
              <a:t>组合注解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77217E-E55F-486F-A4B5-ADD16346BB10}"/>
              </a:ext>
            </a:extLst>
          </p:cNvPr>
          <p:cNvSpPr/>
          <p:nvPr/>
        </p:nvSpPr>
        <p:spPr bwMode="auto">
          <a:xfrm>
            <a:off x="1703038" y="1953703"/>
            <a:ext cx="5715675" cy="250494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方式的请求；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PostMapping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方式的请求；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方式的请求；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DeleteMapping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方式的请求；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PatchMapping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方式的请求。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A52E55-1486-451A-9574-1437B71D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为例，该组合注解是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(method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RequestMethod.GET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的缩写，它会将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GET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请求映射到特定的处理方法上。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在实际开发中，传统的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注解使用方式如下：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注解后的简化代码如下：</a:t>
            </a:r>
            <a:endParaRPr lang="zh-CN" altLang="en-US" dirty="0"/>
          </a:p>
        </p:txBody>
      </p:sp>
      <p:sp>
        <p:nvSpPr>
          <p:cNvPr id="29698" name="标题 1">
            <a:extLst>
              <a:ext uri="{FF2B5EF4-FFF2-40B4-BE49-F238E27FC236}">
                <a16:creationId xmlns:a16="http://schemas.microsoft.com/office/drawing/2014/main" id="{93A288E5-5503-47C6-9D7D-8A527AF70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12.3.3 </a:t>
            </a:r>
            <a:r>
              <a:rPr lang="zh-CN" altLang="en-US"/>
              <a:t>组合注解</a:t>
            </a: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A4A4B735-5A45-4240-A61D-3288A789A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66" y="2287834"/>
            <a:ext cx="8713832" cy="9286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(value="/user/{id}",method=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RequestMethod.GET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selectUserById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id){    ...   }</a:t>
            </a: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6AF5BF2C-A727-4F18-A2AE-4065212C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74" y="3645803"/>
            <a:ext cx="6521570" cy="9429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(value="/user/{id}")</a:t>
            </a:r>
          </a:p>
          <a:p>
            <a:pPr marL="0"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selectUserById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id){   ...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C96A15-12E0-4498-9141-1A5E3F1A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在控制器类中，每一个请求处理方法都可以有多个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不同类型的参数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，以及一个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多种类型的返回结果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。请求处理方法中，可以出现的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参数类型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23A83F-365D-4CB4-971A-8DC18F728D6C}"/>
              </a:ext>
            </a:extLst>
          </p:cNvPr>
          <p:cNvSpPr/>
          <p:nvPr/>
        </p:nvSpPr>
        <p:spPr bwMode="auto">
          <a:xfrm>
            <a:off x="1475118" y="1460071"/>
            <a:ext cx="7676973" cy="335942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javax.servlet.ServletRequest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javax.servlet.ServletResponse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javax.servlet.http.HttpSession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org.springframework.web.context.request.WebRequest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org.springframework.web.context.request.NativeWebRequest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java.util.Locale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java.util.TimeZone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6+) /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java.time.ZoneId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(on Java 8)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java.io.Reader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java.io.Writer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org.springframework.http.HttpMethod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java.security.Principal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MatrixVariable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RequestParam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RequestHeader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RequestPart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SessionAttribute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RequestAttribute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HttpEntity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java.util.Map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org.springframework.ui.Model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org.springframework.ui.ModelMap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org.springframework.web.servlet.mvc.support.RedirectAttributes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org.springframework.validation.Errors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org.springframework.validation.BindingResult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org.springframework.web.bind.support.SessionStatus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org.springframework.web.util.UriComponentsBuilder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050B80-2BBE-4514-B83F-C1B86001D928}"/>
              </a:ext>
            </a:extLst>
          </p:cNvPr>
          <p:cNvSpPr/>
          <p:nvPr/>
        </p:nvSpPr>
        <p:spPr bwMode="auto">
          <a:xfrm>
            <a:off x="2598728" y="3836236"/>
            <a:ext cx="1973271" cy="28718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1C4109-EACB-4584-9192-AEF9F67B0F81}"/>
              </a:ext>
            </a:extLst>
          </p:cNvPr>
          <p:cNvGrpSpPr>
            <a:grpSpLocks/>
          </p:cNvGrpSpPr>
          <p:nvPr/>
        </p:nvGrpSpPr>
        <p:grpSpPr bwMode="auto">
          <a:xfrm>
            <a:off x="4877626" y="2449157"/>
            <a:ext cx="3918347" cy="830997"/>
            <a:chOff x="1066800" y="4162424"/>
            <a:chExt cx="5857875" cy="1107997"/>
          </a:xfrm>
        </p:grpSpPr>
        <p:sp>
          <p:nvSpPr>
            <p:cNvPr id="4" name="圆角矩形标注 3">
              <a:extLst>
                <a:ext uri="{FF2B5EF4-FFF2-40B4-BE49-F238E27FC236}">
                  <a16:creationId xmlns:a16="http://schemas.microsoft.com/office/drawing/2014/main" id="{5CDC31F5-DDD6-4C03-8663-8B372E3F8742}"/>
                </a:ext>
              </a:extLst>
            </p:cNvPr>
            <p:cNvSpPr/>
            <p:nvPr/>
          </p:nvSpPr>
          <p:spPr>
            <a:xfrm>
              <a:off x="1066800" y="4162424"/>
              <a:ext cx="5857875" cy="1095375"/>
            </a:xfrm>
            <a:prstGeom prst="wedgeRoundRectCallout">
              <a:avLst>
                <a:gd name="adj1" fmla="val -53856"/>
                <a:gd name="adj2" fmla="val 11605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728" name="TextBox 4">
              <a:extLst>
                <a:ext uri="{FF2B5EF4-FFF2-40B4-BE49-F238E27FC236}">
                  <a16:creationId xmlns:a16="http://schemas.microsoft.com/office/drawing/2014/main" id="{93E6DC1B-1718-43AD-BB23-FFD7B0816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575" y="4162425"/>
              <a:ext cx="5667375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该类型不是一个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 API</a:t>
              </a:r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类型，而是一个包含了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</a:t>
              </a:r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对象的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类型。如果方法中添加了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参数，则每次调用该请求处理方法时，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都会创建</a:t>
              </a:r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对象，并将其作为参数传递给方法</a:t>
              </a:r>
            </a:p>
          </p:txBody>
        </p:sp>
      </p:grpSp>
      <p:sp>
        <p:nvSpPr>
          <p:cNvPr id="30726" name="标题 1">
            <a:extLst>
              <a:ext uri="{FF2B5EF4-FFF2-40B4-BE49-F238E27FC236}">
                <a16:creationId xmlns:a16="http://schemas.microsoft.com/office/drawing/2014/main" id="{A498EB14-160B-4699-8E5B-F455E696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12.3.4 </a:t>
            </a:r>
            <a:r>
              <a:rPr lang="zh-CN" altLang="en-US"/>
              <a:t>请求处理方法的参数和返回类型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C96A15-12E0-4498-9141-1A5E3F1A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在控制器类中，每一个请求处理方法都可以有多个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不同类型的参数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，以及一个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多种类型的返回结果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。请求处理方法中，可以出现的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参数类型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23A83F-365D-4CB4-971A-8DC18F728D6C}"/>
              </a:ext>
            </a:extLst>
          </p:cNvPr>
          <p:cNvSpPr/>
          <p:nvPr/>
        </p:nvSpPr>
        <p:spPr bwMode="auto">
          <a:xfrm>
            <a:off x="0" y="593998"/>
            <a:ext cx="9253728" cy="4225501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javax.servlet.ServletRequest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javax.servlet.http.HttpServletRequest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javax.servlet.ServletResponse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javax.servlet.http.HttpServletResponse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javax.servlet.http.HttpSession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org.springframework.web.context.request.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WebRequest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.springframework.web.context.request.NativeWebRequest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java.util.Locale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java.util.TimeZone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6+) /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java.time.ZoneId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(on Java 8)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java.io.Reader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java.io.Writer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org.springframework.http.HttpMethod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java.security.Principal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MatrixVariable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RequestParam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RequestHeader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RequestPart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SessionAttribute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RequestAttribute</a:t>
            </a:r>
            <a:r>
              <a:rPr lang="zh-CN" alt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HttpEntity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java.util.Map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org.springframework.ui.Model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org.springframework.ui.ModelMap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org.springframework.web.servlet.mvc.support.RedirectAttributes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org.springframework.validation.Errors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org.springframework.validation.BindingResult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org.springframework.web.bind.support.SessionStatus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org.springframework.web.util.UriComponentsBuilder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标题 1">
            <a:extLst>
              <a:ext uri="{FF2B5EF4-FFF2-40B4-BE49-F238E27FC236}">
                <a16:creationId xmlns:a16="http://schemas.microsoft.com/office/drawing/2014/main" id="{A498EB14-160B-4699-8E5B-F455E696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12.3.4 </a:t>
            </a:r>
            <a:r>
              <a:rPr lang="zh-CN" altLang="en-US"/>
              <a:t>请求处理方法的参数和返回类型</a:t>
            </a:r>
          </a:p>
        </p:txBody>
      </p:sp>
    </p:spTree>
    <p:extLst>
      <p:ext uri="{BB962C8B-B14F-4D97-AF65-F5344CB8AC3E}">
        <p14:creationId xmlns:p14="http://schemas.microsoft.com/office/powerpoint/2010/main" val="251629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41940F-75C9-4D24-ADEE-05A30B5B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请求处理方法的返回类型</a:t>
            </a:r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所支持的常见方法返回类型如下：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1746" name="标题 1">
            <a:extLst>
              <a:ext uri="{FF2B5EF4-FFF2-40B4-BE49-F238E27FC236}">
                <a16:creationId xmlns:a16="http://schemas.microsoft.com/office/drawing/2014/main" id="{4F492566-EDA3-430D-A5C1-50466DA75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12.3.4 </a:t>
            </a:r>
            <a:r>
              <a:rPr lang="zh-CN" altLang="en-US"/>
              <a:t>请求处理方法的参数和返回类型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076874-26F1-4129-B208-29FCB5167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544" y="1577318"/>
            <a:ext cx="6167438" cy="45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534A2F0-46CB-4AFC-9011-8BBC9743E7EE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1545669"/>
            <a:ext cx="8248650" cy="2912973"/>
            <a:chOff x="447675" y="2546265"/>
            <a:chExt cx="8248650" cy="284890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7FCCF3-364C-453E-AB29-0C9F95CD4925}"/>
                </a:ext>
              </a:extLst>
            </p:cNvPr>
            <p:cNvSpPr/>
            <p:nvPr/>
          </p:nvSpPr>
          <p:spPr bwMode="auto">
            <a:xfrm>
              <a:off x="460375" y="2546265"/>
              <a:ext cx="8223250" cy="2848904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>
                <a:defRPr/>
              </a:pPr>
              <a:endPara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>
                <a:defRPr/>
              </a:pPr>
              <a:endPara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D9698081-3EC1-495B-9EB9-C89A6EF1E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75" y="2639134"/>
              <a:ext cx="8248650" cy="267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ModelAndView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Model</a:t>
              </a: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Map</a:t>
              </a: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View</a:t>
              </a: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</a:t>
              </a:r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HttpEntity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&lt;?&gt;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ResponseEntity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&lt;?&gt;</a:t>
              </a: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Callable&lt;?&gt;</a:t>
              </a:r>
            </a:p>
            <a:p>
              <a:pPr marL="0" lvl="1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	</a:t>
              </a:r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DeferredResult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&lt;?&gt;</a:t>
              </a:r>
            </a:p>
          </p:txBody>
        </p:sp>
      </p:grpSp>
      <p:sp>
        <p:nvSpPr>
          <p:cNvPr id="40" name="圆角矩形 24">
            <a:extLst>
              <a:ext uri="{FF2B5EF4-FFF2-40B4-BE49-F238E27FC236}">
                <a16:creationId xmlns:a16="http://schemas.microsoft.com/office/drawing/2014/main" id="{CD1E0D53-1B7C-4E8D-9D1D-CE05449C1DCE}"/>
              </a:ext>
            </a:extLst>
          </p:cNvPr>
          <p:cNvSpPr/>
          <p:nvPr/>
        </p:nvSpPr>
        <p:spPr bwMode="auto">
          <a:xfrm>
            <a:off x="2373111" y="3134385"/>
            <a:ext cx="5675312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在异步请求时使用，它只返回数据，而不会跳转视图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BF6F9B-642D-4FEF-A02A-602C8C0A01F3}"/>
              </a:ext>
            </a:extLst>
          </p:cNvPr>
          <p:cNvCxnSpPr/>
          <p:nvPr/>
        </p:nvCxnSpPr>
        <p:spPr>
          <a:xfrm flipV="1">
            <a:off x="2077888" y="3385778"/>
            <a:ext cx="2873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B416C8D-C1D8-4495-BD2C-4A3545F61B12}"/>
              </a:ext>
            </a:extLst>
          </p:cNvPr>
          <p:cNvSpPr/>
          <p:nvPr/>
        </p:nvSpPr>
        <p:spPr bwMode="auto">
          <a:xfrm>
            <a:off x="1405476" y="3238455"/>
            <a:ext cx="674687" cy="28098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43" name="圆角矩形 27">
            <a:extLst>
              <a:ext uri="{FF2B5EF4-FFF2-40B4-BE49-F238E27FC236}">
                <a16:creationId xmlns:a16="http://schemas.microsoft.com/office/drawing/2014/main" id="{0622CD50-96AE-485D-BA44-B376D06F65AB}"/>
              </a:ext>
            </a:extLst>
          </p:cNvPr>
          <p:cNvSpPr/>
          <p:nvPr/>
        </p:nvSpPr>
        <p:spPr bwMode="auto">
          <a:xfrm>
            <a:off x="2586038" y="2686711"/>
            <a:ext cx="4105275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可以跳转视图，但不能携带数据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572FA87-078D-47B3-B774-DC46DDB0E0A8}"/>
              </a:ext>
            </a:extLst>
          </p:cNvPr>
          <p:cNvCxnSpPr/>
          <p:nvPr/>
        </p:nvCxnSpPr>
        <p:spPr>
          <a:xfrm flipV="1">
            <a:off x="2286000" y="3032725"/>
            <a:ext cx="2873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D684B7C-A642-48AA-A341-2627127F4968}"/>
              </a:ext>
            </a:extLst>
          </p:cNvPr>
          <p:cNvSpPr/>
          <p:nvPr/>
        </p:nvSpPr>
        <p:spPr bwMode="auto">
          <a:xfrm>
            <a:off x="1405476" y="2927362"/>
            <a:ext cx="880524" cy="28098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sp>
        <p:nvSpPr>
          <p:cNvPr id="46" name="圆角矩形 30">
            <a:extLst>
              <a:ext uri="{FF2B5EF4-FFF2-40B4-BE49-F238E27FC236}">
                <a16:creationId xmlns:a16="http://schemas.microsoft.com/office/drawing/2014/main" id="{6392820C-A308-4CB2-A388-8937CC2F7658}"/>
              </a:ext>
            </a:extLst>
          </p:cNvPr>
          <p:cNvSpPr/>
          <p:nvPr/>
        </p:nvSpPr>
        <p:spPr bwMode="auto">
          <a:xfrm>
            <a:off x="4232942" y="1620546"/>
            <a:ext cx="3979862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可以添加</a:t>
            </a:r>
            <a:r>
              <a:rPr lang="en-US" altLang="zh-CN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数据，并指定视图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5F2D6FF-2FF7-4DB2-9659-121F18D0EA6C}"/>
              </a:ext>
            </a:extLst>
          </p:cNvPr>
          <p:cNvCxnSpPr/>
          <p:nvPr/>
        </p:nvCxnSpPr>
        <p:spPr>
          <a:xfrm flipV="1">
            <a:off x="3945604" y="1824539"/>
            <a:ext cx="2873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AF32FA9-ECAF-449D-8B85-CB93BA507DC1}"/>
              </a:ext>
            </a:extLst>
          </p:cNvPr>
          <p:cNvSpPr/>
          <p:nvPr/>
        </p:nvSpPr>
        <p:spPr bwMode="auto">
          <a:xfrm>
            <a:off x="1405476" y="1675827"/>
            <a:ext cx="2527428" cy="33383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3641CEE-B0ED-4C24-A3E6-22144EB7B10B}"/>
              </a:ext>
            </a:extLst>
          </p:cNvPr>
          <p:cNvGrpSpPr>
            <a:grpSpLocks/>
          </p:cNvGrpSpPr>
          <p:nvPr/>
        </p:nvGrpSpPr>
        <p:grpSpPr bwMode="auto">
          <a:xfrm>
            <a:off x="0" y="4051960"/>
            <a:ext cx="8651875" cy="1093788"/>
            <a:chOff x="205" y="5458151"/>
            <a:chExt cx="8651670" cy="109425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956B12F-26B4-481C-848E-161795E9703B}"/>
                </a:ext>
              </a:extLst>
            </p:cNvPr>
            <p:cNvSpPr/>
            <p:nvPr/>
          </p:nvSpPr>
          <p:spPr>
            <a:xfrm>
              <a:off x="576454" y="5639204"/>
              <a:ext cx="8075421" cy="903676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defRPr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由于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ModelAndView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类型未能实现数据与视图之间的解耦，所以在企业开发时，方法的返回类型通常都会使用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String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1" name="Picture 2" descr="E:\白沙\设计文档\素材\灯泡.png">
              <a:extLst>
                <a:ext uri="{FF2B5EF4-FFF2-40B4-BE49-F238E27FC236}">
                  <a16:creationId xmlns:a16="http://schemas.microsoft.com/office/drawing/2014/main" id="{B9CA74AA-101B-41F8-B5C2-54D4B5916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" y="5458151"/>
              <a:ext cx="1200122" cy="1094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FBCB21-109D-4CB1-B138-D3A85E24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F5EE78-8940-451F-92D6-DE3F18C3A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Spring MVC</a:t>
            </a:r>
            <a:r>
              <a:rPr lang="zh-CN" altLang="en-US" dirty="0"/>
              <a:t>工作流程</a:t>
            </a:r>
          </a:p>
        </p:txBody>
      </p:sp>
      <p:sp>
        <p:nvSpPr>
          <p:cNvPr id="35" name="圆角矩形 54">
            <a:extLst>
              <a:ext uri="{FF2B5EF4-FFF2-40B4-BE49-F238E27FC236}">
                <a16:creationId xmlns:a16="http://schemas.microsoft.com/office/drawing/2014/main" id="{3180E2E0-74D8-47D5-8FC1-0F98648CCC12}"/>
              </a:ext>
            </a:extLst>
          </p:cNvPr>
          <p:cNvSpPr/>
          <p:nvPr/>
        </p:nvSpPr>
        <p:spPr>
          <a:xfrm>
            <a:off x="1647825" y="1311394"/>
            <a:ext cx="6743700" cy="307657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F4ED6946-0FC8-4F37-93E0-EF25AA78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016244"/>
            <a:ext cx="2914650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前端控制器</a:t>
            </a: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40964615-23A5-46B8-BCDA-5AE48DD2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1378069"/>
            <a:ext cx="187642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HandlerMapping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处理器映射器</a:t>
            </a: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FB5EF93C-D34F-43E5-99E0-FC5212D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2568694"/>
            <a:ext cx="18764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HandlerAdapter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处理器适配器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E251DE29-AA34-4229-8281-3F00B918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3392607"/>
            <a:ext cx="1876425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ViewReslover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视图解析器</a:t>
            </a: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52E83CD8-4AED-4724-96D5-CA7C5D526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3689469"/>
            <a:ext cx="1295400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757DA10-2C20-44F1-BAEB-EDB2D88F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3391019"/>
            <a:ext cx="167322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视图（如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B527E32-C044-48C8-9755-596AB9458077}"/>
              </a:ext>
            </a:extLst>
          </p:cNvPr>
          <p:cNvCxnSpPr>
            <a:endCxn id="36" idx="1"/>
          </p:cNvCxnSpPr>
          <p:nvPr/>
        </p:nvCxnSpPr>
        <p:spPr>
          <a:xfrm>
            <a:off x="1228725" y="2328982"/>
            <a:ext cx="942975" cy="11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31E64D-36DB-435C-BA21-38B8F02D38AA}"/>
              </a:ext>
            </a:extLst>
          </p:cNvPr>
          <p:cNvCxnSpPr/>
          <p:nvPr/>
        </p:nvCxnSpPr>
        <p:spPr>
          <a:xfrm flipV="1">
            <a:off x="5086350" y="1489194"/>
            <a:ext cx="1128713" cy="527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513AFF-9960-491E-AB05-4502615B7A5A}"/>
              </a:ext>
            </a:extLst>
          </p:cNvPr>
          <p:cNvCxnSpPr>
            <a:endCxn id="36" idx="3"/>
          </p:cNvCxnSpPr>
          <p:nvPr/>
        </p:nvCxnSpPr>
        <p:spPr>
          <a:xfrm flipH="1">
            <a:off x="5086350" y="1840032"/>
            <a:ext cx="1128713" cy="5000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210AEA3-3F1B-4C50-9DE5-F2A34883764B}"/>
              </a:ext>
            </a:extLst>
          </p:cNvPr>
          <p:cNvCxnSpPr>
            <a:stCxn id="36" idx="3"/>
          </p:cNvCxnSpPr>
          <p:nvPr/>
        </p:nvCxnSpPr>
        <p:spPr>
          <a:xfrm>
            <a:off x="5086350" y="2340094"/>
            <a:ext cx="1128713" cy="3222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D2B64A6-735E-44A7-BA0F-BDC21BB1CFC5}"/>
              </a:ext>
            </a:extLst>
          </p:cNvPr>
          <p:cNvCxnSpPr/>
          <p:nvPr/>
        </p:nvCxnSpPr>
        <p:spPr>
          <a:xfrm flipH="1" flipV="1">
            <a:off x="5086350" y="2662357"/>
            <a:ext cx="1128713" cy="382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867868D-B6C0-47FF-A5F3-4C7377290E8C}"/>
              </a:ext>
            </a:extLst>
          </p:cNvPr>
          <p:cNvCxnSpPr/>
          <p:nvPr/>
        </p:nvCxnSpPr>
        <p:spPr>
          <a:xfrm>
            <a:off x="7343775" y="3216394"/>
            <a:ext cx="0" cy="509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FD9C293-BD15-4E98-8299-4F659AD3FCD2}"/>
              </a:ext>
            </a:extLst>
          </p:cNvPr>
          <p:cNvCxnSpPr/>
          <p:nvPr/>
        </p:nvCxnSpPr>
        <p:spPr>
          <a:xfrm flipV="1">
            <a:off x="6829425" y="3216394"/>
            <a:ext cx="0" cy="4730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7E748D0-A8B3-4553-A15F-88F69729803A}"/>
              </a:ext>
            </a:extLst>
          </p:cNvPr>
          <p:cNvCxnSpPr/>
          <p:nvPr/>
        </p:nvCxnSpPr>
        <p:spPr>
          <a:xfrm>
            <a:off x="4752975" y="2662357"/>
            <a:ext cx="0" cy="7302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1C71B2-B557-4BCE-9C82-AD868D5BBD5B}"/>
              </a:ext>
            </a:extLst>
          </p:cNvPr>
          <p:cNvCxnSpPr/>
          <p:nvPr/>
        </p:nvCxnSpPr>
        <p:spPr>
          <a:xfrm flipV="1">
            <a:off x="4095750" y="2662357"/>
            <a:ext cx="0" cy="7191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AB7BAB0-7D09-4D3D-A2CF-D2503D1E7F4A}"/>
              </a:ext>
            </a:extLst>
          </p:cNvPr>
          <p:cNvCxnSpPr>
            <a:endCxn id="41" idx="0"/>
          </p:cNvCxnSpPr>
          <p:nvPr/>
        </p:nvCxnSpPr>
        <p:spPr>
          <a:xfrm>
            <a:off x="2533650" y="2662357"/>
            <a:ext cx="0" cy="728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2D6DEFC-4C13-4200-A3CC-7FB3A03C8AF2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1228725" y="2328982"/>
            <a:ext cx="1304925" cy="10620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5">
            <a:extLst>
              <a:ext uri="{FF2B5EF4-FFF2-40B4-BE49-F238E27FC236}">
                <a16:creationId xmlns:a16="http://schemas.microsoft.com/office/drawing/2014/main" id="{062E0216-B2E8-49F7-B0FD-260EA140A9F8}"/>
              </a:ext>
            </a:extLst>
          </p:cNvPr>
          <p:cNvSpPr txBox="1"/>
          <p:nvPr/>
        </p:nvSpPr>
        <p:spPr>
          <a:xfrm>
            <a:off x="2301875" y="1573332"/>
            <a:ext cx="1470025" cy="369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sp>
        <p:nvSpPr>
          <p:cNvPr id="54" name="TextBox 11269">
            <a:extLst>
              <a:ext uri="{FF2B5EF4-FFF2-40B4-BE49-F238E27FC236}">
                <a16:creationId xmlns:a16="http://schemas.microsoft.com/office/drawing/2014/main" id="{530E7A35-6606-4F24-A1E3-829232369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003544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5" name="TextBox 72">
            <a:extLst>
              <a:ext uri="{FF2B5EF4-FFF2-40B4-BE49-F238E27FC236}">
                <a16:creationId xmlns:a16="http://schemas.microsoft.com/office/drawing/2014/main" id="{0F4AB0C9-1C6F-4F46-8312-A2412BB0F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5" y="1422519"/>
            <a:ext cx="47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2FC0A50A-958A-4808-A973-8CE858D3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1938457"/>
            <a:ext cx="47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57" name="TextBox 74">
            <a:extLst>
              <a:ext uri="{FF2B5EF4-FFF2-40B4-BE49-F238E27FC236}">
                <a16:creationId xmlns:a16="http://schemas.microsoft.com/office/drawing/2014/main" id="{7786C713-4E00-4D15-AA5A-6A646B46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2836982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31C4F678-DE49-4144-A869-6E810493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2248019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59" name="TextBox 76">
            <a:extLst>
              <a:ext uri="{FF2B5EF4-FFF2-40B4-BE49-F238E27FC236}">
                <a16:creationId xmlns:a16="http://schemas.microsoft.com/office/drawing/2014/main" id="{868FBF1D-2481-440F-AC9F-0A740DE7C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575" y="3267194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60" name="TextBox 77">
            <a:extLst>
              <a:ext uri="{FF2B5EF4-FFF2-40B4-BE49-F238E27FC236}">
                <a16:creationId xmlns:a16="http://schemas.microsoft.com/office/drawing/2014/main" id="{9CCA4C21-2CF1-43BA-8A0A-12EF5288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3278307"/>
            <a:ext cx="471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</a:p>
        </p:txBody>
      </p:sp>
      <p:sp>
        <p:nvSpPr>
          <p:cNvPr id="61" name="TextBox 78">
            <a:extLst>
              <a:ext uri="{FF2B5EF4-FFF2-40B4-BE49-F238E27FC236}">
                <a16:creationId xmlns:a16="http://schemas.microsoft.com/office/drawing/2014/main" id="{8ABD5908-A186-48C6-8E48-4D2BAEC45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2894132"/>
            <a:ext cx="47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8E51EAF7-9EFC-41A1-B6D8-9C96764C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889369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</a:p>
        </p:txBody>
      </p:sp>
      <p:sp>
        <p:nvSpPr>
          <p:cNvPr id="63" name="TextBox 80">
            <a:extLst>
              <a:ext uri="{FF2B5EF4-FFF2-40B4-BE49-F238E27FC236}">
                <a16:creationId xmlns:a16="http://schemas.microsoft.com/office/drawing/2014/main" id="{C9DA4C20-AB45-4DF8-B6AF-F7BCC343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2898894"/>
            <a:ext cx="47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</a:p>
        </p:txBody>
      </p:sp>
      <p:sp>
        <p:nvSpPr>
          <p:cNvPr id="64" name="TextBox 81">
            <a:extLst>
              <a:ext uri="{FF2B5EF4-FFF2-40B4-BE49-F238E27FC236}">
                <a16:creationId xmlns:a16="http://schemas.microsoft.com/office/drawing/2014/main" id="{474DF71C-A368-4D6D-B01B-9251BFFFC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2760782"/>
            <a:ext cx="471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⑪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0AF11C7-4276-46C6-96E9-9B149A4A1D7B}"/>
              </a:ext>
            </a:extLst>
          </p:cNvPr>
          <p:cNvSpPr/>
          <p:nvPr/>
        </p:nvSpPr>
        <p:spPr>
          <a:xfrm>
            <a:off x="582394" y="21554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7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5C5FCF-76BF-49E3-B2CF-02A52225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类型的返回值不能携带数据，那么在方法中是如何将数据带入视图页面的呢？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参数类型，即可添加需要在视图中显示的属性，其示例代码如下：</a:t>
            </a:r>
            <a:endParaRPr lang="zh-CN" altLang="en-US" dirty="0"/>
          </a:p>
        </p:txBody>
      </p:sp>
      <p:sp>
        <p:nvSpPr>
          <p:cNvPr id="32770" name="标题 1">
            <a:extLst>
              <a:ext uri="{FF2B5EF4-FFF2-40B4-BE49-F238E27FC236}">
                <a16:creationId xmlns:a16="http://schemas.microsoft.com/office/drawing/2014/main" id="{1B0D1F1A-D8C8-4EAB-BA6E-4F2EF642A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12.3.4 </a:t>
            </a:r>
            <a:r>
              <a:rPr lang="zh-CN" altLang="en-US"/>
              <a:t>请求处理方法的参数和返回类型</a:t>
            </a:r>
          </a:p>
        </p:txBody>
      </p:sp>
      <p:sp>
        <p:nvSpPr>
          <p:cNvPr id="42" name="矩形 16">
            <a:extLst>
              <a:ext uri="{FF2B5EF4-FFF2-40B4-BE49-F238E27FC236}">
                <a16:creationId xmlns:a16="http://schemas.microsoft.com/office/drawing/2014/main" id="{F357DE66-6201-4FEB-985A-6AAB84FEA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98" y="2326099"/>
            <a:ext cx="8583283" cy="23494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(value="/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handleRequest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model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model.addAttribute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("msg", "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这是我的第一个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"/WEB-INF/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first.jsp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BACE7E-3078-4BF5-ABF9-565F4B97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类型除了可以返回上述代码中的视图页面外，还可以进行重定向与请求转发，具体方式如下：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重定向。例如，在修改用户信息操作后，将请求重定向到用户查询方法的实现代码如下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3794" name="标题 1">
            <a:extLst>
              <a:ext uri="{FF2B5EF4-FFF2-40B4-BE49-F238E27FC236}">
                <a16:creationId xmlns:a16="http://schemas.microsoft.com/office/drawing/2014/main" id="{47CA1C18-CA9F-4BE8-8761-F71CE0D8C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12.3.4 </a:t>
            </a:r>
            <a:r>
              <a:rPr lang="zh-CN" altLang="en-US"/>
              <a:t>请求处理方法的参数和返回类型</a:t>
            </a:r>
          </a:p>
        </p:txBody>
      </p:sp>
      <p:sp>
        <p:nvSpPr>
          <p:cNvPr id="42" name="矩形 16">
            <a:extLst>
              <a:ext uri="{FF2B5EF4-FFF2-40B4-BE49-F238E27FC236}">
                <a16:creationId xmlns:a16="http://schemas.microsoft.com/office/drawing/2014/main" id="{FE4B5061-9D14-452A-92A0-719CD7CF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02" y="2321745"/>
            <a:ext cx="7395309" cy="206047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(value="/update")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update(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request,HttpServletResponse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response, Model model){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...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"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redirect:queryUser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973B-6EB8-4114-ADA3-92C400FD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756" y="3071495"/>
            <a:ext cx="6153150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BACE7E-3078-4BF5-ABF9-565F4B97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类型除了可以返回上述代码中的视图页面外，还可以进行重定向与请求转发，具体方式如下：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请求转发。例如，用户执行修改操作时，转发到用户修改页面的实现代码如下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33794" name="标题 1">
            <a:extLst>
              <a:ext uri="{FF2B5EF4-FFF2-40B4-BE49-F238E27FC236}">
                <a16:creationId xmlns:a16="http://schemas.microsoft.com/office/drawing/2014/main" id="{47CA1C18-CA9F-4BE8-8761-F71CE0D8C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12.3.4 </a:t>
            </a:r>
            <a:r>
              <a:rPr lang="zh-CN" altLang="en-US"/>
              <a:t>请求处理方法的参数和返回类型</a:t>
            </a: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A102ACFF-417C-421A-A263-984C2513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86" y="2334935"/>
            <a:ext cx="7652101" cy="22456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(value="/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toEdit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update(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request,HttpServletResponse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response, Model model){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...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"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forward:editUser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973B-6EB8-4114-ADA3-92C400FD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756" y="3071495"/>
            <a:ext cx="6153150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DD53FCF1-9FA3-46C8-9B30-259F6400E490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BAF1AF-A6BF-4EE0-8008-7D843EC26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的核心类和注解</a:t>
            </a:r>
          </a:p>
        </p:txBody>
      </p:sp>
      <p:grpSp>
        <p:nvGrpSpPr>
          <p:cNvPr id="16" name="组合 6">
            <a:extLst>
              <a:ext uri="{FF2B5EF4-FFF2-40B4-BE49-F238E27FC236}">
                <a16:creationId xmlns:a16="http://schemas.microsoft.com/office/drawing/2014/main" id="{A0EEE449-C5B4-4BEC-976B-63876ABF2CE8}"/>
              </a:ext>
            </a:extLst>
          </p:cNvPr>
          <p:cNvGrpSpPr>
            <a:grpSpLocks/>
          </p:cNvGrpSpPr>
          <p:nvPr/>
        </p:nvGrpSpPr>
        <p:grpSpPr bwMode="auto">
          <a:xfrm>
            <a:off x="239754" y="974958"/>
            <a:ext cx="8664492" cy="3443287"/>
            <a:chOff x="240293" y="1756903"/>
            <a:chExt cx="8663857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DC46228B-7C4C-4169-9738-FBF050615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293" y="1756903"/>
              <a:ext cx="8663857" cy="3444382"/>
              <a:chOff x="240293" y="1756903"/>
              <a:chExt cx="8663857" cy="3444382"/>
            </a:xfrm>
          </p:grpSpPr>
          <p:sp>
            <p:nvSpPr>
              <p:cNvPr id="22" name="对角圆角矩形 10">
                <a:extLst>
                  <a:ext uri="{FF2B5EF4-FFF2-40B4-BE49-F238E27FC236}">
                    <a16:creationId xmlns:a16="http://schemas.microsoft.com/office/drawing/2014/main" id="{79759F43-2C2E-4B44-A883-4F2169F1D721}"/>
                  </a:ext>
                </a:extLst>
              </p:cNvPr>
              <p:cNvSpPr/>
              <p:nvPr/>
            </p:nvSpPr>
            <p:spPr>
              <a:xfrm>
                <a:off x="240293" y="3911825"/>
                <a:ext cx="6306635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797B4AEE-2FE0-481A-A003-13DDB9845D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7792" y="1756903"/>
                <a:ext cx="3566358" cy="3444382"/>
                <a:chOff x="5337792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B849E650-8ED0-4158-B22B-6680E7662D3A}"/>
                    </a:ext>
                  </a:extLst>
                </p:cNvPr>
                <p:cNvSpPr/>
                <p:nvPr/>
              </p:nvSpPr>
              <p:spPr>
                <a:xfrm>
                  <a:off x="5375393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76CCB7EC-C160-4096-8BEC-6228B28EC0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37792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D1210393-C088-433A-BAE7-95873C4AB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82" y="2722249"/>
              <a:ext cx="50216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12.2  @Controller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8726FDB6-A97F-4A25-A28C-3D0789A5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82" y="3369847"/>
              <a:ext cx="5901465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  @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14DCEEFA-5AD3-4BE3-91D4-7ACFC63F1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82" y="1988840"/>
              <a:ext cx="51485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12.1 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D6B03198-A787-4B85-A3FE-FB7CDED2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81" y="4055673"/>
              <a:ext cx="45896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12.4  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6B4B097C-8D99-419E-8C2A-B5D816A7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55" y="3897545"/>
            <a:ext cx="59018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</a:t>
            </a: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7183002-7BBC-45FC-BC8C-3FC9AC4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603550"/>
            <a:ext cx="8863697" cy="413464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MVC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中的视图解析器负责解析视图。可以通过在配置文件中定义一个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来配置视图解析器，配置示例如下：</a:t>
            </a:r>
            <a:endParaRPr lang="zh-CN" altLang="en-US" dirty="0"/>
          </a:p>
        </p:txBody>
      </p:sp>
      <p:sp>
        <p:nvSpPr>
          <p:cNvPr id="35842" name="标题 1">
            <a:extLst>
              <a:ext uri="{FF2B5EF4-FFF2-40B4-BE49-F238E27FC236}">
                <a16:creationId xmlns:a16="http://schemas.microsoft.com/office/drawing/2014/main" id="{C40AE478-1B1C-4D02-8A34-9014642DE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12.4 ViewResolver</a:t>
            </a:r>
            <a:r>
              <a:rPr lang="zh-CN" altLang="en-US"/>
              <a:t>（视图解析器）</a:t>
            </a:r>
          </a:p>
        </p:txBody>
      </p:sp>
      <p:sp>
        <p:nvSpPr>
          <p:cNvPr id="42" name="矩形 16">
            <a:extLst>
              <a:ext uri="{FF2B5EF4-FFF2-40B4-BE49-F238E27FC236}">
                <a16:creationId xmlns:a16="http://schemas.microsoft.com/office/drawing/2014/main" id="{57A74EAC-3EF3-4278-85FB-636D56E5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6" y="1404705"/>
            <a:ext cx="8397935" cy="24273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&lt;bean id="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  class="org.springframework.web.servlet.view.InternalResourceViewResolver"&gt;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&lt;property name="prefix" value="/WEB-INF/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 /&gt;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&lt;property name="suffix" value=".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&lt;/bean&gt;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44CDC3-C87C-4930-AE95-975E92F4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0" y="3872038"/>
            <a:ext cx="888629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上述代码中，定义了一个视图解析器，并设置了视图的前缀和后缀属性。这样设置后，方法中所定义的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路径将可以简化。例如，入门案例中的逻辑视图名只需设置为“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first.jsp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”，视图解析器会自动的增加前缀和后缀。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BA8EDD0A-157D-4EDA-9EA6-4AF8D60AAF6A}"/>
              </a:ext>
            </a:extLst>
          </p:cNvPr>
          <p:cNvSpPr/>
          <p:nvPr/>
        </p:nvSpPr>
        <p:spPr>
          <a:xfrm>
            <a:off x="6956823" y="2296836"/>
            <a:ext cx="1436679" cy="411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设置前缀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6140736-6D8A-4A86-9195-0011BBE7FEC4}"/>
              </a:ext>
            </a:extLst>
          </p:cNvPr>
          <p:cNvCxnSpPr/>
          <p:nvPr/>
        </p:nvCxnSpPr>
        <p:spPr>
          <a:xfrm flipH="1">
            <a:off x="6263879" y="2497623"/>
            <a:ext cx="6929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4E1C5D8-09B3-4642-90CE-E3DA09ADDC2F}"/>
              </a:ext>
            </a:extLst>
          </p:cNvPr>
          <p:cNvSpPr/>
          <p:nvPr/>
        </p:nvSpPr>
        <p:spPr>
          <a:xfrm>
            <a:off x="5572800" y="2737189"/>
            <a:ext cx="1526740" cy="411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设置后缀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1DABC1-5690-49BF-A8CF-02D642FA09F1}"/>
              </a:ext>
            </a:extLst>
          </p:cNvPr>
          <p:cNvCxnSpPr>
            <a:cxnSpLocks/>
          </p:cNvCxnSpPr>
          <p:nvPr/>
        </p:nvCxnSpPr>
        <p:spPr>
          <a:xfrm flipH="1">
            <a:off x="5094976" y="2935089"/>
            <a:ext cx="4778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/>
      <p:bldP spid="4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2D7F4EE-BF21-41BD-AA4C-C21081EA3738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5F55B9-6C8D-427C-9099-6B71A1BA4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的核心类和注解</a:t>
            </a:r>
          </a:p>
        </p:txBody>
      </p:sp>
      <p:grpSp>
        <p:nvGrpSpPr>
          <p:cNvPr id="16" name="组合 6">
            <a:extLst>
              <a:ext uri="{FF2B5EF4-FFF2-40B4-BE49-F238E27FC236}">
                <a16:creationId xmlns:a16="http://schemas.microsoft.com/office/drawing/2014/main" id="{39C52025-E4D2-4EA9-8DF7-2FA0412120D8}"/>
              </a:ext>
            </a:extLst>
          </p:cNvPr>
          <p:cNvGrpSpPr>
            <a:grpSpLocks/>
          </p:cNvGrpSpPr>
          <p:nvPr/>
        </p:nvGrpSpPr>
        <p:grpSpPr bwMode="auto">
          <a:xfrm>
            <a:off x="173852" y="945455"/>
            <a:ext cx="8712150" cy="3443287"/>
            <a:chOff x="258536" y="1756903"/>
            <a:chExt cx="8711513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862D5A7E-406A-4524-8EF2-07A79C5F8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536" y="1756903"/>
              <a:ext cx="8711513" cy="3444382"/>
              <a:chOff x="258536" y="1756903"/>
              <a:chExt cx="8711513" cy="3444382"/>
            </a:xfrm>
          </p:grpSpPr>
          <p:sp>
            <p:nvSpPr>
              <p:cNvPr id="22" name="对角圆角矩形 10">
                <a:extLst>
                  <a:ext uri="{FF2B5EF4-FFF2-40B4-BE49-F238E27FC236}">
                    <a16:creationId xmlns:a16="http://schemas.microsoft.com/office/drawing/2014/main" id="{DD8E2915-9274-4264-8230-32BF74537A41}"/>
                  </a:ext>
                </a:extLst>
              </p:cNvPr>
              <p:cNvSpPr/>
              <p:nvPr/>
            </p:nvSpPr>
            <p:spPr>
              <a:xfrm>
                <a:off x="258536" y="4521619"/>
                <a:ext cx="6288392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DEDA0E8A-36CA-4B91-9388-A561E1CB7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03691" y="1756903"/>
                <a:ext cx="3566358" cy="3444382"/>
                <a:chOff x="5403691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195E675-C254-4A91-9303-DDA875D9DF58}"/>
                    </a:ext>
                  </a:extLst>
                </p:cNvPr>
                <p:cNvSpPr/>
                <p:nvPr/>
              </p:nvSpPr>
              <p:spPr>
                <a:xfrm>
                  <a:off x="544128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5322A60A-6932-48E7-8559-DDB00BB432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03691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FA43F9C9-F4EB-4A81-BBE4-C8860D0A5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19" y="2722249"/>
              <a:ext cx="50134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12.2  @Controller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9F930866-50E8-46EB-8EE7-E50397680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19" y="3369847"/>
              <a:ext cx="5893227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  @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F9013B76-28E6-4E17-893B-6B041BCA7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19" y="1988840"/>
              <a:ext cx="5140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12.1 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21CFC4D7-0AE5-45F6-A347-315DE3287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19" y="4055673"/>
              <a:ext cx="45813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12.4 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0347BEB0-CA2C-4116-B95C-D9D31772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46" y="3852167"/>
            <a:ext cx="58936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7665-6AF5-46BA-8934-3C66DB12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注解演示入门案例开发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创建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项目，引入所有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包及文件，并添加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Spring AOP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所需的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JAR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包；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在配置文件中添加注解扫描配置，并定义视图解析器；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8914" name="标题 1">
            <a:extLst>
              <a:ext uri="{FF2B5EF4-FFF2-40B4-BE49-F238E27FC236}">
                <a16:creationId xmlns:a16="http://schemas.microsoft.com/office/drawing/2014/main" id="{EF7A1502-876F-459E-A117-89BB9601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12.5 </a:t>
            </a:r>
            <a:r>
              <a:rPr lang="zh-CN" altLang="en-US"/>
              <a:t>基于注解的</a:t>
            </a:r>
            <a:r>
              <a:rPr lang="en-US" altLang="zh-CN"/>
              <a:t>Spring MVC</a:t>
            </a:r>
            <a:r>
              <a:rPr lang="zh-CN" altLang="en-US"/>
              <a:t>应用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C11270A0-7517-4209-AC70-E42747262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830638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54BB2D6-B327-4BA6-B8E8-89D662851F3D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447924"/>
            <a:ext cx="6411913" cy="617538"/>
            <a:chOff x="1771838" y="1483316"/>
            <a:chExt cx="5788925" cy="61925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6039714-A80F-4D3D-ABD5-8A79874AE5D8}"/>
                </a:ext>
              </a:extLst>
            </p:cNvPr>
            <p:cNvSpPr/>
            <p:nvPr/>
          </p:nvSpPr>
          <p:spPr>
            <a:xfrm>
              <a:off x="1811969" y="1483316"/>
              <a:ext cx="5708663" cy="3703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4590DEF-1728-4959-82D6-77A51FB55EE0}"/>
                </a:ext>
              </a:extLst>
            </p:cNvPr>
            <p:cNvCxnSpPr/>
            <p:nvPr/>
          </p:nvCxnSpPr>
          <p:spPr>
            <a:xfrm>
              <a:off x="1771838" y="2102570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3C4E547-C297-4EDC-8C25-5305DB923404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336925"/>
            <a:ext cx="6464300" cy="379413"/>
            <a:chOff x="1771838" y="2362107"/>
            <a:chExt cx="5788925" cy="37969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910E87D-0A08-4418-8526-5841C8C1AC56}"/>
                </a:ext>
              </a:extLst>
            </p:cNvPr>
            <p:cNvSpPr/>
            <p:nvPr/>
          </p:nvSpPr>
          <p:spPr>
            <a:xfrm>
              <a:off x="1811644" y="2362107"/>
              <a:ext cx="5709313" cy="370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733BB21-1E92-4EDC-AD66-0F025E356C7C}"/>
                </a:ext>
              </a:extLst>
            </p:cNvPr>
            <p:cNvCxnSpPr/>
            <p:nvPr/>
          </p:nvCxnSpPr>
          <p:spPr>
            <a:xfrm>
              <a:off x="1771838" y="2741803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563393E-D38F-4E2F-92D7-357A1B13D6EA}"/>
              </a:ext>
            </a:extLst>
          </p:cNvPr>
          <p:cNvCxnSpPr/>
          <p:nvPr/>
        </p:nvCxnSpPr>
        <p:spPr bwMode="auto">
          <a:xfrm>
            <a:off x="1771650" y="4375150"/>
            <a:ext cx="6394450" cy="0"/>
          </a:xfrm>
          <a:prstGeom prst="line">
            <a:avLst/>
          </a:prstGeom>
          <a:ln w="95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816514D-0A37-4B32-A70E-F2B2C803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2" y="2341412"/>
            <a:ext cx="8863697" cy="24780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context:component-scan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base-package="cn.edu.ujn.ch12.controller" /&gt;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&lt;bean id="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class=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"org.springframework.web.servlet.view.InternalResourceViewResolver"&gt;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&lt;property name="prefix" value="/WEB-INF/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 /&gt;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&lt;property name="suffix" value=".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&lt;/bean&gt;</a:t>
            </a:r>
          </a:p>
        </p:txBody>
      </p:sp>
      <p:sp>
        <p:nvSpPr>
          <p:cNvPr id="78" name="矩形 8">
            <a:extLst>
              <a:ext uri="{FF2B5EF4-FFF2-40B4-BE49-F238E27FC236}">
                <a16:creationId xmlns:a16="http://schemas.microsoft.com/office/drawing/2014/main" id="{74C565AC-CB31-434A-BD98-297AAF1E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22363"/>
            <a:ext cx="8105775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7665-6AF5-46BA-8934-3C66DB12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注解演示入门案例开发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创建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FirstController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类，在类和方法上添加相应注解；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8914" name="标题 1">
            <a:extLst>
              <a:ext uri="{FF2B5EF4-FFF2-40B4-BE49-F238E27FC236}">
                <a16:creationId xmlns:a16="http://schemas.microsoft.com/office/drawing/2014/main" id="{EF7A1502-876F-459E-A117-89BB9601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12.5 </a:t>
            </a:r>
            <a:r>
              <a:rPr lang="zh-CN" altLang="en-US"/>
              <a:t>基于注解的</a:t>
            </a:r>
            <a:r>
              <a:rPr lang="en-US" altLang="zh-CN"/>
              <a:t>Spring MVC</a:t>
            </a:r>
            <a:r>
              <a:rPr lang="zh-CN" altLang="en-US"/>
              <a:t>应用</a:t>
            </a: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C11270A0-7517-4209-AC70-E42747262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830638"/>
            <a:ext cx="184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600">
              <a:solidFill>
                <a:schemeClr val="bg1"/>
              </a:solidFill>
            </a:endParaRPr>
          </a:p>
          <a:p>
            <a:endParaRPr lang="zh-CN" altLang="zh-CN" sz="1600"/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54BB2D6-B327-4BA6-B8E8-89D662851F3D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447924"/>
            <a:ext cx="6411913" cy="617538"/>
            <a:chOff x="1771838" y="1483316"/>
            <a:chExt cx="5788925" cy="61925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6039714-A80F-4D3D-ABD5-8A79874AE5D8}"/>
                </a:ext>
              </a:extLst>
            </p:cNvPr>
            <p:cNvSpPr/>
            <p:nvPr/>
          </p:nvSpPr>
          <p:spPr>
            <a:xfrm>
              <a:off x="1811969" y="1483316"/>
              <a:ext cx="5708663" cy="3703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4590DEF-1728-4959-82D6-77A51FB55EE0}"/>
                </a:ext>
              </a:extLst>
            </p:cNvPr>
            <p:cNvCxnSpPr/>
            <p:nvPr/>
          </p:nvCxnSpPr>
          <p:spPr>
            <a:xfrm>
              <a:off x="1771838" y="2102570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3C4E547-C297-4EDC-8C25-5305DB923404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336925"/>
            <a:ext cx="6464300" cy="379413"/>
            <a:chOff x="1771838" y="2362107"/>
            <a:chExt cx="5788925" cy="37969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910E87D-0A08-4418-8526-5841C8C1AC56}"/>
                </a:ext>
              </a:extLst>
            </p:cNvPr>
            <p:cNvSpPr/>
            <p:nvPr/>
          </p:nvSpPr>
          <p:spPr>
            <a:xfrm>
              <a:off x="1811644" y="2362107"/>
              <a:ext cx="5709313" cy="370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733BB21-1E92-4EDC-AD66-0F025E356C7C}"/>
                </a:ext>
              </a:extLst>
            </p:cNvPr>
            <p:cNvCxnSpPr/>
            <p:nvPr/>
          </p:nvCxnSpPr>
          <p:spPr>
            <a:xfrm>
              <a:off x="1771838" y="2741803"/>
              <a:ext cx="5788925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29B2639-76F6-4B68-852C-B87622852D5A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989388"/>
            <a:ext cx="6464300" cy="385762"/>
            <a:chOff x="1771838" y="2990597"/>
            <a:chExt cx="5851946" cy="385712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AA1AD6A-2300-46E4-909E-7079946A4DE8}"/>
                </a:ext>
              </a:extLst>
            </p:cNvPr>
            <p:cNvSpPr/>
            <p:nvPr/>
          </p:nvSpPr>
          <p:spPr>
            <a:xfrm>
              <a:off x="1810641" y="2990597"/>
              <a:ext cx="5813143" cy="369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563393E-D38F-4E2F-92D7-357A1B13D6EA}"/>
                </a:ext>
              </a:extLst>
            </p:cNvPr>
            <p:cNvCxnSpPr/>
            <p:nvPr/>
          </p:nvCxnSpPr>
          <p:spPr>
            <a:xfrm>
              <a:off x="1771838" y="3376309"/>
              <a:ext cx="5788713" cy="0"/>
            </a:xfrm>
            <a:prstGeom prst="line">
              <a:avLst/>
            </a:prstGeom>
            <a:ln w="95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8">
            <a:extLst>
              <a:ext uri="{FF2B5EF4-FFF2-40B4-BE49-F238E27FC236}">
                <a16:creationId xmlns:a16="http://schemas.microsoft.com/office/drawing/2014/main" id="{74C565AC-CB31-434A-BD98-297AAF1E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22363"/>
            <a:ext cx="8105775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A3D6FA9-EE71-4618-9BAC-A97FEDC55199}"/>
              </a:ext>
            </a:extLst>
          </p:cNvPr>
          <p:cNvGrpSpPr>
            <a:grpSpLocks/>
          </p:cNvGrpSpPr>
          <p:nvPr/>
        </p:nvGrpSpPr>
        <p:grpSpPr bwMode="auto">
          <a:xfrm>
            <a:off x="289103" y="1201958"/>
            <a:ext cx="8549661" cy="3610736"/>
            <a:chOff x="676979" y="1326929"/>
            <a:chExt cx="9012308" cy="4332525"/>
          </a:xfrm>
        </p:grpSpPr>
        <p:sp>
          <p:nvSpPr>
            <p:cNvPr id="92" name="矩形 89">
              <a:extLst>
                <a:ext uri="{FF2B5EF4-FFF2-40B4-BE49-F238E27FC236}">
                  <a16:creationId xmlns:a16="http://schemas.microsoft.com/office/drawing/2014/main" id="{1C3DBA99-C838-48C7-AED5-E6623BAA6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79" y="1718385"/>
              <a:ext cx="9012308" cy="394106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@Controller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@</a:t>
              </a:r>
              <a:r>
                <a:rPr lang="en-US" altLang="zh-CN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RequestMapping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(value="/hello")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class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FirstController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@</a:t>
              </a:r>
              <a:r>
                <a:rPr lang="en-US" altLang="zh-CN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RequestMapping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(value="/</a:t>
              </a:r>
              <a:r>
                <a:rPr lang="en-US" altLang="zh-CN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firstController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")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public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handleRequest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HttpServletRequest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request,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HttpServletResponse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response,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model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throws Exception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model.addAttribute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("msg", "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这是我的第一个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程序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return "first";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 dirty="0"/>
            </a:p>
          </p:txBody>
        </p:sp>
        <p:sp>
          <p:nvSpPr>
            <p:cNvPr id="93" name="矩形 90">
              <a:extLst>
                <a:ext uri="{FF2B5EF4-FFF2-40B4-BE49-F238E27FC236}">
                  <a16:creationId xmlns:a16="http://schemas.microsoft.com/office/drawing/2014/main" id="{4CB589AA-7EC9-4C32-AAEC-D510B606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79" y="1326929"/>
              <a:ext cx="8782297" cy="47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84AAB1-3945-4C0F-9532-4AB47100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注解演示入门案例开发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部署并启动项目，访问地址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http://localhost:8080/ch12/hello/firstController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8914" name="标题 1">
            <a:extLst>
              <a:ext uri="{FF2B5EF4-FFF2-40B4-BE49-F238E27FC236}">
                <a16:creationId xmlns:a16="http://schemas.microsoft.com/office/drawing/2014/main" id="{EF7A1502-876F-459E-A117-89BB9601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12.5 </a:t>
            </a:r>
            <a:r>
              <a:rPr lang="zh-CN" altLang="en-US"/>
              <a:t>基于注解的</a:t>
            </a:r>
            <a:r>
              <a:rPr lang="en-US" altLang="zh-CN"/>
              <a:t>Spring MVC</a:t>
            </a:r>
            <a:r>
              <a:rPr lang="zh-CN" altLang="en-US"/>
              <a:t>应用</a:t>
            </a:r>
          </a:p>
        </p:txBody>
      </p:sp>
      <p:sp>
        <p:nvSpPr>
          <p:cNvPr id="78" name="矩形 8">
            <a:extLst>
              <a:ext uri="{FF2B5EF4-FFF2-40B4-BE49-F238E27FC236}">
                <a16:creationId xmlns:a16="http://schemas.microsoft.com/office/drawing/2014/main" id="{74C565AC-CB31-434A-BD98-297AAF1E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122363"/>
            <a:ext cx="8105775" cy="4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图片 1">
            <a:extLst>
              <a:ext uri="{FF2B5EF4-FFF2-40B4-BE49-F238E27FC236}">
                <a16:creationId xmlns:a16="http://schemas.microsoft.com/office/drawing/2014/main" id="{C146A6B1-E9FD-4FAE-A4A8-36ED9859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5" y="2029184"/>
            <a:ext cx="7077205" cy="184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9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C36FCA-24FF-4543-8C5D-561EC04A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65B092-BC85-4AAC-95D2-B1B1B1A2DD6C}"/>
              </a:ext>
            </a:extLst>
          </p:cNvPr>
          <p:cNvGrpSpPr>
            <a:grpSpLocks/>
          </p:cNvGrpSpPr>
          <p:nvPr/>
        </p:nvGrpSpPr>
        <p:grpSpPr bwMode="auto">
          <a:xfrm>
            <a:off x="2087591" y="508959"/>
            <a:ext cx="6530197" cy="4201064"/>
            <a:chOff x="2374672" y="3331387"/>
            <a:chExt cx="5913437" cy="574905"/>
          </a:xfrm>
        </p:grpSpPr>
        <p:sp>
          <p:nvSpPr>
            <p:cNvPr id="39943" name="圆角矩形 1">
              <a:extLst>
                <a:ext uri="{FF2B5EF4-FFF2-40B4-BE49-F238E27FC236}">
                  <a16:creationId xmlns:a16="http://schemas.microsoft.com/office/drawing/2014/main" id="{87E5571F-8061-4C9E-9A4C-32F974E5E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336202"/>
              <a:ext cx="5913437" cy="57009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44" name="矩形 2">
              <a:extLst>
                <a:ext uri="{FF2B5EF4-FFF2-40B4-BE49-F238E27FC236}">
                  <a16:creationId xmlns:a16="http://schemas.microsoft.com/office/drawing/2014/main" id="{FCB5E711-4AB0-4840-8094-3E44238F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3" y="3331387"/>
              <a:ext cx="5739381" cy="552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>
                <a:solidFill>
                  <a:srgbClr val="00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1407B70-1200-4580-B775-28199BFC5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3" y="1238722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9E39BB-9233-42F4-8440-367D4DBA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47" y="624524"/>
            <a:ext cx="6411219" cy="373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本章主要对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的核心类及其相关注解的使用进行了详细的讲解。首先介绍了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DispatcherServlet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的作用和配置；然后介绍了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@Controller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RequestMapping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注解类型的相关知识；最后讲解了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视图解析器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的定义和配置，并通过一个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应用案例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，将本章所讲解的内容进行了一个全面总结。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通过本章的学习，能够了解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核心类的作用，并掌握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 MVC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常用注解的使用。</a:t>
            </a:r>
          </a:p>
        </p:txBody>
      </p:sp>
      <p:sp>
        <p:nvSpPr>
          <p:cNvPr id="39942" name="标题 1">
            <a:extLst>
              <a:ext uri="{FF2B5EF4-FFF2-40B4-BE49-F238E27FC236}">
                <a16:creationId xmlns:a16="http://schemas.microsoft.com/office/drawing/2014/main" id="{204A33D2-4D32-48C8-8BB6-6E796E6B0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12.6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2ABF5C7-252D-4368-A6E1-43FD2104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29" name="组合 17">
            <a:extLst>
              <a:ext uri="{FF2B5EF4-FFF2-40B4-BE49-F238E27FC236}">
                <a16:creationId xmlns:a16="http://schemas.microsoft.com/office/drawing/2014/main" id="{383898B5-39ED-466E-93A6-00968732D691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597998"/>
            <a:ext cx="2840037" cy="1125538"/>
            <a:chOff x="683292" y="2827638"/>
            <a:chExt cx="2839331" cy="1123161"/>
          </a:xfrm>
        </p:grpSpPr>
        <p:grpSp>
          <p:nvGrpSpPr>
            <p:cNvPr id="30" name="组合 26">
              <a:extLst>
                <a:ext uri="{FF2B5EF4-FFF2-40B4-BE49-F238E27FC236}">
                  <a16:creationId xmlns:a16="http://schemas.microsoft.com/office/drawing/2014/main" id="{ADF98A8D-23E0-41D7-856F-5BC34858F5A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912629" y="3321892"/>
              <a:ext cx="2374697" cy="628907"/>
              <a:chOff x="912629" y="3004457"/>
              <a:chExt cx="2374697" cy="628907"/>
            </a:xfrm>
          </p:grpSpPr>
          <p:cxnSp>
            <p:nvCxnSpPr>
              <p:cNvPr id="35" name="直接连接符 27">
                <a:extLst>
                  <a:ext uri="{FF2B5EF4-FFF2-40B4-BE49-F238E27FC236}">
                    <a16:creationId xmlns:a16="http://schemas.microsoft.com/office/drawing/2014/main" id="{FC35EA88-7FC1-4ECA-9EC1-A74D602FE99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912629" y="3004457"/>
                <a:ext cx="176991" cy="628907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28">
                <a:extLst>
                  <a:ext uri="{FF2B5EF4-FFF2-40B4-BE49-F238E27FC236}">
                    <a16:creationId xmlns:a16="http://schemas.microsoft.com/office/drawing/2014/main" id="{3E3F8897-B396-496E-9A2E-E39DAEF3A1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089590" y="3004457"/>
                <a:ext cx="2197736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29">
              <a:extLst>
                <a:ext uri="{FF2B5EF4-FFF2-40B4-BE49-F238E27FC236}">
                  <a16:creationId xmlns:a16="http://schemas.microsoft.com/office/drawing/2014/main" id="{A8FAE04B-97BF-41D6-86E4-BB73BD61D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292" y="2827638"/>
              <a:ext cx="474543" cy="522769"/>
              <a:chOff x="1367950" y="1829849"/>
              <a:chExt cx="474543" cy="52276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189D64B-2FAA-4CEB-A13F-5DFBCB990B60}"/>
                  </a:ext>
                </a:extLst>
              </p:cNvPr>
              <p:cNvSpPr/>
              <p:nvPr/>
            </p:nvSpPr>
            <p:spPr bwMode="auto">
              <a:xfrm>
                <a:off x="1367950" y="1855195"/>
                <a:ext cx="474544" cy="473661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4" name="TextBox 64">
                <a:extLst>
                  <a:ext uri="{FF2B5EF4-FFF2-40B4-BE49-F238E27FC236}">
                    <a16:creationId xmlns:a16="http://schemas.microsoft.com/office/drawing/2014/main" id="{3AD299AD-9FA0-4734-8324-5AE0F2945BF9}"/>
                  </a:ext>
                </a:extLst>
              </p:cNvPr>
              <p:cNvSpPr txBox="1"/>
              <p:nvPr/>
            </p:nvSpPr>
            <p:spPr>
              <a:xfrm>
                <a:off x="1420324" y="1829849"/>
                <a:ext cx="334880" cy="52276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矩形 21">
              <a:extLst>
                <a:ext uri="{FF2B5EF4-FFF2-40B4-BE49-F238E27FC236}">
                  <a16:creationId xmlns:a16="http://schemas.microsoft.com/office/drawing/2014/main" id="{C38B950D-D3FC-4144-BC9A-C5419ED60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483" y="2997027"/>
              <a:ext cx="2476140" cy="953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 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核心类的作用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7324CDF-E46F-4052-A2D6-664C950D0E40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2610823"/>
            <a:ext cx="2971800" cy="1203325"/>
            <a:chOff x="5944805" y="4118227"/>
            <a:chExt cx="2970502" cy="1203075"/>
          </a:xfrm>
        </p:grpSpPr>
        <p:grpSp>
          <p:nvGrpSpPr>
            <p:cNvPr id="38" name="组合 38">
              <a:extLst>
                <a:ext uri="{FF2B5EF4-FFF2-40B4-BE49-F238E27FC236}">
                  <a16:creationId xmlns:a16="http://schemas.microsoft.com/office/drawing/2014/main" id="{33B374C4-A3D0-458C-B3C5-E10F15E271E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53164" y="4216401"/>
              <a:ext cx="2397032" cy="652463"/>
              <a:chOff x="641192" y="2361764"/>
              <a:chExt cx="2397281" cy="652213"/>
            </a:xfrm>
          </p:grpSpPr>
          <p:cxnSp>
            <p:nvCxnSpPr>
              <p:cNvPr id="44" name="直接连接符 39">
                <a:extLst>
                  <a:ext uri="{FF2B5EF4-FFF2-40B4-BE49-F238E27FC236}">
                    <a16:creationId xmlns:a16="http://schemas.microsoft.com/office/drawing/2014/main" id="{DCAD9EBB-70AB-4FDD-B205-4C89F12F21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41192" y="236176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接连接符 40">
                <a:extLst>
                  <a:ext uri="{FF2B5EF4-FFF2-40B4-BE49-F238E27FC236}">
                    <a16:creationId xmlns:a16="http://schemas.microsoft.com/office/drawing/2014/main" id="{93CECEF7-9355-419D-AA6B-8895F62A36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013459" y="3004457"/>
                <a:ext cx="2025014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9" name="组合 41">
              <a:extLst>
                <a:ext uri="{FF2B5EF4-FFF2-40B4-BE49-F238E27FC236}">
                  <a16:creationId xmlns:a16="http://schemas.microsoft.com/office/drawing/2014/main" id="{B46E6A34-122C-4DAB-9729-73AA4B44B3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42438" y="4797504"/>
              <a:ext cx="472869" cy="523798"/>
              <a:chOff x="1012861" y="3524194"/>
              <a:chExt cx="474208" cy="523143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C64D89E-E26A-470C-9870-93E7E182AA04}"/>
                  </a:ext>
                </a:extLst>
              </p:cNvPr>
              <p:cNvSpPr/>
              <p:nvPr/>
            </p:nvSpPr>
            <p:spPr bwMode="auto">
              <a:xfrm>
                <a:off x="1012861" y="3559100"/>
                <a:ext cx="474207" cy="473971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3" name="TextBox 72">
                <a:extLst>
                  <a:ext uri="{FF2B5EF4-FFF2-40B4-BE49-F238E27FC236}">
                    <a16:creationId xmlns:a16="http://schemas.microsoft.com/office/drawing/2014/main" id="{1B922483-348E-4647-95AD-95FF430C7B2F}"/>
                  </a:ext>
                </a:extLst>
              </p:cNvPr>
              <p:cNvSpPr txBox="1"/>
              <p:nvPr/>
            </p:nvSpPr>
            <p:spPr>
              <a:xfrm>
                <a:off x="1086061" y="3524226"/>
                <a:ext cx="335764" cy="52311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矩形 51">
              <a:extLst>
                <a:ext uri="{FF2B5EF4-FFF2-40B4-BE49-F238E27FC236}">
                  <a16:creationId xmlns:a16="http://schemas.microsoft.com/office/drawing/2014/main" id="{D8D4AF33-606A-401E-9D42-41B04DA6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805" y="4118227"/>
              <a:ext cx="2451101" cy="1015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 MVC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常用注解的使用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5928B08-D654-4B74-A17E-A5EBFCB0D765}"/>
              </a:ext>
            </a:extLst>
          </p:cNvPr>
          <p:cNvGrpSpPr>
            <a:grpSpLocks/>
          </p:cNvGrpSpPr>
          <p:nvPr/>
        </p:nvGrpSpPr>
        <p:grpSpPr bwMode="auto">
          <a:xfrm>
            <a:off x="1330668" y="736187"/>
            <a:ext cx="5910262" cy="4400550"/>
            <a:chOff x="1163638" y="2016541"/>
            <a:chExt cx="5910262" cy="4400550"/>
          </a:xfrm>
        </p:grpSpPr>
        <p:graphicFrame>
          <p:nvGraphicFramePr>
            <p:cNvPr id="51" name="图表 2">
              <a:extLst>
                <a:ext uri="{FF2B5EF4-FFF2-40B4-BE49-F238E27FC236}">
                  <a16:creationId xmlns:a16="http://schemas.microsoft.com/office/drawing/2014/main" id="{BE1BA857-2A93-4B76-8E2C-7D740CD231C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12838" y="1965741"/>
            <a:ext cx="6011862" cy="450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0" r:id="rId4" imgW="6011177" imgH="4505334" progId="Excel.Chart.8">
                    <p:embed/>
                  </p:oleObj>
                </mc:Choice>
                <mc:Fallback>
                  <p:oleObj r:id="rId4" imgW="6011177" imgH="4505334" progId="Excel.Chart.8">
                    <p:embed/>
                    <p:pic>
                      <p:nvPicPr>
                        <p:cNvPr id="18438" name="图表 2">
                          <a:extLst>
                            <a:ext uri="{FF2B5EF4-FFF2-40B4-BE49-F238E27FC236}">
                              <a16:creationId xmlns:a16="http://schemas.microsoft.com/office/drawing/2014/main" id="{BD583EB1-9D7F-4551-895F-F4A10854F77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838" y="1965741"/>
                          <a:ext cx="6011862" cy="450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组合 38">
              <a:extLst>
                <a:ext uri="{FF2B5EF4-FFF2-40B4-BE49-F238E27FC236}">
                  <a16:creationId xmlns:a16="http://schemas.microsoft.com/office/drawing/2014/main" id="{ADF52C29-4CF9-4EE0-BAF5-F8C68BF20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130" y="3336913"/>
              <a:ext cx="2464445" cy="1201756"/>
              <a:chOff x="3787775" y="3337585"/>
              <a:chExt cx="2464416" cy="1201737"/>
            </a:xfrm>
          </p:grpSpPr>
          <p:sp>
            <p:nvSpPr>
              <p:cNvPr id="54" name="TextBox 48">
                <a:extLst>
                  <a:ext uri="{FF2B5EF4-FFF2-40B4-BE49-F238E27FC236}">
                    <a16:creationId xmlns:a16="http://schemas.microsoft.com/office/drawing/2014/main" id="{318933F7-6E17-4990-8EBA-1DAC75D2F53E}"/>
                  </a:ext>
                </a:extLst>
              </p:cNvPr>
              <p:cNvSpPr txBox="1"/>
              <p:nvPr/>
            </p:nvSpPr>
            <p:spPr bwMode="auto">
              <a:xfrm>
                <a:off x="5209216" y="3753931"/>
                <a:ext cx="1042975" cy="36988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grpSp>
            <p:nvGrpSpPr>
              <p:cNvPr id="55" name="组合 2">
                <a:extLst>
                  <a:ext uri="{FF2B5EF4-FFF2-40B4-BE49-F238E27FC236}">
                    <a16:creationId xmlns:a16="http://schemas.microsoft.com/office/drawing/2014/main" id="{95968B42-C5A2-4FE5-8601-F7306DA59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7775" y="3337585"/>
                <a:ext cx="1203325" cy="1201737"/>
                <a:chOff x="3692088" y="2878838"/>
                <a:chExt cx="1203191" cy="1201737"/>
              </a:xfrm>
            </p:grpSpPr>
            <p:sp>
              <p:nvSpPr>
                <p:cNvPr id="56" name="弧形 55">
                  <a:extLst>
                    <a:ext uri="{FF2B5EF4-FFF2-40B4-BE49-F238E27FC236}">
                      <a16:creationId xmlns:a16="http://schemas.microsoft.com/office/drawing/2014/main" id="{C49F6E95-DF7B-4199-9C91-53082A4D492D}"/>
                    </a:ext>
                  </a:extLst>
                </p:cNvPr>
                <p:cNvSpPr/>
                <p:nvPr/>
              </p:nvSpPr>
              <p:spPr bwMode="auto">
                <a:xfrm rot="5400000">
                  <a:off x="3693462" y="2878536"/>
                  <a:ext cx="1201719" cy="1203177"/>
                </a:xfrm>
                <a:prstGeom prst="arc">
                  <a:avLst>
                    <a:gd name="adj1" fmla="val 5382197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oval" w="sm" len="sm"/>
                  <a:tailEnd type="oval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57" name="弧形 56">
                  <a:extLst>
                    <a:ext uri="{FF2B5EF4-FFF2-40B4-BE49-F238E27FC236}">
                      <a16:creationId xmlns:a16="http://schemas.microsoft.com/office/drawing/2014/main" id="{F4B84D09-C452-4F2C-964E-3A6DF482478B}"/>
                    </a:ext>
                  </a:extLst>
                </p:cNvPr>
                <p:cNvSpPr/>
                <p:nvPr/>
              </p:nvSpPr>
              <p:spPr bwMode="auto">
                <a:xfrm>
                  <a:off x="3795908" y="2996739"/>
                  <a:ext cx="990478" cy="992172"/>
                </a:xfrm>
                <a:prstGeom prst="arc">
                  <a:avLst>
                    <a:gd name="adj1" fmla="val 10763236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  <p:sp>
              <p:nvSpPr>
                <p:cNvPr id="58" name="弧形 57">
                  <a:extLst>
                    <a:ext uri="{FF2B5EF4-FFF2-40B4-BE49-F238E27FC236}">
                      <a16:creationId xmlns:a16="http://schemas.microsoft.com/office/drawing/2014/main" id="{3211F18A-01B7-4A02-A60C-9D869638AEF7}"/>
                    </a:ext>
                  </a:extLst>
                </p:cNvPr>
                <p:cNvSpPr/>
                <p:nvPr/>
              </p:nvSpPr>
              <p:spPr bwMode="auto">
                <a:xfrm rot="16200000">
                  <a:off x="3891895" y="3137272"/>
                  <a:ext cx="822312" cy="753969"/>
                </a:xfrm>
                <a:prstGeom prst="arc">
                  <a:avLst>
                    <a:gd name="adj1" fmla="val 16251812"/>
                    <a:gd name="adj2" fmla="val 0"/>
                  </a:avLst>
                </a:prstGeom>
                <a:noFill/>
                <a:ln w="57150" cap="flat" cmpd="sng" algn="ctr">
                  <a:solidFill>
                    <a:srgbClr val="D5F4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53" name="TextBox 39">
              <a:extLst>
                <a:ext uri="{FF2B5EF4-FFF2-40B4-BE49-F238E27FC236}">
                  <a16:creationId xmlns:a16="http://schemas.microsoft.com/office/drawing/2014/main" id="{D8833DD1-0D58-4DDB-A53C-741C3AA6BEB3}"/>
                </a:ext>
              </a:extLst>
            </p:cNvPr>
            <p:cNvSpPr txBox="1"/>
            <p:nvPr/>
          </p:nvSpPr>
          <p:spPr bwMode="auto">
            <a:xfrm>
              <a:off x="2857500" y="3786604"/>
              <a:ext cx="104298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A0D253-2ECA-49ED-B2D5-671738E8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25" indent="-428625" eaLnBrk="1" hangingPunct="1"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请简述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注解的使用步骤。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请列举请求处理方法的参数类型和返回类型（至少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个）。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lvl="1" indent="-428625" eaLnBrk="1" hangingPunct="1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中的数据绑定？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中，可以绑定哪几种类型的数据？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zh-CN" altLang="en-US" sz="3200" dirty="0"/>
          </a:p>
        </p:txBody>
      </p:sp>
      <p:sp>
        <p:nvSpPr>
          <p:cNvPr id="40962" name="标题 1">
            <a:extLst>
              <a:ext uri="{FF2B5EF4-FFF2-40B4-BE49-F238E27FC236}">
                <a16:creationId xmlns:a16="http://schemas.microsoft.com/office/drawing/2014/main" id="{D96CE8C6-09F9-41F7-B0D9-7551E71C4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821504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C94BE-F113-4F75-8776-3C323842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50" dirty="0"/>
              <a:t>EL </a:t>
            </a:r>
            <a:r>
              <a:rPr lang="zh-CN" altLang="en-US" sz="1650" dirty="0"/>
              <a:t>全名为</a:t>
            </a:r>
            <a:r>
              <a:rPr lang="en-US" altLang="zh-CN" sz="1650" dirty="0"/>
              <a:t>Expression Language</a:t>
            </a:r>
            <a:r>
              <a:rPr lang="zh-CN" altLang="en-US" sz="1650" dirty="0"/>
              <a:t>。主要作用：</a:t>
            </a:r>
            <a:endParaRPr lang="en-US" altLang="zh-CN" sz="1650" dirty="0"/>
          </a:p>
          <a:p>
            <a:pPr lvl="1">
              <a:lnSpc>
                <a:spcPct val="80000"/>
              </a:lnSpc>
            </a:pPr>
            <a:r>
              <a:rPr lang="zh-CN" altLang="en-US" sz="1650" dirty="0"/>
              <a:t>获取数据：</a:t>
            </a:r>
          </a:p>
          <a:p>
            <a:pPr lvl="2">
              <a:lnSpc>
                <a:spcPct val="80000"/>
              </a:lnSpc>
            </a:pPr>
            <a:r>
              <a:rPr lang="en-US" altLang="zh-CN" sz="1650" dirty="0"/>
              <a:t>${msg}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${</a:t>
            </a:r>
            <a:r>
              <a:rPr lang="en-US" altLang="zh-CN" sz="1800" dirty="0" err="1"/>
              <a:t>user.address.city</a:t>
            </a:r>
            <a:r>
              <a:rPr lang="en-US" altLang="zh-CN" sz="1800" dirty="0"/>
              <a:t>}</a:t>
            </a:r>
            <a:endParaRPr lang="en-US" altLang="zh-CN" sz="1650" dirty="0"/>
          </a:p>
          <a:p>
            <a:pPr lvl="1">
              <a:lnSpc>
                <a:spcPct val="80000"/>
              </a:lnSpc>
            </a:pPr>
            <a:r>
              <a:rPr lang="zh-CN" altLang="en-US" sz="1650" dirty="0"/>
              <a:t>执行运算：</a:t>
            </a:r>
          </a:p>
          <a:p>
            <a:pPr lvl="2">
              <a:lnSpc>
                <a:spcPct val="80000"/>
              </a:lnSpc>
            </a:pPr>
            <a:r>
              <a:rPr lang="en-US" altLang="zh-CN" sz="1650" dirty="0"/>
              <a:t>${user==null}</a:t>
            </a:r>
          </a:p>
          <a:p>
            <a:pPr lvl="2">
              <a:lnSpc>
                <a:spcPct val="80000"/>
              </a:lnSpc>
            </a:pPr>
            <a:r>
              <a:rPr lang="en-US" altLang="zh-CN" sz="1650" dirty="0"/>
              <a:t>${user!=null?user.name:""} </a:t>
            </a:r>
          </a:p>
          <a:p>
            <a:pPr lvl="1">
              <a:lnSpc>
                <a:spcPct val="80000"/>
              </a:lnSpc>
            </a:pPr>
            <a:r>
              <a:rPr lang="zh-CN" altLang="en-US" sz="1650" dirty="0"/>
              <a:t>获取</a:t>
            </a:r>
            <a:r>
              <a:rPr lang="en-US" altLang="zh-CN" sz="1650" dirty="0"/>
              <a:t>web</a:t>
            </a:r>
            <a:r>
              <a:rPr lang="zh-CN" altLang="en-US" sz="1650" dirty="0"/>
              <a:t>开发常用对象</a:t>
            </a:r>
          </a:p>
          <a:p>
            <a:pPr lvl="2">
              <a:lnSpc>
                <a:spcPct val="80000"/>
              </a:lnSpc>
            </a:pPr>
            <a:r>
              <a:rPr lang="en-US" altLang="zh-CN" sz="1650" dirty="0"/>
              <a:t>${</a:t>
            </a:r>
            <a:r>
              <a:rPr lang="zh-CN" altLang="en-US" sz="1650" dirty="0"/>
              <a:t>隐式对象名称</a:t>
            </a:r>
            <a:r>
              <a:rPr lang="en-US" altLang="zh-CN" sz="1650" dirty="0"/>
              <a:t>}</a:t>
            </a:r>
          </a:p>
          <a:p>
            <a:pPr lvl="2">
              <a:lnSpc>
                <a:spcPct val="80000"/>
              </a:lnSpc>
            </a:pPr>
            <a:r>
              <a:rPr lang="en-US" altLang="zh-CN" sz="1650" dirty="0"/>
              <a:t>${</a:t>
            </a:r>
            <a:r>
              <a:rPr lang="en-US" altLang="zh-CN" sz="1650" dirty="0" err="1"/>
              <a:t>pageContext.request.contextPath</a:t>
            </a:r>
            <a:r>
              <a:rPr lang="en-US" altLang="zh-CN" sz="1650" dirty="0"/>
              <a:t>}</a:t>
            </a:r>
            <a:endParaRPr lang="zh-CN" altLang="en-US" sz="1650" dirty="0"/>
          </a:p>
          <a:p>
            <a:pPr lvl="1">
              <a:lnSpc>
                <a:spcPct val="80000"/>
              </a:lnSpc>
            </a:pPr>
            <a:r>
              <a:rPr lang="zh-CN" altLang="en-US" sz="1650" dirty="0"/>
              <a:t>调用</a:t>
            </a:r>
            <a:r>
              <a:rPr lang="en-US" altLang="zh-CN" sz="1650" dirty="0"/>
              <a:t>Java</a:t>
            </a:r>
            <a:r>
              <a:rPr lang="zh-CN" altLang="en-US" sz="1650" dirty="0"/>
              <a:t>方法</a:t>
            </a:r>
          </a:p>
          <a:p>
            <a:pPr lvl="2">
              <a:lnSpc>
                <a:spcPct val="80000"/>
              </a:lnSpc>
            </a:pPr>
            <a:r>
              <a:rPr lang="en-US" altLang="zh-CN" sz="1650" dirty="0"/>
              <a:t>EL</a:t>
            </a:r>
            <a:r>
              <a:rPr lang="zh-CN" altLang="en-US" sz="1650" dirty="0"/>
              <a:t>表达式允许用户开发自定义</a:t>
            </a:r>
            <a:r>
              <a:rPr lang="en-US" altLang="zh-CN" sz="1650" dirty="0"/>
              <a:t>EL</a:t>
            </a:r>
            <a:r>
              <a:rPr lang="zh-CN" altLang="en-US" sz="1650" dirty="0"/>
              <a:t>函数，以在</a:t>
            </a:r>
            <a:r>
              <a:rPr lang="en-US" altLang="zh-CN" sz="1650" dirty="0"/>
              <a:t>JSP</a:t>
            </a:r>
            <a:r>
              <a:rPr lang="zh-CN" altLang="en-US" sz="1650" dirty="0"/>
              <a:t>页面中通过</a:t>
            </a:r>
            <a:r>
              <a:rPr lang="en-US" altLang="zh-CN" sz="1650" dirty="0"/>
              <a:t>EL</a:t>
            </a:r>
            <a:r>
              <a:rPr lang="zh-CN" altLang="en-US" sz="1650" dirty="0"/>
              <a:t>表达式调用</a:t>
            </a:r>
            <a:r>
              <a:rPr lang="en-US" altLang="zh-CN" sz="1650" dirty="0"/>
              <a:t>Java</a:t>
            </a:r>
            <a:r>
              <a:rPr lang="zh-CN" altLang="en-US" sz="1650" dirty="0"/>
              <a:t>类的方法。</a:t>
            </a:r>
            <a:endParaRPr lang="en-US" altLang="zh-CN" sz="1650" dirty="0"/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${prefix</a:t>
            </a:r>
            <a:r>
              <a:rPr lang="zh-CN" altLang="en-US" sz="1800" dirty="0"/>
              <a:t>：</a:t>
            </a:r>
            <a:r>
              <a:rPr lang="en-US" altLang="zh-CN" sz="1800" dirty="0"/>
              <a:t>method(params)}</a:t>
            </a:r>
            <a:endParaRPr lang="zh-CN" altLang="en-US" sz="1650" dirty="0"/>
          </a:p>
          <a:p>
            <a:endParaRPr lang="zh-CN" altLang="en-US" sz="165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4AEBE8-AE8B-4574-BB72-0CA51093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:EL</a:t>
            </a:r>
            <a:r>
              <a:rPr lang="zh-CN" altLang="en-US" dirty="0"/>
              <a:t>表达式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17945B-4249-4C3B-9EBB-3FA8586F3C77}"/>
              </a:ext>
            </a:extLst>
          </p:cNvPr>
          <p:cNvGraphicFramePr>
            <a:graphicFrameLocks noGrp="1"/>
          </p:cNvGraphicFramePr>
          <p:nvPr/>
        </p:nvGraphicFramePr>
        <p:xfrm>
          <a:off x="5053913" y="1066286"/>
          <a:ext cx="2625812" cy="92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812">
                  <a:extLst>
                    <a:ext uri="{9D8B030D-6E8A-4147-A177-3AD203B41FA5}">
                      <a16:colId xmlns:a16="http://schemas.microsoft.com/office/drawing/2014/main" val="172950294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400" b="0" i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  <a:r>
                        <a:rPr lang="en-US" altLang="zh-CN" sz="14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items="${list}" var="li"&gt; 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${li} 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zh-CN" sz="1400" b="0" i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  <a:r>
                        <a:rPr lang="en-US" altLang="zh-CN" sz="14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9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15FAE4B-4C00-4627-81E3-3A471A1F9D17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B1A2A2-20B9-4DA0-96D0-088EBA48C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的核心类和注解</a:t>
            </a:r>
          </a:p>
        </p:txBody>
      </p:sp>
      <p:grpSp>
        <p:nvGrpSpPr>
          <p:cNvPr id="16" name="组合 6">
            <a:extLst>
              <a:ext uri="{FF2B5EF4-FFF2-40B4-BE49-F238E27FC236}">
                <a16:creationId xmlns:a16="http://schemas.microsoft.com/office/drawing/2014/main" id="{6BCEF363-4A71-46B1-800E-07BB9EA73AEE}"/>
              </a:ext>
            </a:extLst>
          </p:cNvPr>
          <p:cNvGrpSpPr>
            <a:grpSpLocks/>
          </p:cNvGrpSpPr>
          <p:nvPr/>
        </p:nvGrpSpPr>
        <p:grpSpPr bwMode="auto">
          <a:xfrm>
            <a:off x="123566" y="951750"/>
            <a:ext cx="9020434" cy="3240000"/>
            <a:chOff x="827584" y="1756903"/>
            <a:chExt cx="7704345" cy="3241033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8D108D12-2B55-4AA4-A157-0C1A05A0F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704345" cy="3241033"/>
              <a:chOff x="827584" y="1756903"/>
              <a:chExt cx="7704345" cy="3241033"/>
            </a:xfrm>
          </p:grpSpPr>
          <p:sp>
            <p:nvSpPr>
              <p:cNvPr id="22" name="对角圆角矩形 10">
                <a:extLst>
                  <a:ext uri="{FF2B5EF4-FFF2-40B4-BE49-F238E27FC236}">
                    <a16:creationId xmlns:a16="http://schemas.microsoft.com/office/drawing/2014/main" id="{C1B57078-1CF1-41EC-BBA1-78D6EA791D33}"/>
                  </a:ext>
                </a:extLst>
              </p:cNvPr>
              <p:cNvSpPr/>
              <p:nvPr/>
            </p:nvSpPr>
            <p:spPr>
              <a:xfrm>
                <a:off x="827584" y="182518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81A78553-9F1E-4EF0-909A-EF68BACDF3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6150" y="1756903"/>
                <a:ext cx="3285779" cy="3241033"/>
                <a:chOff x="5246150" y="1756903"/>
                <a:chExt cx="3285779" cy="3241033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49135A35-72E9-4302-A34D-BE31FFD4B489}"/>
                    </a:ext>
                  </a:extLst>
                </p:cNvPr>
                <p:cNvSpPr/>
                <p:nvPr/>
              </p:nvSpPr>
              <p:spPr>
                <a:xfrm>
                  <a:off x="5531378" y="1756903"/>
                  <a:ext cx="2767282" cy="32410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D548DF9D-A273-4B60-9225-F064528899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46150" y="2392726"/>
                  <a:ext cx="3285779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C2C1711B-0CD3-48F2-81FE-0BCAA5ABC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722249"/>
              <a:ext cx="42230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12.2  @Controller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D1FB88DF-59A9-4018-B61B-3062E7BAA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369847"/>
              <a:ext cx="5102891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  @RequestMapping</a:t>
              </a:r>
              <a:r>
                <a:rPr lang="zh-CN" altLang="en-US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F2A02B63-15B4-4875-A9C7-8E0EA476A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840"/>
              <a:ext cx="43499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12.1  DispatcherServlet 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16D33B23-C91C-4FE7-B2FA-4B3D37FD8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055673"/>
              <a:ext cx="3791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12.4  ViewResolver</a:t>
              </a:r>
              <a:endPara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3E3BB92A-A4A5-4C8F-8065-E2298DDAE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85" y="3857993"/>
            <a:ext cx="597522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</a:t>
            </a: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F4833-D302-4EBF-9968-2BCDEABA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的全名是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org.springframework.web.servlet.DispatcherServlet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，它在程序中充当着前端控制器的角色。在使用时，只需将其配置在项目的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文件中，其配置代码如下：</a:t>
            </a:r>
            <a:endParaRPr lang="zh-CN" altLang="en-US" dirty="0"/>
          </a:p>
        </p:txBody>
      </p:sp>
      <p:sp>
        <p:nvSpPr>
          <p:cNvPr id="20482" name="标题 1">
            <a:extLst>
              <a:ext uri="{FF2B5EF4-FFF2-40B4-BE49-F238E27FC236}">
                <a16:creationId xmlns:a16="http://schemas.microsoft.com/office/drawing/2014/main" id="{60C90C8E-EF49-4449-90DF-041A93F7F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12.1 DispatcherServlet</a:t>
            </a:r>
            <a:endParaRPr lang="zh-CN" altLang="en-US"/>
          </a:p>
        </p:txBody>
      </p:sp>
      <p:grpSp>
        <p:nvGrpSpPr>
          <p:cNvPr id="20496" name="组合 21">
            <a:extLst>
              <a:ext uri="{FF2B5EF4-FFF2-40B4-BE49-F238E27FC236}">
                <a16:creationId xmlns:a16="http://schemas.microsoft.com/office/drawing/2014/main" id="{91F0EB6F-A9B7-4D85-BB8F-6D006E52595A}"/>
              </a:ext>
            </a:extLst>
          </p:cNvPr>
          <p:cNvGrpSpPr>
            <a:grpSpLocks/>
          </p:cNvGrpSpPr>
          <p:nvPr/>
        </p:nvGrpSpPr>
        <p:grpSpPr bwMode="auto">
          <a:xfrm>
            <a:off x="507936" y="2228050"/>
            <a:ext cx="8207828" cy="2504363"/>
            <a:chOff x="-680875" y="1334122"/>
            <a:chExt cx="9083677" cy="5067590"/>
          </a:xfrm>
        </p:grpSpPr>
        <p:sp>
          <p:nvSpPr>
            <p:cNvPr id="20498" name="矩形 86">
              <a:extLst>
                <a:ext uri="{FF2B5EF4-FFF2-40B4-BE49-F238E27FC236}">
                  <a16:creationId xmlns:a16="http://schemas.microsoft.com/office/drawing/2014/main" id="{0DA81CB0-647F-47C2-88F6-D28BEEE1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80875" y="1334122"/>
              <a:ext cx="9083677" cy="50675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&lt;servlet&gt;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&lt;servlet-name&gt;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springmvc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&lt;/servlet-name&gt;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&lt;servlet-class&gt;</a:t>
              </a:r>
              <a:r>
                <a:rPr lang="en-US" altLang="zh-CN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org.springframework.web.servlet.DispatcherServlet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&lt;/servlet-class&gt;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-param&gt;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&lt;param-name&gt;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contextConfigLocation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&lt;/param-name&gt;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&lt;param-value&gt;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classpath:springmvc-config.xml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&lt;/param-value&gt;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-param&gt;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&lt;load-on-startup&gt;1&lt;/load-on-startup&gt;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600" dirty="0"/>
            </a:p>
          </p:txBody>
        </p:sp>
        <p:sp>
          <p:nvSpPr>
            <p:cNvPr id="20499" name="矩形 87">
              <a:extLst>
                <a:ext uri="{FF2B5EF4-FFF2-40B4-BE49-F238E27FC236}">
                  <a16:creationId xmlns:a16="http://schemas.microsoft.com/office/drawing/2014/main" id="{53E93489-5C24-4ABC-867C-B9E1E0F01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87" y="1552635"/>
              <a:ext cx="7277098" cy="364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1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9916135-5DFE-43D7-AB96-5BFD01AA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DispatcherServlet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endParaRPr lang="zh-CN" altLang="en-US" dirty="0"/>
          </a:p>
        </p:txBody>
      </p:sp>
      <p:sp>
        <p:nvSpPr>
          <p:cNvPr id="20482" name="标题 1">
            <a:extLst>
              <a:ext uri="{FF2B5EF4-FFF2-40B4-BE49-F238E27FC236}">
                <a16:creationId xmlns:a16="http://schemas.microsoft.com/office/drawing/2014/main" id="{60C90C8E-EF49-4449-90DF-041A93F7F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12.1 DispatcherServlet</a:t>
            </a:r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3A41F31-28E2-4749-898F-72C8A5985277}"/>
              </a:ext>
            </a:extLst>
          </p:cNvPr>
          <p:cNvGrpSpPr>
            <a:grpSpLocks/>
          </p:cNvGrpSpPr>
          <p:nvPr/>
        </p:nvGrpSpPr>
        <p:grpSpPr bwMode="auto">
          <a:xfrm>
            <a:off x="496430" y="1061722"/>
            <a:ext cx="8170022" cy="3811551"/>
            <a:chOff x="473075" y="2327450"/>
            <a:chExt cx="8124825" cy="4032489"/>
          </a:xfrm>
        </p:grpSpPr>
        <p:grpSp>
          <p:nvGrpSpPr>
            <p:cNvPr id="20496" name="组合 21">
              <a:extLst>
                <a:ext uri="{FF2B5EF4-FFF2-40B4-BE49-F238E27FC236}">
                  <a16:creationId xmlns:a16="http://schemas.microsoft.com/office/drawing/2014/main" id="{91F0EB6F-A9B7-4D85-BB8F-6D006E525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75" y="2327450"/>
              <a:ext cx="8124825" cy="3997718"/>
              <a:chOff x="558799" y="1510341"/>
              <a:chExt cx="8060925" cy="5067590"/>
            </a:xfrm>
          </p:grpSpPr>
          <p:sp>
            <p:nvSpPr>
              <p:cNvPr id="20498" name="矩形 86">
                <a:extLst>
                  <a:ext uri="{FF2B5EF4-FFF2-40B4-BE49-F238E27FC236}">
                    <a16:creationId xmlns:a16="http://schemas.microsoft.com/office/drawing/2014/main" id="{0DA81CB0-647F-47C2-88F6-D28BEEE17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799" y="1510341"/>
                <a:ext cx="8060925" cy="506759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2400" dirty="0"/>
              </a:p>
            </p:txBody>
          </p:sp>
          <p:sp>
            <p:nvSpPr>
              <p:cNvPr id="20499" name="矩形 87">
                <a:extLst>
                  <a:ext uri="{FF2B5EF4-FFF2-40B4-BE49-F238E27FC236}">
                    <a16:creationId xmlns:a16="http://schemas.microsoft.com/office/drawing/2014/main" id="{53E93489-5C24-4ABC-867C-B9E1E0F01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287" y="1552635"/>
                <a:ext cx="7277099" cy="340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497" name="矩形 3">
              <a:extLst>
                <a:ext uri="{FF2B5EF4-FFF2-40B4-BE49-F238E27FC236}">
                  <a16:creationId xmlns:a16="http://schemas.microsoft.com/office/drawing/2014/main" id="{4FC8BCB8-3220-4E55-8416-0BDFACD3F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4" y="2354850"/>
              <a:ext cx="8074025" cy="4005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&lt;servlet&gt;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&lt;servlet-name&gt;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springmvc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&lt;/servlet-name&gt;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&lt;servlet-class&gt;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org.springframework.web.servlet.DispatcherServlet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&lt;/servlet-class&gt;</a:t>
              </a:r>
            </a:p>
            <a:p>
              <a:pPr lvl="1"/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</a:t>
              </a:r>
              <a:r>
                <a:rPr lang="en-US" altLang="zh-CN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-param&gt;</a:t>
              </a:r>
            </a:p>
            <a:p>
              <a:pPr lvl="1"/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&lt;param-name&gt;</a:t>
              </a:r>
              <a:r>
                <a:rPr lang="en-US" altLang="zh-CN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contextConfigLocation</a:t>
              </a:r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&lt;/param-name&gt;</a:t>
              </a:r>
            </a:p>
            <a:p>
              <a:pPr lvl="1"/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&lt;param-value&gt;</a:t>
              </a:r>
              <a:r>
                <a:rPr lang="en-US" altLang="zh-CN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classpath:springmvc-config.xml</a:t>
              </a:r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&lt;/param-value&gt;</a:t>
              </a:r>
            </a:p>
            <a:p>
              <a:pPr lvl="1"/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&lt;/</a:t>
              </a:r>
              <a:r>
                <a:rPr lang="en-US" altLang="zh-CN" sz="16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init</a:t>
              </a:r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-param&gt;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&lt;load-on-startup&gt;1&lt;/load-on-startup&gt;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&lt;servlet-mapping&gt;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&lt;servlet-name&gt;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springmvc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&lt;/servlet-name&gt;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&lt;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-pattern&gt;/&lt;/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-pattern&gt;</a:t>
              </a:r>
            </a:p>
            <a:p>
              <a:pPr lvl="1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&lt;/servlet-mapping&gt;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77C93D4-DA72-4690-B7F2-CA196515FCAE}"/>
              </a:ext>
            </a:extLst>
          </p:cNvPr>
          <p:cNvSpPr/>
          <p:nvPr/>
        </p:nvSpPr>
        <p:spPr bwMode="auto">
          <a:xfrm>
            <a:off x="1206723" y="2374181"/>
            <a:ext cx="5739881" cy="94357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348AEE36-2FE7-485C-9E7B-3841EC5963BE}"/>
              </a:ext>
            </a:extLst>
          </p:cNvPr>
          <p:cNvSpPr/>
          <p:nvPr/>
        </p:nvSpPr>
        <p:spPr bwMode="auto">
          <a:xfrm>
            <a:off x="7686410" y="3297630"/>
            <a:ext cx="847725" cy="30646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可选配置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ED7BC8E-D1B6-48F6-BC31-68D04FF920A1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6946604" y="2845967"/>
            <a:ext cx="739806" cy="6048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4C0216E-E582-4643-A31F-233AC65AF820}"/>
              </a:ext>
            </a:extLst>
          </p:cNvPr>
          <p:cNvSpPr/>
          <p:nvPr/>
        </p:nvSpPr>
        <p:spPr bwMode="auto">
          <a:xfrm>
            <a:off x="1206724" y="3311818"/>
            <a:ext cx="3285444" cy="29227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rgbClr val="5B9BD5">
                    <a:lumMod val="75000"/>
                  </a:srgbClr>
                </a:solidFill>
              </a:ln>
              <a:noFill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A13CB3F-0909-416D-9B5F-2E943910EA95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 flipV="1">
            <a:off x="4492168" y="3450864"/>
            <a:ext cx="3194242" cy="70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0AEDCAA-41C4-4D0E-8FF4-CF12BD144E98}"/>
              </a:ext>
            </a:extLst>
          </p:cNvPr>
          <p:cNvGrpSpPr>
            <a:grpSpLocks/>
          </p:cNvGrpSpPr>
          <p:nvPr/>
        </p:nvGrpSpPr>
        <p:grpSpPr bwMode="auto">
          <a:xfrm>
            <a:off x="5937243" y="1988880"/>
            <a:ext cx="3157538" cy="687999"/>
            <a:chOff x="3486150" y="2800120"/>
            <a:chExt cx="4837233" cy="917565"/>
          </a:xfrm>
        </p:grpSpPr>
        <p:sp>
          <p:nvSpPr>
            <p:cNvPr id="44" name="圆角矩形标注 43">
              <a:extLst>
                <a:ext uri="{FF2B5EF4-FFF2-40B4-BE49-F238E27FC236}">
                  <a16:creationId xmlns:a16="http://schemas.microsoft.com/office/drawing/2014/main" id="{ECECDAE1-0FA7-4473-9799-06A1F63D63A5}"/>
                </a:ext>
              </a:extLst>
            </p:cNvPr>
            <p:cNvSpPr/>
            <p:nvPr/>
          </p:nvSpPr>
          <p:spPr>
            <a:xfrm>
              <a:off x="3486150" y="2800120"/>
              <a:ext cx="4837233" cy="905105"/>
            </a:xfrm>
            <a:prstGeom prst="wedgeRoundRectCallout">
              <a:avLst>
                <a:gd name="adj1" fmla="val -48689"/>
                <a:gd name="adj2" fmla="val 8651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5" name="TextBox 44">
              <a:extLst>
                <a:ext uri="{FF2B5EF4-FFF2-40B4-BE49-F238E27FC236}">
                  <a16:creationId xmlns:a16="http://schemas.microsoft.com/office/drawing/2014/main" id="{A095D375-83EA-4CB9-993B-BACE49E9F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464" y="2855691"/>
              <a:ext cx="4829919" cy="86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&lt;init-param&gt;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元素存在并且通过其子元素配置了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 MVC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配置文件的路径，则应用程序在启动时会加载配置路径下的配置文件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7DF87AF-E036-4063-820C-728C3A9F9F8F}"/>
              </a:ext>
            </a:extLst>
          </p:cNvPr>
          <p:cNvGrpSpPr>
            <a:grpSpLocks/>
          </p:cNvGrpSpPr>
          <p:nvPr/>
        </p:nvGrpSpPr>
        <p:grpSpPr bwMode="auto">
          <a:xfrm>
            <a:off x="4844033" y="1076604"/>
            <a:ext cx="3937397" cy="679847"/>
            <a:chOff x="1274763" y="1648967"/>
            <a:chExt cx="5181600" cy="1087714"/>
          </a:xfrm>
        </p:grpSpPr>
        <p:sp>
          <p:nvSpPr>
            <p:cNvPr id="51" name="圆角矩形标注 50">
              <a:extLst>
                <a:ext uri="{FF2B5EF4-FFF2-40B4-BE49-F238E27FC236}">
                  <a16:creationId xmlns:a16="http://schemas.microsoft.com/office/drawing/2014/main" id="{5A867EF6-BC7D-470F-9AEB-313817B69866}"/>
                </a:ext>
              </a:extLst>
            </p:cNvPr>
            <p:cNvSpPr/>
            <p:nvPr/>
          </p:nvSpPr>
          <p:spPr>
            <a:xfrm>
              <a:off x="1274763" y="1648967"/>
              <a:ext cx="5181600" cy="1087714"/>
            </a:xfrm>
            <a:prstGeom prst="wedgeRoundRectCallout">
              <a:avLst>
                <a:gd name="adj1" fmla="val -47991"/>
                <a:gd name="adj2" fmla="val 13898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3" name="TextBox 48">
              <a:extLst>
                <a:ext uri="{FF2B5EF4-FFF2-40B4-BE49-F238E27FC236}">
                  <a16:creationId xmlns:a16="http://schemas.microsoft.com/office/drawing/2014/main" id="{7956DC31-F0DE-4546-9938-4676089B3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763" y="1701432"/>
              <a:ext cx="5181600" cy="1034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如果没有通过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&lt;init-param&gt;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元素配置，则应用程序会默认去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WEB-INF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目录下寻找以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servletName-servlet.xml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方式命名的配置文件，这里的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servletName</a:t>
              </a: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指下面的</a:t>
              </a:r>
              <a:r>
                <a:rPr lang="en-US" altLang="zh-CN" sz="12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springmvc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29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274359A-C86B-4F1B-8714-36F15A464E1E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D41F5C2-8756-46A3-A347-1F4A0EC87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</a:t>
            </a:r>
            <a:r>
              <a:rPr lang="en-US" altLang="zh-CN" dirty="0"/>
              <a:t>Spring MVC</a:t>
            </a:r>
            <a:r>
              <a:rPr lang="zh-CN" altLang="en-US" dirty="0"/>
              <a:t>的核心类和注解</a:t>
            </a:r>
          </a:p>
        </p:txBody>
      </p:sp>
      <p:grpSp>
        <p:nvGrpSpPr>
          <p:cNvPr id="16" name="组合 6">
            <a:extLst>
              <a:ext uri="{FF2B5EF4-FFF2-40B4-BE49-F238E27FC236}">
                <a16:creationId xmlns:a16="http://schemas.microsoft.com/office/drawing/2014/main" id="{DDAC7425-105E-47A0-8E6C-2298BA459C1C}"/>
              </a:ext>
            </a:extLst>
          </p:cNvPr>
          <p:cNvGrpSpPr>
            <a:grpSpLocks/>
          </p:cNvGrpSpPr>
          <p:nvPr/>
        </p:nvGrpSpPr>
        <p:grpSpPr bwMode="auto">
          <a:xfrm>
            <a:off x="253621" y="982595"/>
            <a:ext cx="8648872" cy="3443287"/>
            <a:chOff x="338283" y="1756903"/>
            <a:chExt cx="8648242" cy="3444382"/>
          </a:xfrm>
        </p:grpSpPr>
        <p:grpSp>
          <p:nvGrpSpPr>
            <p:cNvPr id="17" name="组合 3">
              <a:extLst>
                <a:ext uri="{FF2B5EF4-FFF2-40B4-BE49-F238E27FC236}">
                  <a16:creationId xmlns:a16="http://schemas.microsoft.com/office/drawing/2014/main" id="{7939E186-7AA2-4246-B8A9-79DE6C03A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83" y="1756903"/>
              <a:ext cx="8648242" cy="3444382"/>
              <a:chOff x="338283" y="1756903"/>
              <a:chExt cx="8648242" cy="3444382"/>
            </a:xfrm>
          </p:grpSpPr>
          <p:sp>
            <p:nvSpPr>
              <p:cNvPr id="22" name="对角圆角矩形 10">
                <a:extLst>
                  <a:ext uri="{FF2B5EF4-FFF2-40B4-BE49-F238E27FC236}">
                    <a16:creationId xmlns:a16="http://schemas.microsoft.com/office/drawing/2014/main" id="{3CDBD4CD-BE17-49CD-B2E4-45AE19797052}"/>
                  </a:ext>
                </a:extLst>
              </p:cNvPr>
              <p:cNvSpPr/>
              <p:nvPr/>
            </p:nvSpPr>
            <p:spPr>
              <a:xfrm>
                <a:off x="338283" y="2558845"/>
                <a:ext cx="6208645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3" name="组合 2">
                <a:extLst>
                  <a:ext uri="{FF2B5EF4-FFF2-40B4-BE49-F238E27FC236}">
                    <a16:creationId xmlns:a16="http://schemas.microsoft.com/office/drawing/2014/main" id="{93A0E260-C54A-48A9-A861-50C07E0626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0167" y="1756903"/>
                <a:ext cx="3566358" cy="3444382"/>
                <a:chOff x="5420167" y="1756903"/>
                <a:chExt cx="3566358" cy="344438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3AF2FF66-2F2C-4E6B-922E-04965311C0A3}"/>
                    </a:ext>
                  </a:extLst>
                </p:cNvPr>
                <p:cNvSpPr/>
                <p:nvPr/>
              </p:nvSpPr>
              <p:spPr>
                <a:xfrm>
                  <a:off x="5457778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1">
                  <a:extLst>
                    <a:ext uri="{FF2B5EF4-FFF2-40B4-BE49-F238E27FC236}">
                      <a16:creationId xmlns:a16="http://schemas.microsoft.com/office/drawing/2014/main" id="{B4844436-5649-4208-9EE2-709B2800D7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20167" y="2606982"/>
                  <a:ext cx="3566358" cy="183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54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5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32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D872AE0B-2C1C-4C9C-95AC-E275568D4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03" y="2722249"/>
              <a:ext cx="49063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12.2  @Controller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3F2B07DD-BEA3-4287-A557-BF8DC88D9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03" y="3369847"/>
              <a:ext cx="5786143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  @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r>
                <a:rPr lang="zh-CN" altLang="en-US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注解类型</a:t>
              </a:r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329DC85B-859D-44CB-BBB2-0EDC9B3DA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03" y="1988840"/>
              <a:ext cx="5033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12.1 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90FF81C8-395E-4E79-8700-853F943AA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03" y="4055673"/>
              <a:ext cx="4474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12.4  </a:t>
              </a:r>
              <a:r>
                <a:rPr lang="en-US" altLang="zh-CN" sz="2400" dirty="0" err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ViewResolver</a:t>
              </a:r>
              <a:endPara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58CE2C26-998B-40F1-AC87-7A817225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54" y="3955813"/>
            <a:ext cx="597522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 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</a:t>
            </a:r>
            <a:r>
              <a:rPr lang="en-US" altLang="zh-CN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408924-4CFA-4F7C-A6CD-40E3F90D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org.springframework.stereotype.Controller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注解类型用于指示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类的实例是一个控制器，其注解形式为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该注解在使用时不需要再实现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接口，只需要将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注解加入到控制器类上，然后通过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的扫描机制找到标注了该注解的控制器即可。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  <a:r>
              <a:rPr lang="zh-CN" altLang="en-US" sz="2200" dirty="0">
                <a:solidFill>
                  <a:srgbClr val="000000"/>
                </a:solidFill>
              </a:rPr>
              <a:t>注解在控制器类中的使用示例如下：</a:t>
            </a:r>
            <a:endParaRPr lang="zh-CN" altLang="en-US" sz="2200" dirty="0"/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6F0EBB22-A245-4476-8D19-874AD8C6F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12.2 @Controller</a:t>
            </a:r>
            <a:r>
              <a:rPr lang="zh-CN" altLang="en-US"/>
              <a:t>注解类型</a:t>
            </a:r>
          </a:p>
        </p:txBody>
      </p:sp>
      <p:sp>
        <p:nvSpPr>
          <p:cNvPr id="27" name="矩形 16">
            <a:extLst>
              <a:ext uri="{FF2B5EF4-FFF2-40B4-BE49-F238E27FC236}">
                <a16:creationId xmlns:a16="http://schemas.microsoft.com/office/drawing/2014/main" id="{4A18662F-4C8C-4149-AB8B-D53DA52F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46" y="2519993"/>
            <a:ext cx="6539622" cy="224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cn.edu.ujn.ch12.controller;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org.springframework.stereotype.Controller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FirstController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...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15863</TotalTime>
  <Pages>0</Pages>
  <Words>3782</Words>
  <Characters>0</Characters>
  <Application>Microsoft Office PowerPoint</Application>
  <DocSecurity>0</DocSecurity>
  <PresentationFormat>全屏显示(16:9)</PresentationFormat>
  <Lines>0</Lines>
  <Paragraphs>404</Paragraphs>
  <Slides>31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Microsoft YaHei UI</vt:lpstr>
      <vt:lpstr>黑体</vt:lpstr>
      <vt:lpstr>宋体</vt:lpstr>
      <vt:lpstr>微软雅黑</vt:lpstr>
      <vt:lpstr>微软雅黑</vt:lpstr>
      <vt:lpstr>Arial</vt:lpstr>
      <vt:lpstr>Arial</vt:lpstr>
      <vt:lpstr>Calibri</vt:lpstr>
      <vt:lpstr>Times New Roman</vt:lpstr>
      <vt:lpstr>Verdana</vt:lpstr>
      <vt:lpstr>Wingdings</vt:lpstr>
      <vt:lpstr>Office 主题​​</vt:lpstr>
      <vt:lpstr>Microsoft Excel Chart</vt:lpstr>
      <vt:lpstr>第12章 SpringMVC的核心类和注解</vt:lpstr>
      <vt:lpstr>回顾：Spring MVC工作流程</vt:lpstr>
      <vt:lpstr>学习目标</vt:lpstr>
      <vt:lpstr>补充:EL表达式</vt:lpstr>
      <vt:lpstr>第12章 Spring MVC的核心类和注解</vt:lpstr>
      <vt:lpstr>12.1 DispatcherServlet</vt:lpstr>
      <vt:lpstr>12.1 DispatcherServlet</vt:lpstr>
      <vt:lpstr>第12章 Spring MVC的核心类和注解</vt:lpstr>
      <vt:lpstr>12.2 @Controller注解类型</vt:lpstr>
      <vt:lpstr>12.2 @Controller注解类型</vt:lpstr>
      <vt:lpstr>第12章 Spring MVC的核心类和注解</vt:lpstr>
      <vt:lpstr>12.3.1 RequestMapping注解的使用</vt:lpstr>
      <vt:lpstr>12.3.1 RequestMapping注解的使用</vt:lpstr>
      <vt:lpstr>12.3.2 RequestMapping注解的属性</vt:lpstr>
      <vt:lpstr>12.3.3 组合注解</vt:lpstr>
      <vt:lpstr>12.3.3 组合注解</vt:lpstr>
      <vt:lpstr>12.3.4 请求处理方法的参数和返回类型</vt:lpstr>
      <vt:lpstr>12.3.4 请求处理方法的参数和返回类型</vt:lpstr>
      <vt:lpstr>12.3.4 请求处理方法的参数和返回类型</vt:lpstr>
      <vt:lpstr>12.3.4 请求处理方法的参数和返回类型</vt:lpstr>
      <vt:lpstr>12.3.4 请求处理方法的参数和返回类型</vt:lpstr>
      <vt:lpstr>12.3.4 请求处理方法的参数和返回类型</vt:lpstr>
      <vt:lpstr>第12章 Spring MVC的核心类和注解</vt:lpstr>
      <vt:lpstr>12.4 ViewResolver（视图解析器）</vt:lpstr>
      <vt:lpstr>第12章 Spring MVC的核心类和注解</vt:lpstr>
      <vt:lpstr>12.5 基于注解的Spring MVC应用</vt:lpstr>
      <vt:lpstr>12.5 基于注解的Spring MVC应用</vt:lpstr>
      <vt:lpstr>12.5 基于注解的Spring MVC应用</vt:lpstr>
      <vt:lpstr>12.6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nicop6@ujn.edu.cn</cp:lastModifiedBy>
  <cp:revision>757</cp:revision>
  <dcterms:created xsi:type="dcterms:W3CDTF">2013-01-25T01:44:32Z</dcterms:created>
  <dcterms:modified xsi:type="dcterms:W3CDTF">2020-05-27T13:07:49Z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