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5"/>
  </p:notesMasterIdLst>
  <p:sldIdLst>
    <p:sldId id="404" r:id="rId2"/>
    <p:sldId id="405" r:id="rId3"/>
    <p:sldId id="425" r:id="rId4"/>
    <p:sldId id="429" r:id="rId5"/>
    <p:sldId id="449" r:id="rId6"/>
    <p:sldId id="452" r:id="rId7"/>
    <p:sldId id="499" r:id="rId8"/>
    <p:sldId id="526" r:id="rId9"/>
    <p:sldId id="527" r:id="rId10"/>
    <p:sldId id="500" r:id="rId11"/>
    <p:sldId id="501" r:id="rId12"/>
    <p:sldId id="464" r:id="rId13"/>
    <p:sldId id="502" r:id="rId14"/>
    <p:sldId id="503" r:id="rId15"/>
    <p:sldId id="504" r:id="rId16"/>
    <p:sldId id="505" r:id="rId17"/>
    <p:sldId id="506" r:id="rId18"/>
    <p:sldId id="507" r:id="rId19"/>
    <p:sldId id="509" r:id="rId20"/>
    <p:sldId id="510" r:id="rId21"/>
    <p:sldId id="512" r:id="rId22"/>
    <p:sldId id="513" r:id="rId23"/>
    <p:sldId id="514" r:id="rId24"/>
    <p:sldId id="515" r:id="rId25"/>
    <p:sldId id="517" r:id="rId26"/>
    <p:sldId id="518" r:id="rId27"/>
    <p:sldId id="519" r:id="rId28"/>
    <p:sldId id="520" r:id="rId29"/>
    <p:sldId id="521" r:id="rId30"/>
    <p:sldId id="522" r:id="rId31"/>
    <p:sldId id="403" r:id="rId32"/>
    <p:sldId id="416" r:id="rId33"/>
    <p:sldId id="296" r:id="rId34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83150" autoAdjust="0"/>
  </p:normalViewPr>
  <p:slideViewPr>
    <p:cSldViewPr snapToGrid="0" snapToObjects="1">
      <p:cViewPr varScale="1">
        <p:scale>
          <a:sx n="94" d="100"/>
          <a:sy n="94" d="100"/>
        </p:scale>
        <p:origin x="1123" y="62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2021/5/19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1F0F5696-0BF4-4ED5-84F5-4DD4543AFD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04A1D18-2F45-4B12-B9AA-F0AA95FD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4E4320D-E718-4A8E-8D0C-E52C50B8D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8ADF00-90AF-4C70-B200-3FDC6EE28273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470EB5A3-5F11-49F3-B171-304B7E8F91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DA264C2E-3E22-4EDC-8EA0-D3657E60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E41A731-DD19-4A42-85C0-2174DC83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FBAB54-15AC-4EA5-9186-7DFE0CEFF534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  <a:r>
              <a:rPr lang="zh-CN" altLang="zh-CN" dirty="0"/>
              <a:t>在使用简单数据类型绑定时，可以很容易的根据具体需求来定义方法中的形参类型和个数，然而在实际应用中，客户端请求可能会传递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多个不同类型的参数数据</a:t>
            </a:r>
            <a:r>
              <a:rPr lang="zh-CN" altLang="zh-CN" dirty="0"/>
              <a:t>，如果还使用简单数据类型进行绑定，那么就需要手动编写多个不同类型的参数，这种操作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显然比较繁琐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针对多类型、多参数的请求，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类型进行数据绑定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类型的数据绑定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就是将所有关联的请求参数封装在一个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中，然后在方法中直接使用该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作为形参来完成数据绑定。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95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  <a:r>
              <a:rPr lang="zh-CN" altLang="zh-CN" dirty="0"/>
              <a:t>在前端请求中，难免会有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中文信息传递</a:t>
            </a:r>
            <a:r>
              <a:rPr lang="zh-CN" altLang="zh-CN" dirty="0"/>
              <a:t>，</a:t>
            </a:r>
            <a:r>
              <a:rPr lang="zh-CN" altLang="en-US" dirty="0"/>
              <a:t>此时后台方法绑定接收</a:t>
            </a:r>
            <a:r>
              <a:rPr lang="zh-CN" altLang="zh-CN" dirty="0"/>
              <a:t>的中文信息却</a:t>
            </a:r>
            <a:r>
              <a:rPr lang="zh-CN" altLang="en-US" dirty="0"/>
              <a:t>就会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出现了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中文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乱码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0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8119A3C-E1BE-4C9E-9B1F-3CBE543DAF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4CBAC2FC-4A22-4A22-8AD0-2A22F71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299C0FE-098D-4BF6-8C4C-E865F4C0F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790CF3-A24B-43A7-A746-0F3E685F6AA4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在批量删除用户的操作中，前端请求传递的都是同名参数的用户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，只要在后台使用同一种数组类型的参数绑定接收，就可以在方法中通过循环数组参数的方式来完成删除操作。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56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4A35A77-AA19-4721-99AB-D09F80D2F0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917ACDCA-DBFB-4967-9AA5-9744034B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4FE91DCB-9F52-470F-BD18-FA98C3D54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ACD11C-053A-4EBD-8EE4-0E1B747D8681}" type="slidenum">
              <a:rPr lang="zh-CN" altLang="en-US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33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D129F45-56CB-4D0C-B091-018C8D14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 dirty="0"/>
              <a:t>应用开发基础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22F82DC-88A9-43B7-80BE-634857F8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142C608-3F3A-4E46-A448-E7C99FA36AA9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87DEEB-07E4-4D52-AEE8-EBE26EE10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数据绑定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B0F107-D76A-44B0-8D07-0AE15DAB50F1}"/>
              </a:ext>
            </a:extLst>
          </p:cNvPr>
          <p:cNvGrpSpPr>
            <a:grpSpLocks/>
          </p:cNvGrpSpPr>
          <p:nvPr/>
        </p:nvGrpSpPr>
        <p:grpSpPr bwMode="auto">
          <a:xfrm>
            <a:off x="772319" y="921314"/>
            <a:ext cx="7599362" cy="3443287"/>
            <a:chOff x="827584" y="1756903"/>
            <a:chExt cx="7598806" cy="3444382"/>
          </a:xfrm>
        </p:grpSpPr>
        <p:grpSp>
          <p:nvGrpSpPr>
            <p:cNvPr id="16" name="组合 3">
              <a:extLst>
                <a:ext uri="{FF2B5EF4-FFF2-40B4-BE49-F238E27FC236}">
                  <a16:creationId xmlns:a16="http://schemas.microsoft.com/office/drawing/2014/main" id="{29BB4F38-0417-49B5-957E-D23479B8C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0" name="对角圆角矩形 10">
                <a:extLst>
                  <a:ext uri="{FF2B5EF4-FFF2-40B4-BE49-F238E27FC236}">
                    <a16:creationId xmlns:a16="http://schemas.microsoft.com/office/drawing/2014/main" id="{F303DA6A-6F76-450F-890A-821CA931B92B}"/>
                  </a:ext>
                </a:extLst>
              </p:cNvPr>
              <p:cNvSpPr/>
              <p:nvPr/>
            </p:nvSpPr>
            <p:spPr>
              <a:xfrm>
                <a:off x="827584" y="3159111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2986019F-7067-44A5-9DE6-72124E5A0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585C4B8-1E3F-4AE8-AD10-9021E65675BD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>
                  <a:extLst>
                    <a:ext uri="{FF2B5EF4-FFF2-40B4-BE49-F238E27FC236}">
                      <a16:creationId xmlns:a16="http://schemas.microsoft.com/office/drawing/2014/main" id="{E5175C70-3878-4222-9BF0-DAFF96B35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A680E6BA-55C7-4F7E-88BF-4690C2522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32251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简单数据绑定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86D99A3E-EC16-410A-9086-21E952885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6082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复杂数据绑定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EEA168D8-3ADD-4D6F-9D8D-9F2157066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17940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数据绑定介绍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007E6C-7960-42FD-87E5-67601CD2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数据绑定分类：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800" dirty="0"/>
              <a:t>根据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客户端请求参数类型和个数的不同</a:t>
            </a:r>
            <a:r>
              <a:rPr lang="zh-CN" altLang="zh-CN" sz="2800" dirty="0"/>
              <a:t>，我们将</a:t>
            </a:r>
            <a:r>
              <a:rPr lang="en-US" altLang="zh-CN" sz="2800" dirty="0"/>
              <a:t>Spring MVC</a:t>
            </a:r>
            <a:r>
              <a:rPr lang="zh-CN" altLang="zh-CN" sz="2800" dirty="0"/>
              <a:t>中的数据绑定主要分为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简单数据绑定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复杂数据绑定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CC69A4ED-7009-4723-9D0E-3DD095531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 </a:t>
            </a:r>
            <a:r>
              <a:rPr lang="zh-CN" altLang="en-US"/>
              <a:t>简单数据绑定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66806-E957-4BE9-9105-44B3DF26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当前端请求的参数比较简单时，可以在后台方法的形参中直接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提供的默认参数类型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进行数据绑定。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F3E71B-E9C5-4502-9216-7E10C93DD02D}"/>
              </a:ext>
            </a:extLst>
          </p:cNvPr>
          <p:cNvSpPr/>
          <p:nvPr/>
        </p:nvSpPr>
        <p:spPr bwMode="auto">
          <a:xfrm>
            <a:off x="542655" y="1693877"/>
            <a:ext cx="700088" cy="23860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D994AA-5AC9-4441-8849-2264635C04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1890" y="1806987"/>
            <a:ext cx="612284" cy="227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常用默认参数类型</a:t>
            </a:r>
            <a:endParaRPr lang="zh-CN" altLang="zh-CN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0CEF78-0CB6-4669-846A-98B5E20715F4}"/>
              </a:ext>
            </a:extLst>
          </p:cNvPr>
          <p:cNvSpPr/>
          <p:nvPr/>
        </p:nvSpPr>
        <p:spPr bwMode="auto">
          <a:xfrm>
            <a:off x="1914255" y="1693876"/>
            <a:ext cx="6687090" cy="23860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16863C-055E-4678-9F2D-289F094F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359" y="1693877"/>
            <a:ext cx="6817708" cy="234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对象获取请求信息；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处理响应信息；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对象得到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中存放的对象；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ModelMap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是一个接口，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ModelMap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是一个接口实现，作用是将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数据填充到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域。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0A6D7B5-8E7D-4BFE-AC8E-379F0A53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93" y="2633281"/>
            <a:ext cx="357188" cy="450056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24AF04-0218-4F29-B05B-222A5FF4C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13.2.1  </a:t>
            </a:r>
            <a:r>
              <a:rPr lang="zh-CN" altLang="en-US" dirty="0"/>
              <a:t>绑定默认数据类型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20A799-235F-4791-86ED-FAB4C9D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接下来，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类型的使用为例，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来演示默认数据类型绑定的使用</a:t>
            </a:r>
            <a:r>
              <a:rPr lang="zh-CN" altLang="en-US" sz="2000" dirty="0"/>
              <a:t>：</a:t>
            </a:r>
            <a:endParaRPr lang="zh-CN" altLang="en-US" dirty="0"/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A1D33572-7CD6-4E73-9A9E-D3400A907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13.2.1  </a:t>
            </a:r>
            <a:r>
              <a:rPr lang="zh-CN" altLang="en-US"/>
              <a:t>绑定默认数据类型</a:t>
            </a:r>
            <a:endParaRPr lang="en-US" altLang="zh-CN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49F1BA4-5E04-4D6E-B552-58CBC4E9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6" y="1511018"/>
            <a:ext cx="7976780" cy="1872854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context:component-scan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base-package=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	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&lt;bean id="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class="org.springframework.web.servlet.view.InternalResourceViewResolver"&gt;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name="prefix" value="/WEB-INF/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name="suffix" value=".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&lt;/bean&gt;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6684BBF-5A22-4BF9-B0AC-EFBC6674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7" y="1883537"/>
            <a:ext cx="7976780" cy="290859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String id =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("id");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("id="+id);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return "success";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2A523FD-C453-48D9-80B7-C627FD04DECB}"/>
              </a:ext>
            </a:extLst>
          </p:cNvPr>
          <p:cNvSpPr txBox="1"/>
          <p:nvPr/>
        </p:nvSpPr>
        <p:spPr>
          <a:xfrm>
            <a:off x="2029964" y="4227810"/>
            <a:ext cx="649027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http://localhost:8080/ch13/selectUser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?id=1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6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B613A-6F98-4ECE-959A-1C8F6761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简单数据类型的绑定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中几种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基本数据类型的绑定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等类型。</a:t>
            </a:r>
            <a:endParaRPr lang="zh-CN" altLang="en-US" dirty="0"/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43BC72EF-982E-47FE-B551-FF3D7A1A4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13.2.2  </a:t>
            </a:r>
            <a:r>
              <a:rPr lang="zh-CN" altLang="en-US"/>
              <a:t>绑定简单数据类型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7D4AD6-DD89-4343-9F0C-233B91EA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1" y="1764384"/>
            <a:ext cx="848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将控制器类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进行修改：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9AE5B2-0638-442A-9CAC-7EA29962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1" y="2470821"/>
            <a:ext cx="7856537" cy="2250703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("id="+id);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"success";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A2FB70-1596-41F2-93D5-9C9554C05AD0}"/>
              </a:ext>
            </a:extLst>
          </p:cNvPr>
          <p:cNvSpPr/>
          <p:nvPr/>
        </p:nvSpPr>
        <p:spPr>
          <a:xfrm>
            <a:off x="6806587" y="2575854"/>
            <a:ext cx="2190750" cy="1227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将默认参数类型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HttpServletRequest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改用基本类型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绑定接收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28D30C-96C5-4235-AFA4-3EC37A9399F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20906" y="3189423"/>
            <a:ext cx="1285681" cy="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3">
            <a:extLst>
              <a:ext uri="{FF2B5EF4-FFF2-40B4-BE49-F238E27FC236}">
                <a16:creationId xmlns:a16="http://schemas.microsoft.com/office/drawing/2014/main" id="{C447D47D-8B25-431E-B10D-7BA8829B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9" y="1519174"/>
            <a:ext cx="766223" cy="8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F4FBE9F-9735-4FA3-99FD-E9A22F967AE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56273"/>
            <a:ext cx="6858000" cy="667940"/>
            <a:chOff x="0" y="3502961"/>
            <a:chExt cx="9144000" cy="8919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32F844-69EE-4449-8850-3990BCC743C6}"/>
                </a:ext>
              </a:extLst>
            </p:cNvPr>
            <p:cNvSpPr/>
            <p:nvPr/>
          </p:nvSpPr>
          <p:spPr bwMode="auto">
            <a:xfrm>
              <a:off x="0" y="3502961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28683" name="矩形 1">
              <a:extLst>
                <a:ext uri="{FF2B5EF4-FFF2-40B4-BE49-F238E27FC236}">
                  <a16:creationId xmlns:a16="http://schemas.microsoft.com/office/drawing/2014/main" id="{F591BAE4-C829-4564-AA8E-42AB1C8EA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447" y="3596482"/>
              <a:ext cx="5334000" cy="64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如何处理这种情况的请求呢？</a:t>
              </a:r>
              <a:endParaRPr lang="zh-CN" altLang="en-US" sz="21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9F393A-D9DA-4AB6-B3C7-413DCFCC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这里</a:t>
            </a:r>
            <a:r>
              <a:rPr lang="zh-CN" altLang="zh-CN" sz="2800" dirty="0"/>
              <a:t>需要注意的是，有时候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前端请求中参数名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后台控制器类方法中的形参名不一样</a:t>
            </a:r>
            <a:r>
              <a:rPr lang="zh-CN" altLang="zh-CN" sz="2800" dirty="0"/>
              <a:t>，这就会导致后台无法正确绑定并接收到前端请求的参数。</a:t>
            </a:r>
            <a:endParaRPr lang="zh-CN" altLang="en-US" sz="2800" dirty="0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661C6A33-94CC-4C14-9F69-9BC8DC71E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13.2.2  </a:t>
            </a:r>
            <a:r>
              <a:rPr lang="zh-CN" altLang="en-US"/>
              <a:t>绑定简单数据类型</a:t>
            </a:r>
            <a:endParaRPr lang="en-US" altLang="zh-CN"/>
          </a:p>
        </p:txBody>
      </p:sp>
      <p:sp>
        <p:nvSpPr>
          <p:cNvPr id="89" name="矩形 8">
            <a:extLst>
              <a:ext uri="{FF2B5EF4-FFF2-40B4-BE49-F238E27FC236}">
                <a16:creationId xmlns:a16="http://schemas.microsoft.com/office/drawing/2014/main" id="{CA3CBCB0-19EC-4926-AC66-BF7A5B3B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877491"/>
            <a:ext cx="5282804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8" descr="问小人">
            <a:extLst>
              <a:ext uri="{FF2B5EF4-FFF2-40B4-BE49-F238E27FC236}">
                <a16:creationId xmlns:a16="http://schemas.microsoft.com/office/drawing/2014/main" id="{B89E3A04-8E78-456F-81BC-12042A5F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92" y="2028826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113B20-EE1B-467C-B314-6D4B676F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针对上述提到的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前端请求中参数名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后台控制器类方法中的形参名不一样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可以考虑使用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注解类型来进行间接数据绑定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的属性声明如下</a:t>
            </a:r>
            <a:r>
              <a:rPr lang="zh-CN" altLang="en-US" sz="2400" dirty="0"/>
              <a:t>：</a:t>
            </a:r>
            <a:endParaRPr lang="zh-CN" altLang="en-US" dirty="0"/>
          </a:p>
        </p:txBody>
      </p:sp>
      <p:sp>
        <p:nvSpPr>
          <p:cNvPr id="29698" name="标题 1">
            <a:extLst>
              <a:ext uri="{FF2B5EF4-FFF2-40B4-BE49-F238E27FC236}">
                <a16:creationId xmlns:a16="http://schemas.microsoft.com/office/drawing/2014/main" id="{39A507A0-0C35-4741-A425-D36BEC911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13.2.2  </a:t>
            </a:r>
            <a:r>
              <a:rPr lang="zh-CN" altLang="en-US"/>
              <a:t>绑定简单数据类型</a:t>
            </a:r>
            <a:endParaRPr lang="en-US" altLang="zh-CN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99D92CC0-DD11-4330-8234-BD789BB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0" y="2339916"/>
            <a:ext cx="8176280" cy="233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9AE38-0FF1-4476-AE9E-5604607F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假设请求地址为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http://localhost:8080/ch13/selectUser?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user_id=1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，那么在后台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方法中的使用方式如下：</a:t>
            </a:r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D892150F-62FA-428C-995F-724F59762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13.2.2  </a:t>
            </a:r>
            <a:r>
              <a:rPr lang="zh-CN" altLang="en-US"/>
              <a:t>绑定简单数据类型</a:t>
            </a:r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42DD50-0969-4FA8-B45B-AE5EFD07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39" y="1640681"/>
            <a:ext cx="8199121" cy="2603659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(value="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id) {</a:t>
            </a:r>
          </a:p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("id="+id);</a:t>
            </a:r>
          </a:p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"success";</a:t>
            </a:r>
          </a:p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E230D0-2CAA-4E40-BC15-33ECA50F5AF1}"/>
              </a:ext>
            </a:extLst>
          </p:cNvPr>
          <p:cNvSpPr/>
          <p:nvPr/>
        </p:nvSpPr>
        <p:spPr>
          <a:xfrm>
            <a:off x="6091025" y="3046937"/>
            <a:ext cx="265747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先用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@RequestParam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接收同名参数，后间接绑定到方法形参上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6C0A9B-C3D6-42C7-9A65-E4605A57B06D}"/>
              </a:ext>
            </a:extLst>
          </p:cNvPr>
          <p:cNvCxnSpPr>
            <a:cxnSpLocks/>
          </p:cNvCxnSpPr>
          <p:nvPr/>
        </p:nvCxnSpPr>
        <p:spPr>
          <a:xfrm flipH="1" flipV="1">
            <a:off x="4543480" y="2446826"/>
            <a:ext cx="1547545" cy="6107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632FE-5884-4C7F-A1F8-EDB5D98C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在实际应用中，客户端请求可能会传递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多个不同类型的参数数据</a:t>
            </a:r>
            <a:r>
              <a:rPr lang="zh-CN" altLang="zh-CN" dirty="0"/>
              <a:t>，如果还使用简单数据类型进行绑定，那么就需要手动编写多个不同类型的参数，这种操作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显然比较繁琐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多类型、多参数的请求：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类型进行数据绑定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类型的数据绑定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将所有关联的请求参数封装在一个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中，然后在方法中直接使用该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作为形参来完成数据绑定。</a:t>
            </a:r>
            <a:endParaRPr lang="zh-CN" altLang="en-US" dirty="0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88CFB78E-22B4-487F-BAE9-67ECD8E65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13.2.3  </a:t>
            </a:r>
            <a:r>
              <a:rPr lang="zh-CN" altLang="en-US"/>
              <a:t>绑定</a:t>
            </a:r>
            <a:r>
              <a:rPr lang="en-US" altLang="zh-CN"/>
              <a:t>POJO</a:t>
            </a:r>
            <a:r>
              <a:rPr lang="zh-CN" altLang="en-US"/>
              <a:t>类型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C989D-CE66-4003-8FBE-998D6225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41727"/>
            <a:ext cx="8863697" cy="4134642"/>
          </a:xfrm>
        </p:spPr>
        <p:txBody>
          <a:bodyPr/>
          <a:lstStyle/>
          <a:p>
            <a:r>
              <a:rPr lang="zh-CN" altLang="zh-CN" dirty="0"/>
              <a:t>用户注册</a:t>
            </a:r>
            <a:endParaRPr lang="zh-CN" altLang="en-US" dirty="0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0A6345EC-CB7A-44CD-B3E5-6E7292FC4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13.2.3  </a:t>
            </a:r>
            <a:r>
              <a:rPr lang="zh-CN" altLang="en-US"/>
              <a:t>绑定</a:t>
            </a:r>
            <a:r>
              <a:rPr lang="en-US" altLang="zh-CN"/>
              <a:t>POJO</a:t>
            </a:r>
            <a:r>
              <a:rPr lang="zh-CN" altLang="en-US"/>
              <a:t>类型</a:t>
            </a:r>
            <a:endParaRPr lang="en-US" altLang="zh-CN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54E2D65-2616-448E-BB40-3FCEE668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8" y="1071733"/>
            <a:ext cx="5787772" cy="18223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&lt;body&gt;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&lt;form action="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密码：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type="submit" value="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&lt;/form&gt;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75D5FB-DE0F-47A5-8D2F-C2C1DBCD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682" y="2334124"/>
            <a:ext cx="5892403" cy="2506266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//...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省略向用户注册页面跳转方法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 user) {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username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Integer password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user.getPassword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("username="+username);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("password="+password);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"success";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CB29CBD-52FA-4D11-A784-CA2234DBF1E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39156" y="2800491"/>
            <a:ext cx="854014" cy="64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3FADBDC0-260A-4CF9-88AC-AA045DF8AEFD}"/>
              </a:ext>
            </a:extLst>
          </p:cNvPr>
          <p:cNvSpPr/>
          <p:nvPr/>
        </p:nvSpPr>
        <p:spPr>
          <a:xfrm>
            <a:off x="6642340" y="1073318"/>
            <a:ext cx="2501660" cy="172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类型数据绑定时，前端请求的参数名（本例中指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表单内各元素的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属性值）必须与要绑定的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类中的属性名一样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02525E-23E0-455B-A723-EAD87ABD97A7}"/>
              </a:ext>
            </a:extLst>
          </p:cNvPr>
          <p:cNvCxnSpPr>
            <a:cxnSpLocks/>
          </p:cNvCxnSpPr>
          <p:nvPr/>
        </p:nvCxnSpPr>
        <p:spPr>
          <a:xfrm flipH="1" flipV="1">
            <a:off x="4908430" y="1809843"/>
            <a:ext cx="1743626" cy="70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469A408-B4B1-4ABC-A096-E80328E0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数据绑定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1A4B8613-CED3-4718-84AA-DFAAF3366B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DCE43-4CCD-4B71-BCBD-98F5D84F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为了防止前端传入的中文数据出现乱码问题，我们可以</a:t>
            </a:r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en-US" altLang="zh-CN" dirty="0"/>
              <a:t>Spring</a:t>
            </a:r>
            <a:r>
              <a:rPr lang="zh-CN" altLang="zh-CN" dirty="0"/>
              <a:t>提供的编码过滤器来统一编码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F8C335D1-2096-4DF3-91BF-AB574172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13.2.3  </a:t>
            </a:r>
            <a:r>
              <a:rPr lang="zh-CN" altLang="en-US"/>
              <a:t>绑定</a:t>
            </a:r>
            <a:r>
              <a:rPr lang="en-US" altLang="zh-CN"/>
              <a:t>POJO</a:t>
            </a:r>
            <a:r>
              <a:rPr lang="zh-CN" altLang="en-US"/>
              <a:t>类型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DEB13-89B7-4D96-871B-386740AB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7" y="1475057"/>
            <a:ext cx="8074325" cy="330993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&lt;filter&gt;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&lt;filter-name&gt;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CharacterEncodingFilter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&lt;/filter-name&gt;		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&lt;filter-class&gt;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org.springframework.web.filter.CharacterEncodingFilter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&lt;/filter-class&gt;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&lt;param-name&gt;encoding&lt;/param-name&gt;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&lt;param-value&gt;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&lt;filter-mapping&gt;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&lt;filter-name&gt;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CharacterEncodingFilter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&lt;/filter-name&gt;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&lt;/filter-mapping&gt;</a:t>
            </a:r>
          </a:p>
        </p:txBody>
      </p:sp>
      <p:sp>
        <p:nvSpPr>
          <p:cNvPr id="16" name="圆角矩形 1">
            <a:extLst>
              <a:ext uri="{FF2B5EF4-FFF2-40B4-BE49-F238E27FC236}">
                <a16:creationId xmlns:a16="http://schemas.microsoft.com/office/drawing/2014/main" id="{8E924845-9CA3-4930-B3BD-6A3A1B3976EF}"/>
              </a:ext>
            </a:extLst>
          </p:cNvPr>
          <p:cNvSpPr/>
          <p:nvPr/>
        </p:nvSpPr>
        <p:spPr>
          <a:xfrm>
            <a:off x="5507697" y="2223864"/>
            <a:ext cx="3075586" cy="428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设置为统一</a:t>
            </a:r>
            <a:r>
              <a:rPr lang="en-US" altLang="zh-CN" dirty="0"/>
              <a:t>UTF-8</a:t>
            </a:r>
            <a:r>
              <a:rPr lang="zh-CN" altLang="en-US" dirty="0"/>
              <a:t>格式编码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00FFA5-13CB-4434-AA3B-BDABD849B09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78370" y="2438177"/>
            <a:ext cx="1729327" cy="606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圆角矩形 17">
            <a:extLst>
              <a:ext uri="{FF2B5EF4-FFF2-40B4-BE49-F238E27FC236}">
                <a16:creationId xmlns:a16="http://schemas.microsoft.com/office/drawing/2014/main" id="{A1A8A206-92A8-4C16-8B78-976C7BBC1504}"/>
              </a:ext>
            </a:extLst>
          </p:cNvPr>
          <p:cNvSpPr/>
          <p:nvPr/>
        </p:nvSpPr>
        <p:spPr>
          <a:xfrm>
            <a:off x="4675518" y="4267947"/>
            <a:ext cx="3907766" cy="428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拦截所有</a:t>
            </a:r>
            <a:r>
              <a:rPr lang="en-US" altLang="zh-CN" dirty="0"/>
              <a:t>URL</a:t>
            </a:r>
            <a:r>
              <a:rPr lang="zh-CN" altLang="en-US" dirty="0"/>
              <a:t>请求，交由编码过滤器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19FB20-D025-4A53-A444-5FA2B753825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674189" y="4373592"/>
            <a:ext cx="2001329" cy="108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3348-5CBF-47FE-AA2B-C1331B9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zh-CN" sz="2400" dirty="0"/>
              <a:t>在用户查询订单时，页面传递的参数可能包括：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订单编号、用户名称</a:t>
            </a:r>
            <a:r>
              <a:rPr lang="zh-CN" altLang="zh-CN" sz="2400" dirty="0"/>
              <a:t>等信息，这就包含了</a:t>
            </a:r>
            <a:r>
              <a:rPr lang="zh-CN" altLang="zh-CN" sz="2400" b="1" dirty="0">
                <a:solidFill>
                  <a:srgbClr val="FF0000"/>
                </a:solidFill>
              </a:rPr>
              <a:t>订单和用户两个对象</a:t>
            </a:r>
            <a:r>
              <a:rPr lang="zh-CN" altLang="zh-CN" sz="2400" dirty="0"/>
              <a:t>的信息，</a:t>
            </a:r>
            <a:r>
              <a:rPr lang="zh-CN" altLang="en-US" sz="2400" dirty="0"/>
              <a:t>此时后台方法如何绑定请求信息呢</a:t>
            </a:r>
            <a:r>
              <a:rPr lang="zh-CN" altLang="zh-CN" sz="2400" dirty="0"/>
              <a:t>？</a:t>
            </a:r>
            <a:endParaRPr lang="zh-CN" altLang="en-US" dirty="0"/>
          </a:p>
        </p:txBody>
      </p:sp>
      <p:sp>
        <p:nvSpPr>
          <p:cNvPr id="35842" name="标题 1">
            <a:extLst>
              <a:ext uri="{FF2B5EF4-FFF2-40B4-BE49-F238E27FC236}">
                <a16:creationId xmlns:a16="http://schemas.microsoft.com/office/drawing/2014/main" id="{417CC221-2041-41D5-9140-CC86B3662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13.2.4  </a:t>
            </a:r>
            <a:r>
              <a:rPr lang="zh-CN" altLang="en-US"/>
              <a:t>绑定包装</a:t>
            </a:r>
            <a:r>
              <a:rPr lang="en-US" altLang="zh-CN"/>
              <a:t>POJO</a:t>
            </a:r>
          </a:p>
        </p:txBody>
      </p: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3A46CC3A-6EA0-478E-BA6F-94DF726BEE9D}"/>
              </a:ext>
            </a:extLst>
          </p:cNvPr>
          <p:cNvSpPr/>
          <p:nvPr/>
        </p:nvSpPr>
        <p:spPr>
          <a:xfrm>
            <a:off x="5443538" y="1459931"/>
            <a:ext cx="3458922" cy="1219199"/>
          </a:xfrm>
          <a:prstGeom prst="cloudCallout">
            <a:avLst>
              <a:gd name="adj1" fmla="val -66318"/>
              <a:gd name="adj2" fmla="val 6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方法可用，但订单和用户信息混合封装，显得比较混乱</a:t>
            </a:r>
          </a:p>
        </p:txBody>
      </p:sp>
      <p:pic>
        <p:nvPicPr>
          <p:cNvPr id="21" name="Picture 8" descr="问小人">
            <a:extLst>
              <a:ext uri="{FF2B5EF4-FFF2-40B4-BE49-F238E27FC236}">
                <a16:creationId xmlns:a16="http://schemas.microsoft.com/office/drawing/2014/main" id="{31B42A79-8786-4A10-B851-32DF29BE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2" y="1624612"/>
            <a:ext cx="2165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直接连接符 47">
            <a:extLst>
              <a:ext uri="{FF2B5EF4-FFF2-40B4-BE49-F238E27FC236}">
                <a16:creationId xmlns:a16="http://schemas.microsoft.com/office/drawing/2014/main" id="{25D6531D-119F-42A5-803D-763AFECE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977" y="2434237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DB4426C8-34F5-468B-8E39-CEA1C263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002" y="1969099"/>
            <a:ext cx="4068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latin typeface="宋体" panose="02010600030101010101" pitchFamily="2" charset="-122"/>
              </a:rPr>
              <a:t>使用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en-US" sz="2000" kern="0" dirty="0">
                <a:latin typeface="宋体" panose="02010600030101010101" pitchFamily="2" charset="-122"/>
              </a:rPr>
              <a:t>类型绑定</a:t>
            </a:r>
            <a:endParaRPr lang="zh-CN" altLang="zh-CN" sz="2000" kern="0" dirty="0">
              <a:latin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73492C-8D4E-4488-B40E-35A4A7061250}"/>
              </a:ext>
            </a:extLst>
          </p:cNvPr>
          <p:cNvGrpSpPr>
            <a:grpSpLocks/>
          </p:cNvGrpSpPr>
          <p:nvPr/>
        </p:nvGrpSpPr>
        <p:grpSpPr bwMode="auto">
          <a:xfrm>
            <a:off x="2104052" y="1937349"/>
            <a:ext cx="447675" cy="450850"/>
            <a:chOff x="1991519" y="3489326"/>
            <a:chExt cx="449262" cy="450850"/>
          </a:xfrm>
        </p:grpSpPr>
        <p:sp>
          <p:nvSpPr>
            <p:cNvPr id="25" name="圆角矩形 13">
              <a:extLst>
                <a:ext uri="{FF2B5EF4-FFF2-40B4-BE49-F238E27FC236}">
                  <a16:creationId xmlns:a16="http://schemas.microsoft.com/office/drawing/2014/main" id="{D6961B38-ADF0-4F10-8E69-8DD3DFCE1728}"/>
                </a:ext>
              </a:extLst>
            </p:cNvPr>
            <p:cNvSpPr/>
            <p:nvPr/>
          </p:nvSpPr>
          <p:spPr bwMode="auto">
            <a:xfrm>
              <a:off x="1991519" y="3489326"/>
              <a:ext cx="449262" cy="450850"/>
            </a:xfrm>
            <a:prstGeom prst="roundRect">
              <a:avLst/>
            </a:prstGeom>
            <a:solidFill>
              <a:srgbClr val="00ADDC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" name="矩形 1">
              <a:extLst>
                <a:ext uri="{FF2B5EF4-FFF2-40B4-BE49-F238E27FC236}">
                  <a16:creationId xmlns:a16="http://schemas.microsoft.com/office/drawing/2014/main" id="{8B6BFEA9-2E34-430E-9C1A-6E7FF58B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256" y="3527426"/>
              <a:ext cx="342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直接连接符 47">
            <a:extLst>
              <a:ext uri="{FF2B5EF4-FFF2-40B4-BE49-F238E27FC236}">
                <a16:creationId xmlns:a16="http://schemas.microsoft.com/office/drawing/2014/main" id="{58A0D2D8-E7AF-4568-A2A4-ECD848B99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977" y="3291487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圆角矩形 16">
            <a:extLst>
              <a:ext uri="{FF2B5EF4-FFF2-40B4-BE49-F238E27FC236}">
                <a16:creationId xmlns:a16="http://schemas.microsoft.com/office/drawing/2014/main" id="{A2E63CB8-4EBB-4C70-B94B-4B70153A106D}"/>
              </a:ext>
            </a:extLst>
          </p:cNvPr>
          <p:cNvSpPr/>
          <p:nvPr/>
        </p:nvSpPr>
        <p:spPr bwMode="auto">
          <a:xfrm>
            <a:off x="2104052" y="2794599"/>
            <a:ext cx="447675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4D072D85-55FD-42D3-9AC2-AEA8A2EC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002" y="2826349"/>
            <a:ext cx="43199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latin typeface="宋体" panose="02010600030101010101" pitchFamily="2" charset="-122"/>
              </a:rPr>
              <a:t>还可以考虑使用包装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en-US" sz="2000" kern="0" dirty="0">
                <a:latin typeface="宋体" panose="02010600030101010101" pitchFamily="2" charset="-122"/>
              </a:rPr>
              <a:t>类型绑定</a:t>
            </a:r>
            <a:endParaRPr lang="zh-CN" altLang="zh-CN" sz="2000" kern="0" dirty="0">
              <a:latin typeface="宋体" panose="02010600030101010101" pitchFamily="2" charset="-122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3F57C0AC-F5BA-4665-80F3-67914A53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02" y="2832699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6D4924-78D4-4ACC-8135-E1B1A669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52" y="3286724"/>
            <a:ext cx="6399212" cy="14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所谓的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包装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，就是在一个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另一个简单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。例如，在订单对象中包含用户对象。这样在使用时，就可以通过订单查询到用户信息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8" grpId="0" animBg="1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DED3D-6D8C-42EF-B7A0-68A6F380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订单查询的案例</a:t>
            </a:r>
            <a:endParaRPr lang="zh-CN" altLang="en-US" dirty="0"/>
          </a:p>
        </p:txBody>
      </p:sp>
      <p:sp>
        <p:nvSpPr>
          <p:cNvPr id="36866" name="标题 1">
            <a:extLst>
              <a:ext uri="{FF2B5EF4-FFF2-40B4-BE49-F238E27FC236}">
                <a16:creationId xmlns:a16="http://schemas.microsoft.com/office/drawing/2014/main" id="{17C1F1EE-99FA-4054-B002-3BA79AF4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13.2.4  </a:t>
            </a:r>
            <a:r>
              <a:rPr lang="zh-CN" altLang="en-US"/>
              <a:t>绑定包装</a:t>
            </a:r>
            <a:r>
              <a:rPr lang="en-US" altLang="zh-CN"/>
              <a:t>POJO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F01B3A1-6613-41DE-A8BE-BD85D0E3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016" y="628018"/>
            <a:ext cx="5485251" cy="2566988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findOrdersWithUser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findOrdersWithUser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Orders orders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orders.getOrdersId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orders.getUser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String username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("username="+username);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"success";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92423A7-E75A-46DB-95F2-898D8B15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33" y="2956617"/>
            <a:ext cx="8570532" cy="18096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&lt;form action="${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findOrdersWithUser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订单编号：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所属用户：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type="submit" value="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7C4163-1365-4CA8-B4BA-5E69D8BDE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33" y="1132812"/>
            <a:ext cx="2978552" cy="1441847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72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Orders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User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//...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getter/setter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BCCC08F-8D5C-440C-AF40-319A7DCA20A2}"/>
              </a:ext>
            </a:extLst>
          </p:cNvPr>
          <p:cNvSpPr/>
          <p:nvPr/>
        </p:nvSpPr>
        <p:spPr>
          <a:xfrm>
            <a:off x="2388093" y="2634776"/>
            <a:ext cx="4864963" cy="46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参数是包装类基本属性，则直接用属性名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8C0926-DE00-40F1-962E-6E30D6C8E2F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20575" y="3096739"/>
            <a:ext cx="0" cy="4619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0A36FEF-6F46-4C97-9B05-105AF174CA2C}"/>
              </a:ext>
            </a:extLst>
          </p:cNvPr>
          <p:cNvSpPr/>
          <p:nvPr/>
        </p:nvSpPr>
        <p:spPr>
          <a:xfrm>
            <a:off x="3640359" y="4114800"/>
            <a:ext cx="5149954" cy="615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参数是包装类中</a:t>
            </a:r>
            <a:r>
              <a:rPr lang="en-US" altLang="zh-CN" sz="2000" dirty="0"/>
              <a:t>POJO</a:t>
            </a:r>
            <a:r>
              <a:rPr lang="zh-CN" altLang="en-US" sz="2000" dirty="0"/>
              <a:t>类的子属性，则必须用</a:t>
            </a:r>
            <a:r>
              <a:rPr lang="en-US" altLang="zh-CN" sz="2000" dirty="0"/>
              <a:t>【</a:t>
            </a:r>
            <a:r>
              <a:rPr lang="zh-CN" altLang="en-US" sz="2000" dirty="0"/>
              <a:t>对象</a:t>
            </a:r>
            <a:r>
              <a:rPr lang="en-US" altLang="zh-CN" sz="2000" dirty="0"/>
              <a:t>.</a:t>
            </a:r>
            <a:r>
              <a:rPr lang="zh-CN" altLang="en-US" sz="2000" dirty="0"/>
              <a:t>属性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FACE6D-B267-4CC6-BBB5-2B4BE614ECD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726906" y="3902356"/>
            <a:ext cx="488430" cy="21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图片 1" hidden="1">
            <a:extLst>
              <a:ext uri="{FF2B5EF4-FFF2-40B4-BE49-F238E27FC236}">
                <a16:creationId xmlns:a16="http://schemas.microsoft.com/office/drawing/2014/main" id="{3D7B0407-8335-4F74-BC4F-E4BD0F5D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9" y="3418285"/>
            <a:ext cx="3793331" cy="113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1" hidden="1">
            <a:extLst>
              <a:ext uri="{FF2B5EF4-FFF2-40B4-BE49-F238E27FC236}">
                <a16:creationId xmlns:a16="http://schemas.microsoft.com/office/drawing/2014/main" id="{62E3E85C-5FC7-43B7-89CB-954F5B86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56" y="4000501"/>
            <a:ext cx="4643438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2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EDDA78F3-32D2-4270-ABDB-19E855664775}"/>
              </a:ext>
            </a:extLst>
          </p:cNvPr>
          <p:cNvGrpSpPr>
            <a:grpSpLocks/>
          </p:cNvGrpSpPr>
          <p:nvPr/>
        </p:nvGrpSpPr>
        <p:grpSpPr bwMode="auto">
          <a:xfrm>
            <a:off x="732525" y="2471145"/>
            <a:ext cx="5600242" cy="669131"/>
            <a:chOff x="0" y="3502961"/>
            <a:chExt cx="9144000" cy="89195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472549-68E1-4221-97D9-FD8DD4D9E880}"/>
                </a:ext>
              </a:extLst>
            </p:cNvPr>
            <p:cNvSpPr/>
            <p:nvPr/>
          </p:nvSpPr>
          <p:spPr bwMode="auto">
            <a:xfrm>
              <a:off x="0" y="3502961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37905" name="矩形 1">
              <a:extLst>
                <a:ext uri="{FF2B5EF4-FFF2-40B4-BE49-F238E27FC236}">
                  <a16:creationId xmlns:a16="http://schemas.microsoft.com/office/drawing/2014/main" id="{72611240-73E2-4D5F-A1AA-57767D4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51" y="3596482"/>
              <a:ext cx="7611764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如何处理这种数据类型的请求呢？</a:t>
              </a:r>
              <a:endParaRPr lang="zh-CN" altLang="en-US" sz="21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B936E2-B4B8-492C-AB40-23E0BDF4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一般情况下，使用基本数据类型和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类型的参数数据已经能够满足需求，然而有些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特殊类型的参数是无法在后台进行直接转换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但也有特殊数据类型无法直接进行数据绑定，必须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先经过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数据转换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日期数据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7891" name="标题 1">
            <a:extLst>
              <a:ext uri="{FF2B5EF4-FFF2-40B4-BE49-F238E27FC236}">
                <a16:creationId xmlns:a16="http://schemas.microsoft.com/office/drawing/2014/main" id="{12515174-8002-4AC5-B021-4177BC02A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13.2.5  </a:t>
            </a:r>
            <a:r>
              <a:rPr lang="zh-CN" altLang="en-US"/>
              <a:t>自定义数据绑定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48E498-6590-41CD-97CF-075F59DFEEB9}"/>
              </a:ext>
            </a:extLst>
          </p:cNvPr>
          <p:cNvGrpSpPr>
            <a:grpSpLocks/>
          </p:cNvGrpSpPr>
          <p:nvPr/>
        </p:nvGrpSpPr>
        <p:grpSpPr bwMode="auto">
          <a:xfrm>
            <a:off x="6409559" y="2373433"/>
            <a:ext cx="2561035" cy="2326481"/>
            <a:chOff x="459579" y="2756495"/>
            <a:chExt cx="3414712" cy="3305175"/>
          </a:xfrm>
        </p:grpSpPr>
        <p:pic>
          <p:nvPicPr>
            <p:cNvPr id="37895" name="Picture 20" descr="C:\Users\Administrator\Desktop\2304-1203310S35620.jpg">
              <a:extLst>
                <a:ext uri="{FF2B5EF4-FFF2-40B4-BE49-F238E27FC236}">
                  <a16:creationId xmlns:a16="http://schemas.microsoft.com/office/drawing/2014/main" id="{14F3834E-907D-4A91-A350-14A8C2E78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79" y="2756495"/>
              <a:ext cx="3414712" cy="330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TextBox 21">
              <a:extLst>
                <a:ext uri="{FF2B5EF4-FFF2-40B4-BE49-F238E27FC236}">
                  <a16:creationId xmlns:a16="http://schemas.microsoft.com/office/drawing/2014/main" id="{A5A09102-E261-4654-B1CB-560A6D17C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463" y="3785195"/>
              <a:ext cx="766762" cy="36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50">
                  <a:solidFill>
                    <a:srgbClr val="FF0000"/>
                  </a:solidFill>
                </a:rPr>
                <a:t>User</a:t>
              </a:r>
              <a:endParaRPr lang="zh-CN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37897" name="TextBox 22">
              <a:extLst>
                <a:ext uri="{FF2B5EF4-FFF2-40B4-BE49-F238E27FC236}">
                  <a16:creationId xmlns:a16="http://schemas.microsoft.com/office/drawing/2014/main" id="{963F6DFE-AF49-4D1C-9352-ED07D6CE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138" y="3788963"/>
              <a:ext cx="766762" cy="590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50" dirty="0">
                  <a:solidFill>
                    <a:srgbClr val="FF0000"/>
                  </a:solidFill>
                </a:rPr>
                <a:t>Integer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37898" name="TextBox 23">
              <a:extLst>
                <a:ext uri="{FF2B5EF4-FFF2-40B4-BE49-F238E27FC236}">
                  <a16:creationId xmlns:a16="http://schemas.microsoft.com/office/drawing/2014/main" id="{E97A6ECE-4B51-48D1-A8AE-BFEF48254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925" y="4197944"/>
              <a:ext cx="766762" cy="36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50">
                  <a:solidFill>
                    <a:srgbClr val="FF0000"/>
                  </a:solidFill>
                </a:rPr>
                <a:t>Date</a:t>
              </a:r>
              <a:endParaRPr lang="zh-CN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37899" name="TextBox 25">
              <a:extLst>
                <a:ext uri="{FF2B5EF4-FFF2-40B4-BE49-F238E27FC236}">
                  <a16:creationId xmlns:a16="http://schemas.microsoft.com/office/drawing/2014/main" id="{E955AED0-F63A-47BB-949D-68848A83B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962" y="2918419"/>
              <a:ext cx="576262" cy="32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solidFill>
                    <a:srgbClr val="FF0000"/>
                  </a:solidFill>
                </a:rPr>
                <a:t>……</a:t>
              </a:r>
              <a:endParaRPr lang="zh-CN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37900" name="TextBox 26">
              <a:extLst>
                <a:ext uri="{FF2B5EF4-FFF2-40B4-BE49-F238E27FC236}">
                  <a16:creationId xmlns:a16="http://schemas.microsoft.com/office/drawing/2014/main" id="{2425DAB6-C9BD-416C-B3A7-C51E41F2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037" y="3081932"/>
              <a:ext cx="576262" cy="32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solidFill>
                    <a:srgbClr val="FF0000"/>
                  </a:solidFill>
                </a:rPr>
                <a:t>……</a:t>
              </a:r>
              <a:endParaRPr lang="zh-CN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37901" name="TextBox 27">
              <a:extLst>
                <a:ext uri="{FF2B5EF4-FFF2-40B4-BE49-F238E27FC236}">
                  <a16:creationId xmlns:a16="http://schemas.microsoft.com/office/drawing/2014/main" id="{8747125C-4706-4308-AC00-389D73F40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830" y="3177776"/>
              <a:ext cx="576262" cy="32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900">
                  <a:solidFill>
                    <a:srgbClr val="FF0000"/>
                  </a:solidFill>
                </a:rPr>
                <a:t>……</a:t>
              </a:r>
              <a:endParaRPr lang="zh-CN" altLang="en-US" sz="900">
                <a:solidFill>
                  <a:srgbClr val="FF0000"/>
                </a:solidFill>
              </a:endParaRPr>
            </a:p>
          </p:txBody>
        </p:sp>
      </p:grpSp>
      <p:pic>
        <p:nvPicPr>
          <p:cNvPr id="51" name="Picture 8" descr="问小人">
            <a:extLst>
              <a:ext uri="{FF2B5EF4-FFF2-40B4-BE49-F238E27FC236}">
                <a16:creationId xmlns:a16="http://schemas.microsoft.com/office/drawing/2014/main" id="{E191E9A6-62DB-45E3-B9AE-2D03A85E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9601"/>
            <a:ext cx="1697831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356F1A4-371E-4C37-8269-4F27CEE79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13.2.5  </a:t>
            </a:r>
            <a:r>
              <a:rPr lang="zh-CN" altLang="en-US"/>
              <a:t>自定义数据绑定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C093D-5DCB-4A7C-ADA7-34666FED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针对前面提到的特殊数据类型，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就需要开发者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自定义转换器（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格式化（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Formatter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来进行数据绑定。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904E5B-F4FB-4BFB-AAC1-4BF7614E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504950"/>
            <a:ext cx="8137525" cy="76993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4F46BC71-1534-4D55-9CFA-CB4191DCE4F5}"/>
              </a:ext>
            </a:extLst>
          </p:cNvPr>
          <p:cNvSpPr txBox="1">
            <a:spLocks/>
          </p:cNvSpPr>
          <p:nvPr/>
        </p:nvSpPr>
        <p:spPr bwMode="auto">
          <a:xfrm>
            <a:off x="500063" y="1581150"/>
            <a:ext cx="8102600" cy="69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Calibri" panose="020F0502020204030204" pitchFamily="34" charset="0"/>
              <a:buChar char="–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框架提供了一个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用于将一种类型的对象转换为另一种类型的对象。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Calibri" panose="020F0502020204030204" pitchFamily="34" charset="0"/>
              <a:buChar char="–"/>
            </a:pP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类需要实现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org.springframework.core.convert.converter.Converter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B211C8-E47B-4ED0-957D-0CA8208A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348706"/>
            <a:ext cx="8134350" cy="1032849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Converter&lt;S, T&gt; {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convert(S source);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375741-EB59-4C9D-8983-0C3DCE50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7" y="4503209"/>
            <a:ext cx="8134350" cy="400050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Formatter&lt;T&gt; extends Printer&lt;T&gt;, Parser&lt;T&gt; {}</a:t>
            </a:r>
          </a:p>
          <a:p>
            <a:pPr lvl="1"/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圆角矩形 5">
            <a:extLst>
              <a:ext uri="{FF2B5EF4-FFF2-40B4-BE49-F238E27FC236}">
                <a16:creationId xmlns:a16="http://schemas.microsoft.com/office/drawing/2014/main" id="{BFB14E9D-FCF8-41F2-9EF6-D3C322CF1EBD}"/>
              </a:ext>
            </a:extLst>
          </p:cNvPr>
          <p:cNvSpPr/>
          <p:nvPr/>
        </p:nvSpPr>
        <p:spPr>
          <a:xfrm>
            <a:off x="4003675" y="2851413"/>
            <a:ext cx="1095375" cy="407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源类型</a:t>
            </a:r>
          </a:p>
        </p:txBody>
      </p:sp>
      <p:sp>
        <p:nvSpPr>
          <p:cNvPr id="33" name="圆角矩形 74">
            <a:extLst>
              <a:ext uri="{FF2B5EF4-FFF2-40B4-BE49-F238E27FC236}">
                <a16:creationId xmlns:a16="http://schemas.microsoft.com/office/drawing/2014/main" id="{BF48AB2D-7303-4D4D-97FB-21D6A3297F67}"/>
              </a:ext>
            </a:extLst>
          </p:cNvPr>
          <p:cNvSpPr/>
          <p:nvPr/>
        </p:nvSpPr>
        <p:spPr>
          <a:xfrm>
            <a:off x="5137150" y="2376729"/>
            <a:ext cx="125730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目标类型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1D159E-5016-473F-833C-F5B5AC9C91F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487328" y="2976113"/>
            <a:ext cx="1516347" cy="79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246FE2-2150-4508-9C34-3995472E2064}"/>
              </a:ext>
            </a:extLst>
          </p:cNvPr>
          <p:cNvCxnSpPr/>
          <p:nvPr/>
        </p:nvCxnSpPr>
        <p:spPr>
          <a:xfrm flipH="1">
            <a:off x="4160808" y="2571750"/>
            <a:ext cx="10191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91308C-B9B7-46C1-BBDA-867DDC87B74E}"/>
              </a:ext>
            </a:extLst>
          </p:cNvPr>
          <p:cNvCxnSpPr>
            <a:cxnSpLocks/>
          </p:cNvCxnSpPr>
          <p:nvPr/>
        </p:nvCxnSpPr>
        <p:spPr>
          <a:xfrm flipH="1">
            <a:off x="4977442" y="2802730"/>
            <a:ext cx="775418" cy="18202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0D201A-24D6-4A64-91AD-F8823412184D}"/>
              </a:ext>
            </a:extLst>
          </p:cNvPr>
          <p:cNvCxnSpPr>
            <a:cxnSpLocks/>
          </p:cNvCxnSpPr>
          <p:nvPr/>
        </p:nvCxnSpPr>
        <p:spPr>
          <a:xfrm>
            <a:off x="5752860" y="2786304"/>
            <a:ext cx="164861" cy="18202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31D697-52DA-4B12-8258-612ED2B2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7" y="3472415"/>
            <a:ext cx="8137525" cy="9545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AB646DAD-137D-4CDF-88F1-96FF304E263F}"/>
              </a:ext>
            </a:extLst>
          </p:cNvPr>
          <p:cNvSpPr txBox="1">
            <a:spLocks/>
          </p:cNvSpPr>
          <p:nvPr/>
        </p:nvSpPr>
        <p:spPr bwMode="auto">
          <a:xfrm>
            <a:off x="472011" y="3545234"/>
            <a:ext cx="8159750" cy="874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Formatter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Converter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的作用相同，只是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Formatter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的源类型必须是一个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Converter</a:t>
            </a:r>
            <a:r>
              <a:rPr lang="zh-CN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可以是任意类型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–"/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Formatter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自定义转换器类需要实现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org.springframework.format.Formatter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–"/>
              <a:defRPr/>
            </a:pPr>
            <a:endParaRPr lang="zh-CN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0" grpId="0" animBg="1"/>
      <p:bldP spid="31" grpId="0" animBg="1"/>
      <p:bldP spid="32" grpId="0" animBg="1"/>
      <p:bldP spid="33" grpId="0" animBg="1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21FF467C-6F4B-4E44-8203-F65FCD574718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3329D2-6705-415F-80B4-0185E8C38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数据绑定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31F2409-9D44-4C54-9B78-3AEDE809E611}"/>
              </a:ext>
            </a:extLst>
          </p:cNvPr>
          <p:cNvGrpSpPr>
            <a:grpSpLocks/>
          </p:cNvGrpSpPr>
          <p:nvPr/>
        </p:nvGrpSpPr>
        <p:grpSpPr bwMode="auto">
          <a:xfrm>
            <a:off x="772319" y="994574"/>
            <a:ext cx="7599362" cy="3443287"/>
            <a:chOff x="827584" y="1756903"/>
            <a:chExt cx="7598806" cy="3444382"/>
          </a:xfrm>
        </p:grpSpPr>
        <p:grpSp>
          <p:nvGrpSpPr>
            <p:cNvPr id="16" name="组合 3">
              <a:extLst>
                <a:ext uri="{FF2B5EF4-FFF2-40B4-BE49-F238E27FC236}">
                  <a16:creationId xmlns:a16="http://schemas.microsoft.com/office/drawing/2014/main" id="{18C89CCC-D5BE-4C71-BC9E-3141D4BD0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0" name="对角圆角矩形 10">
                <a:extLst>
                  <a:ext uri="{FF2B5EF4-FFF2-40B4-BE49-F238E27FC236}">
                    <a16:creationId xmlns:a16="http://schemas.microsoft.com/office/drawing/2014/main" id="{3EFB3B42-A68B-4CF9-8A9B-9FA07B62C535}"/>
                  </a:ext>
                </a:extLst>
              </p:cNvPr>
              <p:cNvSpPr/>
              <p:nvPr/>
            </p:nvSpPr>
            <p:spPr>
              <a:xfrm>
                <a:off x="827584" y="4216722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ABCA1080-9926-4186-A137-ACC6E74D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5A7D6B43-C25F-49E8-A4F4-768391DCF3E0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>
                  <a:extLst>
                    <a:ext uri="{FF2B5EF4-FFF2-40B4-BE49-F238E27FC236}">
                      <a16:creationId xmlns:a16="http://schemas.microsoft.com/office/drawing/2014/main" id="{2BFBE209-8956-487B-A23C-9ADB916ACE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46A4541-0BA5-452A-B91C-552AB2F7B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32251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简单数据绑定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07528502-BCCB-43EA-9907-457B2780A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6082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复杂数据绑定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6FAD7770-5BE3-496F-A7D0-9931E7F88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17940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数据绑定介绍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7F344F-F2FE-439A-9319-EE2A27BB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复杂数据绑定情形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/>
              <a:t>批量删除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批量选择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同时填写多条数据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</a:rPr>
              <a:t>实际开发中仍可能遇到一些比较复杂的数据绑定问题，比如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数组的绑定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集合的绑定</a:t>
            </a:r>
            <a:r>
              <a:rPr lang="zh-CN" altLang="zh-CN" sz="2800" dirty="0">
                <a:latin typeface="宋体" panose="02010600030101010101" pitchFamily="2" charset="-122"/>
              </a:rPr>
              <a:t>，这在实际开发中也是十分常见的。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sp>
        <p:nvSpPr>
          <p:cNvPr id="41986" name="标题 1">
            <a:extLst>
              <a:ext uri="{FF2B5EF4-FFF2-40B4-BE49-F238E27FC236}">
                <a16:creationId xmlns:a16="http://schemas.microsoft.com/office/drawing/2014/main" id="{9D135FAA-E1EB-46D8-9789-EE72D18BA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复杂数据绑定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FAE49-7E77-47CB-9D25-843BD3DC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在实际开发时，可能会遇到前端请求需要传递到后台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一个或多个相同名称参数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的情况（如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批量删除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），此种情况采用前面讲解的简单数据绑定的方式显然是不合适的。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B501E2-6591-45E9-9EC4-7CF945C10792}"/>
              </a:ext>
            </a:extLst>
          </p:cNvPr>
          <p:cNvGrpSpPr>
            <a:grpSpLocks/>
          </p:cNvGrpSpPr>
          <p:nvPr/>
        </p:nvGrpSpPr>
        <p:grpSpPr bwMode="auto">
          <a:xfrm>
            <a:off x="1062690" y="1867666"/>
            <a:ext cx="6484144" cy="669131"/>
            <a:chOff x="0" y="3502961"/>
            <a:chExt cx="9144000" cy="8919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3C6789-EA69-4C0F-A9D9-64F2D14B8229}"/>
                </a:ext>
              </a:extLst>
            </p:cNvPr>
            <p:cNvSpPr/>
            <p:nvPr/>
          </p:nvSpPr>
          <p:spPr bwMode="auto">
            <a:xfrm>
              <a:off x="0" y="3502961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43018" name="矩形 1">
              <a:extLst>
                <a:ext uri="{FF2B5EF4-FFF2-40B4-BE49-F238E27FC236}">
                  <a16:creationId xmlns:a16="http://schemas.microsoft.com/office/drawing/2014/main" id="{FE852829-C9D1-452D-BC93-717928DC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640" y="3596482"/>
              <a:ext cx="6429375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如何处理这种数据类型的请求呢？</a:t>
              </a:r>
              <a:endParaRPr lang="zh-CN" altLang="en-US" sz="21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8" descr="问小人">
            <a:extLst>
              <a:ext uri="{FF2B5EF4-FFF2-40B4-BE49-F238E27FC236}">
                <a16:creationId xmlns:a16="http://schemas.microsoft.com/office/drawing/2014/main" id="{1C6A7A6D-A3D9-4343-B396-CAD98D18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90" y="1658711"/>
            <a:ext cx="1604963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E35B46-767F-4645-91CE-C71E83DF6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64" y="3090175"/>
            <a:ext cx="7911230" cy="159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/>
              <a:t>       针对上述这种情况，如果将所有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同种类型的请求参数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封装到一个数组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/>
              <a:t>，后台就可以进行绑定接收了。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A1BDE6-D361-4E3F-9F2B-DE91DAC68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13.3.1  </a:t>
            </a:r>
            <a:r>
              <a:rPr lang="zh-CN" altLang="en-US" dirty="0"/>
              <a:t>绑定数组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7FFE8-8B9C-4058-999D-A0B174F4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批量删除用户的例子</a:t>
            </a:r>
            <a:endParaRPr lang="zh-CN" altLang="en-US" dirty="0"/>
          </a:p>
        </p:txBody>
      </p:sp>
      <p:sp>
        <p:nvSpPr>
          <p:cNvPr id="44034" name="标题 1">
            <a:extLst>
              <a:ext uri="{FF2B5EF4-FFF2-40B4-BE49-F238E27FC236}">
                <a16:creationId xmlns:a16="http://schemas.microsoft.com/office/drawing/2014/main" id="{6D4DF338-2463-4F68-B84F-337DB9C8A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13.3.1  </a:t>
            </a:r>
            <a:r>
              <a:rPr lang="zh-CN" altLang="en-US"/>
              <a:t>绑定数组</a:t>
            </a:r>
            <a:endParaRPr lang="en-US" altLang="zh-CN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B2AAE57-E45B-4859-BEF7-E4E41691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132204"/>
            <a:ext cx="7782898" cy="2802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&lt;form action="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&lt;table width="20%" border=1&gt;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&lt;tr&gt;&lt;td&gt;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&lt;/td&gt;&lt;/tr&gt;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&lt;tr&gt;&lt;td&gt;&lt;input name="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value="1" type="checkbox"&gt;&lt;/td&gt;&lt;td&gt;tom&lt;/td&gt;&lt;/tr&gt;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&lt;tr&gt;&lt;td&gt;&lt;input name="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value="2" type="checkbox"&gt;&lt;/td&gt;&lt;td&gt;jack&lt;/td&gt;&lt;/tr&gt;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&lt;tr&gt;&lt;td&gt;&lt;input name="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value="3" type="checkbox"&gt;&lt;/td&gt;&lt;td&gt;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&lt;/td&gt;&lt;/tr&gt;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&lt;/table&gt;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&lt;input type="submit" value="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&lt;/form&gt;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09B569-FFBF-4A61-B2ED-2FA23FD4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5" y="2518767"/>
            <a:ext cx="8481724" cy="2296715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//...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省略向用户列表页面跳转方法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Integer[] ids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if(ids !=null){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for (Integer id : ids) 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"+id+"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的用户！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");}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}else{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("ids=null");}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return "success";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  <p:pic>
        <p:nvPicPr>
          <p:cNvPr id="45059" name="图片 1">
            <a:extLst>
              <a:ext uri="{FF2B5EF4-FFF2-40B4-BE49-F238E27FC236}">
                <a16:creationId xmlns:a16="http://schemas.microsoft.com/office/drawing/2014/main" id="{78998934-3159-4169-9640-42DF4B801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18"/>
          <a:stretch/>
        </p:blipFill>
        <p:spPr bwMode="auto">
          <a:xfrm>
            <a:off x="5102769" y="2550963"/>
            <a:ext cx="3892153" cy="1080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图片 1">
            <a:extLst>
              <a:ext uri="{FF2B5EF4-FFF2-40B4-BE49-F238E27FC236}">
                <a16:creationId xmlns:a16="http://schemas.microsoft.com/office/drawing/2014/main" id="{BA93B9AE-9EF8-4848-8B8D-EC18485F8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9" r="63267" b="6610"/>
          <a:stretch/>
        </p:blipFill>
        <p:spPr bwMode="auto">
          <a:xfrm>
            <a:off x="4838641" y="394112"/>
            <a:ext cx="1378543" cy="1139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C390EFD3-1B35-4E0E-99C3-57658C8B4403}"/>
              </a:ext>
            </a:extLst>
          </p:cNvPr>
          <p:cNvSpPr/>
          <p:nvPr/>
        </p:nvSpPr>
        <p:spPr>
          <a:xfrm>
            <a:off x="6538536" y="1420986"/>
            <a:ext cx="2434987" cy="64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3</a:t>
            </a:r>
            <a:r>
              <a:rPr lang="zh-CN" altLang="en-US" dirty="0"/>
              <a:t>个复选框的</a:t>
            </a:r>
            <a:r>
              <a:rPr lang="en-US" altLang="zh-CN" dirty="0"/>
              <a:t>name</a:t>
            </a:r>
            <a:r>
              <a:rPr lang="zh-CN" altLang="en-US" dirty="0"/>
              <a:t>属性值和类型均相同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B13059E-26A6-48EC-B3E1-A64AA927683B}"/>
              </a:ext>
            </a:extLst>
          </p:cNvPr>
          <p:cNvCxnSpPr/>
          <p:nvPr/>
        </p:nvCxnSpPr>
        <p:spPr>
          <a:xfrm flipH="1" flipV="1">
            <a:off x="5495550" y="761379"/>
            <a:ext cx="1021556" cy="1035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C1C986-442C-4471-8160-55E9913AEFE1}"/>
              </a:ext>
            </a:extLst>
          </p:cNvPr>
          <p:cNvCxnSpPr/>
          <p:nvPr/>
        </p:nvCxnSpPr>
        <p:spPr>
          <a:xfrm flipH="1" flipV="1">
            <a:off x="5495550" y="999504"/>
            <a:ext cx="1021556" cy="797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A327D4-1566-4DB2-A27D-491CE71BFB99}"/>
              </a:ext>
            </a:extLst>
          </p:cNvPr>
          <p:cNvCxnSpPr/>
          <p:nvPr/>
        </p:nvCxnSpPr>
        <p:spPr>
          <a:xfrm flipH="1" flipV="1">
            <a:off x="5495550" y="1257870"/>
            <a:ext cx="1021556" cy="575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ACA0E-4A4E-4D38-A362-FD39D7C7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但如果是批量修改用户操作的话，前端请求传递过来的数据可能就会批量包含各种类型的数据，如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7FC4AA-BA32-455C-8300-B4598D1CDCF5}"/>
              </a:ext>
            </a:extLst>
          </p:cNvPr>
          <p:cNvGrpSpPr>
            <a:grpSpLocks/>
          </p:cNvGrpSpPr>
          <p:nvPr/>
        </p:nvGrpSpPr>
        <p:grpSpPr bwMode="auto">
          <a:xfrm>
            <a:off x="1148954" y="1952154"/>
            <a:ext cx="6484144" cy="669131"/>
            <a:chOff x="0" y="3502961"/>
            <a:chExt cx="9144000" cy="8919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E3CF0B-0D3E-4DF9-962A-429C5FEC5662}"/>
                </a:ext>
              </a:extLst>
            </p:cNvPr>
            <p:cNvSpPr/>
            <p:nvPr/>
          </p:nvSpPr>
          <p:spPr bwMode="auto">
            <a:xfrm>
              <a:off x="0" y="3502961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/>
            </a:p>
          </p:txBody>
        </p:sp>
        <p:sp>
          <p:nvSpPr>
            <p:cNvPr id="45066" name="矩形 1">
              <a:extLst>
                <a:ext uri="{FF2B5EF4-FFF2-40B4-BE49-F238E27FC236}">
                  <a16:creationId xmlns:a16="http://schemas.microsoft.com/office/drawing/2014/main" id="{59811778-9F7D-4463-AF5D-7582DC3F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640" y="3596482"/>
              <a:ext cx="6429375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如何处理这种数据类型的请求呢？</a:t>
              </a:r>
              <a:endParaRPr lang="zh-CN" altLang="en-US" sz="21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8" descr="问小人">
            <a:extLst>
              <a:ext uri="{FF2B5EF4-FFF2-40B4-BE49-F238E27FC236}">
                <a16:creationId xmlns:a16="http://schemas.microsoft.com/office/drawing/2014/main" id="{7465E865-B5F2-483B-804D-7EE9AFA3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32" y="1634825"/>
            <a:ext cx="1604963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7F450-B1F5-4089-BEA8-ED54FCFC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14" y="3270503"/>
            <a:ext cx="8162925" cy="137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       针对上述这种情况，就</a:t>
            </a:r>
            <a:r>
              <a:rPr lang="zh-CN" altLang="zh-CN" sz="2400" dirty="0"/>
              <a:t>可以使用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集合数据绑定</a:t>
            </a:r>
            <a:r>
              <a:rPr lang="zh-CN" altLang="zh-CN" sz="2400" dirty="0"/>
              <a:t>。即在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包装类中定义一个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包含用户信息类的集合</a:t>
            </a:r>
            <a:r>
              <a:rPr lang="zh-CN" altLang="zh-CN" sz="2400" dirty="0"/>
              <a:t>，然后在接收方法中将参数类型定义为该包装类的集合。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FAE7B6-CAE7-455E-850E-916F1EA15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13.3.2  </a:t>
            </a:r>
            <a:r>
              <a:rPr lang="zh-CN" altLang="en-US" dirty="0"/>
              <a:t>绑定集合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652B048-B8B8-4966-A376-EC504A83D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9EDD7E0-31E3-40C4-BA37-4351F3B33D4B}"/>
              </a:ext>
            </a:extLst>
          </p:cNvPr>
          <p:cNvGrpSpPr>
            <a:grpSpLocks/>
          </p:cNvGrpSpPr>
          <p:nvPr/>
        </p:nvGrpSpPr>
        <p:grpSpPr bwMode="auto">
          <a:xfrm>
            <a:off x="1794544" y="1028248"/>
            <a:ext cx="5346701" cy="4137027"/>
            <a:chOff x="1592933" y="2061266"/>
            <a:chExt cx="5346636" cy="4136961"/>
          </a:xfrm>
        </p:grpSpPr>
        <p:grpSp>
          <p:nvGrpSpPr>
            <p:cNvPr id="40" name="组合 41">
              <a:extLst>
                <a:ext uri="{FF2B5EF4-FFF2-40B4-BE49-F238E27FC236}">
                  <a16:creationId xmlns:a16="http://schemas.microsoft.com/office/drawing/2014/main" id="{5E3807E1-4C8C-467E-87DD-F0BC0895A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933" y="2061266"/>
              <a:ext cx="5346636" cy="4136961"/>
              <a:chOff x="1347567" y="1671264"/>
              <a:chExt cx="5346636" cy="4136767"/>
            </a:xfrm>
          </p:grpSpPr>
          <p:graphicFrame>
            <p:nvGraphicFramePr>
              <p:cNvPr id="48" name="图表 2">
                <a:extLst>
                  <a:ext uri="{FF2B5EF4-FFF2-40B4-BE49-F238E27FC236}">
                    <a16:creationId xmlns:a16="http://schemas.microsoft.com/office/drawing/2014/main" id="{8A654025-708C-40D8-B542-BCA22F524A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18465" name="图表 2">
                            <a:extLst>
                              <a:ext uri="{FF2B5EF4-FFF2-40B4-BE49-F238E27FC236}">
                                <a16:creationId xmlns:a16="http://schemas.microsoft.com/office/drawing/2014/main" id="{693AF779-81D5-4E82-9B0E-34D8312D264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48">
                <a:extLst>
                  <a:ext uri="{FF2B5EF4-FFF2-40B4-BE49-F238E27FC236}">
                    <a16:creationId xmlns:a16="http://schemas.microsoft.com/office/drawing/2014/main" id="{203CA1C6-2560-449A-9714-FE7D368E2CC8}"/>
                  </a:ext>
                </a:extLst>
              </p:cNvPr>
              <p:cNvSpPr txBox="1"/>
              <p:nvPr/>
            </p:nvSpPr>
            <p:spPr bwMode="auto">
              <a:xfrm>
                <a:off x="3762126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4" name="TextBox 49">
                <a:extLst>
                  <a:ext uri="{FF2B5EF4-FFF2-40B4-BE49-F238E27FC236}">
                    <a16:creationId xmlns:a16="http://schemas.microsoft.com/office/drawing/2014/main" id="{81D520A6-C391-4B7B-BA2B-7D4ED35B5760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A0EBDCC3-43CE-4113-801D-EC780A2CFE9B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1" name="组合 2">
              <a:extLst>
                <a:ext uri="{FF2B5EF4-FFF2-40B4-BE49-F238E27FC236}">
                  <a16:creationId xmlns:a16="http://schemas.microsoft.com/office/drawing/2014/main" id="{E2E99AE6-40C1-499C-A083-914672754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A1161933-7A06-4914-8179-16D47A548D30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40CF6D15-FDEE-40A3-8CBB-A821AB37F7DA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639B2C0A-6263-4507-9E3A-03A8D9049BDB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8" name="组合 6">
            <a:extLst>
              <a:ext uri="{FF2B5EF4-FFF2-40B4-BE49-F238E27FC236}">
                <a16:creationId xmlns:a16="http://schemas.microsoft.com/office/drawing/2014/main" id="{C6242BAB-213E-43D1-B233-886AC3EB25AB}"/>
              </a:ext>
            </a:extLst>
          </p:cNvPr>
          <p:cNvGrpSpPr>
            <a:grpSpLocks/>
          </p:cNvGrpSpPr>
          <p:nvPr/>
        </p:nvGrpSpPr>
        <p:grpSpPr bwMode="auto">
          <a:xfrm>
            <a:off x="4602832" y="622436"/>
            <a:ext cx="3848100" cy="906462"/>
            <a:chOff x="5620096" y="1827378"/>
            <a:chExt cx="3602645" cy="906134"/>
          </a:xfrm>
        </p:grpSpPr>
        <p:sp>
          <p:nvSpPr>
            <p:cNvPr id="59" name="矩形 5">
              <a:extLst>
                <a:ext uri="{FF2B5EF4-FFF2-40B4-BE49-F238E27FC236}">
                  <a16:creationId xmlns:a16="http://schemas.microsoft.com/office/drawing/2014/main" id="{9BF8F5C9-9ECA-4FC0-A1D8-19E52B77AA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53859" y="2015961"/>
              <a:ext cx="3443357" cy="49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数据绑定的使用</a:t>
              </a:r>
            </a:p>
          </p:txBody>
        </p:sp>
        <p:grpSp>
          <p:nvGrpSpPr>
            <p:cNvPr id="61" name="组合 16">
              <a:extLst>
                <a:ext uri="{FF2B5EF4-FFF2-40B4-BE49-F238E27FC236}">
                  <a16:creationId xmlns:a16="http://schemas.microsoft.com/office/drawing/2014/main" id="{068CAE21-D4ED-4995-9B48-138A0F2D52B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67" name="直接连接符 7">
                <a:extLst>
                  <a:ext uri="{FF2B5EF4-FFF2-40B4-BE49-F238E27FC236}">
                    <a16:creationId xmlns:a16="http://schemas.microsoft.com/office/drawing/2014/main" id="{D1D30885-F18C-4181-B802-50C055919B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连接符 10">
                <a:extLst>
                  <a:ext uri="{FF2B5EF4-FFF2-40B4-BE49-F238E27FC236}">
                    <a16:creationId xmlns:a16="http://schemas.microsoft.com/office/drawing/2014/main" id="{595295E4-2794-437C-A7E6-B17BF5A162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2" name="组合 15">
              <a:extLst>
                <a:ext uri="{FF2B5EF4-FFF2-40B4-BE49-F238E27FC236}">
                  <a16:creationId xmlns:a16="http://schemas.microsoft.com/office/drawing/2014/main" id="{9BC205F4-8E92-4B92-AFF4-33C75069FB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0F414B5-23FC-4AEA-8A61-3BBCC306B1E4}"/>
                  </a:ext>
                </a:extLst>
              </p:cNvPr>
              <p:cNvSpPr/>
              <p:nvPr/>
            </p:nvSpPr>
            <p:spPr bwMode="auto">
              <a:xfrm>
                <a:off x="1419028" y="4085598"/>
                <a:ext cx="475547" cy="47312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6" name="TextBox 56">
                <a:extLst>
                  <a:ext uri="{FF2B5EF4-FFF2-40B4-BE49-F238E27FC236}">
                    <a16:creationId xmlns:a16="http://schemas.microsoft.com/office/drawing/2014/main" id="{EFC9B0D0-B3D6-4A0E-8F53-EEE891254D6E}"/>
                  </a:ext>
                </a:extLst>
              </p:cNvPr>
              <p:cNvSpPr txBox="1"/>
              <p:nvPr/>
            </p:nvSpPr>
            <p:spPr>
              <a:xfrm>
                <a:off x="1490515" y="4069721"/>
                <a:ext cx="335680" cy="52075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组合 17">
            <a:extLst>
              <a:ext uri="{FF2B5EF4-FFF2-40B4-BE49-F238E27FC236}">
                <a16:creationId xmlns:a16="http://schemas.microsoft.com/office/drawing/2014/main" id="{EBC3E1F5-C1AA-4D06-A93D-155CDDBA1276}"/>
              </a:ext>
            </a:extLst>
          </p:cNvPr>
          <p:cNvGrpSpPr>
            <a:grpSpLocks/>
          </p:cNvGrpSpPr>
          <p:nvPr/>
        </p:nvGrpSpPr>
        <p:grpSpPr bwMode="auto">
          <a:xfrm>
            <a:off x="691232" y="3646623"/>
            <a:ext cx="3092450" cy="1096962"/>
            <a:chOff x="633515" y="3950799"/>
            <a:chExt cx="3091880" cy="1094642"/>
          </a:xfrm>
        </p:grpSpPr>
        <p:grpSp>
          <p:nvGrpSpPr>
            <p:cNvPr id="71" name="组合 26">
              <a:extLst>
                <a:ext uri="{FF2B5EF4-FFF2-40B4-BE49-F238E27FC236}">
                  <a16:creationId xmlns:a16="http://schemas.microsoft.com/office/drawing/2014/main" id="{CE5E8607-B714-4B2C-9579-A935415EF75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8" name="直接连接符 27">
                <a:extLst>
                  <a:ext uri="{FF2B5EF4-FFF2-40B4-BE49-F238E27FC236}">
                    <a16:creationId xmlns:a16="http://schemas.microsoft.com/office/drawing/2014/main" id="{AB7F623D-D44B-417D-AD3C-844CEE0702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连接符 28">
                <a:extLst>
                  <a:ext uri="{FF2B5EF4-FFF2-40B4-BE49-F238E27FC236}">
                    <a16:creationId xmlns:a16="http://schemas.microsoft.com/office/drawing/2014/main" id="{2A192301-DC29-4D9E-AA65-170D2929D8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4" name="组合 29">
              <a:extLst>
                <a:ext uri="{FF2B5EF4-FFF2-40B4-BE49-F238E27FC236}">
                  <a16:creationId xmlns:a16="http://schemas.microsoft.com/office/drawing/2014/main" id="{42662CBE-4544-4D4F-8309-6A6054EAD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3BEB7DA5-324F-4484-9066-A6961B0478CE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7" name="TextBox 64">
                <a:extLst>
                  <a:ext uri="{FF2B5EF4-FFF2-40B4-BE49-F238E27FC236}">
                    <a16:creationId xmlns:a16="http://schemas.microsoft.com/office/drawing/2014/main" id="{30C59483-2F91-4D22-B774-2E1465ECF55D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矩形 21">
              <a:extLst>
                <a:ext uri="{FF2B5EF4-FFF2-40B4-BE49-F238E27FC236}">
                  <a16:creationId xmlns:a16="http://schemas.microsoft.com/office/drawing/2014/main" id="{DBA9AAB4-DD86-4FAA-B02F-B74399255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255" y="3980392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数据绑定的概念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361EECE-427D-409D-9867-EC91DF970BFA}"/>
              </a:ext>
            </a:extLst>
          </p:cNvPr>
          <p:cNvGrpSpPr>
            <a:grpSpLocks/>
          </p:cNvGrpSpPr>
          <p:nvPr/>
        </p:nvGrpSpPr>
        <p:grpSpPr bwMode="auto">
          <a:xfrm>
            <a:off x="5231482" y="3638685"/>
            <a:ext cx="3254375" cy="1136650"/>
            <a:chOff x="5443371" y="4194353"/>
            <a:chExt cx="3252954" cy="1136472"/>
          </a:xfrm>
        </p:grpSpPr>
        <p:grpSp>
          <p:nvGrpSpPr>
            <p:cNvPr id="81" name="组合 38">
              <a:extLst>
                <a:ext uri="{FF2B5EF4-FFF2-40B4-BE49-F238E27FC236}">
                  <a16:creationId xmlns:a16="http://schemas.microsoft.com/office/drawing/2014/main" id="{41B566D4-567A-432D-BF9E-2AE757AE67F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6" name="直接连接符 39">
                <a:extLst>
                  <a:ext uri="{FF2B5EF4-FFF2-40B4-BE49-F238E27FC236}">
                    <a16:creationId xmlns:a16="http://schemas.microsoft.com/office/drawing/2014/main" id="{91974019-E6E0-42DE-8C4A-EBA056C339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直接连接符 40">
                <a:extLst>
                  <a:ext uri="{FF2B5EF4-FFF2-40B4-BE49-F238E27FC236}">
                    <a16:creationId xmlns:a16="http://schemas.microsoft.com/office/drawing/2014/main" id="{EB7771CB-0C61-4CC3-A80F-1FE63BB4DB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" name="组合 41">
              <a:extLst>
                <a:ext uri="{FF2B5EF4-FFF2-40B4-BE49-F238E27FC236}">
                  <a16:creationId xmlns:a16="http://schemas.microsoft.com/office/drawing/2014/main" id="{6EBF656B-C60C-4501-90A1-D6E03B9AA7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2DDBE3D-DCD0-4EF8-A734-9691D7EA9F1D}"/>
                  </a:ext>
                </a:extLst>
              </p:cNvPr>
              <p:cNvSpPr/>
              <p:nvPr/>
            </p:nvSpPr>
            <p:spPr bwMode="auto">
              <a:xfrm>
                <a:off x="1232465" y="3559075"/>
                <a:ext cx="474208" cy="473995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5" name="TextBox 72">
                <a:extLst>
                  <a:ext uri="{FF2B5EF4-FFF2-40B4-BE49-F238E27FC236}">
                    <a16:creationId xmlns:a16="http://schemas.microsoft.com/office/drawing/2014/main" id="{8DA37A01-80FB-431B-999B-5A18AE738E8D}"/>
                  </a:ext>
                </a:extLst>
              </p:cNvPr>
              <p:cNvSpPr txBox="1"/>
              <p:nvPr/>
            </p:nvSpPr>
            <p:spPr>
              <a:xfrm>
                <a:off x="1305665" y="3533711"/>
                <a:ext cx="335764" cy="52313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矩形 51">
              <a:extLst>
                <a:ext uri="{FF2B5EF4-FFF2-40B4-BE49-F238E27FC236}">
                  <a16:creationId xmlns:a16="http://schemas.microsoft.com/office/drawing/2014/main" id="{CC468F8E-FF2D-45EA-AF71-6763CDFD6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71" y="4194353"/>
              <a:ext cx="273355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中的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几种数据绑定类型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9052E49A-67DC-4E2E-99AE-393B13CF9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13.3.2  </a:t>
            </a:r>
            <a:r>
              <a:rPr lang="zh-CN" altLang="en-US"/>
              <a:t>绑定集合</a:t>
            </a:r>
            <a:endParaRPr lang="en-US" altLang="zh-CN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2827DC-8887-4E05-ABCC-16AE5BB1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23" y="3464"/>
            <a:ext cx="4025458" cy="2277579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UserVO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List&lt;User&gt; users;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List&lt;User&gt;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users;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(List&lt;User&gt; users) {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users;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lvl="1" indent="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47A9DF-5A78-48E8-84A4-3CE12E49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批量修改用户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2A8148-EF3D-49A8-849A-8C92DA79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9" y="1113481"/>
            <a:ext cx="8631506" cy="2534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&lt;form action="${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&lt;table width="30%" border=1&gt;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&lt;/td&gt;&lt;/tr&gt;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&lt;tr&gt;&lt;td&gt;&lt;input name="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users[0].id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value="1" type="checkbox" /&gt;&lt;/td&gt;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&lt;td&gt;&lt;input name="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users[0].username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value="tome" type="text" /&gt;&lt;/td&gt;&lt;/tr&gt;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&lt;tr&gt;&lt;td&gt;&lt;input name="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users[1].id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value="2" type="checkbox" /&gt;&lt;/td&gt;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&lt;td&gt;&lt;input name="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users[1].username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value="jack" type="text" /&gt;&lt;/td&gt;&lt;/tr&gt;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&lt;/table&gt;&lt;input type="submit" value="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&lt;/form&gt;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54DC32-280C-44EB-9D3E-F0661D9C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34170"/>
            <a:ext cx="8330206" cy="2862457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UserVO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List&lt;User&gt; users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userList.getUsers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(User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users)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!=null){ 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的用户名为：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user.getUsername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"success";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128C3F0-CB9A-410E-AFA8-21632A271DF0}"/>
              </a:ext>
            </a:extLst>
          </p:cNvPr>
          <p:cNvSpPr/>
          <p:nvPr/>
        </p:nvSpPr>
        <p:spPr>
          <a:xfrm>
            <a:off x="5439215" y="2286995"/>
            <a:ext cx="3604483" cy="84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/>
              <a:t>在使用集合数据绑定时，后台方法中不支持直接使用集合形参进行数据绑定，所以需要使用包装</a:t>
            </a:r>
            <a:r>
              <a:rPr lang="en-US" altLang="zh-CN" sz="1600" dirty="0"/>
              <a:t>POJO</a:t>
            </a:r>
            <a:r>
              <a:rPr lang="zh-CN" altLang="zh-CN" sz="1600" dirty="0"/>
              <a:t>作为形参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13780A-46EB-4D6A-8EB6-E795E231DAF0}"/>
              </a:ext>
            </a:extLst>
          </p:cNvPr>
          <p:cNvCxnSpPr>
            <a:cxnSpLocks/>
          </p:cNvCxnSpPr>
          <p:nvPr/>
        </p:nvCxnSpPr>
        <p:spPr>
          <a:xfrm flipH="1">
            <a:off x="5030443" y="2408096"/>
            <a:ext cx="447738" cy="2618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077F27F-04D0-4B03-9A4B-F0E6AED43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4" r="63479"/>
          <a:stretch/>
        </p:blipFill>
        <p:spPr bwMode="auto">
          <a:xfrm>
            <a:off x="3444921" y="67084"/>
            <a:ext cx="1548857" cy="100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B87F7A45-3069-4E1A-81C4-5727AE4E1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65"/>
          <a:stretch/>
        </p:blipFill>
        <p:spPr bwMode="auto">
          <a:xfrm>
            <a:off x="3887533" y="4601514"/>
            <a:ext cx="3968820" cy="105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7" grpId="0" animBg="1"/>
      <p:bldP spid="56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299F07C4-3381-4E1D-B910-A85F9530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304205-D318-4716-B2C1-A9C73CB91BC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771525"/>
            <a:ext cx="7230477" cy="3857625"/>
            <a:chOff x="2374672" y="3321844"/>
            <a:chExt cx="5913437" cy="594301"/>
          </a:xfrm>
        </p:grpSpPr>
        <p:sp>
          <p:nvSpPr>
            <p:cNvPr id="47111" name="圆角矩形 1">
              <a:extLst>
                <a:ext uri="{FF2B5EF4-FFF2-40B4-BE49-F238E27FC236}">
                  <a16:creationId xmlns:a16="http://schemas.microsoft.com/office/drawing/2014/main" id="{A10121C9-A9BB-40AB-A049-DB9A955E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12" name="矩形 2">
              <a:extLst>
                <a:ext uri="{FF2B5EF4-FFF2-40B4-BE49-F238E27FC236}">
                  <a16:creationId xmlns:a16="http://schemas.microsoft.com/office/drawing/2014/main" id="{30C5F8E7-3953-4044-9863-736DCED3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321844"/>
              <a:ext cx="5739381" cy="57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7E5FDC0-8EDE-46BA-BB57-7425D7746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559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83B121-22EC-4D35-9897-B1B1D96C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45" y="898363"/>
            <a:ext cx="6899261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本章主要对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中的数据绑定进行了详细讲解。首先讲解了简单的数据绑定，包括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默认数据类型、简单数据类型、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POJO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类型、包装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POJO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类型以及自定义参数类型绑定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；然后讲解了复杂数据绑定，包括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数组类型、集合类型绑定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通过本章的学习，能够熟练的掌握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中几种数据类型的绑定使用，这将为后续的学习打下坚实的基础。</a:t>
            </a:r>
          </a:p>
        </p:txBody>
      </p:sp>
      <p:sp>
        <p:nvSpPr>
          <p:cNvPr id="47110" name="标题 1">
            <a:extLst>
              <a:ext uri="{FF2B5EF4-FFF2-40B4-BE49-F238E27FC236}">
                <a16:creationId xmlns:a16="http://schemas.microsoft.com/office/drawing/2014/main" id="{ABB993F5-77ED-4CAA-BEF1-7DAE672F0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5644F3-B752-4865-A991-C9B09117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 eaLnBrk="1" hangingPunct="1"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请简述简单数据类型中的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RequestParam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注解及其属性作用。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请简述包装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类型绑定时的注意事项。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数据？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RESTful</a:t>
            </a:r>
            <a:r>
              <a:rPr lang="zh-CN" altLang="en-US" dirty="0">
                <a:solidFill>
                  <a:srgbClr val="002060"/>
                </a:solidFill>
              </a:rPr>
              <a:t>风格的请求样式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8130" name="标题 1">
            <a:extLst>
              <a:ext uri="{FF2B5EF4-FFF2-40B4-BE49-F238E27FC236}">
                <a16:creationId xmlns:a16="http://schemas.microsoft.com/office/drawing/2014/main" id="{9F923516-331C-4EC9-892E-B01574DC5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2774D61-F552-46D5-87CB-0FD15E7EDD57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8BC3A4-624C-44F7-ABC6-25AA5F04A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数据绑定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D1DBD6-0D54-4D61-B297-6033C4431419}"/>
              </a:ext>
            </a:extLst>
          </p:cNvPr>
          <p:cNvGrpSpPr>
            <a:grpSpLocks/>
          </p:cNvGrpSpPr>
          <p:nvPr/>
        </p:nvGrpSpPr>
        <p:grpSpPr bwMode="auto">
          <a:xfrm>
            <a:off x="772319" y="917165"/>
            <a:ext cx="7599362" cy="3443287"/>
            <a:chOff x="827584" y="1756903"/>
            <a:chExt cx="7598806" cy="3444382"/>
          </a:xfrm>
        </p:grpSpPr>
        <p:grpSp>
          <p:nvGrpSpPr>
            <p:cNvPr id="16" name="组合 3">
              <a:extLst>
                <a:ext uri="{FF2B5EF4-FFF2-40B4-BE49-F238E27FC236}">
                  <a16:creationId xmlns:a16="http://schemas.microsoft.com/office/drawing/2014/main" id="{EBC7A896-3707-4F1D-905F-2DEBD46D5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0" name="对角圆角矩形 10">
                <a:extLst>
                  <a:ext uri="{FF2B5EF4-FFF2-40B4-BE49-F238E27FC236}">
                    <a16:creationId xmlns:a16="http://schemas.microsoft.com/office/drawing/2014/main" id="{38658283-7F62-424F-92F6-ACDC7518BDBB}"/>
                  </a:ext>
                </a:extLst>
              </p:cNvPr>
              <p:cNvSpPr/>
              <p:nvPr/>
            </p:nvSpPr>
            <p:spPr>
              <a:xfrm>
                <a:off x="827584" y="201574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>
                <a:extLst>
                  <a:ext uri="{FF2B5EF4-FFF2-40B4-BE49-F238E27FC236}">
                    <a16:creationId xmlns:a16="http://schemas.microsoft.com/office/drawing/2014/main" id="{B94DFF1D-887E-4FF7-B66C-07AC67D445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DE0700AD-0B3F-4B6E-B778-D5149547F9A6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>
                  <a:extLst>
                    <a:ext uri="{FF2B5EF4-FFF2-40B4-BE49-F238E27FC236}">
                      <a16:creationId xmlns:a16="http://schemas.microsoft.com/office/drawing/2014/main" id="{0ABDB751-CD85-411D-BBAF-CCA331A0FA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734F682-C1BB-4501-8A20-87CF4F8A8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32251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简单数据绑定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8237A97E-C600-4AB4-BBF9-7B559A7F5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6082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复杂数据绑定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759F64A3-6D38-42B7-8D78-2B992C1CA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17940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数据绑定介绍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DF4807-F437-462F-B17E-E4D0BF0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数据绑定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在执行程序时，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会根据客户端请求参数的不同，将请求消息中的信息以一定的方式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转换并绑定到控制器类的方法参数中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将请求消息数据与后台方法参数建立连接的过程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中的数据绑定。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8EF3B9C5-462B-4822-A0E7-5066C9CBB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数据绑定介绍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CE1AB2-B198-4564-9772-7B51EC4E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16969"/>
            <a:ext cx="6048375" cy="4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9E62B-E578-48B4-97EB-212CAE33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是怎样完成的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数据绑定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在数据绑定过程中，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框架会通过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数据绑定组件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DataBinder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请求参数串的内容进行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类型转换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然后将转换后的值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赋给控制器类中方法的形参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，这样后台方法就可以正确绑定并获取客户端请求携带的参数了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29E0B4F2-4537-4D99-9520-2184ADD43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数据绑定介绍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E58428B-AF66-4D8D-BE47-A53063DB8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数据绑定介绍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B327F6-8B5F-483E-931E-212E55B1CB95}"/>
              </a:ext>
            </a:extLst>
          </p:cNvPr>
          <p:cNvCxnSpPr/>
          <p:nvPr/>
        </p:nvCxnSpPr>
        <p:spPr>
          <a:xfrm flipV="1">
            <a:off x="3457575" y="16170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F49FD96-7722-470C-89E9-4C5E1DA08F73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5676900" y="1617080"/>
            <a:ext cx="971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B64331-83B6-40A6-B33D-36559C0222BF}"/>
              </a:ext>
            </a:extLst>
          </p:cNvPr>
          <p:cNvCxnSpPr>
            <a:endCxn id="67" idx="1"/>
          </p:cNvCxnSpPr>
          <p:nvPr/>
        </p:nvCxnSpPr>
        <p:spPr>
          <a:xfrm flipV="1">
            <a:off x="5676900" y="864605"/>
            <a:ext cx="8858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D1FE87-0029-41DE-9861-B7C15D767B9D}"/>
              </a:ext>
            </a:extLst>
          </p:cNvPr>
          <p:cNvCxnSpPr/>
          <p:nvPr/>
        </p:nvCxnSpPr>
        <p:spPr>
          <a:xfrm>
            <a:off x="5676900" y="1950455"/>
            <a:ext cx="885825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5CFB19-8E88-4A89-97A7-F0B6224766B2}"/>
              </a:ext>
            </a:extLst>
          </p:cNvPr>
          <p:cNvCxnSpPr/>
          <p:nvPr/>
        </p:nvCxnSpPr>
        <p:spPr>
          <a:xfrm flipV="1">
            <a:off x="4986338" y="1925055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>
            <a:extLst>
              <a:ext uri="{FF2B5EF4-FFF2-40B4-BE49-F238E27FC236}">
                <a16:creationId xmlns:a16="http://schemas.microsoft.com/office/drawing/2014/main" id="{1D11BC4F-C00D-4955-BC21-E1CAD70D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A41279E7-93C9-4374-8CB6-FB02A527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283705"/>
            <a:ext cx="1381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609B94D5-9AD5-4FED-91CD-EEADBEFD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6502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8D61973-09D8-4850-A689-83BB3B0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>
            <a:extLst>
              <a:ext uri="{FF2B5EF4-FFF2-40B4-BE49-F238E27FC236}">
                <a16:creationId xmlns:a16="http://schemas.microsoft.com/office/drawing/2014/main" id="{C499AEA1-25D1-4A77-BB67-E1823A6B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12031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8">
            <a:extLst>
              <a:ext uri="{FF2B5EF4-FFF2-40B4-BE49-F238E27FC236}">
                <a16:creationId xmlns:a16="http://schemas.microsoft.com/office/drawing/2014/main" id="{955A1B09-031C-4E11-9270-790514ED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377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:a16="http://schemas.microsoft.com/office/drawing/2014/main" id="{1CA9FF53-BBB4-49B3-9098-44F3E175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40" y="2206043"/>
            <a:ext cx="30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34B5E6-7D20-4831-8B96-7BF7CF24C80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778370" y="2452106"/>
            <a:ext cx="57455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0">
            <a:extLst>
              <a:ext uri="{FF2B5EF4-FFF2-40B4-BE49-F238E27FC236}">
                <a16:creationId xmlns:a16="http://schemas.microsoft.com/office/drawing/2014/main" id="{EDBB64E2-661E-47BD-B154-06845EA4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0" y="2594584"/>
            <a:ext cx="1143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DB7FBDB9-15E5-4C99-98E4-AF6432F8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118051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④</a:t>
            </a:r>
          </a:p>
        </p:txBody>
      </p:sp>
      <p:sp>
        <p:nvSpPr>
          <p:cNvPr id="81" name="TextBox 54">
            <a:extLst>
              <a:ext uri="{FF2B5EF4-FFF2-40B4-BE49-F238E27FC236}">
                <a16:creationId xmlns:a16="http://schemas.microsoft.com/office/drawing/2014/main" id="{204E41CC-8F15-4C53-A572-06E27424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18996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②</a:t>
            </a:r>
          </a:p>
        </p:txBody>
      </p:sp>
      <p:sp>
        <p:nvSpPr>
          <p:cNvPr id="82" name="TextBox 55">
            <a:extLst>
              <a:ext uri="{FF2B5EF4-FFF2-40B4-BE49-F238E27FC236}">
                <a16:creationId xmlns:a16="http://schemas.microsoft.com/office/drawing/2014/main" id="{A5A466CB-2A51-49EB-94E4-FBE56964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65823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③</a:t>
            </a:r>
          </a:p>
        </p:txBody>
      </p:sp>
      <p:sp>
        <p:nvSpPr>
          <p:cNvPr id="83" name="TextBox 56">
            <a:extLst>
              <a:ext uri="{FF2B5EF4-FFF2-40B4-BE49-F238E27FC236}">
                <a16:creationId xmlns:a16="http://schemas.microsoft.com/office/drawing/2014/main" id="{BD45FC1C-2D67-4F75-A64A-D0C2BAD0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126941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①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722A527-B0F3-4825-AD0D-054B0049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18361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⑤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CA5E081D-AA59-4208-9703-F832A724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958268"/>
            <a:ext cx="13620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3">
            <a:extLst>
              <a:ext uri="{FF2B5EF4-FFF2-40B4-BE49-F238E27FC236}">
                <a16:creationId xmlns:a16="http://schemas.microsoft.com/office/drawing/2014/main" id="{37C49B4D-DC21-41D1-A456-E1BB0457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483730"/>
            <a:ext cx="676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DF77F784-CE12-480E-A5E8-801977069BFD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2994175"/>
            <a:ext cx="7864475" cy="568325"/>
            <a:chOff x="812080" y="4175026"/>
            <a:chExt cx="7865195" cy="568325"/>
          </a:xfrm>
        </p:grpSpPr>
        <p:sp>
          <p:nvSpPr>
            <p:cNvPr id="88" name="矩形 22">
              <a:extLst>
                <a:ext uri="{FF2B5EF4-FFF2-40B4-BE49-F238E27FC236}">
                  <a16:creationId xmlns:a16="http://schemas.microsoft.com/office/drawing/2014/main" id="{BDE16D50-7C8F-4C31-85F0-4324CF73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371" y="4229735"/>
              <a:ext cx="72979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ServletRequest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对象传递给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B96DCEE-9CD8-4EA3-B57E-104EE495B3FC}"/>
                </a:ext>
              </a:extLst>
            </p:cNvPr>
            <p:cNvSpPr/>
            <p:nvPr/>
          </p:nvSpPr>
          <p:spPr>
            <a:xfrm>
              <a:off x="812080" y="4175026"/>
              <a:ext cx="56679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连接符 34">
              <a:extLst>
                <a:ext uri="{FF2B5EF4-FFF2-40B4-BE49-F238E27FC236}">
                  <a16:creationId xmlns:a16="http://schemas.microsoft.com/office/drawing/2014/main" id="{A1FDFCB9-43C0-49B8-A932-857DE8753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5038" y="4688643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020DD80-7D4C-4D20-B607-DDF5371AB252}"/>
                </a:ext>
              </a:extLst>
            </p:cNvPr>
            <p:cNvSpPr/>
            <p:nvPr/>
          </p:nvSpPr>
          <p:spPr>
            <a:xfrm>
              <a:off x="951793" y="4316314"/>
              <a:ext cx="287364" cy="2857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ker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5D38787-23C4-433F-B8AD-849D3A245476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3632714"/>
            <a:ext cx="7864475" cy="568325"/>
            <a:chOff x="812080" y="4908451"/>
            <a:chExt cx="7865195" cy="568325"/>
          </a:xfrm>
        </p:grpSpPr>
        <p:sp>
          <p:nvSpPr>
            <p:cNvPr id="95" name="矩形 22">
              <a:extLst>
                <a:ext uri="{FF2B5EF4-FFF2-40B4-BE49-F238E27FC236}">
                  <a16:creationId xmlns:a16="http://schemas.microsoft.com/office/drawing/2014/main" id="{46150117-B782-4657-A23D-9DDDF788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038" y="4963160"/>
              <a:ext cx="72622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将处理方法的入参对象传递给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8CEF880-4B1B-43DA-9B7C-91D6EF4F2839}"/>
                </a:ext>
              </a:extLst>
            </p:cNvPr>
            <p:cNvSpPr/>
            <p:nvPr/>
          </p:nvSpPr>
          <p:spPr>
            <a:xfrm>
              <a:off x="812080" y="4908451"/>
              <a:ext cx="56679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连接符 34">
              <a:extLst>
                <a:ext uri="{FF2B5EF4-FFF2-40B4-BE49-F238E27FC236}">
                  <a16:creationId xmlns:a16="http://schemas.microsoft.com/office/drawing/2014/main" id="{15550F13-F111-45E1-A337-A8420EFFFE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5038" y="5422068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C5CA16CA-5611-4641-BA59-3725C2C4BEEF}"/>
                </a:ext>
              </a:extLst>
            </p:cNvPr>
            <p:cNvSpPr/>
            <p:nvPr/>
          </p:nvSpPr>
          <p:spPr>
            <a:xfrm>
              <a:off x="951793" y="5049739"/>
              <a:ext cx="287364" cy="2857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F0C8483-A49A-4676-BF13-92ED1DCF084D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4127900"/>
            <a:ext cx="7854950" cy="723900"/>
            <a:chOff x="812080" y="5525135"/>
            <a:chExt cx="7855670" cy="723166"/>
          </a:xfrm>
        </p:grpSpPr>
        <p:sp>
          <p:nvSpPr>
            <p:cNvPr id="102" name="矩形 22">
              <a:extLst>
                <a:ext uri="{FF2B5EF4-FFF2-40B4-BE49-F238E27FC236}">
                  <a16:creationId xmlns:a16="http://schemas.microsoft.com/office/drawing/2014/main" id="{9ECED6EE-5FC2-4854-8E26-B9E1B2D8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038" y="5525135"/>
              <a:ext cx="72527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ConversionService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组件进行数据类型转换、数据格式化等工作，并将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ServletRequest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对象中的消息填充到参数对象中；</a:t>
              </a: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5252916-8026-48FE-9D59-269381A2D8BD}"/>
                </a:ext>
              </a:extLst>
            </p:cNvPr>
            <p:cNvSpPr/>
            <p:nvPr/>
          </p:nvSpPr>
          <p:spPr>
            <a:xfrm>
              <a:off x="812080" y="5680552"/>
              <a:ext cx="566790" cy="5677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34">
              <a:extLst>
                <a:ext uri="{FF2B5EF4-FFF2-40B4-BE49-F238E27FC236}">
                  <a16:creationId xmlns:a16="http://schemas.microsoft.com/office/drawing/2014/main" id="{A1527DDF-31D5-451D-9B11-C9E3897CE2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15038" y="6171466"/>
              <a:ext cx="7109837" cy="22127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7EB9CD-843C-4CE2-98C1-946319A3001E}"/>
                </a:ext>
              </a:extLst>
            </p:cNvPr>
            <p:cNvSpPr/>
            <p:nvPr/>
          </p:nvSpPr>
          <p:spPr>
            <a:xfrm>
              <a:off x="951793" y="5820111"/>
              <a:ext cx="287364" cy="28704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50">
            <a:extLst>
              <a:ext uri="{FF2B5EF4-FFF2-40B4-BE49-F238E27FC236}">
                <a16:creationId xmlns:a16="http://schemas.microsoft.com/office/drawing/2014/main" id="{141D1A18-F38B-4720-9FDF-A8BCE0755A0B}"/>
              </a:ext>
            </a:extLst>
          </p:cNvPr>
          <p:cNvSpPr/>
          <p:nvPr/>
        </p:nvSpPr>
        <p:spPr>
          <a:xfrm>
            <a:off x="487363" y="721730"/>
            <a:ext cx="749300" cy="183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数据绑定流程</a:t>
            </a:r>
          </a:p>
        </p:txBody>
      </p:sp>
      <p:sp>
        <p:nvSpPr>
          <p:cNvPr id="107" name="燕尾形箭头 51">
            <a:extLst>
              <a:ext uri="{FF2B5EF4-FFF2-40B4-BE49-F238E27FC236}">
                <a16:creationId xmlns:a16="http://schemas.microsoft.com/office/drawing/2014/main" id="{193718CF-0B7E-4492-8558-A74B3BE73783}"/>
              </a:ext>
            </a:extLst>
          </p:cNvPr>
          <p:cNvSpPr/>
          <p:nvPr/>
        </p:nvSpPr>
        <p:spPr>
          <a:xfrm>
            <a:off x="1246188" y="1390068"/>
            <a:ext cx="792162" cy="4540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3C3DBAA-A887-4F3F-8B38-ACE3207F068B}"/>
              </a:ext>
            </a:extLst>
          </p:cNvPr>
          <p:cNvGrpSpPr>
            <a:grpSpLocks/>
          </p:cNvGrpSpPr>
          <p:nvPr/>
        </p:nvGrpSpPr>
        <p:grpSpPr bwMode="auto">
          <a:xfrm>
            <a:off x="639762" y="2829075"/>
            <a:ext cx="7864475" cy="677863"/>
            <a:chOff x="697780" y="4010660"/>
            <a:chExt cx="7865195" cy="677983"/>
          </a:xfrm>
        </p:grpSpPr>
        <p:cxnSp>
          <p:nvCxnSpPr>
            <p:cNvPr id="109" name="直接连接符 34">
              <a:extLst>
                <a:ext uri="{FF2B5EF4-FFF2-40B4-BE49-F238E27FC236}">
                  <a16:creationId xmlns:a16="http://schemas.microsoft.com/office/drawing/2014/main" id="{F0D9F6F9-AD47-463F-92FC-1C3B3BC5B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0738" y="4688643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0" name="组合 62">
              <a:extLst>
                <a:ext uri="{FF2B5EF4-FFF2-40B4-BE49-F238E27FC236}">
                  <a16:creationId xmlns:a16="http://schemas.microsoft.com/office/drawing/2014/main" id="{B4C4393C-F3B9-4EE4-B681-14055F523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780" y="4010660"/>
              <a:ext cx="7865195" cy="666016"/>
              <a:chOff x="697780" y="4010660"/>
              <a:chExt cx="7865195" cy="666016"/>
            </a:xfrm>
          </p:grpSpPr>
          <p:sp>
            <p:nvSpPr>
              <p:cNvPr id="111" name="矩形 22">
                <a:extLst>
                  <a:ext uri="{FF2B5EF4-FFF2-40B4-BE49-F238E27FC236}">
                    <a16:creationId xmlns:a16="http://schemas.microsoft.com/office/drawing/2014/main" id="{D75B7B0B-1C00-4B22-805B-281C6141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071" y="4010660"/>
                <a:ext cx="729790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Validator</a:t>
                </a:r>
                <a:r>
                  <a:rPr lang="zh-CN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组件对已经绑定了请求消息数据的参数对象进行数据合法性校验；</a:t>
                </a: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2ECC77C-1D0E-410C-87BD-ED6E661445DD}"/>
                  </a:ext>
                </a:extLst>
              </p:cNvPr>
              <p:cNvSpPr/>
              <p:nvPr/>
            </p:nvSpPr>
            <p:spPr>
              <a:xfrm>
                <a:off x="697780" y="4107515"/>
                <a:ext cx="566790" cy="56842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8D62CAA-3FFA-4E5A-AF6A-92F8CD06206E}"/>
                  </a:ext>
                </a:extLst>
              </p:cNvPr>
              <p:cNvSpPr/>
              <p:nvPr/>
            </p:nvSpPr>
            <p:spPr>
              <a:xfrm>
                <a:off x="837493" y="4248827"/>
                <a:ext cx="287364" cy="28580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38A892A-82BE-460B-8F20-D9FCB729DDD3}"/>
              </a:ext>
            </a:extLst>
          </p:cNvPr>
          <p:cNvGrpSpPr>
            <a:grpSpLocks/>
          </p:cNvGrpSpPr>
          <p:nvPr/>
        </p:nvGrpSpPr>
        <p:grpSpPr bwMode="auto">
          <a:xfrm>
            <a:off x="639762" y="3477139"/>
            <a:ext cx="7864475" cy="723900"/>
            <a:chOff x="697780" y="4753610"/>
            <a:chExt cx="7865195" cy="723166"/>
          </a:xfrm>
        </p:grpSpPr>
        <p:sp>
          <p:nvSpPr>
            <p:cNvPr id="115" name="矩形 22">
              <a:extLst>
                <a:ext uri="{FF2B5EF4-FFF2-40B4-BE49-F238E27FC236}">
                  <a16:creationId xmlns:a16="http://schemas.microsoft.com/office/drawing/2014/main" id="{7D95E758-0CC3-4070-A358-9455A323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738" y="4753610"/>
              <a:ext cx="72622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校验完成后会生成数据绑定结果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BindingResult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BindingResult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对象中的内容赋给处理方法的相应参数。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07F5394-2941-42FC-9BCF-555E71AC8170}"/>
                </a:ext>
              </a:extLst>
            </p:cNvPr>
            <p:cNvSpPr/>
            <p:nvPr/>
          </p:nvSpPr>
          <p:spPr>
            <a:xfrm>
              <a:off x="697780" y="4909027"/>
              <a:ext cx="566790" cy="5677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34">
              <a:extLst>
                <a:ext uri="{FF2B5EF4-FFF2-40B4-BE49-F238E27FC236}">
                  <a16:creationId xmlns:a16="http://schemas.microsoft.com/office/drawing/2014/main" id="{C12A522B-929B-442B-8A34-9EEFC54AEA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0738" y="5422068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DFF564DE-E9E9-4BEF-B24C-EC74DC40994A}"/>
                </a:ext>
              </a:extLst>
            </p:cNvPr>
            <p:cNvSpPr/>
            <p:nvPr/>
          </p:nvSpPr>
          <p:spPr>
            <a:xfrm>
              <a:off x="837493" y="5048586"/>
              <a:ext cx="287364" cy="28704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106" grpId="0" animBg="1"/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E58428B-AF66-4D8D-BE47-A53063DB8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数据绑定介绍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B327F6-8B5F-483E-931E-212E55B1CB95}"/>
              </a:ext>
            </a:extLst>
          </p:cNvPr>
          <p:cNvCxnSpPr/>
          <p:nvPr/>
        </p:nvCxnSpPr>
        <p:spPr>
          <a:xfrm flipV="1">
            <a:off x="3457575" y="16170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F49FD96-7722-470C-89E9-4C5E1DA08F73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5676900" y="1617080"/>
            <a:ext cx="971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B64331-83B6-40A6-B33D-36559C0222BF}"/>
              </a:ext>
            </a:extLst>
          </p:cNvPr>
          <p:cNvCxnSpPr>
            <a:endCxn id="67" idx="1"/>
          </p:cNvCxnSpPr>
          <p:nvPr/>
        </p:nvCxnSpPr>
        <p:spPr>
          <a:xfrm flipV="1">
            <a:off x="5676900" y="864605"/>
            <a:ext cx="8858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D1FE87-0029-41DE-9861-B7C15D767B9D}"/>
              </a:ext>
            </a:extLst>
          </p:cNvPr>
          <p:cNvCxnSpPr/>
          <p:nvPr/>
        </p:nvCxnSpPr>
        <p:spPr>
          <a:xfrm>
            <a:off x="5676900" y="1950455"/>
            <a:ext cx="885825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5CFB19-8E88-4A89-97A7-F0B6224766B2}"/>
              </a:ext>
            </a:extLst>
          </p:cNvPr>
          <p:cNvCxnSpPr/>
          <p:nvPr/>
        </p:nvCxnSpPr>
        <p:spPr>
          <a:xfrm flipV="1">
            <a:off x="4986338" y="1925055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>
            <a:extLst>
              <a:ext uri="{FF2B5EF4-FFF2-40B4-BE49-F238E27FC236}">
                <a16:creationId xmlns:a16="http://schemas.microsoft.com/office/drawing/2014/main" id="{1D11BC4F-C00D-4955-BC21-E1CAD70D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A41279E7-93C9-4374-8CB6-FB02A527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283705"/>
            <a:ext cx="1381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609B94D5-9AD5-4FED-91CD-EEADBEFD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6502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8D61973-09D8-4850-A689-83BB3B0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>
            <a:extLst>
              <a:ext uri="{FF2B5EF4-FFF2-40B4-BE49-F238E27FC236}">
                <a16:creationId xmlns:a16="http://schemas.microsoft.com/office/drawing/2014/main" id="{C499AEA1-25D1-4A77-BB67-E1823A6B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12031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8">
            <a:extLst>
              <a:ext uri="{FF2B5EF4-FFF2-40B4-BE49-F238E27FC236}">
                <a16:creationId xmlns:a16="http://schemas.microsoft.com/office/drawing/2014/main" id="{955A1B09-031C-4E11-9270-790514ED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377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:a16="http://schemas.microsoft.com/office/drawing/2014/main" id="{1CA9FF53-BBB4-49B3-9098-44F3E175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40" y="2206043"/>
            <a:ext cx="30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34B5E6-7D20-4831-8B96-7BF7CF24C80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778370" y="2452106"/>
            <a:ext cx="57455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0">
            <a:extLst>
              <a:ext uri="{FF2B5EF4-FFF2-40B4-BE49-F238E27FC236}">
                <a16:creationId xmlns:a16="http://schemas.microsoft.com/office/drawing/2014/main" id="{EDBB64E2-661E-47BD-B154-06845EA4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0" y="2594584"/>
            <a:ext cx="1143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DB7FBDB9-15E5-4C99-98E4-AF6432F8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118051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④</a:t>
            </a:r>
          </a:p>
        </p:txBody>
      </p:sp>
      <p:sp>
        <p:nvSpPr>
          <p:cNvPr id="81" name="TextBox 54">
            <a:extLst>
              <a:ext uri="{FF2B5EF4-FFF2-40B4-BE49-F238E27FC236}">
                <a16:creationId xmlns:a16="http://schemas.microsoft.com/office/drawing/2014/main" id="{204E41CC-8F15-4C53-A572-06E27424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18996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②</a:t>
            </a:r>
          </a:p>
        </p:txBody>
      </p:sp>
      <p:sp>
        <p:nvSpPr>
          <p:cNvPr id="82" name="TextBox 55">
            <a:extLst>
              <a:ext uri="{FF2B5EF4-FFF2-40B4-BE49-F238E27FC236}">
                <a16:creationId xmlns:a16="http://schemas.microsoft.com/office/drawing/2014/main" id="{A5A466CB-2A51-49EB-94E4-FBE56964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65823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③</a:t>
            </a:r>
          </a:p>
        </p:txBody>
      </p:sp>
      <p:sp>
        <p:nvSpPr>
          <p:cNvPr id="83" name="TextBox 56">
            <a:extLst>
              <a:ext uri="{FF2B5EF4-FFF2-40B4-BE49-F238E27FC236}">
                <a16:creationId xmlns:a16="http://schemas.microsoft.com/office/drawing/2014/main" id="{BD45FC1C-2D67-4F75-A64A-D0C2BAD0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126941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①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722A527-B0F3-4825-AD0D-054B0049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18361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⑤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CA5E081D-AA59-4208-9703-F832A724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958268"/>
            <a:ext cx="13620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3">
            <a:extLst>
              <a:ext uri="{FF2B5EF4-FFF2-40B4-BE49-F238E27FC236}">
                <a16:creationId xmlns:a16="http://schemas.microsoft.com/office/drawing/2014/main" id="{37C49B4D-DC21-41D1-A456-E1BB0457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483730"/>
            <a:ext cx="676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DF77F784-CE12-480E-A5E8-801977069BFD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2994175"/>
            <a:ext cx="7864475" cy="568325"/>
            <a:chOff x="812080" y="4175026"/>
            <a:chExt cx="7865195" cy="568325"/>
          </a:xfrm>
        </p:grpSpPr>
        <p:sp>
          <p:nvSpPr>
            <p:cNvPr id="88" name="矩形 22">
              <a:extLst>
                <a:ext uri="{FF2B5EF4-FFF2-40B4-BE49-F238E27FC236}">
                  <a16:creationId xmlns:a16="http://schemas.microsoft.com/office/drawing/2014/main" id="{BDE16D50-7C8F-4C31-85F0-4324CF73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371" y="4229735"/>
              <a:ext cx="72979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ServletRequest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对象传递给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B96DCEE-9CD8-4EA3-B57E-104EE495B3FC}"/>
                </a:ext>
              </a:extLst>
            </p:cNvPr>
            <p:cNvSpPr/>
            <p:nvPr/>
          </p:nvSpPr>
          <p:spPr>
            <a:xfrm>
              <a:off x="812080" y="4175026"/>
              <a:ext cx="56679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连接符 34">
              <a:extLst>
                <a:ext uri="{FF2B5EF4-FFF2-40B4-BE49-F238E27FC236}">
                  <a16:creationId xmlns:a16="http://schemas.microsoft.com/office/drawing/2014/main" id="{A1FDFCB9-43C0-49B8-A932-857DE8753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5038" y="4688643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020DD80-7D4C-4D20-B607-DDF5371AB252}"/>
                </a:ext>
              </a:extLst>
            </p:cNvPr>
            <p:cNvSpPr/>
            <p:nvPr/>
          </p:nvSpPr>
          <p:spPr>
            <a:xfrm>
              <a:off x="951793" y="4316314"/>
              <a:ext cx="287364" cy="2857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ker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5D38787-23C4-433F-B8AD-849D3A245476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3632714"/>
            <a:ext cx="7864475" cy="568325"/>
            <a:chOff x="812080" y="4908451"/>
            <a:chExt cx="7865195" cy="568325"/>
          </a:xfrm>
        </p:grpSpPr>
        <p:sp>
          <p:nvSpPr>
            <p:cNvPr id="95" name="矩形 22">
              <a:extLst>
                <a:ext uri="{FF2B5EF4-FFF2-40B4-BE49-F238E27FC236}">
                  <a16:creationId xmlns:a16="http://schemas.microsoft.com/office/drawing/2014/main" id="{46150117-B782-4657-A23D-9DDDF788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038" y="4963160"/>
              <a:ext cx="72622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将处理方法的入参对象传递给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8CEF880-4B1B-43DA-9B7C-91D6EF4F2839}"/>
                </a:ext>
              </a:extLst>
            </p:cNvPr>
            <p:cNvSpPr/>
            <p:nvPr/>
          </p:nvSpPr>
          <p:spPr>
            <a:xfrm>
              <a:off x="812080" y="4908451"/>
              <a:ext cx="56679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连接符 34">
              <a:extLst>
                <a:ext uri="{FF2B5EF4-FFF2-40B4-BE49-F238E27FC236}">
                  <a16:creationId xmlns:a16="http://schemas.microsoft.com/office/drawing/2014/main" id="{15550F13-F111-45E1-A337-A8420EFFFE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5038" y="5422068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C5CA16CA-5611-4641-BA59-3725C2C4BEEF}"/>
                </a:ext>
              </a:extLst>
            </p:cNvPr>
            <p:cNvSpPr/>
            <p:nvPr/>
          </p:nvSpPr>
          <p:spPr>
            <a:xfrm>
              <a:off x="951793" y="5049739"/>
              <a:ext cx="287364" cy="2857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F0C8483-A49A-4676-BF13-92ED1DCF084D}"/>
              </a:ext>
            </a:extLst>
          </p:cNvPr>
          <p:cNvGrpSpPr>
            <a:grpSpLocks/>
          </p:cNvGrpSpPr>
          <p:nvPr/>
        </p:nvGrpSpPr>
        <p:grpSpPr bwMode="auto">
          <a:xfrm>
            <a:off x="754062" y="4127900"/>
            <a:ext cx="7854950" cy="723900"/>
            <a:chOff x="812080" y="5525135"/>
            <a:chExt cx="7855670" cy="723166"/>
          </a:xfrm>
        </p:grpSpPr>
        <p:sp>
          <p:nvSpPr>
            <p:cNvPr id="102" name="矩形 22">
              <a:extLst>
                <a:ext uri="{FF2B5EF4-FFF2-40B4-BE49-F238E27FC236}">
                  <a16:creationId xmlns:a16="http://schemas.microsoft.com/office/drawing/2014/main" id="{9ECED6EE-5FC2-4854-8E26-B9E1B2D8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038" y="5525135"/>
              <a:ext cx="72527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DataBinder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ConversionService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组件进行数据类型转换、数据格式化等工作，并将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ServletRequest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对象中的消息填充到参数对象中；</a:t>
              </a: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5252916-8026-48FE-9D59-269381A2D8BD}"/>
                </a:ext>
              </a:extLst>
            </p:cNvPr>
            <p:cNvSpPr/>
            <p:nvPr/>
          </p:nvSpPr>
          <p:spPr>
            <a:xfrm>
              <a:off x="812080" y="5680552"/>
              <a:ext cx="566790" cy="5677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34">
              <a:extLst>
                <a:ext uri="{FF2B5EF4-FFF2-40B4-BE49-F238E27FC236}">
                  <a16:creationId xmlns:a16="http://schemas.microsoft.com/office/drawing/2014/main" id="{A1527DDF-31D5-451D-9B11-C9E3897CE2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15038" y="6171466"/>
              <a:ext cx="7109837" cy="22127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E7EB9CD-843C-4CE2-98C1-946319A3001E}"/>
                </a:ext>
              </a:extLst>
            </p:cNvPr>
            <p:cNvSpPr/>
            <p:nvPr/>
          </p:nvSpPr>
          <p:spPr>
            <a:xfrm>
              <a:off x="951793" y="5820111"/>
              <a:ext cx="287364" cy="28704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50">
            <a:extLst>
              <a:ext uri="{FF2B5EF4-FFF2-40B4-BE49-F238E27FC236}">
                <a16:creationId xmlns:a16="http://schemas.microsoft.com/office/drawing/2014/main" id="{141D1A18-F38B-4720-9FDF-A8BCE0755A0B}"/>
              </a:ext>
            </a:extLst>
          </p:cNvPr>
          <p:cNvSpPr/>
          <p:nvPr/>
        </p:nvSpPr>
        <p:spPr>
          <a:xfrm>
            <a:off x="487363" y="721730"/>
            <a:ext cx="749300" cy="183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数据绑定流程</a:t>
            </a:r>
          </a:p>
        </p:txBody>
      </p:sp>
      <p:sp>
        <p:nvSpPr>
          <p:cNvPr id="107" name="燕尾形箭头 51">
            <a:extLst>
              <a:ext uri="{FF2B5EF4-FFF2-40B4-BE49-F238E27FC236}">
                <a16:creationId xmlns:a16="http://schemas.microsoft.com/office/drawing/2014/main" id="{193718CF-0B7E-4492-8558-A74B3BE73783}"/>
              </a:ext>
            </a:extLst>
          </p:cNvPr>
          <p:cNvSpPr/>
          <p:nvPr/>
        </p:nvSpPr>
        <p:spPr>
          <a:xfrm>
            <a:off x="1246188" y="1390068"/>
            <a:ext cx="792162" cy="4540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106" grpId="0" animBg="1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E58428B-AF66-4D8D-BE47-A53063DB8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数据绑定介绍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B327F6-8B5F-483E-931E-212E55B1CB95}"/>
              </a:ext>
            </a:extLst>
          </p:cNvPr>
          <p:cNvCxnSpPr/>
          <p:nvPr/>
        </p:nvCxnSpPr>
        <p:spPr>
          <a:xfrm flipV="1">
            <a:off x="3457575" y="161708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F49FD96-7722-470C-89E9-4C5E1DA08F73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5676900" y="1617080"/>
            <a:ext cx="971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5B64331-83B6-40A6-B33D-36559C0222BF}"/>
              </a:ext>
            </a:extLst>
          </p:cNvPr>
          <p:cNvCxnSpPr>
            <a:endCxn id="67" idx="1"/>
          </p:cNvCxnSpPr>
          <p:nvPr/>
        </p:nvCxnSpPr>
        <p:spPr>
          <a:xfrm flipV="1">
            <a:off x="5676900" y="864605"/>
            <a:ext cx="8858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D1FE87-0029-41DE-9861-B7C15D767B9D}"/>
              </a:ext>
            </a:extLst>
          </p:cNvPr>
          <p:cNvCxnSpPr/>
          <p:nvPr/>
        </p:nvCxnSpPr>
        <p:spPr>
          <a:xfrm>
            <a:off x="5676900" y="1950455"/>
            <a:ext cx="885825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5CFB19-8E88-4A89-97A7-F0B6224766B2}"/>
              </a:ext>
            </a:extLst>
          </p:cNvPr>
          <p:cNvCxnSpPr/>
          <p:nvPr/>
        </p:nvCxnSpPr>
        <p:spPr>
          <a:xfrm flipV="1">
            <a:off x="4986338" y="1925055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>
            <a:extLst>
              <a:ext uri="{FF2B5EF4-FFF2-40B4-BE49-F238E27FC236}">
                <a16:creationId xmlns:a16="http://schemas.microsoft.com/office/drawing/2014/main" id="{1D11BC4F-C00D-4955-BC21-E1CAD70D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A41279E7-93C9-4374-8CB6-FB02A527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283705"/>
            <a:ext cx="1381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609B94D5-9AD5-4FED-91CD-EEADBEFD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6502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A8D61973-09D8-4850-A689-83BB3B0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40276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>
            <a:extLst>
              <a:ext uri="{FF2B5EF4-FFF2-40B4-BE49-F238E27FC236}">
                <a16:creationId xmlns:a16="http://schemas.microsoft.com/office/drawing/2014/main" id="{C499AEA1-25D1-4A77-BB67-E1823A6B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120318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8">
            <a:extLst>
              <a:ext uri="{FF2B5EF4-FFF2-40B4-BE49-F238E27FC236}">
                <a16:creationId xmlns:a16="http://schemas.microsoft.com/office/drawing/2014/main" id="{955A1B09-031C-4E11-9270-790514ED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37793"/>
            <a:ext cx="1266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:a16="http://schemas.microsoft.com/office/drawing/2014/main" id="{1CA9FF53-BBB4-49B3-9098-44F3E175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40" y="2206043"/>
            <a:ext cx="30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34B5E6-7D20-4831-8B96-7BF7CF24C80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778370" y="2452106"/>
            <a:ext cx="57455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0">
            <a:extLst>
              <a:ext uri="{FF2B5EF4-FFF2-40B4-BE49-F238E27FC236}">
                <a16:creationId xmlns:a16="http://schemas.microsoft.com/office/drawing/2014/main" id="{EDBB64E2-661E-47BD-B154-06845EA4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40" y="2594584"/>
            <a:ext cx="1143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DB7FBDB9-15E5-4C99-98E4-AF6432F8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118051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④</a:t>
            </a:r>
          </a:p>
        </p:txBody>
      </p:sp>
      <p:sp>
        <p:nvSpPr>
          <p:cNvPr id="81" name="TextBox 54">
            <a:extLst>
              <a:ext uri="{FF2B5EF4-FFF2-40B4-BE49-F238E27FC236}">
                <a16:creationId xmlns:a16="http://schemas.microsoft.com/office/drawing/2014/main" id="{204E41CC-8F15-4C53-A572-06E27424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18996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②</a:t>
            </a:r>
          </a:p>
        </p:txBody>
      </p:sp>
      <p:sp>
        <p:nvSpPr>
          <p:cNvPr id="82" name="TextBox 55">
            <a:extLst>
              <a:ext uri="{FF2B5EF4-FFF2-40B4-BE49-F238E27FC236}">
                <a16:creationId xmlns:a16="http://schemas.microsoft.com/office/drawing/2014/main" id="{A5A466CB-2A51-49EB-94E4-FBE56964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658230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③</a:t>
            </a:r>
          </a:p>
        </p:txBody>
      </p:sp>
      <p:sp>
        <p:nvSpPr>
          <p:cNvPr id="83" name="TextBox 56">
            <a:extLst>
              <a:ext uri="{FF2B5EF4-FFF2-40B4-BE49-F238E27FC236}">
                <a16:creationId xmlns:a16="http://schemas.microsoft.com/office/drawing/2014/main" id="{BD45FC1C-2D67-4F75-A64A-D0C2BAD0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126941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①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722A527-B0F3-4825-AD0D-054B0049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183615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⑤</a:t>
            </a:r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id="{CA5E081D-AA59-4208-9703-F832A724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958268"/>
            <a:ext cx="13620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3">
            <a:extLst>
              <a:ext uri="{FF2B5EF4-FFF2-40B4-BE49-F238E27FC236}">
                <a16:creationId xmlns:a16="http://schemas.microsoft.com/office/drawing/2014/main" id="{37C49B4D-DC21-41D1-A456-E1BB0457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483730"/>
            <a:ext cx="676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圆角矩形 50">
            <a:extLst>
              <a:ext uri="{FF2B5EF4-FFF2-40B4-BE49-F238E27FC236}">
                <a16:creationId xmlns:a16="http://schemas.microsoft.com/office/drawing/2014/main" id="{141D1A18-F38B-4720-9FDF-A8BCE0755A0B}"/>
              </a:ext>
            </a:extLst>
          </p:cNvPr>
          <p:cNvSpPr/>
          <p:nvPr/>
        </p:nvSpPr>
        <p:spPr>
          <a:xfrm>
            <a:off x="487363" y="721730"/>
            <a:ext cx="749300" cy="183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数据绑定流程</a:t>
            </a:r>
          </a:p>
        </p:txBody>
      </p:sp>
      <p:sp>
        <p:nvSpPr>
          <p:cNvPr id="107" name="燕尾形箭头 51">
            <a:extLst>
              <a:ext uri="{FF2B5EF4-FFF2-40B4-BE49-F238E27FC236}">
                <a16:creationId xmlns:a16="http://schemas.microsoft.com/office/drawing/2014/main" id="{193718CF-0B7E-4492-8558-A74B3BE73783}"/>
              </a:ext>
            </a:extLst>
          </p:cNvPr>
          <p:cNvSpPr/>
          <p:nvPr/>
        </p:nvSpPr>
        <p:spPr>
          <a:xfrm>
            <a:off x="1246188" y="1390068"/>
            <a:ext cx="792162" cy="4540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3C3DBAA-A887-4F3F-8B38-ACE3207F068B}"/>
              </a:ext>
            </a:extLst>
          </p:cNvPr>
          <p:cNvGrpSpPr>
            <a:grpSpLocks/>
          </p:cNvGrpSpPr>
          <p:nvPr/>
        </p:nvGrpSpPr>
        <p:grpSpPr bwMode="auto">
          <a:xfrm>
            <a:off x="639762" y="2829075"/>
            <a:ext cx="7864475" cy="677863"/>
            <a:chOff x="697780" y="4010660"/>
            <a:chExt cx="7865195" cy="677983"/>
          </a:xfrm>
        </p:grpSpPr>
        <p:cxnSp>
          <p:nvCxnSpPr>
            <p:cNvPr id="109" name="直接连接符 34">
              <a:extLst>
                <a:ext uri="{FF2B5EF4-FFF2-40B4-BE49-F238E27FC236}">
                  <a16:creationId xmlns:a16="http://schemas.microsoft.com/office/drawing/2014/main" id="{F0D9F6F9-AD47-463F-92FC-1C3B3BC5B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0738" y="4688643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0" name="组合 62">
              <a:extLst>
                <a:ext uri="{FF2B5EF4-FFF2-40B4-BE49-F238E27FC236}">
                  <a16:creationId xmlns:a16="http://schemas.microsoft.com/office/drawing/2014/main" id="{B4C4393C-F3B9-4EE4-B681-14055F523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780" y="4010660"/>
              <a:ext cx="7865195" cy="666016"/>
              <a:chOff x="697780" y="4010660"/>
              <a:chExt cx="7865195" cy="666016"/>
            </a:xfrm>
          </p:grpSpPr>
          <p:sp>
            <p:nvSpPr>
              <p:cNvPr id="111" name="矩形 22">
                <a:extLst>
                  <a:ext uri="{FF2B5EF4-FFF2-40B4-BE49-F238E27FC236}">
                    <a16:creationId xmlns:a16="http://schemas.microsoft.com/office/drawing/2014/main" id="{D75B7B0B-1C00-4B22-805B-281C6141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071" y="4010660"/>
                <a:ext cx="729790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Validator</a:t>
                </a:r>
                <a:r>
                  <a:rPr lang="zh-CN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组件对已经绑定了请求消息数据的参数对象进行数据合法性校验；</a:t>
                </a: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2ECC77C-1D0E-410C-87BD-ED6E661445DD}"/>
                  </a:ext>
                </a:extLst>
              </p:cNvPr>
              <p:cNvSpPr/>
              <p:nvPr/>
            </p:nvSpPr>
            <p:spPr>
              <a:xfrm>
                <a:off x="697780" y="4107515"/>
                <a:ext cx="566790" cy="56842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8D62CAA-3FFA-4E5A-AF6A-92F8CD06206E}"/>
                  </a:ext>
                </a:extLst>
              </p:cNvPr>
              <p:cNvSpPr/>
              <p:nvPr/>
            </p:nvSpPr>
            <p:spPr>
              <a:xfrm>
                <a:off x="837493" y="4248827"/>
                <a:ext cx="287364" cy="285801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38A892A-82BE-460B-8F20-D9FCB729DDD3}"/>
              </a:ext>
            </a:extLst>
          </p:cNvPr>
          <p:cNvGrpSpPr>
            <a:grpSpLocks/>
          </p:cNvGrpSpPr>
          <p:nvPr/>
        </p:nvGrpSpPr>
        <p:grpSpPr bwMode="auto">
          <a:xfrm>
            <a:off x="639762" y="3477139"/>
            <a:ext cx="7864475" cy="723900"/>
            <a:chOff x="697780" y="4753610"/>
            <a:chExt cx="7865195" cy="723166"/>
          </a:xfrm>
        </p:grpSpPr>
        <p:sp>
          <p:nvSpPr>
            <p:cNvPr id="115" name="矩形 22">
              <a:extLst>
                <a:ext uri="{FF2B5EF4-FFF2-40B4-BE49-F238E27FC236}">
                  <a16:creationId xmlns:a16="http://schemas.microsoft.com/office/drawing/2014/main" id="{7D95E758-0CC3-4070-A358-9455A323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738" y="4753610"/>
              <a:ext cx="72622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校验完成后会生成数据绑定结果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BindingResult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BindingResult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对象中的内容赋给处理方法的相应参数。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07F5394-2941-42FC-9BCF-555E71AC8170}"/>
                </a:ext>
              </a:extLst>
            </p:cNvPr>
            <p:cNvSpPr/>
            <p:nvPr/>
          </p:nvSpPr>
          <p:spPr>
            <a:xfrm>
              <a:off x="697780" y="4909027"/>
              <a:ext cx="566790" cy="5677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34">
              <a:extLst>
                <a:ext uri="{FF2B5EF4-FFF2-40B4-BE49-F238E27FC236}">
                  <a16:creationId xmlns:a16="http://schemas.microsoft.com/office/drawing/2014/main" id="{C12A522B-929B-442B-8A34-9EEFC54AEA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0738" y="5422068"/>
              <a:ext cx="7109837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DFF564DE-E9E9-4BEF-B24C-EC74DC40994A}"/>
                </a:ext>
              </a:extLst>
            </p:cNvPr>
            <p:cNvSpPr/>
            <p:nvPr/>
          </p:nvSpPr>
          <p:spPr>
            <a:xfrm>
              <a:off x="837493" y="5048586"/>
              <a:ext cx="287364" cy="28704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7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106" grpId="0" animBg="1"/>
      <p:bldP spid="1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2204746</TotalTime>
  <Pages>0</Pages>
  <Words>3151</Words>
  <Characters>0</Characters>
  <Application>Microsoft Office PowerPoint</Application>
  <DocSecurity>0</DocSecurity>
  <PresentationFormat>全屏显示(16:9)</PresentationFormat>
  <Lines>0</Lines>
  <Paragraphs>324</Paragraphs>
  <Slides>33</Slides>
  <Notes>8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Microsoft YaHei UI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JavaEE应用开发基础</vt:lpstr>
      <vt:lpstr>第13章 数据绑定</vt:lpstr>
      <vt:lpstr>学习目标</vt:lpstr>
      <vt:lpstr>第13章 数据绑定</vt:lpstr>
      <vt:lpstr>13.1 数据绑定介绍</vt:lpstr>
      <vt:lpstr>13.1 数据绑定介绍</vt:lpstr>
      <vt:lpstr>13.1 数据绑定介绍</vt:lpstr>
      <vt:lpstr>13.1 数据绑定介绍</vt:lpstr>
      <vt:lpstr>13.1 数据绑定介绍</vt:lpstr>
      <vt:lpstr>第13章 数据绑定</vt:lpstr>
      <vt:lpstr>13.2 简单数据绑定</vt:lpstr>
      <vt:lpstr>13.2.1  绑定默认数据类型</vt:lpstr>
      <vt:lpstr>13.2.1  绑定默认数据类型</vt:lpstr>
      <vt:lpstr>13.2.2  绑定简单数据类型</vt:lpstr>
      <vt:lpstr>13.2.2  绑定简单数据类型</vt:lpstr>
      <vt:lpstr>13.2.2  绑定简单数据类型</vt:lpstr>
      <vt:lpstr>13.2.2  绑定简单数据类型</vt:lpstr>
      <vt:lpstr>13.2.3  绑定POJO类型</vt:lpstr>
      <vt:lpstr>13.2.3  绑定POJO类型</vt:lpstr>
      <vt:lpstr>13.2.3  绑定POJO类型</vt:lpstr>
      <vt:lpstr>13.2.4  绑定包装POJO</vt:lpstr>
      <vt:lpstr>13.2.4  绑定包装POJO</vt:lpstr>
      <vt:lpstr>13.2.5  自定义数据绑定</vt:lpstr>
      <vt:lpstr>13.2.5  自定义数据绑定</vt:lpstr>
      <vt:lpstr>第13章 数据绑定</vt:lpstr>
      <vt:lpstr>13.3 复杂数据绑定</vt:lpstr>
      <vt:lpstr>13.3.1  绑定数组</vt:lpstr>
      <vt:lpstr>13.3.1  绑定数组</vt:lpstr>
      <vt:lpstr>13.3.2  绑定集合</vt:lpstr>
      <vt:lpstr>13.3.2  绑定集合</vt:lpstr>
      <vt:lpstr>13.4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Zhang Chongyu</cp:lastModifiedBy>
  <cp:revision>773</cp:revision>
  <dcterms:created xsi:type="dcterms:W3CDTF">2013-01-25T01:44:32Z</dcterms:created>
  <dcterms:modified xsi:type="dcterms:W3CDTF">2021-05-19T01:25:50Z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