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notesSlides/notesSlide14.xml" ContentType="application/vnd.openxmlformats-officedocument.presentationml.notesSlide+xml"/>
  <Override PartName="/ppt/tags/tag7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3" r:id="rId1"/>
  </p:sldMasterIdLst>
  <p:notesMasterIdLst>
    <p:notesMasterId r:id="rId34"/>
  </p:notesMasterIdLst>
  <p:sldIdLst>
    <p:sldId id="404" r:id="rId2"/>
    <p:sldId id="405" r:id="rId3"/>
    <p:sldId id="414" r:id="rId4"/>
    <p:sldId id="415" r:id="rId5"/>
    <p:sldId id="425" r:id="rId6"/>
    <p:sldId id="467" r:id="rId7"/>
    <p:sldId id="418" r:id="rId8"/>
    <p:sldId id="407" r:id="rId9"/>
    <p:sldId id="449" r:id="rId10"/>
    <p:sldId id="465" r:id="rId11"/>
    <p:sldId id="450" r:id="rId12"/>
    <p:sldId id="466" r:id="rId13"/>
    <p:sldId id="451" r:id="rId14"/>
    <p:sldId id="452" r:id="rId15"/>
    <p:sldId id="453" r:id="rId16"/>
    <p:sldId id="454" r:id="rId17"/>
    <p:sldId id="461" r:id="rId18"/>
    <p:sldId id="457" r:id="rId19"/>
    <p:sldId id="468" r:id="rId20"/>
    <p:sldId id="469" r:id="rId21"/>
    <p:sldId id="470" r:id="rId22"/>
    <p:sldId id="471" r:id="rId23"/>
    <p:sldId id="472" r:id="rId24"/>
    <p:sldId id="458" r:id="rId25"/>
    <p:sldId id="434" r:id="rId26"/>
    <p:sldId id="309" r:id="rId27"/>
    <p:sldId id="473" r:id="rId28"/>
    <p:sldId id="474" r:id="rId29"/>
    <p:sldId id="475" r:id="rId30"/>
    <p:sldId id="403" r:id="rId31"/>
    <p:sldId id="416" r:id="rId32"/>
    <p:sldId id="296" r:id="rId33"/>
  </p:sldIdLst>
  <p:sldSz cx="9144000" cy="5143500" type="screen16x9"/>
  <p:notesSz cx="6858000" cy="9144000"/>
  <p:custDataLst>
    <p:tags r:id="rId3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 userDrawn="1">
          <p15:clr>
            <a:srgbClr val="A4A3A4"/>
          </p15:clr>
        </p15:guide>
        <p15:guide id="2" pos="2881" userDrawn="1">
          <p15:clr>
            <a:srgbClr val="A4A3A4"/>
          </p15:clr>
        </p15:guide>
        <p15:guide id="3" orient="horz" pos="15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D3FF"/>
    <a:srgbClr val="FFFF99"/>
    <a:srgbClr val="0070C0"/>
    <a:srgbClr val="FFFF00"/>
    <a:srgbClr val="3BCCFF"/>
    <a:srgbClr val="FFC000"/>
    <a:srgbClr val="009ED6"/>
    <a:srgbClr val="D5F2FF"/>
    <a:srgbClr val="D5E6FF"/>
    <a:srgbClr val="D5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1" autoAdjust="0"/>
    <p:restoredTop sz="83150" autoAdjust="0"/>
  </p:normalViewPr>
  <p:slideViewPr>
    <p:cSldViewPr snapToGrid="0" snapToObjects="1">
      <p:cViewPr varScale="1">
        <p:scale>
          <a:sx n="184" d="100"/>
          <a:sy n="184" d="100"/>
        </p:scale>
        <p:origin x="924" y="156"/>
      </p:cViewPr>
      <p:guideLst>
        <p:guide orient="horz" pos="2113"/>
        <p:guide pos="2881"/>
        <p:guide orient="horz" pos="15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0959303-43F7-4714-ACB7-D013DD5A2B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AEB0C6B-9BEC-4275-8236-F53271FF76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fld id="{ED5B94FA-DF91-4C74-8ACE-2AAC27BFBD14}" type="datetimeFigureOut">
              <a:rPr lang="zh-CN" altLang="en-US" smtClean="0"/>
              <a:pPr>
                <a:defRPr/>
              </a:pPr>
              <a:t>2021/5/8</a:t>
            </a:fld>
            <a:endParaRPr lang="en-US" dirty="0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167AE25F-CD89-4918-BBEB-8CCEA23BAD4A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BD794BCF-B664-4197-8A59-322F090E56C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D43FC90-CFFD-4E4E-A2D9-9DBDE9CF1A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CE5B366-BC57-4D8A-BA88-48FD8C6D11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微软雅黑" pitchFamily="34" charset="-122"/>
              </a:defRPr>
            </a:lvl1pPr>
          </a:lstStyle>
          <a:p>
            <a:fld id="{4F18ADFE-1244-42C6-BDD7-7DE56380F773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0952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HTTP/243074" TargetMode="External"/><Relationship Id="rId7" Type="http://schemas.openxmlformats.org/officeDocument/2006/relationships/hyperlink" Target="https://baike.baidu.com/item/%E4%BA%91%E8%AE%A1%E7%AE%97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OTT/9960940" TargetMode="External"/><Relationship Id="rId5" Type="http://schemas.openxmlformats.org/officeDocument/2006/relationships/hyperlink" Target="https://baike.baidu.com/item/JSON/2462549" TargetMode="External"/><Relationship Id="rId4" Type="http://schemas.openxmlformats.org/officeDocument/2006/relationships/hyperlink" Target="https://baike.baidu.com/item/XML/86251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JSON/2462549" TargetMode="External"/><Relationship Id="rId3" Type="http://schemas.openxmlformats.org/officeDocument/2006/relationships/hyperlink" Target="https://baike.baidu.com/item/JSON" TargetMode="External"/><Relationship Id="rId7" Type="http://schemas.openxmlformats.org/officeDocument/2006/relationships/hyperlink" Target="https://baike.baidu.com/item/XML/86251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HTTP/243074" TargetMode="External"/><Relationship Id="rId5" Type="http://schemas.openxmlformats.org/officeDocument/2006/relationships/hyperlink" Target="https://baike.baidu.com/item/ECMAScript" TargetMode="External"/><Relationship Id="rId4" Type="http://schemas.openxmlformats.org/officeDocument/2006/relationships/hyperlink" Target="https://baike.baidu.com/item/JavaScript" TargetMode="External"/><Relationship Id="rId9" Type="http://schemas.openxmlformats.org/officeDocument/2006/relationships/hyperlink" Target="https://baike.baidu.com/item/OTT/9960940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JSON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baike.baidu.com/item/ECMAScript" TargetMode="External"/><Relationship Id="rId4" Type="http://schemas.openxmlformats.org/officeDocument/2006/relationships/hyperlink" Target="https://baike.baidu.com/item/JavaScript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Douglas%20Crockford/5960317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baike.baidu.com/item/%E8%B0%B7%E6%AD%8C/117920" TargetMode="External"/><Relationship Id="rId4" Type="http://schemas.openxmlformats.org/officeDocument/2006/relationships/hyperlink" Target="https://baike.baidu.com/item/%E9%9B%85%E8%99%8E/108276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62BFA0D4-92D5-424D-8BAF-5524CE2AAE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F5534E67-4377-492C-8043-6E51366B6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44B3D47B-AE0B-4B98-AA59-9024990F0C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DFF2847-3589-4655-910A-B37F61CF71D1}" type="slidenum">
              <a:rPr lang="zh-CN" altLang="en-US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使用了</a:t>
            </a:r>
            <a:r>
              <a:rPr lang="en-US" altLang="zh-CN" sz="2800" b="0" i="0" dirty="0" err="1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mvc:annotation-driven</a:t>
            </a:r>
            <a:r>
              <a:rPr lang="zh-CN" altLang="en-US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后，默认会帮我们注册默认处理请求，参数和返回值的类，当配置了</a:t>
            </a:r>
            <a:r>
              <a:rPr lang="en-US" altLang="zh-CN" sz="2800" b="0" i="0" dirty="0" err="1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mvc:annotation-driven</a:t>
            </a:r>
            <a:r>
              <a:rPr lang="en-US" altLang="zh-CN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/</a:t>
            </a:r>
            <a:r>
              <a:rPr lang="zh-CN" altLang="en-US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后，</a:t>
            </a:r>
            <a:r>
              <a:rPr lang="en-US" altLang="zh-CN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Spring</a:t>
            </a:r>
            <a:r>
              <a:rPr lang="zh-CN" altLang="en-US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就知道了我们启用注解驱动。然后</a:t>
            </a:r>
            <a:r>
              <a:rPr lang="en-US" altLang="zh-CN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Spring</a:t>
            </a:r>
            <a:r>
              <a:rPr lang="zh-CN" altLang="en-US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通过</a:t>
            </a:r>
            <a:r>
              <a:rPr lang="en-US" altLang="zh-CN" sz="2800" b="0" i="0" dirty="0" err="1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context:component-scan</a:t>
            </a:r>
            <a:r>
              <a:rPr lang="en-US" altLang="zh-CN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/</a:t>
            </a:r>
            <a:r>
              <a:rPr lang="zh-CN" altLang="en-US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标签的配置，会自动为我们将扫描到的</a:t>
            </a:r>
            <a:r>
              <a:rPr lang="en-US" altLang="zh-CN" sz="2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@Component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lang="en-US" altLang="zh-CN" sz="2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@Controller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lang="en-US" altLang="zh-CN" sz="2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@Service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lang="en-US" altLang="zh-CN" sz="2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@Repository</a:t>
            </a:r>
            <a:r>
              <a:rPr lang="zh-CN" altLang="en-US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等注解标记的组件注册到工厂中，来处理我们的请求。</a:t>
            </a:r>
            <a:endParaRPr lang="en-US" altLang="zh-CN" sz="2800" b="0" i="0" dirty="0">
              <a:solidFill>
                <a:srgbClr val="4B4B4B"/>
              </a:solidFill>
              <a:effectLst/>
              <a:latin typeface="Verdana" panose="020B0604030504040204" pitchFamily="34" charset="0"/>
            </a:endParaRPr>
          </a:p>
          <a:p>
            <a:endParaRPr lang="en-US" altLang="zh-CN" sz="2800" b="0" i="0" dirty="0">
              <a:solidFill>
                <a:srgbClr val="4B4B4B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endParaRPr lang="en-US" altLang="zh-CN" sz="2800" b="0" i="0" dirty="0">
              <a:solidFill>
                <a:srgbClr val="4B4B4B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&lt;!--</a:t>
            </a:r>
            <a:r>
              <a:rPr lang="zh-CN" altLang="en-US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注解驱动，以使得访问路径与方法的匹配可以通过注解配置</a:t>
            </a:r>
            <a:r>
              <a:rPr lang="en-US" altLang="zh-CN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--&gt;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CN" sz="28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mvc:annotation-driven</a:t>
            </a:r>
            <a:r>
              <a:rPr lang="en-US" altLang="zh-CN" sz="28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/&gt;</a:t>
            </a:r>
            <a:r>
              <a:rPr lang="en-US" altLang="zh-CN" sz="2800" dirty="0"/>
              <a:t> </a:t>
            </a:r>
          </a:p>
          <a:p>
            <a:r>
              <a:rPr lang="en-US" altLang="zh-CN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&lt;!--</a:t>
            </a:r>
            <a:r>
              <a:rPr lang="zh-CN" altLang="en-US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通过</a:t>
            </a:r>
            <a:r>
              <a:rPr lang="en-US" altLang="zh-CN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location</a:t>
            </a:r>
            <a:r>
              <a:rPr lang="zh-CN" altLang="en-US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，可以重新定义资源文件的位置</a:t>
            </a:r>
            <a:r>
              <a:rPr lang="en-US" altLang="zh-CN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--&gt;</a:t>
            </a:r>
          </a:p>
          <a:p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CN" sz="28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mvc:resources</a:t>
            </a:r>
            <a:r>
              <a:rPr lang="en-US" altLang="zh-CN" sz="28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mapping</a:t>
            </a:r>
            <a:r>
              <a:rPr lang="en-US" altLang="zh-CN" sz="2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="/styles/**"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location</a:t>
            </a:r>
            <a:r>
              <a:rPr lang="en-US" altLang="zh-CN" sz="2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="/WEB-INF/resource/styles/"/&gt;</a:t>
            </a:r>
            <a:r>
              <a:rPr lang="en-US" altLang="zh-CN" sz="2800" dirty="0"/>
              <a:t> </a:t>
            </a:r>
          </a:p>
          <a:p>
            <a:r>
              <a:rPr lang="en-US" altLang="zh-CN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&lt;!--</a:t>
            </a:r>
            <a:r>
              <a:rPr lang="zh-CN" altLang="en-US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静态页面，如</a:t>
            </a:r>
            <a:r>
              <a:rPr lang="en-US" altLang="zh-CN" sz="2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html,css,js,images</a:t>
            </a:r>
            <a:r>
              <a:rPr lang="zh-CN" altLang="en-US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可以访问</a:t>
            </a:r>
            <a:r>
              <a:rPr lang="en-US" altLang="zh-CN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--&gt;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CN" sz="28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mvc:default-servlet-handler</a:t>
            </a:r>
            <a:r>
              <a:rPr lang="en-US" altLang="zh-CN" sz="28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/&gt;</a:t>
            </a:r>
            <a:endParaRPr lang="en-US" altLang="zh-CN" sz="1800" dirty="0">
              <a:solidFill>
                <a:srgbClr val="3F5FBF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endParaRPr lang="en-US" altLang="zh-CN" sz="1800" dirty="0">
              <a:solidFill>
                <a:srgbClr val="3F5FBF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r>
              <a:rPr lang="zh-CN" altLang="zh-CN" sz="1800" dirty="0">
                <a:solidFill>
                  <a:srgbClr val="3F5FB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配置静态资源的访问映射，此配置中的文件，将不被前端控制器拦截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4965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407408F2-C102-491D-ADCA-31A9A17082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4FE7FCFE-A000-4930-B781-4AF8ECE04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C8A40E4E-521D-458C-B6FD-9DB976A49E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08E072-2D45-4100-A16B-34D9A127BEC9}" type="slidenum">
              <a:rPr lang="zh-CN" altLang="en-US">
                <a:solidFill>
                  <a:srgbClr val="000000"/>
                </a:solidFill>
              </a:rPr>
              <a:pPr/>
              <a:t>24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RESTFUL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是一种网络应用程序的设计风格和开发方式，基于</a:t>
            </a:r>
            <a:r>
              <a:rPr lang="en-US" altLang="zh-CN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3"/>
              </a:rPr>
              <a:t>HTTP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，可以使用</a:t>
            </a:r>
            <a:r>
              <a:rPr lang="en-US" altLang="zh-CN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4"/>
              </a:rPr>
              <a:t>XML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格式定义或</a:t>
            </a:r>
            <a:r>
              <a:rPr lang="en-US" altLang="zh-CN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5"/>
              </a:rPr>
              <a:t>JSON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格式定义。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RESTFUL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适用于移动互联网厂商作为业务使能接口的场景，实现第三方</a:t>
            </a:r>
            <a:r>
              <a:rPr lang="en-US" altLang="zh-CN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6"/>
              </a:rPr>
              <a:t>OTT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调用移动网络资源的功能，动作类型为新增、变更、删除所调用资源。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Web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应用程序最重要的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REST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原则是，客户端和服务器之间的交互在请求之间是无状态的。从客户端到服务器的每个请求都必须包含理解请求所必需的信息。如果服务器在请求之间的任何时间点重启，客户端不会得到通知。此外，无状态请求可以由任何可用服务器回答，这十分适合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7"/>
              </a:rPr>
              <a:t>云计算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之类的环境。客户端可以缓存数据以改进性能。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Representational State Transfer</a:t>
            </a:r>
            <a:r>
              <a:rPr lang="zh-CN" altLang="en-US" dirty="0"/>
              <a:t>表示状态传输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3409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6BA4E4C3-B505-4E44-B382-7DA5496E69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6EB6F558-C0E9-44FD-9EC6-210E4C35B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b="1"/>
              <a:t>1</a:t>
            </a:r>
            <a:r>
              <a:rPr lang="zh-CN" altLang="zh-CN" b="1"/>
              <a:t>．根据客户编号查询客户信息</a:t>
            </a:r>
            <a:endParaRPr lang="zh-CN" altLang="zh-CN"/>
          </a:p>
          <a:p>
            <a:r>
              <a:rPr lang="zh-CN" altLang="zh-CN"/>
              <a:t>根据客户编号查询客户信息主要是通过查询客户表中的主键（这里表示唯一的客户编号）来实现的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根据客户名模糊查询客户信息</a:t>
            </a: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/>
              <a:t>模糊查询的实现非常简单，只需在映射文件中通过</a:t>
            </a:r>
            <a:r>
              <a:rPr lang="en-US" altLang="zh-CN"/>
              <a:t>&lt;select&gt;</a:t>
            </a:r>
            <a:r>
              <a:rPr lang="zh-CN" altLang="zh-CN"/>
              <a:t>元素编写相应的</a:t>
            </a:r>
            <a:r>
              <a:rPr lang="en-US" altLang="zh-CN"/>
              <a:t>SQL</a:t>
            </a:r>
            <a:r>
              <a:rPr lang="zh-CN" altLang="zh-CN"/>
              <a:t>语句</a:t>
            </a:r>
            <a:endParaRPr lang="zh-CN" altLang="en-US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FD05F8C1-F015-4049-ADA5-BFE86D5AD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7504FAC-4B26-41A4-9CB3-0091BB077A8A}" type="slidenum">
              <a:rPr lang="zh-CN" altLang="en-US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545C0D6B-3676-487B-8569-E703C41FEB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44D03055-749E-4F8F-98B0-EB125BC44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136B6AB5-9705-498A-92F2-F75A30BC44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FBCAE60-1ADD-477F-A939-03F5C7EC3454}" type="slidenum">
              <a:rPr lang="zh-CN" altLang="en-US">
                <a:solidFill>
                  <a:srgbClr val="000000"/>
                </a:solidFill>
              </a:rPr>
              <a:pPr/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>
            <a:extLst>
              <a:ext uri="{FF2B5EF4-FFF2-40B4-BE49-F238E27FC236}">
                <a16:creationId xmlns:a16="http://schemas.microsoft.com/office/drawing/2014/main" id="{18D6F91D-DC72-407E-A49C-12F5CDB0EC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>
            <a:extLst>
              <a:ext uri="{FF2B5EF4-FFF2-40B4-BE49-F238E27FC236}">
                <a16:creationId xmlns:a16="http://schemas.microsoft.com/office/drawing/2014/main" id="{C7C5BD74-54B5-4D58-95AF-AE8420F72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5780" name="灯片编号占位符 3">
            <a:extLst>
              <a:ext uri="{FF2B5EF4-FFF2-40B4-BE49-F238E27FC236}">
                <a16:creationId xmlns:a16="http://schemas.microsoft.com/office/drawing/2014/main" id="{424557A5-514A-45D1-A4E4-AFB448B85F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EB0AAE1D-A35F-481F-BE93-107D30441372}" type="slidenum">
              <a:rPr lang="zh-CN" altLang="en-US">
                <a:ea typeface="微软雅黑" pitchFamily="34" charset="-122"/>
              </a:rPr>
              <a:pPr>
                <a:buFontTx/>
                <a:buNone/>
              </a:pPr>
              <a:t>32</a:t>
            </a:fld>
            <a:endParaRPr lang="en-US" altLang="zh-CN" dirty="0"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6926D4C6-664D-40F9-BC0C-000CFA919B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F5C421CC-53D7-44C4-8B4B-F6F37DD86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3"/>
              </a:rPr>
              <a:t>JSON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4"/>
              </a:rPr>
              <a:t>JavaScript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Object Notation, JS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对象简谱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是一种轻量级的数据交换格式。它基于 </a:t>
            </a:r>
            <a:r>
              <a:rPr lang="en-US" altLang="zh-CN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5"/>
              </a:rPr>
              <a:t>ECMAScript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欧洲计算机协会制定的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js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规范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的一个子集，采用完全独立于编程语言的文本格式来存储和表示数据。简洁和清晰的层次结构使得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JSON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成为理想的数据交换语言。 易于人阅读和编写，同时也易于机器解析和生成，并有效地提升网络传输效率。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RESTFUL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是一种网络应用程序的设计风格和开发方式，基于</a:t>
            </a:r>
            <a:r>
              <a:rPr lang="en-US" altLang="zh-CN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6"/>
              </a:rPr>
              <a:t>HTTP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，可以使用</a:t>
            </a:r>
            <a:r>
              <a:rPr lang="en-US" altLang="zh-CN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7"/>
              </a:rPr>
              <a:t>XML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格式定义或</a:t>
            </a:r>
            <a:r>
              <a:rPr lang="en-US" altLang="zh-CN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8"/>
              </a:rPr>
              <a:t>JSON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格式定义。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RESTFUL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适用于移动互联网厂商作为业务接口的场景，实现第三方</a:t>
            </a:r>
            <a:r>
              <a:rPr lang="en-US" altLang="zh-CN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9"/>
              </a:rPr>
              <a:t>OTT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调用移动网络资源的功能，动作类型为新增、变更、删除所调用资源。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Representational State Transfer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：表述性（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表现层状态转化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）状态转移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;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代表性状态传输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;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表象化状态转变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;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表示状态传输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;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状态转移</a:t>
            </a:r>
            <a:endParaRPr lang="zh-CN" altLang="en-US" dirty="0"/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B8A32BEA-0862-4E73-9A7D-B44638D20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398B4E9-9B76-47A9-B98D-284A965C0A27}" type="slidenum">
              <a:rPr lang="zh-CN" altLang="en-US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3"/>
              </a:rPr>
              <a:t>JSON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4"/>
              </a:rPr>
              <a:t>JavaScript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Object Notation, JS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对象简谱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是一种轻量级的数据交换格式。它基于 </a:t>
            </a:r>
            <a:r>
              <a:rPr lang="en-US" altLang="zh-CN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5"/>
              </a:rPr>
              <a:t>ECMAScript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欧洲计算机协会制定的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js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规范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的一个子集，采用完全独立于编程语言的文本格式来存储和表示数据。简洁和清晰的层次结构使得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JSON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成为理想的数据交换语言。 易于人阅读和编写，同时也易于机器解析和生成，并有效地提升网络传输效率。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7837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JSON(JavaScript Object Notation)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是一种轻量级的数据交换格式。易于人阅读和编写。同时也易于机器解析和生成。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JSON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</a:t>
            </a:r>
            <a:r>
              <a:rPr lang="en-US" altLang="zh-CN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3"/>
              </a:rPr>
              <a:t>Douglas Crockford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2001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年开始推广使用的数据格式，在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2005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年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-2006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年正式成为主流的数据格式，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4"/>
              </a:rPr>
              <a:t>雅虎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5"/>
              </a:rPr>
              <a:t>谷歌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就在那时候开始广泛地使用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JSON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格式。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因为不管你是做爬虫、还是做数据分析、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web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、甚至前端、测试、运维，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JSON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都是你必须要掌握的一个知识点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987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提供了一个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HttpMessageConverter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接口来实现浏览器与控制器类（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）之间的数据交互。该接口主要用于将请求信息中的数据转换为一个类型为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的对象，并将类型为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的对象绑定到请求方法的参数中，或者将对象转换为响应信息传递给浏览器显示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HttpMessageConverter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接口有很多实现类，这些实现类可以对不同类型的数据进行信息转换。其中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MappingJackson2HttpMessageConverter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默认处理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格式请求响应的实现类。该实现类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Jackson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开源包读写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对象转换为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对象和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文档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，同时也可以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对象和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文档转换为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7715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MappingJackson2HttpMessageConverter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对数据进行转换，就需要使用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Jackson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的开源包，开发时所需的开源包及其描述如下所示：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jackson-annoations-2.8.8.jar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转换注解包；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jackson-core-2.8.8.jar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转换核心包；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jackson-databind-2.8.8.jar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转换的数据绑定包。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0530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以上两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种方式本质上是一样的，都是使用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服务器默认的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来处理静态资源文件的访问。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Servelt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名称也是由使用的服务器来确定的，不同的服务器需要使用不同的名称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常用服务器及其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名称如下：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3672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使用了</a:t>
            </a:r>
            <a:r>
              <a:rPr lang="en-US" altLang="zh-CN" sz="2800" b="0" i="0" dirty="0" err="1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mvc:annotation-driven</a:t>
            </a:r>
            <a:r>
              <a:rPr lang="zh-CN" altLang="en-US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后，默认会帮我们注册默认处理请求，参数和返回值的类，当配置了</a:t>
            </a:r>
            <a:r>
              <a:rPr lang="en-US" altLang="zh-CN" sz="2800" b="0" i="0" dirty="0" err="1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mvc:annotation-driven</a:t>
            </a:r>
            <a:r>
              <a:rPr lang="en-US" altLang="zh-CN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/</a:t>
            </a:r>
            <a:r>
              <a:rPr lang="zh-CN" altLang="en-US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后，</a:t>
            </a:r>
            <a:r>
              <a:rPr lang="en-US" altLang="zh-CN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Spring</a:t>
            </a:r>
            <a:r>
              <a:rPr lang="zh-CN" altLang="en-US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就知道了我们启用注解驱动。然后</a:t>
            </a:r>
            <a:r>
              <a:rPr lang="en-US" altLang="zh-CN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Spring</a:t>
            </a:r>
            <a:r>
              <a:rPr lang="zh-CN" altLang="en-US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通过</a:t>
            </a:r>
            <a:r>
              <a:rPr lang="en-US" altLang="zh-CN" sz="2800" b="0" i="0" dirty="0" err="1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context:component-scan</a:t>
            </a:r>
            <a:r>
              <a:rPr lang="en-US" altLang="zh-CN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/</a:t>
            </a:r>
            <a:r>
              <a:rPr lang="zh-CN" altLang="en-US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标签的配置，会自动为我们将扫描到的</a:t>
            </a:r>
            <a:r>
              <a:rPr lang="en-US" altLang="zh-CN" sz="2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@Component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lang="en-US" altLang="zh-CN" sz="2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@Controller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lang="en-US" altLang="zh-CN" sz="2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@Service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lang="en-US" altLang="zh-CN" sz="2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@Repository</a:t>
            </a:r>
            <a:r>
              <a:rPr lang="zh-CN" altLang="en-US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等注解标记的组件注册到工厂中，来处理我们的请求。</a:t>
            </a:r>
            <a:endParaRPr lang="en-US" altLang="zh-CN" sz="2800" b="0" i="0" dirty="0">
              <a:solidFill>
                <a:srgbClr val="4B4B4B"/>
              </a:solidFill>
              <a:effectLst/>
              <a:latin typeface="Verdana" panose="020B0604030504040204" pitchFamily="34" charset="0"/>
            </a:endParaRPr>
          </a:p>
          <a:p>
            <a:endParaRPr lang="en-US" altLang="zh-CN" sz="2800" b="0" i="0" dirty="0">
              <a:solidFill>
                <a:srgbClr val="4B4B4B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endParaRPr lang="en-US" altLang="zh-CN" sz="2800" b="0" i="0" dirty="0">
              <a:solidFill>
                <a:srgbClr val="4B4B4B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&lt;!--</a:t>
            </a:r>
            <a:r>
              <a:rPr lang="zh-CN" altLang="en-US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注解驱动，以使得访问路径与方法的匹配可以通过注解配置</a:t>
            </a:r>
            <a:r>
              <a:rPr lang="en-US" altLang="zh-CN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--&gt;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CN" sz="28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mvc:annotation-driven</a:t>
            </a:r>
            <a:r>
              <a:rPr lang="en-US" altLang="zh-CN" sz="28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/&gt;</a:t>
            </a:r>
            <a:r>
              <a:rPr lang="en-US" altLang="zh-CN" sz="2800" dirty="0"/>
              <a:t> </a:t>
            </a:r>
          </a:p>
          <a:p>
            <a:r>
              <a:rPr lang="en-US" altLang="zh-CN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&lt;!--</a:t>
            </a:r>
            <a:r>
              <a:rPr lang="zh-CN" altLang="en-US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通过</a:t>
            </a:r>
            <a:r>
              <a:rPr lang="en-US" altLang="zh-CN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location</a:t>
            </a:r>
            <a:r>
              <a:rPr lang="zh-CN" altLang="en-US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，可以重新定义资源文件的位置</a:t>
            </a:r>
            <a:r>
              <a:rPr lang="en-US" altLang="zh-CN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--&gt;</a:t>
            </a:r>
          </a:p>
          <a:p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CN" sz="28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mvc:resources</a:t>
            </a:r>
            <a:r>
              <a:rPr lang="en-US" altLang="zh-CN" sz="28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mapping</a:t>
            </a:r>
            <a:r>
              <a:rPr lang="en-US" altLang="zh-CN" sz="2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="/styles/**"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location</a:t>
            </a:r>
            <a:r>
              <a:rPr lang="en-US" altLang="zh-CN" sz="2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="/WEB-INF/resource/styles/"/&gt;</a:t>
            </a:r>
            <a:r>
              <a:rPr lang="en-US" altLang="zh-CN" sz="2800" dirty="0"/>
              <a:t> </a:t>
            </a:r>
          </a:p>
          <a:p>
            <a:r>
              <a:rPr lang="en-US" altLang="zh-CN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&lt;!--</a:t>
            </a:r>
            <a:r>
              <a:rPr lang="zh-CN" altLang="en-US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静态页面，如</a:t>
            </a:r>
            <a:r>
              <a:rPr lang="en-US" altLang="zh-CN" sz="2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html,css,js,images</a:t>
            </a:r>
            <a:r>
              <a:rPr lang="zh-CN" altLang="en-US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可以访问</a:t>
            </a:r>
            <a:r>
              <a:rPr lang="en-US" altLang="zh-CN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--&gt;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CN" sz="28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mvc:default-servlet-handler</a:t>
            </a:r>
            <a:r>
              <a:rPr lang="en-US" altLang="zh-CN" sz="28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/&gt;</a:t>
            </a:r>
            <a:endParaRPr lang="en-US" altLang="zh-CN" sz="1800" dirty="0">
              <a:solidFill>
                <a:srgbClr val="3F5FBF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endParaRPr lang="en-US" altLang="zh-CN" sz="1800" dirty="0">
              <a:solidFill>
                <a:srgbClr val="3F5FBF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r>
              <a:rPr lang="zh-CN" altLang="zh-CN" sz="1800" dirty="0">
                <a:solidFill>
                  <a:srgbClr val="3F5FB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配置静态资源的访问映射，此配置中的文件，将不被前端控制器拦截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4965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使用了</a:t>
            </a:r>
            <a:r>
              <a:rPr lang="en-US" altLang="zh-CN" sz="2800" b="0" i="0" dirty="0" err="1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mvc:annotation-driven</a:t>
            </a:r>
            <a:r>
              <a:rPr lang="zh-CN" altLang="en-US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后，默认会帮我们注册默认处理请求，参数和返回值的类，当配置了</a:t>
            </a:r>
            <a:r>
              <a:rPr lang="en-US" altLang="zh-CN" sz="2800" b="0" i="0" dirty="0" err="1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mvc:annotation-driven</a:t>
            </a:r>
            <a:r>
              <a:rPr lang="en-US" altLang="zh-CN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/</a:t>
            </a:r>
            <a:r>
              <a:rPr lang="zh-CN" altLang="en-US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后，</a:t>
            </a:r>
            <a:r>
              <a:rPr lang="en-US" altLang="zh-CN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Spring</a:t>
            </a:r>
            <a:r>
              <a:rPr lang="zh-CN" altLang="en-US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就知道了我们启用注解驱动。然后</a:t>
            </a:r>
            <a:r>
              <a:rPr lang="en-US" altLang="zh-CN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Spring</a:t>
            </a:r>
            <a:r>
              <a:rPr lang="zh-CN" altLang="en-US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通过</a:t>
            </a:r>
            <a:r>
              <a:rPr lang="en-US" altLang="zh-CN" sz="2800" b="0" i="0" dirty="0" err="1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context:component-scan</a:t>
            </a:r>
            <a:r>
              <a:rPr lang="en-US" altLang="zh-CN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/</a:t>
            </a:r>
            <a:r>
              <a:rPr lang="zh-CN" altLang="en-US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标签的配置，会自动为我们将扫描到的</a:t>
            </a:r>
            <a:r>
              <a:rPr lang="en-US" altLang="zh-CN" sz="2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@Component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lang="en-US" altLang="zh-CN" sz="2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@Controller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lang="en-US" altLang="zh-CN" sz="2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@Service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lang="en-US" altLang="zh-CN" sz="2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@Repository</a:t>
            </a:r>
            <a:r>
              <a:rPr lang="zh-CN" altLang="en-US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等注解标记的组件注册到工厂中，来处理我们的请求。</a:t>
            </a:r>
            <a:endParaRPr lang="en-US" altLang="zh-CN" sz="2800" b="0" i="0" dirty="0">
              <a:solidFill>
                <a:srgbClr val="4B4B4B"/>
              </a:solidFill>
              <a:effectLst/>
              <a:latin typeface="Verdana" panose="020B0604030504040204" pitchFamily="34" charset="0"/>
            </a:endParaRPr>
          </a:p>
          <a:p>
            <a:endParaRPr lang="en-US" altLang="zh-CN" sz="2800" b="0" i="0" dirty="0">
              <a:solidFill>
                <a:srgbClr val="4B4B4B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endParaRPr lang="en-US" altLang="zh-CN" sz="2800" b="0" i="0" dirty="0">
              <a:solidFill>
                <a:srgbClr val="4B4B4B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&lt;!--</a:t>
            </a:r>
            <a:r>
              <a:rPr lang="zh-CN" altLang="en-US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注解驱动，以使得访问路径与方法的匹配可以通过注解配置</a:t>
            </a:r>
            <a:r>
              <a:rPr lang="en-US" altLang="zh-CN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--&gt;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CN" sz="28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mvc:annotation-driven</a:t>
            </a:r>
            <a:r>
              <a:rPr lang="en-US" altLang="zh-CN" sz="28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/&gt;</a:t>
            </a:r>
            <a:r>
              <a:rPr lang="en-US" altLang="zh-CN" sz="2800" dirty="0"/>
              <a:t> </a:t>
            </a:r>
          </a:p>
          <a:p>
            <a:r>
              <a:rPr lang="en-US" altLang="zh-CN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&lt;!--</a:t>
            </a:r>
            <a:r>
              <a:rPr lang="zh-CN" altLang="en-US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通过</a:t>
            </a:r>
            <a:r>
              <a:rPr lang="en-US" altLang="zh-CN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location</a:t>
            </a:r>
            <a:r>
              <a:rPr lang="zh-CN" altLang="en-US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，可以重新定义资源文件的位置</a:t>
            </a:r>
            <a:r>
              <a:rPr lang="en-US" altLang="zh-CN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--&gt;</a:t>
            </a:r>
          </a:p>
          <a:p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CN" sz="28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mvc:resources</a:t>
            </a:r>
            <a:r>
              <a:rPr lang="en-US" altLang="zh-CN" sz="28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mapping</a:t>
            </a:r>
            <a:r>
              <a:rPr lang="en-US" altLang="zh-CN" sz="2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="/styles/**"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location</a:t>
            </a:r>
            <a:r>
              <a:rPr lang="en-US" altLang="zh-CN" sz="2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="/WEB-INF/resource/styles/"/&gt;</a:t>
            </a:r>
            <a:r>
              <a:rPr lang="en-US" altLang="zh-CN" sz="2800" dirty="0"/>
              <a:t> </a:t>
            </a:r>
          </a:p>
          <a:p>
            <a:r>
              <a:rPr lang="en-US" altLang="zh-CN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&lt;!--</a:t>
            </a:r>
            <a:r>
              <a:rPr lang="zh-CN" altLang="en-US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静态页面，如</a:t>
            </a:r>
            <a:r>
              <a:rPr lang="en-US" altLang="zh-CN" sz="2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html,css,js,images</a:t>
            </a:r>
            <a:r>
              <a:rPr lang="zh-CN" altLang="en-US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可以访问</a:t>
            </a:r>
            <a:r>
              <a:rPr lang="en-US" altLang="zh-CN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--&gt;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CN" sz="28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mvc:default-servlet-handler</a:t>
            </a:r>
            <a:r>
              <a:rPr lang="en-US" altLang="zh-CN" sz="28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/&gt;</a:t>
            </a:r>
            <a:endParaRPr lang="en-US" altLang="zh-CN" sz="1800" dirty="0">
              <a:solidFill>
                <a:srgbClr val="3F5FBF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endParaRPr lang="en-US" altLang="zh-CN" sz="1800" dirty="0">
              <a:solidFill>
                <a:srgbClr val="3F5FBF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r>
              <a:rPr lang="zh-CN" altLang="zh-CN" sz="1800" dirty="0">
                <a:solidFill>
                  <a:srgbClr val="3F5FB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配置静态资源的访问映射，此配置中的文件，将不被前端控制器拦截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4965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0357" y="1405222"/>
            <a:ext cx="7772400" cy="879250"/>
          </a:xfrm>
          <a:prstGeom prst="rect">
            <a:avLst/>
          </a:prstGeom>
        </p:spPr>
        <p:txBody>
          <a:bodyPr/>
          <a:lstStyle>
            <a:lvl1pPr marL="0" indent="0" algn="ctr">
              <a:defRPr sz="36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876378"/>
            <a:ext cx="2895600" cy="164254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 dirty="0">
                <a:ea typeface="Verdana" panose="020B0604030504040204" pitchFamily="34" charset="0"/>
              </a:rPr>
              <a:t>Copyright 2013,SDPKL-NBIC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2695004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312525"/>
            <a:ext cx="9144000" cy="3765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4709733"/>
            <a:ext cx="9144000" cy="433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8"/>
          <a:stretch/>
        </p:blipFill>
        <p:spPr>
          <a:xfrm>
            <a:off x="0" y="2723057"/>
            <a:ext cx="9144000" cy="1952722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66157" y="2312525"/>
            <a:ext cx="6400800" cy="333156"/>
          </a:xfrm>
          <a:prstGeom prst="rect">
            <a:avLst/>
          </a:prstGeom>
        </p:spPr>
        <p:txBody>
          <a:bodyPr tIns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defRPr>
            </a:lvl1pPr>
            <a:lvl2pPr marL="342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济南大学信息学院    刘鹍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10886" y="0"/>
            <a:ext cx="9154886" cy="44270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4035" y="315482"/>
            <a:ext cx="1874350" cy="53619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6" name="Rectangle 12"/>
          <p:cNvSpPr>
            <a:spLocks noChangeArrowheads="1"/>
          </p:cNvSpPr>
          <p:nvPr userDrawn="1"/>
        </p:nvSpPr>
        <p:spPr bwMode="auto">
          <a:xfrm>
            <a:off x="3018385" y="4731878"/>
            <a:ext cx="3096344" cy="41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dist" eaLnBrk="1" hangingPunct="1"/>
            <a:r>
              <a:rPr lang="zh-CN" altLang="en-US" sz="9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济南大学信息科学与工程学院</a:t>
            </a:r>
            <a:endParaRPr lang="en-US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dist" eaLnBrk="1" hangingPunct="1"/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School</a:t>
            </a:r>
            <a:r>
              <a:rPr lang="zh-CN" altLang="en-US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Information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Science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Engineering</a:t>
            </a:r>
            <a:endParaRPr lang="de-DE" altLang="zh-CN" sz="75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30" name="Picture 6" descr="C:\Users\sunry\Desktop\xiaobiao1.png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991" y="315473"/>
            <a:ext cx="465535" cy="4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56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80002" y="684857"/>
            <a:ext cx="8863697" cy="4134642"/>
          </a:xfrm>
          <a:prstGeom prst="rect">
            <a:avLst/>
          </a:prstGeom>
        </p:spPr>
        <p:txBody>
          <a:bodyPr/>
          <a:lstStyle>
            <a:lvl1pPr marL="257172" indent="-257172">
              <a:buFont typeface="Wingdings" panose="05000000000000000000" pitchFamily="2" charset="2"/>
              <a:buChar char="n"/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557207" indent="-214310">
              <a:buClr>
                <a:schemeClr val="tx2"/>
              </a:buClr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marL="857241" indent="-171448">
              <a:buFont typeface="Wingdings" panose="05000000000000000000" pitchFamily="2" charset="2"/>
              <a:buChar char="n"/>
              <a:defRPr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00138" indent="-171448">
              <a:buFont typeface="Wingdings" panose="05000000000000000000" pitchFamily="2" charset="2"/>
              <a:buChar char="n"/>
              <a:defRPr sz="240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1543034" indent="-171448">
              <a:buFont typeface="Wingdings" panose="05000000000000000000" pitchFamily="2" charset="2"/>
              <a:buChar char="n"/>
              <a:defRPr sz="240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410821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>
                <a:ea typeface="微软雅黑" pitchFamily="34" charset="-122"/>
              </a:rPr>
              <a:pPr>
                <a:defRPr/>
              </a:pPr>
              <a:t>‹#›</a:t>
            </a:fld>
            <a:endParaRPr lang="zh-CN" altLang="en-US" sz="825" dirty="0">
              <a:ea typeface="微软雅黑" pitchFamily="34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-8090" y="573462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2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54000" rIns="0" bIns="0"/>
          <a:lstStyle>
            <a:lvl1pPr marL="0" indent="266697" algn="l">
              <a:defRPr sz="3200" b="0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0" name="图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3" y="4879076"/>
            <a:ext cx="236924" cy="236924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1" name="图片 10"/>
          <p:cNvPicPr>
            <a:picLocks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59320"/>
            <a:ext cx="804295" cy="254381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1755320" y="489966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74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664495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405890"/>
            <a:ext cx="9144000" cy="2586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3604739"/>
            <a:ext cx="9144000" cy="2586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606" b="32082"/>
          <a:stretch/>
        </p:blipFill>
        <p:spPr bwMode="auto">
          <a:xfrm>
            <a:off x="1619675" y="1954139"/>
            <a:ext cx="5773737" cy="13609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39620" y="431543"/>
            <a:ext cx="2427433" cy="75233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4" name="Picture 6" descr="C:\Users\sunry\Desktop\xiaobiao1.png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325" y="431544"/>
            <a:ext cx="754167" cy="7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37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0357" y="1405225"/>
            <a:ext cx="7772400" cy="879250"/>
          </a:xfrm>
          <a:prstGeom prst="rect">
            <a:avLst/>
          </a:prstGeom>
        </p:spPr>
        <p:txBody>
          <a:bodyPr/>
          <a:lstStyle>
            <a:lvl1pPr marL="0" indent="0" algn="ctr">
              <a:defRPr sz="2700" b="1" cap="none" spc="2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876381"/>
            <a:ext cx="2895600" cy="164254"/>
          </a:xfrm>
          <a:prstGeom prst="rect">
            <a:avLst/>
          </a:prstGeom>
        </p:spPr>
        <p:txBody>
          <a:bodyPr/>
          <a:lstStyle>
            <a:lvl1pPr>
              <a:defRPr sz="45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 dirty="0">
                <a:ea typeface="Verdana" panose="020B0604030504040204" pitchFamily="34" charset="0"/>
              </a:rPr>
              <a:t>Copyright 2013,SDPKL-NBIC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66157" y="2347825"/>
            <a:ext cx="6400800" cy="3331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defRPr>
            </a:lvl1pPr>
            <a:lvl2pPr marL="257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济南大学信息学院    刘鹍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7FB77D9-8C8B-446D-BB76-80D5D3BAD83E}"/>
              </a:ext>
            </a:extLst>
          </p:cNvPr>
          <p:cNvSpPr/>
          <p:nvPr userDrawn="1"/>
        </p:nvSpPr>
        <p:spPr>
          <a:xfrm>
            <a:off x="0" y="2695004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E22913-83E6-4C4F-8207-85FEC0031FA3}"/>
              </a:ext>
            </a:extLst>
          </p:cNvPr>
          <p:cNvSpPr/>
          <p:nvPr userDrawn="1"/>
        </p:nvSpPr>
        <p:spPr>
          <a:xfrm>
            <a:off x="0" y="2312526"/>
            <a:ext cx="9144000" cy="3765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3DF0AD-6FF3-4C35-8EA2-EC9A6CECFFB0}"/>
              </a:ext>
            </a:extLst>
          </p:cNvPr>
          <p:cNvSpPr/>
          <p:nvPr userDrawn="1"/>
        </p:nvSpPr>
        <p:spPr>
          <a:xfrm>
            <a:off x="0" y="4709734"/>
            <a:ext cx="9144000" cy="433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EF28BAC-9E47-4AA7-B81F-A74CF4256E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8"/>
          <a:stretch/>
        </p:blipFill>
        <p:spPr>
          <a:xfrm>
            <a:off x="0" y="2723058"/>
            <a:ext cx="9144000" cy="195272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E04EC13-6645-42D6-B85C-F9012C515ED7}"/>
              </a:ext>
            </a:extLst>
          </p:cNvPr>
          <p:cNvSpPr/>
          <p:nvPr userDrawn="1"/>
        </p:nvSpPr>
        <p:spPr>
          <a:xfrm>
            <a:off x="-10886" y="0"/>
            <a:ext cx="9154886" cy="44270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4ADEB3AA-481A-4B24-9F1E-D653D77CD14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18385" y="4731879"/>
            <a:ext cx="3096344" cy="41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dist" eaLnBrk="1" hangingPunct="1"/>
            <a:r>
              <a:rPr lang="zh-CN" altLang="en-US" sz="9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济南大学信息科学与工程学院</a:t>
            </a:r>
            <a:endParaRPr lang="en-US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dist" eaLnBrk="1" hangingPunct="1"/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School</a:t>
            </a:r>
            <a:r>
              <a:rPr lang="zh-CN" altLang="en-US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Information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Science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Engineering</a:t>
            </a:r>
            <a:endParaRPr lang="de-DE" altLang="zh-CN" sz="75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10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>
                <a:ea typeface="微软雅黑" panose="020B0503020204020204" pitchFamily="34" charset="-122"/>
              </a:rPr>
              <a:pPr>
                <a:defRPr/>
              </a:pPr>
              <a:t>‹#›</a:t>
            </a:fld>
            <a:endParaRPr lang="zh-CN" altLang="en-US" sz="825" dirty="0"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6CE6BCD-6ED3-467A-9B4D-518F85377A2A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7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B3973C5-5786-40CC-8183-9FD1DA65EF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77979"/>
            <a:ext cx="821186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46C056A4-9364-40D2-9567-1E755962155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84074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834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80001" y="684857"/>
            <a:ext cx="8863697" cy="4134642"/>
          </a:xfrm>
          <a:prstGeom prst="rect">
            <a:avLst/>
          </a:prstGeom>
        </p:spPr>
        <p:txBody>
          <a:bodyPr/>
          <a:lstStyle>
            <a:lvl1pPr marL="257172" indent="-257172">
              <a:buFont typeface="Wingdings" panose="05000000000000000000" pitchFamily="2" charset="2"/>
              <a:buChar char="n"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557207" indent="-214310">
              <a:buClr>
                <a:schemeClr val="tx2"/>
              </a:buClr>
              <a:buFont typeface="Wingdings" panose="05000000000000000000" pitchFamily="2" charset="2"/>
              <a:buChar char="n"/>
              <a:defRPr sz="15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857241" indent="-171448">
              <a:buFont typeface="Wingdings" panose="05000000000000000000" pitchFamily="2" charset="2"/>
              <a:buChar char="n"/>
              <a:defRPr sz="135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38" indent="-171448"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34" indent="-171448"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sp>
        <p:nvSpPr>
          <p:cNvPr id="24" name="矩形 23"/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7175" y="4877979"/>
            <a:ext cx="872832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1635090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17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7CB70EC-3DDF-4C66-9CB3-825BD1697A7C}"/>
              </a:ext>
            </a:extLst>
          </p:cNvPr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0D3D7D-94F8-4027-B0FD-B7F302B2EDAB}"/>
              </a:ext>
            </a:extLst>
          </p:cNvPr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C45F80-DDEC-4EFB-9408-353751CA4698}"/>
              </a:ext>
            </a:extLst>
          </p:cNvPr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E645AFC-C5C7-45D3-B6EA-0A2308E9D0FA}"/>
              </a:ext>
            </a:extLst>
          </p:cNvPr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620E48-B0E0-4748-8AE6-A36C0612EAAF}"/>
              </a:ext>
            </a:extLst>
          </p:cNvPr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9011376-94DC-456B-A84E-CE86AA148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F62DA6-A3C4-49AD-9E8A-D8148BE55C8A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88000" cy="216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9D80272-F168-4D4D-A951-2F00B1B730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77979"/>
            <a:ext cx="908762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088C89F-5725-4441-9DC7-28504758AD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08566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453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3D3E2676-B027-43EC-AB5E-BE03F18E8E22}"/>
              </a:ext>
            </a:extLst>
          </p:cNvPr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A8F2E4-0D5F-4CA7-A9D3-14C4E4666CC4}"/>
              </a:ext>
            </a:extLst>
          </p:cNvPr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F31B21-B888-48C9-B30F-F4C48D444070}"/>
              </a:ext>
            </a:extLst>
          </p:cNvPr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98AD1F0D-6049-4016-8A46-CB8070A6984A}"/>
              </a:ext>
            </a:extLst>
          </p:cNvPr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274382-F36A-45D3-8A43-C2486A4183CE}"/>
              </a:ext>
            </a:extLst>
          </p:cNvPr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7CC91A09-4067-4AF8-A179-97EA00B46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56DB140-A98D-4F91-9015-3F34C1673B97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00C7A7B-0CA2-4030-BC1A-73D8360D3D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77979"/>
            <a:ext cx="821186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21" name="Rectangle 12">
            <a:extLst>
              <a:ext uri="{FF2B5EF4-FFF2-40B4-BE49-F238E27FC236}">
                <a16:creationId xmlns:a16="http://schemas.microsoft.com/office/drawing/2014/main" id="{E8030E53-5A4C-4B7F-A8D8-05C24FABE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84074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240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6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5" r:id="rId3"/>
    <p:sldLayoutId id="2147484195" r:id="rId4"/>
    <p:sldLayoutId id="2147484209" r:id="rId5"/>
    <p:sldLayoutId id="2147484212" r:id="rId6"/>
    <p:sldLayoutId id="2147484213" r:id="rId7"/>
    <p:sldLayoutId id="2147484214" r:id="rId8"/>
  </p:sldLayoutIdLst>
  <p:txStyles>
    <p:titleStyle>
      <a:lvl1pPr marL="0" indent="271460"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5pPr>
      <a:lvl6pPr marL="342897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6pPr>
      <a:lvl7pPr marL="685793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7pPr>
      <a:lvl8pPr marL="102869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8pPr>
      <a:lvl9pPr marL="1371587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2" indent="-2571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07" indent="-21431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1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38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4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5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4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2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6D129F45-56CB-4D0C-B091-018C8D143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JavaEE</a:t>
            </a:r>
            <a:r>
              <a:rPr lang="zh-CN" altLang="en-US" dirty="0"/>
              <a:t>应用开发基础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422F82DC-88A9-43B7-80BE-634857F816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济南大学信息科学与工程学院 刘鹍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9FFB73F-30D5-461F-9A79-992BE1130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对象结构</a:t>
            </a:r>
            <a:endParaRPr lang="en-US" altLang="zh-CN" dirty="0"/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对象结构的语法结构代码如下：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7890" name="标题 1">
            <a:extLst>
              <a:ext uri="{FF2B5EF4-FFF2-40B4-BE49-F238E27FC236}">
                <a16:creationId xmlns:a16="http://schemas.microsoft.com/office/drawing/2014/main" id="{A2821A98-F0AB-44F9-A817-AB974AAAA6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14.1.1 JSON</a:t>
            </a:r>
            <a:r>
              <a:rPr lang="zh-CN" altLang="en-US"/>
              <a:t>概述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EF4387-355B-490B-BBF1-F4124DE78CBA}"/>
              </a:ext>
            </a:extLst>
          </p:cNvPr>
          <p:cNvSpPr/>
          <p:nvPr/>
        </p:nvSpPr>
        <p:spPr bwMode="auto">
          <a:xfrm>
            <a:off x="402707" y="1583140"/>
            <a:ext cx="8345127" cy="1687885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DE6F1F2-F7AB-4530-810B-3904546EDBAF}"/>
              </a:ext>
            </a:extLst>
          </p:cNvPr>
          <p:cNvGrpSpPr>
            <a:grpSpLocks/>
          </p:cNvGrpSpPr>
          <p:nvPr/>
        </p:nvGrpSpPr>
        <p:grpSpPr bwMode="auto">
          <a:xfrm>
            <a:off x="411636" y="1612186"/>
            <a:ext cx="8287564" cy="1658840"/>
            <a:chOff x="609600" y="4721707"/>
            <a:chExt cx="7999413" cy="1659579"/>
          </a:xfrm>
        </p:grpSpPr>
        <p:sp>
          <p:nvSpPr>
            <p:cNvPr id="30" name="矩形 86">
              <a:extLst>
                <a:ext uri="{FF2B5EF4-FFF2-40B4-BE49-F238E27FC236}">
                  <a16:creationId xmlns:a16="http://schemas.microsoft.com/office/drawing/2014/main" id="{3B3916F7-C91C-464D-80E9-923598CD8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4721707"/>
              <a:ext cx="7999413" cy="1659579"/>
            </a:xfrm>
            <a:prstGeom prst="rect">
              <a:avLst/>
            </a:prstGeom>
            <a:solidFill>
              <a:srgbClr val="E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6" name="矩形 87">
              <a:extLst>
                <a:ext uri="{FF2B5EF4-FFF2-40B4-BE49-F238E27FC236}">
                  <a16:creationId xmlns:a16="http://schemas.microsoft.com/office/drawing/2014/main" id="{2E4D0DD6-7075-4FDA-92FD-3B9DE8160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549" y="4813059"/>
              <a:ext cx="7293014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	key1:value1,</a:t>
              </a:r>
            </a:p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	key2:value2,</a:t>
              </a:r>
            </a:p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	...</a:t>
              </a:r>
            </a:p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46C91B52-B0B7-45AA-8B0D-26359D941375}"/>
              </a:ext>
            </a:extLst>
          </p:cNvPr>
          <p:cNvSpPr/>
          <p:nvPr/>
        </p:nvSpPr>
        <p:spPr bwMode="auto">
          <a:xfrm>
            <a:off x="1754464" y="2057804"/>
            <a:ext cx="527050" cy="528637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rgbClr val="5B9BD5">
                    <a:lumMod val="75000"/>
                  </a:srgbClr>
                </a:solidFill>
              </a:ln>
              <a:noFill/>
            </a:endParaRPr>
          </a:p>
        </p:txBody>
      </p:sp>
      <p:sp>
        <p:nvSpPr>
          <p:cNvPr id="43" name="圆角矩形 38">
            <a:extLst>
              <a:ext uri="{FF2B5EF4-FFF2-40B4-BE49-F238E27FC236}">
                <a16:creationId xmlns:a16="http://schemas.microsoft.com/office/drawing/2014/main" id="{4BED0762-C8B0-4FAF-85E1-37790571B3F4}"/>
              </a:ext>
            </a:extLst>
          </p:cNvPr>
          <p:cNvSpPr/>
          <p:nvPr/>
        </p:nvSpPr>
        <p:spPr bwMode="auto">
          <a:xfrm>
            <a:off x="1286152" y="2824566"/>
            <a:ext cx="1990725" cy="40798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必须是</a:t>
            </a:r>
            <a:r>
              <a:rPr lang="en-US" altLang="zh-CN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</a:t>
            </a:r>
            <a:endParaRPr lang="zh-CN" altLang="en-US" dirty="0">
              <a:solidFill>
                <a:prstClr val="white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0562CE5-4430-4CD0-A7F6-490C797C8FD6}"/>
              </a:ext>
            </a:extLst>
          </p:cNvPr>
          <p:cNvCxnSpPr/>
          <p:nvPr/>
        </p:nvCxnSpPr>
        <p:spPr>
          <a:xfrm>
            <a:off x="2017989" y="2586441"/>
            <a:ext cx="0" cy="2381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39">
            <a:extLst>
              <a:ext uri="{FF2B5EF4-FFF2-40B4-BE49-F238E27FC236}">
                <a16:creationId xmlns:a16="http://schemas.microsoft.com/office/drawing/2014/main" id="{ABE1A803-03C0-4287-AC39-2292C269CB3F}"/>
              </a:ext>
            </a:extLst>
          </p:cNvPr>
          <p:cNvSpPr/>
          <p:nvPr/>
        </p:nvSpPr>
        <p:spPr bwMode="auto">
          <a:xfrm>
            <a:off x="3287989" y="2101142"/>
            <a:ext cx="5221288" cy="4086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可以是</a:t>
            </a:r>
            <a:r>
              <a:rPr lang="en-US" altLang="zh-CN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Number</a:t>
            </a:r>
            <a:r>
              <a:rPr lang="zh-CN" altLang="en-US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Object</a:t>
            </a:r>
            <a:r>
              <a:rPr lang="zh-CN" altLang="en-US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Array</a:t>
            </a:r>
            <a:r>
              <a:rPr lang="zh-CN" altLang="en-US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等数据类型</a:t>
            </a:r>
            <a:endParaRPr lang="zh-CN" altLang="en-US" dirty="0">
              <a:solidFill>
                <a:prstClr val="white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C591368-43B4-472C-9B9A-4DE7B798AF3A}"/>
              </a:ext>
            </a:extLst>
          </p:cNvPr>
          <p:cNvSpPr/>
          <p:nvPr/>
        </p:nvSpPr>
        <p:spPr bwMode="auto">
          <a:xfrm>
            <a:off x="2345014" y="2057804"/>
            <a:ext cx="581025" cy="528637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rgbClr val="5B9BD5">
                    <a:lumMod val="75000"/>
                  </a:srgbClr>
                </a:solidFill>
              </a:ln>
              <a:noFill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934D949-4283-4A28-985B-258FBC6C775D}"/>
              </a:ext>
            </a:extLst>
          </p:cNvPr>
          <p:cNvCxnSpPr/>
          <p:nvPr/>
        </p:nvCxnSpPr>
        <p:spPr>
          <a:xfrm>
            <a:off x="2937152" y="2310216"/>
            <a:ext cx="35083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66566F9D-BD8B-4B1F-AE2B-6A46D0D5BBA7}"/>
              </a:ext>
            </a:extLst>
          </p:cNvPr>
          <p:cNvSpPr/>
          <p:nvPr/>
        </p:nvSpPr>
        <p:spPr bwMode="auto">
          <a:xfrm>
            <a:off x="342034" y="3365297"/>
            <a:ext cx="8462362" cy="1378022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60000" lvl="1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例如：一个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对象包含城市、街道、邮编等信息，使用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的表示形式如下：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{"city":"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济南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","street":"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南辛庄西路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","postcode":250022}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49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7" grpId="0" animBg="1"/>
      <p:bldP spid="43" grpId="0" animBg="1"/>
      <p:bldP spid="46" grpId="0" animBg="1"/>
      <p:bldP spid="47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D39437F-687A-4E4A-8E39-630258EC5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2.</a:t>
            </a:r>
            <a:r>
              <a:rPr lang="zh-CN" altLang="en-US" dirty="0">
                <a:solidFill>
                  <a:srgbClr val="000000"/>
                </a:solidFill>
              </a:rPr>
              <a:t>数组结构</a:t>
            </a:r>
          </a:p>
          <a:p>
            <a:endParaRPr lang="zh-CN" altLang="en-US" dirty="0"/>
          </a:p>
        </p:txBody>
      </p:sp>
      <p:sp>
        <p:nvSpPr>
          <p:cNvPr id="38914" name="标题 1">
            <a:extLst>
              <a:ext uri="{FF2B5EF4-FFF2-40B4-BE49-F238E27FC236}">
                <a16:creationId xmlns:a16="http://schemas.microsoft.com/office/drawing/2014/main" id="{B379AA7B-A64F-43A2-AE32-803F2F872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14.1.1 JSON</a:t>
            </a:r>
            <a:r>
              <a:rPr lang="zh-CN" altLang="en-US"/>
              <a:t>概述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6B4D821-E10A-4E2E-BD60-ACC4EE136BAA}"/>
              </a:ext>
            </a:extLst>
          </p:cNvPr>
          <p:cNvSpPr/>
          <p:nvPr/>
        </p:nvSpPr>
        <p:spPr bwMode="auto">
          <a:xfrm>
            <a:off x="569913" y="1091409"/>
            <a:ext cx="8054975" cy="3621993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zh-CN" altLang="en-US" sz="28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17" name="矩形 8">
            <a:extLst>
              <a:ext uri="{FF2B5EF4-FFF2-40B4-BE49-F238E27FC236}">
                <a16:creationId xmlns:a16="http://schemas.microsoft.com/office/drawing/2014/main" id="{02D4FBAF-1E36-4178-8E36-C8B49F322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3" y="1104305"/>
            <a:ext cx="8053387" cy="168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数组结构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以“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[”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开始，以“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]”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结束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。中间部分由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个或多个以英文“，”分隔的值的列表组成，其存储形式如下图所示。</a:t>
            </a:r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图片 1">
            <a:extLst>
              <a:ext uri="{FF2B5EF4-FFF2-40B4-BE49-F238E27FC236}">
                <a16:creationId xmlns:a16="http://schemas.microsoft.com/office/drawing/2014/main" id="{85247CFD-7F1F-492D-B90A-401F932EF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79" y="2879408"/>
            <a:ext cx="7757441" cy="1499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D39437F-687A-4E4A-8E39-630258EC5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2.</a:t>
            </a:r>
            <a:r>
              <a:rPr lang="zh-CN" altLang="en-US" dirty="0">
                <a:solidFill>
                  <a:srgbClr val="000000"/>
                </a:solidFill>
              </a:rPr>
              <a:t>数组结构</a:t>
            </a:r>
          </a:p>
          <a:p>
            <a:endParaRPr lang="zh-CN" altLang="en-US" dirty="0"/>
          </a:p>
        </p:txBody>
      </p:sp>
      <p:sp>
        <p:nvSpPr>
          <p:cNvPr id="38914" name="标题 1">
            <a:extLst>
              <a:ext uri="{FF2B5EF4-FFF2-40B4-BE49-F238E27FC236}">
                <a16:creationId xmlns:a16="http://schemas.microsoft.com/office/drawing/2014/main" id="{B379AA7B-A64F-43A2-AE32-803F2F872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14.1.1 JSON</a:t>
            </a:r>
            <a:r>
              <a:rPr lang="zh-CN" altLang="en-US"/>
              <a:t>概述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6B4D821-E10A-4E2E-BD60-ACC4EE136BAA}"/>
              </a:ext>
            </a:extLst>
          </p:cNvPr>
          <p:cNvSpPr/>
          <p:nvPr/>
        </p:nvSpPr>
        <p:spPr bwMode="auto">
          <a:xfrm>
            <a:off x="569914" y="1100836"/>
            <a:ext cx="5243946" cy="2327815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zh-CN" altLang="en-US" sz="20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18" name="矩形 8">
            <a:extLst>
              <a:ext uri="{FF2B5EF4-FFF2-40B4-BE49-F238E27FC236}">
                <a16:creationId xmlns:a16="http://schemas.microsoft.com/office/drawing/2014/main" id="{B8AEAB36-9879-45A4-B7B9-55985092F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943" y="1100836"/>
            <a:ext cx="5105905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对象结构的语法结构代码如下：</a:t>
            </a:r>
            <a:endParaRPr lang="zh-CN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85D8F0E-3F79-4F49-90FE-8CC858C5B5A9}"/>
              </a:ext>
            </a:extLst>
          </p:cNvPr>
          <p:cNvGrpSpPr>
            <a:grpSpLocks/>
          </p:cNvGrpSpPr>
          <p:nvPr/>
        </p:nvGrpSpPr>
        <p:grpSpPr bwMode="auto">
          <a:xfrm>
            <a:off x="597693" y="1677079"/>
            <a:ext cx="4855155" cy="1751572"/>
            <a:chOff x="609600" y="4692649"/>
            <a:chExt cx="7999413" cy="1752354"/>
          </a:xfrm>
        </p:grpSpPr>
        <p:sp>
          <p:nvSpPr>
            <p:cNvPr id="20" name="矩形 86">
              <a:extLst>
                <a:ext uri="{FF2B5EF4-FFF2-40B4-BE49-F238E27FC236}">
                  <a16:creationId xmlns:a16="http://schemas.microsoft.com/office/drawing/2014/main" id="{716CCBA7-190A-48B7-BA8C-6549A7DAE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4692649"/>
              <a:ext cx="7999413" cy="1752353"/>
            </a:xfrm>
            <a:prstGeom prst="rect">
              <a:avLst/>
            </a:prstGeom>
            <a:solidFill>
              <a:srgbClr val="E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1" name="矩形 87">
              <a:extLst>
                <a:ext uri="{FF2B5EF4-FFF2-40B4-BE49-F238E27FC236}">
                  <a16:creationId xmlns:a16="http://schemas.microsoft.com/office/drawing/2014/main" id="{80FD29AB-B947-4C6B-99D8-A4B100120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549" y="4813059"/>
              <a:ext cx="7293014" cy="1631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</a:p>
            <a:p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value1,</a:t>
              </a:r>
            </a:p>
            <a:p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value2,</a:t>
              </a:r>
            </a:p>
            <a:p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...</a:t>
              </a:r>
            </a:p>
            <a:p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DC296773-658D-423A-A1F0-A59FDF1FCBD0}"/>
              </a:ext>
            </a:extLst>
          </p:cNvPr>
          <p:cNvSpPr/>
          <p:nvPr/>
        </p:nvSpPr>
        <p:spPr bwMode="auto">
          <a:xfrm>
            <a:off x="5842759" y="684857"/>
            <a:ext cx="3172040" cy="41346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72000" lvl="1">
              <a:lnSpc>
                <a:spcPct val="120000"/>
              </a:lnSpc>
              <a:defRPr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72000" lvl="1">
              <a:lnSpc>
                <a:spcPct val="120000"/>
              </a:lnSpc>
              <a:defRPr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"people":[ </a:t>
            </a:r>
          </a:p>
          <a:p>
            <a:pPr marL="72000" lvl="1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72000" lvl="1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"Brett",            </a:t>
            </a:r>
          </a:p>
          <a:p>
            <a:pPr marL="72000" lvl="1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":"McLaughlin"        </a:t>
            </a:r>
          </a:p>
          <a:p>
            <a:pPr marL="72000" lvl="1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     </a:t>
            </a:r>
          </a:p>
          <a:p>
            <a:pPr marL="72000" lvl="1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     </a:t>
            </a:r>
          </a:p>
          <a:p>
            <a:pPr marL="72000" lvl="1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":"Jason",</a:t>
            </a:r>
          </a:p>
          <a:p>
            <a:pPr marL="72000" lvl="1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":"Hunter"</a:t>
            </a:r>
          </a:p>
          <a:p>
            <a:pPr marL="72000" lvl="1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72000" lvl="1">
              <a:lnSpc>
                <a:spcPct val="120000"/>
              </a:lnSpc>
              <a:defRPr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72000" lvl="1">
              <a:lnSpc>
                <a:spcPct val="120000"/>
              </a:lnSpc>
              <a:defRPr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9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BFAF0C4-C267-47FE-9BE5-7EBC196C7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2" y="600014"/>
            <a:ext cx="8863697" cy="4134642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2.</a:t>
            </a:r>
            <a:r>
              <a:rPr lang="zh-CN" altLang="en-US" dirty="0">
                <a:solidFill>
                  <a:srgbClr val="000000"/>
                </a:solidFill>
              </a:rPr>
              <a:t>数组结构</a:t>
            </a:r>
          </a:p>
          <a:p>
            <a:endParaRPr lang="zh-CN" altLang="en-US" dirty="0"/>
          </a:p>
        </p:txBody>
      </p:sp>
      <p:sp>
        <p:nvSpPr>
          <p:cNvPr id="39938" name="标题 1">
            <a:extLst>
              <a:ext uri="{FF2B5EF4-FFF2-40B4-BE49-F238E27FC236}">
                <a16:creationId xmlns:a16="http://schemas.microsoft.com/office/drawing/2014/main" id="{BE9857B4-D118-4C62-859C-CB83B6BAB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14.1.1 JSON</a:t>
            </a:r>
            <a:r>
              <a:rPr lang="zh-CN" altLang="en-US"/>
              <a:t>概述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69AF0AE-3A1A-4A36-90A2-69FD3AB02C70}"/>
              </a:ext>
            </a:extLst>
          </p:cNvPr>
          <p:cNvSpPr/>
          <p:nvPr/>
        </p:nvSpPr>
        <p:spPr bwMode="auto">
          <a:xfrm>
            <a:off x="190789" y="1018095"/>
            <a:ext cx="8773208" cy="3799897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22" name="矩形 8">
            <a:extLst>
              <a:ext uri="{FF2B5EF4-FFF2-40B4-BE49-F238E27FC236}">
                <a16:creationId xmlns:a16="http://schemas.microsoft.com/office/drawing/2014/main" id="{A75700F7-6FF1-4B6A-8BAE-1321E3AD7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90" y="944360"/>
            <a:ext cx="8762422" cy="49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一个数组包含了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类型数据，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如下：</a:t>
            </a:r>
            <a:endParaRPr lang="zh-CN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8">
            <a:extLst>
              <a:ext uri="{FF2B5EF4-FFF2-40B4-BE49-F238E27FC236}">
                <a16:creationId xmlns:a16="http://schemas.microsoft.com/office/drawing/2014/main" id="{6225F604-ACF7-4289-BADD-5623F0671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03" y="1858423"/>
            <a:ext cx="87732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对象、数组数据结构也可以分别组合构成更为复杂的数据结构。例如：一个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对象包含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hobby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对象，其代码表现形式如下：</a:t>
            </a:r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67CFE97-FBB3-4386-A7F9-C1675C3C637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560568"/>
            <a:ext cx="7999413" cy="2257425"/>
            <a:chOff x="609600" y="4542403"/>
            <a:chExt cx="7999413" cy="2043155"/>
          </a:xfrm>
        </p:grpSpPr>
        <p:sp>
          <p:nvSpPr>
            <p:cNvPr id="25" name="矩形 86">
              <a:extLst>
                <a:ext uri="{FF2B5EF4-FFF2-40B4-BE49-F238E27FC236}">
                  <a16:creationId xmlns:a16="http://schemas.microsoft.com/office/drawing/2014/main" id="{5FDCDFD5-030C-47DB-A189-023804EA9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4542403"/>
              <a:ext cx="7999413" cy="2043155"/>
            </a:xfrm>
            <a:prstGeom prst="rect">
              <a:avLst/>
            </a:prstGeom>
            <a:solidFill>
              <a:srgbClr val="E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矩形 87">
              <a:extLst>
                <a:ext uri="{FF2B5EF4-FFF2-40B4-BE49-F238E27FC236}">
                  <a16:creationId xmlns:a16="http://schemas.microsoft.com/office/drawing/2014/main" id="{EF8068F7-CF3C-4AE3-B454-3233A2DF6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549" y="4562644"/>
              <a:ext cx="7293014" cy="2022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pPr lvl="1"/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"name": "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zhangsan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</a:t>
              </a:r>
            </a:p>
            <a:p>
              <a:pPr lvl="1"/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"hobby":["</a:t>
              </a:r>
              <a:r>
                <a:rPr lang="zh-CN" altLang="en-US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篮球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","</a:t>
              </a:r>
              <a:r>
                <a:rPr lang="zh-CN" altLang="en-US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羽毛球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","</a:t>
              </a:r>
              <a:r>
                <a:rPr lang="zh-CN" altLang="en-US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游泳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"]</a:t>
              </a:r>
            </a:p>
            <a:p>
              <a:pPr lvl="1"/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"address":{</a:t>
              </a:r>
            </a:p>
            <a:p>
              <a:pPr lvl="1"/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"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city":"Beijing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</a:t>
              </a:r>
            </a:p>
            <a:p>
              <a:pPr lvl="1"/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"street":"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Xisanqi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</a:t>
              </a:r>
            </a:p>
            <a:p>
              <a:pPr lvl="1"/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"postcode":100096</a:t>
              </a:r>
            </a:p>
            <a:p>
              <a:pPr lvl="1"/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F9DEF59-9350-4F3C-A42B-7A38A69C78CF}"/>
              </a:ext>
            </a:extLst>
          </p:cNvPr>
          <p:cNvGrpSpPr>
            <a:grpSpLocks/>
          </p:cNvGrpSpPr>
          <p:nvPr/>
        </p:nvGrpSpPr>
        <p:grpSpPr bwMode="auto">
          <a:xfrm>
            <a:off x="636587" y="1450270"/>
            <a:ext cx="7999413" cy="479425"/>
            <a:chOff x="625475" y="2930525"/>
            <a:chExt cx="7999413" cy="479425"/>
          </a:xfrm>
        </p:grpSpPr>
        <p:sp>
          <p:nvSpPr>
            <p:cNvPr id="28" name="矩形 86">
              <a:extLst>
                <a:ext uri="{FF2B5EF4-FFF2-40B4-BE49-F238E27FC236}">
                  <a16:creationId xmlns:a16="http://schemas.microsoft.com/office/drawing/2014/main" id="{A65ED880-C0E3-4220-9691-BD87C9933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75" y="2930525"/>
              <a:ext cx="7999413" cy="479425"/>
            </a:xfrm>
            <a:prstGeom prst="rect">
              <a:avLst/>
            </a:prstGeom>
            <a:solidFill>
              <a:srgbClr val="E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0" name="TextBox 1">
              <a:extLst>
                <a:ext uri="{FF2B5EF4-FFF2-40B4-BE49-F238E27FC236}">
                  <a16:creationId xmlns:a16="http://schemas.microsoft.com/office/drawing/2014/main" id="{5B74C570-D7AE-48DA-B3D5-1B3D5D77F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625" y="2962275"/>
              <a:ext cx="759142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    ["abc",12345,false,null]</a:t>
              </a:r>
              <a:endParaRPr lang="zh-CN" altLang="en-US" sz="200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EB64B95-713A-47CC-8CDF-7949A6A58517}"/>
              </a:ext>
            </a:extLst>
          </p:cNvPr>
          <p:cNvGrpSpPr>
            <a:grpSpLocks/>
          </p:cNvGrpSpPr>
          <p:nvPr/>
        </p:nvGrpSpPr>
        <p:grpSpPr bwMode="auto">
          <a:xfrm>
            <a:off x="114300" y="3754368"/>
            <a:ext cx="8537575" cy="1104900"/>
            <a:chOff x="114502" y="5490710"/>
            <a:chExt cx="8537373" cy="1105375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2C88CDE-F3FE-4BDD-8C01-F991107D9CF2}"/>
                </a:ext>
              </a:extLst>
            </p:cNvPr>
            <p:cNvSpPr/>
            <p:nvPr/>
          </p:nvSpPr>
          <p:spPr>
            <a:xfrm>
              <a:off x="576454" y="5638411"/>
              <a:ext cx="8075421" cy="903675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>
                <a:lnSpc>
                  <a:spcPct val="150000"/>
                </a:lnSpc>
                <a:defRPr/>
              </a:pP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注意</a:t>
              </a:r>
              <a:r>
                <a:rPr lang="zh-CN" altLang="en-US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如果使用</a:t>
              </a: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JSON</a:t>
              </a:r>
              <a:r>
                <a:rPr lang="zh-CN" altLang="en-US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存储单个数据（如“</a:t>
              </a: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abc”</a:t>
              </a:r>
              <a:r>
                <a:rPr lang="zh-CN" altLang="en-US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），一定要使用数组的形式，不要使用</a:t>
              </a: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Object</a:t>
              </a:r>
              <a:r>
                <a:rPr lang="zh-CN" altLang="en-US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形式，因为</a:t>
              </a: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Object</a:t>
              </a:r>
              <a:r>
                <a:rPr lang="zh-CN" altLang="en-US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形式必须是“名称：值”的形式</a:t>
              </a:r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。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38" name="Picture 2" descr="E:\白沙\设计文档\素材\灯泡.png">
              <a:extLst>
                <a:ext uri="{FF2B5EF4-FFF2-40B4-BE49-F238E27FC236}">
                  <a16:creationId xmlns:a16="http://schemas.microsoft.com/office/drawing/2014/main" id="{ECA22638-9A80-43A7-8A28-CC48EA0584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02" y="5490710"/>
              <a:ext cx="1231107" cy="110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56B9098-E919-448C-86B0-F2AF97602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HttpMessageConverter</a:t>
            </a: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&lt;T&gt;</a:t>
            </a:r>
            <a:r>
              <a:rPr lang="zh-CN" altLang="en-US" dirty="0">
                <a:solidFill>
                  <a:srgbClr val="002060"/>
                </a:solidFill>
                <a:cs typeface="Times New Roman" panose="02020603050405020304" pitchFamily="18" charset="0"/>
              </a:rPr>
              <a:t>接口</a:t>
            </a:r>
            <a:endParaRPr lang="en-US" altLang="zh-CN" dirty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Spring</a:t>
            </a:r>
            <a:r>
              <a:rPr lang="zh-CN" altLang="en-US" dirty="0">
                <a:cs typeface="Times New Roman" panose="02020603050405020304" pitchFamily="18" charset="0"/>
              </a:rPr>
              <a:t>提供了一个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HttpMessageConverter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&lt;T&gt;</a:t>
            </a:r>
            <a:r>
              <a:rPr lang="zh-CN" altLang="en-US" dirty="0">
                <a:cs typeface="Times New Roman" panose="02020603050405020304" pitchFamily="18" charset="0"/>
              </a:rPr>
              <a:t>接口来实现浏览器与控制器类（</a:t>
            </a:r>
            <a:r>
              <a:rPr lang="en-US" altLang="zh-CN" dirty="0">
                <a:cs typeface="Times New Roman" panose="02020603050405020304" pitchFamily="18" charset="0"/>
              </a:rPr>
              <a:t>Controller</a:t>
            </a:r>
            <a:r>
              <a:rPr lang="zh-CN" altLang="en-US" dirty="0">
                <a:cs typeface="Times New Roman" panose="02020603050405020304" pitchFamily="18" charset="0"/>
              </a:rPr>
              <a:t>）之间的数据交互。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cs typeface="Times New Roman" panose="02020603050405020304" pitchFamily="18" charset="0"/>
              </a:rPr>
              <a:t>接口作用：主要用于将请求信息中的数据转换为一个类型为</a:t>
            </a:r>
            <a:r>
              <a:rPr lang="en-US" altLang="zh-CN" dirty="0">
                <a:cs typeface="Times New Roman" panose="02020603050405020304" pitchFamily="18" charset="0"/>
              </a:rPr>
              <a:t>T</a:t>
            </a:r>
            <a:r>
              <a:rPr lang="zh-CN" altLang="en-US" dirty="0">
                <a:cs typeface="Times New Roman" panose="02020603050405020304" pitchFamily="18" charset="0"/>
              </a:rPr>
              <a:t>的对象，并将类型为</a:t>
            </a:r>
            <a:r>
              <a:rPr lang="en-US" altLang="zh-CN" dirty="0">
                <a:cs typeface="Times New Roman" panose="02020603050405020304" pitchFamily="18" charset="0"/>
              </a:rPr>
              <a:t>T</a:t>
            </a:r>
            <a:r>
              <a:rPr lang="zh-CN" altLang="en-US" dirty="0">
                <a:cs typeface="Times New Roman" panose="02020603050405020304" pitchFamily="18" charset="0"/>
              </a:rPr>
              <a:t>的对象绑定到请求方法的参数中，或者将对象转换为响应信息传递给浏览器显示</a:t>
            </a:r>
            <a:r>
              <a:rPr lang="zh-CN" altLang="zh-CN" dirty="0">
                <a:cs typeface="Times New Roman" panose="02020603050405020304" pitchFamily="18" charset="0"/>
              </a:rPr>
              <a:t>。</a:t>
            </a:r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MappingJackson2HttpMessageConverter</a:t>
            </a:r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cs typeface="Times New Roman" panose="02020603050405020304" pitchFamily="18" charset="0"/>
              </a:rPr>
              <a:t> Spring MVC</a:t>
            </a:r>
            <a:r>
              <a:rPr lang="zh-CN" altLang="en-US" dirty="0">
                <a:cs typeface="Times New Roman" panose="02020603050405020304" pitchFamily="18" charset="0"/>
              </a:rPr>
              <a:t>默认处理</a:t>
            </a:r>
            <a:r>
              <a:rPr lang="en-US" altLang="zh-CN" dirty="0">
                <a:cs typeface="Times New Roman" panose="02020603050405020304" pitchFamily="18" charset="0"/>
              </a:rPr>
              <a:t>JSON</a:t>
            </a:r>
            <a:r>
              <a:rPr lang="zh-CN" altLang="en-US" dirty="0">
                <a:cs typeface="Times New Roman" panose="02020603050405020304" pitchFamily="18" charset="0"/>
              </a:rPr>
              <a:t>格式请求响应的实现类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对象转换为</a:t>
            </a: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JSON</a:t>
            </a:r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对象和</a:t>
            </a: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XML</a:t>
            </a:r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文档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cs typeface="Times New Roman" panose="02020603050405020304" pitchFamily="18" charset="0"/>
              </a:rPr>
              <a:t>也可以</a:t>
            </a:r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JSON</a:t>
            </a:r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对象和</a:t>
            </a: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XML</a:t>
            </a:r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文档转换为</a:t>
            </a: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对象</a:t>
            </a:r>
            <a:endParaRPr lang="zh-CN" altLang="en-US" dirty="0"/>
          </a:p>
        </p:txBody>
      </p:sp>
      <p:sp>
        <p:nvSpPr>
          <p:cNvPr id="40962" name="标题 1">
            <a:extLst>
              <a:ext uri="{FF2B5EF4-FFF2-40B4-BE49-F238E27FC236}">
                <a16:creationId xmlns:a16="http://schemas.microsoft.com/office/drawing/2014/main" id="{4F00B569-80E6-4AD1-9D68-4E0630871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14.1.2 JSON</a:t>
            </a:r>
            <a:r>
              <a:rPr lang="zh-CN" altLang="en-US"/>
              <a:t>数据转换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A93F57A-B5AA-46F0-B0F6-44FF56C25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3" y="684857"/>
            <a:ext cx="2930844" cy="4134642"/>
          </a:xfrm>
        </p:spPr>
        <p:txBody>
          <a:bodyPr/>
          <a:lstStyle/>
          <a:p>
            <a:r>
              <a:rPr lang="zh-CN" altLang="en-US" dirty="0"/>
              <a:t>类库添加</a:t>
            </a:r>
            <a:r>
              <a:rPr lang="en-US" altLang="zh-CN" dirty="0"/>
              <a:t>(Maven)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添加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Jackson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的依赖：</a:t>
            </a:r>
            <a:endParaRPr lang="zh-CN" altLang="en-US" dirty="0"/>
          </a:p>
        </p:txBody>
      </p:sp>
      <p:sp>
        <p:nvSpPr>
          <p:cNvPr id="41986" name="标题 1">
            <a:extLst>
              <a:ext uri="{FF2B5EF4-FFF2-40B4-BE49-F238E27FC236}">
                <a16:creationId xmlns:a16="http://schemas.microsoft.com/office/drawing/2014/main" id="{A70B6714-697E-4B0C-BE40-E46B35A30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14.1.2 JSON</a:t>
            </a:r>
            <a:r>
              <a:rPr lang="zh-CN" altLang="en-US"/>
              <a:t>数据转换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64F12F-40B2-4BA2-B2AA-CE5901365336}"/>
              </a:ext>
            </a:extLst>
          </p:cNvPr>
          <p:cNvSpPr txBox="1"/>
          <p:nvPr/>
        </p:nvSpPr>
        <p:spPr>
          <a:xfrm>
            <a:off x="3110846" y="580658"/>
            <a:ext cx="6041246" cy="4247317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&lt;dependency&gt;</a:t>
            </a:r>
          </a:p>
          <a:p>
            <a:r>
              <a:rPr lang="en-US" altLang="zh-CN" dirty="0"/>
              <a:t>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com.fasterxml.jackson.core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	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jackson-databind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	&lt;version&gt;2.9.8&lt;/version&gt;</a:t>
            </a:r>
          </a:p>
          <a:p>
            <a:r>
              <a:rPr lang="en-US" altLang="zh-CN" dirty="0"/>
              <a:t>&lt;/dependency&gt;</a:t>
            </a:r>
          </a:p>
          <a:p>
            <a:r>
              <a:rPr lang="en-US" altLang="zh-CN" dirty="0"/>
              <a:t>&lt;dependency&gt;</a:t>
            </a:r>
          </a:p>
          <a:p>
            <a:r>
              <a:rPr lang="en-US" altLang="zh-CN" dirty="0"/>
              <a:t>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com.fasterxml.jackson.core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	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jackson</a:t>
            </a:r>
            <a:r>
              <a:rPr lang="en-US" altLang="zh-CN" dirty="0"/>
              <a:t>-core&lt;/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	&lt;version&gt;2.9.8&lt;/version&gt;</a:t>
            </a:r>
          </a:p>
          <a:p>
            <a:r>
              <a:rPr lang="en-US" altLang="zh-CN" dirty="0"/>
              <a:t>&lt;/dependency&gt;		</a:t>
            </a:r>
          </a:p>
          <a:p>
            <a:r>
              <a:rPr lang="en-US" altLang="zh-CN" dirty="0"/>
              <a:t>&lt;dependency&gt;</a:t>
            </a:r>
          </a:p>
          <a:p>
            <a:r>
              <a:rPr lang="en-US" altLang="zh-CN" dirty="0"/>
              <a:t>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com.fasterxml.jackson.core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	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jackson</a:t>
            </a:r>
            <a:r>
              <a:rPr lang="en-US" altLang="zh-CN" dirty="0"/>
              <a:t>-annotations&lt;/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	&lt;version&gt;2.9.8&lt;/version&gt;</a:t>
            </a:r>
          </a:p>
          <a:p>
            <a:r>
              <a:rPr lang="en-US" altLang="zh-CN" dirty="0"/>
              <a:t>&lt;/dependency&gt;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F194964-912D-43F7-BF7A-EBD394BCD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使用的注解</a:t>
            </a:r>
          </a:p>
          <a:p>
            <a:endParaRPr lang="zh-CN" altLang="en-US" dirty="0"/>
          </a:p>
        </p:txBody>
      </p:sp>
      <p:sp>
        <p:nvSpPr>
          <p:cNvPr id="43011" name="标题 1">
            <a:extLst>
              <a:ext uri="{FF2B5EF4-FFF2-40B4-BE49-F238E27FC236}">
                <a16:creationId xmlns:a16="http://schemas.microsoft.com/office/drawing/2014/main" id="{957B24AD-FF53-4B6E-B270-8C15F2E58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14.1.2 JSON</a:t>
            </a:r>
            <a:r>
              <a:rPr lang="zh-CN" altLang="en-US"/>
              <a:t>数据转换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4E2462-1D0F-4AB0-8F0B-B862FCA9A2A3}"/>
              </a:ext>
            </a:extLst>
          </p:cNvPr>
          <p:cNvSpPr/>
          <p:nvPr/>
        </p:nvSpPr>
        <p:spPr bwMode="auto">
          <a:xfrm>
            <a:off x="485774" y="1182938"/>
            <a:ext cx="8162925" cy="1579116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1B29F194-27CA-4C52-BA29-064F80FE3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1426732"/>
            <a:ext cx="79486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在使用注解式开发时，需要用到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个重要的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格式转换注解，分别为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RequestBody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ResponseBody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，关于这两个注解的说明如下表所示：</a:t>
            </a:r>
          </a:p>
        </p:txBody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46D7223C-6081-4734-A13D-21C1712B7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33" y="3005848"/>
            <a:ext cx="8111734" cy="1490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CBD81D9-DDDF-4B5E-A14F-34571B061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扩展：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1.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&lt;bean&gt;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标签方式的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转换器配置</a:t>
            </a:r>
            <a:endParaRPr lang="zh-CN" altLang="en-US" dirty="0"/>
          </a:p>
        </p:txBody>
      </p:sp>
      <p:sp>
        <p:nvSpPr>
          <p:cNvPr id="45060" name="标题 1">
            <a:extLst>
              <a:ext uri="{FF2B5EF4-FFF2-40B4-BE49-F238E27FC236}">
                <a16:creationId xmlns:a16="http://schemas.microsoft.com/office/drawing/2014/main" id="{AB65A798-969B-40FF-B078-87C5FA0C7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14.1.2 JSON</a:t>
            </a:r>
            <a:r>
              <a:rPr lang="zh-CN" altLang="en-US"/>
              <a:t>数据转换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E502062-47A3-4D86-92BA-7F13108CF171}"/>
              </a:ext>
            </a:extLst>
          </p:cNvPr>
          <p:cNvSpPr/>
          <p:nvPr/>
        </p:nvSpPr>
        <p:spPr bwMode="auto">
          <a:xfrm>
            <a:off x="368012" y="1095980"/>
            <a:ext cx="8370635" cy="1037255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在配置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转换器时，除了常用的</a:t>
            </a:r>
            <a:r>
              <a:rPr lang="en-US" altLang="zh-CN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mvc:annotation-drivern</a:t>
            </a:r>
            <a:r>
              <a:rPr lang="en-US" altLang="zh-CN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方式配置外，还可以使用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&lt;bean&gt;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标签的方式进行</a:t>
            </a:r>
            <a:r>
              <a:rPr lang="zh-CN" alt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显式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的配置。具体配置方式如下：</a:t>
            </a:r>
            <a:endParaRPr lang="zh-CN" altLang="en-US" sz="2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86ADBDF-77D7-45CB-9213-1158EC69E1E8}"/>
              </a:ext>
            </a:extLst>
          </p:cNvPr>
          <p:cNvGrpSpPr>
            <a:grpSpLocks/>
          </p:cNvGrpSpPr>
          <p:nvPr/>
        </p:nvGrpSpPr>
        <p:grpSpPr bwMode="auto">
          <a:xfrm>
            <a:off x="-100301" y="2114259"/>
            <a:ext cx="9338569" cy="2085231"/>
            <a:chOff x="107123" y="2632675"/>
            <a:chExt cx="9060693" cy="2781717"/>
          </a:xfrm>
        </p:grpSpPr>
        <p:sp>
          <p:nvSpPr>
            <p:cNvPr id="31" name="矩形 86">
              <a:extLst>
                <a:ext uri="{FF2B5EF4-FFF2-40B4-BE49-F238E27FC236}">
                  <a16:creationId xmlns:a16="http://schemas.microsoft.com/office/drawing/2014/main" id="{E2D63CFA-9578-4316-B919-0D7144A0E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23" y="2632675"/>
              <a:ext cx="9060693" cy="2781717"/>
            </a:xfrm>
            <a:prstGeom prst="rect">
              <a:avLst/>
            </a:prstGeom>
            <a:solidFill>
              <a:srgbClr val="E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2" name="TextBox 2">
              <a:extLst>
                <a:ext uri="{FF2B5EF4-FFF2-40B4-BE49-F238E27FC236}">
                  <a16:creationId xmlns:a16="http://schemas.microsoft.com/office/drawing/2014/main" id="{FC346654-4934-4B54-9933-B321E66A5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441" y="2660759"/>
              <a:ext cx="8969231" cy="2750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&lt;bean class="org.springframework.web.servlet.mvc.method.annotation.</a:t>
              </a:r>
              <a:r>
                <a:rPr lang="en-US" altLang="zh-CN" sz="1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RequestMappingHandlerMapping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" /&gt;</a:t>
              </a:r>
            </a:p>
            <a:p>
              <a:pPr marL="0" lvl="1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&lt;bean class=" org.springframework.web.servlet.mvc.method.annotation.</a:t>
              </a:r>
              <a:r>
                <a:rPr lang="en-US" altLang="zh-CN" sz="1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RequestMappingHandlerAdapter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" /&gt;</a:t>
              </a:r>
            </a:p>
            <a:p>
              <a:pPr marL="0" lvl="1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&lt;property name="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messageConverters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"&gt;</a:t>
              </a:r>
            </a:p>
            <a:p>
              <a:pPr marL="0" lvl="1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&lt;list&gt;</a:t>
              </a:r>
            </a:p>
            <a:p>
              <a:pPr marL="0" lvl="1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&lt;bean class="org.springframework.http.converter.json.</a:t>
              </a:r>
              <a:r>
                <a:rPr lang="en-US" altLang="zh-CN" sz="1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MappingJackson2HttpMessageConverter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" /&gt;</a:t>
              </a:r>
            </a:p>
            <a:p>
              <a:pPr marL="0" lvl="1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&lt;/list&gt;</a:t>
              </a:r>
            </a:p>
            <a:p>
              <a:pPr marL="0" lvl="1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&lt;/property&gt;</a:t>
              </a:r>
            </a:p>
            <a:p>
              <a:pPr marL="0" lvl="1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&lt;/bean&gt;</a:t>
              </a:r>
              <a:endParaRPr lang="zh-CN" altLang="en-US" dirty="0"/>
            </a:p>
          </p:txBody>
        </p:sp>
      </p:grpSp>
      <p:sp>
        <p:nvSpPr>
          <p:cNvPr id="33" name="圆角矩形 5">
            <a:extLst>
              <a:ext uri="{FF2B5EF4-FFF2-40B4-BE49-F238E27FC236}">
                <a16:creationId xmlns:a16="http://schemas.microsoft.com/office/drawing/2014/main" id="{4E11ADFD-F19E-496D-9F36-F21366B08832}"/>
              </a:ext>
            </a:extLst>
          </p:cNvPr>
          <p:cNvSpPr/>
          <p:nvPr/>
        </p:nvSpPr>
        <p:spPr>
          <a:xfrm>
            <a:off x="7176799" y="2772608"/>
            <a:ext cx="1866900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配置处理器映射器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B13F143-1344-4798-8A58-AF23F8A21840}"/>
              </a:ext>
            </a:extLst>
          </p:cNvPr>
          <p:cNvCxnSpPr>
            <a:cxnSpLocks/>
          </p:cNvCxnSpPr>
          <p:nvPr/>
        </p:nvCxnSpPr>
        <p:spPr>
          <a:xfrm flipH="1" flipV="1">
            <a:off x="6787299" y="2305694"/>
            <a:ext cx="389500" cy="6102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19">
            <a:extLst>
              <a:ext uri="{FF2B5EF4-FFF2-40B4-BE49-F238E27FC236}">
                <a16:creationId xmlns:a16="http://schemas.microsoft.com/office/drawing/2014/main" id="{F752DED0-54EF-4F49-BD4C-7BCB2F1F2E52}"/>
              </a:ext>
            </a:extLst>
          </p:cNvPr>
          <p:cNvSpPr/>
          <p:nvPr/>
        </p:nvSpPr>
        <p:spPr>
          <a:xfrm>
            <a:off x="3832907" y="2772608"/>
            <a:ext cx="1866900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配置处理器适配器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300FC39-0B87-40AD-99C6-8C2CBE56643D}"/>
              </a:ext>
            </a:extLst>
          </p:cNvPr>
          <p:cNvCxnSpPr>
            <a:cxnSpLocks/>
          </p:cNvCxnSpPr>
          <p:nvPr/>
        </p:nvCxnSpPr>
        <p:spPr>
          <a:xfrm flipV="1">
            <a:off x="5738524" y="2627125"/>
            <a:ext cx="351191" cy="3026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22">
            <a:extLst>
              <a:ext uri="{FF2B5EF4-FFF2-40B4-BE49-F238E27FC236}">
                <a16:creationId xmlns:a16="http://schemas.microsoft.com/office/drawing/2014/main" id="{70B588C1-6C19-4D7B-B306-5FB0B6921BB5}"/>
              </a:ext>
            </a:extLst>
          </p:cNvPr>
          <p:cNvSpPr/>
          <p:nvPr/>
        </p:nvSpPr>
        <p:spPr>
          <a:xfrm>
            <a:off x="6585015" y="3446473"/>
            <a:ext cx="1866900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转换器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10B649D-2B60-4378-B08C-6A1546FDEDA6}"/>
              </a:ext>
            </a:extLst>
          </p:cNvPr>
          <p:cNvCxnSpPr/>
          <p:nvPr/>
        </p:nvCxnSpPr>
        <p:spPr>
          <a:xfrm flipH="1" flipV="1">
            <a:off x="5594415" y="3367172"/>
            <a:ext cx="990600" cy="3000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5DD4EF9-F344-4969-890F-B52CF26FB888}"/>
              </a:ext>
            </a:extLst>
          </p:cNvPr>
          <p:cNvGrpSpPr>
            <a:grpSpLocks/>
          </p:cNvGrpSpPr>
          <p:nvPr/>
        </p:nvGrpSpPr>
        <p:grpSpPr bwMode="auto">
          <a:xfrm>
            <a:off x="-100301" y="3891613"/>
            <a:ext cx="9144000" cy="903288"/>
            <a:chOff x="437357" y="4675188"/>
            <a:chExt cx="8294914" cy="90328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C13A3D4-E19C-40E7-85E7-33CEB8B7AFD5}"/>
                </a:ext>
              </a:extLst>
            </p:cNvPr>
            <p:cNvSpPr/>
            <p:nvPr/>
          </p:nvSpPr>
          <p:spPr>
            <a:xfrm>
              <a:off x="916907" y="4951413"/>
              <a:ext cx="7815364" cy="627062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>
                <a:defRPr/>
              </a:pPr>
              <a:r>
                <a:rPr lang="zh-CN" altLang="en-US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小提示</a:t>
              </a:r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</a:t>
              </a:r>
              <a:r>
                <a:rPr lang="zh-CN" altLang="en-US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使用</a:t>
              </a:r>
              <a:r>
                <a:rPr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&lt;bean&gt;</a:t>
              </a:r>
              <a:r>
                <a:rPr lang="zh-CN" altLang="en-US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标签配置注解方式的</a:t>
              </a:r>
              <a:r>
                <a:rPr lang="zh-CN" alt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处理器映射器和处理器适配器必须配对使用</a:t>
              </a:r>
              <a:r>
                <a:rPr lang="zh-CN" altLang="en-US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</a:p>
          </p:txBody>
        </p:sp>
        <p:pic>
          <p:nvPicPr>
            <p:cNvPr id="41" name="Picture 2" descr="E:\白沙\设计文档\素材\灯泡.png">
              <a:extLst>
                <a:ext uri="{FF2B5EF4-FFF2-40B4-BE49-F238E27FC236}">
                  <a16:creationId xmlns:a16="http://schemas.microsoft.com/office/drawing/2014/main" id="{59FE6B17-E012-4D61-B006-DC9B4FE65F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57" y="4675188"/>
              <a:ext cx="900112" cy="873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D9C66D-5CB1-4F6D-A251-24C1AEC02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扩展：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2.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配置静态资源的访问方式</a:t>
            </a:r>
            <a:endParaRPr lang="zh-CN" altLang="en-US" dirty="0"/>
          </a:p>
        </p:txBody>
      </p:sp>
      <p:sp>
        <p:nvSpPr>
          <p:cNvPr id="46083" name="标题 1">
            <a:extLst>
              <a:ext uri="{FF2B5EF4-FFF2-40B4-BE49-F238E27FC236}">
                <a16:creationId xmlns:a16="http://schemas.microsoft.com/office/drawing/2014/main" id="{02E45839-A082-44E6-9140-BE7FF3145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14.1.2 JSON</a:t>
            </a:r>
            <a:r>
              <a:rPr lang="zh-CN" altLang="en-US" dirty="0"/>
              <a:t>数据转换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BE5A69-82C6-471B-8B1F-D99ECB11704F}"/>
              </a:ext>
            </a:extLst>
          </p:cNvPr>
          <p:cNvSpPr/>
          <p:nvPr/>
        </p:nvSpPr>
        <p:spPr bwMode="auto">
          <a:xfrm>
            <a:off x="425450" y="1071961"/>
            <a:ext cx="8199438" cy="793005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r>
              <a:rPr lang="zh-CN" altLang="en-US" sz="2200" dirty="0"/>
              <a:t> 除了使用</a:t>
            </a:r>
            <a:r>
              <a:rPr lang="en-US" altLang="zh-CN" sz="2200" dirty="0"/>
              <a:t>&lt;</a:t>
            </a:r>
            <a:r>
              <a:rPr lang="en-US" altLang="zh-CN" sz="2200" dirty="0" err="1"/>
              <a:t>mvc:resources</a:t>
            </a:r>
            <a:r>
              <a:rPr lang="en-US" altLang="zh-CN" sz="2200" dirty="0"/>
              <a:t>&gt;</a:t>
            </a:r>
            <a:r>
              <a:rPr lang="zh-CN" altLang="en-US" sz="2200" dirty="0"/>
              <a:t>元素可以实现对静态资源的访问外，还有另外</a:t>
            </a:r>
            <a:r>
              <a:rPr lang="en-US" altLang="zh-CN" sz="2200" dirty="0"/>
              <a:t>2</a:t>
            </a:r>
            <a:r>
              <a:rPr lang="zh-CN" altLang="en-US" sz="2200" dirty="0"/>
              <a:t>种静态资源访问的配置方式，分别如下：</a:t>
            </a:r>
            <a:endParaRPr lang="zh-CN" altLang="en-US" sz="2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27" name="TextBox 17">
            <a:extLst>
              <a:ext uri="{FF2B5EF4-FFF2-40B4-BE49-F238E27FC236}">
                <a16:creationId xmlns:a16="http://schemas.microsoft.com/office/drawing/2014/main" id="{004D5B2B-A0FF-40D0-8F7E-573CD8364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1808483"/>
            <a:ext cx="7999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springmvc-config.xml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文件中，使用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mvc:default-servlet-handler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标签</a:t>
            </a: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4F36150E-3AB5-47D6-9F8C-901837B7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2178371"/>
            <a:ext cx="7999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）激活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Tomcat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默认的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来处理静态文件访问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A05239F-EFDA-4868-A526-806A1F1A7701}"/>
              </a:ext>
            </a:extLst>
          </p:cNvPr>
          <p:cNvGrpSpPr>
            <a:grpSpLocks/>
          </p:cNvGrpSpPr>
          <p:nvPr/>
        </p:nvGrpSpPr>
        <p:grpSpPr bwMode="auto">
          <a:xfrm>
            <a:off x="625475" y="2546671"/>
            <a:ext cx="7999413" cy="2279650"/>
            <a:chOff x="625475" y="3587750"/>
            <a:chExt cx="7999413" cy="2279650"/>
          </a:xfrm>
        </p:grpSpPr>
        <p:sp>
          <p:nvSpPr>
            <p:cNvPr id="33" name="矩形 86">
              <a:extLst>
                <a:ext uri="{FF2B5EF4-FFF2-40B4-BE49-F238E27FC236}">
                  <a16:creationId xmlns:a16="http://schemas.microsoft.com/office/drawing/2014/main" id="{16DDD1BA-579B-4A2A-B28C-CD6D31A8A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75" y="3587750"/>
              <a:ext cx="7999413" cy="2279650"/>
            </a:xfrm>
            <a:prstGeom prst="rect">
              <a:avLst/>
            </a:prstGeom>
            <a:solidFill>
              <a:srgbClr val="E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TextBox 22">
              <a:extLst>
                <a:ext uri="{FF2B5EF4-FFF2-40B4-BE49-F238E27FC236}">
                  <a16:creationId xmlns:a16="http://schemas.microsoft.com/office/drawing/2014/main" id="{AFEEFD4E-0328-44A6-B544-AF27D6290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625" y="3619500"/>
              <a:ext cx="7591425" cy="2246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&lt;!--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激活</a:t>
              </a:r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tomcat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的静态资源拦截，需要哪些静态文件，再往下追加</a:t>
              </a:r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--&gt;</a:t>
              </a:r>
            </a:p>
            <a:p>
              <a:pPr lvl="1"/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&lt;servlet-mapping&gt;</a:t>
              </a:r>
            </a:p>
            <a:p>
              <a:pPr lvl="1"/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	&lt;servlet-name&gt;default&lt;/servlet-name&gt;</a:t>
              </a:r>
            </a:p>
            <a:p>
              <a:pPr lvl="1"/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&lt;url-pattern&gt;*.js&lt;/url-pattern&gt;</a:t>
              </a:r>
            </a:p>
            <a:p>
              <a:pPr lvl="1"/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&lt;/servlet-mapping&gt;</a:t>
              </a:r>
            </a:p>
            <a:p>
              <a:pPr lvl="1"/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&lt;servlet-mapping&gt;</a:t>
              </a:r>
            </a:p>
            <a:p>
              <a:pPr lvl="1"/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	&lt;servlet-name&gt;default&lt;/servlet-name&gt;</a:t>
              </a:r>
            </a:p>
            <a:p>
              <a:pPr lvl="1"/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	&lt;url-pattern&gt;*.css&lt;/url-pattern&gt;</a:t>
              </a:r>
            </a:p>
            <a:p>
              <a:pPr lvl="1"/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&lt;/servlet-mapping&gt;</a:t>
              </a:r>
            </a:p>
            <a:p>
              <a:pPr lvl="1"/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29EAD73-FFC8-41AD-8E09-F82319381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扩展：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2.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配置静态资源的访问方式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本质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服务器默认的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来处理静态资源文件的访问。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Servelt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名称也是由使用的服务器来确定的，不同的服务器需要使用不同的名称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常用服务器及其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名称如下：</a:t>
            </a:r>
            <a:endParaRPr lang="zh-CN" altLang="en-US" sz="2200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13FB82E-639F-4A9F-B018-3366E55F9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14.1.2 JSON</a:t>
            </a:r>
            <a:r>
              <a:rPr lang="zh-CN" altLang="en-US" dirty="0"/>
              <a:t>数据转换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BA8666-3634-4158-8D02-54D8CF031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199" y="2391216"/>
            <a:ext cx="8191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Tomcat, Jetty, JBoss,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GlassFish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的名称——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"default"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999F024-BF66-4C77-9465-4F15F3D57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199" y="2876991"/>
            <a:ext cx="8191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Google App Engine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默认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的名称——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"_ah_default"</a:t>
            </a:r>
            <a:r>
              <a:rPr lang="zh-CN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0D6144-7467-4025-854A-B8774BEF7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199" y="3340541"/>
            <a:ext cx="8199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Resin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默认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的名称——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"resin-file"</a:t>
            </a:r>
            <a:r>
              <a:rPr lang="zh-CN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02F53A-7D7C-4021-B283-BEA7852C2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199" y="3832666"/>
            <a:ext cx="8191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WebLogic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默认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的名称——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"FileServlet"</a:t>
            </a:r>
            <a:r>
              <a:rPr lang="zh-CN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282A888-A900-4FE0-B20F-4A9C7F0A7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199" y="4324791"/>
            <a:ext cx="8191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WebSphere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默认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的名称——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"SimpleFileServlet"</a:t>
            </a:r>
            <a:r>
              <a:rPr lang="zh-CN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DC72425-AD6D-4E9E-8BA5-D391E0ADF2BC}"/>
              </a:ext>
            </a:extLst>
          </p:cNvPr>
          <p:cNvCxnSpPr/>
          <p:nvPr/>
        </p:nvCxnSpPr>
        <p:spPr>
          <a:xfrm>
            <a:off x="1014124" y="2761104"/>
            <a:ext cx="69627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4966467-6F5D-4D93-9D54-1D5923588DD6}"/>
              </a:ext>
            </a:extLst>
          </p:cNvPr>
          <p:cNvCxnSpPr/>
          <p:nvPr/>
        </p:nvCxnSpPr>
        <p:spPr>
          <a:xfrm>
            <a:off x="1004599" y="3275454"/>
            <a:ext cx="69627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DD25A01-1CCE-4008-8071-3A99383D5171}"/>
              </a:ext>
            </a:extLst>
          </p:cNvPr>
          <p:cNvCxnSpPr/>
          <p:nvPr/>
        </p:nvCxnSpPr>
        <p:spPr>
          <a:xfrm>
            <a:off x="1004599" y="3745354"/>
            <a:ext cx="69627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0D5DFDD-646F-4216-9172-6AEB3007747F}"/>
              </a:ext>
            </a:extLst>
          </p:cNvPr>
          <p:cNvCxnSpPr/>
          <p:nvPr/>
        </p:nvCxnSpPr>
        <p:spPr>
          <a:xfrm>
            <a:off x="1014124" y="4229541"/>
            <a:ext cx="69627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31EE8A0-3420-4C02-8C17-073DD8006A5A}"/>
              </a:ext>
            </a:extLst>
          </p:cNvPr>
          <p:cNvCxnSpPr/>
          <p:nvPr/>
        </p:nvCxnSpPr>
        <p:spPr>
          <a:xfrm>
            <a:off x="996662" y="4753416"/>
            <a:ext cx="69627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6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7618461B-2A62-4C43-BF49-576E26FD1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57" y="1193081"/>
            <a:ext cx="7772400" cy="87925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 </a:t>
            </a:r>
            <a:r>
              <a:rPr lang="en-US" altLang="zh-CN" dirty="0"/>
              <a:t>JSON</a:t>
            </a:r>
            <a:r>
              <a:rPr lang="zh-CN" altLang="en-US" dirty="0"/>
              <a:t>数据交互</a:t>
            </a:r>
            <a:br>
              <a:rPr lang="en-US" altLang="zh-CN" dirty="0"/>
            </a:br>
            <a:r>
              <a:rPr lang="zh-CN" altLang="en-US" dirty="0"/>
              <a:t>和</a:t>
            </a:r>
            <a:r>
              <a:rPr lang="en-US" altLang="zh-CN" dirty="0"/>
              <a:t>RESTful</a:t>
            </a:r>
            <a:r>
              <a:rPr lang="zh-CN" altLang="en-US" dirty="0"/>
              <a:t>支持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0D210AB6-8A7A-426E-956E-D90FAFCA17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济南大学信息学院    刘鹍</a:t>
            </a:r>
          </a:p>
        </p:txBody>
      </p:sp>
      <p:sp>
        <p:nvSpPr>
          <p:cNvPr id="30723" name="副标题 2">
            <a:extLst>
              <a:ext uri="{FF2B5EF4-FFF2-40B4-BE49-F238E27FC236}">
                <a16:creationId xmlns:a16="http://schemas.microsoft.com/office/drawing/2014/main" id="{1FF6D754-3B2D-4F15-9464-49C061C4C55C}"/>
              </a:ext>
            </a:extLst>
          </p:cNvPr>
          <p:cNvSpPr txBox="1">
            <a:spLocks/>
          </p:cNvSpPr>
          <p:nvPr/>
        </p:nvSpPr>
        <p:spPr bwMode="auto">
          <a:xfrm>
            <a:off x="2000250" y="2988469"/>
            <a:ext cx="535781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750"/>
              </a:spcBef>
            </a:pP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4C4A466-4A1D-4356-A0F5-DA1D9D84B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  <a:endParaRPr lang="en-US" altLang="zh-CN" dirty="0"/>
          </a:p>
          <a:p>
            <a:pPr lvl="1"/>
            <a:r>
              <a:rPr lang="zh-CN" altLang="en-US" dirty="0"/>
              <a:t>配置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4B6FF3E-8C76-4FDE-9557-10706F0E6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14.1.2 JSON</a:t>
            </a:r>
            <a:r>
              <a:rPr lang="zh-CN" altLang="en-US" dirty="0"/>
              <a:t>数据转换</a:t>
            </a:r>
          </a:p>
        </p:txBody>
      </p:sp>
      <p:sp>
        <p:nvSpPr>
          <p:cNvPr id="6" name="矩形 16">
            <a:extLst>
              <a:ext uri="{FF2B5EF4-FFF2-40B4-BE49-F238E27FC236}">
                <a16:creationId xmlns:a16="http://schemas.microsoft.com/office/drawing/2014/main" id="{B25596A3-0F22-4841-B09F-927A7F122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290" y="1200290"/>
            <a:ext cx="7535410" cy="3550819"/>
          </a:xfrm>
          <a:prstGeom prst="rect">
            <a:avLst/>
          </a:prstGeom>
          <a:solidFill>
            <a:srgbClr val="FFFF99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&lt;servlet&gt;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&lt;servlet-name&gt;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springmvc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&lt;/servlet-name&gt;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&lt;servlet-class&gt;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org.springframework.web.servlet.DispatcherServlet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&lt;/servlet-class&gt;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-param&gt;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&lt;param-name&gt;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contextConfigLocation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&lt;/param-name&gt;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&lt;param-value&gt;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classpath:springmvc-config.xml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&lt;/param-value&gt;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-param&gt;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&lt;load-on-startup&gt;1&lt;/load-on-startup&gt;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&lt;/servlet&gt;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&lt;servlet-mapping&gt;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&lt;servlet-name&gt;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springmvc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&lt;/servlet-name&gt;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-pattern&gt;/&lt;/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-pattern&gt;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&lt;/servlet-mapping&gt;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844AFB-05C8-48E8-A313-FBAA51A49B32}"/>
              </a:ext>
            </a:extLst>
          </p:cNvPr>
          <p:cNvSpPr txBox="1"/>
          <p:nvPr/>
        </p:nvSpPr>
        <p:spPr>
          <a:xfrm>
            <a:off x="2900440" y="762568"/>
            <a:ext cx="46049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web.xml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762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4C4A466-4A1D-4356-A0F5-DA1D9D84B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  <a:endParaRPr lang="en-US" altLang="zh-CN" dirty="0"/>
          </a:p>
          <a:p>
            <a:pPr lvl="1"/>
            <a:r>
              <a:rPr lang="zh-CN" altLang="en-US" dirty="0"/>
              <a:t>配置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4B6FF3E-8C76-4FDE-9557-10706F0E6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14.1.2 JSON</a:t>
            </a:r>
            <a:r>
              <a:rPr lang="zh-CN" altLang="en-US" dirty="0"/>
              <a:t>数据转换</a:t>
            </a:r>
          </a:p>
        </p:txBody>
      </p:sp>
      <p:sp>
        <p:nvSpPr>
          <p:cNvPr id="5" name="矩形 16">
            <a:extLst>
              <a:ext uri="{FF2B5EF4-FFF2-40B4-BE49-F238E27FC236}">
                <a16:creationId xmlns:a16="http://schemas.microsoft.com/office/drawing/2014/main" id="{2DE6EEEF-32B7-4099-9186-449827B80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01" y="1677971"/>
            <a:ext cx="8943397" cy="3068498"/>
          </a:xfrm>
          <a:prstGeom prst="rect">
            <a:avLst/>
          </a:prstGeom>
          <a:solidFill>
            <a:srgbClr val="FFFF99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context:component-scan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base-package="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cn.edu.ujn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/&gt;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&lt;bean id="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viewResolver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    class="org.springframework.web.servlet.view.InternalResourceViewResolver"&gt;</a:t>
            </a:r>
          </a:p>
          <a:p>
            <a:pPr marL="0" lvl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&lt;property name="prefix" value="/WEB-INF/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jsp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/" /&gt;</a:t>
            </a:r>
          </a:p>
          <a:p>
            <a:pPr marL="0" lvl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&lt;property name="suffix" value=".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jsp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 /&gt;</a:t>
            </a:r>
          </a:p>
          <a:p>
            <a:pPr marL="0" lvl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&lt;/bean&gt;</a:t>
            </a:r>
          </a:p>
          <a:p>
            <a:pPr marL="0" lvl="1">
              <a:lnSpc>
                <a:spcPct val="120000"/>
              </a:lnSpc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mvc:annotation-driven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/&gt;</a:t>
            </a:r>
          </a:p>
          <a:p>
            <a:pPr marL="0" lvl="1">
              <a:lnSpc>
                <a:spcPct val="120000"/>
              </a:lnSpc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mvc:resources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location="/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/" mapping="/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/**" /&gt;</a:t>
            </a:r>
          </a:p>
          <a:p>
            <a:pPr marL="0" lvl="1">
              <a:lnSpc>
                <a:spcPct val="120000"/>
              </a:lnSpc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mvc:default-servlet-handler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mvc:default-servlet-handler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30160D-01B3-44B5-B893-23241AEDF3E2}"/>
              </a:ext>
            </a:extLst>
          </p:cNvPr>
          <p:cNvSpPr txBox="1"/>
          <p:nvPr/>
        </p:nvSpPr>
        <p:spPr>
          <a:xfrm>
            <a:off x="2205872" y="1000121"/>
            <a:ext cx="4732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springmvc-config.xml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473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4C4A466-4A1D-4356-A0F5-DA1D9D84B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  <a:endParaRPr lang="en-US" altLang="zh-CN" dirty="0"/>
          </a:p>
          <a:p>
            <a:pPr lvl="1"/>
            <a:r>
              <a:rPr lang="zh-CN" altLang="en-US" dirty="0"/>
              <a:t>开发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4B6FF3E-8C76-4FDE-9557-10706F0E6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14.1.2 JSON</a:t>
            </a:r>
            <a:r>
              <a:rPr lang="zh-CN" altLang="en-US" dirty="0"/>
              <a:t>数据转换</a:t>
            </a:r>
          </a:p>
        </p:txBody>
      </p:sp>
      <p:sp>
        <p:nvSpPr>
          <p:cNvPr id="6" name="矩形 16">
            <a:extLst>
              <a:ext uri="{FF2B5EF4-FFF2-40B4-BE49-F238E27FC236}">
                <a16:creationId xmlns:a16="http://schemas.microsoft.com/office/drawing/2014/main" id="{697CABD6-7FA5-4148-B87B-90170B073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95" y="632145"/>
            <a:ext cx="7433906" cy="41873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/>
              <a:t>&lt;script src="http://libs.baidu.com/jquery/2.1.4/jquery.min.js"&gt;&lt;/script&gt;</a:t>
            </a:r>
            <a:endParaRPr lang="zh-CN" altLang="zh-CN" sz="1600"/>
          </a:p>
          <a:p>
            <a:r>
              <a:rPr lang="en-US" altLang="zh-CN" sz="1600"/>
              <a:t>&lt;script type="text/javascript"&gt;</a:t>
            </a:r>
            <a:endParaRPr lang="zh-CN" altLang="zh-CN" sz="1600"/>
          </a:p>
          <a:p>
            <a:r>
              <a:rPr lang="en-US" altLang="zh-CN" sz="1600"/>
              <a:t>function testJson(){</a:t>
            </a:r>
            <a:endParaRPr lang="zh-CN" altLang="zh-CN" sz="1600"/>
          </a:p>
          <a:p>
            <a:r>
              <a:rPr lang="en-US" altLang="zh-CN" sz="1600"/>
              <a:t>	var username = $("#username").val();</a:t>
            </a:r>
            <a:endParaRPr lang="zh-CN" altLang="zh-CN" sz="1600"/>
          </a:p>
          <a:p>
            <a:r>
              <a:rPr lang="en-US" altLang="zh-CN" sz="1600"/>
              <a:t>	var password = $("#password").val();</a:t>
            </a:r>
            <a:endParaRPr lang="zh-CN" altLang="zh-CN" sz="1600"/>
          </a:p>
          <a:p>
            <a:r>
              <a:rPr lang="en-US" altLang="zh-CN" sz="1600"/>
              <a:t>	$.ajax({</a:t>
            </a:r>
            <a:endParaRPr lang="zh-CN" altLang="zh-CN" sz="1600"/>
          </a:p>
          <a:p>
            <a:r>
              <a:rPr lang="en-US" altLang="zh-CN" sz="1600"/>
              <a:t>		url : "${pageContext.request.contextPath }/testJson",</a:t>
            </a:r>
            <a:endParaRPr lang="zh-CN" altLang="zh-CN" sz="1600"/>
          </a:p>
          <a:p>
            <a:r>
              <a:rPr lang="en-US" altLang="zh-CN" sz="1600"/>
              <a:t>		type : "post", </a:t>
            </a:r>
          </a:p>
          <a:p>
            <a:r>
              <a:rPr lang="en-US" altLang="zh-CN" sz="1600"/>
              <a:t>		</a:t>
            </a:r>
            <a:r>
              <a:rPr lang="en-US" altLang="zh-CN" sz="1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:JSON.stringify({username:username,password:password}),</a:t>
            </a:r>
            <a:endParaRPr lang="zh-CN" altLang="zh-CN" sz="16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1600"/>
              <a:t>		contentType : "</a:t>
            </a:r>
            <a:r>
              <a:rPr lang="en-US" altLang="zh-CN" sz="1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application/json;</a:t>
            </a:r>
            <a:r>
              <a:rPr lang="en-US" altLang="zh-CN" sz="1600"/>
              <a:t>charset=UTF-8",		</a:t>
            </a:r>
            <a:endParaRPr lang="zh-CN" altLang="zh-CN" sz="1600"/>
          </a:p>
          <a:p>
            <a:r>
              <a:rPr lang="en-US" altLang="zh-CN" sz="1600"/>
              <a:t>		dataType : "</a:t>
            </a:r>
            <a:r>
              <a:rPr lang="en-US" altLang="zh-CN" sz="1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r>
              <a:rPr lang="en-US" altLang="zh-CN" sz="1600"/>
              <a:t>",</a:t>
            </a:r>
            <a:endParaRPr lang="zh-CN" altLang="zh-CN" sz="1600"/>
          </a:p>
          <a:p>
            <a:r>
              <a:rPr lang="en-US" altLang="zh-CN" sz="1600"/>
              <a:t>		success : function(</a:t>
            </a:r>
            <a:r>
              <a:rPr lang="en-US" altLang="zh-CN" sz="1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altLang="zh-CN" sz="1600"/>
              <a:t>){</a:t>
            </a:r>
            <a:endParaRPr lang="zh-CN" altLang="zh-CN" sz="1600"/>
          </a:p>
          <a:p>
            <a:r>
              <a:rPr lang="en-US" altLang="zh-CN" sz="1600"/>
              <a:t>if(data != null){alert("</a:t>
            </a:r>
            <a:r>
              <a:rPr lang="zh-CN" altLang="zh-CN" sz="1600"/>
              <a:t>用户名为：</a:t>
            </a:r>
            <a:r>
              <a:rPr lang="en-US" altLang="zh-CN" sz="1600"/>
              <a:t>"+data.username+"</a:t>
            </a:r>
            <a:r>
              <a:rPr lang="zh-CN" altLang="zh-CN" sz="1600"/>
              <a:t>密码为：</a:t>
            </a:r>
            <a:r>
              <a:rPr lang="en-US" altLang="zh-CN" sz="1600"/>
              <a:t>"+data.password);}</a:t>
            </a:r>
            <a:endParaRPr lang="zh-CN" altLang="zh-CN" sz="1600"/>
          </a:p>
          <a:p>
            <a:r>
              <a:rPr lang="en-US" altLang="zh-CN" sz="1600"/>
              <a:t>		}</a:t>
            </a:r>
            <a:endParaRPr lang="zh-CN" altLang="zh-CN" sz="1600"/>
          </a:p>
          <a:p>
            <a:r>
              <a:rPr lang="en-US" altLang="zh-CN" sz="1600"/>
              <a:t>	});</a:t>
            </a:r>
            <a:endParaRPr lang="zh-CN" altLang="zh-CN" sz="1600"/>
          </a:p>
          <a:p>
            <a:r>
              <a:rPr lang="en-US" altLang="zh-CN" sz="1600"/>
              <a:t>}</a:t>
            </a:r>
            <a:endParaRPr lang="zh-CN" altLang="zh-CN" sz="1600"/>
          </a:p>
          <a:p>
            <a:r>
              <a:rPr lang="en-US" altLang="zh-CN" sz="1600"/>
              <a:t>&lt;/script&gt;</a:t>
            </a:r>
            <a:endParaRPr lang="en-US" altLang="zh-CN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70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4C4A466-4A1D-4356-A0F5-DA1D9D84B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  <a:endParaRPr lang="en-US" altLang="zh-CN" dirty="0"/>
          </a:p>
          <a:p>
            <a:pPr lvl="1"/>
            <a:r>
              <a:rPr lang="zh-CN" altLang="en-US" dirty="0"/>
              <a:t>开发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4B6FF3E-8C76-4FDE-9557-10706F0E6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14.1.2 JSON</a:t>
            </a:r>
            <a:r>
              <a:rPr lang="zh-CN" altLang="en-US" dirty="0"/>
              <a:t>数据转换</a:t>
            </a:r>
          </a:p>
        </p:txBody>
      </p:sp>
      <p:sp>
        <p:nvSpPr>
          <p:cNvPr id="9" name="矩形 16">
            <a:extLst>
              <a:ext uri="{FF2B5EF4-FFF2-40B4-BE49-F238E27FC236}">
                <a16:creationId xmlns:a16="http://schemas.microsoft.com/office/drawing/2014/main" id="{513602AE-C539-40DD-B126-D59FF8BC1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989" y="603204"/>
            <a:ext cx="7433906" cy="26860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/>
              <a:t>…….</a:t>
            </a:r>
          </a:p>
          <a:p>
            <a:r>
              <a:rPr lang="en-US" altLang="zh-CN" sz="1400" dirty="0"/>
              <a:t>	$.ajax({</a:t>
            </a:r>
            <a:endParaRPr lang="zh-CN" altLang="zh-CN" sz="1400" dirty="0"/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 : "${</a:t>
            </a:r>
            <a:r>
              <a:rPr lang="en-US" altLang="zh-CN" sz="1400" dirty="0" err="1"/>
              <a:t>pageContext.request.contextPath</a:t>
            </a:r>
            <a:r>
              <a:rPr lang="en-US" altLang="zh-CN" sz="1400" dirty="0"/>
              <a:t> }/</a:t>
            </a:r>
            <a:r>
              <a:rPr lang="en-US" altLang="zh-CN" sz="1400" dirty="0" err="1"/>
              <a:t>testJson</a:t>
            </a:r>
            <a:r>
              <a:rPr lang="en-US" altLang="zh-CN" sz="1400" dirty="0"/>
              <a:t>",</a:t>
            </a:r>
            <a:endParaRPr lang="zh-CN" altLang="zh-CN" sz="1400" dirty="0"/>
          </a:p>
          <a:p>
            <a:r>
              <a:rPr lang="en-US" altLang="zh-CN" sz="1400" dirty="0"/>
              <a:t>		type : "post", </a:t>
            </a:r>
          </a:p>
          <a:p>
            <a:r>
              <a:rPr lang="en-US" altLang="zh-CN" sz="1400" dirty="0"/>
              <a:t>		</a:t>
            </a:r>
            <a:r>
              <a:rPr lang="en-US" altLang="zh-CN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:</a:t>
            </a:r>
            <a:r>
              <a:rPr lang="en-US" altLang="zh-CN" sz="1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JSON.stringify</a:t>
            </a:r>
            <a:r>
              <a:rPr lang="en-US" altLang="zh-CN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({</a:t>
            </a:r>
            <a:r>
              <a:rPr lang="en-US" altLang="zh-CN" sz="1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username:username,password:password</a:t>
            </a:r>
            <a:r>
              <a:rPr lang="en-US" altLang="zh-CN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}),</a:t>
            </a:r>
            <a:endParaRPr lang="zh-CN" altLang="zh-CN" sz="1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contentType</a:t>
            </a:r>
            <a:r>
              <a:rPr lang="en-US" altLang="zh-CN" sz="1400" dirty="0"/>
              <a:t> : "</a:t>
            </a:r>
            <a:r>
              <a:rPr lang="en-US" altLang="zh-CN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application/</a:t>
            </a:r>
            <a:r>
              <a:rPr lang="en-US" altLang="zh-CN" sz="1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json;</a:t>
            </a:r>
            <a:r>
              <a:rPr lang="en-US" altLang="zh-CN" sz="1400" dirty="0" err="1"/>
              <a:t>charset</a:t>
            </a:r>
            <a:r>
              <a:rPr lang="en-US" altLang="zh-CN" sz="1400" dirty="0"/>
              <a:t>=UTF-8",		</a:t>
            </a:r>
            <a:endParaRPr lang="zh-CN" altLang="zh-CN" sz="1400" dirty="0"/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dataType</a:t>
            </a:r>
            <a:r>
              <a:rPr lang="en-US" altLang="zh-CN" sz="1400" dirty="0"/>
              <a:t> : "</a:t>
            </a:r>
            <a:r>
              <a:rPr lang="en-US" altLang="zh-CN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r>
              <a:rPr lang="en-US" altLang="zh-CN" sz="1400" dirty="0"/>
              <a:t>",</a:t>
            </a:r>
            <a:endParaRPr lang="zh-CN" altLang="zh-CN" sz="1400" dirty="0"/>
          </a:p>
          <a:p>
            <a:r>
              <a:rPr lang="en-US" altLang="zh-CN" sz="1400" dirty="0"/>
              <a:t>		success : function(</a:t>
            </a:r>
            <a:r>
              <a:rPr lang="en-US" altLang="zh-CN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altLang="zh-CN" sz="1400" dirty="0"/>
              <a:t>){</a:t>
            </a:r>
            <a:endParaRPr lang="zh-CN" altLang="zh-CN" sz="1400" dirty="0"/>
          </a:p>
          <a:p>
            <a:r>
              <a:rPr lang="en-US" altLang="zh-CN" sz="1400" dirty="0"/>
              <a:t>if(data != null){alert("</a:t>
            </a:r>
            <a:r>
              <a:rPr lang="zh-CN" altLang="zh-CN" sz="1400" dirty="0"/>
              <a:t>用户名为：</a:t>
            </a:r>
            <a:r>
              <a:rPr lang="en-US" altLang="zh-CN" sz="1400" dirty="0"/>
              <a:t>"+</a:t>
            </a:r>
            <a:r>
              <a:rPr lang="en-US" altLang="zh-CN" sz="1400" dirty="0" err="1"/>
              <a:t>data.username</a:t>
            </a:r>
            <a:r>
              <a:rPr lang="en-US" altLang="zh-CN" sz="1400" dirty="0"/>
              <a:t>+"</a:t>
            </a:r>
            <a:r>
              <a:rPr lang="zh-CN" altLang="zh-CN" sz="1400" dirty="0"/>
              <a:t>密码为：</a:t>
            </a:r>
            <a:r>
              <a:rPr lang="en-US" altLang="zh-CN" sz="1400" dirty="0"/>
              <a:t>"+</a:t>
            </a:r>
            <a:r>
              <a:rPr lang="en-US" altLang="zh-CN" sz="1400" dirty="0" err="1"/>
              <a:t>data.password</a:t>
            </a:r>
            <a:r>
              <a:rPr lang="en-US" altLang="zh-CN" sz="1400" dirty="0"/>
              <a:t>);}</a:t>
            </a:r>
            <a:endParaRPr lang="zh-CN" altLang="zh-CN" sz="1400" dirty="0"/>
          </a:p>
          <a:p>
            <a:r>
              <a:rPr lang="en-US" altLang="zh-CN" sz="1400" dirty="0"/>
              <a:t>		}</a:t>
            </a:r>
            <a:endParaRPr lang="zh-CN" altLang="zh-CN" sz="1400" dirty="0"/>
          </a:p>
          <a:p>
            <a:r>
              <a:rPr lang="en-US" altLang="zh-CN" sz="1400" dirty="0"/>
              <a:t>	});</a:t>
            </a:r>
            <a:endParaRPr lang="zh-CN" altLang="zh-CN" sz="1400" dirty="0"/>
          </a:p>
          <a:p>
            <a:r>
              <a:rPr lang="en-US" altLang="zh-CN" sz="1400" dirty="0"/>
              <a:t>…….</a:t>
            </a:r>
            <a:endParaRPr lang="en-US" altLang="zh-CN" sz="1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16">
            <a:extLst>
              <a:ext uri="{FF2B5EF4-FFF2-40B4-BE49-F238E27FC236}">
                <a16:creationId xmlns:a16="http://schemas.microsoft.com/office/drawing/2014/main" id="{EDF5205C-62BC-401E-94B6-AB7AABF49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446" y="2561653"/>
            <a:ext cx="5701645" cy="25671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@Controller</a:t>
            </a:r>
            <a:endParaRPr lang="zh-CN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/>
              <a:t>public class </a:t>
            </a:r>
            <a:r>
              <a:rPr lang="en-US" altLang="zh-CN" dirty="0" err="1"/>
              <a:t>UserController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RequestMapping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("/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testJson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</a:t>
            </a:r>
            <a:endParaRPr lang="zh-CN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@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ResponseBody</a:t>
            </a:r>
            <a:endParaRPr lang="zh-CN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/>
              <a:t>	public User </a:t>
            </a:r>
            <a:r>
              <a:rPr lang="en-US" altLang="zh-CN" dirty="0" err="1"/>
              <a:t>testJson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(@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RequestBody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/>
              <a:t>User user) {		</a:t>
            </a:r>
            <a:r>
              <a:rPr lang="en-US" altLang="zh-CN" dirty="0" err="1"/>
              <a:t>System.out.println</a:t>
            </a:r>
            <a:r>
              <a:rPr lang="en-US" altLang="zh-CN" dirty="0"/>
              <a:t>(user);		</a:t>
            </a:r>
            <a:endParaRPr lang="zh-CN" altLang="zh-CN" dirty="0"/>
          </a:p>
          <a:p>
            <a:r>
              <a:rPr lang="en-US" altLang="zh-CN" dirty="0"/>
              <a:t>		return user;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16">
            <a:extLst>
              <a:ext uri="{FF2B5EF4-FFF2-40B4-BE49-F238E27FC236}">
                <a16:creationId xmlns:a16="http://schemas.microsoft.com/office/drawing/2014/main" id="{2DE6EEEF-32B7-4099-9186-449827B80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87" y="3318790"/>
            <a:ext cx="3223967" cy="146115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public class User {</a:t>
            </a:r>
            <a:endParaRPr lang="zh-CN" altLang="zh-CN" dirty="0"/>
          </a:p>
          <a:p>
            <a:r>
              <a:rPr lang="en-US" altLang="zh-CN" dirty="0"/>
              <a:t>	private String username;</a:t>
            </a:r>
            <a:endParaRPr lang="zh-CN" altLang="zh-CN" dirty="0"/>
          </a:p>
          <a:p>
            <a:r>
              <a:rPr lang="en-US" altLang="zh-CN" dirty="0"/>
              <a:t>	private String password;</a:t>
            </a:r>
            <a:endParaRPr lang="zh-CN" altLang="zh-CN" dirty="0"/>
          </a:p>
          <a:p>
            <a:r>
              <a:rPr lang="en-US" altLang="zh-CN" dirty="0"/>
              <a:t>	……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A16E4FC-33E7-4374-B7EA-0243E5053BCF}"/>
              </a:ext>
            </a:extLst>
          </p:cNvPr>
          <p:cNvSpPr txBox="1"/>
          <p:nvPr/>
        </p:nvSpPr>
        <p:spPr>
          <a:xfrm>
            <a:off x="7993627" y="632700"/>
            <a:ext cx="1072659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index.jsp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D0F74-7C45-44C5-BE69-5EF3D8D48912}"/>
              </a:ext>
            </a:extLst>
          </p:cNvPr>
          <p:cNvSpPr txBox="1"/>
          <p:nvPr/>
        </p:nvSpPr>
        <p:spPr>
          <a:xfrm>
            <a:off x="7148052" y="2591149"/>
            <a:ext cx="1976941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UserController.java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A7B364D-638E-4F12-862C-4E489E5CF255}"/>
              </a:ext>
            </a:extLst>
          </p:cNvPr>
          <p:cNvSpPr txBox="1"/>
          <p:nvPr/>
        </p:nvSpPr>
        <p:spPr>
          <a:xfrm>
            <a:off x="2283540" y="3327995"/>
            <a:ext cx="1049593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User.java</a:t>
            </a:r>
            <a:endParaRPr lang="zh-CN" altLang="en-US" dirty="0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4E5C8C86-966B-419D-B33D-C8AF72B6DC8F}"/>
              </a:ext>
            </a:extLst>
          </p:cNvPr>
          <p:cNvSpPr/>
          <p:nvPr/>
        </p:nvSpPr>
        <p:spPr>
          <a:xfrm>
            <a:off x="5910420" y="951009"/>
            <a:ext cx="3015154" cy="2224810"/>
          </a:xfrm>
          <a:custGeom>
            <a:avLst/>
            <a:gdLst>
              <a:gd name="connsiteX0" fmla="*/ 795180 w 3015154"/>
              <a:gd name="connsiteY0" fmla="*/ 396010 h 2224810"/>
              <a:gd name="connsiteX1" fmla="*/ 8599 w 3015154"/>
              <a:gd name="connsiteY1" fmla="*/ 366514 h 2224810"/>
              <a:gd name="connsiteX2" fmla="*/ 411722 w 3015154"/>
              <a:gd name="connsiteY2" fmla="*/ 2720 h 2224810"/>
              <a:gd name="connsiteX3" fmla="*/ 962328 w 3015154"/>
              <a:gd name="connsiteY3" fmla="*/ 209197 h 2224810"/>
              <a:gd name="connsiteX4" fmla="*/ 922999 w 3015154"/>
              <a:gd name="connsiteY4" fmla="*/ 376346 h 2224810"/>
              <a:gd name="connsiteX5" fmla="*/ 1532599 w 3015154"/>
              <a:gd name="connsiteY5" fmla="*/ 455004 h 2224810"/>
              <a:gd name="connsiteX6" fmla="*/ 2889451 w 3015154"/>
              <a:gd name="connsiteY6" fmla="*/ 720475 h 2224810"/>
              <a:gd name="connsiteX7" fmla="*/ 2761632 w 3015154"/>
              <a:gd name="connsiteY7" fmla="*/ 1487391 h 2224810"/>
              <a:gd name="connsiteX8" fmla="*/ 1178638 w 3015154"/>
              <a:gd name="connsiteY8" fmla="*/ 2224810 h 222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5154" h="2224810">
                <a:moveTo>
                  <a:pt x="795180" y="396010"/>
                </a:moveTo>
                <a:cubicBezTo>
                  <a:pt x="433844" y="414036"/>
                  <a:pt x="72509" y="432062"/>
                  <a:pt x="8599" y="366514"/>
                </a:cubicBezTo>
                <a:cubicBezTo>
                  <a:pt x="-55311" y="300966"/>
                  <a:pt x="252767" y="28939"/>
                  <a:pt x="411722" y="2720"/>
                </a:cubicBezTo>
                <a:cubicBezTo>
                  <a:pt x="570677" y="-23500"/>
                  <a:pt x="877115" y="146926"/>
                  <a:pt x="962328" y="209197"/>
                </a:cubicBezTo>
                <a:cubicBezTo>
                  <a:pt x="1047541" y="271468"/>
                  <a:pt x="827954" y="335378"/>
                  <a:pt x="922999" y="376346"/>
                </a:cubicBezTo>
                <a:cubicBezTo>
                  <a:pt x="1018044" y="417314"/>
                  <a:pt x="1204857" y="397649"/>
                  <a:pt x="1532599" y="455004"/>
                </a:cubicBezTo>
                <a:cubicBezTo>
                  <a:pt x="1860341" y="512359"/>
                  <a:pt x="2684612" y="548411"/>
                  <a:pt x="2889451" y="720475"/>
                </a:cubicBezTo>
                <a:cubicBezTo>
                  <a:pt x="3094290" y="892540"/>
                  <a:pt x="3046768" y="1236669"/>
                  <a:pt x="2761632" y="1487391"/>
                </a:cubicBezTo>
                <a:cubicBezTo>
                  <a:pt x="2476497" y="1738114"/>
                  <a:pt x="1827567" y="1981462"/>
                  <a:pt x="1178638" y="222481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1BD8E306-615A-4A3B-9A3B-2D5D4E374201}"/>
              </a:ext>
            </a:extLst>
          </p:cNvPr>
          <p:cNvSpPr/>
          <p:nvPr/>
        </p:nvSpPr>
        <p:spPr>
          <a:xfrm>
            <a:off x="2744844" y="1375899"/>
            <a:ext cx="5248784" cy="2330862"/>
          </a:xfrm>
          <a:custGeom>
            <a:avLst/>
            <a:gdLst>
              <a:gd name="connsiteX0" fmla="*/ 2869376 w 5680863"/>
              <a:gd name="connsiteY0" fmla="*/ 403740 h 2330862"/>
              <a:gd name="connsiteX1" fmla="*/ 2771054 w 5680863"/>
              <a:gd name="connsiteY1" fmla="*/ 403740 h 2330862"/>
              <a:gd name="connsiteX2" fmla="*/ 421144 w 5680863"/>
              <a:gd name="connsiteY2" fmla="*/ 403740 h 2330862"/>
              <a:gd name="connsiteX3" fmla="*/ 509634 w 5680863"/>
              <a:gd name="connsiteY3" fmla="*/ 10449 h 2330862"/>
              <a:gd name="connsiteX4" fmla="*/ 5504422 w 5680863"/>
              <a:gd name="connsiteY4" fmla="*/ 138269 h 2330862"/>
              <a:gd name="connsiteX5" fmla="*/ 4491699 w 5680863"/>
              <a:gd name="connsiteY5" fmla="*/ 403740 h 2330862"/>
              <a:gd name="connsiteX6" fmla="*/ 3862434 w 5680863"/>
              <a:gd name="connsiteY6" fmla="*/ 433236 h 2330862"/>
              <a:gd name="connsiteX7" fmla="*/ 3862434 w 5680863"/>
              <a:gd name="connsiteY7" fmla="*/ 1613107 h 2330862"/>
              <a:gd name="connsiteX8" fmla="*/ 4118073 w 5680863"/>
              <a:gd name="connsiteY8" fmla="*/ 2330862 h 233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80863" h="2330862">
                <a:moveTo>
                  <a:pt x="2869376" y="403740"/>
                </a:moveTo>
                <a:lnTo>
                  <a:pt x="2771054" y="403740"/>
                </a:lnTo>
                <a:cubicBezTo>
                  <a:pt x="2363015" y="403740"/>
                  <a:pt x="798047" y="469289"/>
                  <a:pt x="421144" y="403740"/>
                </a:cubicBezTo>
                <a:cubicBezTo>
                  <a:pt x="44241" y="338191"/>
                  <a:pt x="-337579" y="54694"/>
                  <a:pt x="509634" y="10449"/>
                </a:cubicBezTo>
                <a:cubicBezTo>
                  <a:pt x="1356847" y="-33796"/>
                  <a:pt x="4840745" y="72721"/>
                  <a:pt x="5504422" y="138269"/>
                </a:cubicBezTo>
                <a:cubicBezTo>
                  <a:pt x="6168099" y="203817"/>
                  <a:pt x="4765364" y="354579"/>
                  <a:pt x="4491699" y="403740"/>
                </a:cubicBezTo>
                <a:cubicBezTo>
                  <a:pt x="4218034" y="452901"/>
                  <a:pt x="3967312" y="231675"/>
                  <a:pt x="3862434" y="433236"/>
                </a:cubicBezTo>
                <a:cubicBezTo>
                  <a:pt x="3757557" y="634797"/>
                  <a:pt x="3819828" y="1296836"/>
                  <a:pt x="3862434" y="1613107"/>
                </a:cubicBezTo>
                <a:cubicBezTo>
                  <a:pt x="3905040" y="1929378"/>
                  <a:pt x="4011556" y="2130120"/>
                  <a:pt x="4118073" y="2330862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55714A62-8C6D-4133-B026-AA37BE9C0F44}"/>
              </a:ext>
            </a:extLst>
          </p:cNvPr>
          <p:cNvSpPr/>
          <p:nvPr/>
        </p:nvSpPr>
        <p:spPr>
          <a:xfrm>
            <a:off x="3459983" y="3578942"/>
            <a:ext cx="2186306" cy="1121594"/>
          </a:xfrm>
          <a:custGeom>
            <a:avLst/>
            <a:gdLst>
              <a:gd name="connsiteX0" fmla="*/ 876043 w 2186306"/>
              <a:gd name="connsiteY0" fmla="*/ 796413 h 1121594"/>
              <a:gd name="connsiteX1" fmla="*/ 1583965 w 2186306"/>
              <a:gd name="connsiteY1" fmla="*/ 1120877 h 1121594"/>
              <a:gd name="connsiteX2" fmla="*/ 2183733 w 2186306"/>
              <a:gd name="connsiteY2" fmla="*/ 717755 h 1121594"/>
              <a:gd name="connsiteX3" fmla="*/ 1347991 w 2186306"/>
              <a:gd name="connsiteY3" fmla="*/ 678426 h 1121594"/>
              <a:gd name="connsiteX4" fmla="*/ 826882 w 2186306"/>
              <a:gd name="connsiteY4" fmla="*/ 678426 h 1121594"/>
              <a:gd name="connsiteX5" fmla="*/ 10804 w 2186306"/>
              <a:gd name="connsiteY5" fmla="*/ 442452 h 1121594"/>
              <a:gd name="connsiteX6" fmla="*/ 433591 w 2186306"/>
              <a:gd name="connsiteY6" fmla="*/ 0 h 112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6306" h="1121594">
                <a:moveTo>
                  <a:pt x="876043" y="796413"/>
                </a:moveTo>
                <a:cubicBezTo>
                  <a:pt x="1121030" y="965200"/>
                  <a:pt x="1366017" y="1133987"/>
                  <a:pt x="1583965" y="1120877"/>
                </a:cubicBezTo>
                <a:cubicBezTo>
                  <a:pt x="1801913" y="1107767"/>
                  <a:pt x="2223062" y="791497"/>
                  <a:pt x="2183733" y="717755"/>
                </a:cubicBezTo>
                <a:cubicBezTo>
                  <a:pt x="2144404" y="644013"/>
                  <a:pt x="1574133" y="684981"/>
                  <a:pt x="1347991" y="678426"/>
                </a:cubicBezTo>
                <a:cubicBezTo>
                  <a:pt x="1121849" y="671871"/>
                  <a:pt x="1049746" y="717755"/>
                  <a:pt x="826882" y="678426"/>
                </a:cubicBezTo>
                <a:cubicBezTo>
                  <a:pt x="604018" y="639097"/>
                  <a:pt x="76352" y="555523"/>
                  <a:pt x="10804" y="442452"/>
                </a:cubicBezTo>
                <a:cubicBezTo>
                  <a:pt x="-54744" y="329381"/>
                  <a:pt x="189423" y="164690"/>
                  <a:pt x="433591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403D94E8-44F9-4DBB-BAB4-B9BC4BEBA929}"/>
              </a:ext>
            </a:extLst>
          </p:cNvPr>
          <p:cNvSpPr/>
          <p:nvPr/>
        </p:nvSpPr>
        <p:spPr>
          <a:xfrm>
            <a:off x="2920153" y="2320413"/>
            <a:ext cx="1170066" cy="1268361"/>
          </a:xfrm>
          <a:custGeom>
            <a:avLst/>
            <a:gdLst>
              <a:gd name="connsiteX0" fmla="*/ 993086 w 1170066"/>
              <a:gd name="connsiteY0" fmla="*/ 1268361 h 1268361"/>
              <a:gd name="connsiteX1" fmla="*/ 186841 w 1170066"/>
              <a:gd name="connsiteY1" fmla="*/ 1111045 h 1268361"/>
              <a:gd name="connsiteX2" fmla="*/ 78686 w 1170066"/>
              <a:gd name="connsiteY2" fmla="*/ 570271 h 1268361"/>
              <a:gd name="connsiteX3" fmla="*/ 1170066 w 1170066"/>
              <a:gd name="connsiteY3" fmla="*/ 0 h 126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066" h="1268361">
                <a:moveTo>
                  <a:pt x="993086" y="1268361"/>
                </a:moveTo>
                <a:cubicBezTo>
                  <a:pt x="666163" y="1247877"/>
                  <a:pt x="339241" y="1227393"/>
                  <a:pt x="186841" y="1111045"/>
                </a:cubicBezTo>
                <a:cubicBezTo>
                  <a:pt x="34441" y="994697"/>
                  <a:pt x="-85185" y="755445"/>
                  <a:pt x="78686" y="570271"/>
                </a:cubicBezTo>
                <a:cubicBezTo>
                  <a:pt x="242557" y="385097"/>
                  <a:pt x="706311" y="192548"/>
                  <a:pt x="1170066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93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5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9450A03A-A06F-4D09-8F3F-1D6DFC790EA0}"/>
              </a:ext>
            </a:extLst>
          </p:cNvPr>
          <p:cNvSpPr txBox="1">
            <a:spLocks/>
          </p:cNvSpPr>
          <p:nvPr/>
        </p:nvSpPr>
        <p:spPr bwMode="auto">
          <a:xfrm>
            <a:off x="2386012" y="233363"/>
            <a:ext cx="4216004" cy="5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主讲内容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B1D16CB-CF90-4BDF-9DBD-10FCD107C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 </a:t>
            </a:r>
            <a:r>
              <a:rPr lang="en-US" altLang="zh-CN" dirty="0"/>
              <a:t>JSON</a:t>
            </a:r>
            <a:r>
              <a:rPr lang="zh-CN" altLang="en-US" dirty="0"/>
              <a:t>数据交互和</a:t>
            </a:r>
            <a:r>
              <a:rPr lang="en-US" altLang="zh-CN" dirty="0"/>
              <a:t>RESTful</a:t>
            </a:r>
            <a:r>
              <a:rPr lang="zh-CN" altLang="en-US" dirty="0"/>
              <a:t>支持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8230217-3D6D-4A5C-A658-3C10C4D75B6A}"/>
              </a:ext>
            </a:extLst>
          </p:cNvPr>
          <p:cNvGrpSpPr>
            <a:grpSpLocks/>
          </p:cNvGrpSpPr>
          <p:nvPr/>
        </p:nvGrpSpPr>
        <p:grpSpPr bwMode="auto">
          <a:xfrm>
            <a:off x="893076" y="994574"/>
            <a:ext cx="7599362" cy="3443287"/>
            <a:chOff x="827584" y="1756903"/>
            <a:chExt cx="7598806" cy="3444382"/>
          </a:xfrm>
        </p:grpSpPr>
        <p:grpSp>
          <p:nvGrpSpPr>
            <p:cNvPr id="15" name="组合 3">
              <a:extLst>
                <a:ext uri="{FF2B5EF4-FFF2-40B4-BE49-F238E27FC236}">
                  <a16:creationId xmlns:a16="http://schemas.microsoft.com/office/drawing/2014/main" id="{5005F294-9E67-424E-9113-F32DF02992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1756903"/>
              <a:ext cx="7598806" cy="3444382"/>
              <a:chOff x="827584" y="1756903"/>
              <a:chExt cx="7598806" cy="3444382"/>
            </a:xfrm>
          </p:grpSpPr>
          <p:sp>
            <p:nvSpPr>
              <p:cNvPr id="18" name="对角圆角矩形 10">
                <a:extLst>
                  <a:ext uri="{FF2B5EF4-FFF2-40B4-BE49-F238E27FC236}">
                    <a16:creationId xmlns:a16="http://schemas.microsoft.com/office/drawing/2014/main" id="{62671B75-9A8B-4287-B690-3CE0AB1DB479}"/>
                  </a:ext>
                </a:extLst>
              </p:cNvPr>
              <p:cNvSpPr/>
              <p:nvPr/>
            </p:nvSpPr>
            <p:spPr>
              <a:xfrm>
                <a:off x="827584" y="3530704"/>
                <a:ext cx="5719344" cy="647906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19" name="组合 2">
                <a:extLst>
                  <a:ext uri="{FF2B5EF4-FFF2-40B4-BE49-F238E27FC236}">
                    <a16:creationId xmlns:a16="http://schemas.microsoft.com/office/drawing/2014/main" id="{73117B1D-DAEE-4CF4-9976-C6C8BEBF13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0032" y="1756903"/>
                <a:ext cx="3566358" cy="3444382"/>
                <a:chOff x="4860032" y="1756903"/>
                <a:chExt cx="3566358" cy="3444382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A71A848A-84F6-4D2C-81FC-92727CD88560}"/>
                    </a:ext>
                  </a:extLst>
                </p:cNvPr>
                <p:cNvSpPr/>
                <p:nvPr/>
              </p:nvSpPr>
              <p:spPr>
                <a:xfrm>
                  <a:off x="4897636" y="1756903"/>
                  <a:ext cx="3444623" cy="34443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TextBox 1">
                  <a:extLst>
                    <a:ext uri="{FF2B5EF4-FFF2-40B4-BE49-F238E27FC236}">
                      <a16:creationId xmlns:a16="http://schemas.microsoft.com/office/drawing/2014/main" id="{A3A739DA-66FD-4B06-BD65-64CDB57DD6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0032" y="2606982"/>
                  <a:ext cx="3566358" cy="1831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54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5400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32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16" name="TextBox 11">
              <a:extLst>
                <a:ext uri="{FF2B5EF4-FFF2-40B4-BE49-F238E27FC236}">
                  <a16:creationId xmlns:a16="http://schemas.microsoft.com/office/drawing/2014/main" id="{86ABB892-4700-47CE-914E-E1AAAE945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3684330"/>
              <a:ext cx="37910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14.2  RESTful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</a:t>
              </a:r>
            </a:p>
          </p:txBody>
        </p:sp>
        <p:sp>
          <p:nvSpPr>
            <p:cNvPr id="17" name="TextBox 6">
              <a:extLst>
                <a:ext uri="{FF2B5EF4-FFF2-40B4-BE49-F238E27FC236}">
                  <a16:creationId xmlns:a16="http://schemas.microsoft.com/office/drawing/2014/main" id="{BAFB7A07-1306-407E-AB1E-FD8C22E03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2741554"/>
              <a:ext cx="43499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14.1  JSON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数据交互</a:t>
              </a:r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409B3F5-C284-4A4D-8E59-1AFA447C4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什么是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RESTful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9154" name="标题 1">
            <a:extLst>
              <a:ext uri="{FF2B5EF4-FFF2-40B4-BE49-F238E27FC236}">
                <a16:creationId xmlns:a16="http://schemas.microsoft.com/office/drawing/2014/main" id="{8948333F-0B60-4DA3-BF48-5706550C3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14.2.1 </a:t>
            </a:r>
            <a:r>
              <a:rPr lang="zh-CN" altLang="en-US"/>
              <a:t>什么是</a:t>
            </a:r>
            <a:r>
              <a:rPr lang="en-US" altLang="zh-CN"/>
              <a:t>RESTful</a:t>
            </a:r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83E3E08-F29B-4C10-9651-916ECFE55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610" y="307182"/>
            <a:ext cx="4252913" cy="57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BBE960D-4529-4E60-B241-D1A1E629ABD5}"/>
              </a:ext>
            </a:extLst>
          </p:cNvPr>
          <p:cNvSpPr/>
          <p:nvPr/>
        </p:nvSpPr>
        <p:spPr bwMode="auto">
          <a:xfrm>
            <a:off x="537329" y="1253764"/>
            <a:ext cx="8107050" cy="1820143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也称之为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，是英文“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Representational State Transfer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的简称。可以将他理解为一种软件架构风格或设计风格，而不是一个标准。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6EC03D-2DE5-4E23-BDCF-AE59CD077F33}"/>
              </a:ext>
            </a:extLst>
          </p:cNvPr>
          <p:cNvSpPr txBox="1"/>
          <p:nvPr/>
        </p:nvSpPr>
        <p:spPr>
          <a:xfrm>
            <a:off x="537329" y="3198554"/>
            <a:ext cx="8107049" cy="156966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Web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应用程序最重要的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REST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原则是，客户端和服务器之间的交互在请求之间是</a:t>
            </a:r>
            <a:r>
              <a:rPr lang="zh-CN" altLang="en-US" sz="2400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无状态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的。</a:t>
            </a:r>
            <a:endParaRPr lang="en-US" altLang="zh-CN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从客户端到服务器的每个请求都</a:t>
            </a:r>
            <a:r>
              <a:rPr lang="zh-CN" altLang="en-US" sz="2400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必须包含理解请求所必需的信息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</a:t>
            </a:r>
            <a:endParaRPr lang="zh-CN" alt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75A6D49F-2B86-405F-9EEA-6313EA299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344" y="528638"/>
            <a:ext cx="4252913" cy="57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DEFB358-0A39-477F-BE49-D5AA4914B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简单来说，</a:t>
            </a:r>
            <a:r>
              <a:rPr lang="en-US" altLang="zh-CN" dirty="0"/>
              <a:t>RESTful</a:t>
            </a:r>
            <a:r>
              <a:rPr lang="zh-CN" altLang="en-US" dirty="0"/>
              <a:t>风格就是把请求参数变成请求路径的一种风格。</a:t>
            </a:r>
          </a:p>
        </p:txBody>
      </p:sp>
      <p:sp>
        <p:nvSpPr>
          <p:cNvPr id="50185" name="标题 1">
            <a:extLst>
              <a:ext uri="{FF2B5EF4-FFF2-40B4-BE49-F238E27FC236}">
                <a16:creationId xmlns:a16="http://schemas.microsoft.com/office/drawing/2014/main" id="{14C44828-D754-4C02-9B0F-3631E491E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14.2.1 </a:t>
            </a:r>
            <a:r>
              <a:rPr lang="zh-CN" altLang="en-US"/>
              <a:t>什么是</a:t>
            </a:r>
            <a:r>
              <a:rPr lang="en-US" altLang="zh-CN"/>
              <a:t>RESTful</a:t>
            </a:r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267A32F-C20C-4B28-BFFA-5629267B6F34}"/>
              </a:ext>
            </a:extLst>
          </p:cNvPr>
          <p:cNvSpPr/>
          <p:nvPr/>
        </p:nvSpPr>
        <p:spPr bwMode="auto">
          <a:xfrm>
            <a:off x="568620" y="1557338"/>
            <a:ext cx="7985125" cy="3143250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zh-CN" altLang="en-US" sz="2400" dirty="0"/>
          </a:p>
          <a:p>
            <a:pPr>
              <a:defRPr/>
            </a:pPr>
            <a:endParaRPr lang="zh-CN" altLang="en-US" sz="2400" dirty="0"/>
          </a:p>
          <a:p>
            <a:pPr>
              <a:defRPr/>
            </a:pPr>
            <a:endParaRPr lang="zh-CN" altLang="en-US" sz="2400" dirty="0"/>
          </a:p>
          <a:p>
            <a:pPr>
              <a:defRPr/>
            </a:pPr>
            <a:endParaRPr lang="zh-CN" altLang="en-US" sz="2400" dirty="0"/>
          </a:p>
          <a:p>
            <a:pPr>
              <a:defRPr/>
            </a:pPr>
            <a:endParaRPr lang="zh-CN" altLang="en-US" sz="2400" dirty="0"/>
          </a:p>
          <a:p>
            <a:pPr>
              <a:defRPr/>
            </a:pPr>
            <a:endParaRPr lang="zh-CN" altLang="en-US" sz="2400" dirty="0"/>
          </a:p>
          <a:p>
            <a:pPr>
              <a:defRPr/>
            </a:pPr>
            <a:endParaRPr lang="zh-CN" altLang="en-US" sz="2400" dirty="0"/>
          </a:p>
          <a:p>
            <a:pPr>
              <a:defRPr/>
            </a:pPr>
            <a:endParaRPr lang="zh-CN" altLang="en-US" sz="2400" dirty="0"/>
          </a:p>
          <a:p>
            <a:pPr>
              <a:defRPr/>
            </a:pPr>
            <a:endParaRPr lang="zh-CN" altLang="en-US" sz="2400" dirty="0"/>
          </a:p>
          <a:p>
            <a:pPr>
              <a:defRPr/>
            </a:pPr>
            <a:endParaRPr lang="zh-CN" altLang="en-US" sz="2400" dirty="0"/>
          </a:p>
          <a:p>
            <a:pPr>
              <a:defRPr/>
            </a:pPr>
            <a:endParaRPr lang="zh-CN" altLang="en-US" sz="2400" dirty="0"/>
          </a:p>
          <a:p>
            <a:pPr>
              <a:defRPr/>
            </a:pPr>
            <a:endParaRPr lang="zh-CN" altLang="en-US" sz="2400" dirty="0"/>
          </a:p>
          <a:p>
            <a:pPr>
              <a:defRPr/>
            </a:pPr>
            <a:endParaRPr lang="zh-CN" altLang="en-US" sz="2400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0290397-35B9-43CB-99CF-FD3ED5D9D829}"/>
              </a:ext>
            </a:extLst>
          </p:cNvPr>
          <p:cNvGrpSpPr>
            <a:grpSpLocks/>
          </p:cNvGrpSpPr>
          <p:nvPr/>
        </p:nvGrpSpPr>
        <p:grpSpPr bwMode="auto">
          <a:xfrm>
            <a:off x="635295" y="2230438"/>
            <a:ext cx="7832725" cy="493415"/>
            <a:chOff x="606425" y="3111500"/>
            <a:chExt cx="7832725" cy="493415"/>
          </a:xfrm>
        </p:grpSpPr>
        <p:sp>
          <p:nvSpPr>
            <p:cNvPr id="32" name="矩形 86">
              <a:extLst>
                <a:ext uri="{FF2B5EF4-FFF2-40B4-BE49-F238E27FC236}">
                  <a16:creationId xmlns:a16="http://schemas.microsoft.com/office/drawing/2014/main" id="{CB9BB368-6067-4094-92E1-AED3749A0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425" y="3111500"/>
              <a:ext cx="7832725" cy="479425"/>
            </a:xfrm>
            <a:prstGeom prst="rect">
              <a:avLst/>
            </a:prstGeom>
            <a:solidFill>
              <a:srgbClr val="E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" name="TextBox 17">
              <a:extLst>
                <a:ext uri="{FF2B5EF4-FFF2-40B4-BE49-F238E27FC236}">
                  <a16:creationId xmlns:a16="http://schemas.microsoft.com/office/drawing/2014/main" id="{BAE622C4-E953-4FB8-98C4-7B1805053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625" y="3143250"/>
              <a:ext cx="7591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/>
                <a:t>     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http://.../</a:t>
              </a:r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queryItems?id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TextBox 2">
            <a:extLst>
              <a:ext uri="{FF2B5EF4-FFF2-40B4-BE49-F238E27FC236}">
                <a16:creationId xmlns:a16="http://schemas.microsoft.com/office/drawing/2014/main" id="{DEF3A315-A99F-4285-B161-1DD71CB3F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345" y="1824038"/>
            <a:ext cx="79994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        传统的</a:t>
            </a:r>
            <a:r>
              <a:rPr lang="en-US" altLang="zh-CN" sz="2400"/>
              <a:t>URL</a:t>
            </a:r>
            <a:r>
              <a:rPr lang="zh-CN" altLang="en-US" sz="2400"/>
              <a:t>请求格式为：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9235294-F520-4BD1-88E9-9DEF842E92CC}"/>
              </a:ext>
            </a:extLst>
          </p:cNvPr>
          <p:cNvGrpSpPr>
            <a:grpSpLocks/>
          </p:cNvGrpSpPr>
          <p:nvPr/>
        </p:nvGrpSpPr>
        <p:grpSpPr bwMode="auto">
          <a:xfrm>
            <a:off x="635295" y="3711576"/>
            <a:ext cx="7832725" cy="493415"/>
            <a:chOff x="606425" y="4583589"/>
            <a:chExt cx="7832725" cy="493415"/>
          </a:xfrm>
        </p:grpSpPr>
        <p:sp>
          <p:nvSpPr>
            <p:cNvPr id="36" name="矩形 86">
              <a:extLst>
                <a:ext uri="{FF2B5EF4-FFF2-40B4-BE49-F238E27FC236}">
                  <a16:creationId xmlns:a16="http://schemas.microsoft.com/office/drawing/2014/main" id="{CD2BDD70-678A-41AC-B8A2-25570880F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425" y="4583589"/>
              <a:ext cx="7832725" cy="479425"/>
            </a:xfrm>
            <a:prstGeom prst="rect">
              <a:avLst/>
            </a:prstGeom>
            <a:solidFill>
              <a:srgbClr val="E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" name="TextBox 19">
              <a:extLst>
                <a:ext uri="{FF2B5EF4-FFF2-40B4-BE49-F238E27FC236}">
                  <a16:creationId xmlns:a16="http://schemas.microsoft.com/office/drawing/2014/main" id="{F3456B27-3BD5-4BE3-A9E8-AD7A3EE28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625" y="4615339"/>
              <a:ext cx="7591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/>
                <a:t>     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http://.../items/1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TextBox 20">
            <a:extLst>
              <a:ext uri="{FF2B5EF4-FFF2-40B4-BE49-F238E27FC236}">
                <a16:creationId xmlns:a16="http://schemas.microsoft.com/office/drawing/2014/main" id="{40A36A8F-18B8-4794-9FCA-1B643B220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345" y="3295651"/>
            <a:ext cx="79994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        采用</a:t>
            </a:r>
            <a:r>
              <a:rPr lang="en-US" altLang="zh-CN" sz="2400"/>
              <a:t>RESTful</a:t>
            </a:r>
            <a:r>
              <a:rPr lang="zh-CN" altLang="en-US" sz="2400"/>
              <a:t>风格后，其</a:t>
            </a:r>
            <a:r>
              <a:rPr lang="en-US" altLang="zh-CN" sz="2400"/>
              <a:t>URL</a:t>
            </a:r>
            <a:r>
              <a:rPr lang="zh-CN" altLang="en-US" sz="2400"/>
              <a:t>请求为：</a:t>
            </a:r>
          </a:p>
        </p:txBody>
      </p:sp>
      <p:sp>
        <p:nvSpPr>
          <p:cNvPr id="39" name="圆角矩形 1">
            <a:extLst>
              <a:ext uri="{FF2B5EF4-FFF2-40B4-BE49-F238E27FC236}">
                <a16:creationId xmlns:a16="http://schemas.microsoft.com/office/drawing/2014/main" id="{2577B899-ED1C-43CA-B846-68C89F2951EC}"/>
              </a:ext>
            </a:extLst>
          </p:cNvPr>
          <p:cNvSpPr/>
          <p:nvPr/>
        </p:nvSpPr>
        <p:spPr>
          <a:xfrm>
            <a:off x="5545515" y="2738438"/>
            <a:ext cx="2863195" cy="585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sz="2000" dirty="0"/>
              <a:t>参数</a:t>
            </a:r>
            <a:r>
              <a:rPr lang="en-US" altLang="zh-CN" sz="2000" dirty="0"/>
              <a:t>id=1</a:t>
            </a:r>
            <a:r>
              <a:rPr lang="zh-CN" altLang="zh-CN" sz="2000" dirty="0"/>
              <a:t>变成了请求路径的一部分</a:t>
            </a:r>
            <a:endParaRPr lang="zh-CN" altLang="en-US" sz="2000" dirty="0"/>
          </a:p>
        </p:txBody>
      </p:sp>
      <p:sp>
        <p:nvSpPr>
          <p:cNvPr id="40" name="TextBox 3">
            <a:extLst>
              <a:ext uri="{FF2B5EF4-FFF2-40B4-BE49-F238E27FC236}">
                <a16:creationId xmlns:a16="http://schemas.microsoft.com/office/drawing/2014/main" id="{321393D6-C1F4-452A-9896-D8E1974A5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124" y="2262286"/>
            <a:ext cx="542925" cy="461665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107A4605-58DE-4688-9BCB-F8525F164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685" y="3734193"/>
            <a:ext cx="271463" cy="461665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C723E5B-11BE-4904-AEF6-4AF5F497A494}"/>
              </a:ext>
            </a:extLst>
          </p:cNvPr>
          <p:cNvCxnSpPr>
            <a:stCxn id="40" idx="3"/>
          </p:cNvCxnSpPr>
          <p:nvPr/>
        </p:nvCxnSpPr>
        <p:spPr>
          <a:xfrm>
            <a:off x="4526049" y="2493119"/>
            <a:ext cx="1047750" cy="5295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E5DE25A-7004-4050-BAE3-A45AFDC4D0D2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3391148" y="3022699"/>
            <a:ext cx="2154367" cy="9423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25">
            <a:extLst>
              <a:ext uri="{FF2B5EF4-FFF2-40B4-BE49-F238E27FC236}">
                <a16:creationId xmlns:a16="http://schemas.microsoft.com/office/drawing/2014/main" id="{FAD17AE6-DE62-40F9-AE43-BCDCDB8DB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637" y="2267147"/>
            <a:ext cx="1395661" cy="461665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45" name="TextBox 26">
            <a:extLst>
              <a:ext uri="{FF2B5EF4-FFF2-40B4-BE49-F238E27FC236}">
                <a16:creationId xmlns:a16="http://schemas.microsoft.com/office/drawing/2014/main" id="{6AF2D3AE-7C19-4DD9-82A7-F3B62B2A3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637" y="3762376"/>
            <a:ext cx="650696" cy="461665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46" name="圆角矩形 14">
            <a:extLst>
              <a:ext uri="{FF2B5EF4-FFF2-40B4-BE49-F238E27FC236}">
                <a16:creationId xmlns:a16="http://schemas.microsoft.com/office/drawing/2014/main" id="{AA73FBE2-0A0A-497D-874E-94B96DC89E2E}"/>
              </a:ext>
            </a:extLst>
          </p:cNvPr>
          <p:cNvSpPr/>
          <p:nvPr/>
        </p:nvSpPr>
        <p:spPr>
          <a:xfrm>
            <a:off x="5031166" y="2738438"/>
            <a:ext cx="2032000" cy="557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动词形式的路径变成了名词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F532002-E04C-448C-956E-BB4932A15D10}"/>
              </a:ext>
            </a:extLst>
          </p:cNvPr>
          <p:cNvCxnSpPr>
            <a:cxnSpLocks/>
            <a:stCxn id="44" idx="2"/>
            <a:endCxn id="46" idx="1"/>
          </p:cNvCxnSpPr>
          <p:nvPr/>
        </p:nvCxnSpPr>
        <p:spPr>
          <a:xfrm>
            <a:off x="3161468" y="2728812"/>
            <a:ext cx="1869698" cy="288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4625C36-24B3-4FFA-BD96-0921B63F363A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3096004" y="3017045"/>
            <a:ext cx="1935162" cy="7262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50"/>
                            </p:stCondLst>
                            <p:childTnLst>
                              <p:par>
                                <p:cTn id="7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0" grpId="0" animBg="1"/>
      <p:bldP spid="34" grpId="0"/>
      <p:bldP spid="38" grpId="0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4" grpId="0" animBg="1"/>
      <p:bldP spid="45" grpId="0" animBg="1"/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EDDB0D6-382A-48BC-B2BC-E4E9CED6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查询用户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B793A24-FBAC-482B-B848-AF2D0681F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14.2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B01821-9A47-43A4-A48C-3BBAC243889B}"/>
              </a:ext>
            </a:extLst>
          </p:cNvPr>
          <p:cNvSpPr txBox="1"/>
          <p:nvPr/>
        </p:nvSpPr>
        <p:spPr>
          <a:xfrm>
            <a:off x="1848830" y="619183"/>
            <a:ext cx="7295169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&lt;script </a:t>
            </a:r>
            <a:r>
              <a:rPr lang="en-US" altLang="zh-CN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="http://libs.baidu.com/</a:t>
            </a:r>
            <a:r>
              <a:rPr lang="en-US" altLang="zh-CN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jquery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/2.1.4/jquery.min.js"&gt;&lt;/script&gt;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&lt;script type="text/</a:t>
            </a:r>
            <a:r>
              <a:rPr lang="en-US" altLang="zh-CN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"&gt;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function search(){	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var id = $("#number").</a:t>
            </a:r>
            <a:r>
              <a:rPr lang="en-US" altLang="zh-CN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$.ajax({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en-US" altLang="zh-CN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: "${</a:t>
            </a:r>
            <a:r>
              <a:rPr lang="en-US" altLang="zh-CN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pageContext.request.contextPath</a:t>
            </a:r>
            <a:r>
              <a:rPr lang="en-US" altLang="zh-CN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}/user/"+id,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type : "GET",  </a:t>
            </a:r>
            <a:r>
              <a:rPr lang="en-US" altLang="zh-CN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dataType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: "json",		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success : function(data){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if(</a:t>
            </a:r>
            <a:r>
              <a:rPr lang="en-US" altLang="zh-CN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data.username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!= null){				    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alert("</a:t>
            </a:r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您查询的用户是：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"+</a:t>
            </a:r>
            <a:r>
              <a:rPr lang="en-US" altLang="zh-CN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data.username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}else{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alert("</a:t>
            </a:r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没有找到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:"+id+"</a:t>
            </a:r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 用户！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    }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});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&lt;/script&gt;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19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EDDB0D6-382A-48BC-B2BC-E4E9CED6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查询用户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B793A24-FBAC-482B-B848-AF2D0681F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14.2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B01821-9A47-43A4-A48C-3BBAC243889B}"/>
              </a:ext>
            </a:extLst>
          </p:cNvPr>
          <p:cNvSpPr txBox="1"/>
          <p:nvPr/>
        </p:nvSpPr>
        <p:spPr>
          <a:xfrm>
            <a:off x="1848831" y="684857"/>
            <a:ext cx="6174556" cy="40318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&lt;script </a:t>
            </a:r>
            <a:r>
              <a:rPr lang="en-US" altLang="zh-CN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="http://libs.baidu.com/</a:t>
            </a:r>
            <a:r>
              <a:rPr lang="en-US" altLang="zh-CN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jquery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/2.1.4/jquery.min.js"&gt;&lt;/script&gt;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&lt;script type="text/</a:t>
            </a:r>
            <a:r>
              <a:rPr lang="en-US" altLang="zh-CN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"&gt;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function search(){	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var id = $("#number").</a:t>
            </a:r>
            <a:r>
              <a:rPr lang="en-US" altLang="zh-CN" sz="16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$.ajax({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en-US" altLang="zh-C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: "${</a:t>
            </a:r>
            <a:r>
              <a:rPr lang="en-US" altLang="zh-CN" sz="16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pageContext.request.contextPath</a:t>
            </a:r>
            <a:r>
              <a:rPr lang="en-US" altLang="zh-C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}/user/"+id,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type : "GET",  </a:t>
            </a:r>
            <a:r>
              <a:rPr lang="en-US" altLang="zh-CN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dataType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: "json",		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success : function(data){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if(</a:t>
            </a:r>
            <a:r>
              <a:rPr lang="en-US" altLang="zh-CN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data.username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!= null){				    </a:t>
            </a: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alert("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您查询的用户是：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"+</a:t>
            </a:r>
            <a:r>
              <a:rPr lang="en-US" altLang="zh-CN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data.username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}else{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alert("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没有找到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:"+id+"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 用户！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    }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});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&lt;/script&gt;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8C5DC1-EFA8-4D24-9B2E-6D8E7FFBAE1C}"/>
              </a:ext>
            </a:extLst>
          </p:cNvPr>
          <p:cNvSpPr txBox="1"/>
          <p:nvPr/>
        </p:nvSpPr>
        <p:spPr>
          <a:xfrm>
            <a:off x="56563" y="1968035"/>
            <a:ext cx="7295168" cy="31754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marL="342900" indent="-342900">
              <a:defRPr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@</a:t>
            </a:r>
            <a:r>
              <a:rPr lang="en-US" altLang="zh-CN" dirty="0" err="1">
                <a:solidFill>
                  <a:srgbClr val="FF0000"/>
                </a:solidFill>
              </a:rPr>
              <a:t>RequestMapping</a:t>
            </a:r>
            <a:r>
              <a:rPr lang="en-US" altLang="zh-CN" dirty="0">
                <a:solidFill>
                  <a:srgbClr val="FF0000"/>
                </a:solidFill>
              </a:rPr>
              <a:t>(value="/user/{id}",method=</a:t>
            </a:r>
            <a:r>
              <a:rPr lang="en-US" altLang="zh-CN" dirty="0" err="1">
                <a:solidFill>
                  <a:srgbClr val="FF0000"/>
                </a:solidFill>
              </a:rPr>
              <a:t>RequestMethod.GET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@</a:t>
            </a:r>
            <a:r>
              <a:rPr lang="en-US" altLang="zh-CN" dirty="0" err="1">
                <a:solidFill>
                  <a:srgbClr val="FF0000"/>
                </a:solidFill>
              </a:rPr>
              <a:t>ResponseBody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b="0" dirty="0">
                <a:solidFill>
                  <a:schemeClr val="tx1"/>
                </a:solidFill>
                <a:effectLst/>
              </a:rPr>
              <a:t>public User </a:t>
            </a:r>
            <a:r>
              <a:rPr lang="en-US" altLang="zh-CN" b="0" dirty="0" err="1">
                <a:solidFill>
                  <a:schemeClr val="tx1"/>
                </a:solidFill>
                <a:effectLst/>
              </a:rPr>
              <a:t>selectUser</a:t>
            </a:r>
            <a:r>
              <a:rPr lang="en-US" altLang="zh-CN" b="0" dirty="0">
                <a:solidFill>
                  <a:schemeClr val="tx1"/>
                </a:solidFill>
                <a:effectLst/>
              </a:rPr>
              <a:t>(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@</a:t>
            </a:r>
            <a:r>
              <a:rPr lang="en-US" altLang="zh-CN" dirty="0" err="1">
                <a:solidFill>
                  <a:srgbClr val="FF0000"/>
                </a:solidFill>
                <a:effectLst/>
              </a:rPr>
              <a:t>PathVariable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("id") </a:t>
            </a:r>
            <a:r>
              <a:rPr lang="en-US" altLang="zh-CN" b="0" dirty="0">
                <a:solidFill>
                  <a:schemeClr val="tx1"/>
                </a:solidFill>
                <a:effectLst/>
              </a:rPr>
              <a:t>String id){	</a:t>
            </a:r>
            <a:endParaRPr lang="zh-CN" altLang="zh-CN" b="0" dirty="0">
              <a:solidFill>
                <a:schemeClr val="tx1"/>
              </a:solidFill>
              <a:effectLst/>
            </a:endParaRPr>
          </a:p>
          <a:p>
            <a:r>
              <a:rPr lang="en-US" altLang="zh-CN" b="0" dirty="0">
                <a:solidFill>
                  <a:schemeClr val="tx1"/>
                </a:solidFill>
                <a:effectLst/>
              </a:rPr>
              <a:t>	    </a:t>
            </a:r>
            <a:r>
              <a:rPr lang="en-US" altLang="zh-CN" b="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altLang="zh-CN" b="0" dirty="0">
                <a:solidFill>
                  <a:schemeClr val="tx1"/>
                </a:solidFill>
                <a:effectLst/>
              </a:rPr>
              <a:t>("id="+id);</a:t>
            </a:r>
            <a:endParaRPr lang="zh-CN" altLang="zh-CN" b="0" dirty="0">
              <a:solidFill>
                <a:schemeClr val="tx1"/>
              </a:solidFill>
              <a:effectLst/>
            </a:endParaRPr>
          </a:p>
          <a:p>
            <a:r>
              <a:rPr lang="en-US" altLang="zh-CN" b="0" dirty="0">
                <a:solidFill>
                  <a:schemeClr val="tx1"/>
                </a:solidFill>
                <a:effectLst/>
              </a:rPr>
              <a:t>	    User user=new User();	</a:t>
            </a:r>
            <a:endParaRPr lang="zh-CN" altLang="zh-CN" b="0" dirty="0">
              <a:solidFill>
                <a:schemeClr val="tx1"/>
              </a:solidFill>
              <a:effectLst/>
            </a:endParaRPr>
          </a:p>
          <a:p>
            <a:r>
              <a:rPr lang="en-US" altLang="zh-CN" b="0" dirty="0">
                <a:solidFill>
                  <a:schemeClr val="tx1"/>
                </a:solidFill>
                <a:effectLst/>
              </a:rPr>
              <a:t>	    if(</a:t>
            </a:r>
            <a:r>
              <a:rPr lang="en-US" altLang="zh-CN" b="0" dirty="0" err="1">
                <a:solidFill>
                  <a:schemeClr val="tx1"/>
                </a:solidFill>
                <a:effectLst/>
              </a:rPr>
              <a:t>id.equals</a:t>
            </a:r>
            <a:r>
              <a:rPr lang="en-US" altLang="zh-CN" b="0" dirty="0">
                <a:solidFill>
                  <a:schemeClr val="tx1"/>
                </a:solidFill>
                <a:effectLst/>
              </a:rPr>
              <a:t>("1234")){	    </a:t>
            </a:r>
            <a:endParaRPr lang="zh-CN" altLang="zh-CN" b="0" dirty="0">
              <a:solidFill>
                <a:schemeClr val="tx1"/>
              </a:solidFill>
              <a:effectLst/>
            </a:endParaRPr>
          </a:p>
          <a:p>
            <a:r>
              <a:rPr lang="en-US" altLang="zh-CN" b="0" dirty="0">
                <a:solidFill>
                  <a:schemeClr val="tx1"/>
                </a:solidFill>
                <a:effectLst/>
              </a:rPr>
              <a:t>	     	</a:t>
            </a:r>
            <a:r>
              <a:rPr lang="en-US" altLang="zh-CN" b="0" dirty="0" err="1">
                <a:solidFill>
                  <a:schemeClr val="tx1"/>
                </a:solidFill>
                <a:effectLst/>
              </a:rPr>
              <a:t>user.setPassword</a:t>
            </a:r>
            <a:r>
              <a:rPr lang="en-US" altLang="zh-CN" b="0" dirty="0">
                <a:solidFill>
                  <a:schemeClr val="tx1"/>
                </a:solidFill>
                <a:effectLst/>
              </a:rPr>
              <a:t>("654321");</a:t>
            </a:r>
            <a:endParaRPr lang="zh-CN" altLang="zh-CN" b="0" dirty="0">
              <a:solidFill>
                <a:schemeClr val="tx1"/>
              </a:solidFill>
              <a:effectLst/>
            </a:endParaRPr>
          </a:p>
          <a:p>
            <a:r>
              <a:rPr lang="en-US" altLang="zh-CN" b="0" dirty="0">
                <a:solidFill>
                  <a:schemeClr val="tx1"/>
                </a:solidFill>
                <a:effectLst/>
              </a:rPr>
              <a:t>	         </a:t>
            </a:r>
            <a:r>
              <a:rPr lang="en-US" altLang="zh-CN" b="0" dirty="0" err="1">
                <a:solidFill>
                  <a:schemeClr val="tx1"/>
                </a:solidFill>
                <a:effectLst/>
              </a:rPr>
              <a:t>user.setUsername</a:t>
            </a:r>
            <a:r>
              <a:rPr lang="en-US" altLang="zh-CN" b="0" dirty="0">
                <a:solidFill>
                  <a:schemeClr val="tx1"/>
                </a:solidFill>
                <a:effectLst/>
              </a:rPr>
              <a:t>("tom");</a:t>
            </a:r>
            <a:endParaRPr lang="zh-CN" altLang="zh-CN" b="0" dirty="0">
              <a:solidFill>
                <a:schemeClr val="tx1"/>
              </a:solidFill>
              <a:effectLst/>
            </a:endParaRPr>
          </a:p>
          <a:p>
            <a:r>
              <a:rPr lang="en-US" altLang="zh-CN" b="0" dirty="0">
                <a:solidFill>
                  <a:schemeClr val="tx1"/>
                </a:solidFill>
                <a:effectLst/>
              </a:rPr>
              <a:t>	    }	</a:t>
            </a:r>
            <a:endParaRPr lang="zh-CN" altLang="zh-CN" b="0" dirty="0">
              <a:solidFill>
                <a:schemeClr val="tx1"/>
              </a:solidFill>
              <a:effectLst/>
            </a:endParaRPr>
          </a:p>
          <a:p>
            <a:r>
              <a:rPr lang="en-US" altLang="zh-CN" b="0" dirty="0">
                <a:solidFill>
                  <a:schemeClr val="tx1"/>
                </a:solidFill>
                <a:effectLst/>
              </a:rPr>
              <a:t>	   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return user;</a:t>
            </a:r>
            <a:endParaRPr lang="zh-CN" altLang="zh-CN" dirty="0">
              <a:solidFill>
                <a:srgbClr val="FF0000"/>
              </a:solidFill>
              <a:effectLst/>
            </a:endParaRPr>
          </a:p>
          <a:p>
            <a:r>
              <a:rPr lang="en-US" altLang="zh-CN" b="0" dirty="0">
                <a:solidFill>
                  <a:schemeClr val="tx1"/>
                </a:solidFill>
                <a:effectLst/>
              </a:rPr>
              <a:t>}</a:t>
            </a:r>
            <a:endParaRPr lang="zh-CN" altLang="zh-CN" b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615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 L 0.21979 -0.1422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-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A498B21-FCA4-49FD-87F9-6F1D5298F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整体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API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设计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Get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方式请求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/user/{id}: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根据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ID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获取该用户信息</a:t>
            </a:r>
            <a:endParaRPr lang="zh-CN" alt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Post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方式请求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/user: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保存（添加）用户信息</a:t>
            </a:r>
            <a:endParaRPr lang="zh-CN" alt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Put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方式请求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/user: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更新用户信息</a:t>
            </a:r>
            <a:endParaRPr lang="zh-CN" alt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Delete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方式请求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/user/{id}: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根据用户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ID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删除用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Get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方式请求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/user:</a:t>
            </a:r>
            <a:r>
              <a:rPr lang="zh-CN" altLang="en-US" b="1" i="0">
                <a:solidFill>
                  <a:srgbClr val="000000"/>
                </a:solidFill>
                <a:effectLst/>
                <a:latin typeface="Helvetica Neue"/>
              </a:rPr>
              <a:t>获取所有用户</a:t>
            </a:r>
            <a:endParaRPr lang="zh-CN" altLang="en-US" b="0" i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endParaRPr lang="zh-CN" alt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9CBCC2D-3B78-4465-8742-F0D828E65D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14.2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23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222B96B-5023-48BD-AA43-1385E3A6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@</a:t>
            </a:r>
            <a:r>
              <a:rPr lang="en-US" altLang="zh-CN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RequestParam</a:t>
            </a:r>
            <a:endParaRPr lang="en-US" altLang="zh-CN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</a:pPr>
            <a:r>
              <a:rPr lang="zh-CN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包装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POJO</a:t>
            </a:r>
            <a:r>
              <a:rPr lang="zh-CN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类型绑定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</a:t>
            </a:r>
            <a:endParaRPr lang="en-US" altLang="zh-CN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public String </a:t>
            </a:r>
            <a:r>
              <a:rPr lang="en-US" altLang="zh-CN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deleteUsers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(Integer[] ids)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public String </a:t>
            </a:r>
            <a:r>
              <a:rPr lang="en-US" altLang="zh-CN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editUsers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UserVO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userList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关于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id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的传递：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id:${param.id}</a:t>
            </a:r>
            <a:endParaRPr lang="zh-CN" altLang="zh-CN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6" name="标题 1">
            <a:extLst>
              <a:ext uri="{FF2B5EF4-FFF2-40B4-BE49-F238E27FC236}">
                <a16:creationId xmlns:a16="http://schemas.microsoft.com/office/drawing/2014/main" id="{BD7EB23D-8ADA-4244-BE80-17FD78E60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上节实验点评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E50D896-B254-4935-A877-4A0AD2C71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433" y="642148"/>
            <a:ext cx="6326691" cy="419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本章主要对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数据交互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风格的请求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进行了详细的讲解。首先简单介绍了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，然后通过案例讲解了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数据的交互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。接下来讲解了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，最后通过用户信息查询案例来演示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的实际使用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通过本章的学习，可以掌握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数据交互和对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风格支持，这对今后实际开发有极大的帮助。</a:t>
            </a:r>
          </a:p>
        </p:txBody>
      </p:sp>
      <p:sp>
        <p:nvSpPr>
          <p:cNvPr id="52226" name="标题 1">
            <a:extLst>
              <a:ext uri="{FF2B5EF4-FFF2-40B4-BE49-F238E27FC236}">
                <a16:creationId xmlns:a16="http://schemas.microsoft.com/office/drawing/2014/main" id="{1D67886E-C8DC-4538-86BA-8142B2EA7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860" y="51198"/>
            <a:ext cx="3861197" cy="57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B4089C0-3CBD-4199-8C7A-A3DCCC66FFE4}"/>
              </a:ext>
            </a:extLst>
          </p:cNvPr>
          <p:cNvGrpSpPr>
            <a:grpSpLocks/>
          </p:cNvGrpSpPr>
          <p:nvPr/>
        </p:nvGrpSpPr>
        <p:grpSpPr bwMode="auto">
          <a:xfrm>
            <a:off x="1838227" y="761899"/>
            <a:ext cx="6890993" cy="5365523"/>
            <a:chOff x="2374672" y="3174847"/>
            <a:chExt cx="5913437" cy="681981"/>
          </a:xfrm>
        </p:grpSpPr>
        <p:sp>
          <p:nvSpPr>
            <p:cNvPr id="52231" name="圆角矩形 1">
              <a:extLst>
                <a:ext uri="{FF2B5EF4-FFF2-40B4-BE49-F238E27FC236}">
                  <a16:creationId xmlns:a16="http://schemas.microsoft.com/office/drawing/2014/main" id="{00094978-9CC5-4F66-8BDE-EA0892663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672" y="3174847"/>
              <a:ext cx="5913437" cy="514801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0070C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2232" name="矩形 2">
              <a:extLst>
                <a:ext uri="{FF2B5EF4-FFF2-40B4-BE49-F238E27FC236}">
                  <a16:creationId xmlns:a16="http://schemas.microsoft.com/office/drawing/2014/main" id="{E8209217-8BD2-47BC-82CB-C33846933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842" y="3358165"/>
              <a:ext cx="5739381" cy="498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zh-CN" sz="1500">
                <a:solidFill>
                  <a:srgbClr val="000000"/>
                </a:solidFill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B46F894A-3AE9-4675-8F89-DF9F4086B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46" y="1453757"/>
            <a:ext cx="1835944" cy="259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0" name="标题 1">
            <a:extLst>
              <a:ext uri="{FF2B5EF4-FFF2-40B4-BE49-F238E27FC236}">
                <a16:creationId xmlns:a16="http://schemas.microsoft.com/office/drawing/2014/main" id="{7AB752B8-22AD-41C8-8A16-22BEDA4E5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14.3 </a:t>
            </a:r>
            <a:r>
              <a:rPr lang="zh-CN" altLang="en-US"/>
              <a:t>本章小结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D48AD74-3687-4533-9C0F-D0340232A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8625" indent="-428625" eaLnBrk="1" hangingPunct="1">
              <a:buNone/>
              <a:defRPr/>
            </a:pPr>
            <a:r>
              <a:rPr lang="zh-CN" altLang="en-US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本章作业 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请简述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数据交互两个注解的作用。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请简述静态资源访问的几种配置方式。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8625" lvl="1" indent="-428625" eaLnBrk="1" hangingPunct="1">
              <a:lnSpc>
                <a:spcPct val="150000"/>
              </a:lnSpc>
              <a:buNone/>
              <a:defRPr/>
            </a:pPr>
            <a:r>
              <a:rPr lang="zh-CN" altLang="en-US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</a:t>
            </a:r>
            <a:r>
              <a:rPr lang="zh-CN" altLang="en-US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</a:rPr>
              <a:t>预习作业</a:t>
            </a:r>
            <a:endParaRPr lang="en-US" altLang="zh-CN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如何定义和配置拦截器？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单个拦截器和多个拦截器是如何执行的？</a:t>
            </a:r>
            <a:endParaRPr lang="en-US" altLang="zh-CN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dirty="0">
              <a:solidFill>
                <a:prstClr val="black"/>
              </a:solidFill>
            </a:endParaRPr>
          </a:p>
          <a:p>
            <a:endParaRPr lang="zh-CN" altLang="en-US" sz="3200" dirty="0"/>
          </a:p>
        </p:txBody>
      </p:sp>
      <p:sp>
        <p:nvSpPr>
          <p:cNvPr id="53250" name="标题 1">
            <a:extLst>
              <a:ext uri="{FF2B5EF4-FFF2-40B4-BE49-F238E27FC236}">
                <a16:creationId xmlns:a16="http://schemas.microsoft.com/office/drawing/2014/main" id="{13353C91-2337-461D-9F11-3C649CD2B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r>
              <a:rPr lang="en-US" altLang="zh-CN"/>
              <a:t>&amp;</a:t>
            </a:r>
            <a:r>
              <a:rPr lang="zh-CN" altLang="en-US"/>
              <a:t>预习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DAD7D-0D82-470F-B662-CB21084AE157}"/>
              </a:ext>
            </a:extLst>
          </p:cNvPr>
          <p:cNvSpPr txBox="1">
            <a:spLocks/>
          </p:cNvSpPr>
          <p:nvPr/>
        </p:nvSpPr>
        <p:spPr bwMode="auto">
          <a:xfrm>
            <a:off x="1503760" y="1110853"/>
            <a:ext cx="5981700" cy="31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endParaRPr lang="en-US" altLang="zh-CN" sz="1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08215048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AD8D7F-C785-4C3E-9A61-05A09BE9E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数据？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RESTful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风格的请求样式？</a:t>
            </a:r>
          </a:p>
          <a:p>
            <a:endParaRPr lang="zh-CN" altLang="en-US" dirty="0"/>
          </a:p>
        </p:txBody>
      </p:sp>
      <p:sp>
        <p:nvSpPr>
          <p:cNvPr id="32770" name="标题 1">
            <a:extLst>
              <a:ext uri="{FF2B5EF4-FFF2-40B4-BE49-F238E27FC236}">
                <a16:creationId xmlns:a16="http://schemas.microsoft.com/office/drawing/2014/main" id="{013CA668-328C-4F41-8B57-835AEC188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课前准备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8FDE8140-A23E-4579-A29B-A536180B31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学习目标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1F10B09-AC3D-4656-B715-DD204E7EE094}"/>
              </a:ext>
            </a:extLst>
          </p:cNvPr>
          <p:cNvGrpSpPr>
            <a:grpSpLocks/>
          </p:cNvGrpSpPr>
          <p:nvPr/>
        </p:nvGrpSpPr>
        <p:grpSpPr bwMode="auto">
          <a:xfrm>
            <a:off x="1526023" y="1284762"/>
            <a:ext cx="5245100" cy="4035425"/>
            <a:chOff x="1643733" y="2112066"/>
            <a:chExt cx="5245036" cy="4035361"/>
          </a:xfrm>
        </p:grpSpPr>
        <p:grpSp>
          <p:nvGrpSpPr>
            <p:cNvPr id="40" name="组合 41">
              <a:extLst>
                <a:ext uri="{FF2B5EF4-FFF2-40B4-BE49-F238E27FC236}">
                  <a16:creationId xmlns:a16="http://schemas.microsoft.com/office/drawing/2014/main" id="{5A9C5D4E-467E-48F2-BB35-21E6973408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3733" y="2112066"/>
              <a:ext cx="5245036" cy="4035361"/>
              <a:chOff x="1398367" y="1722062"/>
              <a:chExt cx="5245036" cy="4035172"/>
            </a:xfrm>
          </p:grpSpPr>
          <p:graphicFrame>
            <p:nvGraphicFramePr>
              <p:cNvPr id="48" name="图表 2">
                <a:extLst>
                  <a:ext uri="{FF2B5EF4-FFF2-40B4-BE49-F238E27FC236}">
                    <a16:creationId xmlns:a16="http://schemas.microsoft.com/office/drawing/2014/main" id="{617FEA65-0E4C-4CD5-A38E-9E3F92F066F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347567" y="1671264"/>
              <a:ext cx="5346636" cy="41367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" imgW="5346655" imgH="4139543" progId="Excel.Chart.8">
                      <p:embed/>
                    </p:oleObj>
                  </mc:Choice>
                  <mc:Fallback>
                    <p:oleObj r:id="rId3" imgW="5346655" imgH="4139543" progId="Excel.Chart.8">
                      <p:embed/>
                      <p:pic>
                        <p:nvPicPr>
                          <p:cNvPr id="33825" name="图表 2">
                            <a:extLst>
                              <a:ext uri="{FF2B5EF4-FFF2-40B4-BE49-F238E27FC236}">
                                <a16:creationId xmlns:a16="http://schemas.microsoft.com/office/drawing/2014/main" id="{21514A85-A066-4C99-AAE3-AE2AA77C2BFB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7567" y="1671264"/>
                            <a:ext cx="5346636" cy="41367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" name="TextBox 48">
                <a:extLst>
                  <a:ext uri="{FF2B5EF4-FFF2-40B4-BE49-F238E27FC236}">
                    <a16:creationId xmlns:a16="http://schemas.microsoft.com/office/drawing/2014/main" id="{ED80F61A-2C88-4876-8321-5E1CBE716809}"/>
                  </a:ext>
                </a:extLst>
              </p:cNvPr>
              <p:cNvSpPr txBox="1"/>
              <p:nvPr/>
            </p:nvSpPr>
            <p:spPr bwMode="auto">
              <a:xfrm>
                <a:off x="3762125" y="2290351"/>
                <a:ext cx="1042975" cy="3698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pc="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54" name="TextBox 49">
                <a:extLst>
                  <a:ext uri="{FF2B5EF4-FFF2-40B4-BE49-F238E27FC236}">
                    <a16:creationId xmlns:a16="http://schemas.microsoft.com/office/drawing/2014/main" id="{5F77DE9F-6F72-4153-A95D-30B07200358D}"/>
                  </a:ext>
                </a:extLst>
              </p:cNvPr>
              <p:cNvSpPr txBox="1"/>
              <p:nvPr/>
            </p:nvSpPr>
            <p:spPr bwMode="auto">
              <a:xfrm rot="3902762" flipV="1">
                <a:off x="2592973" y="3746782"/>
                <a:ext cx="1041335" cy="36988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pc="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</a:p>
            </p:txBody>
          </p:sp>
          <p:sp>
            <p:nvSpPr>
              <p:cNvPr id="55" name="TextBox 50">
                <a:extLst>
                  <a:ext uri="{FF2B5EF4-FFF2-40B4-BE49-F238E27FC236}">
                    <a16:creationId xmlns:a16="http://schemas.microsoft.com/office/drawing/2014/main" id="{90DAF8C3-2A0C-4B22-A136-1DEC64D38E35}"/>
                  </a:ext>
                </a:extLst>
              </p:cNvPr>
              <p:cNvSpPr txBox="1"/>
              <p:nvPr/>
            </p:nvSpPr>
            <p:spPr bwMode="auto">
              <a:xfrm rot="6886003" flipH="1" flipV="1">
                <a:off x="4635266" y="3719002"/>
                <a:ext cx="1041335" cy="36829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pc="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熟悉</a:t>
                </a:r>
              </a:p>
            </p:txBody>
          </p:sp>
        </p:grpSp>
        <p:grpSp>
          <p:nvGrpSpPr>
            <p:cNvPr id="41" name="组合 2">
              <a:extLst>
                <a:ext uri="{FF2B5EF4-FFF2-40B4-BE49-F238E27FC236}">
                  <a16:creationId xmlns:a16="http://schemas.microsoft.com/office/drawing/2014/main" id="{7B8868C3-CA90-4785-93C3-A6376FE3B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775" y="3337585"/>
              <a:ext cx="1203325" cy="1201737"/>
              <a:chOff x="3692088" y="2878838"/>
              <a:chExt cx="1203191" cy="1201737"/>
            </a:xfrm>
          </p:grpSpPr>
          <p:sp>
            <p:nvSpPr>
              <p:cNvPr id="42" name="弧形 41">
                <a:extLst>
                  <a:ext uri="{FF2B5EF4-FFF2-40B4-BE49-F238E27FC236}">
                    <a16:creationId xmlns:a16="http://schemas.microsoft.com/office/drawing/2014/main" id="{C2CF3A95-3ACF-4D59-B138-DF0F7045871E}"/>
                  </a:ext>
                </a:extLst>
              </p:cNvPr>
              <p:cNvSpPr/>
              <p:nvPr/>
            </p:nvSpPr>
            <p:spPr bwMode="auto">
              <a:xfrm rot="5400000">
                <a:off x="3693461" y="2878121"/>
                <a:ext cx="1201719" cy="1203176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D5F4FF"/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3" name="弧形 42">
                <a:extLst>
                  <a:ext uri="{FF2B5EF4-FFF2-40B4-BE49-F238E27FC236}">
                    <a16:creationId xmlns:a16="http://schemas.microsoft.com/office/drawing/2014/main" id="{28C557AE-8387-4AAB-B626-6E26F1E2F84E}"/>
                  </a:ext>
                </a:extLst>
              </p:cNvPr>
              <p:cNvSpPr/>
              <p:nvPr/>
            </p:nvSpPr>
            <p:spPr bwMode="auto">
              <a:xfrm>
                <a:off x="3795907" y="2996323"/>
                <a:ext cx="990477" cy="992172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D5F4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4" name="弧形 43">
                <a:extLst>
                  <a:ext uri="{FF2B5EF4-FFF2-40B4-BE49-F238E27FC236}">
                    <a16:creationId xmlns:a16="http://schemas.microsoft.com/office/drawing/2014/main" id="{6ECF6925-CC66-4993-ABD1-C528E30BF603}"/>
                  </a:ext>
                </a:extLst>
              </p:cNvPr>
              <p:cNvSpPr/>
              <p:nvPr/>
            </p:nvSpPr>
            <p:spPr bwMode="auto">
              <a:xfrm rot="16200000">
                <a:off x="3891894" y="3136857"/>
                <a:ext cx="822312" cy="753969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D5F4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grpSp>
        <p:nvGrpSpPr>
          <p:cNvPr id="58" name="组合 6">
            <a:extLst>
              <a:ext uri="{FF2B5EF4-FFF2-40B4-BE49-F238E27FC236}">
                <a16:creationId xmlns:a16="http://schemas.microsoft.com/office/drawing/2014/main" id="{320AE026-EB76-424D-AF59-228BF8A32DE2}"/>
              </a:ext>
            </a:extLst>
          </p:cNvPr>
          <p:cNvGrpSpPr>
            <a:grpSpLocks/>
          </p:cNvGrpSpPr>
          <p:nvPr/>
        </p:nvGrpSpPr>
        <p:grpSpPr bwMode="auto">
          <a:xfrm>
            <a:off x="4107129" y="720304"/>
            <a:ext cx="5833299" cy="906464"/>
            <a:chOff x="5992748" y="1827529"/>
            <a:chExt cx="3807731" cy="905983"/>
          </a:xfrm>
        </p:grpSpPr>
        <p:sp>
          <p:nvSpPr>
            <p:cNvPr id="59" name="矩形 5">
              <a:extLst>
                <a:ext uri="{FF2B5EF4-FFF2-40B4-BE49-F238E27FC236}">
                  <a16:creationId xmlns:a16="http://schemas.microsoft.com/office/drawing/2014/main" id="{35DF315F-5B06-481D-B983-85035581695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992748" y="2027732"/>
              <a:ext cx="3807731" cy="64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MVC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JSON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数据交互的使用</a:t>
              </a:r>
              <a:endPara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MVC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RESTful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风格请求的使用</a:t>
              </a:r>
              <a:endPara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1" name="组合 16">
              <a:extLst>
                <a:ext uri="{FF2B5EF4-FFF2-40B4-BE49-F238E27FC236}">
                  <a16:creationId xmlns:a16="http://schemas.microsoft.com/office/drawing/2014/main" id="{CBD4FBC8-4C43-4E7B-B8CA-C8BFE05028C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012513" y="2286831"/>
              <a:ext cx="2974750" cy="446681"/>
              <a:chOff x="980659" y="2862509"/>
              <a:chExt cx="3110526" cy="446892"/>
            </a:xfrm>
          </p:grpSpPr>
          <p:cxnSp>
            <p:nvCxnSpPr>
              <p:cNvPr id="67" name="直接连接符 7">
                <a:extLst>
                  <a:ext uri="{FF2B5EF4-FFF2-40B4-BE49-F238E27FC236}">
                    <a16:creationId xmlns:a16="http://schemas.microsoft.com/office/drawing/2014/main" id="{CB6999FD-0E3B-46E9-BC6F-B23730BBC37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80659" y="2862509"/>
                <a:ext cx="255076" cy="446892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直接连接符 10">
                <a:extLst>
                  <a:ext uri="{FF2B5EF4-FFF2-40B4-BE49-F238E27FC236}">
                    <a16:creationId xmlns:a16="http://schemas.microsoft.com/office/drawing/2014/main" id="{97F87982-7207-4B9E-AC0B-218D78571C6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35733" y="3294594"/>
                <a:ext cx="2855452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2" name="组合 15">
              <a:extLst>
                <a:ext uri="{FF2B5EF4-FFF2-40B4-BE49-F238E27FC236}">
                  <a16:creationId xmlns:a16="http://schemas.microsoft.com/office/drawing/2014/main" id="{0F1EED55-91F8-4752-919C-7AB63A3FC5C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767961" y="1827529"/>
              <a:ext cx="336512" cy="520424"/>
              <a:chOff x="1542685" y="4069873"/>
              <a:chExt cx="351869" cy="520670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EAF35B8E-2869-40BC-B495-7EC266551B88}"/>
                  </a:ext>
                </a:extLst>
              </p:cNvPr>
              <p:cNvSpPr/>
              <p:nvPr/>
            </p:nvSpPr>
            <p:spPr bwMode="auto">
              <a:xfrm>
                <a:off x="1571100" y="4085747"/>
                <a:ext cx="323454" cy="473048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66" name="TextBox 56">
                <a:extLst>
                  <a:ext uri="{FF2B5EF4-FFF2-40B4-BE49-F238E27FC236}">
                    <a16:creationId xmlns:a16="http://schemas.microsoft.com/office/drawing/2014/main" id="{9E056872-8914-4E60-AEAC-925C14DA4243}"/>
                  </a:ext>
                </a:extLst>
              </p:cNvPr>
              <p:cNvSpPr txBox="1"/>
              <p:nvPr/>
            </p:nvSpPr>
            <p:spPr>
              <a:xfrm>
                <a:off x="1542685" y="4069873"/>
                <a:ext cx="301966" cy="520670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" name="组合 17">
            <a:extLst>
              <a:ext uri="{FF2B5EF4-FFF2-40B4-BE49-F238E27FC236}">
                <a16:creationId xmlns:a16="http://schemas.microsoft.com/office/drawing/2014/main" id="{CC602774-911B-430E-96A0-330F44953ED3}"/>
              </a:ext>
            </a:extLst>
          </p:cNvPr>
          <p:cNvGrpSpPr>
            <a:grpSpLocks/>
          </p:cNvGrpSpPr>
          <p:nvPr/>
        </p:nvGrpSpPr>
        <p:grpSpPr bwMode="auto">
          <a:xfrm>
            <a:off x="371910" y="3712050"/>
            <a:ext cx="2892425" cy="1096962"/>
            <a:chOff x="633515" y="3950799"/>
            <a:chExt cx="2891893" cy="1094642"/>
          </a:xfrm>
        </p:grpSpPr>
        <p:grpSp>
          <p:nvGrpSpPr>
            <p:cNvPr id="71" name="组合 26">
              <a:extLst>
                <a:ext uri="{FF2B5EF4-FFF2-40B4-BE49-F238E27FC236}">
                  <a16:creationId xmlns:a16="http://schemas.microsoft.com/office/drawing/2014/main" id="{52C29EF0-FCA4-43BB-A88B-7EAF13E5E394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H="1">
              <a:off x="860198" y="3950799"/>
              <a:ext cx="2178276" cy="652213"/>
              <a:chOff x="860198" y="2352244"/>
              <a:chExt cx="2178276" cy="652213"/>
            </a:xfrm>
          </p:grpSpPr>
          <p:cxnSp>
            <p:nvCxnSpPr>
              <p:cNvPr id="78" name="直接连接符 27">
                <a:extLst>
                  <a:ext uri="{FF2B5EF4-FFF2-40B4-BE49-F238E27FC236}">
                    <a16:creationId xmlns:a16="http://schemas.microsoft.com/office/drawing/2014/main" id="{CF05CFDE-170B-4B4E-AF96-4B7AB222595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直接连接符 28">
                <a:extLst>
                  <a:ext uri="{FF2B5EF4-FFF2-40B4-BE49-F238E27FC236}">
                    <a16:creationId xmlns:a16="http://schemas.microsoft.com/office/drawing/2014/main" id="{A7618572-27F0-4608-995B-8F14572E817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4" name="组合 29">
              <a:extLst>
                <a:ext uri="{FF2B5EF4-FFF2-40B4-BE49-F238E27FC236}">
                  <a16:creationId xmlns:a16="http://schemas.microsoft.com/office/drawing/2014/main" id="{9817A38D-A4FD-4C8B-BD1B-AAC59A15E8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3515" y="4522674"/>
              <a:ext cx="474576" cy="522767"/>
              <a:chOff x="1318173" y="3524885"/>
              <a:chExt cx="474576" cy="522767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F021923B-50C2-4B07-9EFD-3A37E835F496}"/>
                  </a:ext>
                </a:extLst>
              </p:cNvPr>
              <p:cNvSpPr/>
              <p:nvPr/>
            </p:nvSpPr>
            <p:spPr bwMode="auto">
              <a:xfrm>
                <a:off x="1318173" y="3550231"/>
                <a:ext cx="474576" cy="473659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7" name="TextBox 64">
                <a:extLst>
                  <a:ext uri="{FF2B5EF4-FFF2-40B4-BE49-F238E27FC236}">
                    <a16:creationId xmlns:a16="http://schemas.microsoft.com/office/drawing/2014/main" id="{DFB95740-B714-4B2C-8FBA-BBBABE779DDE}"/>
                  </a:ext>
                </a:extLst>
              </p:cNvPr>
              <p:cNvSpPr txBox="1"/>
              <p:nvPr/>
            </p:nvSpPr>
            <p:spPr>
              <a:xfrm>
                <a:off x="1370551" y="3524885"/>
                <a:ext cx="334901" cy="52276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" name="矩形 21">
              <a:extLst>
                <a:ext uri="{FF2B5EF4-FFF2-40B4-BE49-F238E27FC236}">
                  <a16:creationId xmlns:a16="http://schemas.microsoft.com/office/drawing/2014/main" id="{21B349DE-1A17-449E-BA50-76AEC7B17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268" y="4018983"/>
              <a:ext cx="2476140" cy="552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en-US" altLang="zh-CN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JSON</a:t>
              </a: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的数据结构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9D07E1B7-2663-475F-A03D-DAF62EEC3FC1}"/>
              </a:ext>
            </a:extLst>
          </p:cNvPr>
          <p:cNvGrpSpPr>
            <a:grpSpLocks/>
          </p:cNvGrpSpPr>
          <p:nvPr/>
        </p:nvGrpSpPr>
        <p:grpSpPr bwMode="auto">
          <a:xfrm>
            <a:off x="5721785" y="3735862"/>
            <a:ext cx="2559050" cy="1104900"/>
            <a:chOff x="6253164" y="4225925"/>
            <a:chExt cx="2557412" cy="1104900"/>
          </a:xfrm>
        </p:grpSpPr>
        <p:grpSp>
          <p:nvGrpSpPr>
            <p:cNvPr id="81" name="组合 38">
              <a:extLst>
                <a:ext uri="{FF2B5EF4-FFF2-40B4-BE49-F238E27FC236}">
                  <a16:creationId xmlns:a16="http://schemas.microsoft.com/office/drawing/2014/main" id="{98D53B1B-D8AE-47CA-8B29-6950DFDCEC8B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6253164" y="4225925"/>
              <a:ext cx="2254217" cy="652463"/>
              <a:chOff x="784022" y="2352244"/>
              <a:chExt cx="2254451" cy="652213"/>
            </a:xfrm>
          </p:grpSpPr>
          <p:cxnSp>
            <p:nvCxnSpPr>
              <p:cNvPr id="86" name="直接连接符 39">
                <a:extLst>
                  <a:ext uri="{FF2B5EF4-FFF2-40B4-BE49-F238E27FC236}">
                    <a16:creationId xmlns:a16="http://schemas.microsoft.com/office/drawing/2014/main" id="{DF55A6AA-C18B-4900-BC29-93DAD4C57D0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84022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7" name="直接连接符 40">
                <a:extLst>
                  <a:ext uri="{FF2B5EF4-FFF2-40B4-BE49-F238E27FC236}">
                    <a16:creationId xmlns:a16="http://schemas.microsoft.com/office/drawing/2014/main" id="{F720E125-6289-4D1E-A454-F5295283D73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H="1">
                <a:off x="1153669" y="3004457"/>
                <a:ext cx="1884804" cy="0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2" name="组合 41">
              <a:extLst>
                <a:ext uri="{FF2B5EF4-FFF2-40B4-BE49-F238E27FC236}">
                  <a16:creationId xmlns:a16="http://schemas.microsoft.com/office/drawing/2014/main" id="{EDBF3CE5-2B53-4C27-9A34-FE77F8CEC88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337707" y="4806950"/>
              <a:ext cx="472869" cy="523875"/>
              <a:chOff x="1117889" y="3533629"/>
              <a:chExt cx="474208" cy="523220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6E50FE98-96B8-4048-8034-11CA31322474}"/>
                  </a:ext>
                </a:extLst>
              </p:cNvPr>
              <p:cNvSpPr/>
              <p:nvPr/>
            </p:nvSpPr>
            <p:spPr bwMode="auto">
              <a:xfrm>
                <a:off x="1117889" y="3558997"/>
                <a:ext cx="474111" cy="474070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85" name="TextBox 72">
                <a:extLst>
                  <a:ext uri="{FF2B5EF4-FFF2-40B4-BE49-F238E27FC236}">
                    <a16:creationId xmlns:a16="http://schemas.microsoft.com/office/drawing/2014/main" id="{BDB5C511-AD5D-44BE-9BF1-6A82EC8C2EE7}"/>
                  </a:ext>
                </a:extLst>
              </p:cNvPr>
              <p:cNvSpPr txBox="1"/>
              <p:nvPr/>
            </p:nvSpPr>
            <p:spPr>
              <a:xfrm>
                <a:off x="1191074" y="3533629"/>
                <a:ext cx="335695" cy="523220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3" name="矩形 51">
              <a:extLst>
                <a:ext uri="{FF2B5EF4-FFF2-40B4-BE49-F238E27FC236}">
                  <a16:creationId xmlns:a16="http://schemas.microsoft.com/office/drawing/2014/main" id="{BF59E234-63E3-4C2B-8698-F3A8F02C1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4802" y="4366309"/>
              <a:ext cx="245110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Calibri" panose="020F0502020204030204" pitchFamily="34" charset="0"/>
                <a:buNone/>
              </a:pPr>
              <a:r>
                <a:rPr lang="en-US" altLang="zh-CN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RESTful</a:t>
              </a: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风格的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eaLnBrk="1" hangingPunct="1">
                <a:buFont typeface="Calibri" panose="020F0502020204030204" pitchFamily="34" charset="0"/>
                <a:buNone/>
              </a:pP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请求样式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C1BD979-A4A6-4F07-B229-FBC1051A8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 </a:t>
            </a:r>
            <a:r>
              <a:rPr lang="en-US" altLang="zh-CN" dirty="0"/>
              <a:t>JSON</a:t>
            </a:r>
            <a:r>
              <a:rPr lang="zh-CN" altLang="en-US" dirty="0"/>
              <a:t>数据交互和</a:t>
            </a:r>
            <a:r>
              <a:rPr lang="en-US" altLang="zh-CN" dirty="0"/>
              <a:t>RESTful</a:t>
            </a:r>
            <a:r>
              <a:rPr lang="zh-CN" altLang="en-US" dirty="0"/>
              <a:t>支持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F78A83E-6BA9-4D06-8E42-09A33E0B0D9B}"/>
              </a:ext>
            </a:extLst>
          </p:cNvPr>
          <p:cNvGrpSpPr>
            <a:grpSpLocks/>
          </p:cNvGrpSpPr>
          <p:nvPr/>
        </p:nvGrpSpPr>
        <p:grpSpPr bwMode="auto">
          <a:xfrm>
            <a:off x="808234" y="994574"/>
            <a:ext cx="7599362" cy="3443287"/>
            <a:chOff x="827584" y="1756903"/>
            <a:chExt cx="7598806" cy="3444382"/>
          </a:xfrm>
        </p:grpSpPr>
        <p:grpSp>
          <p:nvGrpSpPr>
            <p:cNvPr id="5" name="组合 3">
              <a:extLst>
                <a:ext uri="{FF2B5EF4-FFF2-40B4-BE49-F238E27FC236}">
                  <a16:creationId xmlns:a16="http://schemas.microsoft.com/office/drawing/2014/main" id="{0BCBB3F3-C05C-4E43-AE9F-67042AD09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1756903"/>
              <a:ext cx="7598806" cy="3444382"/>
              <a:chOff x="827584" y="1756903"/>
              <a:chExt cx="7598806" cy="3444382"/>
            </a:xfrm>
          </p:grpSpPr>
          <p:sp>
            <p:nvSpPr>
              <p:cNvPr id="8" name="对角圆角矩形 10">
                <a:extLst>
                  <a:ext uri="{FF2B5EF4-FFF2-40B4-BE49-F238E27FC236}">
                    <a16:creationId xmlns:a16="http://schemas.microsoft.com/office/drawing/2014/main" id="{AAC7FA5D-AAC4-4DA9-8531-3058FB605A50}"/>
                  </a:ext>
                </a:extLst>
              </p:cNvPr>
              <p:cNvSpPr/>
              <p:nvPr/>
            </p:nvSpPr>
            <p:spPr>
              <a:xfrm>
                <a:off x="827584" y="2577901"/>
                <a:ext cx="5719344" cy="647906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9" name="组合 2">
                <a:extLst>
                  <a:ext uri="{FF2B5EF4-FFF2-40B4-BE49-F238E27FC236}">
                    <a16:creationId xmlns:a16="http://schemas.microsoft.com/office/drawing/2014/main" id="{2810462D-B3A4-43B2-BAA6-77C01BC1F0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0032" y="1756903"/>
                <a:ext cx="3566358" cy="3444382"/>
                <a:chOff x="4860032" y="1756903"/>
                <a:chExt cx="3566358" cy="3444382"/>
              </a:xfrm>
            </p:grpSpPr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2496806-DEB8-40BD-80B7-5E2E2515B90D}"/>
                    </a:ext>
                  </a:extLst>
                </p:cNvPr>
                <p:cNvSpPr/>
                <p:nvPr/>
              </p:nvSpPr>
              <p:spPr>
                <a:xfrm>
                  <a:off x="4897636" y="1756903"/>
                  <a:ext cx="3444623" cy="34443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" name="TextBox 1">
                  <a:extLst>
                    <a:ext uri="{FF2B5EF4-FFF2-40B4-BE49-F238E27FC236}">
                      <a16:creationId xmlns:a16="http://schemas.microsoft.com/office/drawing/2014/main" id="{293D1010-F87B-4E3C-A8C1-FA84F27ECE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0032" y="2606982"/>
                  <a:ext cx="3566358" cy="1831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54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5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3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5C05790D-282B-4B9A-A66B-1D4F995DF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3684330"/>
              <a:ext cx="37910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14.2  RESTful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D5B37D-CF4C-480B-A2AF-FCE268B30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2741554"/>
              <a:ext cx="43499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14.1  JSON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数据交互</a:t>
              </a:r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81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BAB749C-D8E0-48E8-9460-7BFFADDA3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5843" name="标题 1">
            <a:extLst>
              <a:ext uri="{FF2B5EF4-FFF2-40B4-BE49-F238E27FC236}">
                <a16:creationId xmlns:a16="http://schemas.microsoft.com/office/drawing/2014/main" id="{C270C8BD-7896-4994-87A9-AD5AA4A9D1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14.1.1 JSON</a:t>
            </a:r>
            <a:r>
              <a:rPr lang="zh-CN" altLang="en-US"/>
              <a:t>概述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D68CD1-31FC-4BD9-8AEC-8F179A54CBE3}"/>
              </a:ext>
            </a:extLst>
          </p:cNvPr>
          <p:cNvSpPr/>
          <p:nvPr/>
        </p:nvSpPr>
        <p:spPr bwMode="auto">
          <a:xfrm>
            <a:off x="443060" y="1337875"/>
            <a:ext cx="8267307" cy="2244329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JSON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Object Notation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对象标记）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是一种轻量级的数据交换格式。它是基于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的一个子集，使用了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等其他语言的约定，采用完全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独立于编程语言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的文本格式来存储和表示数据。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/>
          </a:p>
        </p:txBody>
      </p:sp>
      <p:pic>
        <p:nvPicPr>
          <p:cNvPr id="71682" name="Picture 2">
            <a:extLst>
              <a:ext uri="{FF2B5EF4-FFF2-40B4-BE49-F238E27FC236}">
                <a16:creationId xmlns:a16="http://schemas.microsoft.com/office/drawing/2014/main" id="{24331554-70D8-4C93-A8D7-8A9EE5FF1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192" y="3258173"/>
            <a:ext cx="1453316" cy="1453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FAE95B76-1F02-4119-844E-6A3AAFBCF549}"/>
              </a:ext>
            </a:extLst>
          </p:cNvPr>
          <p:cNvGrpSpPr>
            <a:grpSpLocks/>
          </p:cNvGrpSpPr>
          <p:nvPr/>
        </p:nvGrpSpPr>
        <p:grpSpPr bwMode="auto">
          <a:xfrm>
            <a:off x="673100" y="3009798"/>
            <a:ext cx="7735887" cy="514350"/>
            <a:chOff x="779462" y="3448050"/>
            <a:chExt cx="7735888" cy="51435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245FA29-104B-4034-BF62-117C009232B1}"/>
                </a:ext>
              </a:extLst>
            </p:cNvPr>
            <p:cNvSpPr/>
            <p:nvPr/>
          </p:nvSpPr>
          <p:spPr bwMode="auto">
            <a:xfrm>
              <a:off x="779462" y="3448050"/>
              <a:ext cx="7735888" cy="514350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>
                <a:defRPr/>
              </a:pPr>
              <a:endParaRPr lang="en-US" altLang="zh-CN" sz="2400" dirty="0"/>
            </a:p>
            <a:p>
              <a:pPr>
                <a:defRPr/>
              </a:pPr>
              <a:endParaRPr lang="zh-CN" altLang="en-US" sz="2400" dirty="0"/>
            </a:p>
            <a:p>
              <a:pPr>
                <a:defRPr/>
              </a:pPr>
              <a:endParaRPr lang="zh-CN" altLang="en-US" sz="2400" dirty="0"/>
            </a:p>
            <a:p>
              <a:pPr>
                <a:defRPr/>
              </a:pPr>
              <a:endParaRPr lang="zh-CN" altLang="en-US" sz="2400" dirty="0"/>
            </a:p>
            <a:p>
              <a:pPr>
                <a:defRPr/>
              </a:pPr>
              <a:endParaRPr lang="zh-CN" altLang="en-US" sz="2400" dirty="0"/>
            </a:p>
            <a:p>
              <a:pPr>
                <a:defRPr/>
              </a:pPr>
              <a:endParaRPr lang="zh-CN" altLang="en-US" sz="2400" dirty="0"/>
            </a:p>
            <a:p>
              <a:pPr>
                <a:defRPr/>
              </a:pPr>
              <a:endParaRPr lang="zh-CN" altLang="en-US" sz="2400" dirty="0"/>
            </a:p>
            <a:p>
              <a:pPr>
                <a:defRPr/>
              </a:pPr>
              <a:endParaRPr lang="zh-CN" altLang="en-US" sz="2400" dirty="0"/>
            </a:p>
            <a:p>
              <a:pPr>
                <a:defRPr/>
              </a:pPr>
              <a:endParaRPr lang="zh-CN" altLang="en-US" sz="2400" dirty="0"/>
            </a:p>
            <a:p>
              <a:pPr>
                <a:defRPr/>
              </a:pPr>
              <a:endParaRPr lang="zh-CN" altLang="en-US" sz="2400" dirty="0"/>
            </a:p>
            <a:p>
              <a:pPr>
                <a:defRPr/>
              </a:pPr>
              <a:endParaRPr lang="zh-CN" altLang="en-US" sz="2400" dirty="0"/>
            </a:p>
            <a:p>
              <a:pPr>
                <a:defRPr/>
              </a:pPr>
              <a:endParaRPr lang="zh-CN" altLang="en-US" sz="2400" dirty="0"/>
            </a:p>
            <a:p>
              <a:pPr>
                <a:defRPr/>
              </a:pPr>
              <a:endParaRPr lang="zh-CN" altLang="en-US" sz="2400" dirty="0"/>
            </a:p>
            <a:p>
              <a:pPr>
                <a:defRPr/>
              </a:pPr>
              <a:endParaRPr lang="zh-CN" altLang="en-US" sz="2400" dirty="0"/>
            </a:p>
          </p:txBody>
        </p:sp>
        <p:sp>
          <p:nvSpPr>
            <p:cNvPr id="31" name="TextBox 1">
              <a:extLst>
                <a:ext uri="{FF2B5EF4-FFF2-40B4-BE49-F238E27FC236}">
                  <a16:creationId xmlns:a16="http://schemas.microsoft.com/office/drawing/2014/main" id="{F1C8DA20-7C8C-4EEF-8D13-0310C01DAE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450" y="3495675"/>
              <a:ext cx="77089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/>
                <a:t>     JSON</a:t>
              </a:r>
              <a:r>
                <a:rPr lang="zh-CN" altLang="en-US" sz="2400"/>
                <a:t>有如下两种数据结构：</a:t>
              </a:r>
            </a:p>
          </p:txBody>
        </p:sp>
      </p:grp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F217EEE-47D5-4D92-A437-E548C860D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JSON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有什么特点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zh-CN" sz="32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6873" name="标题 1">
            <a:extLst>
              <a:ext uri="{FF2B5EF4-FFF2-40B4-BE49-F238E27FC236}">
                <a16:creationId xmlns:a16="http://schemas.microsoft.com/office/drawing/2014/main" id="{48CC0FAF-6EDB-4C79-8EBD-1E901DD84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14.1.1 JSON</a:t>
            </a:r>
            <a:r>
              <a:rPr lang="zh-CN" altLang="en-US"/>
              <a:t>概述</a:t>
            </a:r>
          </a:p>
        </p:txBody>
      </p:sp>
      <p:sp>
        <p:nvSpPr>
          <p:cNvPr id="22" name="折角形 7">
            <a:extLst>
              <a:ext uri="{FF2B5EF4-FFF2-40B4-BE49-F238E27FC236}">
                <a16:creationId xmlns:a16="http://schemas.microsoft.com/office/drawing/2014/main" id="{F4B0EB9C-E38B-4343-BD2C-67A72EBF7B7D}"/>
              </a:ext>
            </a:extLst>
          </p:cNvPr>
          <p:cNvSpPr/>
          <p:nvPr/>
        </p:nvSpPr>
        <p:spPr>
          <a:xfrm>
            <a:off x="320511" y="1266772"/>
            <a:ext cx="8484123" cy="1737966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 eaLnBrk="1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非常相似，都是用来</a:t>
            </a:r>
            <a:r>
              <a:rPr lang="zh-CN" alt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存储数据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的，并且都是基于纯文本的数据格式。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相比，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解析</a:t>
            </a:r>
            <a:r>
              <a:rPr lang="zh-CN" alt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速度更快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，占用</a:t>
            </a:r>
            <a:r>
              <a:rPr lang="zh-CN" alt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空间更小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，且易于阅读和编写，同时也易于机器解析和生成。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0C92CCB-DD81-40D8-8DD8-05A24B204FD5}"/>
              </a:ext>
            </a:extLst>
          </p:cNvPr>
          <p:cNvGrpSpPr>
            <a:grpSpLocks/>
          </p:cNvGrpSpPr>
          <p:nvPr/>
        </p:nvGrpSpPr>
        <p:grpSpPr bwMode="auto">
          <a:xfrm>
            <a:off x="1343025" y="3472181"/>
            <a:ext cx="2136775" cy="1171575"/>
            <a:chOff x="1273175" y="2990850"/>
            <a:chExt cx="2682875" cy="1466850"/>
          </a:xfrm>
        </p:grpSpPr>
        <p:sp>
          <p:nvSpPr>
            <p:cNvPr id="24" name="圆角矩形 12">
              <a:extLst>
                <a:ext uri="{FF2B5EF4-FFF2-40B4-BE49-F238E27FC236}">
                  <a16:creationId xmlns:a16="http://schemas.microsoft.com/office/drawing/2014/main" id="{89EC8CD7-967C-4DC1-AA16-0F62F46307B0}"/>
                </a:ext>
              </a:extLst>
            </p:cNvPr>
            <p:cNvSpPr/>
            <p:nvPr/>
          </p:nvSpPr>
          <p:spPr>
            <a:xfrm>
              <a:off x="1470504" y="3151846"/>
              <a:ext cx="2485546" cy="130585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lnSpc>
                  <a:spcPct val="150000"/>
                </a:lnSpc>
                <a:buFont typeface="宋体" pitchFamily="2" charset="-122"/>
                <a:buChar char="－"/>
                <a:defRPr/>
              </a:pPr>
              <a:r>
                <a:rPr lang="zh-CN" altLang="en-US" sz="2400" b="1" dirty="0">
                  <a:latin typeface="Times New Roman" pitchFamily="18" charset="0"/>
                  <a:cs typeface="Times New Roman" pitchFamily="18" charset="0"/>
                </a:rPr>
                <a:t>对象结构</a:t>
              </a:r>
              <a:endParaRPr lang="en-US" altLang="zh-CN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流程图: 联系 16">
              <a:extLst>
                <a:ext uri="{FF2B5EF4-FFF2-40B4-BE49-F238E27FC236}">
                  <a16:creationId xmlns:a16="http://schemas.microsoft.com/office/drawing/2014/main" id="{C30CC647-CD81-4ADC-AF97-FB873A5A9A42}"/>
                </a:ext>
              </a:extLst>
            </p:cNvPr>
            <p:cNvSpPr/>
            <p:nvPr/>
          </p:nvSpPr>
          <p:spPr>
            <a:xfrm>
              <a:off x="1273175" y="2990850"/>
              <a:ext cx="542156" cy="542616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7E819D4-BBF3-4059-BD9C-8A2ABE9474BD}"/>
              </a:ext>
            </a:extLst>
          </p:cNvPr>
          <p:cNvGrpSpPr>
            <a:grpSpLocks/>
          </p:cNvGrpSpPr>
          <p:nvPr/>
        </p:nvGrpSpPr>
        <p:grpSpPr bwMode="auto">
          <a:xfrm>
            <a:off x="4799986" y="3470216"/>
            <a:ext cx="2130425" cy="1171575"/>
            <a:chOff x="4665662" y="2967037"/>
            <a:chExt cx="2682875" cy="1466850"/>
          </a:xfrm>
        </p:grpSpPr>
        <p:sp>
          <p:nvSpPr>
            <p:cNvPr id="27" name="圆角矩形 18">
              <a:extLst>
                <a:ext uri="{FF2B5EF4-FFF2-40B4-BE49-F238E27FC236}">
                  <a16:creationId xmlns:a16="http://schemas.microsoft.com/office/drawing/2014/main" id="{286EFEE2-DC87-419F-A022-28EB4C36DD49}"/>
                </a:ext>
              </a:extLst>
            </p:cNvPr>
            <p:cNvSpPr/>
            <p:nvPr/>
          </p:nvSpPr>
          <p:spPr>
            <a:xfrm>
              <a:off x="4861580" y="3128033"/>
              <a:ext cx="2486957" cy="130585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lnSpc>
                  <a:spcPct val="150000"/>
                </a:lnSpc>
                <a:buFont typeface="宋体" pitchFamily="2" charset="-122"/>
                <a:buChar char="－"/>
                <a:defRPr/>
              </a:pPr>
              <a:r>
                <a:rPr lang="zh-CN" altLang="en-US" sz="2400" b="1" dirty="0">
                  <a:latin typeface="Times New Roman" pitchFamily="18" charset="0"/>
                  <a:cs typeface="Times New Roman" pitchFamily="18" charset="0"/>
                </a:rPr>
                <a:t>数组结构</a:t>
              </a:r>
              <a:endParaRPr lang="en-US" altLang="zh-CN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流程图: 联系 19">
              <a:extLst>
                <a:ext uri="{FF2B5EF4-FFF2-40B4-BE49-F238E27FC236}">
                  <a16:creationId xmlns:a16="http://schemas.microsoft.com/office/drawing/2014/main" id="{B6C236FA-289A-4DD7-9DE2-3D1E06FE8D89}"/>
                </a:ext>
              </a:extLst>
            </p:cNvPr>
            <p:cNvSpPr/>
            <p:nvPr/>
          </p:nvSpPr>
          <p:spPr>
            <a:xfrm>
              <a:off x="4665662" y="2967037"/>
              <a:ext cx="543772" cy="542616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9FFB73F-30D5-461F-9A79-992BE1130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对象结构</a:t>
            </a:r>
          </a:p>
          <a:p>
            <a:endParaRPr lang="zh-CN" altLang="en-US" dirty="0"/>
          </a:p>
        </p:txBody>
      </p:sp>
      <p:sp>
        <p:nvSpPr>
          <p:cNvPr id="37890" name="标题 1">
            <a:extLst>
              <a:ext uri="{FF2B5EF4-FFF2-40B4-BE49-F238E27FC236}">
                <a16:creationId xmlns:a16="http://schemas.microsoft.com/office/drawing/2014/main" id="{A2821A98-F0AB-44F9-A817-AB974AAAA6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14.1.1 JSON</a:t>
            </a:r>
            <a:r>
              <a:rPr lang="zh-CN" altLang="en-US"/>
              <a:t>概述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EF4387-355B-490B-BBF1-F4124DE78CBA}"/>
              </a:ext>
            </a:extLst>
          </p:cNvPr>
          <p:cNvSpPr/>
          <p:nvPr/>
        </p:nvSpPr>
        <p:spPr bwMode="auto">
          <a:xfrm>
            <a:off x="694940" y="1110068"/>
            <a:ext cx="7949160" cy="3655582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4" name="矩形 8">
            <a:extLst>
              <a:ext uri="{FF2B5EF4-FFF2-40B4-BE49-F238E27FC236}">
                <a16:creationId xmlns:a16="http://schemas.microsoft.com/office/drawing/2014/main" id="{94D64CF2-6800-42B6-B905-A85838170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21" y="1115311"/>
            <a:ext cx="8053387" cy="168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对象结构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{”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开始，以“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}”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结束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。中间部分由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个或多个以英文“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”分隔的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name:value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对构成（注意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之间以英文“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”分隔），其存储形式如下图所示。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1">
            <a:extLst>
              <a:ext uri="{FF2B5EF4-FFF2-40B4-BE49-F238E27FC236}">
                <a16:creationId xmlns:a16="http://schemas.microsoft.com/office/drawing/2014/main" id="{F896D503-61FF-4845-B701-9A6F8C2B8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14" y="2967405"/>
            <a:ext cx="7059972" cy="1418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d968fd94b7acf783270d0184d252cef3b3c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目录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目录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3.6 本章小结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自定义 14">
      <a:dk1>
        <a:sysClr val="windowText" lastClr="000000"/>
      </a:dk1>
      <a:lt1>
        <a:sysClr val="window" lastClr="FFFFFF"/>
      </a:lt1>
      <a:dk2>
        <a:srgbClr val="014C83"/>
      </a:dk2>
      <a:lt2>
        <a:srgbClr val="EEECE1"/>
      </a:lt2>
      <a:accent1>
        <a:srgbClr val="014C8D"/>
      </a:accent1>
      <a:accent2>
        <a:srgbClr val="012E57"/>
      </a:accent2>
      <a:accent3>
        <a:srgbClr val="24673E"/>
      </a:accent3>
      <a:accent4>
        <a:srgbClr val="3371A4"/>
      </a:accent4>
      <a:accent5>
        <a:srgbClr val="4BACC6"/>
      </a:accent5>
      <a:accent6>
        <a:srgbClr val="7FA6C7"/>
      </a:accent6>
      <a:hlink>
        <a:srgbClr val="0000FF"/>
      </a:hlink>
      <a:folHlink>
        <a:srgbClr val="CDDB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bic2013" id="{55B3C749-8E2C-4314-ABE9-EE8E9F235078}" vid="{CA16E38B-FE92-447B-B5FA-538F992A432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16807</TotalTime>
  <Pages>0</Pages>
  <Words>4061</Words>
  <Characters>0</Characters>
  <Application>Microsoft Office PowerPoint</Application>
  <DocSecurity>0</DocSecurity>
  <PresentationFormat>全屏显示(16:9)</PresentationFormat>
  <Lines>0</Lines>
  <Paragraphs>437</Paragraphs>
  <Slides>32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Helvetica Neue</vt:lpstr>
      <vt:lpstr>Microsoft YaHei UI</vt:lpstr>
      <vt:lpstr>黑体</vt:lpstr>
      <vt:lpstr>宋体</vt:lpstr>
      <vt:lpstr>微软雅黑</vt:lpstr>
      <vt:lpstr>Arial</vt:lpstr>
      <vt:lpstr>Arial</vt:lpstr>
      <vt:lpstr>Calibri</vt:lpstr>
      <vt:lpstr>Consolas</vt:lpstr>
      <vt:lpstr>Courier New</vt:lpstr>
      <vt:lpstr>Georgia</vt:lpstr>
      <vt:lpstr>Times New Roman</vt:lpstr>
      <vt:lpstr>Verdana</vt:lpstr>
      <vt:lpstr>Wingdings</vt:lpstr>
      <vt:lpstr>Office 主题​​</vt:lpstr>
      <vt:lpstr>Microsoft Excel Chart</vt:lpstr>
      <vt:lpstr>JavaEE应用开发基础</vt:lpstr>
      <vt:lpstr>第14章 JSON数据交互 和RESTful支持</vt:lpstr>
      <vt:lpstr>上节实验点评</vt:lpstr>
      <vt:lpstr>课前准备</vt:lpstr>
      <vt:lpstr>学习目标</vt:lpstr>
      <vt:lpstr>第14章 JSON数据交互和RESTful支持</vt:lpstr>
      <vt:lpstr>14.1.1 JSON概述</vt:lpstr>
      <vt:lpstr>14.1.1 JSON概述</vt:lpstr>
      <vt:lpstr>14.1.1 JSON概述</vt:lpstr>
      <vt:lpstr>14.1.1 JSON概述</vt:lpstr>
      <vt:lpstr>14.1.1 JSON概述</vt:lpstr>
      <vt:lpstr>14.1.1 JSON概述</vt:lpstr>
      <vt:lpstr>14.1.1 JSON概述</vt:lpstr>
      <vt:lpstr>14.1.2 JSON数据转换</vt:lpstr>
      <vt:lpstr>14.1.2 JSON数据转换</vt:lpstr>
      <vt:lpstr>14.1.2 JSON数据转换</vt:lpstr>
      <vt:lpstr>14.1.2 JSON数据转换</vt:lpstr>
      <vt:lpstr>14.1.2 JSON数据转换</vt:lpstr>
      <vt:lpstr>14.1.2 JSON数据转换</vt:lpstr>
      <vt:lpstr>14.1.2 JSON数据转换</vt:lpstr>
      <vt:lpstr>14.1.2 JSON数据转换</vt:lpstr>
      <vt:lpstr>14.1.2 JSON数据转换</vt:lpstr>
      <vt:lpstr>14.1.2 JSON数据转换</vt:lpstr>
      <vt:lpstr>第14章 JSON数据交互和RESTful支持</vt:lpstr>
      <vt:lpstr>14.2.1 什么是RESTful</vt:lpstr>
      <vt:lpstr>14.2.1 什么是RESTful</vt:lpstr>
      <vt:lpstr>14.2 RESTful支持</vt:lpstr>
      <vt:lpstr>14.2 RESTful支持</vt:lpstr>
      <vt:lpstr>14.2 RESTful支持</vt:lpstr>
      <vt:lpstr>14.3 本章小结</vt:lpstr>
      <vt:lpstr>作业&amp;预习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刘鹍-济南大学网络工程系;刘鹍</dc:creator>
  <cp:lastModifiedBy>Administrator</cp:lastModifiedBy>
  <cp:revision>787</cp:revision>
  <dcterms:created xsi:type="dcterms:W3CDTF">2013-01-25T01:44:32Z</dcterms:created>
  <dcterms:modified xsi:type="dcterms:W3CDTF">2021-05-08T05:45:28Z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