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29"/>
  </p:notesMasterIdLst>
  <p:sldIdLst>
    <p:sldId id="404" r:id="rId2"/>
    <p:sldId id="475" r:id="rId3"/>
    <p:sldId id="510" r:id="rId4"/>
    <p:sldId id="472" r:id="rId5"/>
    <p:sldId id="474" r:id="rId6"/>
    <p:sldId id="511" r:id="rId7"/>
    <p:sldId id="425" r:id="rId8"/>
    <p:sldId id="429" r:id="rId9"/>
    <p:sldId id="449" r:id="rId10"/>
    <p:sldId id="452" r:id="rId11"/>
    <p:sldId id="499" r:id="rId12"/>
    <p:sldId id="500" r:id="rId13"/>
    <p:sldId id="501" r:id="rId14"/>
    <p:sldId id="502" r:id="rId15"/>
    <p:sldId id="503" r:id="rId16"/>
    <p:sldId id="515" r:id="rId17"/>
    <p:sldId id="516" r:id="rId18"/>
    <p:sldId id="505" r:id="rId19"/>
    <p:sldId id="514" r:id="rId20"/>
    <p:sldId id="517" r:id="rId21"/>
    <p:sldId id="507" r:id="rId22"/>
    <p:sldId id="508" r:id="rId23"/>
    <p:sldId id="512" r:id="rId24"/>
    <p:sldId id="518" r:id="rId25"/>
    <p:sldId id="403" r:id="rId26"/>
    <p:sldId id="416" r:id="rId27"/>
    <p:sldId id="296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A3D3FF"/>
    <a:srgbClr val="0070C0"/>
    <a:srgbClr val="FFFF00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83150" autoAdjust="0"/>
  </p:normalViewPr>
  <p:slideViewPr>
    <p:cSldViewPr snapToGrid="0" snapToObjects="1">
      <p:cViewPr varScale="1">
        <p:scale>
          <a:sx n="184" d="100"/>
          <a:sy n="184" d="100"/>
        </p:scale>
        <p:origin x="366" y="156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2021/5/10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58AE9CEF-8152-49E1-8151-69368196C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03381DDC-473D-4634-8461-D546154E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FF9781E8-B187-45A1-95D1-7B482863D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0830F7-405F-4A57-AFDC-67F62E2836E9}" type="slidenum">
              <a:rPr lang="zh-CN" altLang="en-US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27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使用了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后，默认会帮我们注册默认处理请求，参数和返回值的类，当配置了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mvc:annotation-driven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后，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就知道了我们启用注解驱动。然后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Spring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通过</a:t>
            </a:r>
            <a:r>
              <a:rPr lang="en-US" altLang="zh-CN" sz="2800" b="0" i="0" dirty="0" err="1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context:component-scan</a:t>
            </a:r>
            <a:r>
              <a:rPr lang="en-US" altLang="zh-CN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标签的配置，会自动为我们将扫描到的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@Component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@Controller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@Service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@Repository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等注解标记的组件注册到工厂中，来处理我们的请求。</a:t>
            </a:r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800" b="0" i="0" dirty="0">
              <a:solidFill>
                <a:srgbClr val="4B4B4B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注解驱动，以使得访问路径与方法的匹配可以通过注解配置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mvc:annotation-driven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通过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，可以重新定义资源文件的位置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mvc:resources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mapping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="/styles/**"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location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="/WEB-INF/resource/styles/"/&gt;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静态页面，如</a:t>
            </a:r>
            <a:r>
              <a:rPr lang="en-US" altLang="zh-CN" sz="2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html,css,js,images</a:t>
            </a:r>
            <a:r>
              <a:rPr lang="zh-CN" altLang="en-US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可以访问</a:t>
            </a:r>
            <a:r>
              <a:rPr lang="en-US" altLang="zh-CN" sz="2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--&gt;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28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mvc:default-servlet-handler</a:t>
            </a:r>
            <a:r>
              <a:rPr lang="en-US" altLang="zh-CN" sz="280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1800" dirty="0">
              <a:solidFill>
                <a:srgbClr val="3F5FB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zh-CN" sz="1800" dirty="0">
                <a:solidFill>
                  <a:srgbClr val="3F5FB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配置静态资源的访问映射，此配置中的文件，将不被前端控制器拦截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96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E3DF0A08-F01E-41EC-A8FA-6165EEC2C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A3C8207B-F6A8-47E9-96EC-14E84C4C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161E48E0-61C5-4BB7-BA84-92010480F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153177-8395-4307-A612-BAE614E1308C}" type="slidenum">
              <a:rPr lang="zh-CN" altLang="en-US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D4676ED-47E3-4181-8092-130E97202E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0FC52C4F-ABE4-488B-B4B1-7018EC92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0078EE10-C578-4A81-A53B-35B80975E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B264CA-03F0-4E93-8C7D-7A732D4E1BC7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拦截器与过滤器的比较</a:t>
            </a:r>
            <a:endParaRPr lang="en-US" altLang="zh-CN" dirty="0"/>
          </a:p>
          <a:p>
            <a:r>
              <a:rPr lang="zh-CN" altLang="en-US" dirty="0"/>
              <a:t>相似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，都有优先处理请求的权利，都可以决定是否将请求转移到请求的实际处理的控制器处。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，都可以对请求或者会话当中的数据进行加工。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 拦截器可以做前置处理也可以做后置处理，还可以进行完成处理，控制的 更加细致，而过滤器只负责前面的过滤行为而已。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过滤器优先执行，还是拦截器优先呢？</a:t>
            </a:r>
            <a:r>
              <a:rPr lang="en-US" altLang="zh-CN" dirty="0"/>
              <a:t>----------</a:t>
            </a:r>
            <a:r>
              <a:rPr lang="zh-CN" altLang="en-US" dirty="0"/>
              <a:t>过滤器优先。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，过滤器是</a:t>
            </a:r>
            <a:r>
              <a:rPr lang="en-US" altLang="zh-CN" dirty="0"/>
              <a:t>servlet</a:t>
            </a:r>
            <a:r>
              <a:rPr lang="zh-CN" altLang="en-US" dirty="0"/>
              <a:t>规范里面的组件。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 拦截器都是框架自己而外添加的组件。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36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90F87F0-827E-4027-A8AC-61EDC59092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4684A98-DB56-4E7E-AB19-935AF84C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E8DF0D7-3FA6-4CC6-9FAD-9AAF587B5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2C4411-2A0D-46E6-9D40-A9A12ACAA43F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293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1D9A9985-D1A4-4E04-BD37-860BF4995F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C9C7292-72AD-4D6B-9DD7-9AF64231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BF02A70-409F-4641-89FC-92AB50A59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E0D395-93DC-4200-9E29-E669D1EC1F61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276ABC0-9A83-4FE4-BF52-64E79AE167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C1EE1E77-8CE6-4D96-B2A5-E6380424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FE2A0EEF-0015-488A-BF8B-C7ECBAE96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F3101A-ACD9-4A47-BFD7-B5EB3B9A1DFB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6DB140-A98D-4F91-9015-3F34C1673B9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C7A7B-0CA2-4030-BC1A-73D8360D3D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E8030E53-5A4C-4B7F-A8D8-05C24FABE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9" r:id="rId5"/>
    <p:sldLayoutId id="2147484212" r:id="rId6"/>
    <p:sldLayoutId id="2147484213" r:id="rId7"/>
    <p:sldLayoutId id="2147484214" r:id="rId8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D129F45-56CB-4D0C-B091-018C8D14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</a:t>
            </a:r>
            <a:r>
              <a:rPr lang="zh-CN" altLang="en-US" dirty="0"/>
              <a:t>应用开发基础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22F82DC-88A9-43B7-80BE-634857F81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2A3B25-ACEE-4C95-852D-09428ECE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要使用</a:t>
            </a:r>
            <a:r>
              <a:rPr lang="en-US" altLang="zh-CN" dirty="0"/>
              <a:t>Spring MVC</a:t>
            </a:r>
            <a:r>
              <a:rPr lang="zh-CN" altLang="zh-CN" dirty="0"/>
              <a:t>中的拦截器，就需要对拦截器类进行定义和配置。</a:t>
            </a:r>
            <a:endParaRPr lang="en-US" altLang="zh-CN" dirty="0"/>
          </a:p>
          <a:p>
            <a:r>
              <a:rPr lang="zh-CN" altLang="zh-CN" dirty="0"/>
              <a:t>通常拦截器类可以通过两种方式来定义。</a:t>
            </a:r>
            <a:endParaRPr lang="zh-CN" altLang="en-US" dirty="0"/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FAB0349E-C7C8-4402-ADEE-3FCC444B3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15.1.1 </a:t>
            </a:r>
            <a:r>
              <a:rPr lang="zh-CN" altLang="en-US"/>
              <a:t>拦截器的定义</a:t>
            </a:r>
          </a:p>
        </p:txBody>
      </p:sp>
      <p:sp>
        <p:nvSpPr>
          <p:cNvPr id="15" name="圆角矩形 27">
            <a:extLst>
              <a:ext uri="{FF2B5EF4-FFF2-40B4-BE49-F238E27FC236}">
                <a16:creationId xmlns:a16="http://schemas.microsoft.com/office/drawing/2014/main" id="{CBCB7621-3071-484D-9292-E0E685ACA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4" y="2318589"/>
            <a:ext cx="4170358" cy="1600405"/>
          </a:xfrm>
          <a:prstGeom prst="roundRect">
            <a:avLst>
              <a:gd name="adj" fmla="val 16667"/>
            </a:avLst>
          </a:prstGeom>
          <a:solidFill>
            <a:srgbClr val="009ED6">
              <a:alpha val="20000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28">
            <a:extLst>
              <a:ext uri="{FF2B5EF4-FFF2-40B4-BE49-F238E27FC236}">
                <a16:creationId xmlns:a16="http://schemas.microsoft.com/office/drawing/2014/main" id="{C1AF4640-70AE-4B94-9AF0-8782EF7B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9" y="2350339"/>
            <a:ext cx="4170357" cy="1568655"/>
          </a:xfrm>
          <a:prstGeom prst="roundRect">
            <a:avLst>
              <a:gd name="adj" fmla="val 16667"/>
            </a:avLst>
          </a:prstGeom>
          <a:solidFill>
            <a:srgbClr val="009ED6">
              <a:alpha val="21176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F0A031-30C9-4CE9-AE24-AD3E506A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14" y="2520206"/>
            <a:ext cx="4203694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HandlerInterceptor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HandlerInterceptor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接口的实现类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HandlerInterceptorAdapter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ABBAAA-1DA3-41C1-A9C0-9AD51C27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777" y="2514883"/>
            <a:ext cx="4170357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WebRequestInterceptor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WebRequestInterceptor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的实现类来定义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任意多边形 31">
            <a:extLst>
              <a:ext uri="{FF2B5EF4-FFF2-40B4-BE49-F238E27FC236}">
                <a16:creationId xmlns:a16="http://schemas.microsoft.com/office/drawing/2014/main" id="{DAA5440F-3252-417E-A122-01DABEF70DF2}"/>
              </a:ext>
            </a:extLst>
          </p:cNvPr>
          <p:cNvSpPr/>
          <p:nvPr/>
        </p:nvSpPr>
        <p:spPr bwMode="auto">
          <a:xfrm>
            <a:off x="715969" y="2094757"/>
            <a:ext cx="1063625" cy="4143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178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0">
            <a:extLst>
              <a:ext uri="{FF2B5EF4-FFF2-40B4-BE49-F238E27FC236}">
                <a16:creationId xmlns:a16="http://schemas.microsoft.com/office/drawing/2014/main" id="{010ADB7B-669A-45BF-B19B-3638BE82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8" y="2115388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第一种</a:t>
            </a:r>
            <a:endParaRPr lang="zh-CN" altLang="zh-C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任意多边形 33">
            <a:extLst>
              <a:ext uri="{FF2B5EF4-FFF2-40B4-BE49-F238E27FC236}">
                <a16:creationId xmlns:a16="http://schemas.microsoft.com/office/drawing/2014/main" id="{71A4DAC1-B356-49FC-B50A-EA90961B51D5}"/>
              </a:ext>
            </a:extLst>
          </p:cNvPr>
          <p:cNvSpPr/>
          <p:nvPr/>
        </p:nvSpPr>
        <p:spPr bwMode="auto">
          <a:xfrm>
            <a:off x="4973643" y="2123331"/>
            <a:ext cx="1063625" cy="4143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178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10">
            <a:extLst>
              <a:ext uri="{FF2B5EF4-FFF2-40B4-BE49-F238E27FC236}">
                <a16:creationId xmlns:a16="http://schemas.microsoft.com/office/drawing/2014/main" id="{86EC940F-9577-4FE8-ADB1-EDE87E4B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43" y="2145551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第二种</a:t>
            </a:r>
            <a:endParaRPr lang="zh-CN" altLang="zh-C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1001444-2FBA-4D6C-9716-319EB154F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4" t="5416" r="28855"/>
          <a:stretch/>
        </p:blipFill>
        <p:spPr>
          <a:xfrm>
            <a:off x="6340106" y="1655510"/>
            <a:ext cx="2703479" cy="265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CE92D2-A4DF-4F8E-88E6-C968E9E6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以实现</a:t>
            </a:r>
            <a:r>
              <a:rPr lang="en-US" altLang="zh-CN" dirty="0" err="1"/>
              <a:t>HandlerInterceptor</a:t>
            </a:r>
            <a:r>
              <a:rPr lang="zh-CN" altLang="zh-CN" dirty="0"/>
              <a:t>接口方式为例，自定义拦截器类的代码如下</a:t>
            </a:r>
            <a:r>
              <a:rPr lang="zh-CN" altLang="en-US" dirty="0"/>
              <a:t>：</a:t>
            </a:r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31B6F020-4DED-4A95-A5C3-186C65018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15.1.1 </a:t>
            </a:r>
            <a:r>
              <a:rPr lang="zh-CN" altLang="en-US"/>
              <a:t>拦截器的定义</a:t>
            </a: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D3B20D73-1E89-455B-9DFE-65B69B67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92" y="1449237"/>
            <a:ext cx="8591909" cy="33957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HandlerInterceptor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response, Object handler)throws Exception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false;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response, Object handler,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response, Object handler,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Exception ex) throws Exception {		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2" name="矩形标注 1">
            <a:extLst>
              <a:ext uri="{FF2B5EF4-FFF2-40B4-BE49-F238E27FC236}">
                <a16:creationId xmlns:a16="http://schemas.microsoft.com/office/drawing/2014/main" id="{A0E2F6FD-9E14-45AD-905E-6211B578634C}"/>
              </a:ext>
            </a:extLst>
          </p:cNvPr>
          <p:cNvSpPr/>
          <p:nvPr/>
        </p:nvSpPr>
        <p:spPr>
          <a:xfrm>
            <a:off x="6237089" y="1112289"/>
            <a:ext cx="2885399" cy="1533138"/>
          </a:xfrm>
          <a:prstGeom prst="wedgeRectCallout">
            <a:avLst>
              <a:gd name="adj1" fmla="val -79073"/>
              <a:gd name="adj2" fmla="val 3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在控制器</a:t>
            </a:r>
            <a:r>
              <a:rPr lang="zh-CN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方法前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执行，其返回值表示是否中断后续操作。当其返回值为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时，表示继续向下执行；当其返回值为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时，会中断后续的所有操作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标注 2">
            <a:extLst>
              <a:ext uri="{FF2B5EF4-FFF2-40B4-BE49-F238E27FC236}">
                <a16:creationId xmlns:a16="http://schemas.microsoft.com/office/drawing/2014/main" id="{B020B636-0E51-49E7-84F7-7E44A2412560}"/>
              </a:ext>
            </a:extLst>
          </p:cNvPr>
          <p:cNvSpPr/>
          <p:nvPr/>
        </p:nvSpPr>
        <p:spPr>
          <a:xfrm>
            <a:off x="6258601" y="2736286"/>
            <a:ext cx="2885399" cy="940279"/>
          </a:xfrm>
          <a:prstGeom prst="wedgeRectCallout">
            <a:avLst>
              <a:gd name="adj1" fmla="val -76741"/>
              <a:gd name="adj2" fmla="val -32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该方法会在控制器方法</a:t>
            </a:r>
            <a:r>
              <a:rPr lang="zh-CN" altLang="zh-CN" sz="16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调用之后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，且解析视图之前执行。可以通过此方法对请求域中的模型和视图做出进一步的修改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7" name="矩形标注 16">
            <a:extLst>
              <a:ext uri="{FF2B5EF4-FFF2-40B4-BE49-F238E27FC236}">
                <a16:creationId xmlns:a16="http://schemas.microsoft.com/office/drawing/2014/main" id="{330A7B7B-530A-4974-85B5-99A533FE439C}"/>
              </a:ext>
            </a:extLst>
          </p:cNvPr>
          <p:cNvSpPr/>
          <p:nvPr/>
        </p:nvSpPr>
        <p:spPr>
          <a:xfrm>
            <a:off x="6266692" y="3767178"/>
            <a:ext cx="2855797" cy="1052321"/>
          </a:xfrm>
          <a:prstGeom prst="wedgeRectCallout">
            <a:avLst>
              <a:gd name="adj1" fmla="val -63779"/>
              <a:gd name="adj2" fmla="val -38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该方法会在</a:t>
            </a:r>
            <a:r>
              <a:rPr lang="zh-CN" altLang="zh-CN" sz="16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整个请求完成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，即视图渲染结束之后执行。可以通过此方法实现一些资源清理、记录日志信息等工作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CE4912-2567-41ED-82DD-BD10D137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/>
              <a:t>的配置文件中进行配置</a:t>
            </a:r>
            <a:r>
              <a:rPr lang="zh-CN" altLang="en-US" dirty="0"/>
              <a:t>。</a:t>
            </a:r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3E3B153F-10BA-4BFE-AD54-195C9941D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15.1.2 </a:t>
            </a:r>
            <a:r>
              <a:rPr lang="zh-CN" altLang="en-US"/>
              <a:t>拦截器的配置</a:t>
            </a: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D25CCE28-6B9B-4FB7-94BA-2CA18B10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1128210"/>
            <a:ext cx="8783996" cy="3607594"/>
          </a:xfrm>
          <a:prstGeom prst="rect">
            <a:avLst/>
          </a:prstGeom>
          <a:solidFill>
            <a:srgbClr val="FFFF99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&lt;bean class="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cn.edu.ujn.interceptor.CustomInterceptor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mvc:mapping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path="/**"/&gt;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mvc:exclude-mapping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path=""/&gt;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&lt;bean class=" cn.edu.ujn.interceptor.Interceptor1" /&gt;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mvc:mapping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path="/hello"/&gt;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&lt;bean class=" cn.edu.ujn.interceptor.Interceptor2" /&gt;	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mvc:interceptors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A814AAB-D805-43E8-B65D-B24C8CF675D7}"/>
              </a:ext>
            </a:extLst>
          </p:cNvPr>
          <p:cNvSpPr/>
          <p:nvPr/>
        </p:nvSpPr>
        <p:spPr>
          <a:xfrm>
            <a:off x="6695597" y="810883"/>
            <a:ext cx="2137852" cy="62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全局拦截器，拦截所有请求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EF9785-AB7A-45FC-B3AF-3DB361405AC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67555" y="1125245"/>
            <a:ext cx="1028042" cy="397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096654A-7567-4E1E-8FFA-2E9BF53A9550}"/>
              </a:ext>
            </a:extLst>
          </p:cNvPr>
          <p:cNvSpPr/>
          <p:nvPr/>
        </p:nvSpPr>
        <p:spPr>
          <a:xfrm>
            <a:off x="4000503" y="1783428"/>
            <a:ext cx="3090409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配置，表示拦截所有路径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DE883D-520C-4102-8DED-DA5BB23A70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4741" y="1964403"/>
            <a:ext cx="385762" cy="133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E47ACF8-EAAB-4D46-9553-683A66749757}"/>
              </a:ext>
            </a:extLst>
          </p:cNvPr>
          <p:cNvSpPr/>
          <p:nvPr/>
        </p:nvSpPr>
        <p:spPr>
          <a:xfrm>
            <a:off x="5266138" y="2207295"/>
            <a:ext cx="2670164" cy="39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配置不需要拦截的路径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3B2B3B-4098-453C-8344-EF240872444C}"/>
              </a:ext>
            </a:extLst>
          </p:cNvPr>
          <p:cNvCxnSpPr/>
          <p:nvPr/>
        </p:nvCxnSpPr>
        <p:spPr>
          <a:xfrm flipH="1">
            <a:off x="3914779" y="2406125"/>
            <a:ext cx="132159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3A5391F-253A-4CC2-95C2-B70F877F2E1E}"/>
              </a:ext>
            </a:extLst>
          </p:cNvPr>
          <p:cNvSpPr/>
          <p:nvPr/>
        </p:nvSpPr>
        <p:spPr>
          <a:xfrm>
            <a:off x="4235570" y="3184798"/>
            <a:ext cx="4597879" cy="48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/hello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表示拦截所有以“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/hello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”结尾的路径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07DAE0-1CB8-4225-9875-7A0725475D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807622" y="3428876"/>
            <a:ext cx="427948" cy="773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898346E-0D77-4123-ABBF-6C5BD6C84621}"/>
              </a:ext>
            </a:extLst>
          </p:cNvPr>
          <p:cNvSpPr/>
          <p:nvPr/>
        </p:nvSpPr>
        <p:spPr>
          <a:xfrm>
            <a:off x="3164686" y="4015290"/>
            <a:ext cx="5729148" cy="68041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8996" lvl="1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&lt;mvc:interceptor&gt;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中的子元素必须按照上述代码的配置顺序进行编写，否则文件会报错。</a:t>
            </a:r>
          </a:p>
        </p:txBody>
      </p:sp>
      <p:pic>
        <p:nvPicPr>
          <p:cNvPr id="26" name="Picture 2" descr="E:\白沙\设计文档\素材\灯泡.png">
            <a:extLst>
              <a:ext uri="{FF2B5EF4-FFF2-40B4-BE49-F238E27FC236}">
                <a16:creationId xmlns:a16="http://schemas.microsoft.com/office/drawing/2014/main" id="{7B4FB667-C081-4905-B7E2-11185705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83" y="3986084"/>
            <a:ext cx="76795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2" grpId="0" animBg="1"/>
      <p:bldP spid="16" grpId="0" animBg="1"/>
      <p:bldP spid="19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AF7C2B5-B029-4619-A431-1D8AE156C9BE}"/>
              </a:ext>
            </a:extLst>
          </p:cNvPr>
          <p:cNvSpPr txBox="1">
            <a:spLocks/>
          </p:cNvSpPr>
          <p:nvPr/>
        </p:nvSpPr>
        <p:spPr bwMode="auto">
          <a:xfrm>
            <a:off x="2386013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D993DA-ADF4-4A1A-8BFA-D98631E5A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拦截器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E7E97B-F371-4ABC-AB5B-A9BA830E7C27}"/>
              </a:ext>
            </a:extLst>
          </p:cNvPr>
          <p:cNvGrpSpPr>
            <a:grpSpLocks/>
          </p:cNvGrpSpPr>
          <p:nvPr/>
        </p:nvGrpSpPr>
        <p:grpSpPr bwMode="auto">
          <a:xfrm>
            <a:off x="827089" y="953751"/>
            <a:ext cx="7599363" cy="3443287"/>
            <a:chOff x="827584" y="1756903"/>
            <a:chExt cx="7598806" cy="3444382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98067BF5-97FF-44BE-9F59-43AAD138D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9" name="对角圆角矩形 10">
                <a:extLst>
                  <a:ext uri="{FF2B5EF4-FFF2-40B4-BE49-F238E27FC236}">
                    <a16:creationId xmlns:a16="http://schemas.microsoft.com/office/drawing/2014/main" id="{18586AB4-7560-4CBA-A13A-E70A44F19606}"/>
                  </a:ext>
                </a:extLst>
              </p:cNvPr>
              <p:cNvSpPr/>
              <p:nvPr/>
            </p:nvSpPr>
            <p:spPr>
              <a:xfrm>
                <a:off x="827584" y="3206751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0" name="组合 2">
                <a:extLst>
                  <a:ext uri="{FF2B5EF4-FFF2-40B4-BE49-F238E27FC236}">
                    <a16:creationId xmlns:a16="http://schemas.microsoft.com/office/drawing/2014/main" id="{BC58C813-9EAF-451D-9E03-3F4E93C9F3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AD17214B-0F83-4A68-8760-A5BFA6676C46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1">
                  <a:extLst>
                    <a:ext uri="{FF2B5EF4-FFF2-40B4-BE49-F238E27FC236}">
                      <a16:creationId xmlns:a16="http://schemas.microsoft.com/office/drawing/2014/main" id="{8C147730-3A18-4C63-9D62-482F151F09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689"/>
                  <a:ext cx="3566358" cy="18318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5BCAB269-5AFF-45CD-8089-CB898FD1A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425805"/>
              <a:ext cx="4223084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15.2 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拦截器的执行流程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E80884AB-0A68-4A44-8022-4CD3F2592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397412"/>
              <a:ext cx="3791036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15.3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应用案例</a:t>
              </a: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879A75F-D308-488D-A4E9-6406FA7B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4" y="2273163"/>
              <a:ext cx="4349960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15.1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拦截器概述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D2D8998F-0346-45EC-B8D4-B2AD5973B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3652" r="3066" b="29802"/>
          <a:stretch/>
        </p:blipFill>
        <p:spPr bwMode="auto">
          <a:xfrm>
            <a:off x="327804" y="1500993"/>
            <a:ext cx="8535893" cy="312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EA784F8-455B-4830-9A81-61F6B246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在运行程序时，拦截器的执行是有一定顺序的，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该顺序与配置文件中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所定义的拦截器的顺序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lang="zh-CN" altLang="en-US" dirty="0"/>
              <a:t>。</a:t>
            </a:r>
          </a:p>
        </p:txBody>
      </p:sp>
      <p:sp>
        <p:nvSpPr>
          <p:cNvPr id="25603" name="标题 1">
            <a:extLst>
              <a:ext uri="{FF2B5EF4-FFF2-40B4-BE49-F238E27FC236}">
                <a16:creationId xmlns:a16="http://schemas.microsoft.com/office/drawing/2014/main" id="{C817E3E6-B601-42B8-8B7D-249058C0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15.2 </a:t>
            </a:r>
            <a:r>
              <a:rPr lang="zh-CN" altLang="en-US"/>
              <a:t>拦截器的执行流程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2871523-9211-40C5-A690-4FCC0BB804FD}"/>
              </a:ext>
            </a:extLst>
          </p:cNvPr>
          <p:cNvSpPr/>
          <p:nvPr/>
        </p:nvSpPr>
        <p:spPr>
          <a:xfrm>
            <a:off x="3579962" y="1500993"/>
            <a:ext cx="1535502" cy="2613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B3ECE-76F9-410E-A5FD-2698F945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58979"/>
            <a:ext cx="8863697" cy="4134642"/>
          </a:xfrm>
        </p:spPr>
        <p:txBody>
          <a:bodyPr/>
          <a:lstStyle/>
          <a:p>
            <a:r>
              <a:rPr lang="zh-CN" altLang="en-US" dirty="0"/>
              <a:t>单</a:t>
            </a:r>
            <a:r>
              <a:rPr lang="zh-CN" altLang="zh-CN" dirty="0"/>
              <a:t>个拦截器，在程序中的执行流程如</a:t>
            </a:r>
            <a:r>
              <a:rPr lang="zh-CN" altLang="en-US" dirty="0"/>
              <a:t>下图所示：</a:t>
            </a:r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F061B0D1-74E5-4D18-B4D0-905DDFCF4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15.2.1 </a:t>
            </a:r>
            <a:r>
              <a:rPr lang="zh-CN" altLang="en-US"/>
              <a:t>单个拦截器的执行流程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0A8E56-5278-47B2-A09D-E5D0D1F5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15581"/>
            <a:ext cx="604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9995E-6443-40DF-814B-B051E736D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1" y="1247730"/>
            <a:ext cx="3935793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57995-74A8-4677-B553-172DCD60A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1" y="2004967"/>
            <a:ext cx="3935793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AA819-82C4-4640-B1FA-BE0DD70C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1" y="2719342"/>
            <a:ext cx="3935793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ED686-400E-42BE-95B5-3C766B17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1" y="3483724"/>
            <a:ext cx="3935793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1AF24-0284-4AAB-8FDC-1DDD5A5CD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1" y="4183812"/>
            <a:ext cx="3935793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CustomInterceptor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0A941F-87C8-497C-96B4-BFF10E735DA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2399218" y="1617062"/>
            <a:ext cx="0" cy="387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15CAB4-6B82-49F7-A160-D036038B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864" y="1600078"/>
            <a:ext cx="2645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E8B543-90F5-4419-8E78-0A17E694B16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399218" y="2374299"/>
            <a:ext cx="0" cy="345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D7A8AB-A60D-46B8-8C93-90FA922404E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399218" y="3088674"/>
            <a:ext cx="0" cy="395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8C420A5-C4AB-4033-8D81-4AB83BFE058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399218" y="3853056"/>
            <a:ext cx="0" cy="3307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80BDD17-E534-4188-AB8E-747F51A92221}"/>
              </a:ext>
            </a:extLst>
          </p:cNvPr>
          <p:cNvSpPr/>
          <p:nvPr/>
        </p:nvSpPr>
        <p:spPr>
          <a:xfrm>
            <a:off x="4707875" y="1078706"/>
            <a:ext cx="4335824" cy="116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程序先执行</a:t>
            </a:r>
            <a:r>
              <a:rPr lang="en-US" altLang="zh-CN" sz="2000" dirty="0"/>
              <a:t>preHandle()</a:t>
            </a:r>
            <a:r>
              <a:rPr lang="zh-CN" altLang="zh-CN" sz="2000" dirty="0"/>
              <a:t>方法，如果该方法的返回值为</a:t>
            </a:r>
            <a:r>
              <a:rPr lang="en-US" altLang="zh-CN" sz="2000" dirty="0"/>
              <a:t>true</a:t>
            </a:r>
            <a:r>
              <a:rPr lang="zh-CN" altLang="zh-CN" sz="2000" dirty="0"/>
              <a:t>，则程序会继续向下执行处理器中的方法，否则将不再向下执行</a:t>
            </a:r>
            <a:endParaRPr lang="zh-CN" altLang="en-US" sz="2000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759195B0-5EDC-4329-9713-C29C3E5B3317}"/>
              </a:ext>
            </a:extLst>
          </p:cNvPr>
          <p:cNvSpPr/>
          <p:nvPr/>
        </p:nvSpPr>
        <p:spPr>
          <a:xfrm>
            <a:off x="4707875" y="2477060"/>
            <a:ext cx="4335824" cy="1243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000" dirty="0"/>
              <a:t>在业务处理器（即控制器</a:t>
            </a:r>
            <a:r>
              <a:rPr lang="en-US" altLang="zh-CN" sz="2000" dirty="0"/>
              <a:t>Controller</a:t>
            </a:r>
            <a:r>
              <a:rPr lang="zh-CN" altLang="zh-CN" sz="2000" dirty="0"/>
              <a:t>类）处理完请求后，会执行</a:t>
            </a:r>
            <a:r>
              <a:rPr lang="en-US" altLang="zh-CN" sz="2000" dirty="0"/>
              <a:t>postHandle()</a:t>
            </a:r>
            <a:r>
              <a:rPr lang="zh-CN" altLang="zh-CN" sz="2000" dirty="0"/>
              <a:t>方法，然后会通过</a:t>
            </a:r>
            <a:r>
              <a:rPr lang="en-US" altLang="zh-CN" sz="2000" dirty="0"/>
              <a:t>DispatcherServlet</a:t>
            </a:r>
            <a:r>
              <a:rPr lang="zh-CN" altLang="zh-CN" sz="2000" dirty="0"/>
              <a:t>向客户端返回响应</a:t>
            </a:r>
            <a:endParaRPr lang="zh-CN" altLang="en-US" sz="20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327C95C-3863-4061-ABB4-1ADB9E5704A9}"/>
              </a:ext>
            </a:extLst>
          </p:cNvPr>
          <p:cNvSpPr/>
          <p:nvPr/>
        </p:nvSpPr>
        <p:spPr>
          <a:xfrm>
            <a:off x="4707875" y="3964047"/>
            <a:ext cx="4335824" cy="82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000" dirty="0"/>
              <a:t>在</a:t>
            </a:r>
            <a:r>
              <a:rPr lang="en-US" altLang="zh-CN" sz="2000" dirty="0"/>
              <a:t>DispatcherServlet</a:t>
            </a:r>
            <a:r>
              <a:rPr lang="zh-CN" altLang="zh-CN" sz="2000" dirty="0"/>
              <a:t>处理完请求后，才会执行</a:t>
            </a:r>
            <a:r>
              <a:rPr lang="en-US" altLang="zh-CN" sz="2000" dirty="0"/>
              <a:t>afterCompletion()</a:t>
            </a:r>
            <a:r>
              <a:rPr lang="zh-CN" altLang="zh-CN" sz="2000" dirty="0"/>
              <a:t>方法</a:t>
            </a:r>
            <a:endParaRPr lang="zh-CN" altLang="en-US" sz="2000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FDFD5429-42DA-4070-901E-ED5138FE7D95}"/>
              </a:ext>
            </a:extLst>
          </p:cNvPr>
          <p:cNvSpPr/>
          <p:nvPr/>
        </p:nvSpPr>
        <p:spPr>
          <a:xfrm>
            <a:off x="6657758" y="2197356"/>
            <a:ext cx="164306" cy="2952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86206C45-2F92-4AA8-AA8F-FA77D3BA79B8}"/>
              </a:ext>
            </a:extLst>
          </p:cNvPr>
          <p:cNvSpPr/>
          <p:nvPr/>
        </p:nvSpPr>
        <p:spPr>
          <a:xfrm>
            <a:off x="6681644" y="3668772"/>
            <a:ext cx="164306" cy="2952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 animBg="1"/>
      <p:bldP spid="12" grpId="0" animBg="1"/>
      <p:bldP spid="13" grpId="0" animBg="1"/>
      <p:bldP spid="14" grpId="0" animBg="1"/>
      <p:bldP spid="15" grpId="0"/>
      <p:bldP spid="22" grpId="0" animBg="1"/>
      <p:bldP spid="25" grpId="0" animBg="1"/>
      <p:bldP spid="26" grpId="0" animBg="1"/>
      <p:bldP spid="24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0">
            <a:extLst>
              <a:ext uri="{FF2B5EF4-FFF2-40B4-BE49-F238E27FC236}">
                <a16:creationId xmlns:a16="http://schemas.microsoft.com/office/drawing/2014/main" id="{F2F41EB7-9FA9-4A7D-AF23-C668255B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67" y="2376491"/>
            <a:ext cx="175721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1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1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1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二级缓存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83F33E-ABBA-42F4-A447-1CDA6D9A900E}"/>
              </a:ext>
            </a:extLst>
          </p:cNvPr>
          <p:cNvGrpSpPr>
            <a:grpSpLocks/>
          </p:cNvGrpSpPr>
          <p:nvPr/>
        </p:nvGrpSpPr>
        <p:grpSpPr bwMode="auto">
          <a:xfrm>
            <a:off x="543468" y="1188423"/>
            <a:ext cx="3078956" cy="20574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>
              <a:extLst>
                <a:ext uri="{FF2B5EF4-FFF2-40B4-BE49-F238E27FC236}">
                  <a16:creationId xmlns:a16="http://schemas.microsoft.com/office/drawing/2014/main" id="{5A528C0C-F13C-48BC-A19B-F312B155F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57" name="TextBox 24">
              <a:extLst>
                <a:ext uri="{FF2B5EF4-FFF2-40B4-BE49-F238E27FC236}">
                  <a16:creationId xmlns:a16="http://schemas.microsoft.com/office/drawing/2014/main" id="{49658292-7CE4-432A-ABDC-0188A4249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153" y="4193106"/>
              <a:ext cx="2295525" cy="73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>
            <a:extLst>
              <a:ext uri="{FF2B5EF4-FFF2-40B4-BE49-F238E27FC236}">
                <a16:creationId xmlns:a16="http://schemas.microsoft.com/office/drawing/2014/main" id="{261EC31F-8D71-41C1-BF5B-4C67205B0EB7}"/>
              </a:ext>
            </a:extLst>
          </p:cNvPr>
          <p:cNvSpPr>
            <a:spLocks/>
          </p:cNvSpPr>
          <p:nvPr/>
        </p:nvSpPr>
        <p:spPr bwMode="auto">
          <a:xfrm>
            <a:off x="4070151" y="736219"/>
            <a:ext cx="1485260" cy="385213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FCE4E2BB-4CF4-4C69-82C9-66AA4F5B41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0151" y="1195971"/>
            <a:ext cx="264914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36">
            <a:extLst>
              <a:ext uri="{FF2B5EF4-FFF2-40B4-BE49-F238E27FC236}">
                <a16:creationId xmlns:a16="http://schemas.microsoft.com/office/drawing/2014/main" id="{99F01B3F-39A6-4566-820E-F7EFF2D4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850" y="1409751"/>
            <a:ext cx="4368641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为了验证上面所讲解的单个拦截器执行流程，接下来，就通过一个案例来演示说明。</a:t>
            </a:r>
          </a:p>
        </p:txBody>
      </p:sp>
      <p:sp>
        <p:nvSpPr>
          <p:cNvPr id="27655" name="标题 1">
            <a:extLst>
              <a:ext uri="{FF2B5EF4-FFF2-40B4-BE49-F238E27FC236}">
                <a16:creationId xmlns:a16="http://schemas.microsoft.com/office/drawing/2014/main" id="{3ACC0DDB-CD1C-4CAB-AC6E-192DB7E00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15.2.1 </a:t>
            </a:r>
            <a:r>
              <a:rPr lang="zh-CN" altLang="en-US"/>
              <a:t>单个拦截器的执行流程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061B0D1-74E5-4D18-B4D0-905DDFCF4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15.2.1 </a:t>
            </a:r>
            <a:r>
              <a:rPr lang="zh-CN" altLang="en-US"/>
              <a:t>单个拦截器的执行流程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F70C66-E904-4BAE-B2DA-8111FF87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单拦截器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1BAC5-A8E9-42F0-8F6D-749BE52AC8E2}"/>
              </a:ext>
            </a:extLst>
          </p:cNvPr>
          <p:cNvSpPr txBox="1"/>
          <p:nvPr/>
        </p:nvSpPr>
        <p:spPr>
          <a:xfrm>
            <a:off x="5503" y="1120761"/>
            <a:ext cx="5774193" cy="304698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600" b="1" kern="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CustomInterceptor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implements </a:t>
            </a:r>
            <a:r>
              <a:rPr lang="en-US" altLang="zh-CN" sz="1600" b="1" kern="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HandlerInterceptor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public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preHandle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)throws Exception 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CustomInterceptor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preHandle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return true;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void </a:t>
            </a:r>
            <a:r>
              <a:rPr lang="en-US" altLang="zh-CN" sz="1600" b="1" kern="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postHandle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(..) throws Exception 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CustomInterceptor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postHandle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void </a:t>
            </a:r>
            <a:r>
              <a:rPr lang="en-US" altLang="zh-CN" sz="1600" b="1" kern="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afterCompletion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(..) throws Exception {		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CustomInterceptor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afterCompletion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32F5C0-736B-437D-877E-34B7AD1B5FA1}"/>
              </a:ext>
            </a:extLst>
          </p:cNvPr>
          <p:cNvSpPr txBox="1"/>
          <p:nvPr/>
        </p:nvSpPr>
        <p:spPr>
          <a:xfrm>
            <a:off x="5799632" y="2"/>
            <a:ext cx="3352459" cy="3385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@Controller</a:t>
            </a:r>
            <a:endParaRPr lang="zh-CN" alt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HelloController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16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RequestMapping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("/hello")</a:t>
            </a:r>
            <a:endParaRPr lang="zh-CN" alt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String hello() 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("Hello!");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return "success";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16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RequestMapping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("/find")</a:t>
            </a:r>
            <a:endParaRPr lang="zh-CN" alt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public String find() 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("find!");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return "success";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37337E-5012-4C37-9BE4-8F26F889BB5E}"/>
              </a:ext>
            </a:extLst>
          </p:cNvPr>
          <p:cNvSpPr txBox="1"/>
          <p:nvPr/>
        </p:nvSpPr>
        <p:spPr>
          <a:xfrm>
            <a:off x="944027" y="3727370"/>
            <a:ext cx="8168680" cy="954107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mvc:interceptors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&lt;bean class="cn.edu.ujn.ch15.interceptor.CustomInterceptor"/&gt;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mvc:interceptors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866825-2FAB-4C9B-96F5-1C0C5342F504}"/>
              </a:ext>
            </a:extLst>
          </p:cNvPr>
          <p:cNvSpPr txBox="1"/>
          <p:nvPr/>
        </p:nvSpPr>
        <p:spPr>
          <a:xfrm>
            <a:off x="6926379" y="3735996"/>
            <a:ext cx="217770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Springmvc-config.xml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65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56AA70-EAD7-4CFB-8378-0412FE98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个拦截器执行流程如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下图所示：</a:t>
            </a:r>
            <a:endParaRPr lang="zh-CN" altLang="en-US" dirty="0"/>
          </a:p>
        </p:txBody>
      </p:sp>
      <p:sp>
        <p:nvSpPr>
          <p:cNvPr id="28674" name="标题 1">
            <a:extLst>
              <a:ext uri="{FF2B5EF4-FFF2-40B4-BE49-F238E27FC236}">
                <a16:creationId xmlns:a16="http://schemas.microsoft.com/office/drawing/2014/main" id="{140C6701-983E-4743-9931-43183CF25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15.2.2 </a:t>
            </a:r>
            <a:r>
              <a:rPr lang="zh-CN" altLang="en-US" dirty="0"/>
              <a:t>多个拦截器的执行流程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CEB71-BF1B-4B0E-BC1F-968B8B8D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611" y="1268633"/>
            <a:ext cx="2411083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Interceptor1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4334E-DEA1-4214-AEC7-EB4DBC39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68" y="2011583"/>
            <a:ext cx="2037376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D6619-38AA-4679-981C-9479381AF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303" y="2740246"/>
            <a:ext cx="2281269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Interceptor2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F602-8780-49F2-90E7-46F58337C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42" y="3504627"/>
            <a:ext cx="2037376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AEBDF-D933-48D4-9437-7F0116B29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303" y="4204714"/>
            <a:ext cx="2281269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Interceptor2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E2553F7-EE1C-48BD-AEA9-15116869E5C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6137694" y="1545632"/>
            <a:ext cx="6066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AA9C7-0C3D-4255-BAE9-8DA6B645A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933" y="1249610"/>
            <a:ext cx="87868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2D68A8-CE41-4428-885B-1E46F7CBADD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883756" y="2565581"/>
            <a:ext cx="1182" cy="1746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006AC8-DF2E-4E41-ABBB-05F88721CF4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75130" y="4058625"/>
            <a:ext cx="9808" cy="1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F0DC3E-C77F-4C22-B382-B635AA5BA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303" y="1268633"/>
            <a:ext cx="2281269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Interceptor2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422A930-A850-4BE4-A3F7-BBBB860B9FA2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83756" y="1822631"/>
            <a:ext cx="1182" cy="1889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35A33D-8BF2-4084-A55B-E4C294DE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611" y="2740246"/>
            <a:ext cx="2411083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Interceptor1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postHandle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C63D0B3-E15C-46AF-89FC-ADBF7A03A9DA}"/>
              </a:ext>
            </a:extLst>
          </p:cNvPr>
          <p:cNvCxnSpPr>
            <a:cxnSpLocks/>
            <a:stCxn id="12" idx="1"/>
            <a:endCxn id="33" idx="3"/>
          </p:cNvCxnSpPr>
          <p:nvPr/>
        </p:nvCxnSpPr>
        <p:spPr>
          <a:xfrm flipH="1">
            <a:off x="6137694" y="3017245"/>
            <a:ext cx="6066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68AF7334-D670-4DD3-A17C-8DD2FBF90AB4}"/>
              </a:ext>
            </a:extLst>
          </p:cNvPr>
          <p:cNvCxnSpPr>
            <a:cxnSpLocks/>
            <a:stCxn id="33" idx="2"/>
            <a:endCxn id="13" idx="1"/>
          </p:cNvCxnSpPr>
          <p:nvPr/>
        </p:nvCxnSpPr>
        <p:spPr>
          <a:xfrm rot="16200000" flipH="1">
            <a:off x="5650606" y="2575790"/>
            <a:ext cx="487382" cy="192428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943E44-A65F-4EA6-A1B1-2047D1035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611" y="4204714"/>
            <a:ext cx="2411083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Interceptor1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EF8D3F-E99A-4C7C-AD75-6A295543A4B0}"/>
              </a:ext>
            </a:extLst>
          </p:cNvPr>
          <p:cNvCxnSpPr>
            <a:cxnSpLocks/>
            <a:stCxn id="14" idx="1"/>
            <a:endCxn id="42" idx="3"/>
          </p:cNvCxnSpPr>
          <p:nvPr/>
        </p:nvCxnSpPr>
        <p:spPr>
          <a:xfrm flipH="1">
            <a:off x="6137694" y="4481713"/>
            <a:ext cx="6066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78E57B59-2969-43AD-8E1E-18ED0B2768D9}"/>
              </a:ext>
            </a:extLst>
          </p:cNvPr>
          <p:cNvSpPr/>
          <p:nvPr/>
        </p:nvSpPr>
        <p:spPr>
          <a:xfrm>
            <a:off x="100301" y="1249611"/>
            <a:ext cx="3186364" cy="341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从图可以看出，当有多个拦截器同时工作时，它们的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preHandle()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方法会按照配置文件中拦截器的配置顺序执行，而它们的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postHandle()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afterCompletion()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方法则会按照配置顺序的</a:t>
            </a:r>
            <a:r>
              <a:rPr lang="zh-CN" altLang="zh-CN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反序执行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/>
      <p:bldP spid="23" grpId="0" animBg="1"/>
      <p:bldP spid="33" grpId="0" animBg="1"/>
      <p:bldP spid="42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0">
            <a:extLst>
              <a:ext uri="{FF2B5EF4-FFF2-40B4-BE49-F238E27FC236}">
                <a16:creationId xmlns:a16="http://schemas.microsoft.com/office/drawing/2014/main" id="{29C6CAD0-C55A-47D3-983C-E9720BFD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67" y="2376491"/>
            <a:ext cx="175721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1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1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1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二级缓存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77CD51E-540F-411B-87A9-D8D74460CD21}"/>
              </a:ext>
            </a:extLst>
          </p:cNvPr>
          <p:cNvGrpSpPr>
            <a:grpSpLocks/>
          </p:cNvGrpSpPr>
          <p:nvPr/>
        </p:nvGrpSpPr>
        <p:grpSpPr bwMode="auto">
          <a:xfrm>
            <a:off x="750502" y="1128039"/>
            <a:ext cx="3078956" cy="20574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>
              <a:extLst>
                <a:ext uri="{FF2B5EF4-FFF2-40B4-BE49-F238E27FC236}">
                  <a16:creationId xmlns:a16="http://schemas.microsoft.com/office/drawing/2014/main" id="{5CA62615-0338-41FE-AE1A-B11CAFCEC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05" name="TextBox 24">
              <a:extLst>
                <a:ext uri="{FF2B5EF4-FFF2-40B4-BE49-F238E27FC236}">
                  <a16:creationId xmlns:a16="http://schemas.microsoft.com/office/drawing/2014/main" id="{750B76F8-9650-407E-BDE9-9B6A870C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153" y="4193106"/>
              <a:ext cx="2295525" cy="73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0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>
            <a:extLst>
              <a:ext uri="{FF2B5EF4-FFF2-40B4-BE49-F238E27FC236}">
                <a16:creationId xmlns:a16="http://schemas.microsoft.com/office/drawing/2014/main" id="{4EADC243-0A0E-451B-B25E-E1F31DC2254E}"/>
              </a:ext>
            </a:extLst>
          </p:cNvPr>
          <p:cNvSpPr>
            <a:spLocks/>
          </p:cNvSpPr>
          <p:nvPr/>
        </p:nvSpPr>
        <p:spPr bwMode="auto">
          <a:xfrm>
            <a:off x="4151115" y="804283"/>
            <a:ext cx="1122759" cy="320278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D6A0DF71-E8FF-4D6C-A644-869A66B384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1115" y="1267005"/>
            <a:ext cx="264914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36">
            <a:extLst>
              <a:ext uri="{FF2B5EF4-FFF2-40B4-BE49-F238E27FC236}">
                <a16:creationId xmlns:a16="http://schemas.microsoft.com/office/drawing/2014/main" id="{38BB0B55-9251-4F08-B089-26EF15CA4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814" y="1511299"/>
            <a:ext cx="4572348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为了验证上面所讲解的多个拦截器执行流程，接下来，就通过一个案例来演示说明。</a:t>
            </a:r>
          </a:p>
        </p:txBody>
      </p:sp>
      <p:sp>
        <p:nvSpPr>
          <p:cNvPr id="29703" name="标题 1">
            <a:extLst>
              <a:ext uri="{FF2B5EF4-FFF2-40B4-BE49-F238E27FC236}">
                <a16:creationId xmlns:a16="http://schemas.microsoft.com/office/drawing/2014/main" id="{12D68C8E-D29D-443C-A825-4EECDB1EF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en-US"/>
              <a:t>多个拦截器的执行流程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7F4552E-6B9D-4674-B298-AE1865C82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拦截器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0D3E1DAD-8AC6-45D6-BD11-6996C470E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F1D07C24-B6A9-4568-9AB1-EE640376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458" y="4111232"/>
            <a:ext cx="2596753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拦截器的执行流程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061B0D1-74E5-4D18-B4D0-905DDFCF4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15.2.2 </a:t>
            </a:r>
            <a:r>
              <a:rPr lang="zh-CN" altLang="en-US" dirty="0"/>
              <a:t>多个拦截器的执行流程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F70C66-E904-4BAE-B2DA-8111FF87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多拦截器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1BAC5-A8E9-42F0-8F6D-749BE52AC8E2}"/>
              </a:ext>
            </a:extLst>
          </p:cNvPr>
          <p:cNvSpPr txBox="1"/>
          <p:nvPr/>
        </p:nvSpPr>
        <p:spPr>
          <a:xfrm>
            <a:off x="31382" y="593998"/>
            <a:ext cx="5004709" cy="21019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5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Interceptor1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implements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HandlerInterceptor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public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)throws Exception 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5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Interceptor1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r>
              <a:rPr lang="zh-CN" altLang="en-US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return true;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void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(..) throws Exception 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5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Interceptor1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void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afterCompletion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(..) throws Exception 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5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Interceptor1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afterCompletion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0B3475-F109-4A21-BB8B-0033105A95CF}"/>
              </a:ext>
            </a:extLst>
          </p:cNvPr>
          <p:cNvSpPr txBox="1"/>
          <p:nvPr/>
        </p:nvSpPr>
        <p:spPr>
          <a:xfrm>
            <a:off x="31382" y="2709048"/>
            <a:ext cx="5019315" cy="2101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5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Interceptor2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implements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HandlerInterceptor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public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5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)throws Exception 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5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Interceptor2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r>
              <a:rPr lang="zh-CN" altLang="en-US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return true;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void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(..) throws Exception 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5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Interceptor2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postHandle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void </a:t>
            </a:r>
            <a:r>
              <a:rPr lang="en-US" altLang="zh-CN" sz="15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afterCompletion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(..) throws Exception {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5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Interceptor2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15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afterCompletion</a:t>
            </a: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300"/>
              </a:lnSpc>
              <a:spcAft>
                <a:spcPts val="0"/>
              </a:spcAft>
            </a:pPr>
            <a:r>
              <a:rPr lang="en-US" altLang="zh-CN" sz="15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5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D242433-BABD-4C30-9CCE-CC6293C8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71922"/>
              </p:ext>
            </p:extLst>
          </p:nvPr>
        </p:nvGraphicFramePr>
        <p:xfrm>
          <a:off x="5050697" y="2295624"/>
          <a:ext cx="408582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821">
                  <a:extLst>
                    <a:ext uri="{9D8B030D-6E8A-4147-A177-3AD203B41FA5}">
                      <a16:colId xmlns:a16="http://schemas.microsoft.com/office/drawing/2014/main" val="4090572669"/>
                    </a:ext>
                  </a:extLst>
                </a:gridCol>
              </a:tblGrid>
              <a:tr h="201330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mvc:interceptor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  <a:effectLst/>
                        </a:rPr>
                        <a:t>mvc:mapping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</a:rPr>
                        <a:t> path="/**" /&gt;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      &lt;bean class=".Interceptor1" /&gt;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mvc:interceptor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mvc:interceptor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</a:rPr>
                        <a:t>&lt;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  <a:effectLst/>
                        </a:rPr>
                        <a:t>mvc:mapping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</a:rPr>
                        <a:t> path="/hello" /&gt;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       &lt;bean class=".Interceptor2" /&gt;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mvc:interceptor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68289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DB866825-2FAB-4C9B-96F5-1C0C5342F504}"/>
              </a:ext>
            </a:extLst>
          </p:cNvPr>
          <p:cNvSpPr txBox="1"/>
          <p:nvPr/>
        </p:nvSpPr>
        <p:spPr>
          <a:xfrm>
            <a:off x="7134043" y="2315537"/>
            <a:ext cx="1987870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Springmvc-config.xml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71F6D7-5AB3-4583-9763-FBE5212B8865}"/>
              </a:ext>
            </a:extLst>
          </p:cNvPr>
          <p:cNvSpPr txBox="1"/>
          <p:nvPr/>
        </p:nvSpPr>
        <p:spPr>
          <a:xfrm>
            <a:off x="5050696" y="558523"/>
            <a:ext cx="4061921" cy="1709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@Controller</a:t>
            </a:r>
            <a:endParaRPr lang="zh-CN" altLang="zh-C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HelloController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RequestMapping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("/hello")</a:t>
            </a:r>
            <a:endParaRPr lang="zh-CN" altLang="zh-C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public String hello() {……}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4000"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RequestMapping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("/find")</a:t>
            </a:r>
            <a:endParaRPr lang="zh-CN" altLang="zh-CN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public String find() {……}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95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16F8435-62D1-4423-9F3D-535E55EAFAF1}"/>
              </a:ext>
            </a:extLst>
          </p:cNvPr>
          <p:cNvSpPr txBox="1">
            <a:spLocks/>
          </p:cNvSpPr>
          <p:nvPr/>
        </p:nvSpPr>
        <p:spPr bwMode="auto">
          <a:xfrm>
            <a:off x="2386013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E6E86A-A482-46C6-B9E5-232CC381E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拦截器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201EFC-FE2C-415C-A36D-75911C1FAC99}"/>
              </a:ext>
            </a:extLst>
          </p:cNvPr>
          <p:cNvGrpSpPr>
            <a:grpSpLocks/>
          </p:cNvGrpSpPr>
          <p:nvPr/>
        </p:nvGrpSpPr>
        <p:grpSpPr bwMode="auto">
          <a:xfrm>
            <a:off x="827089" y="994868"/>
            <a:ext cx="7599363" cy="3443287"/>
            <a:chOff x="827584" y="1756903"/>
            <a:chExt cx="7598806" cy="3444382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CEE13FE2-B254-4BC1-8D91-9F6BA8884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9" name="对角圆角矩形 10">
                <a:extLst>
                  <a:ext uri="{FF2B5EF4-FFF2-40B4-BE49-F238E27FC236}">
                    <a16:creationId xmlns:a16="http://schemas.microsoft.com/office/drawing/2014/main" id="{32F2511A-5A62-4F5F-863F-3D656CA8EF4A}"/>
                  </a:ext>
                </a:extLst>
              </p:cNvPr>
              <p:cNvSpPr/>
              <p:nvPr/>
            </p:nvSpPr>
            <p:spPr>
              <a:xfrm>
                <a:off x="827584" y="4188138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0" name="组合 2">
                <a:extLst>
                  <a:ext uri="{FF2B5EF4-FFF2-40B4-BE49-F238E27FC236}">
                    <a16:creationId xmlns:a16="http://schemas.microsoft.com/office/drawing/2014/main" id="{866946A5-5418-4CA0-AFE7-AFE27FF58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361C205C-4C9A-4B3A-9CB4-E375B1B787BA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1">
                  <a:extLst>
                    <a:ext uri="{FF2B5EF4-FFF2-40B4-BE49-F238E27FC236}">
                      <a16:creationId xmlns:a16="http://schemas.microsoft.com/office/drawing/2014/main" id="{E21F55D2-4776-41D0-A5F1-8D688D4160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689"/>
                  <a:ext cx="3566358" cy="18318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F7A6E3F2-8F1C-49E9-BD4F-88F9FDE6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425805"/>
              <a:ext cx="4223084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15.2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拦截器的执行流程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68EF9CE3-73F6-45A2-914D-6412D9D1E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397412"/>
              <a:ext cx="3791036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15.3 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应用案例</a:t>
              </a: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C47FB3B4-774B-42CA-8393-E8BC3305F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4" y="2273163"/>
              <a:ext cx="4349960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15.1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拦截器概述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F1814B-5D4D-41F7-AF14-CFED3C11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登录验证</a:t>
            </a:r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7C80CD99-8A84-473A-ADC2-7BE83F505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应用案例</a:t>
            </a:r>
            <a:r>
              <a:rPr lang="en-US" altLang="zh-CN" dirty="0"/>
              <a:t>—</a:t>
            </a:r>
            <a:r>
              <a:rPr lang="zh-CN" altLang="en-US" dirty="0"/>
              <a:t>实现用户登录权限验证</a:t>
            </a:r>
          </a:p>
        </p:txBody>
      </p:sp>
      <p:sp>
        <p:nvSpPr>
          <p:cNvPr id="63" name="任意多边形 62">
            <a:extLst>
              <a:ext uri="{FF2B5EF4-FFF2-40B4-BE49-F238E27FC236}">
                <a16:creationId xmlns:a16="http://schemas.microsoft.com/office/drawing/2014/main" id="{122ADF3E-18EE-424F-BBEE-3926FF306C58}"/>
              </a:ext>
            </a:extLst>
          </p:cNvPr>
          <p:cNvSpPr/>
          <p:nvPr/>
        </p:nvSpPr>
        <p:spPr bwMode="auto">
          <a:xfrm>
            <a:off x="874208" y="1109893"/>
            <a:ext cx="1607344" cy="409575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rgbClr val="8064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7990" tIns="103696" rIns="167990" bIns="103696" spcCol="1270" anchor="ctr"/>
          <a:lstStyle/>
          <a:p>
            <a:pPr algn="ctr" defTabSz="150015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案例说明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6087AEA-422B-4C9B-B782-2A5A4884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0" y="1505994"/>
            <a:ext cx="3873901" cy="3379643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登录验证：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只有登录后的用户才能访问系统中的主页面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未登录：</a:t>
            </a:r>
            <a:r>
              <a:rPr lang="zh-CN" altLang="zh-CN" sz="2000" dirty="0"/>
              <a:t>拦截器会将请求拦截，并转发到登录页面，同时在登录页面中给出提示信息。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登录未成功：</a:t>
            </a:r>
            <a:r>
              <a:rPr lang="zh-CN" altLang="zh-CN" sz="2000" dirty="0"/>
              <a:t>在登录页面给出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zh-CN" sz="2000" dirty="0"/>
              <a:t>相应的提示信息。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退出登录：</a:t>
            </a:r>
            <a:r>
              <a:rPr lang="zh-CN" altLang="zh-CN" sz="2000" dirty="0"/>
              <a:t>系统同样会回到登录页面</a:t>
            </a:r>
            <a:r>
              <a:rPr lang="zh-CN" altLang="en-US" sz="2000" dirty="0"/>
              <a:t>。</a:t>
            </a: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360C4831-95AE-48B2-B80F-F6C63CDE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40" y="889969"/>
            <a:ext cx="118110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A62BE1B9-7688-4418-9D4A-B2CA7026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58" y="641119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C0D46188-94B2-4261-A2FC-CAB5677C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1" y="870920"/>
            <a:ext cx="1333500" cy="4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81DB1FD6-42C8-409C-88CE-0DBD76D9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53" y="1561487"/>
            <a:ext cx="1276351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D7B5E0FF-40C9-4231-9789-AA273BAEF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20" y="1737695"/>
            <a:ext cx="1343025" cy="4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>
            <a:extLst>
              <a:ext uri="{FF2B5EF4-FFF2-40B4-BE49-F238E27FC236}">
                <a16:creationId xmlns:a16="http://schemas.microsoft.com/office/drawing/2014/main" id="{4E876F02-D58F-4D01-89ED-EF5B5622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56" y="2623519"/>
            <a:ext cx="1209675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F88E857E-2A8A-4A75-A147-D7C33D41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826" y="3337894"/>
            <a:ext cx="121920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:a16="http://schemas.microsoft.com/office/drawing/2014/main" id="{558C65DF-C388-45D4-8F54-D26FDA1D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490" y="4052273"/>
            <a:ext cx="1276351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F8EAD0DB-4FBA-4943-9737-1840F203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1" y="3261695"/>
            <a:ext cx="1333500" cy="4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45695C2-508A-4E59-AEDE-CB46B21FC020}"/>
              </a:ext>
            </a:extLst>
          </p:cNvPr>
          <p:cNvCxnSpPr>
            <a:endCxn id="34" idx="0"/>
          </p:cNvCxnSpPr>
          <p:nvPr/>
        </p:nvCxnSpPr>
        <p:spPr>
          <a:xfrm>
            <a:off x="6409431" y="569298"/>
            <a:ext cx="4763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5D8F9B-6B15-4B57-BAC0-4AB5F3907BBE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flipH="1">
            <a:off x="6409431" y="1290024"/>
            <a:ext cx="4763" cy="27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7DD1676-0A79-4379-8E0D-90CCF07A4E15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6409431" y="2352057"/>
            <a:ext cx="4763" cy="27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786EE-E0BD-43F5-B8F3-C9B85A2DB593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6409431" y="3023573"/>
            <a:ext cx="4763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BC5EC9C-406C-4059-9072-255370C54B91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6404664" y="3737948"/>
            <a:ext cx="4763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0A3F540-B5CE-4CCB-8475-9DB497C15B14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7047607" y="1956768"/>
            <a:ext cx="595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40D1D2F-1B43-4D0E-9657-0A56BF7C9C36}"/>
              </a:ext>
            </a:extLst>
          </p:cNvPr>
          <p:cNvCxnSpPr>
            <a:stCxn id="34" idx="1"/>
            <a:endCxn id="36" idx="3"/>
          </p:cNvCxnSpPr>
          <p:nvPr/>
        </p:nvCxnSpPr>
        <p:spPr>
          <a:xfrm flipH="1">
            <a:off x="4952102" y="1089993"/>
            <a:ext cx="8715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40">
            <a:extLst>
              <a:ext uri="{FF2B5EF4-FFF2-40B4-BE49-F238E27FC236}">
                <a16:creationId xmlns:a16="http://schemas.microsoft.com/office/drawing/2014/main" id="{0F37F668-66DE-4EF1-9DDE-5DA94EA38B9E}"/>
              </a:ext>
            </a:extLst>
          </p:cNvPr>
          <p:cNvCxnSpPr>
            <a:stCxn id="38" idx="0"/>
            <a:endCxn id="34" idx="3"/>
          </p:cNvCxnSpPr>
          <p:nvPr/>
        </p:nvCxnSpPr>
        <p:spPr>
          <a:xfrm rot="16200000" flipV="1">
            <a:off x="7335733" y="759004"/>
            <a:ext cx="647700" cy="13096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3">
            <a:extLst>
              <a:ext uri="{FF2B5EF4-FFF2-40B4-BE49-F238E27FC236}">
                <a16:creationId xmlns:a16="http://schemas.microsoft.com/office/drawing/2014/main" id="{FAD28D84-E3DF-4B46-909F-6F3BBE4F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15" y="826473"/>
            <a:ext cx="876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E64BF186-C5DA-43CD-8121-69AC3DCC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15" y="1709119"/>
            <a:ext cx="34290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5">
            <a:extLst>
              <a:ext uri="{FF2B5EF4-FFF2-40B4-BE49-F238E27FC236}">
                <a16:creationId xmlns:a16="http://schemas.microsoft.com/office/drawing/2014/main" id="{F2098F36-A4CC-42ED-AA84-44049A23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40" y="2337769"/>
            <a:ext cx="34290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6">
            <a:extLst>
              <a:ext uri="{FF2B5EF4-FFF2-40B4-BE49-F238E27FC236}">
                <a16:creationId xmlns:a16="http://schemas.microsoft.com/office/drawing/2014/main" id="{281C7D7E-D47E-417E-BEE5-75CB8DC8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2" y="4199907"/>
            <a:ext cx="34290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4">
            <a:extLst>
              <a:ext uri="{FF2B5EF4-FFF2-40B4-BE49-F238E27FC236}">
                <a16:creationId xmlns:a16="http://schemas.microsoft.com/office/drawing/2014/main" id="{C21E4BBA-AC17-4116-87D9-40CCC843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65" y="4199907"/>
            <a:ext cx="34290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肘形连接符 11264">
            <a:extLst>
              <a:ext uri="{FF2B5EF4-FFF2-40B4-BE49-F238E27FC236}">
                <a16:creationId xmlns:a16="http://schemas.microsoft.com/office/drawing/2014/main" id="{A52C8E09-D247-43BB-B763-B5700FD4F3CB}"/>
              </a:ext>
            </a:extLst>
          </p:cNvPr>
          <p:cNvCxnSpPr>
            <a:stCxn id="36" idx="2"/>
            <a:endCxn id="39" idx="1"/>
          </p:cNvCxnSpPr>
          <p:nvPr/>
        </p:nvCxnSpPr>
        <p:spPr>
          <a:xfrm rot="16200000" flipH="1">
            <a:off x="4290118" y="1304306"/>
            <a:ext cx="1514475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">
            <a:extLst>
              <a:ext uri="{FF2B5EF4-FFF2-40B4-BE49-F238E27FC236}">
                <a16:creationId xmlns:a16="http://schemas.microsoft.com/office/drawing/2014/main" id="{EB14386B-6A29-4091-A7EA-D11FAA642316}"/>
              </a:ext>
            </a:extLst>
          </p:cNvPr>
          <p:cNvCxnSpPr>
            <a:stCxn id="43" idx="0"/>
            <a:endCxn id="39" idx="1"/>
          </p:cNvCxnSpPr>
          <p:nvPr/>
        </p:nvCxnSpPr>
        <p:spPr>
          <a:xfrm rot="5400000" flipH="1" flipV="1">
            <a:off x="4828277" y="2280618"/>
            <a:ext cx="438151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7">
            <a:extLst>
              <a:ext uri="{FF2B5EF4-FFF2-40B4-BE49-F238E27FC236}">
                <a16:creationId xmlns:a16="http://schemas.microsoft.com/office/drawing/2014/main" id="{D15C5B90-0185-4B00-A1AB-3E3AB407D6D2}"/>
              </a:ext>
            </a:extLst>
          </p:cNvPr>
          <p:cNvCxnSpPr>
            <a:stCxn id="42" idx="1"/>
            <a:endCxn id="43" idx="2"/>
          </p:cNvCxnSpPr>
          <p:nvPr/>
        </p:nvCxnSpPr>
        <p:spPr>
          <a:xfrm rot="10800000">
            <a:off x="4285352" y="3699848"/>
            <a:ext cx="1481139" cy="7477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9">
            <a:extLst>
              <a:ext uri="{FF2B5EF4-FFF2-40B4-BE49-F238E27FC236}">
                <a16:creationId xmlns:a16="http://schemas.microsoft.com/office/drawing/2014/main" id="{BFCF3C43-B136-4431-9CD7-9F14F4A53766}"/>
              </a:ext>
            </a:extLst>
          </p:cNvPr>
          <p:cNvCxnSpPr>
            <a:stCxn id="42" idx="3"/>
            <a:endCxn id="38" idx="2"/>
          </p:cNvCxnSpPr>
          <p:nvPr/>
        </p:nvCxnSpPr>
        <p:spPr>
          <a:xfrm flipV="1">
            <a:off x="7042844" y="2175848"/>
            <a:ext cx="1271587" cy="22717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0">
            <a:extLst>
              <a:ext uri="{FF2B5EF4-FFF2-40B4-BE49-F238E27FC236}">
                <a16:creationId xmlns:a16="http://schemas.microsoft.com/office/drawing/2014/main" id="{99D230BD-4D92-4D82-B265-90EE6F0D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67" y="2376491"/>
            <a:ext cx="175721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1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1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1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二级缓存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29B240D-169A-46C8-9311-6411EA796C96}"/>
              </a:ext>
            </a:extLst>
          </p:cNvPr>
          <p:cNvGrpSpPr>
            <a:grpSpLocks/>
          </p:cNvGrpSpPr>
          <p:nvPr/>
        </p:nvGrpSpPr>
        <p:grpSpPr bwMode="auto">
          <a:xfrm>
            <a:off x="759128" y="1288363"/>
            <a:ext cx="3078956" cy="20574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>
              <a:extLst>
                <a:ext uri="{FF2B5EF4-FFF2-40B4-BE49-F238E27FC236}">
                  <a16:creationId xmlns:a16="http://schemas.microsoft.com/office/drawing/2014/main" id="{0AD5D44B-A205-4FF0-8B67-6480D87A7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7" name="TextBox 24">
              <a:extLst>
                <a:ext uri="{FF2B5EF4-FFF2-40B4-BE49-F238E27FC236}">
                  <a16:creationId xmlns:a16="http://schemas.microsoft.com/office/drawing/2014/main" id="{8156BE8A-BC29-4E1C-A45B-BA1696E28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153" y="4193106"/>
              <a:ext cx="2295525" cy="73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0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>
            <a:extLst>
              <a:ext uri="{FF2B5EF4-FFF2-40B4-BE49-F238E27FC236}">
                <a16:creationId xmlns:a16="http://schemas.microsoft.com/office/drawing/2014/main" id="{DC4D2867-5F38-4FB4-833C-421BD3E4D729}"/>
              </a:ext>
            </a:extLst>
          </p:cNvPr>
          <p:cNvSpPr>
            <a:spLocks/>
          </p:cNvSpPr>
          <p:nvPr/>
        </p:nvSpPr>
        <p:spPr bwMode="auto">
          <a:xfrm>
            <a:off x="4071342" y="768937"/>
            <a:ext cx="1122759" cy="320278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E4F839A6-88ED-4701-BD73-77187AAD7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1342" y="1321790"/>
            <a:ext cx="264914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36">
            <a:extLst>
              <a:ext uri="{FF2B5EF4-FFF2-40B4-BE49-F238E27FC236}">
                <a16:creationId xmlns:a16="http://schemas.microsoft.com/office/drawing/2014/main" id="{73AC5F6A-505A-4D09-968D-B045F657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162" y="1700406"/>
            <a:ext cx="4667506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了解了案例的整个执行流程后，接下来就讲解下如何在项目中实现用户登录权限验证。</a:t>
            </a:r>
          </a:p>
        </p:txBody>
      </p:sp>
      <p:sp>
        <p:nvSpPr>
          <p:cNvPr id="32775" name="标题 1">
            <a:extLst>
              <a:ext uri="{FF2B5EF4-FFF2-40B4-BE49-F238E27FC236}">
                <a16:creationId xmlns:a16="http://schemas.microsoft.com/office/drawing/2014/main" id="{9A28FBC2-71EF-4798-BFD9-1C606037D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15.3 </a:t>
            </a:r>
            <a:r>
              <a:rPr lang="zh-CN" altLang="en-US"/>
              <a:t>应用案例</a:t>
            </a:r>
            <a:r>
              <a:rPr lang="en-US" altLang="zh-CN"/>
              <a:t>—</a:t>
            </a:r>
            <a:r>
              <a:rPr lang="zh-CN" altLang="en-US"/>
              <a:t>实现用户登录权限验证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AE9D6C-D657-419D-8223-3FD55DD1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登录验证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CE8FEF-921D-41B2-B9F2-977A72087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应用案例</a:t>
            </a:r>
            <a:r>
              <a:rPr lang="en-US" altLang="zh-CN" dirty="0"/>
              <a:t>—</a:t>
            </a:r>
            <a:r>
              <a:rPr lang="zh-CN" altLang="en-US" dirty="0"/>
              <a:t>实现用户登录权限验证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5053C-FBCE-4903-ACC1-B57CA381AFDA}"/>
              </a:ext>
            </a:extLst>
          </p:cNvPr>
          <p:cNvSpPr txBox="1"/>
          <p:nvPr/>
        </p:nvSpPr>
        <p:spPr>
          <a:xfrm>
            <a:off x="-8090" y="593998"/>
            <a:ext cx="5458080" cy="353943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public class LoginInterceptor implements HandlerInterceptor{</a:t>
            </a:r>
          </a:p>
          <a:p>
            <a:r>
              <a:rPr lang="zh-CN" altLang="en-US" sz="1400" dirty="0"/>
              <a:t>    public boolean preHandle(</a:t>
            </a:r>
            <a:r>
              <a:rPr lang="en-US" altLang="zh-CN" sz="1400" dirty="0"/>
              <a:t>…</a:t>
            </a:r>
            <a:r>
              <a:rPr lang="zh-CN" altLang="en-US" sz="1400" dirty="0"/>
              <a:t>) throws Exception {</a:t>
            </a:r>
          </a:p>
          <a:p>
            <a:r>
              <a:rPr lang="zh-CN" altLang="en-US" sz="1400" dirty="0"/>
              <a:t>        String url = request.getRequestURI();  </a:t>
            </a:r>
          </a:p>
          <a:p>
            <a:r>
              <a:rPr lang="zh-CN" altLang="en-US" sz="1400" dirty="0"/>
              <a:t>        if(url.indexOf("/login")&gt;=0){  </a:t>
            </a:r>
          </a:p>
          <a:p>
            <a:r>
              <a:rPr lang="zh-CN" altLang="en-US" sz="1400" dirty="0"/>
              <a:t>              return true;  </a:t>
            </a:r>
          </a:p>
          <a:p>
            <a:r>
              <a:rPr lang="zh-CN" altLang="en-US" sz="1400" dirty="0"/>
              <a:t>         }  </a:t>
            </a:r>
          </a:p>
          <a:p>
            <a:r>
              <a:rPr lang="zh-CN" altLang="en-US" sz="1400" dirty="0"/>
              <a:t>         HttpSession session = request.getSession();  </a:t>
            </a:r>
          </a:p>
          <a:p>
            <a:r>
              <a:rPr lang="zh-CN" altLang="en-US" sz="1400" dirty="0"/>
              <a:t>         </a:t>
            </a:r>
            <a:r>
              <a:rPr lang="zh-CN" altLang="en-US" sz="1400" dirty="0">
                <a:solidFill>
                  <a:srgbClr val="FF0000"/>
                </a:solidFill>
              </a:rPr>
              <a:t>User user = (User) session.getAttribute("USER_SESSION");</a:t>
            </a:r>
          </a:p>
          <a:p>
            <a:r>
              <a:rPr lang="zh-CN" altLang="en-US" sz="1400" dirty="0"/>
              <a:t>         if(user != null){</a:t>
            </a:r>
          </a:p>
          <a:p>
            <a:r>
              <a:rPr lang="zh-CN" altLang="en-US" sz="1400" dirty="0"/>
              <a:t>               return true;  </a:t>
            </a:r>
          </a:p>
          <a:p>
            <a:r>
              <a:rPr lang="zh-CN" altLang="en-US" sz="1400" dirty="0"/>
              <a:t>         }</a:t>
            </a:r>
          </a:p>
          <a:p>
            <a:r>
              <a:rPr lang="zh-CN" altLang="en-US" sz="1400" dirty="0"/>
              <a:t>        request.setAttribute("msg", "您还没有登录，请先登录！");</a:t>
            </a:r>
          </a:p>
          <a:p>
            <a:r>
              <a:rPr lang="zh-CN" altLang="en-US" sz="1400" dirty="0"/>
              <a:t>        request.getRequestDispatcher("/login.jsp").forward(</a:t>
            </a:r>
            <a:r>
              <a:rPr lang="en-US" altLang="zh-CN" sz="1400" dirty="0"/>
              <a:t>…</a:t>
            </a:r>
            <a:r>
              <a:rPr lang="zh-CN" altLang="en-US" sz="1400" dirty="0"/>
              <a:t>);</a:t>
            </a:r>
          </a:p>
          <a:p>
            <a:r>
              <a:rPr lang="zh-CN" altLang="en-US" sz="1400" dirty="0"/>
              <a:t>         return false;</a:t>
            </a:r>
          </a:p>
          <a:p>
            <a:r>
              <a:rPr lang="zh-CN" altLang="en-US" sz="1400" dirty="0"/>
              <a:t>     }	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125B86-EC8F-45F5-8020-B90A422FF14E}"/>
              </a:ext>
            </a:extLst>
          </p:cNvPr>
          <p:cNvSpPr txBox="1"/>
          <p:nvPr/>
        </p:nvSpPr>
        <p:spPr>
          <a:xfrm>
            <a:off x="2297256" y="3949337"/>
            <a:ext cx="6854835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mvc:mapping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path="/**" /&gt;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&lt;bean class="cn.edu.ujn.ch15.interceptor.LoginInterceptor" /&gt;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7E3FDD-80A8-45AB-87DB-7C85A3B88C01}"/>
              </a:ext>
            </a:extLst>
          </p:cNvPr>
          <p:cNvSpPr txBox="1"/>
          <p:nvPr/>
        </p:nvSpPr>
        <p:spPr>
          <a:xfrm>
            <a:off x="5449990" y="584026"/>
            <a:ext cx="3674853" cy="3359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/>
              <a:t>@Controller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public class UserController {	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</a:t>
            </a:r>
            <a:r>
              <a:rPr lang="en-US" altLang="zh-CN" sz="1200" dirty="0"/>
              <a:t>……</a:t>
            </a:r>
            <a:endParaRPr lang="zh-CN" altLang="en-US" sz="1200" dirty="0"/>
          </a:p>
          <a:p>
            <a:pPr>
              <a:lnSpc>
                <a:spcPts val="1600"/>
              </a:lnSpc>
            </a:pPr>
            <a:r>
              <a:rPr lang="zh-CN" altLang="en-US" sz="1200" dirty="0"/>
              <a:t>     @RequestMapping(value="/login")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public String login(User user,Model model,HttpSession session) {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String username = user.getUsername();    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if("liukun".equals(username)){</a:t>
            </a:r>
            <a:endParaRPr lang="en-US" altLang="zh-CN" sz="1200" dirty="0"/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FF0000"/>
                </a:solidFill>
              </a:rPr>
              <a:t>        session.setAttribute("USER_SESSION", user);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      return "redirect:main";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}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model.addAttribute("msg", "请重新登录！");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    return "login";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}	</a:t>
            </a:r>
          </a:p>
          <a:p>
            <a:pPr>
              <a:lnSpc>
                <a:spcPts val="1600"/>
              </a:lnSpc>
            </a:pPr>
            <a:r>
              <a:rPr lang="zh-CN" altLang="en-US" sz="1200" dirty="0"/>
              <a:t>        </a:t>
            </a:r>
            <a:r>
              <a:rPr lang="en-US" altLang="zh-CN" sz="1200" dirty="0"/>
              <a:t>……</a:t>
            </a:r>
            <a:endParaRPr lang="zh-CN" altLang="en-US" sz="1200" dirty="0"/>
          </a:p>
          <a:p>
            <a:pPr>
              <a:lnSpc>
                <a:spcPts val="1600"/>
              </a:lnSpc>
            </a:pPr>
            <a:r>
              <a:rPr lang="zh-CN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066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037AAAA-4C3C-4F91-B983-598F350C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2" y="51202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BD1FBD7-7DDB-4B27-BB1C-0C4A4EC7441A}"/>
              </a:ext>
            </a:extLst>
          </p:cNvPr>
          <p:cNvGrpSpPr>
            <a:grpSpLocks/>
          </p:cNvGrpSpPr>
          <p:nvPr/>
        </p:nvGrpSpPr>
        <p:grpSpPr bwMode="auto">
          <a:xfrm>
            <a:off x="2130725" y="802080"/>
            <a:ext cx="6702723" cy="3744041"/>
            <a:chOff x="2374672" y="3321843"/>
            <a:chExt cx="5913437" cy="594303"/>
          </a:xfrm>
        </p:grpSpPr>
        <p:sp>
          <p:nvSpPr>
            <p:cNvPr id="33799" name="圆角矩形 1">
              <a:extLst>
                <a:ext uri="{FF2B5EF4-FFF2-40B4-BE49-F238E27FC236}">
                  <a16:creationId xmlns:a16="http://schemas.microsoft.com/office/drawing/2014/main" id="{98EBE3CD-E53E-4D95-A579-110A251FF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26349"/>
              <a:ext cx="5913437" cy="5897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00" name="矩形 2">
              <a:extLst>
                <a:ext uri="{FF2B5EF4-FFF2-40B4-BE49-F238E27FC236}">
                  <a16:creationId xmlns:a16="http://schemas.microsoft.com/office/drawing/2014/main" id="{C2D6E56F-74AB-4D9E-88FD-5F46F352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321843"/>
              <a:ext cx="5739381" cy="57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DCD0098-17FD-477F-B847-F982385D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5" y="1393032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AB78AF4-3812-4E3E-9426-2D99919D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83" y="1037823"/>
            <a:ext cx="6397006" cy="330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本章主要对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中的拦截器使用进行了详细讲解。首先介绍了如何在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项目中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定义和配置拦截器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，然后详细讲解了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单个拦截器和多个拦截器的执行流程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，最后通过一个用户登录权限验证的应用案例演示了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拦截器的实际应用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通过本章的学习，读者可以对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中拦截器的定义和配置方式有一定的了解，能够熟悉拦截器的执行流程，并能够掌握拦截器的使用。</a:t>
            </a:r>
          </a:p>
        </p:txBody>
      </p:sp>
      <p:sp>
        <p:nvSpPr>
          <p:cNvPr id="33798" name="标题 1">
            <a:extLst>
              <a:ext uri="{FF2B5EF4-FFF2-40B4-BE49-F238E27FC236}">
                <a16:creationId xmlns:a16="http://schemas.microsoft.com/office/drawing/2014/main" id="{30B8827C-2D3A-41ED-AF1F-846AE87CD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15.4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6A2048-D4A2-4797-9939-8DD29083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15" indent="-428615" eaLnBrk="1" hangingPunct="1"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拦截器的定义方式。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请简述单个拦截器和多个拦截器的执行流程。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8615" lvl="1" indent="-428615" eaLnBrk="1" hangingPunct="1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实现文件上传的页面有哪些要求？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如何限制上传文件的大小和类型？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如何解决中文名文件下载的乱码问题？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sz="3200" dirty="0"/>
          </a:p>
        </p:txBody>
      </p:sp>
      <p:sp>
        <p:nvSpPr>
          <p:cNvPr id="34818" name="标题 1">
            <a:extLst>
              <a:ext uri="{FF2B5EF4-FFF2-40B4-BE49-F238E27FC236}">
                <a16:creationId xmlns:a16="http://schemas.microsoft.com/office/drawing/2014/main" id="{B9CF74C4-1949-45D9-9986-3424BE1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32485E-F323-4D20-AAA2-142D7B80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RESTful</a:t>
            </a:r>
            <a:r>
              <a:rPr lang="zh-CN" altLang="en-US" dirty="0"/>
              <a:t>：无状态、格式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http://.../user/1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mvc:annotation-drivern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ResponseBody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3A115BCC-0742-4F19-9A0D-9E8DFA2F3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 err="1"/>
              <a:t>JSON+RESTful</a:t>
            </a:r>
            <a:endParaRPr lang="zh-CN" altLang="en-US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F46683F7-8303-4F54-96F6-A26AD5A3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" y="1205478"/>
            <a:ext cx="4314360" cy="867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CA08ADB2-5B90-4281-B1EB-9CB0BBFC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3405"/>
            <a:ext cx="4547851" cy="87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C4A466-4A1D-4356-A0F5-DA1D9D8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B6FF3E-8C76-4FDE-9557-10706F0E6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JSON</a:t>
            </a:r>
            <a:r>
              <a:rPr lang="zh-CN" altLang="en-US" dirty="0"/>
              <a:t>数据转换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513602AE-C539-40DD-B126-D59FF8BC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20" y="603204"/>
            <a:ext cx="7718675" cy="2686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…….</a:t>
            </a:r>
          </a:p>
          <a:p>
            <a:r>
              <a:rPr lang="en-US" altLang="zh-CN" sz="1400" dirty="0"/>
              <a:t>	$.ajax({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: 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 }/</a:t>
            </a:r>
            <a:r>
              <a:rPr lang="en-US" altLang="zh-CN" sz="1400" dirty="0" err="1"/>
              <a:t>testJson</a:t>
            </a:r>
            <a:r>
              <a:rPr lang="en-US" altLang="zh-CN" sz="1400" dirty="0"/>
              <a:t>",</a:t>
            </a:r>
            <a:endParaRPr lang="zh-CN" altLang="zh-CN" sz="1400" dirty="0"/>
          </a:p>
          <a:p>
            <a:r>
              <a:rPr lang="en-US" altLang="zh-CN" sz="1400" dirty="0"/>
              <a:t>		type : "post", </a:t>
            </a:r>
          </a:p>
          <a:p>
            <a:r>
              <a:rPr lang="en-US" altLang="zh-CN" sz="1400" dirty="0"/>
              <a:t>		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:</a:t>
            </a:r>
            <a:r>
              <a:rPr lang="en-US" altLang="zh-CN" sz="1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JSON.stringify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  <a:r>
              <a:rPr lang="en-US" altLang="zh-CN" sz="1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username:username,password:password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}),</a:t>
            </a:r>
            <a:endParaRPr lang="zh-CN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contentType</a:t>
            </a:r>
            <a:r>
              <a:rPr lang="en-US" altLang="zh-CN" sz="1400" dirty="0"/>
              <a:t> : "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altLang="zh-CN" sz="1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json;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=UTF-8",		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dataType</a:t>
            </a:r>
            <a:r>
              <a:rPr lang="en-US" altLang="zh-CN" sz="1400" dirty="0"/>
              <a:t> : "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en-US" altLang="zh-CN" sz="1400" dirty="0"/>
              <a:t>",</a:t>
            </a:r>
            <a:endParaRPr lang="zh-CN" altLang="zh-CN" sz="1400" dirty="0"/>
          </a:p>
          <a:p>
            <a:r>
              <a:rPr lang="en-US" altLang="zh-CN" sz="1400" dirty="0"/>
              <a:t>		success : function(</a:t>
            </a:r>
            <a:r>
              <a:rPr lang="en-US" altLang="zh-CN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zh-CN" sz="1400" dirty="0"/>
              <a:t>){</a:t>
            </a:r>
            <a:endParaRPr lang="zh-CN" altLang="zh-CN" sz="1400" dirty="0"/>
          </a:p>
          <a:p>
            <a:r>
              <a:rPr lang="en-US" altLang="zh-CN" sz="1400" dirty="0"/>
              <a:t>if(data != null){alert("</a:t>
            </a:r>
            <a:r>
              <a:rPr lang="zh-CN" altLang="zh-CN" sz="1400" dirty="0"/>
              <a:t>用户名为：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data.username</a:t>
            </a:r>
            <a:r>
              <a:rPr lang="en-US" altLang="zh-CN" sz="1400" dirty="0"/>
              <a:t>+"</a:t>
            </a:r>
            <a:r>
              <a:rPr lang="zh-CN" altLang="zh-CN" sz="1400" dirty="0"/>
              <a:t>密码为：</a:t>
            </a:r>
            <a:r>
              <a:rPr lang="en-US" altLang="zh-CN" sz="1400" dirty="0"/>
              <a:t>"+</a:t>
            </a:r>
            <a:r>
              <a:rPr lang="en-US" altLang="zh-CN" sz="1400" dirty="0" err="1"/>
              <a:t>data.password</a:t>
            </a:r>
            <a:r>
              <a:rPr lang="en-US" altLang="zh-CN" sz="1400" dirty="0"/>
              <a:t>);}</a:t>
            </a:r>
            <a:endParaRPr lang="zh-CN" altLang="zh-CN" sz="1400" dirty="0"/>
          </a:p>
          <a:p>
            <a:r>
              <a:rPr lang="en-US" altLang="zh-CN" sz="1400" dirty="0"/>
              <a:t>		}</a:t>
            </a:r>
            <a:endParaRPr lang="zh-CN" altLang="zh-CN" sz="1400" dirty="0"/>
          </a:p>
          <a:p>
            <a:r>
              <a:rPr lang="en-US" altLang="zh-CN" sz="1400" dirty="0"/>
              <a:t>	});</a:t>
            </a:r>
            <a:endParaRPr lang="zh-CN" altLang="zh-CN" sz="1400" dirty="0"/>
          </a:p>
          <a:p>
            <a:r>
              <a:rPr lang="en-US" altLang="zh-CN" sz="1400" dirty="0"/>
              <a:t>…….</a:t>
            </a:r>
            <a:endParaRPr lang="en-US" altLang="zh-CN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EDF5205C-62BC-401E-94B6-AB7AABF4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46" y="2561653"/>
            <a:ext cx="5701645" cy="25671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@Controller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UserController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RequestMapping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("/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testJson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@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ResponseBody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	public User </a:t>
            </a:r>
            <a:r>
              <a:rPr lang="en-US" altLang="zh-CN" dirty="0" err="1"/>
              <a:t>testJson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(@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RequestBody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User user) {		</a:t>
            </a:r>
            <a:r>
              <a:rPr lang="en-US" altLang="zh-CN" dirty="0" err="1"/>
              <a:t>System.out.println</a:t>
            </a:r>
            <a:r>
              <a:rPr lang="en-US" altLang="zh-CN" dirty="0"/>
              <a:t>(user);		</a:t>
            </a:r>
            <a:endParaRPr lang="zh-CN" altLang="zh-CN" dirty="0"/>
          </a:p>
          <a:p>
            <a:r>
              <a:rPr lang="en-US" altLang="zh-CN" dirty="0"/>
              <a:t>		return user;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E6EEEF-32B7-4099-9186-449827B8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" y="3318790"/>
            <a:ext cx="3223967" cy="146115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public class User {</a:t>
            </a:r>
            <a:endParaRPr lang="zh-CN" altLang="zh-CN" dirty="0"/>
          </a:p>
          <a:p>
            <a:r>
              <a:rPr lang="en-US" altLang="zh-CN" dirty="0"/>
              <a:t>	private String username;</a:t>
            </a:r>
            <a:endParaRPr lang="zh-CN" altLang="zh-CN" dirty="0"/>
          </a:p>
          <a:p>
            <a:r>
              <a:rPr lang="en-US" altLang="zh-CN" dirty="0"/>
              <a:t>	private String password;</a:t>
            </a:r>
            <a:endParaRPr lang="zh-CN" altLang="zh-CN" dirty="0"/>
          </a:p>
          <a:p>
            <a:r>
              <a:rPr lang="en-US" altLang="zh-CN" dirty="0"/>
              <a:t>	……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16E4FC-33E7-4374-B7EA-0243E5053BCF}"/>
              </a:ext>
            </a:extLst>
          </p:cNvPr>
          <p:cNvSpPr txBox="1"/>
          <p:nvPr/>
        </p:nvSpPr>
        <p:spPr>
          <a:xfrm>
            <a:off x="7993627" y="632700"/>
            <a:ext cx="1072659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index.jsp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D0F74-7C45-44C5-BE69-5EF3D8D48912}"/>
              </a:ext>
            </a:extLst>
          </p:cNvPr>
          <p:cNvSpPr txBox="1"/>
          <p:nvPr/>
        </p:nvSpPr>
        <p:spPr>
          <a:xfrm>
            <a:off x="7148052" y="2591149"/>
            <a:ext cx="197694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UserController.java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7B364D-638E-4F12-862C-4E489E5CF255}"/>
              </a:ext>
            </a:extLst>
          </p:cNvPr>
          <p:cNvSpPr txBox="1"/>
          <p:nvPr/>
        </p:nvSpPr>
        <p:spPr>
          <a:xfrm>
            <a:off x="2283540" y="3327995"/>
            <a:ext cx="104959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User.java</a:t>
            </a:r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E5C8C86-966B-419D-B33D-C8AF72B6DC8F}"/>
              </a:ext>
            </a:extLst>
          </p:cNvPr>
          <p:cNvSpPr/>
          <p:nvPr/>
        </p:nvSpPr>
        <p:spPr>
          <a:xfrm>
            <a:off x="5539741" y="883646"/>
            <a:ext cx="3385834" cy="2405648"/>
          </a:xfrm>
          <a:custGeom>
            <a:avLst/>
            <a:gdLst>
              <a:gd name="connsiteX0" fmla="*/ 795180 w 3015154"/>
              <a:gd name="connsiteY0" fmla="*/ 396010 h 2224810"/>
              <a:gd name="connsiteX1" fmla="*/ 8599 w 3015154"/>
              <a:gd name="connsiteY1" fmla="*/ 366514 h 2224810"/>
              <a:gd name="connsiteX2" fmla="*/ 411722 w 3015154"/>
              <a:gd name="connsiteY2" fmla="*/ 2720 h 2224810"/>
              <a:gd name="connsiteX3" fmla="*/ 962328 w 3015154"/>
              <a:gd name="connsiteY3" fmla="*/ 209197 h 2224810"/>
              <a:gd name="connsiteX4" fmla="*/ 922999 w 3015154"/>
              <a:gd name="connsiteY4" fmla="*/ 376346 h 2224810"/>
              <a:gd name="connsiteX5" fmla="*/ 1532599 w 3015154"/>
              <a:gd name="connsiteY5" fmla="*/ 455004 h 2224810"/>
              <a:gd name="connsiteX6" fmla="*/ 2889451 w 3015154"/>
              <a:gd name="connsiteY6" fmla="*/ 720475 h 2224810"/>
              <a:gd name="connsiteX7" fmla="*/ 2761632 w 3015154"/>
              <a:gd name="connsiteY7" fmla="*/ 1487391 h 2224810"/>
              <a:gd name="connsiteX8" fmla="*/ 1178638 w 3015154"/>
              <a:gd name="connsiteY8" fmla="*/ 2224810 h 222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5154" h="2224810">
                <a:moveTo>
                  <a:pt x="795180" y="396010"/>
                </a:moveTo>
                <a:cubicBezTo>
                  <a:pt x="433844" y="414036"/>
                  <a:pt x="72509" y="432062"/>
                  <a:pt x="8599" y="366514"/>
                </a:cubicBezTo>
                <a:cubicBezTo>
                  <a:pt x="-55311" y="300966"/>
                  <a:pt x="252767" y="28939"/>
                  <a:pt x="411722" y="2720"/>
                </a:cubicBezTo>
                <a:cubicBezTo>
                  <a:pt x="570677" y="-23500"/>
                  <a:pt x="877115" y="146926"/>
                  <a:pt x="962328" y="209197"/>
                </a:cubicBezTo>
                <a:cubicBezTo>
                  <a:pt x="1047541" y="271468"/>
                  <a:pt x="827954" y="335378"/>
                  <a:pt x="922999" y="376346"/>
                </a:cubicBezTo>
                <a:cubicBezTo>
                  <a:pt x="1018044" y="417314"/>
                  <a:pt x="1204857" y="397649"/>
                  <a:pt x="1532599" y="455004"/>
                </a:cubicBezTo>
                <a:cubicBezTo>
                  <a:pt x="1860341" y="512359"/>
                  <a:pt x="2684612" y="548411"/>
                  <a:pt x="2889451" y="720475"/>
                </a:cubicBezTo>
                <a:cubicBezTo>
                  <a:pt x="3094290" y="892540"/>
                  <a:pt x="3046768" y="1236669"/>
                  <a:pt x="2761632" y="1487391"/>
                </a:cubicBezTo>
                <a:cubicBezTo>
                  <a:pt x="2476497" y="1738114"/>
                  <a:pt x="1827567" y="1981462"/>
                  <a:pt x="1178638" y="222481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BD8E306-615A-4A3B-9A3B-2D5D4E374201}"/>
              </a:ext>
            </a:extLst>
          </p:cNvPr>
          <p:cNvSpPr/>
          <p:nvPr/>
        </p:nvSpPr>
        <p:spPr>
          <a:xfrm>
            <a:off x="2744844" y="1375899"/>
            <a:ext cx="5248784" cy="2330862"/>
          </a:xfrm>
          <a:custGeom>
            <a:avLst/>
            <a:gdLst>
              <a:gd name="connsiteX0" fmla="*/ 2869376 w 5680863"/>
              <a:gd name="connsiteY0" fmla="*/ 403740 h 2330862"/>
              <a:gd name="connsiteX1" fmla="*/ 2771054 w 5680863"/>
              <a:gd name="connsiteY1" fmla="*/ 403740 h 2330862"/>
              <a:gd name="connsiteX2" fmla="*/ 421144 w 5680863"/>
              <a:gd name="connsiteY2" fmla="*/ 403740 h 2330862"/>
              <a:gd name="connsiteX3" fmla="*/ 509634 w 5680863"/>
              <a:gd name="connsiteY3" fmla="*/ 10449 h 2330862"/>
              <a:gd name="connsiteX4" fmla="*/ 5504422 w 5680863"/>
              <a:gd name="connsiteY4" fmla="*/ 138269 h 2330862"/>
              <a:gd name="connsiteX5" fmla="*/ 4491699 w 5680863"/>
              <a:gd name="connsiteY5" fmla="*/ 403740 h 2330862"/>
              <a:gd name="connsiteX6" fmla="*/ 3862434 w 5680863"/>
              <a:gd name="connsiteY6" fmla="*/ 433236 h 2330862"/>
              <a:gd name="connsiteX7" fmla="*/ 3862434 w 5680863"/>
              <a:gd name="connsiteY7" fmla="*/ 1613107 h 2330862"/>
              <a:gd name="connsiteX8" fmla="*/ 4118073 w 5680863"/>
              <a:gd name="connsiteY8" fmla="*/ 2330862 h 233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0863" h="2330862">
                <a:moveTo>
                  <a:pt x="2869376" y="403740"/>
                </a:moveTo>
                <a:lnTo>
                  <a:pt x="2771054" y="403740"/>
                </a:lnTo>
                <a:cubicBezTo>
                  <a:pt x="2363015" y="403740"/>
                  <a:pt x="798047" y="469289"/>
                  <a:pt x="421144" y="403740"/>
                </a:cubicBezTo>
                <a:cubicBezTo>
                  <a:pt x="44241" y="338191"/>
                  <a:pt x="-337579" y="54694"/>
                  <a:pt x="509634" y="10449"/>
                </a:cubicBezTo>
                <a:cubicBezTo>
                  <a:pt x="1356847" y="-33796"/>
                  <a:pt x="4840745" y="72721"/>
                  <a:pt x="5504422" y="138269"/>
                </a:cubicBezTo>
                <a:cubicBezTo>
                  <a:pt x="6168099" y="203817"/>
                  <a:pt x="4765364" y="354579"/>
                  <a:pt x="4491699" y="403740"/>
                </a:cubicBezTo>
                <a:cubicBezTo>
                  <a:pt x="4218034" y="452901"/>
                  <a:pt x="3967312" y="231675"/>
                  <a:pt x="3862434" y="433236"/>
                </a:cubicBezTo>
                <a:cubicBezTo>
                  <a:pt x="3757557" y="634797"/>
                  <a:pt x="3819828" y="1296836"/>
                  <a:pt x="3862434" y="1613107"/>
                </a:cubicBezTo>
                <a:cubicBezTo>
                  <a:pt x="3905040" y="1929378"/>
                  <a:pt x="4011556" y="2130120"/>
                  <a:pt x="4118073" y="233086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5714A62-8C6D-4133-B026-AA37BE9C0F44}"/>
              </a:ext>
            </a:extLst>
          </p:cNvPr>
          <p:cNvSpPr/>
          <p:nvPr/>
        </p:nvSpPr>
        <p:spPr>
          <a:xfrm>
            <a:off x="3459983" y="3578942"/>
            <a:ext cx="2186306" cy="1121594"/>
          </a:xfrm>
          <a:custGeom>
            <a:avLst/>
            <a:gdLst>
              <a:gd name="connsiteX0" fmla="*/ 876043 w 2186306"/>
              <a:gd name="connsiteY0" fmla="*/ 796413 h 1121594"/>
              <a:gd name="connsiteX1" fmla="*/ 1583965 w 2186306"/>
              <a:gd name="connsiteY1" fmla="*/ 1120877 h 1121594"/>
              <a:gd name="connsiteX2" fmla="*/ 2183733 w 2186306"/>
              <a:gd name="connsiteY2" fmla="*/ 717755 h 1121594"/>
              <a:gd name="connsiteX3" fmla="*/ 1347991 w 2186306"/>
              <a:gd name="connsiteY3" fmla="*/ 678426 h 1121594"/>
              <a:gd name="connsiteX4" fmla="*/ 826882 w 2186306"/>
              <a:gd name="connsiteY4" fmla="*/ 678426 h 1121594"/>
              <a:gd name="connsiteX5" fmla="*/ 10804 w 2186306"/>
              <a:gd name="connsiteY5" fmla="*/ 442452 h 1121594"/>
              <a:gd name="connsiteX6" fmla="*/ 433591 w 2186306"/>
              <a:gd name="connsiteY6" fmla="*/ 0 h 11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6306" h="1121594">
                <a:moveTo>
                  <a:pt x="876043" y="796413"/>
                </a:moveTo>
                <a:cubicBezTo>
                  <a:pt x="1121030" y="965200"/>
                  <a:pt x="1366017" y="1133987"/>
                  <a:pt x="1583965" y="1120877"/>
                </a:cubicBezTo>
                <a:cubicBezTo>
                  <a:pt x="1801913" y="1107767"/>
                  <a:pt x="2223062" y="791497"/>
                  <a:pt x="2183733" y="717755"/>
                </a:cubicBezTo>
                <a:cubicBezTo>
                  <a:pt x="2144404" y="644013"/>
                  <a:pt x="1574133" y="684981"/>
                  <a:pt x="1347991" y="678426"/>
                </a:cubicBezTo>
                <a:cubicBezTo>
                  <a:pt x="1121849" y="671871"/>
                  <a:pt x="1049746" y="717755"/>
                  <a:pt x="826882" y="678426"/>
                </a:cubicBezTo>
                <a:cubicBezTo>
                  <a:pt x="604018" y="639097"/>
                  <a:pt x="76352" y="555523"/>
                  <a:pt x="10804" y="442452"/>
                </a:cubicBezTo>
                <a:cubicBezTo>
                  <a:pt x="-54744" y="329381"/>
                  <a:pt x="189423" y="164690"/>
                  <a:pt x="433591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03D94E8-44F9-4DBB-BAB4-B9BC4BEBA929}"/>
              </a:ext>
            </a:extLst>
          </p:cNvPr>
          <p:cNvSpPr/>
          <p:nvPr/>
        </p:nvSpPr>
        <p:spPr>
          <a:xfrm>
            <a:off x="2920153" y="2320413"/>
            <a:ext cx="1170066" cy="1268361"/>
          </a:xfrm>
          <a:custGeom>
            <a:avLst/>
            <a:gdLst>
              <a:gd name="connsiteX0" fmla="*/ 993086 w 1170066"/>
              <a:gd name="connsiteY0" fmla="*/ 1268361 h 1268361"/>
              <a:gd name="connsiteX1" fmla="*/ 186841 w 1170066"/>
              <a:gd name="connsiteY1" fmla="*/ 1111045 h 1268361"/>
              <a:gd name="connsiteX2" fmla="*/ 78686 w 1170066"/>
              <a:gd name="connsiteY2" fmla="*/ 570271 h 1268361"/>
              <a:gd name="connsiteX3" fmla="*/ 1170066 w 1170066"/>
              <a:gd name="connsiteY3" fmla="*/ 0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066" h="1268361">
                <a:moveTo>
                  <a:pt x="993086" y="1268361"/>
                </a:moveTo>
                <a:cubicBezTo>
                  <a:pt x="666163" y="1247877"/>
                  <a:pt x="339241" y="1227393"/>
                  <a:pt x="186841" y="1111045"/>
                </a:cubicBezTo>
                <a:cubicBezTo>
                  <a:pt x="34441" y="994697"/>
                  <a:pt x="-85185" y="755445"/>
                  <a:pt x="78686" y="570271"/>
                </a:cubicBezTo>
                <a:cubicBezTo>
                  <a:pt x="242557" y="385097"/>
                  <a:pt x="706311" y="192548"/>
                  <a:pt x="1170066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DDB0D6-382A-48BC-B2BC-E4E9CED6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查询用户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793A24-FBAC-482B-B848-AF2D0681F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B01821-9A47-43A4-A48C-3BBAC243889B}"/>
              </a:ext>
            </a:extLst>
          </p:cNvPr>
          <p:cNvSpPr txBox="1"/>
          <p:nvPr/>
        </p:nvSpPr>
        <p:spPr>
          <a:xfrm>
            <a:off x="2969443" y="593998"/>
            <a:ext cx="6174556" cy="4031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&lt;script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="http://libs.baidu.com/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jquery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/2.1.4/jquery.min.js"&gt;&lt;/script&gt;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&lt;script type="text/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search(){	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var id = $("#number").</a:t>
            </a:r>
            <a:r>
              <a:rPr lang="en-US" altLang="zh-CN" sz="1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$.ajax({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"${</a:t>
            </a:r>
            <a:r>
              <a:rPr lang="en-US" altLang="zh-CN" sz="16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pageContext.request.contextPath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}/user/"+id,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type : "GET", 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"json",		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success : function(data){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if(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data.username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!= null){				   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alert("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您查询的用户是：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"+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data.username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}else{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alert("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没有找到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:"+id+"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 用户！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    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});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&lt;/script&gt;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8C5DC1-EFA8-4D24-9B2E-6D8E7FFBAE1C}"/>
              </a:ext>
            </a:extLst>
          </p:cNvPr>
          <p:cNvSpPr txBox="1"/>
          <p:nvPr/>
        </p:nvSpPr>
        <p:spPr>
          <a:xfrm>
            <a:off x="1" y="3428998"/>
            <a:ext cx="7295168" cy="17145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342900" indent="-342900"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RequestMapping</a:t>
            </a:r>
            <a:r>
              <a:rPr lang="en-US" altLang="zh-CN" dirty="0">
                <a:solidFill>
                  <a:srgbClr val="FF0000"/>
                </a:solidFill>
              </a:rPr>
              <a:t>(value="/user/{id}",method=</a:t>
            </a:r>
            <a:r>
              <a:rPr lang="en-US" altLang="zh-CN" dirty="0" err="1">
                <a:solidFill>
                  <a:srgbClr val="FF0000"/>
                </a:solidFill>
              </a:rPr>
              <a:t>RequestMethod.GET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ResponseBody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public User </a:t>
            </a:r>
            <a:r>
              <a:rPr lang="en-US" altLang="zh-CN" b="0" dirty="0" err="1">
                <a:solidFill>
                  <a:schemeClr val="tx1"/>
                </a:solidFill>
                <a:effectLst/>
              </a:rPr>
              <a:t>selectUser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(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PathVariable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("id") </a:t>
            </a:r>
            <a:r>
              <a:rPr lang="en-US" altLang="zh-CN" b="0" dirty="0">
                <a:solidFill>
                  <a:schemeClr val="tx1"/>
                </a:solidFill>
                <a:effectLst/>
              </a:rPr>
              <a:t>String id){	</a:t>
            </a:r>
            <a:endParaRPr lang="zh-CN" altLang="zh-CN" b="0" dirty="0">
              <a:solidFill>
                <a:schemeClr val="tx1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……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	   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return user;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r>
              <a:rPr lang="en-US" altLang="zh-CN" b="0" dirty="0">
                <a:solidFill>
                  <a:schemeClr val="tx1"/>
                </a:solidFill>
                <a:effectLst/>
              </a:rPr>
              <a:t>}</a:t>
            </a:r>
            <a:endParaRPr lang="zh-CN" altLang="zh-CN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BD548E-A3A8-4107-9C2F-B3A91FB1F337}"/>
              </a:ext>
            </a:extLst>
          </p:cNvPr>
          <p:cNvSpPr/>
          <p:nvPr/>
        </p:nvSpPr>
        <p:spPr>
          <a:xfrm>
            <a:off x="2737452" y="1788864"/>
            <a:ext cx="5315306" cy="1687581"/>
          </a:xfrm>
          <a:custGeom>
            <a:avLst/>
            <a:gdLst>
              <a:gd name="connsiteX0" fmla="*/ 4681265 w 5315306"/>
              <a:gd name="connsiteY0" fmla="*/ 384993 h 1687581"/>
              <a:gd name="connsiteX1" fmla="*/ 4569122 w 5315306"/>
              <a:gd name="connsiteY1" fmla="*/ 454004 h 1687581"/>
              <a:gd name="connsiteX2" fmla="*/ 4077416 w 5315306"/>
              <a:gd name="connsiteY2" fmla="*/ 384993 h 1687581"/>
              <a:gd name="connsiteX3" fmla="*/ 4362088 w 5315306"/>
              <a:gd name="connsiteY3" fmla="*/ 14057 h 1687581"/>
              <a:gd name="connsiteX4" fmla="*/ 5302367 w 5315306"/>
              <a:gd name="connsiteY4" fmla="*/ 108947 h 1687581"/>
              <a:gd name="connsiteX5" fmla="*/ 4819288 w 5315306"/>
              <a:gd name="connsiteY5" fmla="*/ 402245 h 1687581"/>
              <a:gd name="connsiteX6" fmla="*/ 3585710 w 5315306"/>
              <a:gd name="connsiteY6" fmla="*/ 609279 h 1687581"/>
              <a:gd name="connsiteX7" fmla="*/ 462948 w 5315306"/>
              <a:gd name="connsiteY7" fmla="*/ 919830 h 1687581"/>
              <a:gd name="connsiteX8" fmla="*/ 74759 w 5315306"/>
              <a:gd name="connsiteY8" fmla="*/ 1687581 h 168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5306" h="1687581">
                <a:moveTo>
                  <a:pt x="4681265" y="384993"/>
                </a:moveTo>
                <a:cubicBezTo>
                  <a:pt x="4675514" y="419498"/>
                  <a:pt x="4669763" y="454004"/>
                  <a:pt x="4569122" y="454004"/>
                </a:cubicBezTo>
                <a:cubicBezTo>
                  <a:pt x="4468481" y="454004"/>
                  <a:pt x="4111922" y="458318"/>
                  <a:pt x="4077416" y="384993"/>
                </a:cubicBezTo>
                <a:cubicBezTo>
                  <a:pt x="4042910" y="311668"/>
                  <a:pt x="4157929" y="60065"/>
                  <a:pt x="4362088" y="14057"/>
                </a:cubicBezTo>
                <a:cubicBezTo>
                  <a:pt x="4566246" y="-31951"/>
                  <a:pt x="5226167" y="44249"/>
                  <a:pt x="5302367" y="108947"/>
                </a:cubicBezTo>
                <a:cubicBezTo>
                  <a:pt x="5378567" y="173645"/>
                  <a:pt x="5105398" y="318856"/>
                  <a:pt x="4819288" y="402245"/>
                </a:cubicBezTo>
                <a:cubicBezTo>
                  <a:pt x="4533178" y="485634"/>
                  <a:pt x="4311767" y="523015"/>
                  <a:pt x="3585710" y="609279"/>
                </a:cubicBezTo>
                <a:cubicBezTo>
                  <a:pt x="2859653" y="695543"/>
                  <a:pt x="1048106" y="740113"/>
                  <a:pt x="462948" y="919830"/>
                </a:cubicBezTo>
                <a:cubicBezTo>
                  <a:pt x="-122210" y="1099547"/>
                  <a:pt x="-23726" y="1393564"/>
                  <a:pt x="74759" y="1687581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9B7AE24-BDD6-4158-A860-F937F44347C3}"/>
              </a:ext>
            </a:extLst>
          </p:cNvPr>
          <p:cNvSpPr/>
          <p:nvPr/>
        </p:nvSpPr>
        <p:spPr>
          <a:xfrm>
            <a:off x="3212794" y="3399610"/>
            <a:ext cx="643214" cy="670831"/>
          </a:xfrm>
          <a:custGeom>
            <a:avLst/>
            <a:gdLst>
              <a:gd name="connsiteX0" fmla="*/ 117002 w 525063"/>
              <a:gd name="connsiteY0" fmla="*/ 387385 h 732442"/>
              <a:gd name="connsiteX1" fmla="*/ 13485 w 525063"/>
              <a:gd name="connsiteY1" fmla="*/ 76834 h 732442"/>
              <a:gd name="connsiteX2" fmla="*/ 384421 w 525063"/>
              <a:gd name="connsiteY2" fmla="*/ 16449 h 732442"/>
              <a:gd name="connsiteX3" fmla="*/ 522444 w 525063"/>
              <a:gd name="connsiteY3" fmla="*/ 318374 h 732442"/>
              <a:gd name="connsiteX4" fmla="*/ 280904 w 525063"/>
              <a:gd name="connsiteY4" fmla="*/ 404638 h 732442"/>
              <a:gd name="connsiteX5" fmla="*/ 160134 w 525063"/>
              <a:gd name="connsiteY5" fmla="*/ 430517 h 732442"/>
              <a:gd name="connsiteX6" fmla="*/ 436180 w 525063"/>
              <a:gd name="connsiteY6" fmla="*/ 732442 h 73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063" h="732442">
                <a:moveTo>
                  <a:pt x="117002" y="387385"/>
                </a:moveTo>
                <a:cubicBezTo>
                  <a:pt x="42958" y="263021"/>
                  <a:pt x="-31085" y="138657"/>
                  <a:pt x="13485" y="76834"/>
                </a:cubicBezTo>
                <a:cubicBezTo>
                  <a:pt x="58055" y="15011"/>
                  <a:pt x="299595" y="-23808"/>
                  <a:pt x="384421" y="16449"/>
                </a:cubicBezTo>
                <a:cubicBezTo>
                  <a:pt x="469247" y="56706"/>
                  <a:pt x="539697" y="253676"/>
                  <a:pt x="522444" y="318374"/>
                </a:cubicBezTo>
                <a:cubicBezTo>
                  <a:pt x="505191" y="383072"/>
                  <a:pt x="341289" y="385948"/>
                  <a:pt x="280904" y="404638"/>
                </a:cubicBezTo>
                <a:cubicBezTo>
                  <a:pt x="220519" y="423328"/>
                  <a:pt x="134255" y="375883"/>
                  <a:pt x="160134" y="430517"/>
                </a:cubicBezTo>
                <a:cubicBezTo>
                  <a:pt x="186013" y="485151"/>
                  <a:pt x="311096" y="608796"/>
                  <a:pt x="436180" y="732442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5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3D5508-2053-4845-8B8C-F81401E2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如何定义和配置拦截器？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单个拦截器和多个拦截器是如何执行的？</a:t>
            </a:r>
          </a:p>
          <a:p>
            <a:endParaRPr lang="zh-CN" altLang="en-US" dirty="0"/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id="{B2EFE251-1CEE-4C11-AAB3-ACF95710E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A555F40-D2CC-4E26-B30B-FEE51F001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EF35E6-7942-4940-A88C-58E52D74BF25}"/>
              </a:ext>
            </a:extLst>
          </p:cNvPr>
          <p:cNvGrpSpPr>
            <a:grpSpLocks/>
          </p:cNvGrpSpPr>
          <p:nvPr/>
        </p:nvGrpSpPr>
        <p:grpSpPr bwMode="auto">
          <a:xfrm>
            <a:off x="1601794" y="1225083"/>
            <a:ext cx="5346701" cy="4137027"/>
            <a:chOff x="1592933" y="2061266"/>
            <a:chExt cx="5346636" cy="4136961"/>
          </a:xfrm>
        </p:grpSpPr>
        <p:grpSp>
          <p:nvGrpSpPr>
            <p:cNvPr id="41" name="组合 41">
              <a:extLst>
                <a:ext uri="{FF2B5EF4-FFF2-40B4-BE49-F238E27FC236}">
                  <a16:creationId xmlns:a16="http://schemas.microsoft.com/office/drawing/2014/main" id="{3EE3BED8-A17D-4797-B6F3-3E3415DA2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933" y="2061266"/>
              <a:ext cx="5346636" cy="4136961"/>
              <a:chOff x="1347567" y="1671264"/>
              <a:chExt cx="5346636" cy="4136767"/>
            </a:xfrm>
          </p:grpSpPr>
          <p:graphicFrame>
            <p:nvGraphicFramePr>
              <p:cNvPr id="53" name="图表 2">
                <a:extLst>
                  <a:ext uri="{FF2B5EF4-FFF2-40B4-BE49-F238E27FC236}">
                    <a16:creationId xmlns:a16="http://schemas.microsoft.com/office/drawing/2014/main" id="{F7733875-5873-4044-99EE-34D52F59A35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5346655" imgH="4139543" progId="Excel.Chart.8">
                      <p:embed/>
                    </p:oleObj>
                  </mc:Choice>
                  <mc:Fallback>
                    <p:oleObj r:id="rId3" imgW="5346655" imgH="4139543" progId="Excel.Chart.8">
                      <p:embed/>
                      <p:pic>
                        <p:nvPicPr>
                          <p:cNvPr id="18465" name="图表 2">
                            <a:extLst>
                              <a:ext uri="{FF2B5EF4-FFF2-40B4-BE49-F238E27FC236}">
                                <a16:creationId xmlns:a16="http://schemas.microsoft.com/office/drawing/2014/main" id="{ADA2DDA7-3415-4478-85B4-0F6D9D8101C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TextBox 48">
                <a:extLst>
                  <a:ext uri="{FF2B5EF4-FFF2-40B4-BE49-F238E27FC236}">
                    <a16:creationId xmlns:a16="http://schemas.microsoft.com/office/drawing/2014/main" id="{D2C6F527-B6F1-48E5-A9D4-9D55AC3E4384}"/>
                  </a:ext>
                </a:extLst>
              </p:cNvPr>
              <p:cNvSpPr txBox="1"/>
              <p:nvPr/>
            </p:nvSpPr>
            <p:spPr bwMode="auto">
              <a:xfrm>
                <a:off x="3762125" y="2290352"/>
                <a:ext cx="1042975" cy="36930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5" name="TextBox 49">
                <a:extLst>
                  <a:ext uri="{FF2B5EF4-FFF2-40B4-BE49-F238E27FC236}">
                    <a16:creationId xmlns:a16="http://schemas.microsoft.com/office/drawing/2014/main" id="{3B3225F5-E59F-4A01-BB9F-1405DFE1298A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747059"/>
                <a:ext cx="1041335" cy="3693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8" name="TextBox 50">
                <a:extLst>
                  <a:ext uri="{FF2B5EF4-FFF2-40B4-BE49-F238E27FC236}">
                    <a16:creationId xmlns:a16="http://schemas.microsoft.com/office/drawing/2014/main" id="{ABF6E9D4-734A-499C-A9A7-81F1402A9C1F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718486"/>
                <a:ext cx="1041335" cy="3693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42" name="组合 2">
              <a:extLst>
                <a:ext uri="{FF2B5EF4-FFF2-40B4-BE49-F238E27FC236}">
                  <a16:creationId xmlns:a16="http://schemas.microsoft.com/office/drawing/2014/main" id="{5F5115DC-3195-4AAD-8C75-0B492D9F59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59BE838C-B56B-4D87-8EE5-9E594D4D2029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62293463-3F9F-4714-BC12-977834D0F4F0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1461178A-D42F-4A45-B561-9BA114B2FA80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9" name="组合 6">
            <a:extLst>
              <a:ext uri="{FF2B5EF4-FFF2-40B4-BE49-F238E27FC236}">
                <a16:creationId xmlns:a16="http://schemas.microsoft.com/office/drawing/2014/main" id="{E9BDC0A7-CB5F-46B2-AF1C-6C5848E7D15D}"/>
              </a:ext>
            </a:extLst>
          </p:cNvPr>
          <p:cNvGrpSpPr>
            <a:grpSpLocks/>
          </p:cNvGrpSpPr>
          <p:nvPr/>
        </p:nvGrpSpPr>
        <p:grpSpPr bwMode="auto">
          <a:xfrm>
            <a:off x="4437122" y="653766"/>
            <a:ext cx="2717799" cy="906468"/>
            <a:chOff x="6677556" y="1827371"/>
            <a:chExt cx="2545184" cy="906141"/>
          </a:xfrm>
        </p:grpSpPr>
        <p:sp>
          <p:nvSpPr>
            <p:cNvPr id="61" name="矩形 5">
              <a:extLst>
                <a:ext uri="{FF2B5EF4-FFF2-40B4-BE49-F238E27FC236}">
                  <a16:creationId xmlns:a16="http://schemas.microsoft.com/office/drawing/2014/main" id="{FAFC67AA-A73B-4B04-8581-AADEE4964D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28621" y="2078221"/>
              <a:ext cx="1527220" cy="493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拦截器的使用</a:t>
              </a:r>
            </a:p>
          </p:txBody>
        </p:sp>
        <p:grpSp>
          <p:nvGrpSpPr>
            <p:cNvPr id="62" name="组合 16">
              <a:extLst>
                <a:ext uri="{FF2B5EF4-FFF2-40B4-BE49-F238E27FC236}">
                  <a16:creationId xmlns:a16="http://schemas.microsoft.com/office/drawing/2014/main" id="{2663A644-6A08-47CC-8A19-F9A83C8E9F0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677556" y="2286831"/>
              <a:ext cx="2309707" cy="446681"/>
              <a:chOff x="980659" y="2862509"/>
              <a:chExt cx="2415129" cy="446892"/>
            </a:xfrm>
          </p:grpSpPr>
          <p:cxnSp>
            <p:nvCxnSpPr>
              <p:cNvPr id="69" name="直接连接符 7">
                <a:extLst>
                  <a:ext uri="{FF2B5EF4-FFF2-40B4-BE49-F238E27FC236}">
                    <a16:creationId xmlns:a16="http://schemas.microsoft.com/office/drawing/2014/main" id="{35997CA9-0DDD-47D4-BC86-EADAD84470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接连接符 10">
                <a:extLst>
                  <a:ext uri="{FF2B5EF4-FFF2-40B4-BE49-F238E27FC236}">
                    <a16:creationId xmlns:a16="http://schemas.microsoft.com/office/drawing/2014/main" id="{350A0057-2DEB-4BE2-8EE3-F6E0BB904B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2" y="3294594"/>
                <a:ext cx="2160056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组合 15">
              <a:extLst>
                <a:ext uri="{FF2B5EF4-FFF2-40B4-BE49-F238E27FC236}">
                  <a16:creationId xmlns:a16="http://schemas.microsoft.com/office/drawing/2014/main" id="{9E1FE798-335C-4499-A994-AB3158B9DD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817" y="1827371"/>
              <a:ext cx="454923" cy="523031"/>
              <a:chOff x="1419028" y="4069721"/>
              <a:chExt cx="475686" cy="523279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A886B9C-6711-4291-A4A3-97FE49E53D23}"/>
                  </a:ext>
                </a:extLst>
              </p:cNvPr>
              <p:cNvSpPr/>
              <p:nvPr/>
            </p:nvSpPr>
            <p:spPr bwMode="auto">
              <a:xfrm>
                <a:off x="1419028" y="4085598"/>
                <a:ext cx="475686" cy="473128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7" name="TextBox 56">
                <a:extLst>
                  <a:ext uri="{FF2B5EF4-FFF2-40B4-BE49-F238E27FC236}">
                    <a16:creationId xmlns:a16="http://schemas.microsoft.com/office/drawing/2014/main" id="{2C5CF985-F5F0-4599-BC56-67AC3D4B7001}"/>
                  </a:ext>
                </a:extLst>
              </p:cNvPr>
              <p:cNvSpPr txBox="1"/>
              <p:nvPr/>
            </p:nvSpPr>
            <p:spPr>
              <a:xfrm>
                <a:off x="1490538" y="4069721"/>
                <a:ext cx="335778" cy="52327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" name="组合 17">
            <a:extLst>
              <a:ext uri="{FF2B5EF4-FFF2-40B4-BE49-F238E27FC236}">
                <a16:creationId xmlns:a16="http://schemas.microsoft.com/office/drawing/2014/main" id="{A8D48DE7-3D59-4A66-A234-9ED6C086FD35}"/>
              </a:ext>
            </a:extLst>
          </p:cNvPr>
          <p:cNvGrpSpPr>
            <a:grpSpLocks/>
          </p:cNvGrpSpPr>
          <p:nvPr/>
        </p:nvGrpSpPr>
        <p:grpSpPr bwMode="auto">
          <a:xfrm>
            <a:off x="498485" y="3684118"/>
            <a:ext cx="3178175" cy="1096307"/>
            <a:chOff x="633515" y="3950799"/>
            <a:chExt cx="3177588" cy="1093988"/>
          </a:xfrm>
        </p:grpSpPr>
        <p:grpSp>
          <p:nvGrpSpPr>
            <p:cNvPr id="74" name="组合 26">
              <a:extLst>
                <a:ext uri="{FF2B5EF4-FFF2-40B4-BE49-F238E27FC236}">
                  <a16:creationId xmlns:a16="http://schemas.microsoft.com/office/drawing/2014/main" id="{BC6CEC73-D431-4450-AE01-236BA3A2B03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79" name="直接连接符 27">
                <a:extLst>
                  <a:ext uri="{FF2B5EF4-FFF2-40B4-BE49-F238E27FC236}">
                    <a16:creationId xmlns:a16="http://schemas.microsoft.com/office/drawing/2014/main" id="{C3E11142-8B38-4EAC-AE29-82348B690E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直接连接符 28">
                <a:extLst>
                  <a:ext uri="{FF2B5EF4-FFF2-40B4-BE49-F238E27FC236}">
                    <a16:creationId xmlns:a16="http://schemas.microsoft.com/office/drawing/2014/main" id="{A61C568A-C440-4223-AC26-3199B95C55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5" name="组合 29">
              <a:extLst>
                <a:ext uri="{FF2B5EF4-FFF2-40B4-BE49-F238E27FC236}">
                  <a16:creationId xmlns:a16="http://schemas.microsoft.com/office/drawing/2014/main" id="{9955D35B-E21B-492F-B258-421B041E5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5" cy="522113"/>
              <a:chOff x="1318173" y="3524885"/>
              <a:chExt cx="474575" cy="522113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A56C6B1-1188-44DC-B29C-F05B93983ECB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5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8" name="TextBox 64">
                <a:extLst>
                  <a:ext uri="{FF2B5EF4-FFF2-40B4-BE49-F238E27FC236}">
                    <a16:creationId xmlns:a16="http://schemas.microsoft.com/office/drawing/2014/main" id="{35781516-BAF8-4D21-9BD3-BC0666DEB660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899" cy="5221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矩形 21">
              <a:extLst>
                <a:ext uri="{FF2B5EF4-FFF2-40B4-BE49-F238E27FC236}">
                  <a16:creationId xmlns:a16="http://schemas.microsoft.com/office/drawing/2014/main" id="{4B9FEBA2-0793-4BA9-9284-3C3442B6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963" y="3989899"/>
              <a:ext cx="2476140" cy="95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拦截器的定义和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配置方式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51AA41C-7C71-4B13-8C45-1A507DC33259}"/>
              </a:ext>
            </a:extLst>
          </p:cNvPr>
          <p:cNvGrpSpPr>
            <a:grpSpLocks/>
          </p:cNvGrpSpPr>
          <p:nvPr/>
        </p:nvGrpSpPr>
        <p:grpSpPr bwMode="auto">
          <a:xfrm>
            <a:off x="4953007" y="3708700"/>
            <a:ext cx="3340099" cy="1103484"/>
            <a:chOff x="5357682" y="4225925"/>
            <a:chExt cx="3338642" cy="1104246"/>
          </a:xfrm>
        </p:grpSpPr>
        <p:grpSp>
          <p:nvGrpSpPr>
            <p:cNvPr id="82" name="组合 38">
              <a:extLst>
                <a:ext uri="{FF2B5EF4-FFF2-40B4-BE49-F238E27FC236}">
                  <a16:creationId xmlns:a16="http://schemas.microsoft.com/office/drawing/2014/main" id="{30190D20-7A24-4415-9B77-54B7983A722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87" name="直接连接符 39">
                <a:extLst>
                  <a:ext uri="{FF2B5EF4-FFF2-40B4-BE49-F238E27FC236}">
                    <a16:creationId xmlns:a16="http://schemas.microsoft.com/office/drawing/2014/main" id="{DA2CBCF6-0707-428A-821B-7C01312E1E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直接连接符 40">
                <a:extLst>
                  <a:ext uri="{FF2B5EF4-FFF2-40B4-BE49-F238E27FC236}">
                    <a16:creationId xmlns:a16="http://schemas.microsoft.com/office/drawing/2014/main" id="{988C50DE-C740-4861-8F99-76FEC4D614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" name="组合 41">
              <a:extLst>
                <a:ext uri="{FF2B5EF4-FFF2-40B4-BE49-F238E27FC236}">
                  <a16:creationId xmlns:a16="http://schemas.microsoft.com/office/drawing/2014/main" id="{02A28D6E-7701-4279-B568-8D57630C8A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454" y="4806590"/>
              <a:ext cx="472870" cy="523581"/>
              <a:chOff x="1232465" y="3533267"/>
              <a:chExt cx="474209" cy="522926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6702B3F5-3907-4F65-A334-3AC86C6FC1BA}"/>
                  </a:ext>
                </a:extLst>
              </p:cNvPr>
              <p:cNvSpPr/>
              <p:nvPr/>
            </p:nvSpPr>
            <p:spPr bwMode="auto">
              <a:xfrm>
                <a:off x="1232465" y="3558653"/>
                <a:ext cx="474209" cy="474397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6" name="TextBox 72">
                <a:extLst>
                  <a:ext uri="{FF2B5EF4-FFF2-40B4-BE49-F238E27FC236}">
                    <a16:creationId xmlns:a16="http://schemas.microsoft.com/office/drawing/2014/main" id="{7761A1FE-EC5C-40E5-BD94-075294650094}"/>
                  </a:ext>
                </a:extLst>
              </p:cNvPr>
              <p:cNvSpPr txBox="1"/>
              <p:nvPr/>
            </p:nvSpPr>
            <p:spPr>
              <a:xfrm>
                <a:off x="1305665" y="3533267"/>
                <a:ext cx="335765" cy="52292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51">
              <a:extLst>
                <a:ext uri="{FF2B5EF4-FFF2-40B4-BE49-F238E27FC236}">
                  <a16:creationId xmlns:a16="http://schemas.microsoft.com/office/drawing/2014/main" id="{A7A71D4D-1D16-4C2E-ACBB-195616D0A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682" y="4255222"/>
              <a:ext cx="2733553" cy="49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拦截器的执行流程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B94A3E67-0A03-424A-854C-FD05AE530FFB}"/>
              </a:ext>
            </a:extLst>
          </p:cNvPr>
          <p:cNvSpPr txBox="1">
            <a:spLocks/>
          </p:cNvSpPr>
          <p:nvPr/>
        </p:nvSpPr>
        <p:spPr bwMode="auto">
          <a:xfrm>
            <a:off x="2386013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EF09E5-97A2-4DF1-ABC5-950B74645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拦截器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C87E1F-AF4F-4072-B08E-8D70CFB9CA18}"/>
              </a:ext>
            </a:extLst>
          </p:cNvPr>
          <p:cNvGrpSpPr>
            <a:grpSpLocks/>
          </p:cNvGrpSpPr>
          <p:nvPr/>
        </p:nvGrpSpPr>
        <p:grpSpPr bwMode="auto">
          <a:xfrm>
            <a:off x="742952" y="953751"/>
            <a:ext cx="7599363" cy="3443287"/>
            <a:chOff x="827584" y="1756903"/>
            <a:chExt cx="7598806" cy="3444382"/>
          </a:xfrm>
        </p:grpSpPr>
        <p:grpSp>
          <p:nvGrpSpPr>
            <p:cNvPr id="15" name="组合 3">
              <a:extLst>
                <a:ext uri="{FF2B5EF4-FFF2-40B4-BE49-F238E27FC236}">
                  <a16:creationId xmlns:a16="http://schemas.microsoft.com/office/drawing/2014/main" id="{5CE5B077-E90A-451B-8895-161DA3BFF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9" name="对角圆角矩形 10">
                <a:extLst>
                  <a:ext uri="{FF2B5EF4-FFF2-40B4-BE49-F238E27FC236}">
                    <a16:creationId xmlns:a16="http://schemas.microsoft.com/office/drawing/2014/main" id="{E2DFB9D4-1D58-4D7D-906B-6BE8EEFAF2F8}"/>
                  </a:ext>
                </a:extLst>
              </p:cNvPr>
              <p:cNvSpPr/>
              <p:nvPr/>
            </p:nvSpPr>
            <p:spPr>
              <a:xfrm>
                <a:off x="827584" y="206338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0" name="组合 2">
                <a:extLst>
                  <a:ext uri="{FF2B5EF4-FFF2-40B4-BE49-F238E27FC236}">
                    <a16:creationId xmlns:a16="http://schemas.microsoft.com/office/drawing/2014/main" id="{976259E7-B107-429D-A691-6961A567B8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28B651CB-D60A-48CA-B2DC-1D73A556B16D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1">
                  <a:extLst>
                    <a:ext uri="{FF2B5EF4-FFF2-40B4-BE49-F238E27FC236}">
                      <a16:creationId xmlns:a16="http://schemas.microsoft.com/office/drawing/2014/main" id="{D3EFB690-EB91-4F7C-B510-F09F4FEFB2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689"/>
                  <a:ext cx="3566358" cy="18318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80D3E04C-5301-4BBB-959A-332EFC733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425805"/>
              <a:ext cx="4223084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15.2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拦截器的执行流程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DCFC77B2-3855-42D4-B6F8-7252A6559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397412"/>
              <a:ext cx="3791036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15.3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应用案例</a:t>
              </a: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901EE1AD-87C0-4F75-A577-B1D6E925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273163"/>
              <a:ext cx="4349960" cy="2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15.1 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拦截器概述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420973-6E57-4610-B605-C3037F96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51" y="684857"/>
            <a:ext cx="8863697" cy="4134642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中的拦截器（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）类似于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中的过滤器（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），它主要用于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拦截用户请求并作相应的处理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例如通过拦截器可以进行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权限验证、记录请求信息的日志、判断用户是否登录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en-US" sz="2400" dirty="0"/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9A301DE6-579A-49FF-8A81-07F7F8D38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15.1 </a:t>
            </a:r>
            <a:r>
              <a:rPr lang="zh-CN" altLang="en-US"/>
              <a:t>拦截器概述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961D48-4400-40DA-B23C-7943B2643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/>
          <a:stretch/>
        </p:blipFill>
        <p:spPr>
          <a:xfrm>
            <a:off x="51756" y="2372264"/>
            <a:ext cx="5536319" cy="2380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B35C2D-BA2D-47A4-BF3B-7B6F03ED89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4549"/>
          <a:stretch/>
        </p:blipFill>
        <p:spPr>
          <a:xfrm>
            <a:off x="4182528" y="2191110"/>
            <a:ext cx="4961472" cy="2562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C2C88FE0-9DF3-4DE7-8E66-31650264D52C}"/>
              </a:ext>
            </a:extLst>
          </p:cNvPr>
          <p:cNvSpPr/>
          <p:nvPr/>
        </p:nvSpPr>
        <p:spPr>
          <a:xfrm>
            <a:off x="6108238" y="2194936"/>
            <a:ext cx="2965335" cy="2161272"/>
          </a:xfrm>
          <a:custGeom>
            <a:avLst/>
            <a:gdLst>
              <a:gd name="connsiteX0" fmla="*/ 1248526 w 2965335"/>
              <a:gd name="connsiteY0" fmla="*/ 470332 h 2161272"/>
              <a:gd name="connsiteX1" fmla="*/ 1232939 w 2965335"/>
              <a:gd name="connsiteY1" fmla="*/ 49500 h 2161272"/>
              <a:gd name="connsiteX2" fmla="*/ 79548 w 2965335"/>
              <a:gd name="connsiteY2" fmla="*/ 70282 h 2161272"/>
              <a:gd name="connsiteX3" fmla="*/ 157480 w 2965335"/>
              <a:gd name="connsiteY3" fmla="*/ 605414 h 2161272"/>
              <a:gd name="connsiteX4" fmla="*/ 619876 w 2965335"/>
              <a:gd name="connsiteY4" fmla="*/ 1088591 h 2161272"/>
              <a:gd name="connsiteX5" fmla="*/ 692612 w 2965335"/>
              <a:gd name="connsiteY5" fmla="*/ 1686069 h 2161272"/>
              <a:gd name="connsiteX6" fmla="*/ 2812357 w 2965335"/>
              <a:gd name="connsiteY6" fmla="*/ 2158855 h 2161272"/>
              <a:gd name="connsiteX7" fmla="*/ 2687667 w 2965335"/>
              <a:gd name="connsiteY7" fmla="*/ 1483446 h 2161272"/>
              <a:gd name="connsiteX8" fmla="*/ 1799244 w 2965335"/>
              <a:gd name="connsiteY8" fmla="*/ 1467859 h 2161272"/>
              <a:gd name="connsiteX9" fmla="*/ 1539471 w 2965335"/>
              <a:gd name="connsiteY9" fmla="*/ 1026246 h 2161272"/>
              <a:gd name="connsiteX10" fmla="*/ 869257 w 2965335"/>
              <a:gd name="connsiteY10" fmla="*/ 948314 h 2161272"/>
              <a:gd name="connsiteX11" fmla="*/ 962776 w 2965335"/>
              <a:gd name="connsiteY11" fmla="*/ 600219 h 2161272"/>
              <a:gd name="connsiteX12" fmla="*/ 1248526 w 2965335"/>
              <a:gd name="connsiteY12" fmla="*/ 470332 h 216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5335" h="2161272">
                <a:moveTo>
                  <a:pt x="1248526" y="470332"/>
                </a:moveTo>
                <a:cubicBezTo>
                  <a:pt x="1293553" y="378546"/>
                  <a:pt x="1427769" y="116175"/>
                  <a:pt x="1232939" y="49500"/>
                </a:cubicBezTo>
                <a:cubicBezTo>
                  <a:pt x="1038109" y="-17175"/>
                  <a:pt x="258791" y="-22370"/>
                  <a:pt x="79548" y="70282"/>
                </a:cubicBezTo>
                <a:cubicBezTo>
                  <a:pt x="-99695" y="162934"/>
                  <a:pt x="67425" y="435696"/>
                  <a:pt x="157480" y="605414"/>
                </a:cubicBezTo>
                <a:cubicBezTo>
                  <a:pt x="247535" y="775132"/>
                  <a:pt x="530687" y="908482"/>
                  <a:pt x="619876" y="1088591"/>
                </a:cubicBezTo>
                <a:cubicBezTo>
                  <a:pt x="709065" y="1268700"/>
                  <a:pt x="327198" y="1507692"/>
                  <a:pt x="692612" y="1686069"/>
                </a:cubicBezTo>
                <a:cubicBezTo>
                  <a:pt x="1058025" y="1864446"/>
                  <a:pt x="2479848" y="2192625"/>
                  <a:pt x="2812357" y="2158855"/>
                </a:cubicBezTo>
                <a:cubicBezTo>
                  <a:pt x="3144866" y="2125085"/>
                  <a:pt x="2856519" y="1598612"/>
                  <a:pt x="2687667" y="1483446"/>
                </a:cubicBezTo>
                <a:cubicBezTo>
                  <a:pt x="2518815" y="1368280"/>
                  <a:pt x="1990610" y="1544059"/>
                  <a:pt x="1799244" y="1467859"/>
                </a:cubicBezTo>
                <a:cubicBezTo>
                  <a:pt x="1607878" y="1391659"/>
                  <a:pt x="1694469" y="1112837"/>
                  <a:pt x="1539471" y="1026246"/>
                </a:cubicBezTo>
                <a:cubicBezTo>
                  <a:pt x="1384473" y="939655"/>
                  <a:pt x="965373" y="1019318"/>
                  <a:pt x="869257" y="948314"/>
                </a:cubicBezTo>
                <a:cubicBezTo>
                  <a:pt x="773141" y="877310"/>
                  <a:pt x="896101" y="680748"/>
                  <a:pt x="962776" y="600219"/>
                </a:cubicBezTo>
                <a:cubicBezTo>
                  <a:pt x="1029451" y="519690"/>
                  <a:pt x="1203499" y="562118"/>
                  <a:pt x="1248526" y="47033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17634</TotalTime>
  <Pages>0</Pages>
  <Words>2691</Words>
  <Characters>0</Characters>
  <Application>Microsoft Office PowerPoint</Application>
  <DocSecurity>0</DocSecurity>
  <PresentationFormat>全屏显示(16:9)</PresentationFormat>
  <Lines>0</Lines>
  <Paragraphs>366</Paragraphs>
  <Slides>27</Slides>
  <Notes>10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Microsoft YaHei UI</vt:lpstr>
      <vt:lpstr>黑体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主题​​</vt:lpstr>
      <vt:lpstr>Microsoft Excel Chart</vt:lpstr>
      <vt:lpstr>JavaEE应用开发基础</vt:lpstr>
      <vt:lpstr>第15章 拦截器</vt:lpstr>
      <vt:lpstr>回顾：JSON+RESTful</vt:lpstr>
      <vt:lpstr>回顾：JSON数据转换</vt:lpstr>
      <vt:lpstr>回顾RESTful支持</vt:lpstr>
      <vt:lpstr>预习检查</vt:lpstr>
      <vt:lpstr>学习目标</vt:lpstr>
      <vt:lpstr>第15章 拦截器</vt:lpstr>
      <vt:lpstr>15.1 拦截器概述</vt:lpstr>
      <vt:lpstr>15.1.1 拦截器的定义</vt:lpstr>
      <vt:lpstr>15.1.1 拦截器的定义</vt:lpstr>
      <vt:lpstr>15.1.2 拦截器的配置</vt:lpstr>
      <vt:lpstr>第15章 拦截器</vt:lpstr>
      <vt:lpstr>15.2 拦截器的执行流程</vt:lpstr>
      <vt:lpstr>15.2.1 单个拦截器的执行流程</vt:lpstr>
      <vt:lpstr>15.2.1 单个拦截器的执行流程</vt:lpstr>
      <vt:lpstr>15.2.1 单个拦截器的执行流程</vt:lpstr>
      <vt:lpstr>15.2.2 多个拦截器的执行流程</vt:lpstr>
      <vt:lpstr>15.2.2 多个拦截器的执行流程</vt:lpstr>
      <vt:lpstr>15.2.2 多个拦截器的执行流程</vt:lpstr>
      <vt:lpstr>第15章 拦截器</vt:lpstr>
      <vt:lpstr>15.3 应用案例—实现用户登录权限验证</vt:lpstr>
      <vt:lpstr>15.3 应用案例—实现用户登录权限验证</vt:lpstr>
      <vt:lpstr>15.3 应用案例—实现用户登录权限验证</vt:lpstr>
      <vt:lpstr>15.4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Administrator</cp:lastModifiedBy>
  <cp:revision>793</cp:revision>
  <dcterms:created xsi:type="dcterms:W3CDTF">2013-01-25T01:44:32Z</dcterms:created>
  <dcterms:modified xsi:type="dcterms:W3CDTF">2021-05-10T00:23:39Z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