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1"/>
  </p:notesMasterIdLst>
  <p:sldIdLst>
    <p:sldId id="519" r:id="rId2"/>
    <p:sldId id="520" r:id="rId3"/>
    <p:sldId id="518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6" r:id="rId27"/>
    <p:sldId id="544" r:id="rId28"/>
    <p:sldId id="545" r:id="rId29"/>
    <p:sldId id="296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3D3FF"/>
    <a:srgbClr val="0070C0"/>
    <a:srgbClr val="FFFF00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83150" autoAdjust="0"/>
  </p:normalViewPr>
  <p:slideViewPr>
    <p:cSldViewPr snapToGrid="0" snapToObjects="1">
      <p:cViewPr varScale="1">
        <p:scale>
          <a:sx n="184" d="100"/>
          <a:sy n="184" d="100"/>
        </p:scale>
        <p:origin x="924" y="1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2021/5/10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523D722-058D-4C64-BB67-92FF618DC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7B79D666-459C-41A1-98CF-57C186C11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9EE82A0-B859-49DD-B8D4-6A26EB561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6536A2-0EAF-4245-9F54-AE04E605FD9B}" type="slidenum">
              <a:rPr lang="zh-CN" altLang="en-US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28694ED7-7A2D-4363-B436-53A0E959F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A04D5E35-4174-4873-89AC-5CED226A1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1D82899-7930-4921-AE02-C27F83FC2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F88E04-4D04-49D7-A2C2-BCDC732F0F7E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09D3B56-A6F9-4742-AE3A-85F6116B8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29BC2E2-A106-4BC7-9290-042EF6F09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6661B30-C325-4A1A-8185-66FFF6A1B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FEB73C-A453-453B-B714-CD1BCC86872F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7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59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B84EB8F-F5E9-45AF-AFA3-A67C6695C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C7D526C-59B7-4756-9901-F21F76A5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A0F2BCC9-0F74-4371-95BC-1810EC859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533C8A-7F86-4B6B-99D8-E10E9E5086D0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6F1550B-879C-4BF8-AB0A-2FDB1F158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74B7EFBC-7D9B-4ADE-A6AD-F1238AC4B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75A65E03-90BF-4984-BA4C-CAC0FC67B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211221-E886-4160-A039-6E8E5494F8DE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29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ise_liuk@ujn.edu.cn" TargetMode="External"/><Relationship Id="rId2" Type="http://schemas.openxmlformats.org/officeDocument/2006/relationships/hyperlink" Target="https://gitee.com/ujn_lk/ch16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副标题 2">
            <a:extLst>
              <a:ext uri="{FF2B5EF4-FFF2-40B4-BE49-F238E27FC236}">
                <a16:creationId xmlns:a16="http://schemas.microsoft.com/office/drawing/2014/main" id="{B9DCAFFC-3FB1-47BD-8E9A-1D1A5AB9F131}"/>
              </a:ext>
            </a:extLst>
          </p:cNvPr>
          <p:cNvSpPr txBox="1">
            <a:spLocks/>
          </p:cNvSpPr>
          <p:nvPr/>
        </p:nvSpPr>
        <p:spPr bwMode="auto">
          <a:xfrm>
            <a:off x="1143000" y="2988469"/>
            <a:ext cx="6858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A45D6A4E-EDB0-4880-9BA6-AFF79E8E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9" y="4111229"/>
            <a:ext cx="346233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文件下载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E6A1CA-D388-4029-9416-44DD9E8C1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文件上传和下载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D30D928-5436-40E6-BD42-F6735C550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/>
              <a:t>济南大学信息学院    刘鹍</a:t>
            </a:r>
          </a:p>
        </p:txBody>
      </p:sp>
    </p:spTree>
    <p:extLst>
      <p:ext uri="{BB962C8B-B14F-4D97-AF65-F5344CB8AC3E}">
        <p14:creationId xmlns:p14="http://schemas.microsoft.com/office/powerpoint/2010/main" val="241420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表单的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multipart/form-data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时，浏览器就会采用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二进制流来处理表单数据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，服务器端就会对文件上传的请求进行解析处理。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文件上传功能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是一个接口对象，需要通过它的实现类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来完成文件上传工作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18" name="矩形 16">
            <a:extLst>
              <a:ext uri="{FF2B5EF4-FFF2-40B4-BE49-F238E27FC236}">
                <a16:creationId xmlns:a16="http://schemas.microsoft.com/office/drawing/2014/main" id="{CAA15BB9-5253-4DDD-AF79-A2E06C7F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900856"/>
            <a:ext cx="8229600" cy="18217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&lt;bean id="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	   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class="org.springframework.web.multipart.commons.CommonsMultipartResolver"&gt;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&lt;property name="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defaultEncoding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value="UTF-8" 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&lt;property name="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maxUploadSize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value="2097152" 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...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&lt;/bean&gt;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DA07FC18-CFD6-469A-9E5F-AA98CD009CD6}"/>
              </a:ext>
            </a:extLst>
          </p:cNvPr>
          <p:cNvSpPr/>
          <p:nvPr/>
        </p:nvSpPr>
        <p:spPr bwMode="auto">
          <a:xfrm>
            <a:off x="2771775" y="2380015"/>
            <a:ext cx="3944938" cy="41076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配置示例如下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75CB022-5CA8-4A1B-AD13-2DA0482D55D1}"/>
              </a:ext>
            </a:extLst>
          </p:cNvPr>
          <p:cNvSpPr/>
          <p:nvPr/>
        </p:nvSpPr>
        <p:spPr>
          <a:xfrm>
            <a:off x="6700549" y="3723369"/>
            <a:ext cx="2343150" cy="939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设置请求编码格式，必须与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属性一致，默认为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ISO-8859-1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E2010D7-B1F0-4CBA-8014-A0BE30B8B41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528441" y="3723369"/>
            <a:ext cx="1172108" cy="4697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51B014F-A5B8-402F-A73B-00A69217E33F}"/>
              </a:ext>
            </a:extLst>
          </p:cNvPr>
          <p:cNvSpPr/>
          <p:nvPr/>
        </p:nvSpPr>
        <p:spPr>
          <a:xfrm>
            <a:off x="3659188" y="4288221"/>
            <a:ext cx="2551112" cy="49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设置允许上传文件的最大值（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），单位为字节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C87D53-0C2E-4034-8D0A-BB7227D4B21E}"/>
              </a:ext>
            </a:extLst>
          </p:cNvPr>
          <p:cNvCxnSpPr/>
          <p:nvPr/>
        </p:nvCxnSpPr>
        <p:spPr>
          <a:xfrm flipH="1" flipV="1">
            <a:off x="3895069" y="4067503"/>
            <a:ext cx="981076" cy="2634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5722B047-D82D-462B-B069-740C0891F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33067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前面的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配置代码中，除配置了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类外，还通过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&lt;property&gt;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元素配置了编码格式以及允许上传文件的大小。通过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&lt;property&gt;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元素可以对文件解析器类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的如下属性进行配置：</a:t>
            </a:r>
            <a:endParaRPr lang="zh-CN" altLang="en-US" sz="2000" dirty="0"/>
          </a:p>
        </p:txBody>
      </p:sp>
      <p:pic>
        <p:nvPicPr>
          <p:cNvPr id="16" name="Picture 29" descr="C:\Users\admin\Desktop\下载素材\81b1OOOPIC39.png">
            <a:extLst>
              <a:ext uri="{FF2B5EF4-FFF2-40B4-BE49-F238E27FC236}">
                <a16:creationId xmlns:a16="http://schemas.microsoft.com/office/drawing/2014/main" id="{89EDFE8D-E928-4751-BF93-BFF2E634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9" y="1793726"/>
            <a:ext cx="1520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9029596-1506-46ED-BF4F-34689E13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6" y="2561187"/>
            <a:ext cx="6626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defaultEncoding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：默认编码格式；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FE053DB-3B83-4387-BF04-409217B8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6" y="1751892"/>
            <a:ext cx="6848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maxUploadSize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：上传文件最大长度（以字节为单位）；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88F952-A2AD-4F42-8223-C06F6FEB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6" y="2148245"/>
            <a:ext cx="5838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maxInMemorySize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：缓存中的最大尺寸</a:t>
            </a:r>
            <a:r>
              <a:rPr lang="zh-CN" altLang="zh-CN" dirty="0"/>
              <a:t>；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047716B-ED0E-402D-8F73-D386C158A212}"/>
              </a:ext>
            </a:extLst>
          </p:cNvPr>
          <p:cNvCxnSpPr/>
          <p:nvPr/>
        </p:nvCxnSpPr>
        <p:spPr>
          <a:xfrm>
            <a:off x="1863725" y="2081858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8DF5DC-E592-4627-B01E-C2D27A8B5FAB}"/>
              </a:ext>
            </a:extLst>
          </p:cNvPr>
          <p:cNvCxnSpPr/>
          <p:nvPr/>
        </p:nvCxnSpPr>
        <p:spPr>
          <a:xfrm>
            <a:off x="1863725" y="2468810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97491D7-D1BE-4037-BD5C-85E1238B6437}"/>
              </a:ext>
            </a:extLst>
          </p:cNvPr>
          <p:cNvCxnSpPr/>
          <p:nvPr/>
        </p:nvCxnSpPr>
        <p:spPr>
          <a:xfrm>
            <a:off x="1863725" y="2889101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3AE64C1-6F0A-48AE-BE4F-2F747CCB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6" y="3041263"/>
            <a:ext cx="7500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resolveLazily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：推迟文件解析，以便在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中捕获文件大小异常。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2316C84-5E67-4453-A19E-44D28D886364}"/>
              </a:ext>
            </a:extLst>
          </p:cNvPr>
          <p:cNvCxnSpPr/>
          <p:nvPr/>
        </p:nvCxnSpPr>
        <p:spPr>
          <a:xfrm>
            <a:off x="1635125" y="3410595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29AABC7-B225-4970-98EA-FE6F686C96BA}"/>
              </a:ext>
            </a:extLst>
          </p:cNvPr>
          <p:cNvSpPr/>
          <p:nvPr/>
        </p:nvSpPr>
        <p:spPr>
          <a:xfrm>
            <a:off x="1152525" y="3707060"/>
            <a:ext cx="7429500" cy="107989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    注意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接口的实现类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字符串获取该实现类对象并完成文件解析的，</a:t>
            </a:r>
            <a:r>
              <a:rPr lang="zh-CN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所以在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时必须指定该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multipartResolver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/>
          </a:p>
        </p:txBody>
      </p:sp>
      <p:pic>
        <p:nvPicPr>
          <p:cNvPr id="64" name="Picture 2" descr="E:\白沙\设计文档\素材\灯泡.png">
            <a:extLst>
              <a:ext uri="{FF2B5EF4-FFF2-40B4-BE49-F238E27FC236}">
                <a16:creationId xmlns:a16="http://schemas.microsoft.com/office/drawing/2014/main" id="{807B9C44-C9B6-4386-BCDE-E5AB5987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4" y="3604667"/>
            <a:ext cx="1489350" cy="118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CE25F72-417E-4CCF-8929-740E27CFD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797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1" grpId="0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CommonsMultipartResolver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技术实现的，所以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的文件上传还需要依赖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的组件，即需要导入支持文件上传的相关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B44628-A7CE-47CA-9739-8FFC981A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275285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commons-fileupload-1.3.2.jar</a:t>
            </a:r>
            <a:endParaRPr lang="zh-CN" altLang="zh-C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8233F4-82C0-4C3D-A1F5-CF329DB9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9" y="2706291"/>
            <a:ext cx="2294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commons-io-2.5.jar</a:t>
            </a:r>
            <a:endParaRPr lang="zh-CN" altLang="zh-C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5EDBB6CA-6E61-4357-B6FB-8112C015CC04}"/>
              </a:ext>
            </a:extLst>
          </p:cNvPr>
          <p:cNvGrpSpPr>
            <a:grpSpLocks/>
          </p:cNvGrpSpPr>
          <p:nvPr/>
        </p:nvGrpSpPr>
        <p:grpSpPr bwMode="auto">
          <a:xfrm>
            <a:off x="-119063" y="3362324"/>
            <a:ext cx="9144001" cy="540713"/>
            <a:chOff x="3175" y="1203325"/>
            <a:chExt cx="9144000" cy="7213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C7C2EE-DF49-4BCE-8D54-E33AB0E2FA5C}"/>
                </a:ext>
              </a:extLst>
            </p:cNvPr>
            <p:cNvSpPr/>
            <p:nvPr/>
          </p:nvSpPr>
          <p:spPr bwMode="auto">
            <a:xfrm>
              <a:off x="3175" y="1203325"/>
              <a:ext cx="9144000" cy="671897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pic>
          <p:nvPicPr>
            <p:cNvPr id="21514" name="Picture 22">
              <a:extLst>
                <a:ext uri="{FF2B5EF4-FFF2-40B4-BE49-F238E27FC236}">
                  <a16:creationId xmlns:a16="http://schemas.microsoft.com/office/drawing/2014/main" id="{21587ABA-8969-4665-B0E0-8531D8F27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25" y="1235608"/>
              <a:ext cx="604359" cy="588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5" name="矩形 6">
              <a:extLst>
                <a:ext uri="{FF2B5EF4-FFF2-40B4-BE49-F238E27FC236}">
                  <a16:creationId xmlns:a16="http://schemas.microsoft.com/office/drawing/2014/main" id="{CDF4F17D-A09A-4411-AB23-3CE30D79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708" y="1308783"/>
              <a:ext cx="7462141" cy="61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下载地址：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http://commons.apache.org/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552A3C43-2F06-4F0E-8787-FDA3845AD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18558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当完成页面表单和文件上传解析器的配置后，在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中编写文件上传的方法即可实现文件上传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其代码如下所示：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BBC153-A54F-4399-84AF-640177BD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95" y="540675"/>
            <a:ext cx="82962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94AACEDD-7551-4BB7-A93B-29B7B841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341104"/>
            <a:ext cx="8113712" cy="33289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@Controller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FileUploadController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@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handleFormUpload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("name") String name,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("filename") </a:t>
            </a:r>
            <a:r>
              <a:rPr lang="en-US" altLang="zh-CN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MultipartFile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,...)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(!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file.isEmpty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uploadSuccess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uploadFailure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A09C75A-7515-4AB4-AFFF-6D4FC83FD003}"/>
              </a:ext>
            </a:extLst>
          </p:cNvPr>
          <p:cNvSpPr/>
          <p:nvPr/>
        </p:nvSpPr>
        <p:spPr>
          <a:xfrm>
            <a:off x="6276976" y="1466119"/>
            <a:ext cx="2047875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MultipartFile 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绑定接收上传文件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9B59BA-F824-46B1-B273-5880A5DB8AF3}"/>
              </a:ext>
            </a:extLst>
          </p:cNvPr>
          <p:cNvCxnSpPr/>
          <p:nvPr/>
        </p:nvCxnSpPr>
        <p:spPr>
          <a:xfrm flipH="1">
            <a:off x="7134225" y="2023333"/>
            <a:ext cx="185738" cy="5072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FDADECD-4AB7-4BD1-A361-53B357B51B31}"/>
              </a:ext>
            </a:extLst>
          </p:cNvPr>
          <p:cNvSpPr/>
          <p:nvPr/>
        </p:nvSpPr>
        <p:spPr>
          <a:xfrm>
            <a:off x="5086351" y="3309207"/>
            <a:ext cx="2047875" cy="79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判断上传文件是否为空，然后进行解析存放处理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956C41-4E7B-424B-A981-2E9BC34A42C3}"/>
              </a:ext>
            </a:extLst>
          </p:cNvPr>
          <p:cNvCxnSpPr/>
          <p:nvPr/>
        </p:nvCxnSpPr>
        <p:spPr>
          <a:xfrm flipH="1" flipV="1">
            <a:off x="2933700" y="3005598"/>
            <a:ext cx="2152650" cy="632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9BBC6BEF-9151-4DC4-8778-CB37B333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10080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在上述代码中，包含一个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MultipartFile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接口类型的参数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，上传到程序中的文件是被封装在该参数中的。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org.springframework.web.multipart.MultipartFile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接口中提供了获取上传文件、文件名称等方法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，如下表所示：</a:t>
            </a:r>
            <a:endParaRPr lang="zh-CN" altLang="en-US" dirty="0"/>
          </a:p>
        </p:txBody>
      </p:sp>
      <p:pic>
        <p:nvPicPr>
          <p:cNvPr id="68610" name="Picture 2">
            <a:extLst>
              <a:ext uri="{FF2B5EF4-FFF2-40B4-BE49-F238E27FC236}">
                <a16:creationId xmlns:a16="http://schemas.microsoft.com/office/drawing/2014/main" id="{3C384A47-EB54-4FE5-B2A1-054887A3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74" y="2420012"/>
            <a:ext cx="6228572" cy="22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CE1FA78-E687-4B8A-966F-E4B930A99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42215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0">
            <a:extLst>
              <a:ext uri="{FF2B5EF4-FFF2-40B4-BE49-F238E27FC236}">
                <a16:creationId xmlns:a16="http://schemas.microsoft.com/office/drawing/2014/main" id="{85130C2A-1B5C-416E-AFF0-38042DF9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34" y="1674776"/>
            <a:ext cx="227658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二级缓存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388AC0-BF22-4BA7-99BE-AB453119002D}"/>
              </a:ext>
            </a:extLst>
          </p:cNvPr>
          <p:cNvGrpSpPr>
            <a:grpSpLocks/>
          </p:cNvGrpSpPr>
          <p:nvPr/>
        </p:nvGrpSpPr>
        <p:grpSpPr bwMode="auto">
          <a:xfrm>
            <a:off x="304801" y="1219957"/>
            <a:ext cx="4105275" cy="20574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>
              <a:extLst>
                <a:ext uri="{FF2B5EF4-FFF2-40B4-BE49-F238E27FC236}">
                  <a16:creationId xmlns:a16="http://schemas.microsoft.com/office/drawing/2014/main" id="{65416A02-E00F-465F-B33B-A4F52E426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6" name="TextBox 24">
              <a:extLst>
                <a:ext uri="{FF2B5EF4-FFF2-40B4-BE49-F238E27FC236}">
                  <a16:creationId xmlns:a16="http://schemas.microsoft.com/office/drawing/2014/main" id="{886173E8-901B-4616-90A7-350D6D87F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153" y="4090503"/>
              <a:ext cx="2295525" cy="9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27263BD9-C78D-464A-90EE-AF17538401EF}"/>
              </a:ext>
            </a:extLst>
          </p:cNvPr>
          <p:cNvSpPr>
            <a:spLocks/>
          </p:cNvSpPr>
          <p:nvPr/>
        </p:nvSpPr>
        <p:spPr bwMode="auto">
          <a:xfrm>
            <a:off x="4652963" y="1718829"/>
            <a:ext cx="1497012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AF276594-0914-4A21-8C1B-80B5E919BD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59325" y="2212938"/>
            <a:ext cx="3532188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36">
            <a:extLst>
              <a:ext uri="{FF2B5EF4-FFF2-40B4-BE49-F238E27FC236}">
                <a16:creationId xmlns:a16="http://schemas.microsoft.com/office/drawing/2014/main" id="{322E0157-9A24-4912-8D87-E73A437A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2334382"/>
            <a:ext cx="38369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了解了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中实现文件上传的步骤和配置后，接下来就通过一个具体的案例来演示文件上传功能的实现，请查看教材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16.1.2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小节</a:t>
            </a:r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7E672DC0-CBEF-4354-85B9-E8D1BBBCB894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19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39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58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78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/>
              <a:t>16.1.2 </a:t>
            </a:r>
            <a:r>
              <a:rPr lang="zh-CN" altLang="en-US" dirty="0"/>
              <a:t>应用案例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3B06BA2-2BF6-401D-95F0-2F01BFE96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16.1.2 </a:t>
            </a:r>
            <a:r>
              <a:rPr lang="zh-CN" altLang="en-US" dirty="0"/>
              <a:t>应用案例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</p:spTree>
    <p:extLst>
      <p:ext uri="{BB962C8B-B14F-4D97-AF65-F5344CB8AC3E}">
        <p14:creationId xmlns:p14="http://schemas.microsoft.com/office/powerpoint/2010/main" val="18985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9">
            <a:extLst>
              <a:ext uri="{FF2B5EF4-FFF2-40B4-BE49-F238E27FC236}">
                <a16:creationId xmlns:a16="http://schemas.microsoft.com/office/drawing/2014/main" id="{20B0C820-DA1B-4C23-8521-52292629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章 文件上传和下载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0A52C6-93C8-4DCD-BDFE-40CD0EE42818}"/>
              </a:ext>
            </a:extLst>
          </p:cNvPr>
          <p:cNvGrpSpPr>
            <a:grpSpLocks/>
          </p:cNvGrpSpPr>
          <p:nvPr/>
        </p:nvGrpSpPr>
        <p:grpSpPr bwMode="auto">
          <a:xfrm>
            <a:off x="753583" y="994574"/>
            <a:ext cx="7599362" cy="3443287"/>
            <a:chOff x="827584" y="1756903"/>
            <a:chExt cx="7598806" cy="3444382"/>
          </a:xfrm>
        </p:grpSpPr>
        <p:grpSp>
          <p:nvGrpSpPr>
            <p:cNvPr id="14" name="组合 3">
              <a:extLst>
                <a:ext uri="{FF2B5EF4-FFF2-40B4-BE49-F238E27FC236}">
                  <a16:creationId xmlns:a16="http://schemas.microsoft.com/office/drawing/2014/main" id="{66CDC3FC-4A81-4C0A-8C9E-622670526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7" name="对角圆角矩形 16">
                <a:extLst>
                  <a:ext uri="{FF2B5EF4-FFF2-40B4-BE49-F238E27FC236}">
                    <a16:creationId xmlns:a16="http://schemas.microsoft.com/office/drawing/2014/main" id="{ED432B1D-8410-40C8-BC91-2A24B5913F10}"/>
                  </a:ext>
                </a:extLst>
              </p:cNvPr>
              <p:cNvSpPr/>
              <p:nvPr/>
            </p:nvSpPr>
            <p:spPr>
              <a:xfrm>
                <a:off x="827584" y="3873713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" name="组合 2">
                <a:extLst>
                  <a:ext uri="{FF2B5EF4-FFF2-40B4-BE49-F238E27FC236}">
                    <a16:creationId xmlns:a16="http://schemas.microsoft.com/office/drawing/2014/main" id="{04AA3DC6-9D21-4C49-B160-6AE580EB2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9FF6BCE-1040-4647-8A3E-DDE9849EA5E0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">
                  <a:extLst>
                    <a:ext uri="{FF2B5EF4-FFF2-40B4-BE49-F238E27FC236}">
                      <a16:creationId xmlns:a16="http://schemas.microsoft.com/office/drawing/2014/main" id="{72AF8AC1-0DB0-41B5-9DC5-DE3DDCEB6E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6852A270-CAE6-4285-8CE6-495EEC15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065451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16.2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文件下载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99D5C35-9EBC-46D2-9308-DAC82F701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522409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5525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文件下载就是将文件服务器中的文件下载到本机上。在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环境中，实现文件下载大致可分为如下两个步骤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8" name="矩形 16">
            <a:extLst>
              <a:ext uri="{FF2B5EF4-FFF2-40B4-BE49-F238E27FC236}">
                <a16:creationId xmlns:a16="http://schemas.microsoft.com/office/drawing/2014/main" id="{B8903E5E-B9A1-4D84-A28F-5878F571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52" y="2960393"/>
            <a:ext cx="7900988" cy="13617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download?filename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=1.jpg"&gt;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文件下载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&lt;/a&gt;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89E610-A9BD-4C39-A6FC-FFB1557B24FB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476514"/>
            <a:ext cx="8131175" cy="1338828"/>
            <a:chOff x="585787" y="1968686"/>
            <a:chExt cx="8131175" cy="1785103"/>
          </a:xfrm>
        </p:grpSpPr>
        <p:sp>
          <p:nvSpPr>
            <p:cNvPr id="27656" name="矩形 2">
              <a:extLst>
                <a:ext uri="{FF2B5EF4-FFF2-40B4-BE49-F238E27FC236}">
                  <a16:creationId xmlns:a16="http://schemas.microsoft.com/office/drawing/2014/main" id="{2624A412-7B70-4391-B4AB-ACAD68C9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" y="1968686"/>
              <a:ext cx="8131175" cy="1785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在客户端页面使用一个</a:t>
              </a:r>
              <a:r>
                <a:rPr lang="zh-CN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文件下载的超链接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，该链接的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zh-CN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属性要指定后台文件下载的方法以及文件名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（需要先在文件下载目录中添加了一个名称为“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1.jpg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”的文件）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联系 8">
              <a:extLst>
                <a:ext uri="{FF2B5EF4-FFF2-40B4-BE49-F238E27FC236}">
                  <a16:creationId xmlns:a16="http://schemas.microsoft.com/office/drawing/2014/main" id="{A14DB1E5-91CF-4FDA-99C2-5AAA13383FE7}"/>
                </a:ext>
              </a:extLst>
            </p:cNvPr>
            <p:cNvSpPr/>
            <p:nvPr/>
          </p:nvSpPr>
          <p:spPr>
            <a:xfrm>
              <a:off x="850900" y="2133602"/>
              <a:ext cx="352425" cy="43479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sp>
        <p:nvSpPr>
          <p:cNvPr id="14" name="标题 9">
            <a:extLst>
              <a:ext uri="{FF2B5EF4-FFF2-40B4-BE49-F238E27FC236}">
                <a16:creationId xmlns:a16="http://schemas.microsoft.com/office/drawing/2014/main" id="{2A907673-CB49-4273-AC3C-2FDED5650E03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19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39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58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78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/>
              <a:t>16.2.1 </a:t>
            </a:r>
            <a:r>
              <a:rPr lang="zh-CN" altLang="en-US" dirty="0"/>
              <a:t>实现文件下载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7D2FFA-B613-4BE4-9E55-30C10B479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16.2.1 </a:t>
            </a:r>
            <a:r>
              <a:rPr lang="zh-CN" altLang="en-US" dirty="0"/>
              <a:t>实现文件下载</a:t>
            </a:r>
          </a:p>
        </p:txBody>
      </p:sp>
    </p:spTree>
    <p:extLst>
      <p:ext uri="{BB962C8B-B14F-4D97-AF65-F5344CB8AC3E}">
        <p14:creationId xmlns:p14="http://schemas.microsoft.com/office/powerpoint/2010/main" val="10769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6">
            <a:extLst>
              <a:ext uri="{FF2B5EF4-FFF2-40B4-BE49-F238E27FC236}">
                <a16:creationId xmlns:a16="http://schemas.microsoft.com/office/drawing/2014/main" id="{600C2831-2154-4314-AD35-941088C5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82162"/>
            <a:ext cx="8685214" cy="3025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@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("/download")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&lt;byte[]&gt;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fileDownload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String filename) throws Exception{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String path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request.getServletContext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getRealPath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("/upload/");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File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File(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path+File.separator+filename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=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headers.setContentDispositionFormData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("attachment", filename);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headers.setContentType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MediaType.APPLICATION_OCTET_STREAM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&lt;byte[]&gt;(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FileUtils.readFileToByteArray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(file),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headers,HttpStatus.OK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B862CC2-FB53-49A1-A92A-82C923CBBCFB}"/>
              </a:ext>
            </a:extLst>
          </p:cNvPr>
          <p:cNvSpPr/>
          <p:nvPr/>
        </p:nvSpPr>
        <p:spPr>
          <a:xfrm>
            <a:off x="3748089" y="1515140"/>
            <a:ext cx="1619250" cy="468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latin typeface="宋体" panose="02010600030101010101" pitchFamily="2" charset="-122"/>
              </a:rPr>
              <a:t>指定要下载的文件所在路径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C86E1E-1B95-4B46-B9D3-D4DAAB3D0D8E}"/>
              </a:ext>
            </a:extLst>
          </p:cNvPr>
          <p:cNvCxnSpPr>
            <a:stCxn id="4" idx="2"/>
          </p:cNvCxnSpPr>
          <p:nvPr/>
        </p:nvCxnSpPr>
        <p:spPr>
          <a:xfrm flipH="1">
            <a:off x="3233742" y="1983637"/>
            <a:ext cx="1323972" cy="635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44E811A-CFDE-4C4C-8EBA-C8BDD21D9CA1}"/>
              </a:ext>
            </a:extLst>
          </p:cNvPr>
          <p:cNvSpPr/>
          <p:nvPr/>
        </p:nvSpPr>
        <p:spPr>
          <a:xfrm>
            <a:off x="5048250" y="2809903"/>
            <a:ext cx="1884362" cy="48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/>
              <a:t>通知浏览器以下载的方式打开文件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004E3C1-2D0C-46B0-9828-5D2854DF9246}"/>
              </a:ext>
            </a:extLst>
          </p:cNvPr>
          <p:cNvCxnSpPr/>
          <p:nvPr/>
        </p:nvCxnSpPr>
        <p:spPr>
          <a:xfrm flipH="1">
            <a:off x="5169693" y="3258741"/>
            <a:ext cx="820738" cy="2369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60180A7-E3F4-45AD-BD9D-5BA27F6F484B}"/>
              </a:ext>
            </a:extLst>
          </p:cNvPr>
          <p:cNvSpPr/>
          <p:nvPr/>
        </p:nvSpPr>
        <p:spPr>
          <a:xfrm>
            <a:off x="7029450" y="3063409"/>
            <a:ext cx="1884363" cy="479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/>
              <a:t>定义以流的形式下载返回文件数据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E122FE-93CA-40D7-8FA6-50BB326B60F0}"/>
              </a:ext>
            </a:extLst>
          </p:cNvPr>
          <p:cNvCxnSpPr/>
          <p:nvPr/>
        </p:nvCxnSpPr>
        <p:spPr>
          <a:xfrm flipH="1">
            <a:off x="6263463" y="3351069"/>
            <a:ext cx="819150" cy="3833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7BA1647-3877-45D8-BE61-AE3754D90446}"/>
              </a:ext>
            </a:extLst>
          </p:cNvPr>
          <p:cNvSpPr/>
          <p:nvPr/>
        </p:nvSpPr>
        <p:spPr>
          <a:xfrm>
            <a:off x="3670300" y="4279605"/>
            <a:ext cx="3549650" cy="51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Sring MVC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对象封装返回下载数据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EBECFE-2027-4EEA-8025-FEC75D2B50E3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2482702" y="4215811"/>
            <a:ext cx="1187598" cy="321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3" name="组合 1">
            <a:extLst>
              <a:ext uri="{FF2B5EF4-FFF2-40B4-BE49-F238E27FC236}">
                <a16:creationId xmlns:a16="http://schemas.microsoft.com/office/drawing/2014/main" id="{EFF8371D-6D39-4636-A2CF-06C572DD5862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658832"/>
            <a:ext cx="8262937" cy="923330"/>
            <a:chOff x="466724" y="878442"/>
            <a:chExt cx="8262937" cy="1231107"/>
          </a:xfrm>
        </p:grpSpPr>
        <p:sp>
          <p:nvSpPr>
            <p:cNvPr id="28685" name="矩形 2">
              <a:extLst>
                <a:ext uri="{FF2B5EF4-FFF2-40B4-BE49-F238E27FC236}">
                  <a16:creationId xmlns:a16="http://schemas.microsoft.com/office/drawing/2014/main" id="{805A3293-AED2-480F-8BFE-39D651152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4" y="878442"/>
              <a:ext cx="8262937" cy="123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在后台使用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提供的</a:t>
              </a:r>
              <a:r>
                <a:rPr lang="en-US" altLang="zh-CN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ResponseEntity</a:t>
              </a:r>
              <a:r>
                <a:rPr lang="zh-CN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类型对象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完成文件下载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，使用它可以很方便的定义返回的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HttpHeaders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对象和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HttpStatus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对象，通过对这两个对象的设置，即可完成下载文件时所需的配置信息。</a:t>
              </a:r>
            </a:p>
          </p:txBody>
        </p:sp>
        <p:sp>
          <p:nvSpPr>
            <p:cNvPr id="13" name="流程图: 联系 12">
              <a:extLst>
                <a:ext uri="{FF2B5EF4-FFF2-40B4-BE49-F238E27FC236}">
                  <a16:creationId xmlns:a16="http://schemas.microsoft.com/office/drawing/2014/main" id="{494826F6-52C0-4B1D-8B52-4B11377B57EB}"/>
                </a:ext>
              </a:extLst>
            </p:cNvPr>
            <p:cNvSpPr/>
            <p:nvPr/>
          </p:nvSpPr>
          <p:spPr>
            <a:xfrm>
              <a:off x="1027113" y="1038225"/>
              <a:ext cx="352425" cy="3524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/>
                <a:t>2</a:t>
              </a:r>
              <a:endParaRPr lang="zh-CN" altLang="en-US" b="1"/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CAF74F22-FEF8-4FA5-8951-4DC78F115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16.2.1 </a:t>
            </a:r>
            <a:r>
              <a:rPr lang="zh-CN" altLang="en-US" dirty="0"/>
              <a:t>实现文件下载</a:t>
            </a:r>
          </a:p>
        </p:txBody>
      </p:sp>
    </p:spTree>
    <p:extLst>
      <p:ext uri="{BB962C8B-B14F-4D97-AF65-F5344CB8AC3E}">
        <p14:creationId xmlns:p14="http://schemas.microsoft.com/office/powerpoint/2010/main" val="21204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10" grpId="0" animBg="1"/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文件下载中的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对象有些类似前面章节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ResponseBody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注解，它用于直接返回结果对象。</a:t>
            </a:r>
            <a:endParaRPr lang="zh-CN" altLang="en-US" dirty="0"/>
          </a:p>
        </p:txBody>
      </p:sp>
      <p:sp>
        <p:nvSpPr>
          <p:cNvPr id="29710" name="矩形 2">
            <a:extLst>
              <a:ext uri="{FF2B5EF4-FFF2-40B4-BE49-F238E27FC236}">
                <a16:creationId xmlns:a16="http://schemas.microsoft.com/office/drawing/2014/main" id="{4E3A2524-9868-4999-9F5F-E12AAFC9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8" y="868148"/>
            <a:ext cx="8000967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3">
            <a:extLst>
              <a:ext uri="{FF2B5EF4-FFF2-40B4-BE49-F238E27FC236}">
                <a16:creationId xmlns:a16="http://schemas.microsoft.com/office/drawing/2014/main" id="{CBC3D52C-EBED-4A2E-B565-F21BCB3D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2447926"/>
            <a:ext cx="130968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00B764-1B65-4A39-90E1-61EE03E91097}"/>
              </a:ext>
            </a:extLst>
          </p:cNvPr>
          <p:cNvGrpSpPr>
            <a:grpSpLocks/>
          </p:cNvGrpSpPr>
          <p:nvPr/>
        </p:nvGrpSpPr>
        <p:grpSpPr bwMode="auto">
          <a:xfrm>
            <a:off x="1443039" y="1518074"/>
            <a:ext cx="7347920" cy="2040427"/>
            <a:chOff x="1036574" y="2320911"/>
            <a:chExt cx="6772533" cy="2716065"/>
          </a:xfrm>
        </p:grpSpPr>
        <p:pic>
          <p:nvPicPr>
            <p:cNvPr id="29706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B9A75ABC-52BA-4DD0-ABC6-1DD20A09B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FDA0CB-36A3-411E-9A73-F0DD71372CF8}"/>
                </a:ext>
              </a:extLst>
            </p:cNvPr>
            <p:cNvCxnSpPr/>
            <p:nvPr/>
          </p:nvCxnSpPr>
          <p:spPr bwMode="auto">
            <a:xfrm flipV="1">
              <a:off x="1467840" y="4997354"/>
              <a:ext cx="6265210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8" name="矩形 19">
              <a:extLst>
                <a:ext uri="{FF2B5EF4-FFF2-40B4-BE49-F238E27FC236}">
                  <a16:creationId xmlns:a16="http://schemas.microsoft.com/office/drawing/2014/main" id="{13764180-3073-4B5E-A4BA-FC440211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781" y="2432803"/>
              <a:ext cx="6417326" cy="250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响应头信息中的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MediaType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代表的是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Interner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 Type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（即互联网媒体类型），也叫做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MIME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类型，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MediaType.APPLICATION_OCTET_STREAM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的值为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application/octet-stream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，即表示以二进制流的形式下载数据；</a:t>
              </a:r>
              <a:endPara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1F01B5-8892-4136-B8B9-E17DF05A6A4D}"/>
              </a:ext>
            </a:extLst>
          </p:cNvPr>
          <p:cNvGrpSpPr>
            <a:grpSpLocks/>
          </p:cNvGrpSpPr>
          <p:nvPr/>
        </p:nvGrpSpPr>
        <p:grpSpPr bwMode="auto">
          <a:xfrm>
            <a:off x="1519240" y="3485595"/>
            <a:ext cx="7271719" cy="1288602"/>
            <a:chOff x="1036574" y="2320911"/>
            <a:chExt cx="6762011" cy="1715223"/>
          </a:xfrm>
        </p:grpSpPr>
        <p:pic>
          <p:nvPicPr>
            <p:cNvPr id="29703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B38484EE-520E-470D-B36C-D8E28BC1E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1DEF0B6-3A1D-4FDC-97A5-0E38D474B516}"/>
                </a:ext>
              </a:extLst>
            </p:cNvPr>
            <p:cNvCxnSpPr/>
            <p:nvPr/>
          </p:nvCxnSpPr>
          <p:spPr bwMode="auto">
            <a:xfrm flipV="1">
              <a:off x="1533375" y="3996513"/>
              <a:ext cx="6265210" cy="39621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5" name="矩形 19">
              <a:extLst>
                <a:ext uri="{FF2B5EF4-FFF2-40B4-BE49-F238E27FC236}">
                  <a16:creationId xmlns:a16="http://schemas.microsoft.com/office/drawing/2014/main" id="{DF3CBFA7-4D03-46CE-83E3-2508BD43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259" y="2578390"/>
              <a:ext cx="6417326" cy="127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HttpStatus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类型代表的是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协议中的状态，示例中的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HttpStatus.OK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，即服务器已成功处理了请求。</a:t>
              </a: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BAB6082F-0BB2-434D-9DE8-7F0692124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16.2.1 </a:t>
            </a:r>
            <a:r>
              <a:rPr lang="zh-CN" altLang="en-US" dirty="0"/>
              <a:t>实现文件下载</a:t>
            </a:r>
          </a:p>
        </p:txBody>
      </p:sp>
    </p:spTree>
    <p:extLst>
      <p:ext uri="{BB962C8B-B14F-4D97-AF65-F5344CB8AC3E}">
        <p14:creationId xmlns:p14="http://schemas.microsoft.com/office/powerpoint/2010/main" val="37560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2AB844-45AD-4833-990D-1432DFF6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HandlerInterceptor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Spring</a:t>
            </a:r>
            <a:r>
              <a:rPr lang="zh-CN" altLang="en-US" dirty="0"/>
              <a:t>配置文件中配置</a:t>
            </a:r>
            <a:endParaRPr lang="en-US" altLang="zh-CN" dirty="0"/>
          </a:p>
          <a:p>
            <a:r>
              <a:rPr lang="zh-CN" altLang="en-US" dirty="0"/>
              <a:t>拦截器的执行流程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多个拦截器执行流程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2406CB-F964-4466-9FCD-2039A1E03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回顾：拦截器</a:t>
            </a: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1C5E60AE-9FBE-4F45-A66D-C36610E3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135" y="761514"/>
            <a:ext cx="4772306" cy="18765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&lt;bean class="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cn.edu.ujn.interceptor.CustomInterceptor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mvc:mapping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path="/hello"/&gt;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&lt;bean class=" cn.edu.ujn.interceptor.Interceptor2" /&gt;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F1E8C35F-8580-4FB5-A9B2-ED8F9519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07" y="3475597"/>
            <a:ext cx="1533105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</a:p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9D0E09E7-065F-4834-B2DA-21F98F40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351" y="3475597"/>
            <a:ext cx="136415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</a:p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6F36EB0E-7244-4479-B400-5EED31B1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544" y="3475597"/>
            <a:ext cx="1548693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346A61A8-A243-4F29-9776-69FE0484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2" y="3475596"/>
            <a:ext cx="1533105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EEB773ED-368A-4AE7-A1A1-500A1BBA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190" y="3473683"/>
            <a:ext cx="1533105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B241F0-D7E4-4F0F-8BD2-F29A315FA8F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665812" y="3737207"/>
            <a:ext cx="77153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0E5D00F1-D95E-4C94-A069-D7B5144D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521" y="3651475"/>
            <a:ext cx="934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1CFB3F-C5E3-4C75-BD22-80D42C609C6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801501" y="3737207"/>
            <a:ext cx="2050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FC961D-8F2E-4168-8A67-953C87C593F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55237" y="3737206"/>
            <a:ext cx="21430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11D0F9-3027-46E2-86E8-92FBC3D110C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7302647" y="3735293"/>
            <a:ext cx="199543" cy="1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按照上述介绍的文件下载步骤，创建文件下载页面和方法，然后启动项目并访问文件下载页面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，其显示效果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如下图所示：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单击图中的“文件下载”链接后，会出现下载提示弹窗，如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6802" name="图片 1">
            <a:extLst>
              <a:ext uri="{FF2B5EF4-FFF2-40B4-BE49-F238E27FC236}">
                <a16:creationId xmlns:a16="http://schemas.microsoft.com/office/drawing/2014/main" id="{13741006-F5FA-4A33-AA2D-33244982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1471335"/>
            <a:ext cx="4024313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图片 1">
            <a:extLst>
              <a:ext uri="{FF2B5EF4-FFF2-40B4-BE49-F238E27FC236}">
                <a16:creationId xmlns:a16="http://schemas.microsoft.com/office/drawing/2014/main" id="{E47ACB0A-9BCB-4EB6-AA47-4A3D9D55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767843"/>
            <a:ext cx="3625850" cy="219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DFAA93B2-5BCF-43B7-B967-BDA95531A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16.2.1 </a:t>
            </a:r>
            <a:r>
              <a:rPr lang="zh-CN" altLang="en-US" dirty="0"/>
              <a:t>实现文件下载</a:t>
            </a:r>
          </a:p>
        </p:txBody>
      </p:sp>
    </p:spTree>
    <p:extLst>
      <p:ext uri="{BB962C8B-B14F-4D97-AF65-F5344CB8AC3E}">
        <p14:creationId xmlns:p14="http://schemas.microsoft.com/office/powerpoint/2010/main" val="216601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当对中文名文件下载时会怎样</a:t>
            </a:r>
            <a:r>
              <a:rPr lang="zh-CN" altLang="zh-CN" dirty="0"/>
              <a:t>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3560" name="图片 1">
            <a:extLst>
              <a:ext uri="{FF2B5EF4-FFF2-40B4-BE49-F238E27FC236}">
                <a16:creationId xmlns:a16="http://schemas.microsoft.com/office/drawing/2014/main" id="{EFA66E81-DFD5-4E26-893F-488E78B5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111102"/>
            <a:ext cx="3287713" cy="227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2673E9-3E99-434B-9998-9EB5A76C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6" y="3388451"/>
            <a:ext cx="7210425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当对中文名称的文件进行下载时，因为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各个浏览器内部转码机制的不同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，就会出现不同的乱码以及解析异常问题。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40BA579A-3047-4915-8C04-CE174C485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4" y="3388451"/>
            <a:ext cx="1243012" cy="107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4386A84-8234-4C5F-A938-69455C63B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16.2.2 </a:t>
            </a:r>
            <a:r>
              <a:rPr lang="zh-CN" altLang="en-US" dirty="0"/>
              <a:t>中文名称的文件下载</a:t>
            </a:r>
          </a:p>
        </p:txBody>
      </p:sp>
    </p:spTree>
    <p:extLst>
      <p:ext uri="{BB962C8B-B14F-4D97-AF65-F5344CB8AC3E}">
        <p14:creationId xmlns:p14="http://schemas.microsoft.com/office/powerpoint/2010/main" val="22098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如何解决中文名文件下载乱码问题呢</a:t>
            </a:r>
            <a:r>
              <a:rPr lang="zh-CN" altLang="zh-CN" dirty="0"/>
              <a:t>？</a:t>
            </a:r>
            <a:endParaRPr lang="en-US" altLang="zh-CN" dirty="0"/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为了解决浏览器中文件下载时中文名称的乱码问题，可以在前端页面发送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请求前先对中文名进行统一编码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，然后在后台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控制器类中对文件名称进行相应的转码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D7E47-F9B5-4702-9EBF-A58BE2B5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39641"/>
            <a:ext cx="6686550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9CC09B2-91F8-4816-A32B-4354BE78F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16.2.2 </a:t>
            </a:r>
            <a:r>
              <a:rPr lang="zh-CN" altLang="en-US" dirty="0"/>
              <a:t>中文名称的文件下载</a:t>
            </a:r>
          </a:p>
        </p:txBody>
      </p:sp>
    </p:spTree>
    <p:extLst>
      <p:ext uri="{BB962C8B-B14F-4D97-AF65-F5344CB8AC3E}">
        <p14:creationId xmlns:p14="http://schemas.microsoft.com/office/powerpoint/2010/main" val="39113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>
            <a:extLst>
              <a:ext uri="{FF2B5EF4-FFF2-40B4-BE49-F238E27FC236}">
                <a16:creationId xmlns:a16="http://schemas.microsoft.com/office/drawing/2014/main" id="{89AEDEEE-AA59-45E4-82B7-A9C18446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3" y="1800224"/>
            <a:ext cx="8765931" cy="28143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&lt;%@ page language="java"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="text/html; charset=UTF-8"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="UTF-8"%&gt;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&lt;%@page import="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java.net.URLEncoder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"%&gt;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download?filename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=&lt;%=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URLEncoder.encode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壁纸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.jpg", 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")%&gt;"&gt;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中文名称文件下载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E22A84-9539-4965-A7F5-635839D57A74}"/>
              </a:ext>
            </a:extLst>
          </p:cNvPr>
          <p:cNvSpPr/>
          <p:nvPr/>
        </p:nvSpPr>
        <p:spPr>
          <a:xfrm>
            <a:off x="5125337" y="2479380"/>
            <a:ext cx="1381125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需要引入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F83CD4-1F11-40AE-88FC-65923DF6C96D}"/>
              </a:ext>
            </a:extLst>
          </p:cNvPr>
          <p:cNvCxnSpPr/>
          <p:nvPr/>
        </p:nvCxnSpPr>
        <p:spPr>
          <a:xfrm flipH="1" flipV="1">
            <a:off x="4272702" y="2599660"/>
            <a:ext cx="852636" cy="1154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5541B79A-8F5D-49AB-819F-773DFD116C8A}"/>
              </a:ext>
            </a:extLst>
          </p:cNvPr>
          <p:cNvSpPr/>
          <p:nvPr/>
        </p:nvSpPr>
        <p:spPr>
          <a:xfrm>
            <a:off x="3318615" y="4167630"/>
            <a:ext cx="1908175" cy="67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encoder()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方法对中文名进行编码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5CA04C-4A79-42CD-9413-B3C8AC971E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272702" y="3724718"/>
            <a:ext cx="0" cy="442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305970-DABF-4B7B-BF28-76CDB83BAF35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735835"/>
            <a:ext cx="8091487" cy="923330"/>
            <a:chOff x="522288" y="1087438"/>
            <a:chExt cx="8090770" cy="1230313"/>
          </a:xfrm>
        </p:grpSpPr>
        <p:sp>
          <p:nvSpPr>
            <p:cNvPr id="33801" name="矩形 1">
              <a:extLst>
                <a:ext uri="{FF2B5EF4-FFF2-40B4-BE49-F238E27FC236}">
                  <a16:creationId xmlns:a16="http://schemas.microsoft.com/office/drawing/2014/main" id="{6370FA99-13A2-43F0-91A3-AD85AE6B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1087438"/>
              <a:ext cx="8090770" cy="123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在下载页面中对中文文件名编码。可以使用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 API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URLEncoder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encoder(String s, String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enc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方法将中文转为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UTF-8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编码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1" name="流程图: 联系 10">
              <a:extLst>
                <a:ext uri="{FF2B5EF4-FFF2-40B4-BE49-F238E27FC236}">
                  <a16:creationId xmlns:a16="http://schemas.microsoft.com/office/drawing/2014/main" id="{483F7734-B7AC-4FB7-B3B7-B71ADEFB7044}"/>
                </a:ext>
              </a:extLst>
            </p:cNvPr>
            <p:cNvSpPr/>
            <p:nvPr/>
          </p:nvSpPr>
          <p:spPr>
            <a:xfrm>
              <a:off x="1027068" y="1177867"/>
              <a:ext cx="352394" cy="35219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E59F3598-B632-4B42-834E-F3E15CFCD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16.2.2 </a:t>
            </a:r>
            <a:r>
              <a:rPr lang="zh-CN" altLang="en-US" dirty="0"/>
              <a:t>中文名称的文件下载</a:t>
            </a:r>
          </a:p>
        </p:txBody>
      </p:sp>
    </p:spTree>
    <p:extLst>
      <p:ext uri="{BB962C8B-B14F-4D97-AF65-F5344CB8AC3E}">
        <p14:creationId xmlns:p14="http://schemas.microsoft.com/office/powerpoint/2010/main" val="11377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>
            <a:extLst>
              <a:ext uri="{FF2B5EF4-FFF2-40B4-BE49-F238E27FC236}">
                <a16:creationId xmlns:a16="http://schemas.microsoft.com/office/drawing/2014/main" id="{F6BAE662-1381-49F6-AC8D-619F73CF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393032"/>
            <a:ext cx="8154988" cy="31577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getFilename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request,String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filename) throws Exception {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String[]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IEBrowserKeyWords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{"MSIE", "Trident", "Edge"};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userAgent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request.getHeader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("User-Agent");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(String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IEBrowserKeyWords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userAgent.contains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return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URLEncoder.encode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"UTF-8");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new String(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filename.getBytes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("UTF-8"), "ISO-8859-1");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F62E325-4451-40D3-9675-275F0BECAA1C}"/>
              </a:ext>
            </a:extLst>
          </p:cNvPr>
          <p:cNvSpPr/>
          <p:nvPr/>
        </p:nvSpPr>
        <p:spPr>
          <a:xfrm>
            <a:off x="6810375" y="1721643"/>
            <a:ext cx="2228850" cy="505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zh-CN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不同版本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User-Agent</a:t>
            </a:r>
            <a:r>
              <a:rPr lang="zh-CN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中出现的关键词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8BABD6-6A35-45E5-A1BB-6098F7D8C10D}"/>
              </a:ext>
            </a:extLst>
          </p:cNvPr>
          <p:cNvCxnSpPr/>
          <p:nvPr/>
        </p:nvCxnSpPr>
        <p:spPr>
          <a:xfrm flipH="1" flipV="1">
            <a:off x="6096001" y="1871662"/>
            <a:ext cx="714375" cy="53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AD16412-D6AB-4CAE-BC45-6CA51A39516B}"/>
              </a:ext>
            </a:extLst>
          </p:cNvPr>
          <p:cNvSpPr/>
          <p:nvPr/>
        </p:nvSpPr>
        <p:spPr>
          <a:xfrm>
            <a:off x="6305550" y="2796779"/>
            <a:ext cx="2228850" cy="4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对不同的浏览器进行不同编码格式的转码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133D7E-021D-42F0-B565-A94B69C99D3D}"/>
              </a:ext>
            </a:extLst>
          </p:cNvPr>
          <p:cNvCxnSpPr/>
          <p:nvPr/>
        </p:nvCxnSpPr>
        <p:spPr>
          <a:xfrm flipH="1" flipV="1">
            <a:off x="4533900" y="2450307"/>
            <a:ext cx="1771650" cy="550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B28FAC-103C-4F08-86CF-9770E9E97B92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822722"/>
            <a:ext cx="7888288" cy="507831"/>
            <a:chOff x="682625" y="1096963"/>
            <a:chExt cx="7888288" cy="677108"/>
          </a:xfrm>
        </p:grpSpPr>
        <p:sp>
          <p:nvSpPr>
            <p:cNvPr id="34825" name="矩形 1">
              <a:extLst>
                <a:ext uri="{FF2B5EF4-FFF2-40B4-BE49-F238E27FC236}">
                  <a16:creationId xmlns:a16="http://schemas.microsoft.com/office/drawing/2014/main" id="{AF863A01-97DC-41C0-B5FC-3A57CBAF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1096963"/>
              <a:ext cx="7888288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控制器类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中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编写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中文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名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文件下载时进行转码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编码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的方法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联系 8">
              <a:extLst>
                <a:ext uri="{FF2B5EF4-FFF2-40B4-BE49-F238E27FC236}">
                  <a16:creationId xmlns:a16="http://schemas.microsoft.com/office/drawing/2014/main" id="{299DA7E4-7E8C-4662-9C2F-54E243032424}"/>
                </a:ext>
              </a:extLst>
            </p:cNvPr>
            <p:cNvSpPr/>
            <p:nvPr/>
          </p:nvSpPr>
          <p:spPr>
            <a:xfrm>
              <a:off x="1027113" y="1184275"/>
              <a:ext cx="352425" cy="3524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/>
                <a:t>2</a:t>
              </a:r>
              <a:endParaRPr lang="zh-CN" altLang="en-US" b="1"/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BC1C8E82-F02D-43D6-A622-055FFCA47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16.2.2 </a:t>
            </a:r>
            <a:r>
              <a:rPr lang="zh-CN" altLang="en-US" dirty="0"/>
              <a:t>中文名称的文件下载</a:t>
            </a:r>
          </a:p>
        </p:txBody>
      </p:sp>
    </p:spTree>
    <p:extLst>
      <p:ext uri="{BB962C8B-B14F-4D97-AF65-F5344CB8AC3E}">
        <p14:creationId xmlns:p14="http://schemas.microsoft.com/office/powerpoint/2010/main" val="16400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在文件下载方法中，重新再设置响应头后，即可正确下载中文名的文件。</a:t>
            </a:r>
          </a:p>
          <a:p>
            <a:endParaRPr lang="zh-CN" altLang="en-US" dirty="0"/>
          </a:p>
        </p:txBody>
      </p:sp>
      <p:pic>
        <p:nvPicPr>
          <p:cNvPr id="37890" name="图片 1">
            <a:extLst>
              <a:ext uri="{FF2B5EF4-FFF2-40B4-BE49-F238E27FC236}">
                <a16:creationId xmlns:a16="http://schemas.microsoft.com/office/drawing/2014/main" id="{CD3AAE59-3BF1-4104-93FC-9CEDDB515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" y="1479824"/>
            <a:ext cx="3582963" cy="333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1">
            <a:extLst>
              <a:ext uri="{FF2B5EF4-FFF2-40B4-BE49-F238E27FC236}">
                <a16:creationId xmlns:a16="http://schemas.microsoft.com/office/drawing/2014/main" id="{BBC0D1E9-8455-44FD-B12C-C4626432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87" y="1479824"/>
            <a:ext cx="3590186" cy="334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EFAC0DD-4883-4852-9245-286692CE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16.2.2 </a:t>
            </a:r>
            <a:r>
              <a:rPr lang="zh-CN" altLang="en-US" dirty="0"/>
              <a:t>中文名称的文件下载</a:t>
            </a:r>
          </a:p>
        </p:txBody>
      </p:sp>
    </p:spTree>
    <p:extLst>
      <p:ext uri="{BB962C8B-B14F-4D97-AF65-F5344CB8AC3E}">
        <p14:creationId xmlns:p14="http://schemas.microsoft.com/office/powerpoint/2010/main" val="34701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8E750-010E-444B-8BFF-7975E0E8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码云地址：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https://gitee.com/ujn_lk/ch16.git</a:t>
            </a:r>
            <a:endParaRPr lang="en-US" altLang="zh-CN" dirty="0"/>
          </a:p>
          <a:p>
            <a:r>
              <a:rPr lang="zh-CN" altLang="en-US" dirty="0"/>
              <a:t>用户名：</a:t>
            </a:r>
            <a:r>
              <a:rPr lang="en-US" altLang="zh-CN" dirty="0">
                <a:hlinkClick r:id="rId3"/>
              </a:rPr>
              <a:t>ise_liuk@ujn.edu.cn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network118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563D99-2644-465B-885D-67381CD84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上下载项目</a:t>
            </a:r>
          </a:p>
        </p:txBody>
      </p:sp>
    </p:spTree>
    <p:extLst>
      <p:ext uri="{BB962C8B-B14F-4D97-AF65-F5344CB8AC3E}">
        <p14:creationId xmlns:p14="http://schemas.microsoft.com/office/powerpoint/2010/main" val="36592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968C997-A7D1-4B44-AE1B-36A3FB1E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51198"/>
            <a:ext cx="5148262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E464E8-853E-4CDE-BCB0-199AD9C93FB1}"/>
              </a:ext>
            </a:extLst>
          </p:cNvPr>
          <p:cNvGrpSpPr>
            <a:grpSpLocks/>
          </p:cNvGrpSpPr>
          <p:nvPr/>
        </p:nvGrpSpPr>
        <p:grpSpPr bwMode="auto">
          <a:xfrm>
            <a:off x="2244726" y="122275"/>
            <a:ext cx="6346825" cy="5146158"/>
            <a:chOff x="2374672" y="3207685"/>
            <a:chExt cx="5913437" cy="799627"/>
          </a:xfrm>
        </p:grpSpPr>
        <p:sp>
          <p:nvSpPr>
            <p:cNvPr id="36871" name="圆角矩形 1">
              <a:extLst>
                <a:ext uri="{FF2B5EF4-FFF2-40B4-BE49-F238E27FC236}">
                  <a16:creationId xmlns:a16="http://schemas.microsoft.com/office/drawing/2014/main" id="{67C0FBE3-BD04-40FF-9FF5-5725C893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872" name="矩形 2">
              <a:extLst>
                <a:ext uri="{FF2B5EF4-FFF2-40B4-BE49-F238E27FC236}">
                  <a16:creationId xmlns:a16="http://schemas.microsoft.com/office/drawing/2014/main" id="{C50F169A-568E-4FF0-A590-6C0335DD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07685"/>
              <a:ext cx="5739381" cy="799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A82A2A9-1B75-47B9-95F7-471920856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6507"/>
            <a:ext cx="2447925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EC3B3F-0D95-4199-B469-2719153B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098" y="842077"/>
            <a:ext cx="61055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环境下的文件上传和下载进行了详细讲解。首先讲解了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如何实现文件上传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，并通过一个应用案例来演示文件上传功能的实现；然后讲解了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非中文名称文件下载的实现过程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中文名称文件下载的实现过程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通过本章的学习，可以学会如何在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环境下进行文件上传和下载，并能够掌握中文名称文件下载时乱码的解决方案。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B6B5B75-E5E0-4B77-B48E-0ABF6BE55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16.3 </a:t>
            </a:r>
            <a:r>
              <a:rPr lang="zh-CN" altLang="en-US" dirty="0"/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4535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请简述上传表单需要满足的</a:t>
            </a:r>
            <a:r>
              <a:rPr lang="en-US" altLang="zh-CN" sz="2400" dirty="0"/>
              <a:t>3</a:t>
            </a:r>
            <a:r>
              <a:rPr lang="zh-CN" altLang="zh-CN" sz="2400" dirty="0"/>
              <a:t>个条件。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请简述如何解决中文文件名称下载时的乱码问题。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57150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框架整合思路是什么？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框架整合需要哪些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2232DF-7995-47CD-BB42-351BE359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  <a:r>
              <a:rPr lang="en-US" altLang="zh-CN" dirty="0"/>
              <a:t>&amp;</a:t>
            </a:r>
            <a:r>
              <a:rPr lang="zh-CN" altLang="en-US" dirty="0"/>
              <a:t>预习</a:t>
            </a:r>
          </a:p>
        </p:txBody>
      </p:sp>
    </p:spTree>
    <p:extLst>
      <p:ext uri="{BB962C8B-B14F-4D97-AF65-F5344CB8AC3E}">
        <p14:creationId xmlns:p14="http://schemas.microsoft.com/office/powerpoint/2010/main" val="39104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AE9D6C-D657-419D-8223-3FD55DD1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登录验证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CE8FEF-921D-41B2-B9F2-977A72087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回顾：拦截器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5053C-FBCE-4903-ACC1-B57CA381AFDA}"/>
              </a:ext>
            </a:extLst>
          </p:cNvPr>
          <p:cNvSpPr txBox="1"/>
          <p:nvPr/>
        </p:nvSpPr>
        <p:spPr>
          <a:xfrm>
            <a:off x="-8090" y="593998"/>
            <a:ext cx="5458080" cy="353943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public class LoginInterceptor implements HandlerInterceptor{</a:t>
            </a:r>
          </a:p>
          <a:p>
            <a:r>
              <a:rPr lang="zh-CN" altLang="en-US" sz="1400" dirty="0"/>
              <a:t>    public boolean preHandle(</a:t>
            </a:r>
            <a:r>
              <a:rPr lang="en-US" altLang="zh-CN" sz="1400" dirty="0"/>
              <a:t>…</a:t>
            </a:r>
            <a:r>
              <a:rPr lang="zh-CN" altLang="en-US" sz="1400" dirty="0"/>
              <a:t>) throws Exception {</a:t>
            </a:r>
          </a:p>
          <a:p>
            <a:r>
              <a:rPr lang="zh-CN" altLang="en-US" sz="1400" dirty="0"/>
              <a:t>        String url = request.getRequestURI();  </a:t>
            </a:r>
          </a:p>
          <a:p>
            <a:r>
              <a:rPr lang="zh-CN" altLang="en-US" sz="1400" dirty="0"/>
              <a:t>        if(url.indexOf("/login")&gt;=0){  </a:t>
            </a:r>
          </a:p>
          <a:p>
            <a:r>
              <a:rPr lang="zh-CN" altLang="en-US" sz="1400" dirty="0"/>
              <a:t>              return true;  </a:t>
            </a:r>
          </a:p>
          <a:p>
            <a:r>
              <a:rPr lang="zh-CN" altLang="en-US" sz="1400" dirty="0"/>
              <a:t>         }  </a:t>
            </a:r>
          </a:p>
          <a:p>
            <a:r>
              <a:rPr lang="zh-CN" altLang="en-US" sz="1400" dirty="0"/>
              <a:t>         HttpSession session = request.getSession();  </a:t>
            </a:r>
          </a:p>
          <a:p>
            <a:r>
              <a:rPr lang="zh-CN" altLang="en-US" sz="1400" dirty="0"/>
              <a:t>         </a:t>
            </a:r>
            <a:r>
              <a:rPr lang="zh-CN" altLang="en-US" sz="1400" dirty="0">
                <a:solidFill>
                  <a:srgbClr val="FF0000"/>
                </a:solidFill>
              </a:rPr>
              <a:t>User user = (User) session.getAttribute("USER_SESSION");</a:t>
            </a:r>
          </a:p>
          <a:p>
            <a:r>
              <a:rPr lang="zh-CN" altLang="en-US" sz="1400" dirty="0"/>
              <a:t>         if(user != null){</a:t>
            </a:r>
          </a:p>
          <a:p>
            <a:r>
              <a:rPr lang="zh-CN" altLang="en-US" sz="1400" dirty="0"/>
              <a:t>               return true;  </a:t>
            </a:r>
          </a:p>
          <a:p>
            <a:r>
              <a:rPr lang="zh-CN" altLang="en-US" sz="1400" dirty="0"/>
              <a:t>         }</a:t>
            </a:r>
          </a:p>
          <a:p>
            <a:r>
              <a:rPr lang="zh-CN" altLang="en-US" sz="1400" dirty="0"/>
              <a:t>        request.setAttribute("msg", "您还没有登录，请先登录！");</a:t>
            </a:r>
          </a:p>
          <a:p>
            <a:r>
              <a:rPr lang="zh-CN" altLang="en-US" sz="1400" dirty="0"/>
              <a:t>        request.getRequestDispatcher("/login.jsp").forward(</a:t>
            </a:r>
            <a:r>
              <a:rPr lang="en-US" altLang="zh-CN" sz="1400" dirty="0"/>
              <a:t>…</a:t>
            </a:r>
            <a:r>
              <a:rPr lang="zh-CN" altLang="en-US" sz="1400" dirty="0"/>
              <a:t>);</a:t>
            </a:r>
          </a:p>
          <a:p>
            <a:r>
              <a:rPr lang="zh-CN" altLang="en-US" sz="1400" dirty="0"/>
              <a:t>         return false;</a:t>
            </a:r>
          </a:p>
          <a:p>
            <a:r>
              <a:rPr lang="zh-CN" altLang="en-US" sz="1400" dirty="0"/>
              <a:t>     }	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125B86-EC8F-45F5-8020-B90A422FF14E}"/>
              </a:ext>
            </a:extLst>
          </p:cNvPr>
          <p:cNvSpPr txBox="1"/>
          <p:nvPr/>
        </p:nvSpPr>
        <p:spPr>
          <a:xfrm>
            <a:off x="2297256" y="3949337"/>
            <a:ext cx="6854835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mvc:mapping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path="/**" /&gt;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&lt;bean class="cn.edu.ujn.ch15.interceptor.LoginInterceptor" /&gt;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E3FDD-80A8-45AB-87DB-7C85A3B88C01}"/>
              </a:ext>
            </a:extLst>
          </p:cNvPr>
          <p:cNvSpPr txBox="1"/>
          <p:nvPr/>
        </p:nvSpPr>
        <p:spPr>
          <a:xfrm>
            <a:off x="5449990" y="584026"/>
            <a:ext cx="3674853" cy="3359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/>
              <a:t>@Controller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public class UserController {	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</a:t>
            </a:r>
            <a:r>
              <a:rPr lang="en-US" altLang="zh-CN" sz="1200" dirty="0"/>
              <a:t>……</a:t>
            </a:r>
            <a:endParaRPr lang="zh-CN" altLang="en-US" sz="1200" dirty="0"/>
          </a:p>
          <a:p>
            <a:pPr>
              <a:lnSpc>
                <a:spcPts val="1600"/>
              </a:lnSpc>
            </a:pPr>
            <a:r>
              <a:rPr lang="zh-CN" altLang="en-US" sz="1200" dirty="0"/>
              <a:t>     @RequestMapping(value="/login")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public String login(User user,Model model,HttpSession session) {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String username = user.getUsername();    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if("liukun".equals(username)){</a:t>
            </a:r>
            <a:endParaRPr lang="en-US" altLang="zh-CN" sz="1200" dirty="0"/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        session.setAttribute("USER_SESSION", user);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      return "redirect:main";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}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model.addAttribute("msg", "请重新登录！");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 return "login";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}	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</a:t>
            </a:r>
            <a:r>
              <a:rPr lang="en-US" altLang="zh-CN" sz="1200" dirty="0"/>
              <a:t>……</a:t>
            </a:r>
            <a:endParaRPr lang="zh-CN" altLang="en-US" sz="1200" dirty="0"/>
          </a:p>
          <a:p>
            <a:pPr>
              <a:lnSpc>
                <a:spcPts val="1600"/>
              </a:lnSpc>
            </a:pPr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66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394B93-E792-4AFB-84E9-18652235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&lt;form&gt; </a:t>
            </a:r>
            <a:r>
              <a:rPr lang="zh-CN" altLang="en-US" dirty="0"/>
              <a:t>标签的 </a:t>
            </a: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属性有哪些？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type="file" name="filename"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multiple="multiple"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797977C-DCBA-4AFA-AB36-FCB75BD18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预习检查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947616-53F7-41F5-911B-7868F6F7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67123"/>
              </p:ext>
            </p:extLst>
          </p:nvPr>
        </p:nvGraphicFramePr>
        <p:xfrm>
          <a:off x="255821" y="1205405"/>
          <a:ext cx="8567928" cy="170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61">
                  <a:extLst>
                    <a:ext uri="{9D8B030D-6E8A-4147-A177-3AD203B41FA5}">
                      <a16:colId xmlns:a16="http://schemas.microsoft.com/office/drawing/2014/main" val="1903334227"/>
                    </a:ext>
                  </a:extLst>
                </a:gridCol>
                <a:gridCol w="4745167">
                  <a:extLst>
                    <a:ext uri="{9D8B030D-6E8A-4147-A177-3AD203B41FA5}">
                      <a16:colId xmlns:a16="http://schemas.microsoft.com/office/drawing/2014/main" val="15672232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值</a:t>
                      </a:r>
                    </a:p>
                  </a:txBody>
                  <a:tcPr marL="57150" marR="142875" marT="35719" marB="3571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5715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6020105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57150" marR="142875" marT="42863" marB="4286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effectLst/>
                        </a:rPr>
                        <a:t>在发送前编码所有字符（默认）</a:t>
                      </a:r>
                    </a:p>
                  </a:txBody>
                  <a:tcPr marL="57150" marR="142875" marT="42863" marB="42863" anchor="ctr"/>
                </a:tc>
                <a:extLst>
                  <a:ext uri="{0D108BD9-81ED-4DB2-BD59-A6C34878D82A}">
                    <a16:rowId xmlns:a16="http://schemas.microsoft.com/office/drawing/2014/main" val="580409166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multipart/form-data</a:t>
                      </a:r>
                    </a:p>
                  </a:txBody>
                  <a:tcPr marL="57150" marR="142875" marT="42863" marB="4286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不对字符编码，在使用包含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</a:rPr>
                        <a:t>文件上传</a:t>
                      </a:r>
                      <a:r>
                        <a:rPr lang="zh-CN" altLang="en-US" sz="1800" dirty="0">
                          <a:effectLst/>
                        </a:rPr>
                        <a:t>控件的表单时，必须使用该值。</a:t>
                      </a:r>
                    </a:p>
                  </a:txBody>
                  <a:tcPr marL="57150" marR="142875" marT="42863" marB="42863" anchor="ctr"/>
                </a:tc>
                <a:extLst>
                  <a:ext uri="{0D108BD9-81ED-4DB2-BD59-A6C34878D82A}">
                    <a16:rowId xmlns:a16="http://schemas.microsoft.com/office/drawing/2014/main" val="12341243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text/plain</a:t>
                      </a:r>
                    </a:p>
                  </a:txBody>
                  <a:tcPr marL="57150" marR="142875" marT="42863" marB="4286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空格转换为 </a:t>
                      </a:r>
                      <a:r>
                        <a:rPr lang="en-US" altLang="zh-CN" sz="1800" dirty="0">
                          <a:effectLst/>
                        </a:rPr>
                        <a:t>"+" </a:t>
                      </a:r>
                      <a:r>
                        <a:rPr lang="zh-CN" altLang="en-US" sz="1800" dirty="0">
                          <a:effectLst/>
                        </a:rPr>
                        <a:t>加号，但不对特殊字符编码。</a:t>
                      </a:r>
                    </a:p>
                  </a:txBody>
                  <a:tcPr marL="57150" marR="142875" marT="42863" marB="42863" anchor="ctr"/>
                </a:tc>
                <a:extLst>
                  <a:ext uri="{0D108BD9-81ED-4DB2-BD59-A6C34878D82A}">
                    <a16:rowId xmlns:a16="http://schemas.microsoft.com/office/drawing/2014/main" val="26743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请简述</a:t>
            </a:r>
            <a:r>
              <a:rPr lang="en-US" altLang="zh-CN" dirty="0">
                <a:solidFill>
                  <a:srgbClr val="000000"/>
                </a:solidFill>
              </a:rPr>
              <a:t>Spring MVC</a:t>
            </a:r>
            <a:r>
              <a:rPr lang="zh-CN" altLang="en-US" dirty="0">
                <a:solidFill>
                  <a:srgbClr val="000000"/>
                </a:solidFill>
              </a:rPr>
              <a:t>拦截器的定义方式。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请简述单个拦截器和多个拦截器的执行流程。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D2313745-3791-4AE9-97A2-66BB7C0A05B3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作业点评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7012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实现文件上传的页面有哪些要求？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如何限制上传文件的大小和类型？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如何解决中文名文件下载的乱码问题？</a:t>
            </a:r>
          </a:p>
          <a:p>
            <a:endParaRPr lang="zh-CN" altLang="en-US" dirty="0"/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DB2D2648-BE55-441F-9059-35983F150D5E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预习检查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84186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标题 1">
            <a:extLst>
              <a:ext uri="{FF2B5EF4-FFF2-40B4-BE49-F238E27FC236}">
                <a16:creationId xmlns:a16="http://schemas.microsoft.com/office/drawing/2014/main" id="{6AFF58B9-88CD-48F7-8E97-4B0A0038D1A9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/>
              <a:t>学习目标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F6E978-3AEC-468C-96D0-CC666389BC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12241"/>
            <a:ext cx="6011862" cy="4502150"/>
            <a:chOff x="938213" y="1989138"/>
            <a:chExt cx="6011862" cy="4502150"/>
          </a:xfrm>
        </p:grpSpPr>
        <p:graphicFrame>
          <p:nvGraphicFramePr>
            <p:cNvPr id="31" name="图表 2">
              <a:extLst>
                <a:ext uri="{FF2B5EF4-FFF2-40B4-BE49-F238E27FC236}">
                  <a16:creationId xmlns:a16="http://schemas.microsoft.com/office/drawing/2014/main" id="{8C7D7758-E700-4344-919F-F7CAAE4843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87413" y="1938338"/>
            <a:ext cx="6113462" cy="460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108721" imgH="4602879" progId="Excel.Chart.8">
                    <p:embed/>
                  </p:oleObj>
                </mc:Choice>
                <mc:Fallback>
                  <p:oleObj r:id="rId2" imgW="6108721" imgH="4602879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413" y="1938338"/>
                          <a:ext cx="6113462" cy="460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20890C52-80D6-47F7-93F0-1DEB9FF29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275" y="3457575"/>
              <a:ext cx="3543300" cy="1201738"/>
              <a:chOff x="2747032" y="3337585"/>
              <a:chExt cx="3543255" cy="1201737"/>
            </a:xfrm>
          </p:grpSpPr>
          <p:grpSp>
            <p:nvGrpSpPr>
              <p:cNvPr id="33" name="组合 41">
                <a:extLst>
                  <a:ext uri="{FF2B5EF4-FFF2-40B4-BE49-F238E27FC236}">
                    <a16:creationId xmlns:a16="http://schemas.microsoft.com/office/drawing/2014/main" id="{F2B911D8-A0A5-4DFE-B930-FC4A7CC28C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7032" y="3684458"/>
                <a:ext cx="3543255" cy="376232"/>
                <a:chOff x="2501666" y="3294387"/>
                <a:chExt cx="3543255" cy="376215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24D7C7F-1B15-4B8F-973D-E28F03E97A25}"/>
                    </a:ext>
                  </a:extLst>
                </p:cNvPr>
                <p:cNvSpPr txBox="1"/>
                <p:nvPr/>
              </p:nvSpPr>
              <p:spPr bwMode="auto">
                <a:xfrm>
                  <a:off x="5001947" y="3295177"/>
                  <a:ext cx="1042974" cy="3682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pc="3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掌握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EE0A1DC-2EBA-4AE2-8BAC-45B955C87A0D}"/>
                    </a:ext>
                  </a:extLst>
                </p:cNvPr>
                <p:cNvSpPr txBox="1"/>
                <p:nvPr/>
              </p:nvSpPr>
              <p:spPr bwMode="auto">
                <a:xfrm rot="10800000" flipV="1">
                  <a:off x="2501666" y="3301527"/>
                  <a:ext cx="1041387" cy="3682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pc="3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了解</a:t>
                  </a:r>
                </a:p>
              </p:txBody>
            </p:sp>
          </p:grpSp>
          <p:grpSp>
            <p:nvGrpSpPr>
              <p:cNvPr id="34" name="组合 2">
                <a:extLst>
                  <a:ext uri="{FF2B5EF4-FFF2-40B4-BE49-F238E27FC236}">
                    <a16:creationId xmlns:a16="http://schemas.microsoft.com/office/drawing/2014/main" id="{9541F5B9-3C72-4FFC-9C94-934EC78BC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775" y="3337585"/>
                <a:ext cx="1203325" cy="1201737"/>
                <a:chOff x="3692088" y="2878838"/>
                <a:chExt cx="1203191" cy="1201737"/>
              </a:xfrm>
            </p:grpSpPr>
            <p:sp>
              <p:nvSpPr>
                <p:cNvPr id="35" name="弧形 34">
                  <a:extLst>
                    <a:ext uri="{FF2B5EF4-FFF2-40B4-BE49-F238E27FC236}">
                      <a16:creationId xmlns:a16="http://schemas.microsoft.com/office/drawing/2014/main" id="{2D952B37-C963-4876-A869-B1C64209BF78}"/>
                    </a:ext>
                  </a:extLst>
                </p:cNvPr>
                <p:cNvSpPr/>
                <p:nvPr/>
              </p:nvSpPr>
              <p:spPr bwMode="auto">
                <a:xfrm rot="5400000">
                  <a:off x="3693452" y="2878118"/>
                  <a:ext cx="1201737" cy="1203176"/>
                </a:xfrm>
                <a:prstGeom prst="arc">
                  <a:avLst>
                    <a:gd name="adj1" fmla="val 5382197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oval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6" name="弧形 35">
                  <a:extLst>
                    <a:ext uri="{FF2B5EF4-FFF2-40B4-BE49-F238E27FC236}">
                      <a16:creationId xmlns:a16="http://schemas.microsoft.com/office/drawing/2014/main" id="{010B79DA-7BA3-4CE5-A3EB-B6BF61C64F9A}"/>
                    </a:ext>
                  </a:extLst>
                </p:cNvPr>
                <p:cNvSpPr/>
                <p:nvPr/>
              </p:nvSpPr>
              <p:spPr bwMode="auto">
                <a:xfrm>
                  <a:off x="3795907" y="2996313"/>
                  <a:ext cx="990477" cy="992187"/>
                </a:xfrm>
                <a:prstGeom prst="arc">
                  <a:avLst>
                    <a:gd name="adj1" fmla="val 10763236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7" name="弧形 36">
                  <a:extLst>
                    <a:ext uri="{FF2B5EF4-FFF2-40B4-BE49-F238E27FC236}">
                      <a16:creationId xmlns:a16="http://schemas.microsoft.com/office/drawing/2014/main" id="{B579EBB5-743F-46DF-9D65-512C2F03F868}"/>
                    </a:ext>
                  </a:extLst>
                </p:cNvPr>
                <p:cNvSpPr/>
                <p:nvPr/>
              </p:nvSpPr>
              <p:spPr bwMode="auto">
                <a:xfrm rot="16200000">
                  <a:off x="3891888" y="3136854"/>
                  <a:ext cx="822324" cy="753969"/>
                </a:xfrm>
                <a:prstGeom prst="arc">
                  <a:avLst>
                    <a:gd name="adj1" fmla="val 16251812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40" name="组合 6">
            <a:extLst>
              <a:ext uri="{FF2B5EF4-FFF2-40B4-BE49-F238E27FC236}">
                <a16:creationId xmlns:a16="http://schemas.microsoft.com/office/drawing/2014/main" id="{03E07C26-9DF5-40BA-A504-D93779370E17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1599408"/>
            <a:ext cx="3462337" cy="1054100"/>
            <a:chOff x="5778325" y="1665976"/>
            <a:chExt cx="3443357" cy="1052728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FCF70524-6809-4110-946C-FDFDB768A5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78325" y="1665976"/>
              <a:ext cx="3443357" cy="101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文件下载程序的编写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文件上传案例的编写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2" name="组合 16">
              <a:extLst>
                <a:ext uri="{FF2B5EF4-FFF2-40B4-BE49-F238E27FC236}">
                  <a16:creationId xmlns:a16="http://schemas.microsoft.com/office/drawing/2014/main" id="{A4969070-4EEB-4D7D-A5E1-64863CAD846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8326" y="2316142"/>
              <a:ext cx="2534256" cy="402562"/>
              <a:chOff x="1686130" y="2891841"/>
              <a:chExt cx="2649923" cy="402753"/>
            </a:xfrm>
          </p:grpSpPr>
          <p:cxnSp>
            <p:nvCxnSpPr>
              <p:cNvPr id="46" name="直接连接符 7">
                <a:extLst>
                  <a:ext uri="{FF2B5EF4-FFF2-40B4-BE49-F238E27FC236}">
                    <a16:creationId xmlns:a16="http://schemas.microsoft.com/office/drawing/2014/main" id="{B80DD8AB-9F0D-4C47-B16E-94B53376C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86130" y="2891841"/>
                <a:ext cx="248042" cy="402753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连接符 10">
                <a:extLst>
                  <a:ext uri="{FF2B5EF4-FFF2-40B4-BE49-F238E27FC236}">
                    <a16:creationId xmlns:a16="http://schemas.microsoft.com/office/drawing/2014/main" id="{DC01467D-0DE2-4DEB-AE5F-B718D909E8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32513" y="3294594"/>
                <a:ext cx="240354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3" name="组合 15">
              <a:extLst>
                <a:ext uri="{FF2B5EF4-FFF2-40B4-BE49-F238E27FC236}">
                  <a16:creationId xmlns:a16="http://schemas.microsoft.com/office/drawing/2014/main" id="{B8D7758B-DFA4-4232-B06C-E7BF2F5BCB2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75383" y="1827377"/>
              <a:ext cx="454737" cy="520511"/>
              <a:chOff x="2143256" y="4069721"/>
              <a:chExt cx="475492" cy="52075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88F44DE-E53C-481D-9EAC-B115E87328BE}"/>
                  </a:ext>
                </a:extLst>
              </p:cNvPr>
              <p:cNvSpPr/>
              <p:nvPr/>
            </p:nvSpPr>
            <p:spPr bwMode="auto">
              <a:xfrm>
                <a:off x="2143206" y="4085897"/>
                <a:ext cx="475446" cy="472683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9DAEA4-A01B-42D2-8C10-A4AC3E4C7F68}"/>
                  </a:ext>
                </a:extLst>
              </p:cNvPr>
              <p:cNvSpPr txBox="1"/>
              <p:nvPr/>
            </p:nvSpPr>
            <p:spPr>
              <a:xfrm>
                <a:off x="2214192" y="4070035"/>
                <a:ext cx="336774" cy="52026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组合 17">
            <a:extLst>
              <a:ext uri="{FF2B5EF4-FFF2-40B4-BE49-F238E27FC236}">
                <a16:creationId xmlns:a16="http://schemas.microsoft.com/office/drawing/2014/main" id="{2AB18460-BD8F-43E1-A77C-05B364C8CEE9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2596603"/>
            <a:ext cx="2921000" cy="1096963"/>
            <a:chOff x="633515" y="3950799"/>
            <a:chExt cx="2920462" cy="1094642"/>
          </a:xfrm>
        </p:grpSpPr>
        <p:grpSp>
          <p:nvGrpSpPr>
            <p:cNvPr id="49" name="组合 26">
              <a:extLst>
                <a:ext uri="{FF2B5EF4-FFF2-40B4-BE49-F238E27FC236}">
                  <a16:creationId xmlns:a16="http://schemas.microsoft.com/office/drawing/2014/main" id="{A488B56A-CBB5-4B09-8764-398A19B194D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54" name="直接连接符 27">
                <a:extLst>
                  <a:ext uri="{FF2B5EF4-FFF2-40B4-BE49-F238E27FC236}">
                    <a16:creationId xmlns:a16="http://schemas.microsoft.com/office/drawing/2014/main" id="{2A5335B9-AC22-4432-A387-76354FD5EA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直接连接符 28">
                <a:extLst>
                  <a:ext uri="{FF2B5EF4-FFF2-40B4-BE49-F238E27FC236}">
                    <a16:creationId xmlns:a16="http://schemas.microsoft.com/office/drawing/2014/main" id="{7B5A1551-DEBC-4799-B9DA-A46E8DE8E9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" name="组合 29">
              <a:extLst>
                <a:ext uri="{FF2B5EF4-FFF2-40B4-BE49-F238E27FC236}">
                  <a16:creationId xmlns:a16="http://schemas.microsoft.com/office/drawing/2014/main" id="{225EE283-8D87-46A5-85E6-155E3F16B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F12F674-5C16-4B71-88C0-51F72350AB30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5" cy="473658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4376B5-6AD1-41A0-8A1C-D91BEE97A3AF}"/>
                  </a:ext>
                </a:extLst>
              </p:cNvPr>
              <p:cNvSpPr txBox="1"/>
              <p:nvPr/>
            </p:nvSpPr>
            <p:spPr>
              <a:xfrm>
                <a:off x="1370550" y="3524885"/>
                <a:ext cx="334902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矩形 21">
              <a:extLst>
                <a:ext uri="{FF2B5EF4-FFF2-40B4-BE49-F238E27FC236}">
                  <a16:creationId xmlns:a16="http://schemas.microsoft.com/office/drawing/2014/main" id="{0F059CEF-E21B-426E-AF57-67A3981C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37" y="3951878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文件上传的实现步骤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6AE803C-3AFE-4C60-934E-07C38F74E4A7}"/>
              </a:ext>
            </a:extLst>
          </p:cNvPr>
          <p:cNvSpPr>
            <a:spLocks noGrp="1"/>
          </p:cNvSpPr>
          <p:nvPr>
            <p:ph type="ctrTitle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章 文件上传和下载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8E2B9D8-9689-47DA-914B-90EC3408AE40}"/>
              </a:ext>
            </a:extLst>
          </p:cNvPr>
          <p:cNvGrpSpPr>
            <a:grpSpLocks/>
          </p:cNvGrpSpPr>
          <p:nvPr/>
        </p:nvGrpSpPr>
        <p:grpSpPr bwMode="auto">
          <a:xfrm>
            <a:off x="730790" y="961231"/>
            <a:ext cx="7599362" cy="3443287"/>
            <a:chOff x="827584" y="1756903"/>
            <a:chExt cx="7598806" cy="3444382"/>
          </a:xfrm>
        </p:grpSpPr>
        <p:grpSp>
          <p:nvGrpSpPr>
            <p:cNvPr id="14" name="组合 3">
              <a:extLst>
                <a:ext uri="{FF2B5EF4-FFF2-40B4-BE49-F238E27FC236}">
                  <a16:creationId xmlns:a16="http://schemas.microsoft.com/office/drawing/2014/main" id="{CA0BB4DC-DD22-4341-BE8B-DE4581913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7" name="对角圆角矩形 16">
                <a:extLst>
                  <a:ext uri="{FF2B5EF4-FFF2-40B4-BE49-F238E27FC236}">
                    <a16:creationId xmlns:a16="http://schemas.microsoft.com/office/drawing/2014/main" id="{6C57DAAF-D51C-4BAF-AC46-05DA6A061219}"/>
                  </a:ext>
                </a:extLst>
              </p:cNvPr>
              <p:cNvSpPr/>
              <p:nvPr/>
            </p:nvSpPr>
            <p:spPr>
              <a:xfrm>
                <a:off x="827584" y="2358756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" name="组合 2">
                <a:extLst>
                  <a:ext uri="{FF2B5EF4-FFF2-40B4-BE49-F238E27FC236}">
                    <a16:creationId xmlns:a16="http://schemas.microsoft.com/office/drawing/2014/main" id="{901E16CA-89AB-4082-A52D-849A951FE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C7785C17-C399-4B09-87D6-1D9D2CA675A6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">
                  <a:extLst>
                    <a:ext uri="{FF2B5EF4-FFF2-40B4-BE49-F238E27FC236}">
                      <a16:creationId xmlns:a16="http://schemas.microsoft.com/office/drawing/2014/main" id="{3CBBF16F-9E47-4741-9A0D-1E6A68872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80E725C7-E121-4A34-8666-227DB1235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065451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文件下载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2E71108-F55B-4399-A2A7-1BBBDFF0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522409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16.1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8634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多数文件上传都是通过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表单形式提交给后台服务器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的，因此，要实现文件上传功能，就需要提供一个文件上传的表单，而该表单必须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满足以下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CN" altLang="en-US" sz="2000" dirty="0"/>
          </a:p>
        </p:txBody>
      </p:sp>
      <p:pic>
        <p:nvPicPr>
          <p:cNvPr id="10" name="Picture 29" descr="C:\Users\admin\Desktop\下载素材\81b1OOOPIC39.png">
            <a:extLst>
              <a:ext uri="{FF2B5EF4-FFF2-40B4-BE49-F238E27FC236}">
                <a16:creationId xmlns:a16="http://schemas.microsoft.com/office/drawing/2014/main" id="{C7A952B3-3A6C-4119-A590-32E8D814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1610916"/>
            <a:ext cx="1520825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FB7A92-CD1E-4C5E-8910-D5BF3854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6" y="2362899"/>
            <a:ext cx="6626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type="file" name="filename" /&gt;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的文件上传输入框。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199809-639A-4ED0-AB93-4EF1A941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1553604"/>
            <a:ext cx="417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F3725-4373-4E76-A904-F82E2EFE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6" y="1938256"/>
            <a:ext cx="5838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表单的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multipart/form-data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E3D3A0-94AC-48AE-B372-85DC81C55149}"/>
              </a:ext>
            </a:extLst>
          </p:cNvPr>
          <p:cNvCxnSpPr/>
          <p:nvPr/>
        </p:nvCxnSpPr>
        <p:spPr>
          <a:xfrm>
            <a:off x="2200275" y="1883569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8EB82-1604-4E57-949B-775CA799F1A6}"/>
              </a:ext>
            </a:extLst>
          </p:cNvPr>
          <p:cNvCxnSpPr/>
          <p:nvPr/>
        </p:nvCxnSpPr>
        <p:spPr>
          <a:xfrm>
            <a:off x="2200275" y="2270522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E65AE8-3243-4AC6-8A87-2B9D84E66804}"/>
              </a:ext>
            </a:extLst>
          </p:cNvPr>
          <p:cNvCxnSpPr/>
          <p:nvPr/>
        </p:nvCxnSpPr>
        <p:spPr>
          <a:xfrm>
            <a:off x="2200275" y="2690813"/>
            <a:ext cx="6438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6">
            <a:extLst>
              <a:ext uri="{FF2B5EF4-FFF2-40B4-BE49-F238E27FC236}">
                <a16:creationId xmlns:a16="http://schemas.microsoft.com/office/drawing/2014/main" id="{81AE3188-8C49-4D7D-9D19-18A21AD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12331"/>
            <a:ext cx="8113712" cy="12811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&lt;form action="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method="post"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="multipart/form-data"&gt;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&lt;input type="file" name="filename"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multiple="multiple"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&lt;input type="submit" value="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文件上传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&lt;/form&gt;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9AC2A5EC-42D2-4ADB-8F12-E64056ADD38A}"/>
              </a:ext>
            </a:extLst>
          </p:cNvPr>
          <p:cNvSpPr/>
          <p:nvPr/>
        </p:nvSpPr>
        <p:spPr bwMode="auto">
          <a:xfrm>
            <a:off x="3333750" y="2920604"/>
            <a:ext cx="3105150" cy="41076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</a:rPr>
              <a:t>文件上传表单示例如下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486BF2F-EAC4-4871-871C-875A256941E2}"/>
              </a:ext>
            </a:extLst>
          </p:cNvPr>
          <p:cNvSpPr/>
          <p:nvPr/>
        </p:nvSpPr>
        <p:spPr>
          <a:xfrm>
            <a:off x="6858000" y="4115007"/>
            <a:ext cx="1943100" cy="69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multiple</a:t>
            </a:r>
            <a:r>
              <a:rPr lang="zh-CN" altLang="en-US" sz="1600" dirty="0"/>
              <a:t>属性是</a:t>
            </a:r>
            <a:r>
              <a:rPr lang="en-US" altLang="zh-CN" sz="1600" dirty="0"/>
              <a:t>HTML5</a:t>
            </a:r>
            <a:r>
              <a:rPr lang="zh-CN" altLang="en-US" sz="1600" dirty="0"/>
              <a:t>中新属性，可实现多文件上传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814693-B160-4F02-BF62-BD26DF4B1B4C}"/>
              </a:ext>
            </a:extLst>
          </p:cNvPr>
          <p:cNvCxnSpPr/>
          <p:nvPr/>
        </p:nvCxnSpPr>
        <p:spPr>
          <a:xfrm flipH="1" flipV="1">
            <a:off x="5617779" y="4188372"/>
            <a:ext cx="1240221" cy="262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49010FE5-EDF5-4DFB-9AD8-817DFF63BCF9}"/>
              </a:ext>
            </a:extLst>
          </p:cNvPr>
          <p:cNvSpPr txBox="1">
            <a:spLocks/>
          </p:cNvSpPr>
          <p:nvPr/>
        </p:nvSpPr>
        <p:spPr bwMode="auto"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355596"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19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39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58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78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16.1.1 </a:t>
            </a:r>
            <a:r>
              <a:rPr lang="zh-CN" altLang="en-US" dirty="0"/>
              <a:t>文件上传概述</a:t>
            </a:r>
          </a:p>
        </p:txBody>
      </p:sp>
    </p:spTree>
    <p:extLst>
      <p:ext uri="{BB962C8B-B14F-4D97-AF65-F5344CB8AC3E}">
        <p14:creationId xmlns:p14="http://schemas.microsoft.com/office/powerpoint/2010/main" val="36933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8" grpId="0" animBg="1"/>
      <p:bldP spid="19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436127</TotalTime>
  <Pages>0</Pages>
  <Words>2449</Words>
  <Characters>0</Characters>
  <Application>Microsoft Office PowerPoint</Application>
  <DocSecurity>0</DocSecurity>
  <PresentationFormat>全屏显示(16:9)</PresentationFormat>
  <Lines>0</Lines>
  <Paragraphs>267</Paragraphs>
  <Slides>29</Slides>
  <Notes>8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YaHei UI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第16章 文件上传和下载 </vt:lpstr>
      <vt:lpstr>回顾：拦截器</vt:lpstr>
      <vt:lpstr>回顾：拦截器</vt:lpstr>
      <vt:lpstr>预习检查</vt:lpstr>
      <vt:lpstr>作业点评</vt:lpstr>
      <vt:lpstr>预习检查</vt:lpstr>
      <vt:lpstr>学习目标</vt:lpstr>
      <vt:lpstr>第16章 文件上传和下载</vt:lpstr>
      <vt:lpstr>16.1.1 文件上传概述</vt:lpstr>
      <vt:lpstr>16.1.1 文件上传概述</vt:lpstr>
      <vt:lpstr>16.1.1 文件上传概述</vt:lpstr>
      <vt:lpstr>16.1.1 文件上传概述</vt:lpstr>
      <vt:lpstr>16.1.1 文件上传概述</vt:lpstr>
      <vt:lpstr>16.1.1 文件上传概述</vt:lpstr>
      <vt:lpstr>16.1.2 应用案例—文件上传</vt:lpstr>
      <vt:lpstr>第16章 文件上传和下载</vt:lpstr>
      <vt:lpstr>16.2.1 实现文件下载</vt:lpstr>
      <vt:lpstr>16.2.1 实现文件下载</vt:lpstr>
      <vt:lpstr>16.2.1 实现文件下载</vt:lpstr>
      <vt:lpstr>16.2.1 实现文件下载</vt:lpstr>
      <vt:lpstr>16.2.2 中文名称的文件下载</vt:lpstr>
      <vt:lpstr>16.2.2 中文名称的文件下载</vt:lpstr>
      <vt:lpstr>16.2.2 中文名称的文件下载</vt:lpstr>
      <vt:lpstr>16.2.2 中文名称的文件下载</vt:lpstr>
      <vt:lpstr>16.2.2 中文名称的文件下载</vt:lpstr>
      <vt:lpstr>从Git上下载项目</vt:lpstr>
      <vt:lpstr>16.3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Administrator</cp:lastModifiedBy>
  <cp:revision>805</cp:revision>
  <dcterms:created xsi:type="dcterms:W3CDTF">2013-01-25T01:44:32Z</dcterms:created>
  <dcterms:modified xsi:type="dcterms:W3CDTF">2021-05-10T00:50:52Z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