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0"/>
  </p:notesMasterIdLst>
  <p:sldIdLst>
    <p:sldId id="516" r:id="rId2"/>
    <p:sldId id="517" r:id="rId3"/>
    <p:sldId id="405" r:id="rId4"/>
    <p:sldId id="425" r:id="rId5"/>
    <p:sldId id="429" r:id="rId6"/>
    <p:sldId id="449" r:id="rId7"/>
    <p:sldId id="452" r:id="rId8"/>
    <p:sldId id="453" r:id="rId9"/>
    <p:sldId id="513" r:id="rId10"/>
    <p:sldId id="450" r:id="rId11"/>
    <p:sldId id="478" r:id="rId12"/>
    <p:sldId id="500" r:id="rId13"/>
    <p:sldId id="501" r:id="rId14"/>
    <p:sldId id="514" r:id="rId15"/>
    <p:sldId id="502" r:id="rId16"/>
    <p:sldId id="515" r:id="rId17"/>
    <p:sldId id="503" r:id="rId18"/>
    <p:sldId id="497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403" r:id="rId27"/>
    <p:sldId id="416" r:id="rId28"/>
    <p:sldId id="296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3D3FF"/>
    <a:srgbClr val="0070C0"/>
    <a:srgbClr val="FFFF00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83150" autoAdjust="0"/>
  </p:normalViewPr>
  <p:slideViewPr>
    <p:cSldViewPr snapToGrid="0" snapToObjects="1">
      <p:cViewPr varScale="1">
        <p:scale>
          <a:sx n="184" d="100"/>
          <a:sy n="184" d="100"/>
        </p:scale>
        <p:origin x="924" y="1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2021/5/10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jdb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bai.com/jdb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06D3D749-06BA-4CA9-A0EC-1CF97FF018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D8F08E34-015D-4FD6-9FB9-4D5298BB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BFE25202-FC52-40C9-8E13-0BC70D8CC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02B1CD-321A-43A5-8EEF-4EDA8BB4956C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F724CBB-C16A-489A-8B66-CCA8C5792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C0F4F2-01F1-4CEC-828F-31B54C576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非侵入式设计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是一种非侵入式（</a:t>
            </a:r>
            <a:r>
              <a:rPr lang="en-US" altLang="zh-CN" dirty="0"/>
              <a:t>non-invasive</a:t>
            </a:r>
            <a:r>
              <a:rPr lang="zh-CN" altLang="zh-CN" dirty="0"/>
              <a:t>）框架，它可以使应用程序代码对框架的依赖最小化。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方便解耦、简化开发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就是一个大工厂，可以将所有对象的创建和依赖关系的维护工作都交给</a:t>
            </a:r>
            <a:r>
              <a:rPr lang="en-US" altLang="zh-CN" dirty="0"/>
              <a:t>Spring</a:t>
            </a:r>
            <a:r>
              <a:rPr lang="zh-CN" altLang="zh-CN" dirty="0"/>
              <a:t>容器管理，大大的降低了组件之间的耦合性。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</a:t>
            </a:r>
            <a:r>
              <a:rPr lang="en-US" altLang="zh-CN" dirty="0"/>
              <a:t>AOP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AOP</a:t>
            </a:r>
            <a:r>
              <a:rPr lang="zh-CN" altLang="zh-CN" dirty="0"/>
              <a:t>的支持，它允许将一些通用任务，如安全、事务、日志等进行集中式处理，从而提高了程序的复用性。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支持声明式事务处理</a:t>
            </a:r>
          </a:p>
          <a:p>
            <a:pPr>
              <a:defRPr/>
            </a:pPr>
            <a:r>
              <a:rPr lang="zh-CN" altLang="zh-CN" dirty="0"/>
              <a:t>只需要通过配置就可以完成对事务的管理，而无需手动编程。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方便程序的测试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提供了对</a:t>
            </a:r>
            <a:r>
              <a:rPr lang="en-US" altLang="zh-CN" dirty="0"/>
              <a:t>Junit4</a:t>
            </a:r>
            <a:r>
              <a:rPr lang="zh-CN" altLang="zh-CN" dirty="0"/>
              <a:t>的支持，可以通过注解方便的测试</a:t>
            </a:r>
            <a:r>
              <a:rPr lang="en-US" altLang="zh-CN" dirty="0"/>
              <a:t>Spring</a:t>
            </a:r>
            <a:r>
              <a:rPr lang="zh-CN" altLang="zh-CN" dirty="0"/>
              <a:t>程序。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方便集成各种优秀框架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不排斥各种优秀的开源框架，其内部提供了对各种优秀框架（如：</a:t>
            </a:r>
            <a:r>
              <a:rPr lang="en-US" altLang="zh-CN" dirty="0"/>
              <a:t>Struts</a:t>
            </a:r>
            <a:r>
              <a:rPr lang="zh-CN" altLang="zh-CN" dirty="0"/>
              <a:t>、</a:t>
            </a:r>
            <a:r>
              <a:rPr lang="en-US" altLang="zh-CN" dirty="0"/>
              <a:t>Hibernate</a:t>
            </a:r>
            <a:r>
              <a:rPr lang="zh-CN" altLang="zh-CN" dirty="0"/>
              <a:t>、</a:t>
            </a:r>
            <a:r>
              <a:rPr lang="en-US" altLang="zh-CN" dirty="0"/>
              <a:t>MyBatis</a:t>
            </a:r>
            <a:r>
              <a:rPr lang="zh-CN" altLang="zh-CN" dirty="0"/>
              <a:t>、</a:t>
            </a:r>
            <a:r>
              <a:rPr lang="en-US" altLang="zh-CN" dirty="0"/>
              <a:t>Quartz</a:t>
            </a:r>
            <a:r>
              <a:rPr lang="zh-CN" altLang="zh-CN" dirty="0"/>
              <a:t>等）的直接支持。</a:t>
            </a: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dirty="0"/>
              <a:t>降低</a:t>
            </a:r>
            <a:r>
              <a:rPr lang="en-US" altLang="zh-CN" dirty="0"/>
              <a:t>Java EE API</a:t>
            </a:r>
            <a:r>
              <a:rPr lang="zh-CN" altLang="zh-CN" dirty="0"/>
              <a:t>的使用难度</a:t>
            </a:r>
          </a:p>
          <a:p>
            <a:pPr>
              <a:defRPr/>
            </a:pPr>
            <a:r>
              <a:rPr lang="en-US" altLang="zh-CN" dirty="0"/>
              <a:t>Spring</a:t>
            </a:r>
            <a:r>
              <a:rPr lang="zh-CN" altLang="zh-CN" dirty="0"/>
              <a:t>对</a:t>
            </a:r>
            <a:r>
              <a:rPr lang="en-US" altLang="zh-CN" dirty="0"/>
              <a:t>Java EE</a:t>
            </a:r>
            <a:r>
              <a:rPr lang="zh-CN" altLang="zh-CN" dirty="0"/>
              <a:t>开发中非常难用的一些</a:t>
            </a:r>
            <a:r>
              <a:rPr lang="en-US" altLang="zh-CN" dirty="0"/>
              <a:t>API</a:t>
            </a:r>
            <a:r>
              <a:rPr lang="zh-CN" altLang="zh-CN" dirty="0"/>
              <a:t>（如：</a:t>
            </a:r>
            <a:r>
              <a:rPr lang="en-US" altLang="zh-CN" dirty="0"/>
              <a:t>JDBC</a:t>
            </a:r>
            <a:r>
              <a:rPr lang="zh-CN" altLang="zh-CN" dirty="0"/>
              <a:t>、</a:t>
            </a:r>
            <a:r>
              <a:rPr lang="en-US" altLang="zh-CN" dirty="0"/>
              <a:t>JavaMail</a:t>
            </a:r>
            <a:r>
              <a:rPr lang="zh-CN" altLang="zh-CN" dirty="0"/>
              <a:t>等），都提供了封装，使这些</a:t>
            </a:r>
            <a:r>
              <a:rPr lang="en-US" altLang="zh-CN" dirty="0"/>
              <a:t>API</a:t>
            </a:r>
            <a:r>
              <a:rPr lang="zh-CN" altLang="zh-CN" dirty="0"/>
              <a:t>应用难度大大降低。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2AF3F00-37B0-4C26-AE7B-E0A8A4E2F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469B63-BC41-474E-AFB1-4F3951716321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02942F4-B470-491F-BE61-A7E51692FE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73C57BE-06BD-40E7-A1CB-54BFD322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Core Container</a:t>
            </a:r>
            <a:r>
              <a:rPr lang="zh-CN" altLang="zh-CN" b="1"/>
              <a:t>（核心容器）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的核心容器是其他模块建立的基础，它主要由</a:t>
            </a:r>
            <a:r>
              <a:rPr lang="en-US" altLang="zh-CN"/>
              <a:t>Beans</a:t>
            </a:r>
            <a:r>
              <a:rPr lang="zh-CN" altLang="zh-CN"/>
              <a:t>模块、</a:t>
            </a:r>
            <a:r>
              <a:rPr lang="en-US" altLang="zh-CN"/>
              <a:t>Core</a:t>
            </a:r>
            <a:r>
              <a:rPr lang="zh-CN" altLang="zh-CN"/>
              <a:t>模块、</a:t>
            </a:r>
            <a:r>
              <a:rPr lang="en-US" altLang="zh-CN"/>
              <a:t>Context</a:t>
            </a:r>
            <a:r>
              <a:rPr lang="zh-CN" altLang="zh-CN"/>
              <a:t>模块、</a:t>
            </a:r>
            <a:r>
              <a:rPr lang="en-US" altLang="zh-CN"/>
              <a:t>Context-support</a:t>
            </a:r>
            <a:r>
              <a:rPr lang="zh-CN" altLang="zh-CN"/>
              <a:t>模块和</a:t>
            </a:r>
            <a:r>
              <a:rPr lang="en-US" altLang="zh-CN"/>
              <a:t>SpEL</a:t>
            </a:r>
            <a:r>
              <a:rPr lang="zh-CN" altLang="zh-CN"/>
              <a:t>（</a:t>
            </a:r>
            <a:r>
              <a:rPr lang="en-US" altLang="zh-CN"/>
              <a:t>Spring Expression Language</a:t>
            </a:r>
            <a:r>
              <a:rPr lang="zh-CN" altLang="zh-CN"/>
              <a:t>，</a:t>
            </a:r>
            <a:r>
              <a:rPr lang="en-US" altLang="zh-CN"/>
              <a:t>Spring</a:t>
            </a:r>
            <a:r>
              <a:rPr lang="zh-CN" altLang="zh-CN"/>
              <a:t>表达式语言）模块组成，具体介绍如下：</a:t>
            </a:r>
          </a:p>
          <a:p>
            <a:r>
              <a:rPr lang="en-US" altLang="zh-CN"/>
              <a:t>Beans</a:t>
            </a:r>
            <a:r>
              <a:rPr lang="zh-CN" altLang="zh-CN"/>
              <a:t>模块：提供了</a:t>
            </a:r>
            <a:r>
              <a:rPr lang="en-US" altLang="zh-CN"/>
              <a:t>BeanFactory</a:t>
            </a:r>
            <a:r>
              <a:rPr lang="zh-CN" altLang="zh-CN"/>
              <a:t>，是工厂模式的经典实现，</a:t>
            </a:r>
            <a:r>
              <a:rPr lang="en-US" altLang="zh-CN"/>
              <a:t>Spring</a:t>
            </a:r>
            <a:r>
              <a:rPr lang="zh-CN" altLang="zh-CN"/>
              <a:t>将管理对象称为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en-US" altLang="zh-CN"/>
              <a:t>Core</a:t>
            </a:r>
            <a:r>
              <a:rPr lang="zh-CN" altLang="zh-CN"/>
              <a:t>核心模块：提供了</a:t>
            </a:r>
            <a:r>
              <a:rPr lang="en-US" altLang="zh-CN"/>
              <a:t>Spring</a:t>
            </a:r>
            <a:r>
              <a:rPr lang="zh-CN" altLang="zh-CN"/>
              <a:t>框架的基本组成部分，包括</a:t>
            </a:r>
            <a:r>
              <a:rPr lang="en-US" altLang="zh-CN"/>
              <a:t>IoC</a:t>
            </a:r>
            <a:r>
              <a:rPr lang="zh-CN" altLang="zh-CN"/>
              <a:t>和</a:t>
            </a:r>
            <a:r>
              <a:rPr lang="en-US" altLang="zh-CN"/>
              <a:t>DI</a:t>
            </a:r>
            <a:r>
              <a:rPr lang="zh-CN" altLang="zh-CN"/>
              <a:t>功能。</a:t>
            </a:r>
          </a:p>
          <a:p>
            <a:r>
              <a:rPr lang="en-US" altLang="zh-CN"/>
              <a:t>Context </a:t>
            </a:r>
            <a:r>
              <a:rPr lang="zh-CN" altLang="zh-CN"/>
              <a:t>上下文模块：建立在</a:t>
            </a:r>
            <a:r>
              <a:rPr lang="en-US" altLang="zh-CN"/>
              <a:t>Core</a:t>
            </a:r>
            <a:r>
              <a:rPr lang="zh-CN" altLang="zh-CN"/>
              <a:t>和</a:t>
            </a:r>
            <a:r>
              <a:rPr lang="en-US" altLang="zh-CN"/>
              <a:t>Beans</a:t>
            </a:r>
            <a:r>
              <a:rPr lang="zh-CN" altLang="zh-CN"/>
              <a:t>模块的基础之上，它是访问定义和配置的任何对象的媒介。其中</a:t>
            </a:r>
            <a:r>
              <a:rPr lang="en-US" altLang="zh-CN"/>
              <a:t>ApplicationContext</a:t>
            </a:r>
            <a:r>
              <a:rPr lang="zh-CN" altLang="zh-CN"/>
              <a:t>接口是上下文模块的焦点。</a:t>
            </a:r>
          </a:p>
          <a:p>
            <a:r>
              <a:rPr lang="en-US" altLang="zh-CN"/>
              <a:t>Context-support</a:t>
            </a:r>
            <a:r>
              <a:rPr lang="zh-CN" altLang="zh-CN"/>
              <a:t>模块：提供了对第三方库嵌入</a:t>
            </a:r>
            <a:r>
              <a:rPr lang="en-US" altLang="zh-CN"/>
              <a:t>Spring</a:t>
            </a:r>
            <a:r>
              <a:rPr lang="zh-CN" altLang="zh-CN"/>
              <a:t>应用的集成支持，比如缓存</a:t>
            </a:r>
            <a:r>
              <a:rPr lang="en-US" altLang="zh-CN"/>
              <a:t>(EhCache</a:t>
            </a:r>
            <a:r>
              <a:rPr lang="zh-CN" altLang="zh-CN"/>
              <a:t>、</a:t>
            </a:r>
            <a:r>
              <a:rPr lang="en-US" altLang="zh-CN"/>
              <a:t>Guava</a:t>
            </a:r>
            <a:r>
              <a:rPr lang="zh-CN" altLang="zh-CN"/>
              <a:t>、</a:t>
            </a:r>
            <a:r>
              <a:rPr lang="en-US" altLang="zh-CN"/>
              <a:t>JCache)</a:t>
            </a:r>
            <a:r>
              <a:rPr lang="zh-CN" altLang="zh-CN"/>
              <a:t>、邮件服务</a:t>
            </a:r>
            <a:r>
              <a:rPr lang="en-US" altLang="zh-CN"/>
              <a:t>(JavaMail)</a:t>
            </a:r>
            <a:r>
              <a:rPr lang="zh-CN" altLang="zh-CN"/>
              <a:t>、任务调度</a:t>
            </a:r>
            <a:r>
              <a:rPr lang="en-US" altLang="zh-CN"/>
              <a:t>(CommonJ</a:t>
            </a:r>
            <a:r>
              <a:rPr lang="zh-CN" altLang="zh-CN"/>
              <a:t>、</a:t>
            </a:r>
            <a:r>
              <a:rPr lang="en-US" altLang="zh-CN"/>
              <a:t>Quartz)</a:t>
            </a:r>
            <a:r>
              <a:rPr lang="zh-CN" altLang="zh-CN"/>
              <a:t>和模板引擎</a:t>
            </a:r>
            <a:r>
              <a:rPr lang="en-US" altLang="zh-CN"/>
              <a:t>(FreeMarker</a:t>
            </a:r>
            <a:r>
              <a:rPr lang="zh-CN" altLang="zh-CN"/>
              <a:t>、</a:t>
            </a:r>
            <a:r>
              <a:rPr lang="en-US" altLang="zh-CN"/>
              <a:t>JasperReports</a:t>
            </a:r>
            <a:r>
              <a:rPr lang="zh-CN" altLang="zh-CN"/>
              <a:t>、速率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r>
              <a:rPr lang="en-US" altLang="zh-CN"/>
              <a:t>SpEL</a:t>
            </a:r>
            <a:r>
              <a:rPr lang="zh-CN" altLang="zh-CN"/>
              <a:t>模块：是</a:t>
            </a:r>
            <a:r>
              <a:rPr lang="en-US" altLang="zh-CN"/>
              <a:t>Spring3.0</a:t>
            </a:r>
            <a:r>
              <a:rPr lang="zh-CN" altLang="zh-CN"/>
              <a:t>后新增的模块，它提供了</a:t>
            </a:r>
            <a:r>
              <a:rPr lang="en-US" altLang="zh-CN"/>
              <a:t>Spring Expression Language</a:t>
            </a:r>
            <a:r>
              <a:rPr lang="zh-CN" altLang="zh-CN"/>
              <a:t>支持，是运行时查询和操作对象图的强大的表达式语言。</a:t>
            </a:r>
          </a:p>
          <a:p>
            <a:r>
              <a:rPr lang="en-US" altLang="zh-CN" b="1"/>
              <a:t>Data Access/Integration</a:t>
            </a:r>
            <a:r>
              <a:rPr lang="zh-CN" altLang="zh-CN" b="1"/>
              <a:t>（数据访问</a:t>
            </a:r>
            <a:r>
              <a:rPr lang="en-US" altLang="zh-CN" b="1"/>
              <a:t>/</a:t>
            </a:r>
            <a:r>
              <a:rPr lang="zh-CN" altLang="zh-CN" b="1"/>
              <a:t>集成）</a:t>
            </a:r>
            <a:endParaRPr lang="zh-CN" altLang="zh-CN"/>
          </a:p>
          <a:p>
            <a:r>
              <a:rPr lang="zh-CN" altLang="zh-CN"/>
              <a:t>数据访问</a:t>
            </a:r>
            <a:r>
              <a:rPr lang="en-US" altLang="zh-CN"/>
              <a:t>/</a:t>
            </a:r>
            <a:r>
              <a:rPr lang="zh-CN" altLang="zh-CN"/>
              <a:t>集成层包括</a:t>
            </a:r>
            <a:r>
              <a:rPr lang="en-US" altLang="zh-CN">
                <a:hlinkClick r:id="rId3"/>
              </a:rPr>
              <a:t>JDBC</a:t>
            </a:r>
            <a:r>
              <a:rPr lang="zh-CN" altLang="zh-CN"/>
              <a:t>、</a:t>
            </a:r>
            <a:r>
              <a:rPr lang="en-US" altLang="zh-CN"/>
              <a:t>ORM</a:t>
            </a:r>
            <a:r>
              <a:rPr lang="zh-CN" altLang="zh-CN"/>
              <a:t>、</a:t>
            </a:r>
            <a:r>
              <a:rPr lang="en-US" altLang="zh-CN"/>
              <a:t>OXM</a:t>
            </a:r>
            <a:r>
              <a:rPr lang="zh-CN" altLang="zh-CN"/>
              <a:t>、</a:t>
            </a:r>
            <a:r>
              <a:rPr lang="en-US" altLang="zh-CN"/>
              <a:t>JMS</a:t>
            </a:r>
            <a:r>
              <a:rPr lang="zh-CN" altLang="zh-CN"/>
              <a:t>和</a:t>
            </a:r>
            <a:r>
              <a:rPr lang="en-US" altLang="zh-CN"/>
              <a:t>Transactions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JDBC</a:t>
            </a:r>
            <a:r>
              <a:rPr lang="zh-CN" altLang="zh-CN"/>
              <a:t>模块：提供了一个</a:t>
            </a:r>
            <a:r>
              <a:rPr lang="en-US" altLang="zh-CN"/>
              <a:t>JDBC</a:t>
            </a:r>
            <a:r>
              <a:rPr lang="zh-CN" altLang="zh-CN"/>
              <a:t>的抽象层，大幅度的减少了在开发过程中对数据库操作的编码。</a:t>
            </a:r>
          </a:p>
          <a:p>
            <a:r>
              <a:rPr lang="en-US" altLang="zh-CN"/>
              <a:t>ORM</a:t>
            </a:r>
            <a:r>
              <a:rPr lang="zh-CN" altLang="zh-CN"/>
              <a:t>模块：对流行的对象关系映射</a:t>
            </a:r>
            <a:r>
              <a:rPr lang="en-US" altLang="zh-CN"/>
              <a:t>API</a:t>
            </a:r>
            <a:r>
              <a:rPr lang="zh-CN" altLang="zh-CN"/>
              <a:t>，包括</a:t>
            </a:r>
            <a:r>
              <a:rPr lang="en-US" altLang="zh-CN"/>
              <a:t>JPA</a:t>
            </a:r>
            <a:r>
              <a:rPr lang="zh-CN" altLang="zh-CN"/>
              <a:t>、</a:t>
            </a:r>
            <a:r>
              <a:rPr lang="en-US" altLang="zh-CN"/>
              <a:t>JDO</a:t>
            </a:r>
            <a:r>
              <a:rPr lang="zh-CN" altLang="zh-CN"/>
              <a:t>和</a:t>
            </a:r>
            <a:r>
              <a:rPr lang="en-US" altLang="zh-CN"/>
              <a:t>Hibernate</a:t>
            </a:r>
            <a:r>
              <a:rPr lang="zh-CN" altLang="zh-CN"/>
              <a:t>提供了集成层支持。</a:t>
            </a:r>
          </a:p>
          <a:p>
            <a:r>
              <a:rPr lang="en-US" altLang="zh-CN"/>
              <a:t>OXM</a:t>
            </a:r>
            <a:r>
              <a:rPr lang="zh-CN" altLang="zh-CN"/>
              <a:t>模块：提供了一个支持对象</a:t>
            </a:r>
            <a:r>
              <a:rPr lang="en-US" altLang="zh-CN"/>
              <a:t>/ XML</a:t>
            </a:r>
            <a:r>
              <a:rPr lang="zh-CN" altLang="zh-CN"/>
              <a:t>映射的抽象层实现，如</a:t>
            </a:r>
            <a:r>
              <a:rPr lang="en-US" altLang="zh-CN"/>
              <a:t>JAXB</a:t>
            </a:r>
            <a:r>
              <a:rPr lang="zh-CN" altLang="zh-CN"/>
              <a:t>、</a:t>
            </a:r>
            <a:r>
              <a:rPr lang="en-US" altLang="zh-CN"/>
              <a:t>Castor</a:t>
            </a:r>
            <a:r>
              <a:rPr lang="zh-CN" altLang="zh-CN"/>
              <a:t>、</a:t>
            </a:r>
            <a:r>
              <a:rPr lang="en-US" altLang="zh-CN"/>
              <a:t>XMLBeans</a:t>
            </a:r>
            <a:r>
              <a:rPr lang="zh-CN" altLang="zh-CN"/>
              <a:t>、</a:t>
            </a:r>
            <a:r>
              <a:rPr lang="en-US" altLang="zh-CN"/>
              <a:t>JiBX</a:t>
            </a:r>
            <a:r>
              <a:rPr lang="zh-CN" altLang="zh-CN"/>
              <a:t>和</a:t>
            </a:r>
            <a:r>
              <a:rPr lang="en-US" altLang="zh-CN"/>
              <a:t>XStream</a:t>
            </a:r>
            <a:r>
              <a:rPr lang="zh-CN" altLang="zh-CN"/>
              <a:t>。</a:t>
            </a:r>
          </a:p>
          <a:p>
            <a:r>
              <a:rPr lang="en-US" altLang="zh-CN"/>
              <a:t>JMS</a:t>
            </a:r>
            <a:r>
              <a:rPr lang="zh-CN" altLang="zh-CN"/>
              <a:t>模块：指</a:t>
            </a:r>
            <a:r>
              <a:rPr lang="en-US" altLang="zh-CN"/>
              <a:t>Java</a:t>
            </a:r>
            <a:r>
              <a:rPr lang="zh-CN" altLang="zh-CN"/>
              <a:t>消息传递服务，包含使用和产生信息的特性，自</a:t>
            </a:r>
            <a:r>
              <a:rPr lang="en-US" altLang="zh-CN"/>
              <a:t>4.1</a:t>
            </a:r>
            <a:r>
              <a:rPr lang="zh-CN" altLang="zh-CN"/>
              <a:t>版本后支持与</a:t>
            </a:r>
            <a:r>
              <a:rPr lang="en-US" altLang="zh-CN"/>
              <a:t>Spring-message</a:t>
            </a:r>
            <a:r>
              <a:rPr lang="zh-CN" altLang="zh-CN"/>
              <a:t>模块的集成。</a:t>
            </a:r>
          </a:p>
          <a:p>
            <a:r>
              <a:rPr lang="en-US" altLang="zh-CN"/>
              <a:t>Transactions</a:t>
            </a:r>
            <a:r>
              <a:rPr lang="zh-CN" altLang="zh-CN"/>
              <a:t>事务模块：支持对实现特殊接口以及所有</a:t>
            </a:r>
            <a:r>
              <a:rPr lang="en-US" altLang="zh-CN"/>
              <a:t>POJO</a:t>
            </a:r>
            <a:r>
              <a:rPr lang="zh-CN" altLang="zh-CN"/>
              <a:t>类的编程和声明式的事务管理。</a:t>
            </a:r>
          </a:p>
          <a:p>
            <a:r>
              <a:rPr lang="en-US" altLang="zh-CN" b="1"/>
              <a:t>Web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层包括</a:t>
            </a:r>
            <a:r>
              <a:rPr lang="en-US" altLang="zh-CN"/>
              <a:t>WebSocket</a:t>
            </a:r>
            <a:r>
              <a:rPr lang="zh-CN" altLang="zh-CN"/>
              <a:t>、</a:t>
            </a:r>
            <a:r>
              <a:rPr lang="en-US" altLang="zh-CN"/>
              <a:t>Servlet</a:t>
            </a:r>
            <a:r>
              <a:rPr lang="zh-CN" altLang="zh-CN"/>
              <a:t>、</a:t>
            </a:r>
            <a:r>
              <a:rPr lang="en-US" altLang="zh-CN"/>
              <a:t>Web</a:t>
            </a:r>
            <a:r>
              <a:rPr lang="zh-CN" altLang="zh-CN"/>
              <a:t>和</a:t>
            </a:r>
            <a:r>
              <a:rPr lang="en-US" altLang="zh-CN"/>
              <a:t>Portlet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WebSocket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</a:t>
            </a:r>
            <a:r>
              <a:rPr lang="en-US" altLang="zh-CN"/>
              <a:t>WebSocket </a:t>
            </a:r>
            <a:r>
              <a:rPr lang="zh-CN" altLang="zh-CN"/>
              <a:t>和</a:t>
            </a:r>
            <a:r>
              <a:rPr lang="en-US" altLang="zh-CN"/>
              <a:t>SockJS</a:t>
            </a:r>
            <a:r>
              <a:rPr lang="zh-CN" altLang="zh-CN"/>
              <a:t>的实现，以及对</a:t>
            </a:r>
            <a:r>
              <a:rPr lang="en-US" altLang="zh-CN"/>
              <a:t>STOMP</a:t>
            </a:r>
            <a:r>
              <a:rPr lang="zh-CN" altLang="zh-CN"/>
              <a:t>的支持。</a:t>
            </a:r>
          </a:p>
          <a:p>
            <a:r>
              <a:rPr lang="en-US" altLang="zh-CN"/>
              <a:t>Servlet </a:t>
            </a:r>
            <a:r>
              <a:rPr lang="zh-CN" altLang="zh-CN"/>
              <a:t>模块：也称为</a:t>
            </a:r>
            <a:r>
              <a:rPr lang="en-US" altLang="zh-CN"/>
              <a:t>Spring-webmvc</a:t>
            </a:r>
            <a:r>
              <a:rPr lang="zh-CN" altLang="zh-CN"/>
              <a:t>模块，包含了</a:t>
            </a:r>
            <a:r>
              <a:rPr lang="en-US" altLang="zh-CN"/>
              <a:t>Spring</a:t>
            </a:r>
            <a:r>
              <a:rPr lang="zh-CN" altLang="zh-CN"/>
              <a:t>的模型—视图—控制器（</a:t>
            </a:r>
            <a:r>
              <a:rPr lang="en-US" altLang="zh-CN"/>
              <a:t>MVC</a:t>
            </a:r>
            <a:r>
              <a:rPr lang="zh-CN" altLang="zh-CN"/>
              <a:t>）和</a:t>
            </a:r>
            <a:r>
              <a:rPr lang="en-US" altLang="zh-CN"/>
              <a:t>REST Web Services</a:t>
            </a:r>
            <a:r>
              <a:rPr lang="zh-CN" altLang="zh-CN"/>
              <a:t>实现的</a:t>
            </a:r>
            <a:r>
              <a:rPr lang="en-US" altLang="zh-CN"/>
              <a:t>Web</a:t>
            </a:r>
            <a:r>
              <a:rPr lang="zh-CN" altLang="zh-CN"/>
              <a:t>应用程序。</a:t>
            </a:r>
          </a:p>
          <a:p>
            <a:r>
              <a:rPr lang="en-US" altLang="zh-CN"/>
              <a:t>Web</a:t>
            </a:r>
            <a:r>
              <a:rPr lang="zh-CN" altLang="zh-CN"/>
              <a:t>模块：提供了基本的</a:t>
            </a:r>
            <a:r>
              <a:rPr lang="en-US" altLang="zh-CN"/>
              <a:t>Web</a:t>
            </a:r>
            <a:r>
              <a:rPr lang="zh-CN" altLang="zh-CN"/>
              <a:t>开发集成特性，例如：多文件上传功能、使用</a:t>
            </a:r>
            <a:r>
              <a:rPr lang="en-US" altLang="zh-CN"/>
              <a:t>Servlet</a:t>
            </a:r>
            <a:r>
              <a:rPr lang="zh-CN" altLang="zh-CN"/>
              <a:t>监听器来初始化</a:t>
            </a:r>
            <a:r>
              <a:rPr lang="en-US" altLang="zh-CN"/>
              <a:t>IoC</a:t>
            </a:r>
            <a:r>
              <a:rPr lang="zh-CN" altLang="zh-CN"/>
              <a:t>容器以及</a:t>
            </a:r>
            <a:r>
              <a:rPr lang="en-US" altLang="zh-CN"/>
              <a:t>Web</a:t>
            </a:r>
            <a:r>
              <a:rPr lang="zh-CN" altLang="zh-CN"/>
              <a:t>应用上下文。</a:t>
            </a:r>
          </a:p>
          <a:p>
            <a:r>
              <a:rPr lang="en-US" altLang="zh-CN"/>
              <a:t>Portlet </a:t>
            </a:r>
            <a:r>
              <a:rPr lang="zh-CN" altLang="zh-CN"/>
              <a:t>模块：提供了在</a:t>
            </a:r>
            <a:r>
              <a:rPr lang="en-US" altLang="zh-CN"/>
              <a:t>portlet</a:t>
            </a:r>
            <a:r>
              <a:rPr lang="zh-CN" altLang="zh-CN"/>
              <a:t>环境中使用</a:t>
            </a:r>
            <a:r>
              <a:rPr lang="en-US" altLang="zh-CN"/>
              <a:t>MVC</a:t>
            </a:r>
            <a:r>
              <a:rPr lang="zh-CN" altLang="zh-CN"/>
              <a:t>实现，类似</a:t>
            </a:r>
            <a:r>
              <a:rPr lang="en-US" altLang="zh-CN"/>
              <a:t>Servlet</a:t>
            </a:r>
            <a:r>
              <a:rPr lang="zh-CN" altLang="zh-CN"/>
              <a:t>模块的功能。</a:t>
            </a:r>
          </a:p>
          <a:p>
            <a:r>
              <a:rPr lang="zh-CN" altLang="zh-CN" b="1"/>
              <a:t>其他模块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的其他模块还有</a:t>
            </a:r>
            <a:r>
              <a:rPr lang="en-US" altLang="zh-CN"/>
              <a:t>AOP</a:t>
            </a:r>
            <a:r>
              <a:rPr lang="zh-CN" altLang="zh-CN"/>
              <a:t>、</a:t>
            </a:r>
            <a:r>
              <a:rPr lang="en-US" altLang="zh-CN"/>
              <a:t>Aspects </a:t>
            </a:r>
            <a:r>
              <a:rPr lang="zh-CN" altLang="zh-CN"/>
              <a:t>、</a:t>
            </a:r>
            <a:r>
              <a:rPr lang="en-US" altLang="zh-CN"/>
              <a:t>Instrumentation </a:t>
            </a:r>
            <a:r>
              <a:rPr lang="zh-CN" altLang="zh-CN"/>
              <a:t>以及</a:t>
            </a:r>
            <a:r>
              <a:rPr lang="en-US" altLang="zh-CN"/>
              <a:t>Test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AOP</a:t>
            </a:r>
            <a:r>
              <a:rPr lang="zh-CN" altLang="zh-CN"/>
              <a:t>模块：提供了面向切面编程实现，允许定义方法拦截器和切入点，将代码按照功能进行分离，以降低耦合性。</a:t>
            </a:r>
          </a:p>
          <a:p>
            <a:r>
              <a:rPr lang="en-US" altLang="zh-CN"/>
              <a:t>Aspects </a:t>
            </a:r>
            <a:r>
              <a:rPr lang="zh-CN" altLang="zh-CN"/>
              <a:t>模块：提供了与</a:t>
            </a:r>
            <a:r>
              <a:rPr lang="en-US" altLang="zh-CN"/>
              <a:t>AspectJ</a:t>
            </a:r>
            <a:r>
              <a:rPr lang="zh-CN" altLang="zh-CN"/>
              <a:t>的集成功能，</a:t>
            </a:r>
            <a:r>
              <a:rPr lang="en-US" altLang="zh-CN"/>
              <a:t>AspectJ</a:t>
            </a:r>
            <a:r>
              <a:rPr lang="zh-CN" altLang="zh-CN"/>
              <a:t>是一个功能强大且成熟的面向切面编程（</a:t>
            </a:r>
            <a:r>
              <a:rPr lang="en-US" altLang="zh-CN"/>
              <a:t>AOP</a:t>
            </a:r>
            <a:r>
              <a:rPr lang="zh-CN" altLang="zh-CN"/>
              <a:t>）框架。</a:t>
            </a:r>
          </a:p>
          <a:p>
            <a:r>
              <a:rPr lang="en-US" altLang="zh-CN"/>
              <a:t>Instrumentation </a:t>
            </a:r>
            <a:r>
              <a:rPr lang="zh-CN" altLang="zh-CN"/>
              <a:t>模块：提供了类工具的支持和类加载器的实现，可以在特定的应用服务器中使用。</a:t>
            </a:r>
          </a:p>
          <a:p>
            <a:r>
              <a:rPr lang="en-US" altLang="zh-CN"/>
              <a:t>Messaging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以后新增的模块，它提供了对消息传递体系结构和协议的支持。</a:t>
            </a:r>
          </a:p>
          <a:p>
            <a:r>
              <a:rPr lang="en-US" altLang="zh-CN"/>
              <a:t>Test</a:t>
            </a:r>
            <a:r>
              <a:rPr lang="zh-CN" altLang="zh-CN"/>
              <a:t>模块：提供了对单元测试和集成测试的支持。</a:t>
            </a:r>
          </a:p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40ABA03D-F9C9-4BE7-934A-DBC15FC94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6BB38F-BE07-455A-BE03-BE03D261330F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02942F4-B470-491F-BE61-A7E51692FE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73C57BE-06BD-40E7-A1CB-54BFD322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/>
              <a:t>Core Container</a:t>
            </a:r>
            <a:r>
              <a:rPr lang="zh-CN" altLang="zh-CN" b="1"/>
              <a:t>（核心容器）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的核心容器是其他模块建立的基础，它主要由</a:t>
            </a:r>
            <a:r>
              <a:rPr lang="en-US" altLang="zh-CN"/>
              <a:t>Beans</a:t>
            </a:r>
            <a:r>
              <a:rPr lang="zh-CN" altLang="zh-CN"/>
              <a:t>模块、</a:t>
            </a:r>
            <a:r>
              <a:rPr lang="en-US" altLang="zh-CN"/>
              <a:t>Core</a:t>
            </a:r>
            <a:r>
              <a:rPr lang="zh-CN" altLang="zh-CN"/>
              <a:t>模块、</a:t>
            </a:r>
            <a:r>
              <a:rPr lang="en-US" altLang="zh-CN"/>
              <a:t>Context</a:t>
            </a:r>
            <a:r>
              <a:rPr lang="zh-CN" altLang="zh-CN"/>
              <a:t>模块、</a:t>
            </a:r>
            <a:r>
              <a:rPr lang="en-US" altLang="zh-CN"/>
              <a:t>Context-support</a:t>
            </a:r>
            <a:r>
              <a:rPr lang="zh-CN" altLang="zh-CN"/>
              <a:t>模块和</a:t>
            </a:r>
            <a:r>
              <a:rPr lang="en-US" altLang="zh-CN"/>
              <a:t>SpEL</a:t>
            </a:r>
            <a:r>
              <a:rPr lang="zh-CN" altLang="zh-CN"/>
              <a:t>（</a:t>
            </a:r>
            <a:r>
              <a:rPr lang="en-US" altLang="zh-CN"/>
              <a:t>Spring Expression Language</a:t>
            </a:r>
            <a:r>
              <a:rPr lang="zh-CN" altLang="zh-CN"/>
              <a:t>，</a:t>
            </a:r>
            <a:r>
              <a:rPr lang="en-US" altLang="zh-CN"/>
              <a:t>Spring</a:t>
            </a:r>
            <a:r>
              <a:rPr lang="zh-CN" altLang="zh-CN"/>
              <a:t>表达式语言）模块组成，具体介绍如下：</a:t>
            </a:r>
          </a:p>
          <a:p>
            <a:r>
              <a:rPr lang="en-US" altLang="zh-CN"/>
              <a:t>Beans</a:t>
            </a:r>
            <a:r>
              <a:rPr lang="zh-CN" altLang="zh-CN"/>
              <a:t>模块：提供了</a:t>
            </a:r>
            <a:r>
              <a:rPr lang="en-US" altLang="zh-CN"/>
              <a:t>BeanFactory</a:t>
            </a:r>
            <a:r>
              <a:rPr lang="zh-CN" altLang="zh-CN"/>
              <a:t>，是工厂模式的经典实现，</a:t>
            </a:r>
            <a:r>
              <a:rPr lang="en-US" altLang="zh-CN"/>
              <a:t>Spring</a:t>
            </a:r>
            <a:r>
              <a:rPr lang="zh-CN" altLang="zh-CN"/>
              <a:t>将管理对象称为</a:t>
            </a:r>
            <a:r>
              <a:rPr lang="en-US" altLang="zh-CN"/>
              <a:t>Bean</a:t>
            </a:r>
            <a:r>
              <a:rPr lang="zh-CN" altLang="zh-CN"/>
              <a:t>。</a:t>
            </a:r>
          </a:p>
          <a:p>
            <a:r>
              <a:rPr lang="en-US" altLang="zh-CN"/>
              <a:t>Core</a:t>
            </a:r>
            <a:r>
              <a:rPr lang="zh-CN" altLang="zh-CN"/>
              <a:t>核心模块：提供了</a:t>
            </a:r>
            <a:r>
              <a:rPr lang="en-US" altLang="zh-CN"/>
              <a:t>Spring</a:t>
            </a:r>
            <a:r>
              <a:rPr lang="zh-CN" altLang="zh-CN"/>
              <a:t>框架的基本组成部分，包括</a:t>
            </a:r>
            <a:r>
              <a:rPr lang="en-US" altLang="zh-CN"/>
              <a:t>IoC</a:t>
            </a:r>
            <a:r>
              <a:rPr lang="zh-CN" altLang="zh-CN"/>
              <a:t>和</a:t>
            </a:r>
            <a:r>
              <a:rPr lang="en-US" altLang="zh-CN"/>
              <a:t>DI</a:t>
            </a:r>
            <a:r>
              <a:rPr lang="zh-CN" altLang="zh-CN"/>
              <a:t>功能。</a:t>
            </a:r>
          </a:p>
          <a:p>
            <a:r>
              <a:rPr lang="en-US" altLang="zh-CN"/>
              <a:t>Context </a:t>
            </a:r>
            <a:r>
              <a:rPr lang="zh-CN" altLang="zh-CN"/>
              <a:t>上下文模块：建立在</a:t>
            </a:r>
            <a:r>
              <a:rPr lang="en-US" altLang="zh-CN"/>
              <a:t>Core</a:t>
            </a:r>
            <a:r>
              <a:rPr lang="zh-CN" altLang="zh-CN"/>
              <a:t>和</a:t>
            </a:r>
            <a:r>
              <a:rPr lang="en-US" altLang="zh-CN"/>
              <a:t>Beans</a:t>
            </a:r>
            <a:r>
              <a:rPr lang="zh-CN" altLang="zh-CN"/>
              <a:t>模块的基础之上，它是访问定义和配置的任何对象的媒介。其中</a:t>
            </a:r>
            <a:r>
              <a:rPr lang="en-US" altLang="zh-CN"/>
              <a:t>ApplicationContext</a:t>
            </a:r>
            <a:r>
              <a:rPr lang="zh-CN" altLang="zh-CN"/>
              <a:t>接口是上下文模块的焦点。</a:t>
            </a:r>
          </a:p>
          <a:p>
            <a:r>
              <a:rPr lang="en-US" altLang="zh-CN"/>
              <a:t>Context-support</a:t>
            </a:r>
            <a:r>
              <a:rPr lang="zh-CN" altLang="zh-CN"/>
              <a:t>模块：提供了对第三方库嵌入</a:t>
            </a:r>
            <a:r>
              <a:rPr lang="en-US" altLang="zh-CN"/>
              <a:t>Spring</a:t>
            </a:r>
            <a:r>
              <a:rPr lang="zh-CN" altLang="zh-CN"/>
              <a:t>应用的集成支持，比如缓存</a:t>
            </a:r>
            <a:r>
              <a:rPr lang="en-US" altLang="zh-CN"/>
              <a:t>(EhCache</a:t>
            </a:r>
            <a:r>
              <a:rPr lang="zh-CN" altLang="zh-CN"/>
              <a:t>、</a:t>
            </a:r>
            <a:r>
              <a:rPr lang="en-US" altLang="zh-CN"/>
              <a:t>Guava</a:t>
            </a:r>
            <a:r>
              <a:rPr lang="zh-CN" altLang="zh-CN"/>
              <a:t>、</a:t>
            </a:r>
            <a:r>
              <a:rPr lang="en-US" altLang="zh-CN"/>
              <a:t>JCache)</a:t>
            </a:r>
            <a:r>
              <a:rPr lang="zh-CN" altLang="zh-CN"/>
              <a:t>、邮件服务</a:t>
            </a:r>
            <a:r>
              <a:rPr lang="en-US" altLang="zh-CN"/>
              <a:t>(JavaMail)</a:t>
            </a:r>
            <a:r>
              <a:rPr lang="zh-CN" altLang="zh-CN"/>
              <a:t>、任务调度</a:t>
            </a:r>
            <a:r>
              <a:rPr lang="en-US" altLang="zh-CN"/>
              <a:t>(CommonJ</a:t>
            </a:r>
            <a:r>
              <a:rPr lang="zh-CN" altLang="zh-CN"/>
              <a:t>、</a:t>
            </a:r>
            <a:r>
              <a:rPr lang="en-US" altLang="zh-CN"/>
              <a:t>Quartz)</a:t>
            </a:r>
            <a:r>
              <a:rPr lang="zh-CN" altLang="zh-CN"/>
              <a:t>和模板引擎</a:t>
            </a:r>
            <a:r>
              <a:rPr lang="en-US" altLang="zh-CN"/>
              <a:t>(FreeMarker</a:t>
            </a:r>
            <a:r>
              <a:rPr lang="zh-CN" altLang="zh-CN"/>
              <a:t>、</a:t>
            </a:r>
            <a:r>
              <a:rPr lang="en-US" altLang="zh-CN"/>
              <a:t>JasperReports</a:t>
            </a:r>
            <a:r>
              <a:rPr lang="zh-CN" altLang="zh-CN"/>
              <a:t>、速率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r>
              <a:rPr lang="en-US" altLang="zh-CN"/>
              <a:t>SpEL</a:t>
            </a:r>
            <a:r>
              <a:rPr lang="zh-CN" altLang="zh-CN"/>
              <a:t>模块：是</a:t>
            </a:r>
            <a:r>
              <a:rPr lang="en-US" altLang="zh-CN"/>
              <a:t>Spring3.0</a:t>
            </a:r>
            <a:r>
              <a:rPr lang="zh-CN" altLang="zh-CN"/>
              <a:t>后新增的模块，它提供了</a:t>
            </a:r>
            <a:r>
              <a:rPr lang="en-US" altLang="zh-CN"/>
              <a:t>Spring Expression Language</a:t>
            </a:r>
            <a:r>
              <a:rPr lang="zh-CN" altLang="zh-CN"/>
              <a:t>支持，是运行时查询和操作对象图的强大的表达式语言。</a:t>
            </a:r>
          </a:p>
          <a:p>
            <a:r>
              <a:rPr lang="en-US" altLang="zh-CN" b="1"/>
              <a:t>Data Access/Integration</a:t>
            </a:r>
            <a:r>
              <a:rPr lang="zh-CN" altLang="zh-CN" b="1"/>
              <a:t>（数据访问</a:t>
            </a:r>
            <a:r>
              <a:rPr lang="en-US" altLang="zh-CN" b="1"/>
              <a:t>/</a:t>
            </a:r>
            <a:r>
              <a:rPr lang="zh-CN" altLang="zh-CN" b="1"/>
              <a:t>集成）</a:t>
            </a:r>
            <a:endParaRPr lang="zh-CN" altLang="zh-CN"/>
          </a:p>
          <a:p>
            <a:r>
              <a:rPr lang="zh-CN" altLang="zh-CN"/>
              <a:t>数据访问</a:t>
            </a:r>
            <a:r>
              <a:rPr lang="en-US" altLang="zh-CN"/>
              <a:t>/</a:t>
            </a:r>
            <a:r>
              <a:rPr lang="zh-CN" altLang="zh-CN"/>
              <a:t>集成层包括</a:t>
            </a:r>
            <a:r>
              <a:rPr lang="en-US" altLang="zh-CN">
                <a:hlinkClick r:id="rId3"/>
              </a:rPr>
              <a:t>JDBC</a:t>
            </a:r>
            <a:r>
              <a:rPr lang="zh-CN" altLang="zh-CN"/>
              <a:t>、</a:t>
            </a:r>
            <a:r>
              <a:rPr lang="en-US" altLang="zh-CN"/>
              <a:t>ORM</a:t>
            </a:r>
            <a:r>
              <a:rPr lang="zh-CN" altLang="zh-CN"/>
              <a:t>、</a:t>
            </a:r>
            <a:r>
              <a:rPr lang="en-US" altLang="zh-CN"/>
              <a:t>OXM</a:t>
            </a:r>
            <a:r>
              <a:rPr lang="zh-CN" altLang="zh-CN"/>
              <a:t>、</a:t>
            </a:r>
            <a:r>
              <a:rPr lang="en-US" altLang="zh-CN"/>
              <a:t>JMS</a:t>
            </a:r>
            <a:r>
              <a:rPr lang="zh-CN" altLang="zh-CN"/>
              <a:t>和</a:t>
            </a:r>
            <a:r>
              <a:rPr lang="en-US" altLang="zh-CN"/>
              <a:t>Transactions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JDBC</a:t>
            </a:r>
            <a:r>
              <a:rPr lang="zh-CN" altLang="zh-CN"/>
              <a:t>模块：提供了一个</a:t>
            </a:r>
            <a:r>
              <a:rPr lang="en-US" altLang="zh-CN"/>
              <a:t>JDBC</a:t>
            </a:r>
            <a:r>
              <a:rPr lang="zh-CN" altLang="zh-CN"/>
              <a:t>的抽象层，大幅度的减少了在开发过程中对数据库操作的编码。</a:t>
            </a:r>
          </a:p>
          <a:p>
            <a:r>
              <a:rPr lang="en-US" altLang="zh-CN"/>
              <a:t>ORM</a:t>
            </a:r>
            <a:r>
              <a:rPr lang="zh-CN" altLang="zh-CN"/>
              <a:t>模块：对流行的对象关系映射</a:t>
            </a:r>
            <a:r>
              <a:rPr lang="en-US" altLang="zh-CN"/>
              <a:t>API</a:t>
            </a:r>
            <a:r>
              <a:rPr lang="zh-CN" altLang="zh-CN"/>
              <a:t>，包括</a:t>
            </a:r>
            <a:r>
              <a:rPr lang="en-US" altLang="zh-CN"/>
              <a:t>JPA</a:t>
            </a:r>
            <a:r>
              <a:rPr lang="zh-CN" altLang="zh-CN"/>
              <a:t>、</a:t>
            </a:r>
            <a:r>
              <a:rPr lang="en-US" altLang="zh-CN"/>
              <a:t>JDO</a:t>
            </a:r>
            <a:r>
              <a:rPr lang="zh-CN" altLang="zh-CN"/>
              <a:t>和</a:t>
            </a:r>
            <a:r>
              <a:rPr lang="en-US" altLang="zh-CN"/>
              <a:t>Hibernate</a:t>
            </a:r>
            <a:r>
              <a:rPr lang="zh-CN" altLang="zh-CN"/>
              <a:t>提供了集成层支持。</a:t>
            </a:r>
          </a:p>
          <a:p>
            <a:r>
              <a:rPr lang="en-US" altLang="zh-CN"/>
              <a:t>OXM</a:t>
            </a:r>
            <a:r>
              <a:rPr lang="zh-CN" altLang="zh-CN"/>
              <a:t>模块：提供了一个支持对象</a:t>
            </a:r>
            <a:r>
              <a:rPr lang="en-US" altLang="zh-CN"/>
              <a:t>/ XML</a:t>
            </a:r>
            <a:r>
              <a:rPr lang="zh-CN" altLang="zh-CN"/>
              <a:t>映射的抽象层实现，如</a:t>
            </a:r>
            <a:r>
              <a:rPr lang="en-US" altLang="zh-CN"/>
              <a:t>JAXB</a:t>
            </a:r>
            <a:r>
              <a:rPr lang="zh-CN" altLang="zh-CN"/>
              <a:t>、</a:t>
            </a:r>
            <a:r>
              <a:rPr lang="en-US" altLang="zh-CN"/>
              <a:t>Castor</a:t>
            </a:r>
            <a:r>
              <a:rPr lang="zh-CN" altLang="zh-CN"/>
              <a:t>、</a:t>
            </a:r>
            <a:r>
              <a:rPr lang="en-US" altLang="zh-CN"/>
              <a:t>XMLBeans</a:t>
            </a:r>
            <a:r>
              <a:rPr lang="zh-CN" altLang="zh-CN"/>
              <a:t>、</a:t>
            </a:r>
            <a:r>
              <a:rPr lang="en-US" altLang="zh-CN"/>
              <a:t>JiBX</a:t>
            </a:r>
            <a:r>
              <a:rPr lang="zh-CN" altLang="zh-CN"/>
              <a:t>和</a:t>
            </a:r>
            <a:r>
              <a:rPr lang="en-US" altLang="zh-CN"/>
              <a:t>XStream</a:t>
            </a:r>
            <a:r>
              <a:rPr lang="zh-CN" altLang="zh-CN"/>
              <a:t>。</a:t>
            </a:r>
          </a:p>
          <a:p>
            <a:r>
              <a:rPr lang="en-US" altLang="zh-CN"/>
              <a:t>JMS</a:t>
            </a:r>
            <a:r>
              <a:rPr lang="zh-CN" altLang="zh-CN"/>
              <a:t>模块：指</a:t>
            </a:r>
            <a:r>
              <a:rPr lang="en-US" altLang="zh-CN"/>
              <a:t>Java</a:t>
            </a:r>
            <a:r>
              <a:rPr lang="zh-CN" altLang="zh-CN"/>
              <a:t>消息传递服务，包含使用和产生信息的特性，自</a:t>
            </a:r>
            <a:r>
              <a:rPr lang="en-US" altLang="zh-CN"/>
              <a:t>4.1</a:t>
            </a:r>
            <a:r>
              <a:rPr lang="zh-CN" altLang="zh-CN"/>
              <a:t>版本后支持与</a:t>
            </a:r>
            <a:r>
              <a:rPr lang="en-US" altLang="zh-CN"/>
              <a:t>Spring-message</a:t>
            </a:r>
            <a:r>
              <a:rPr lang="zh-CN" altLang="zh-CN"/>
              <a:t>模块的集成。</a:t>
            </a:r>
          </a:p>
          <a:p>
            <a:r>
              <a:rPr lang="en-US" altLang="zh-CN"/>
              <a:t>Transactions</a:t>
            </a:r>
            <a:r>
              <a:rPr lang="zh-CN" altLang="zh-CN"/>
              <a:t>事务模块：支持对实现特殊接口以及所有</a:t>
            </a:r>
            <a:r>
              <a:rPr lang="en-US" altLang="zh-CN"/>
              <a:t>POJO</a:t>
            </a:r>
            <a:r>
              <a:rPr lang="zh-CN" altLang="zh-CN"/>
              <a:t>类的编程和声明式的事务管理。</a:t>
            </a:r>
          </a:p>
          <a:p>
            <a:r>
              <a:rPr lang="en-US" altLang="zh-CN" b="1"/>
              <a:t>Web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</a:t>
            </a:r>
            <a:r>
              <a:rPr lang="en-US" altLang="zh-CN"/>
              <a:t>Web</a:t>
            </a:r>
            <a:r>
              <a:rPr lang="zh-CN" altLang="zh-CN"/>
              <a:t>层包括</a:t>
            </a:r>
            <a:r>
              <a:rPr lang="en-US" altLang="zh-CN"/>
              <a:t>WebSocket</a:t>
            </a:r>
            <a:r>
              <a:rPr lang="zh-CN" altLang="zh-CN"/>
              <a:t>、</a:t>
            </a:r>
            <a:r>
              <a:rPr lang="en-US" altLang="zh-CN"/>
              <a:t>Servlet</a:t>
            </a:r>
            <a:r>
              <a:rPr lang="zh-CN" altLang="zh-CN"/>
              <a:t>、</a:t>
            </a:r>
            <a:r>
              <a:rPr lang="en-US" altLang="zh-CN"/>
              <a:t>Web</a:t>
            </a:r>
            <a:r>
              <a:rPr lang="zh-CN" altLang="zh-CN"/>
              <a:t>和</a:t>
            </a:r>
            <a:r>
              <a:rPr lang="en-US" altLang="zh-CN"/>
              <a:t>Portlet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WebSocket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</a:t>
            </a:r>
            <a:r>
              <a:rPr lang="en-US" altLang="zh-CN"/>
              <a:t>WebSocket </a:t>
            </a:r>
            <a:r>
              <a:rPr lang="zh-CN" altLang="zh-CN"/>
              <a:t>和</a:t>
            </a:r>
            <a:r>
              <a:rPr lang="en-US" altLang="zh-CN"/>
              <a:t>SockJS</a:t>
            </a:r>
            <a:r>
              <a:rPr lang="zh-CN" altLang="zh-CN"/>
              <a:t>的实现，以及对</a:t>
            </a:r>
            <a:r>
              <a:rPr lang="en-US" altLang="zh-CN"/>
              <a:t>STOMP</a:t>
            </a:r>
            <a:r>
              <a:rPr lang="zh-CN" altLang="zh-CN"/>
              <a:t>的支持。</a:t>
            </a:r>
          </a:p>
          <a:p>
            <a:r>
              <a:rPr lang="en-US" altLang="zh-CN"/>
              <a:t>Servlet </a:t>
            </a:r>
            <a:r>
              <a:rPr lang="zh-CN" altLang="zh-CN"/>
              <a:t>模块：也称为</a:t>
            </a:r>
            <a:r>
              <a:rPr lang="en-US" altLang="zh-CN"/>
              <a:t>Spring-webmvc</a:t>
            </a:r>
            <a:r>
              <a:rPr lang="zh-CN" altLang="zh-CN"/>
              <a:t>模块，包含了</a:t>
            </a:r>
            <a:r>
              <a:rPr lang="en-US" altLang="zh-CN"/>
              <a:t>Spring</a:t>
            </a:r>
            <a:r>
              <a:rPr lang="zh-CN" altLang="zh-CN"/>
              <a:t>的模型—视图—控制器（</a:t>
            </a:r>
            <a:r>
              <a:rPr lang="en-US" altLang="zh-CN"/>
              <a:t>MVC</a:t>
            </a:r>
            <a:r>
              <a:rPr lang="zh-CN" altLang="zh-CN"/>
              <a:t>）和</a:t>
            </a:r>
            <a:r>
              <a:rPr lang="en-US" altLang="zh-CN"/>
              <a:t>REST Web Services</a:t>
            </a:r>
            <a:r>
              <a:rPr lang="zh-CN" altLang="zh-CN"/>
              <a:t>实现的</a:t>
            </a:r>
            <a:r>
              <a:rPr lang="en-US" altLang="zh-CN"/>
              <a:t>Web</a:t>
            </a:r>
            <a:r>
              <a:rPr lang="zh-CN" altLang="zh-CN"/>
              <a:t>应用程序。</a:t>
            </a:r>
          </a:p>
          <a:p>
            <a:r>
              <a:rPr lang="en-US" altLang="zh-CN"/>
              <a:t>Web</a:t>
            </a:r>
            <a:r>
              <a:rPr lang="zh-CN" altLang="zh-CN"/>
              <a:t>模块：提供了基本的</a:t>
            </a:r>
            <a:r>
              <a:rPr lang="en-US" altLang="zh-CN"/>
              <a:t>Web</a:t>
            </a:r>
            <a:r>
              <a:rPr lang="zh-CN" altLang="zh-CN"/>
              <a:t>开发集成特性，例如：多文件上传功能、使用</a:t>
            </a:r>
            <a:r>
              <a:rPr lang="en-US" altLang="zh-CN"/>
              <a:t>Servlet</a:t>
            </a:r>
            <a:r>
              <a:rPr lang="zh-CN" altLang="zh-CN"/>
              <a:t>监听器来初始化</a:t>
            </a:r>
            <a:r>
              <a:rPr lang="en-US" altLang="zh-CN"/>
              <a:t>IoC</a:t>
            </a:r>
            <a:r>
              <a:rPr lang="zh-CN" altLang="zh-CN"/>
              <a:t>容器以及</a:t>
            </a:r>
            <a:r>
              <a:rPr lang="en-US" altLang="zh-CN"/>
              <a:t>Web</a:t>
            </a:r>
            <a:r>
              <a:rPr lang="zh-CN" altLang="zh-CN"/>
              <a:t>应用上下文。</a:t>
            </a:r>
          </a:p>
          <a:p>
            <a:r>
              <a:rPr lang="en-US" altLang="zh-CN"/>
              <a:t>Portlet </a:t>
            </a:r>
            <a:r>
              <a:rPr lang="zh-CN" altLang="zh-CN"/>
              <a:t>模块：提供了在</a:t>
            </a:r>
            <a:r>
              <a:rPr lang="en-US" altLang="zh-CN"/>
              <a:t>portlet</a:t>
            </a:r>
            <a:r>
              <a:rPr lang="zh-CN" altLang="zh-CN"/>
              <a:t>环境中使用</a:t>
            </a:r>
            <a:r>
              <a:rPr lang="en-US" altLang="zh-CN"/>
              <a:t>MVC</a:t>
            </a:r>
            <a:r>
              <a:rPr lang="zh-CN" altLang="zh-CN"/>
              <a:t>实现，类似</a:t>
            </a:r>
            <a:r>
              <a:rPr lang="en-US" altLang="zh-CN"/>
              <a:t>Servlet</a:t>
            </a:r>
            <a:r>
              <a:rPr lang="zh-CN" altLang="zh-CN"/>
              <a:t>模块的功能。</a:t>
            </a:r>
          </a:p>
          <a:p>
            <a:r>
              <a:rPr lang="zh-CN" altLang="zh-CN" b="1"/>
              <a:t>其他模块</a:t>
            </a:r>
            <a:endParaRPr lang="zh-CN" altLang="zh-CN"/>
          </a:p>
          <a:p>
            <a:r>
              <a:rPr lang="en-US" altLang="zh-CN"/>
              <a:t>Spring</a:t>
            </a:r>
            <a:r>
              <a:rPr lang="zh-CN" altLang="zh-CN"/>
              <a:t>的其他模块还有</a:t>
            </a:r>
            <a:r>
              <a:rPr lang="en-US" altLang="zh-CN"/>
              <a:t>AOP</a:t>
            </a:r>
            <a:r>
              <a:rPr lang="zh-CN" altLang="zh-CN"/>
              <a:t>、</a:t>
            </a:r>
            <a:r>
              <a:rPr lang="en-US" altLang="zh-CN"/>
              <a:t>Aspects </a:t>
            </a:r>
            <a:r>
              <a:rPr lang="zh-CN" altLang="zh-CN"/>
              <a:t>、</a:t>
            </a:r>
            <a:r>
              <a:rPr lang="en-US" altLang="zh-CN"/>
              <a:t>Instrumentation </a:t>
            </a:r>
            <a:r>
              <a:rPr lang="zh-CN" altLang="zh-CN"/>
              <a:t>以及</a:t>
            </a:r>
            <a:r>
              <a:rPr lang="en-US" altLang="zh-CN"/>
              <a:t>Test</a:t>
            </a:r>
            <a:r>
              <a:rPr lang="zh-CN" altLang="zh-CN"/>
              <a:t>模块，具体介绍如下：</a:t>
            </a:r>
          </a:p>
          <a:p>
            <a:r>
              <a:rPr lang="en-US" altLang="zh-CN"/>
              <a:t>AOP</a:t>
            </a:r>
            <a:r>
              <a:rPr lang="zh-CN" altLang="zh-CN"/>
              <a:t>模块：提供了面向切面编程实现，允许定义方法拦截器和切入点，将代码按照功能进行分离，以降低耦合性。</a:t>
            </a:r>
          </a:p>
          <a:p>
            <a:r>
              <a:rPr lang="en-US" altLang="zh-CN"/>
              <a:t>Aspects </a:t>
            </a:r>
            <a:r>
              <a:rPr lang="zh-CN" altLang="zh-CN"/>
              <a:t>模块：提供了与</a:t>
            </a:r>
            <a:r>
              <a:rPr lang="en-US" altLang="zh-CN"/>
              <a:t>AspectJ</a:t>
            </a:r>
            <a:r>
              <a:rPr lang="zh-CN" altLang="zh-CN"/>
              <a:t>的集成功能，</a:t>
            </a:r>
            <a:r>
              <a:rPr lang="en-US" altLang="zh-CN"/>
              <a:t>AspectJ</a:t>
            </a:r>
            <a:r>
              <a:rPr lang="zh-CN" altLang="zh-CN"/>
              <a:t>是一个功能强大且成熟的面向切面编程（</a:t>
            </a:r>
            <a:r>
              <a:rPr lang="en-US" altLang="zh-CN"/>
              <a:t>AOP</a:t>
            </a:r>
            <a:r>
              <a:rPr lang="zh-CN" altLang="zh-CN"/>
              <a:t>）框架。</a:t>
            </a:r>
          </a:p>
          <a:p>
            <a:r>
              <a:rPr lang="en-US" altLang="zh-CN"/>
              <a:t>Instrumentation </a:t>
            </a:r>
            <a:r>
              <a:rPr lang="zh-CN" altLang="zh-CN"/>
              <a:t>模块：提供了类工具的支持和类加载器的实现，可以在特定的应用服务器中使用。</a:t>
            </a:r>
          </a:p>
          <a:p>
            <a:r>
              <a:rPr lang="en-US" altLang="zh-CN"/>
              <a:t>Messaging</a:t>
            </a:r>
            <a:r>
              <a:rPr lang="zh-CN" altLang="zh-CN"/>
              <a:t>模块：</a:t>
            </a:r>
            <a:r>
              <a:rPr lang="en-US" altLang="zh-CN"/>
              <a:t>Spring4.0</a:t>
            </a:r>
            <a:r>
              <a:rPr lang="zh-CN" altLang="zh-CN"/>
              <a:t>以后新增的模块，它提供了对消息传递体系结构和协议的支持。</a:t>
            </a:r>
          </a:p>
          <a:p>
            <a:r>
              <a:rPr lang="en-US" altLang="zh-CN"/>
              <a:t>Test</a:t>
            </a:r>
            <a:r>
              <a:rPr lang="zh-CN" altLang="zh-CN"/>
              <a:t>模块：提供了对单元测试和集成测试的支持。</a:t>
            </a:r>
          </a:p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40ABA03D-F9C9-4BE7-934A-DBC15FC94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6BB38F-BE07-455A-BE03-BE03D261330F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6C887330-2945-4D98-B4BC-6AEA62E3F0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64AA1B23-B555-4DCE-A5B0-59F79E3E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AEF91AE4-1E13-44D5-9C9F-239DA88EF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7BB510-9C45-448E-A505-89A05A7B1EB9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BB9D587C-BB44-4566-9D0C-59C4B208BB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644623A3-DC15-4131-8C33-80824C40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B31AB20F-73B2-4E60-B5EF-6F51645A3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FBADD6-7F4D-42FE-A9E5-5E8A43A369E0}" type="slidenum">
              <a:rPr lang="zh-CN" altLang="en-US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28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EC59B9E-68D7-4113-8F0F-87DF8669162E}"/>
              </a:ext>
            </a:extLst>
          </p:cNvPr>
          <p:cNvSpPr/>
          <p:nvPr userDrawn="1"/>
        </p:nvSpPr>
        <p:spPr>
          <a:xfrm>
            <a:off x="-1588" y="-13098"/>
            <a:ext cx="9144001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4E4ADF-1EA7-4E0D-A12C-A712878E44BA}"/>
              </a:ext>
            </a:extLst>
          </p:cNvPr>
          <p:cNvSpPr/>
          <p:nvPr userDrawn="1"/>
        </p:nvSpPr>
        <p:spPr>
          <a:xfrm>
            <a:off x="401639" y="4827985"/>
            <a:ext cx="8740775" cy="3155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F65B1-E967-448C-9474-B6FDA07FC15C}"/>
              </a:ext>
            </a:extLst>
          </p:cNvPr>
          <p:cNvSpPr/>
          <p:nvPr userDrawn="1"/>
        </p:nvSpPr>
        <p:spPr>
          <a:xfrm>
            <a:off x="1" y="4827985"/>
            <a:ext cx="360363" cy="3238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80CBA-7947-4EAF-ACE5-4B4E6D1EC5C0}"/>
              </a:ext>
            </a:extLst>
          </p:cNvPr>
          <p:cNvSpPr txBox="1">
            <a:spLocks/>
          </p:cNvSpPr>
          <p:nvPr userDrawn="1"/>
        </p:nvSpPr>
        <p:spPr>
          <a:xfrm>
            <a:off x="1" y="4827985"/>
            <a:ext cx="360363" cy="31551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CF20EB6-2408-47B9-AE93-40D8A2E08069}" type="slidenum">
              <a:rPr lang="zh-CN" altLang="en-US" sz="1100"/>
              <a:pPr>
                <a:defRPr/>
              </a:pPr>
              <a:t>‹#›</a:t>
            </a:fld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37D8ED-F0CC-48EF-B9EC-361AACCCEBFA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558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355596" algn="l">
              <a:defRPr sz="3200" b="1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D5B9CD-372C-4911-8614-A0B05A73954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91372-51AA-4D6B-9082-2C342A084D83}"/>
              </a:ext>
            </a:extLst>
          </p:cNvPr>
          <p:cNvPicPr>
            <a:picLocks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22425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E83CCF-BE64-4D86-8289-E08A884B16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0213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11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09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B53C9B-B666-44EF-9E1F-3A629D605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</a:t>
            </a:r>
            <a:r>
              <a:rPr lang="zh-CN" altLang="en-US"/>
              <a:t>应用开发基础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5934AF3-9365-4C13-84E0-29DD1AA34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E80AB7-6873-4586-B124-C93E7341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db.properties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0CECE337-7342-477B-89B4-ED94F18BBAC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  <p:sp>
        <p:nvSpPr>
          <p:cNvPr id="37" name="矩形 16">
            <a:extLst>
              <a:ext uri="{FF2B5EF4-FFF2-40B4-BE49-F238E27FC236}">
                <a16:creationId xmlns:a16="http://schemas.microsoft.com/office/drawing/2014/main" id="{9631F143-FC88-4F0A-9C49-275036C8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6" y="1169511"/>
            <a:ext cx="8963997" cy="3290351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jdbc.driver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com.mysql.jdbc.Driver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jdbc.url=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jdbc:mysql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://localhost:3306/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mybatis?characterEncoding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=utf-8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jdbc.username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=root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jdbc.password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=root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jdbc.maxTotal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jdbc.maxIdle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jdbc.initialSize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404116-96CD-4F06-9398-DA6B9C08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04921824-4DAF-4F28-96D2-E3D41CFE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1" y="1130061"/>
            <a:ext cx="8943398" cy="3588178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 l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context:property-placeholder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classpath:db.properties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&lt;bean id="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class="org.apache.commons.dbcp2.BasicDataSource"&gt;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&lt;property name="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driverClassName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value="${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jdbc.driver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 /&gt;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...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&lt;/bean&gt;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&lt;bean id="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transactionManager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"class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="org.springframework.jdbc.datasource.DataSourceTransactionManager"&gt;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&lt;property name="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/&gt;&lt;/bean&gt;	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tx:annotation-driven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transaction-manager="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transactionManager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&lt;bean id="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sqlSessionFactory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org.mybatis.spring.SqlSessionFactoryBean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&lt;property name="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&lt;property name="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configLocation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classpath:mybatis-config.xml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/&gt;&lt;/bean&gt;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&lt;bean class="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org.mybatis.spring.mapper.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MapperScannerConfigurer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&lt;property name="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basePackage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value="cn.edu.ujn.ch17.dao"/&gt;&lt;/bean&gt;</a:t>
            </a:r>
          </a:p>
          <a:p>
            <a:pPr>
              <a:lnSpc>
                <a:spcPct val="110000"/>
              </a:lnSpc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context:component-scan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base-package="cn.edu.ujn.ch17.service" /&gt;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C8E54D9-1166-4858-9D38-1669E881F493}"/>
              </a:ext>
            </a:extLst>
          </p:cNvPr>
          <p:cNvSpPr/>
          <p:nvPr/>
        </p:nvSpPr>
        <p:spPr>
          <a:xfrm>
            <a:off x="7036438" y="1293433"/>
            <a:ext cx="1375172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数据源配置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FD720CD-F4A1-49AD-B987-4096FCD41F4E}"/>
              </a:ext>
            </a:extLst>
          </p:cNvPr>
          <p:cNvCxnSpPr>
            <a:cxnSpLocks/>
          </p:cNvCxnSpPr>
          <p:nvPr/>
        </p:nvCxnSpPr>
        <p:spPr>
          <a:xfrm flipH="1">
            <a:off x="6315075" y="1450596"/>
            <a:ext cx="721520" cy="91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8371952-DA48-4EDD-801E-195D7B33C45C}"/>
              </a:ext>
            </a:extLst>
          </p:cNvPr>
          <p:cNvSpPr/>
          <p:nvPr/>
        </p:nvSpPr>
        <p:spPr>
          <a:xfrm>
            <a:off x="2272722" y="2077873"/>
            <a:ext cx="1831191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配置事务管理器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B208A5-0331-49E9-9D94-ED365DEAEA00}"/>
              </a:ext>
            </a:extLst>
          </p:cNvPr>
          <p:cNvCxnSpPr/>
          <p:nvPr/>
        </p:nvCxnSpPr>
        <p:spPr>
          <a:xfrm flipH="1">
            <a:off x="2071687" y="2285791"/>
            <a:ext cx="209550" cy="1928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FFB5CB9-8E5C-4096-BCF8-77DCBC321343}"/>
              </a:ext>
            </a:extLst>
          </p:cNvPr>
          <p:cNvSpPr/>
          <p:nvPr/>
        </p:nvSpPr>
        <p:spPr>
          <a:xfrm>
            <a:off x="4786313" y="2077872"/>
            <a:ext cx="1623113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开启事务注解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697A50-3843-4B46-9352-B8F8B508294A}"/>
              </a:ext>
            </a:extLst>
          </p:cNvPr>
          <p:cNvCxnSpPr>
            <a:cxnSpLocks/>
          </p:cNvCxnSpPr>
          <p:nvPr/>
        </p:nvCxnSpPr>
        <p:spPr>
          <a:xfrm flipH="1">
            <a:off x="1955007" y="2271959"/>
            <a:ext cx="2831306" cy="700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26C91394-7D92-4B85-ABA1-59B1EFC7575D}"/>
              </a:ext>
            </a:extLst>
          </p:cNvPr>
          <p:cNvSpPr/>
          <p:nvPr/>
        </p:nvSpPr>
        <p:spPr>
          <a:xfrm>
            <a:off x="6689857" y="2776547"/>
            <a:ext cx="1971064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3766BB-5208-47CB-8DDA-19FF6FCF0069}"/>
              </a:ext>
            </a:extLst>
          </p:cNvPr>
          <p:cNvCxnSpPr>
            <a:cxnSpLocks/>
          </p:cNvCxnSpPr>
          <p:nvPr/>
        </p:nvCxnSpPr>
        <p:spPr>
          <a:xfrm flipH="1">
            <a:off x="6246944" y="2969429"/>
            <a:ext cx="442913" cy="2500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49B0124-A8FE-4527-BFBA-89B35D640A65}"/>
              </a:ext>
            </a:extLst>
          </p:cNvPr>
          <p:cNvSpPr/>
          <p:nvPr/>
        </p:nvSpPr>
        <p:spPr>
          <a:xfrm>
            <a:off x="6329692" y="3885489"/>
            <a:ext cx="2579915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文件扫描器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3B2F1FC-29FA-43A1-B74E-65DDB813BA3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699256" y="4069200"/>
            <a:ext cx="630436" cy="16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3BDCA54-E424-485E-BB57-BDE85D01FF70}"/>
              </a:ext>
            </a:extLst>
          </p:cNvPr>
          <p:cNvSpPr/>
          <p:nvPr/>
        </p:nvSpPr>
        <p:spPr>
          <a:xfrm>
            <a:off x="6672543" y="4350520"/>
            <a:ext cx="2222447" cy="321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层注解扫描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8CE000F-08A2-48AD-9A86-38181F17A38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699256" y="4511255"/>
            <a:ext cx="973287" cy="64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BF8EB170-3E03-4877-A788-2E2351A675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9" grpId="0" animBg="1"/>
      <p:bldP spid="22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7E632-022F-47C9-A6DA-C76BF003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mybatis-config.xml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591CF989-D35E-4F76-83BB-5E0026A6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84" y="1266544"/>
            <a:ext cx="8039819" cy="2235994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 ?&gt;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configuration PUBLIC "-//mybatis.org//DTD Config 3.0//EN"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"http://mybatis.org/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/mybatis-3-config.dtd"&gt;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&lt;package name="cn.edu.ujn.ch17.dao" /&gt;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typeAliases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4D01A7-BBC6-4A45-AE01-F2D60E0C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84" y="3774000"/>
            <a:ext cx="8039819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中已经配置了数据源信息以及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接口文件扫描器，所以在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的配置文件中只需要根据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类路径进行别名配置即可。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2524EE1-12D0-4498-803E-897DCBFE89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E9150-ABB9-48AF-9352-78DE795F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文件夹中，创建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springmvc-config.xml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8F2BB9E8-341B-495A-90F2-299C9160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704251"/>
            <a:ext cx="8783995" cy="23501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context:component-scan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base-package="cn.edu.ujn.ch17.controller" /&gt;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mvc:annotation-driven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&lt;bean class="org.springframework.web.servlet.view.InternalResourceViewResolver"&gt;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&lt;property name="prefix" value="/WEB-INF/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 /&gt;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&lt;property name="suffix" value=".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&lt;/bean&gt;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559D028-5852-41F7-9D56-6CE1E2389005}"/>
              </a:ext>
            </a:extLst>
          </p:cNvPr>
          <p:cNvSpPr/>
          <p:nvPr/>
        </p:nvSpPr>
        <p:spPr>
          <a:xfrm>
            <a:off x="3914774" y="1173046"/>
            <a:ext cx="2641301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Controller</a:t>
            </a:r>
            <a:r>
              <a:rPr lang="zh-CN" altLang="en-US" dirty="0"/>
              <a:t>层注解扫描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68F786-2E48-450E-A1C6-E66197F581C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62708" y="1380215"/>
            <a:ext cx="1452066" cy="440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5C57E80F-1A05-4A78-8D30-DE2E9F06ECE9}"/>
              </a:ext>
            </a:extLst>
          </p:cNvPr>
          <p:cNvSpPr/>
          <p:nvPr/>
        </p:nvSpPr>
        <p:spPr>
          <a:xfrm>
            <a:off x="6941837" y="3361602"/>
            <a:ext cx="1926118" cy="41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配置视图解析器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7835E1-C793-4288-8E75-24BF96C5129C}"/>
              </a:ext>
            </a:extLst>
          </p:cNvPr>
          <p:cNvCxnSpPr>
            <a:cxnSpLocks/>
          </p:cNvCxnSpPr>
          <p:nvPr/>
        </p:nvCxnSpPr>
        <p:spPr>
          <a:xfrm flipH="1" flipV="1">
            <a:off x="6170312" y="2978670"/>
            <a:ext cx="771525" cy="589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C6CE486-A412-40DF-9365-25F1133FFD73}"/>
              </a:ext>
            </a:extLst>
          </p:cNvPr>
          <p:cNvSpPr/>
          <p:nvPr/>
        </p:nvSpPr>
        <p:spPr>
          <a:xfrm>
            <a:off x="3709427" y="2080443"/>
            <a:ext cx="1932248" cy="367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加载注解驱动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439233-0634-453C-9218-4182989BA25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970049" y="2230464"/>
            <a:ext cx="739378" cy="33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34C8149A-EF2A-43B8-B94B-F2B8261D0F2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25301-ABFB-415C-8C92-4C0D4A1F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的文件监听器、编码过滤器以及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的前端控制器等信息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5CF81EDF-70D7-468E-B494-7BB52EB2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4" y="1452703"/>
            <a:ext cx="7962181" cy="35565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&lt;context-param&gt;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&lt;param-name&gt;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contextConfigLocation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&lt;param-value&gt;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classpath:applicationContext.xml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&lt;/context-param&gt;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&lt;listener&gt;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&lt;listener-class&gt;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org.springframework.web.context.ContextLoaderListener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&lt;/listener-class&gt;</a:t>
            </a:r>
          </a:p>
          <a:p>
            <a:pPr marL="0" lvl="1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&lt;/listener&gt;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&lt;filter&gt;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&lt;filter-name&gt;encoding&lt;/filter-name&gt;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&lt;filter-class&gt;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org.springframework.web.filter.CharacterEncodingFilter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&lt;/filter-class&gt;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&lt;param-name&gt;encoding&lt;/param-name&gt;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&lt;param-value&gt;UTF-8&lt;/param-value&gt;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&lt;filter-mapping&gt;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&lt;filter-name&gt;encoding&lt;/filter-name&gt;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-pattern&gt;*.action&lt;/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pPr marL="0" lvl="1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&lt;/filter-mapping&gt;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8DB3563-1C6C-408C-8256-0E49A005ECD1}"/>
              </a:ext>
            </a:extLst>
          </p:cNvPr>
          <p:cNvSpPr/>
          <p:nvPr/>
        </p:nvSpPr>
        <p:spPr>
          <a:xfrm>
            <a:off x="5877520" y="1714413"/>
            <a:ext cx="2602245" cy="450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文件监听器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A32936-D81F-4F10-BE74-F8C02B0D6125}"/>
              </a:ext>
            </a:extLst>
          </p:cNvPr>
          <p:cNvCxnSpPr>
            <a:cxnSpLocks/>
          </p:cNvCxnSpPr>
          <p:nvPr/>
        </p:nvCxnSpPr>
        <p:spPr>
          <a:xfrm flipH="1" flipV="1">
            <a:off x="5452467" y="1930071"/>
            <a:ext cx="425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5F9CC2E-9DFA-4D89-8661-5FD7CEFDF00F}"/>
              </a:ext>
            </a:extLst>
          </p:cNvPr>
          <p:cNvSpPr/>
          <p:nvPr/>
        </p:nvSpPr>
        <p:spPr>
          <a:xfrm>
            <a:off x="5877521" y="2641838"/>
            <a:ext cx="2437312" cy="3775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配置编码过滤器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32FCD5-7E42-40FA-BA9B-23E72CA9165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061719" y="2641839"/>
            <a:ext cx="815802" cy="18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8BE13C88-5C17-495C-A5DA-D2B93597A7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  <p:extLst>
      <p:ext uri="{BB962C8B-B14F-4D97-AF65-F5344CB8AC3E}">
        <p14:creationId xmlns:p14="http://schemas.microsoft.com/office/powerpoint/2010/main" val="13661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25301-ABFB-415C-8C92-4C0D4A1F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的文件监听器、编码过滤器以及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的前端控制器等信息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5CF81EDF-70D7-468E-B494-7BB52EB2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8" y="1550261"/>
            <a:ext cx="8531525" cy="2823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&lt;servlet-name&gt;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&lt;servlet-class&gt;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org.springframework.web.servlet.DispatcherServlet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&lt;/servlet-class&gt;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-param&gt;&lt;param-name&gt;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contextConfigLocation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&lt;param-value&gt;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classpath:springmvc-config.xml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&lt;/param-value&gt;&lt;/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&lt;load-on-startup&gt;1&lt;/load-on-startup&gt;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&lt;servlet-mapping&gt;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&lt;servlet-name&gt;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springmvc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-pattern&gt;/&lt;/</a:t>
            </a:r>
            <a:r>
              <a:rPr lang="en-US" altLang="zh-CN" sz="1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-pattern&gt;</a:t>
            </a:r>
          </a:p>
          <a:p>
            <a:pPr marL="0" lvl="1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&lt;/servlet-mapping&gt;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A1AFA86-806E-41BB-BA9C-CA1D540168F0}"/>
              </a:ext>
            </a:extLst>
          </p:cNvPr>
          <p:cNvSpPr/>
          <p:nvPr/>
        </p:nvSpPr>
        <p:spPr>
          <a:xfrm>
            <a:off x="5237198" y="3494485"/>
            <a:ext cx="3406469" cy="450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前端控制器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8BF7552-8269-4F27-BA71-41591B5E18C7}"/>
              </a:ext>
            </a:extLst>
          </p:cNvPr>
          <p:cNvCxnSpPr>
            <a:cxnSpLocks/>
          </p:cNvCxnSpPr>
          <p:nvPr/>
        </p:nvCxnSpPr>
        <p:spPr>
          <a:xfrm flipH="1">
            <a:off x="4611850" y="3719513"/>
            <a:ext cx="6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8BE13C88-5C17-495C-A5DA-D2B93597A73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37431D-0DF5-436A-ADB4-78F7DDE8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：是一个开源的</a:t>
            </a:r>
            <a:r>
              <a:rPr lang="zh-CN" altLang="en-US" b="1" dirty="0">
                <a:solidFill>
                  <a:srgbClr val="FF0000"/>
                </a:solidFill>
              </a:rPr>
              <a:t>分布式版本控制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有效、高速的</a:t>
            </a:r>
            <a:r>
              <a:rPr lang="zh-CN" altLang="en-US" b="1" dirty="0">
                <a:solidFill>
                  <a:srgbClr val="FF0000"/>
                </a:solidFill>
              </a:rPr>
              <a:t>项目版本管理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93DA59-E6CE-4E75-8F9B-B53390059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7D61E8-CDFB-4BA6-A205-75BCB05E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1" y="1660323"/>
            <a:ext cx="2095500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EA821F-39FD-4B5B-8747-FE9CEEE6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1" y="2665154"/>
            <a:ext cx="3479619" cy="2245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140F7B-2BAE-4C6A-BDAE-B81E50A9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04" y="-26060"/>
            <a:ext cx="4316581" cy="5169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0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A407D7BC-A872-4EA9-923B-CA0C5363850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1F50CE-530D-40BA-BFA1-EABF86F37ABB}"/>
              </a:ext>
            </a:extLst>
          </p:cNvPr>
          <p:cNvGrpSpPr>
            <a:grpSpLocks/>
          </p:cNvGrpSpPr>
          <p:nvPr/>
        </p:nvGrpSpPr>
        <p:grpSpPr bwMode="auto">
          <a:xfrm>
            <a:off x="772319" y="994574"/>
            <a:ext cx="7599362" cy="3443287"/>
            <a:chOff x="827584" y="1756903"/>
            <a:chExt cx="7598806" cy="3444382"/>
          </a:xfrm>
        </p:grpSpPr>
        <p:grpSp>
          <p:nvGrpSpPr>
            <p:cNvPr id="14" name="组合 3">
              <a:extLst>
                <a:ext uri="{FF2B5EF4-FFF2-40B4-BE49-F238E27FC236}">
                  <a16:creationId xmlns:a16="http://schemas.microsoft.com/office/drawing/2014/main" id="{0C371A58-D959-4282-BD2D-2787CF049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7" name="对角圆角矩形 10">
                <a:extLst>
                  <a:ext uri="{FF2B5EF4-FFF2-40B4-BE49-F238E27FC236}">
                    <a16:creationId xmlns:a16="http://schemas.microsoft.com/office/drawing/2014/main" id="{F7369FEE-FEE0-4CD8-90F4-97E3716AA4BF}"/>
                  </a:ext>
                </a:extLst>
              </p:cNvPr>
              <p:cNvSpPr/>
              <p:nvPr/>
            </p:nvSpPr>
            <p:spPr>
              <a:xfrm>
                <a:off x="827584" y="4035689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" name="组合 2">
                <a:extLst>
                  <a:ext uri="{FF2B5EF4-FFF2-40B4-BE49-F238E27FC236}">
                    <a16:creationId xmlns:a16="http://schemas.microsoft.com/office/drawing/2014/main" id="{F696F01C-D4E9-42C2-8E4A-016828456D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12CA430A-8660-4601-B906-8C1EB857FACE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">
                  <a:extLst>
                    <a:ext uri="{FF2B5EF4-FFF2-40B4-BE49-F238E27FC236}">
                      <a16:creationId xmlns:a16="http://schemas.microsoft.com/office/drawing/2014/main" id="{1240E90C-6560-4498-A1AA-37713CED79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2E1EA0E1-15EE-43B8-9266-64938A514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189315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17.2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整合应用测试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716545CB-E396-496B-B26B-F1E9ECCE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484297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17.1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BCB2F-F084-41B9-867B-048A8151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cn.edu.ujn.ch17.dao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包，并在包中创建持久化类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AE099E3-E550-4CC2-8976-46300FD1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2" y="1544995"/>
            <a:ext cx="7737466" cy="31218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Customer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Integer id;        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username;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客户名称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jobs;      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职业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phone;      //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//..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getter/setter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6955136-2DD1-4441-84BD-E18C301AD34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09D60-E30C-4FB6-9BB1-6603E468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目录下，创建一个</a:t>
            </a:r>
            <a:r>
              <a:rPr lang="en-US" altLang="zh-CN" dirty="0"/>
              <a:t>cn.edu.ujn.ch17.dao</a:t>
            </a:r>
            <a:r>
              <a:rPr lang="zh-CN" altLang="zh-CN" dirty="0"/>
              <a:t>包，并在包中创建接口文件</a:t>
            </a:r>
            <a:r>
              <a:rPr lang="en-US" altLang="zh-CN" dirty="0" err="1"/>
              <a:t>CustomerDao</a:t>
            </a:r>
            <a:r>
              <a:rPr lang="zh-CN" altLang="zh-CN" dirty="0"/>
              <a:t>以及对应的映射文件</a:t>
            </a:r>
            <a:r>
              <a:rPr lang="en-US" altLang="zh-CN" dirty="0"/>
              <a:t>CustomerDao.xml</a:t>
            </a:r>
            <a:r>
              <a:rPr lang="zh-CN" altLang="zh-CN" dirty="0"/>
              <a:t>，编辑后分别</a:t>
            </a:r>
            <a:r>
              <a:rPr lang="zh-CN" altLang="en-US" dirty="0"/>
              <a:t>如下</a:t>
            </a:r>
            <a:r>
              <a:rPr lang="zh-CN" altLang="zh-CN" dirty="0"/>
              <a:t>所示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CustomerDao.java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D18A1E45-7B34-4E45-8DB7-CA6B05C5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8" y="2351485"/>
            <a:ext cx="7979434" cy="23585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import cn.edu.ujn.ch17.Customer;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interface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CustomerDao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Customer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 id);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7CEA18D-0B79-49BD-ABDB-3DBB2CB13A1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588D12-5AA0-4F18-81AD-02CCF410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r>
              <a:rPr lang="zh-CN" altLang="en-US" dirty="0"/>
              <a:t>周周四</a:t>
            </a:r>
            <a:r>
              <a:rPr lang="en-US" altLang="zh-CN" dirty="0"/>
              <a:t>1-2</a:t>
            </a:r>
            <a:r>
              <a:rPr lang="zh-CN" altLang="en-US" dirty="0"/>
              <a:t>节（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日）</a:t>
            </a:r>
            <a:endParaRPr lang="en-US" altLang="zh-CN" dirty="0"/>
          </a:p>
          <a:p>
            <a:pPr lvl="1"/>
            <a:r>
              <a:rPr lang="zh-CN" altLang="en-US" dirty="0"/>
              <a:t>济南大学网络教学平台</a:t>
            </a:r>
            <a:endParaRPr lang="en-US" altLang="zh-CN" dirty="0"/>
          </a:p>
          <a:p>
            <a:pPr lvl="1"/>
            <a:r>
              <a:rPr lang="zh-CN" altLang="en-US" dirty="0"/>
              <a:t>手机考试</a:t>
            </a:r>
            <a:r>
              <a:rPr lang="en-US" altLang="zh-CN" dirty="0"/>
              <a:t>+</a:t>
            </a:r>
            <a:r>
              <a:rPr lang="zh-CN" altLang="en-US" dirty="0"/>
              <a:t>电脑编程</a:t>
            </a:r>
            <a:endParaRPr lang="en-US" altLang="zh-CN" dirty="0"/>
          </a:p>
          <a:p>
            <a:r>
              <a:rPr lang="zh-CN" altLang="en-US" dirty="0"/>
              <a:t>模拟考试（熟悉考试流程）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-6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不计入成绩</a:t>
            </a:r>
            <a:endParaRPr lang="en-US" altLang="zh-CN" dirty="0"/>
          </a:p>
          <a:p>
            <a:r>
              <a:rPr lang="zh-CN" altLang="en-US" dirty="0"/>
              <a:t>注意事项：</a:t>
            </a:r>
            <a:endParaRPr lang="en-US" altLang="zh-CN" dirty="0"/>
          </a:p>
          <a:p>
            <a:pPr lvl="1"/>
            <a:r>
              <a:rPr lang="zh-CN" altLang="en-US" dirty="0"/>
              <a:t>手机要允许学习通</a:t>
            </a:r>
            <a:r>
              <a:rPr lang="en-US" altLang="zh-CN" dirty="0"/>
              <a:t>APP</a:t>
            </a:r>
            <a:r>
              <a:rPr lang="zh-CN" altLang="en-US" dirty="0"/>
              <a:t>使用摄像头</a:t>
            </a:r>
            <a:endParaRPr lang="en-US" altLang="zh-CN" dirty="0"/>
          </a:p>
          <a:p>
            <a:pPr lvl="1"/>
            <a:r>
              <a:rPr lang="zh-CN" altLang="en-US" dirty="0"/>
              <a:t>程序提交采用作业方式提交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A43BA-BF7B-4FCE-99C8-0CFAFC03A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关于考试时间</a:t>
            </a:r>
          </a:p>
        </p:txBody>
      </p:sp>
    </p:spTree>
    <p:extLst>
      <p:ext uri="{BB962C8B-B14F-4D97-AF65-F5344CB8AC3E}">
        <p14:creationId xmlns:p14="http://schemas.microsoft.com/office/powerpoint/2010/main" val="98143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E42AC-C019-4172-AE2A-4042C4B8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CustomerDao.xml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E406879-9DA5-4EDA-86B0-546CC64C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15" y="1130060"/>
            <a:ext cx="8453887" cy="25989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&lt;?xml version="1.0" encoding="UTF-8"?&gt;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&lt;!DOCTYPE mapper PUBLIC "-//mybatis.org//DTD Mapper 3.0//EN"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"http://mybatis.org/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/mybatis-3-mapper.dtd"&gt;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&lt;mapper namespace="cn.edu.ujn.ch17.dao.CustomerDao"&gt;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&lt;select id="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="Integer"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="Customer"&gt;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*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t_customer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id = #{id}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&lt;/select&gt;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&lt;/mapper&gt;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6676BA-480B-45D3-A58E-A3207E120DF2}"/>
              </a:ext>
            </a:extLst>
          </p:cNvPr>
          <p:cNvGrpSpPr>
            <a:grpSpLocks/>
          </p:cNvGrpSpPr>
          <p:nvPr/>
        </p:nvGrpSpPr>
        <p:grpSpPr bwMode="auto">
          <a:xfrm>
            <a:off x="166418" y="3807619"/>
            <a:ext cx="8684284" cy="1027510"/>
            <a:chOff x="137304" y="4386264"/>
            <a:chExt cx="8162940" cy="137001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BD875FE-81F4-4320-BD17-F5EED8AF9F8B}"/>
                </a:ext>
              </a:extLst>
            </p:cNvPr>
            <p:cNvSpPr/>
            <p:nvPr/>
          </p:nvSpPr>
          <p:spPr>
            <a:xfrm>
              <a:off x="580909" y="4402635"/>
              <a:ext cx="7719335" cy="1353641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小提示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在前面环境搭建时，已经在配置文件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applicationContext.xml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中使用包扫描的形式加入了扫描包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cn.edu.ujn.ch17.dao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，所以在这里完成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DAO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层接口及映射文件开发后，就不必再进行映射文件的扫描配置了。</a:t>
              </a:r>
            </a:p>
          </p:txBody>
        </p:sp>
        <p:pic>
          <p:nvPicPr>
            <p:cNvPr id="33799" name="Picture 2" descr="E:\白沙\设计文档\素材\灯泡.png">
              <a:extLst>
                <a:ext uri="{FF2B5EF4-FFF2-40B4-BE49-F238E27FC236}">
                  <a16:creationId xmlns:a16="http://schemas.microsoft.com/office/drawing/2014/main" id="{DED02348-5409-497B-904A-55E19E11F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04" y="4386264"/>
              <a:ext cx="1043637" cy="137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79677AF5-F0EF-49FB-AE36-8FC79DD959E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42DB6-AB61-4B6B-8F79-1B4735B5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cn.edu.ujn.ch17.service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包，然后在包中创建接口文件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查询客户的方法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FB8E47A0-22F5-44E5-B295-CEAB94B3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40" y="1925983"/>
            <a:ext cx="8109302" cy="26460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package cn.edu.ujn.ch17.service;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import cn.edu.ujn.ch17.po.Customer;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interface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Customer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 id);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AB78A61-7A47-444F-854A-1FF796CF482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75BF3-EB84-41D5-BEBF-29BD59C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cn.edu.ujn.ch17.service.impl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包，并在包中创建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接口的实现类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CustomerServiceImpl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F63FB756-797F-4C54-AB4E-5360361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4" y="1471613"/>
            <a:ext cx="8238226" cy="34004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@Service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@Transactional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CustomerServiceImpl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注解注入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CustomerDao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CustomerDao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customerDao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查询客户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Customer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 id)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this.customerDao.findCustomerById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844A9A4-59FF-4D22-B462-F191E22A8DA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90B60-3B80-40F9-8BF9-BB8A7B8F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cn.edu.ujn.ch17.controller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包，并在包中创建用于处理页面请求的控制类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2BC12ABC-EAC5-494E-B01A-10B87836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471613"/>
            <a:ext cx="8783996" cy="34004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@Controller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CustomerController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id,Model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customerService.findCustomerById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model.addAttribute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("customer", customer);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"customer";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C0E44E3-9BEF-453B-8966-02BE8258EA7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0D84C-50DA-49CA-88C9-9792A656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WEB-INF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目录下，创建一个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文件夹，在该文件夹下创建一个用于展示客户详情的页面文件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customer.jsp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829416BA-4B56-4D8B-A5ED-502A0B63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10" y="1471614"/>
            <a:ext cx="6041231" cy="334788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border=1&gt;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	       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职业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	       &lt;td&gt;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${customer.id}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customer.username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${customer.jobs}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&lt;td&gt;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customer.phone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&lt;/tr&gt;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5AD0E8B-3939-4117-8B3F-3A63B27DE4B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EC746-5635-4586-B707-9D17FC43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将项目发布到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服务器并启动，在浏览器中访问地址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http://localhost:8080/ch17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findCustomerById?id=1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，显示效果如下所示：</a:t>
            </a:r>
            <a:endParaRPr lang="zh-CN" altLang="en-US" dirty="0"/>
          </a:p>
        </p:txBody>
      </p:sp>
      <p:pic>
        <p:nvPicPr>
          <p:cNvPr id="62466" name="图片 1">
            <a:extLst>
              <a:ext uri="{FF2B5EF4-FFF2-40B4-BE49-F238E27FC236}">
                <a16:creationId xmlns:a16="http://schemas.microsoft.com/office/drawing/2014/main" id="{C27F4A2A-CDFB-456F-A357-08873A8BA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1" r="45115"/>
          <a:stretch/>
        </p:blipFill>
        <p:spPr bwMode="auto">
          <a:xfrm>
            <a:off x="2221616" y="1571814"/>
            <a:ext cx="4267408" cy="157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B11520A-6663-49DB-B6C8-94D8DEAB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86" y="3148002"/>
            <a:ext cx="741009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上图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可以看出，通过浏览器已经成功查询出了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的客户信息，这也就说明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框架整合成功。</a:t>
            </a:r>
          </a:p>
        </p:txBody>
      </p:sp>
      <p:pic>
        <p:nvPicPr>
          <p:cNvPr id="7" name="图片 13">
            <a:extLst>
              <a:ext uri="{FF2B5EF4-FFF2-40B4-BE49-F238E27FC236}">
                <a16:creationId xmlns:a16="http://schemas.microsoft.com/office/drawing/2014/main" id="{ADF3AF3D-8D39-4EC0-839D-CD32BC6D4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4" y="3284687"/>
            <a:ext cx="103822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7931C24-30F5-4AC1-80BD-46C10DE7174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整合应用测试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F5E1C54-4B31-4FE2-A217-C9F50BB7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F3E1A3-C7B5-4D1C-AB59-17A42C2BA739}"/>
              </a:ext>
            </a:extLst>
          </p:cNvPr>
          <p:cNvGrpSpPr>
            <a:grpSpLocks/>
          </p:cNvGrpSpPr>
          <p:nvPr/>
        </p:nvGrpSpPr>
        <p:grpSpPr bwMode="auto">
          <a:xfrm>
            <a:off x="1708030" y="676276"/>
            <a:ext cx="7039155" cy="3943458"/>
            <a:chOff x="2374672" y="3303050"/>
            <a:chExt cx="5913437" cy="632497"/>
          </a:xfrm>
        </p:grpSpPr>
        <p:sp>
          <p:nvSpPr>
            <p:cNvPr id="39943" name="圆角矩形 1">
              <a:extLst>
                <a:ext uri="{FF2B5EF4-FFF2-40B4-BE49-F238E27FC236}">
                  <a16:creationId xmlns:a16="http://schemas.microsoft.com/office/drawing/2014/main" id="{C75461CA-569D-47DF-9B82-25DC5DA7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06948"/>
              <a:ext cx="5913437" cy="628599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44" name="矩形 2">
              <a:extLst>
                <a:ext uri="{FF2B5EF4-FFF2-40B4-BE49-F238E27FC236}">
                  <a16:creationId xmlns:a16="http://schemas.microsoft.com/office/drawing/2014/main" id="{26E6F5BB-A248-4A93-8655-3AD64B57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303050"/>
              <a:ext cx="5739381" cy="608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6B75AC4-6BDD-4617-B4F2-D940FD497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08046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8DB832-4487-49EB-84EB-1F1638F3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45" y="833215"/>
            <a:ext cx="6898805" cy="358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本章主要讲解了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框架的整合知识。首先对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r>
              <a:rPr lang="zh-CN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整合的环境搭建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进行了讲解，然后通过一个</a:t>
            </a:r>
            <a:r>
              <a:rPr lang="zh-CN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查询客户信息的案例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讲解了</a:t>
            </a:r>
            <a:r>
              <a:rPr lang="zh-CN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具体的整合过程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通过本章的学习，能够了解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框架的整合思路，掌握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框架的整合过程以及如何使用。框架的整合是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框架使用的基础，读者一定要多加练习，并熟练掌握。</a:t>
            </a:r>
          </a:p>
        </p:txBody>
      </p:sp>
      <p:sp>
        <p:nvSpPr>
          <p:cNvPr id="39942" name="标题 1">
            <a:extLst>
              <a:ext uri="{FF2B5EF4-FFF2-40B4-BE49-F238E27FC236}">
                <a16:creationId xmlns:a16="http://schemas.microsoft.com/office/drawing/2014/main" id="{81597F02-ADDC-4098-8B8D-16A9B509B0C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17.3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8E68B-0E77-44E3-A5A1-4A37A2E3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 eaLnBrk="1" hangingPunct="1"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cs typeface="Times New Roman" panose="02020603050405020304" pitchFamily="18" charset="0"/>
              </a:rPr>
              <a:t>请简述</a:t>
            </a:r>
            <a:r>
              <a:rPr lang="en-US" altLang="zh-CN" dirty="0">
                <a:cs typeface="Times New Roman" panose="02020603050405020304" pitchFamily="18" charset="0"/>
              </a:rPr>
              <a:t>SSM</a:t>
            </a:r>
            <a:r>
              <a:rPr lang="zh-CN" altLang="zh-CN" dirty="0">
                <a:cs typeface="Times New Roman" panose="02020603050405020304" pitchFamily="18" charset="0"/>
              </a:rPr>
              <a:t>框架整合思路。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cs typeface="Times New Roman" panose="02020603050405020304" pitchFamily="18" charset="0"/>
              </a:rPr>
              <a:t>请简述</a:t>
            </a:r>
            <a:r>
              <a:rPr lang="en-US" altLang="zh-CN" dirty="0">
                <a:cs typeface="Times New Roman" panose="02020603050405020304" pitchFamily="18" charset="0"/>
              </a:rPr>
              <a:t>SSM</a:t>
            </a:r>
            <a:r>
              <a:rPr lang="zh-CN" altLang="zh-CN" dirty="0">
                <a:cs typeface="Times New Roman" panose="02020603050405020304" pitchFamily="18" charset="0"/>
              </a:rPr>
              <a:t>框架整合时，</a:t>
            </a:r>
            <a:r>
              <a:rPr lang="en-US" altLang="zh-CN" dirty="0"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cs typeface="Times New Roman" panose="02020603050405020304" pitchFamily="18" charset="0"/>
              </a:rPr>
              <a:t>配置文件中的配置信息</a:t>
            </a:r>
            <a:r>
              <a:rPr lang="zh-CN" altLang="en-US" dirty="0">
                <a:solidFill>
                  <a:srgbClr val="000000"/>
                </a:solidFill>
              </a:rPr>
              <a:t>（无需写代码，只需简单描述所要配置的内容即可） 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sym typeface="宋体" charset="-122"/>
              </a:rPr>
              <a:t>✎ </a:t>
            </a:r>
            <a:r>
              <a:rPr lang="zh-CN" altLang="en-US" b="1" dirty="0">
                <a:solidFill>
                  <a:srgbClr val="006BA9"/>
                </a:solidFill>
              </a:rPr>
              <a:t>预习作业</a:t>
            </a:r>
            <a:endParaRPr lang="en-US" altLang="zh-CN" b="1" dirty="0">
              <a:solidFill>
                <a:srgbClr val="006BA9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cs typeface="Times New Roman" panose="02020603050405020304" pitchFamily="18" charset="0"/>
              </a:rPr>
              <a:t>客户管理系统中包含哪些功能？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cs typeface="Times New Roman" panose="02020603050405020304" pitchFamily="18" charset="0"/>
              </a:rPr>
              <a:t>客户管理系统分为几个层次？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3200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A83E0FD0-1217-4D32-981D-D792A48D940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963A7EE-630D-463B-878C-0AE857DFB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2069783-7C3E-4B13-9A70-23EDAC94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8CD21DB-285B-4A93-B44E-1B1245BEFD7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学习目标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74AE31C-90EC-49C3-80A9-62AA9DE7C511}"/>
              </a:ext>
            </a:extLst>
          </p:cNvPr>
          <p:cNvGrpSpPr>
            <a:grpSpLocks/>
          </p:cNvGrpSpPr>
          <p:nvPr/>
        </p:nvGrpSpPr>
        <p:grpSpPr bwMode="auto">
          <a:xfrm>
            <a:off x="1815588" y="1310466"/>
            <a:ext cx="5245100" cy="4035425"/>
            <a:chOff x="1643733" y="2112066"/>
            <a:chExt cx="5245036" cy="4035361"/>
          </a:xfrm>
        </p:grpSpPr>
        <p:grpSp>
          <p:nvGrpSpPr>
            <p:cNvPr id="40" name="组合 41">
              <a:extLst>
                <a:ext uri="{FF2B5EF4-FFF2-40B4-BE49-F238E27FC236}">
                  <a16:creationId xmlns:a16="http://schemas.microsoft.com/office/drawing/2014/main" id="{D21CB449-82EA-40CF-AAB5-D23F0B9F0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733" y="2112066"/>
              <a:ext cx="5245036" cy="4035361"/>
              <a:chOff x="1398367" y="1722062"/>
              <a:chExt cx="5245036" cy="4035172"/>
            </a:xfrm>
          </p:grpSpPr>
          <p:graphicFrame>
            <p:nvGraphicFramePr>
              <p:cNvPr id="48" name="图表 2">
                <a:extLst>
                  <a:ext uri="{FF2B5EF4-FFF2-40B4-BE49-F238E27FC236}">
                    <a16:creationId xmlns:a16="http://schemas.microsoft.com/office/drawing/2014/main" id="{6000C599-5D49-4F05-A4BD-E5A12139E08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47567" y="1671264"/>
              <a:ext cx="5346636" cy="41367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5346655" imgH="4139543" progId="Excel.Chart.8">
                      <p:embed/>
                    </p:oleObj>
                  </mc:Choice>
                  <mc:Fallback>
                    <p:oleObj r:id="rId3" imgW="5346655" imgH="4139543" progId="Excel.Chart.8">
                      <p:embed/>
                      <p:pic>
                        <p:nvPicPr>
                          <p:cNvPr id="18465" name="图表 2">
                            <a:extLst>
                              <a:ext uri="{FF2B5EF4-FFF2-40B4-BE49-F238E27FC236}">
                                <a16:creationId xmlns:a16="http://schemas.microsoft.com/office/drawing/2014/main" id="{252D291E-242E-492C-AA94-38E694D036F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7567" y="1671264"/>
                            <a:ext cx="5346636" cy="41367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48">
                <a:extLst>
                  <a:ext uri="{FF2B5EF4-FFF2-40B4-BE49-F238E27FC236}">
                    <a16:creationId xmlns:a16="http://schemas.microsoft.com/office/drawing/2014/main" id="{FEB9BAF3-5872-4D7A-95A8-A641D11C47ED}"/>
                  </a:ext>
                </a:extLst>
              </p:cNvPr>
              <p:cNvSpPr txBox="1"/>
              <p:nvPr/>
            </p:nvSpPr>
            <p:spPr bwMode="auto">
              <a:xfrm>
                <a:off x="3762125" y="2290351"/>
                <a:ext cx="1042975" cy="3698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54" name="TextBox 49">
                <a:extLst>
                  <a:ext uri="{FF2B5EF4-FFF2-40B4-BE49-F238E27FC236}">
                    <a16:creationId xmlns:a16="http://schemas.microsoft.com/office/drawing/2014/main" id="{613AE0B2-DE66-42A7-ABD2-0C7083B677CF}"/>
                  </a:ext>
                </a:extLst>
              </p:cNvPr>
              <p:cNvSpPr txBox="1"/>
              <p:nvPr/>
            </p:nvSpPr>
            <p:spPr bwMode="auto">
              <a:xfrm rot="3902762" flipV="1">
                <a:off x="2592973" y="3746782"/>
                <a:ext cx="104133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1A00A8A7-C485-42CC-8413-459472043748}"/>
                  </a:ext>
                </a:extLst>
              </p:cNvPr>
              <p:cNvSpPr txBox="1"/>
              <p:nvPr/>
            </p:nvSpPr>
            <p:spPr bwMode="auto">
              <a:xfrm rot="6886003" flipH="1" flipV="1">
                <a:off x="4635266" y="3719002"/>
                <a:ext cx="1041335" cy="36829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grpSp>
          <p:nvGrpSpPr>
            <p:cNvPr id="41" name="组合 2">
              <a:extLst>
                <a:ext uri="{FF2B5EF4-FFF2-40B4-BE49-F238E27FC236}">
                  <a16:creationId xmlns:a16="http://schemas.microsoft.com/office/drawing/2014/main" id="{CD9722A6-C735-4330-8408-CD5FE557E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775" y="3337585"/>
              <a:ext cx="1203325" cy="1201737"/>
              <a:chOff x="3692088" y="2878838"/>
              <a:chExt cx="1203191" cy="1201737"/>
            </a:xfrm>
          </p:grpSpPr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E27CC7BF-DBD9-4A52-AD29-041A6982CDEB}"/>
                  </a:ext>
                </a:extLst>
              </p:cNvPr>
              <p:cNvSpPr/>
              <p:nvPr/>
            </p:nvSpPr>
            <p:spPr bwMode="auto">
              <a:xfrm rot="5400000">
                <a:off x="3693461" y="2878121"/>
                <a:ext cx="1201719" cy="1203176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3" name="弧形 42">
                <a:extLst>
                  <a:ext uri="{FF2B5EF4-FFF2-40B4-BE49-F238E27FC236}">
                    <a16:creationId xmlns:a16="http://schemas.microsoft.com/office/drawing/2014/main" id="{EB551F88-1451-4B22-8379-1212212C2FBA}"/>
                  </a:ext>
                </a:extLst>
              </p:cNvPr>
              <p:cNvSpPr/>
              <p:nvPr/>
            </p:nvSpPr>
            <p:spPr bwMode="auto">
              <a:xfrm>
                <a:off x="3795907" y="2996323"/>
                <a:ext cx="990477" cy="992172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4" name="弧形 43">
                <a:extLst>
                  <a:ext uri="{FF2B5EF4-FFF2-40B4-BE49-F238E27FC236}">
                    <a16:creationId xmlns:a16="http://schemas.microsoft.com/office/drawing/2014/main" id="{C865BC46-4C73-4F3A-B950-29D58669E07A}"/>
                  </a:ext>
                </a:extLst>
              </p:cNvPr>
              <p:cNvSpPr/>
              <p:nvPr/>
            </p:nvSpPr>
            <p:spPr bwMode="auto">
              <a:xfrm rot="16200000">
                <a:off x="3891894" y="3136857"/>
                <a:ext cx="822312" cy="753969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</p:grpSp>
      </p:grpSp>
      <p:grpSp>
        <p:nvGrpSpPr>
          <p:cNvPr id="58" name="组合 6">
            <a:extLst>
              <a:ext uri="{FF2B5EF4-FFF2-40B4-BE49-F238E27FC236}">
                <a16:creationId xmlns:a16="http://schemas.microsoft.com/office/drawing/2014/main" id="{15851551-93A9-4A71-AEA6-82A7199451D5}"/>
              </a:ext>
            </a:extLst>
          </p:cNvPr>
          <p:cNvGrpSpPr>
            <a:grpSpLocks/>
          </p:cNvGrpSpPr>
          <p:nvPr/>
        </p:nvGrpSpPr>
        <p:grpSpPr bwMode="auto">
          <a:xfrm>
            <a:off x="4558788" y="702370"/>
            <a:ext cx="3848100" cy="906462"/>
            <a:chOff x="5620096" y="1827378"/>
            <a:chExt cx="3602645" cy="906134"/>
          </a:xfrm>
        </p:grpSpPr>
        <p:sp>
          <p:nvSpPr>
            <p:cNvPr id="59" name="矩形 5">
              <a:extLst>
                <a:ext uri="{FF2B5EF4-FFF2-40B4-BE49-F238E27FC236}">
                  <a16:creationId xmlns:a16="http://schemas.microsoft.com/office/drawing/2014/main" id="{66DAAC34-3F3D-4993-9B4A-6F48F1BEA7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62777" y="2044512"/>
              <a:ext cx="3443357" cy="49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SSM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框架整合应用程序的编写</a:t>
              </a:r>
            </a:p>
          </p:txBody>
        </p:sp>
        <p:grpSp>
          <p:nvGrpSpPr>
            <p:cNvPr id="61" name="组合 16">
              <a:extLst>
                <a:ext uri="{FF2B5EF4-FFF2-40B4-BE49-F238E27FC236}">
                  <a16:creationId xmlns:a16="http://schemas.microsoft.com/office/drawing/2014/main" id="{7610751B-5A65-40C0-8568-0BF4CC074FF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286831"/>
              <a:ext cx="3367167" cy="446681"/>
              <a:chOff x="980659" y="2862509"/>
              <a:chExt cx="3520854" cy="446892"/>
            </a:xfrm>
          </p:grpSpPr>
          <p:cxnSp>
            <p:nvCxnSpPr>
              <p:cNvPr id="67" name="直接连接符 7">
                <a:extLst>
                  <a:ext uri="{FF2B5EF4-FFF2-40B4-BE49-F238E27FC236}">
                    <a16:creationId xmlns:a16="http://schemas.microsoft.com/office/drawing/2014/main" id="{A4DF8247-EC6D-4465-8D15-9A82809353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80659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连接符 10">
                <a:extLst>
                  <a:ext uri="{FF2B5EF4-FFF2-40B4-BE49-F238E27FC236}">
                    <a16:creationId xmlns:a16="http://schemas.microsoft.com/office/drawing/2014/main" id="{272454D6-C00C-4349-B081-AE0631DB58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94594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2" name="组合 15">
              <a:extLst>
                <a:ext uri="{FF2B5EF4-FFF2-40B4-BE49-F238E27FC236}">
                  <a16:creationId xmlns:a16="http://schemas.microsoft.com/office/drawing/2014/main" id="{BEC6E048-B088-4543-ACC6-3A3B7E4874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767741" y="1827378"/>
              <a:ext cx="455000" cy="520715"/>
              <a:chOff x="1419028" y="4069721"/>
              <a:chExt cx="475767" cy="520961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F802481A-C957-42E9-91A1-9B44FB212191}"/>
                  </a:ext>
                </a:extLst>
              </p:cNvPr>
              <p:cNvSpPr/>
              <p:nvPr/>
            </p:nvSpPr>
            <p:spPr bwMode="auto">
              <a:xfrm>
                <a:off x="1419028" y="4085598"/>
                <a:ext cx="475547" cy="473128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66" name="TextBox 56">
                <a:extLst>
                  <a:ext uri="{FF2B5EF4-FFF2-40B4-BE49-F238E27FC236}">
                    <a16:creationId xmlns:a16="http://schemas.microsoft.com/office/drawing/2014/main" id="{6C2BEE72-4ED7-435F-8CB7-10859541CF59}"/>
                  </a:ext>
                </a:extLst>
              </p:cNvPr>
              <p:cNvSpPr txBox="1"/>
              <p:nvPr/>
            </p:nvSpPr>
            <p:spPr>
              <a:xfrm>
                <a:off x="1490515" y="4069721"/>
                <a:ext cx="335680" cy="52075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组合 17">
            <a:extLst>
              <a:ext uri="{FF2B5EF4-FFF2-40B4-BE49-F238E27FC236}">
                <a16:creationId xmlns:a16="http://schemas.microsoft.com/office/drawing/2014/main" id="{98646468-EDA1-471A-AD73-942B53ED7799}"/>
              </a:ext>
            </a:extLst>
          </p:cNvPr>
          <p:cNvGrpSpPr>
            <a:grpSpLocks/>
          </p:cNvGrpSpPr>
          <p:nvPr/>
        </p:nvGrpSpPr>
        <p:grpSpPr bwMode="auto">
          <a:xfrm>
            <a:off x="724154" y="3719541"/>
            <a:ext cx="2892425" cy="1096962"/>
            <a:chOff x="633515" y="3950799"/>
            <a:chExt cx="2891893" cy="1094642"/>
          </a:xfrm>
        </p:grpSpPr>
        <p:grpSp>
          <p:nvGrpSpPr>
            <p:cNvPr id="71" name="组合 26">
              <a:extLst>
                <a:ext uri="{FF2B5EF4-FFF2-40B4-BE49-F238E27FC236}">
                  <a16:creationId xmlns:a16="http://schemas.microsoft.com/office/drawing/2014/main" id="{FB27FE79-409E-4F3C-88F6-5EDD683F1F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78" name="直接连接符 27">
                <a:extLst>
                  <a:ext uri="{FF2B5EF4-FFF2-40B4-BE49-F238E27FC236}">
                    <a16:creationId xmlns:a16="http://schemas.microsoft.com/office/drawing/2014/main" id="{90761FD1-0A50-414D-B45F-763912162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连接符 28">
                <a:extLst>
                  <a:ext uri="{FF2B5EF4-FFF2-40B4-BE49-F238E27FC236}">
                    <a16:creationId xmlns:a16="http://schemas.microsoft.com/office/drawing/2014/main" id="{72A4643F-032E-4151-A765-422C24D50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4" name="组合 29">
              <a:extLst>
                <a:ext uri="{FF2B5EF4-FFF2-40B4-BE49-F238E27FC236}">
                  <a16:creationId xmlns:a16="http://schemas.microsoft.com/office/drawing/2014/main" id="{187A4E0E-DBC8-4BA4-8C75-0597A546C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22767"/>
              <a:chOff x="1318173" y="3524885"/>
              <a:chExt cx="474576" cy="522767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32DF038A-D62A-47DB-9D23-617FA4108C08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7" name="TextBox 64">
                <a:extLst>
                  <a:ext uri="{FF2B5EF4-FFF2-40B4-BE49-F238E27FC236}">
                    <a16:creationId xmlns:a16="http://schemas.microsoft.com/office/drawing/2014/main" id="{F6847BE6-3A2D-40FA-9BAA-F11D8C094C90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227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矩形 21">
              <a:extLst>
                <a:ext uri="{FF2B5EF4-FFF2-40B4-BE49-F238E27FC236}">
                  <a16:creationId xmlns:a16="http://schemas.microsoft.com/office/drawing/2014/main" id="{B8900A1C-5FB3-44AB-AE06-723A8DDE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4018983"/>
              <a:ext cx="2476140" cy="55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SSM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框架的整合思路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33C0227-D9DF-4E83-99FA-F90CF1D90939}"/>
              </a:ext>
            </a:extLst>
          </p:cNvPr>
          <p:cNvGrpSpPr>
            <a:grpSpLocks/>
          </p:cNvGrpSpPr>
          <p:nvPr/>
        </p:nvGrpSpPr>
        <p:grpSpPr bwMode="auto">
          <a:xfrm>
            <a:off x="5137662" y="3709537"/>
            <a:ext cx="3292475" cy="1104900"/>
            <a:chOff x="5405287" y="4225925"/>
            <a:chExt cx="3291038" cy="1104900"/>
          </a:xfrm>
        </p:grpSpPr>
        <p:grpSp>
          <p:nvGrpSpPr>
            <p:cNvPr id="81" name="组合 38">
              <a:extLst>
                <a:ext uri="{FF2B5EF4-FFF2-40B4-BE49-F238E27FC236}">
                  <a16:creationId xmlns:a16="http://schemas.microsoft.com/office/drawing/2014/main" id="{26467AEF-6782-4139-B534-8DC051797723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3" y="4225925"/>
              <a:ext cx="2178050" cy="652463"/>
              <a:chOff x="860198" y="2352244"/>
              <a:chExt cx="2178276" cy="652213"/>
            </a:xfrm>
          </p:grpSpPr>
          <p:cxnSp>
            <p:nvCxnSpPr>
              <p:cNvPr id="86" name="直接连接符 39">
                <a:extLst>
                  <a:ext uri="{FF2B5EF4-FFF2-40B4-BE49-F238E27FC236}">
                    <a16:creationId xmlns:a16="http://schemas.microsoft.com/office/drawing/2014/main" id="{9449347F-0B85-4DFB-B06F-E32C79D38D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直接连接符 40">
                <a:extLst>
                  <a:ext uri="{FF2B5EF4-FFF2-40B4-BE49-F238E27FC236}">
                    <a16:creationId xmlns:a16="http://schemas.microsoft.com/office/drawing/2014/main" id="{13AF8F5B-1F5D-4D74-9D2C-78EE234AAF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" name="组合 41">
              <a:extLst>
                <a:ext uri="{FF2B5EF4-FFF2-40B4-BE49-F238E27FC236}">
                  <a16:creationId xmlns:a16="http://schemas.microsoft.com/office/drawing/2014/main" id="{B6CD6BBE-8862-4145-AD61-4909483798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A9D6343-AFFD-44F0-8792-5A0E471841EB}"/>
                  </a:ext>
                </a:extLst>
              </p:cNvPr>
              <p:cNvSpPr/>
              <p:nvPr/>
            </p:nvSpPr>
            <p:spPr bwMode="auto">
              <a:xfrm>
                <a:off x="1232465" y="3558997"/>
                <a:ext cx="474208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5" name="TextBox 72">
                <a:extLst>
                  <a:ext uri="{FF2B5EF4-FFF2-40B4-BE49-F238E27FC236}">
                    <a16:creationId xmlns:a16="http://schemas.microsoft.com/office/drawing/2014/main" id="{39E9D810-7F57-496E-9884-ABA3D79826DA}"/>
                  </a:ext>
                </a:extLst>
              </p:cNvPr>
              <p:cNvSpPr txBox="1"/>
              <p:nvPr/>
            </p:nvSpPr>
            <p:spPr>
              <a:xfrm>
                <a:off x="1305665" y="3533629"/>
                <a:ext cx="335764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矩形 51">
              <a:extLst>
                <a:ext uri="{FF2B5EF4-FFF2-40B4-BE49-F238E27FC236}">
                  <a16:creationId xmlns:a16="http://schemas.microsoft.com/office/drawing/2014/main" id="{4A365CC0-9CD4-4106-9F4A-5C931531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287" y="4272210"/>
              <a:ext cx="2733553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SSM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框架整合时的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配置文件内容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312F9546-D999-4A97-9C60-16C8A2C0231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0CED7D-803A-48AB-BEF4-F78204FB01B6}"/>
              </a:ext>
            </a:extLst>
          </p:cNvPr>
          <p:cNvGrpSpPr>
            <a:grpSpLocks/>
          </p:cNvGrpSpPr>
          <p:nvPr/>
        </p:nvGrpSpPr>
        <p:grpSpPr bwMode="auto">
          <a:xfrm>
            <a:off x="772319" y="994574"/>
            <a:ext cx="7599362" cy="3443287"/>
            <a:chOff x="827584" y="1756903"/>
            <a:chExt cx="7598806" cy="3444382"/>
          </a:xfrm>
        </p:grpSpPr>
        <p:grpSp>
          <p:nvGrpSpPr>
            <p:cNvPr id="14" name="组合 3">
              <a:extLst>
                <a:ext uri="{FF2B5EF4-FFF2-40B4-BE49-F238E27FC236}">
                  <a16:creationId xmlns:a16="http://schemas.microsoft.com/office/drawing/2014/main" id="{CBB08E12-C799-4B52-BAAC-B46E057F5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7" name="对角圆角矩形 10">
                <a:extLst>
                  <a:ext uri="{FF2B5EF4-FFF2-40B4-BE49-F238E27FC236}">
                    <a16:creationId xmlns:a16="http://schemas.microsoft.com/office/drawing/2014/main" id="{04077098-9025-447D-B4E8-65443D9102B4}"/>
                  </a:ext>
                </a:extLst>
              </p:cNvPr>
              <p:cNvSpPr/>
              <p:nvPr/>
            </p:nvSpPr>
            <p:spPr>
              <a:xfrm>
                <a:off x="827584" y="2320644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8" name="组合 2">
                <a:extLst>
                  <a:ext uri="{FF2B5EF4-FFF2-40B4-BE49-F238E27FC236}">
                    <a16:creationId xmlns:a16="http://schemas.microsoft.com/office/drawing/2014/main" id="{00D8F90B-9DCB-4741-B43A-CCBE5835E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044E7177-00A5-4779-B285-E67C7189F5AE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">
                  <a:extLst>
                    <a:ext uri="{FF2B5EF4-FFF2-40B4-BE49-F238E27FC236}">
                      <a16:creationId xmlns:a16="http://schemas.microsoft.com/office/drawing/2014/main" id="{71B158D5-B565-4518-8B5C-B2D65CE5E5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911C2936-85A3-4471-87D9-A023ACA13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189315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17.2  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整合应用测试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712B71BE-FD5F-4BC0-B39C-CCC463B85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484297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17.1  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整合环境搭建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66C528-22C4-4972-B00D-75E1EA9A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框架整合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框架中的一个模块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之间不存在整合的问题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框架的整合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的整合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的整合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0BC0EF4A-3E16-4E4D-8425-80218BDB631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17.1.1 </a:t>
            </a:r>
            <a:r>
              <a:rPr lang="zh-CN" altLang="en-US" dirty="0"/>
              <a:t>整合思路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94A08-9EF2-4D3D-8D31-791D4E5E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SSM</a:t>
            </a:r>
            <a:r>
              <a:rPr lang="zh-CN" altLang="en-US" dirty="0"/>
              <a:t>框架整合图：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SSM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框架整合成功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，然后调用实例对象中的查询方法来执行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映射文件中的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语句的，如果能够正确查询出数据库中的数据，那么我们就认为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框架整合成功。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整合之后，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如果我们可以通过前台页面来执行查询方法，并且查询出的数据能够在页面中正确显示，那么我们也可以认为三大框架整合成功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1506" name="标题 1">
            <a:extLst>
              <a:ext uri="{FF2B5EF4-FFF2-40B4-BE49-F238E27FC236}">
                <a16:creationId xmlns:a16="http://schemas.microsoft.com/office/drawing/2014/main" id="{E4E8AADA-8948-4C56-B765-E4AB6F401CE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17.1.1 </a:t>
            </a:r>
            <a:r>
              <a:rPr lang="zh-CN" altLang="en-US"/>
              <a:t>整合思路</a:t>
            </a:r>
          </a:p>
        </p:txBody>
      </p:sp>
      <p:pic>
        <p:nvPicPr>
          <p:cNvPr id="12308" name="Picture 20">
            <a:extLst>
              <a:ext uri="{FF2B5EF4-FFF2-40B4-BE49-F238E27FC236}">
                <a16:creationId xmlns:a16="http://schemas.microsoft.com/office/drawing/2014/main" id="{CD3EA719-CE64-4C8B-BEDA-AEDA3806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2" y="604197"/>
            <a:ext cx="4031530" cy="104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DF30B8-10CA-493B-9B36-5479C01A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框架整合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依赖的类库：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-Spring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JDBC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DBCP2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的依赖：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 MVC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Jackson</a:t>
            </a:r>
          </a:p>
          <a:p>
            <a:endParaRPr lang="zh-CN" altLang="en-US" sz="2200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67038052-208A-452A-8C1A-C21D2B20884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17.1.2 </a:t>
            </a:r>
            <a:r>
              <a:rPr lang="zh-CN" altLang="en-US"/>
              <a:t>准备所需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4CB0E8-59D1-4B7A-9511-C66B1BDAD746}"/>
              </a:ext>
            </a:extLst>
          </p:cNvPr>
          <p:cNvSpPr/>
          <p:nvPr/>
        </p:nvSpPr>
        <p:spPr>
          <a:xfrm>
            <a:off x="4071668" y="1088356"/>
            <a:ext cx="4770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>
                <a:solidFill>
                  <a:srgbClr val="C00000"/>
                </a:solidFill>
              </a:rPr>
              <a:t>junit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C00000"/>
                </a:solidFill>
              </a:rPr>
              <a:t>spring-context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C00000"/>
                </a:solidFill>
              </a:rPr>
              <a:t>spring-test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C00000"/>
                </a:solidFill>
              </a:rPr>
              <a:t>spring-</a:t>
            </a:r>
            <a:r>
              <a:rPr lang="en-US" altLang="zh-CN" dirty="0" err="1">
                <a:solidFill>
                  <a:srgbClr val="C00000"/>
                </a:solidFill>
              </a:rPr>
              <a:t>jdbc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en-US" altLang="zh-CN" dirty="0">
                <a:solidFill>
                  <a:srgbClr val="C00000"/>
                </a:solidFill>
              </a:rPr>
              <a:t>-spring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>
                <a:solidFill>
                  <a:srgbClr val="C00000"/>
                </a:solidFill>
              </a:rPr>
              <a:t>mysql</a:t>
            </a:r>
            <a:r>
              <a:rPr lang="en-US" altLang="zh-CN" dirty="0">
                <a:solidFill>
                  <a:srgbClr val="C00000"/>
                </a:solidFill>
              </a:rPr>
              <a:t>-connector-java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C00000"/>
                </a:solidFill>
              </a:rPr>
              <a:t>commons-dbcp2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381BA6-8B0E-4ABB-8F07-696BEEBB955A}"/>
              </a:ext>
            </a:extLst>
          </p:cNvPr>
          <p:cNvSpPr/>
          <p:nvPr/>
        </p:nvSpPr>
        <p:spPr>
          <a:xfrm>
            <a:off x="3726611" y="3461556"/>
            <a:ext cx="5115464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  <a:r>
              <a:rPr lang="en-US" altLang="zh-CN" sz="2000" dirty="0">
                <a:solidFill>
                  <a:srgbClr val="C00000"/>
                </a:solidFill>
              </a:rPr>
              <a:t>spring-</a:t>
            </a:r>
            <a:r>
              <a:rPr lang="en-US" altLang="zh-CN" sz="2000" dirty="0" err="1">
                <a:solidFill>
                  <a:srgbClr val="C00000"/>
                </a:solidFill>
              </a:rPr>
              <a:t>webmvc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  <a:r>
              <a:rPr lang="en-US" altLang="zh-CN" sz="2000" dirty="0" err="1">
                <a:solidFill>
                  <a:srgbClr val="C00000"/>
                </a:solidFill>
              </a:rPr>
              <a:t>jackson</a:t>
            </a:r>
            <a:r>
              <a:rPr lang="en-US" altLang="zh-CN" sz="2000" dirty="0">
                <a:solidFill>
                  <a:srgbClr val="C00000"/>
                </a:solidFill>
              </a:rPr>
              <a:t>-core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  <a:r>
              <a:rPr lang="en-US" altLang="zh-CN" sz="2000" dirty="0" err="1">
                <a:solidFill>
                  <a:srgbClr val="C00000"/>
                </a:solidFill>
              </a:rPr>
              <a:t>jackson-databind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  <a:r>
              <a:rPr lang="en-US" altLang="zh-CN" sz="2000" dirty="0" err="1">
                <a:solidFill>
                  <a:srgbClr val="C00000"/>
                </a:solidFill>
              </a:rPr>
              <a:t>jackson</a:t>
            </a:r>
            <a:r>
              <a:rPr lang="en-US" altLang="zh-CN" sz="2000" dirty="0">
                <a:solidFill>
                  <a:srgbClr val="C00000"/>
                </a:solidFill>
              </a:rPr>
              <a:t>-annotations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artifactId</a:t>
            </a:r>
            <a:r>
              <a:rPr lang="en-US" altLang="zh-CN" sz="2000" dirty="0"/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E80AB7-6873-4586-B124-C93E7341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>
                <a:cs typeface="Times New Roman" panose="02020603050405020304" pitchFamily="18" charset="0"/>
              </a:rPr>
              <a:t>创建一个名为</a:t>
            </a:r>
            <a:r>
              <a:rPr lang="en-US" altLang="zh-CN" dirty="0">
                <a:cs typeface="Times New Roman" panose="02020603050405020304" pitchFamily="18" charset="0"/>
              </a:rPr>
              <a:t>ch17</a:t>
            </a:r>
            <a:r>
              <a:rPr lang="zh-CN" altLang="zh-CN" dirty="0"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cs typeface="Times New Roman" panose="02020603050405020304" pitchFamily="18" charset="0"/>
              </a:rPr>
              <a:t>Maven Web</a:t>
            </a:r>
            <a:r>
              <a:rPr lang="zh-CN" altLang="zh-CN" dirty="0">
                <a:cs typeface="Times New Roman" panose="02020603050405020304" pitchFamily="18" charset="0"/>
              </a:rPr>
              <a:t>项目，</a:t>
            </a:r>
            <a:r>
              <a:rPr lang="zh-CN" altLang="en-US" dirty="0">
                <a:cs typeface="Times New Roman" panose="02020603050405020304" pitchFamily="18" charset="0"/>
              </a:rPr>
              <a:t>添加依赖</a:t>
            </a:r>
            <a:r>
              <a:rPr lang="zh-CN" altLang="zh-CN" dirty="0"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/>
              <a:t>创建一个名为</a:t>
            </a:r>
            <a:r>
              <a:rPr lang="en-US" altLang="zh-CN" dirty="0"/>
              <a:t>resources</a:t>
            </a:r>
            <a:r>
              <a:rPr lang="zh-CN" altLang="zh-CN" dirty="0"/>
              <a:t>的源文件夹（</a:t>
            </a:r>
            <a:r>
              <a:rPr lang="en-US" altLang="zh-CN" dirty="0"/>
              <a:t>Source Folder</a:t>
            </a:r>
            <a:r>
              <a:rPr lang="zh-CN" altLang="zh-CN" dirty="0"/>
              <a:t>），在该文件夹中分别创建数据库常量配置文件</a:t>
            </a:r>
            <a:r>
              <a:rPr lang="en-US" altLang="zh-CN" dirty="0" err="1"/>
              <a:t>db.properties</a:t>
            </a:r>
            <a:r>
              <a:rPr lang="zh-CN" altLang="zh-CN" dirty="0"/>
              <a:t>、</a:t>
            </a:r>
            <a:r>
              <a:rPr lang="en-US" altLang="zh-CN" dirty="0"/>
              <a:t>Spring</a:t>
            </a:r>
            <a:r>
              <a:rPr lang="zh-CN" altLang="zh-CN" dirty="0"/>
              <a:t>配置文件</a:t>
            </a:r>
            <a:r>
              <a:rPr lang="en-US" altLang="zh-CN" dirty="0"/>
              <a:t>applicationContext.xml</a:t>
            </a:r>
            <a:r>
              <a:rPr lang="zh-CN" altLang="zh-CN" dirty="0"/>
              <a:t>，以及</a:t>
            </a:r>
            <a:r>
              <a:rPr lang="en-US" altLang="zh-CN" dirty="0" err="1"/>
              <a:t>MyBatis</a:t>
            </a:r>
            <a:r>
              <a:rPr lang="zh-CN" altLang="zh-CN" dirty="0"/>
              <a:t>的配置文件</a:t>
            </a:r>
            <a:r>
              <a:rPr lang="en-US" altLang="zh-CN" dirty="0"/>
              <a:t>mybatis-config.xml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24578" name="标题 1">
            <a:extLst>
              <a:ext uri="{FF2B5EF4-FFF2-40B4-BE49-F238E27FC236}">
                <a16:creationId xmlns:a16="http://schemas.microsoft.com/office/drawing/2014/main" id="{0CECE337-7342-477B-89B4-ED94F18BBAC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solidFill>
            <a:schemeClr val="tx2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17.1.3 </a:t>
            </a:r>
            <a:r>
              <a:rPr lang="zh-CN" altLang="en-US"/>
              <a:t>编写配置文件</a:t>
            </a:r>
          </a:p>
        </p:txBody>
      </p:sp>
    </p:spTree>
    <p:extLst>
      <p:ext uri="{BB962C8B-B14F-4D97-AF65-F5344CB8AC3E}">
        <p14:creationId xmlns:p14="http://schemas.microsoft.com/office/powerpoint/2010/main" val="3742924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437519</TotalTime>
  <Pages>0</Pages>
  <Words>3666</Words>
  <Characters>0</Characters>
  <Application>Microsoft Office PowerPoint</Application>
  <DocSecurity>0</DocSecurity>
  <PresentationFormat>全屏显示(16:9)</PresentationFormat>
  <Lines>0</Lines>
  <Paragraphs>324</Paragraphs>
  <Slides>28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Microsoft YaHei UI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JavaEE应用开发基础</vt:lpstr>
      <vt:lpstr>关于考试时间</vt:lpstr>
      <vt:lpstr>第17章 SSM框架整合 </vt:lpstr>
      <vt:lpstr>学习目标</vt:lpstr>
      <vt:lpstr>第17章 SSM框架整合</vt:lpstr>
      <vt:lpstr>17.1.1 整合思路</vt:lpstr>
      <vt:lpstr>17.1.1 整合思路</vt:lpstr>
      <vt:lpstr>17.1.2 准备所需JAR包</vt:lpstr>
      <vt:lpstr>17.1.3 编写配置文件</vt:lpstr>
      <vt:lpstr>17.1.3 编写配置文件</vt:lpstr>
      <vt:lpstr>17.1.3 编写配置文件</vt:lpstr>
      <vt:lpstr>17.1.3 编写配置文件</vt:lpstr>
      <vt:lpstr>17.1.3 编写配置文件</vt:lpstr>
      <vt:lpstr>17.1.3 编写配置文件</vt:lpstr>
      <vt:lpstr>17.1.3 编写配置文件</vt:lpstr>
      <vt:lpstr>扩展：Git</vt:lpstr>
      <vt:lpstr>第17章 SSM框架整合</vt:lpstr>
      <vt:lpstr>17.2 整合应用测试</vt:lpstr>
      <vt:lpstr>17.2 整合应用测试</vt:lpstr>
      <vt:lpstr>17.2 整合应用测试</vt:lpstr>
      <vt:lpstr>17.2 整合应用测试</vt:lpstr>
      <vt:lpstr>17.2 整合应用测试</vt:lpstr>
      <vt:lpstr>17.2 整合应用测试</vt:lpstr>
      <vt:lpstr>17.2 整合应用测试</vt:lpstr>
      <vt:lpstr>17.2 整合应用测试</vt:lpstr>
      <vt:lpstr>17.3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Administrator</cp:lastModifiedBy>
  <cp:revision>824</cp:revision>
  <dcterms:created xsi:type="dcterms:W3CDTF">2013-01-25T01:44:32Z</dcterms:created>
  <dcterms:modified xsi:type="dcterms:W3CDTF">2021-05-10T00:51:07Z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