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2" r:id="rId1"/>
  </p:sldMasterIdLst>
  <p:notesMasterIdLst>
    <p:notesMasterId r:id="rId37"/>
  </p:notesMasterIdLst>
  <p:sldIdLst>
    <p:sldId id="404" r:id="rId2"/>
    <p:sldId id="499" r:id="rId3"/>
    <p:sldId id="500" r:id="rId4"/>
    <p:sldId id="425" r:id="rId5"/>
    <p:sldId id="429" r:id="rId6"/>
    <p:sldId id="449" r:id="rId7"/>
    <p:sldId id="501" r:id="rId8"/>
    <p:sldId id="525" r:id="rId9"/>
    <p:sldId id="503" r:id="rId10"/>
    <p:sldId id="504" r:id="rId11"/>
    <p:sldId id="506" r:id="rId12"/>
    <p:sldId id="527" r:id="rId13"/>
    <p:sldId id="452" r:id="rId14"/>
    <p:sldId id="52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522" r:id="rId31"/>
    <p:sldId id="523" r:id="rId32"/>
    <p:sldId id="524" r:id="rId33"/>
    <p:sldId id="403" r:id="rId34"/>
    <p:sldId id="416" r:id="rId35"/>
    <p:sldId id="405" r:id="rId36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3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  <a:srgbClr val="3BCCFF"/>
    <a:srgbClr val="A3D3FF"/>
    <a:srgbClr val="009ED6"/>
    <a:srgbClr val="D5F2FF"/>
    <a:srgbClr val="D5E6FF"/>
    <a:srgbClr val="D5F4FF"/>
    <a:srgbClr val="D5EB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79619" autoAdjust="0"/>
  </p:normalViewPr>
  <p:slideViewPr>
    <p:cSldViewPr snapToGrid="0" snapToObjects="1">
      <p:cViewPr varScale="1">
        <p:scale>
          <a:sx n="86" d="100"/>
          <a:sy n="86" d="100"/>
        </p:scale>
        <p:origin x="-1644" y="-84"/>
      </p:cViewPr>
      <p:guideLst>
        <p:guide orient="horz" pos="2113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80DC9AD0-7D94-4A0D-96D5-600440DAA8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B786BAD5-62F1-4557-AD02-500EBF4A80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C07721D-FFB2-4F5A-ADF9-05262E35F5DA}" type="datetimeFigureOut">
              <a:rPr lang="zh-CN" altLang="en-US"/>
              <a:pPr>
                <a:defRPr/>
              </a:pPr>
              <a:t>2020/3/3</a:t>
            </a:fld>
            <a:endParaRPr lang="en-US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xmlns="" id="{068F54CB-F93B-4E75-92B4-FE4274FCB7C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BE9E5DB2-D3E1-40E6-9179-DE65C3754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xmlns="" id="{E1D13818-C8AA-4747-9968-7E963346AA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xmlns="" id="{29532133-9830-4810-8B2E-E22318203B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fld id="{88ED09BE-1240-4AF6-AC9C-5A35306FFD6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xmlns="" id="{8BAA748F-9A4E-4AB4-9E38-D450A9EFD1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xmlns="" id="{4C8A6024-5DC8-423B-8B0A-79880627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xmlns="" id="{C1AD22A8-9A66-47D6-B466-8763279C6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6109AD-2968-4EF8-91B3-FFE5A7963E6A}" type="slidenum">
              <a:rPr lang="zh-CN" altLang="en-US">
                <a:solidFill>
                  <a:srgbClr val="000000"/>
                </a:solidFill>
              </a:rPr>
              <a:pPr eaLnBrk="1" hangingPunct="1"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xmlns="" id="{34055D4B-5AFA-4593-855D-B832F87618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xmlns="" id="{40B973B5-E05D-4AA3-BA97-02B46C75B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xmlns="" id="{3B9157E5-9F18-4087-9DA3-79B7436D75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760A51-6E9B-4533-A1D6-ECF5EF4F3B38}" type="slidenum">
              <a:rPr lang="zh-CN" altLang="en-US"/>
              <a:pPr eaLnBrk="1" hangingPunct="1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xmlns="" id="{100D4480-999A-4CF3-9A32-A5C0E8CF05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xmlns="" id="{F9F84E25-7906-4203-8E0B-53D4682C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xmlns="" id="{60E7868F-CDE6-4266-9A26-8A7F168B1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15B2B8-60C2-4699-8360-352CD0562BCA}" type="slidenum">
              <a:rPr lang="zh-CN" altLang="en-US">
                <a:solidFill>
                  <a:srgbClr val="000000"/>
                </a:solidFill>
              </a:rPr>
              <a:pPr eaLnBrk="1" hangingPunct="1"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xmlns="" id="{5A269D35-5CAF-4F54-B155-482DA3862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xmlns="" id="{109A9631-8A89-4A0F-8C3E-C5380308F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xmlns="" id="{174BA64F-D82B-4BAC-A773-394DD72EA1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188D725D-F552-4484-8E11-4FEEF42A86C9}" type="slidenum">
              <a:rPr lang="zh-CN" altLang="en-US"/>
              <a:pPr eaLnBrk="1" hangingPunct="1">
                <a:buFontTx/>
                <a:buNone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xmlns="" id="{68A28525-FC5F-4E58-84F4-7A6C0D37BE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xmlns="" id="{7B4D3D19-7651-461B-B101-E94F3C13C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xmlns="" id="{3D032709-4B13-4CA7-B9EE-1836ACFDE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2EB858-E1E0-4C68-90B9-18EF3AA20D6C}" type="slidenum">
              <a:rPr lang="zh-CN" altLang="en-US">
                <a:solidFill>
                  <a:srgbClr val="000000"/>
                </a:solidFill>
              </a:rPr>
              <a:pPr eaLnBrk="1" hangingPunct="1"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xmlns="" id="{9E8C2230-3F76-410B-A09F-B4380264FA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xmlns="" id="{180E5AB8-96E5-43B6-9D3B-282AC56B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xmlns="" id="{4BC86113-2F16-469C-BB8D-7B5BD748F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0414C6-2F62-442B-9858-BB844D6F905A}" type="slidenum">
              <a:rPr lang="zh-CN" altLang="en-US"/>
              <a:pPr eaLnBrk="1" hangingPunct="1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xmlns="" id="{35C9B542-7BB5-4F86-A114-20A084CC82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xmlns="" id="{ACA78089-F205-47E4-A9BF-7BDD021AE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xmlns="" id="{A58798E1-7340-4423-A978-C516A31A7F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BB506A-29B2-4F41-8B37-AEA5F1695E90}" type="slidenum">
              <a:rPr lang="zh-CN" altLang="en-US"/>
              <a:pPr eaLnBrk="1" hangingPunct="1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xmlns="" id="{BE2DF4DB-928E-4BF4-9EA4-5AAEB1B61A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xmlns="" id="{ED0E8C6B-CF44-4439-A1DD-DAE121C53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xmlns="" id="{0F3AC4B2-1012-444F-94FB-E52B73246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8E2D35-0A1B-46A0-819C-DC7E4F397E10}" type="slidenum">
              <a:rPr lang="zh-CN" altLang="en-US"/>
              <a:pPr eaLnBrk="1" hangingPunct="1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xmlns="" id="{FCCE712F-5B00-423B-93BC-3A1D68D680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xmlns="" id="{28CA7CB4-03B8-4DDF-A744-0BC6C1175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xmlns="" id="{1D59352A-2A5F-4057-A94D-5F86B6122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ABE742-33BE-4635-A063-78EDF65EB5AE}" type="slidenum">
              <a:rPr lang="zh-CN" altLang="en-US"/>
              <a:pPr eaLnBrk="1" hangingPunct="1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xmlns="" id="{64D03644-F926-4A1A-8230-0FBE6E2AEE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xmlns="" id="{6CC20B64-0311-4A00-BE44-520EC368D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上图中，</a:t>
            </a:r>
            <a:r>
              <a:rPr lang="en-US" altLang="zh-CN" dirty="0"/>
              <a:t>Bean</a:t>
            </a:r>
            <a:r>
              <a:rPr lang="zh-CN" altLang="zh-CN" dirty="0"/>
              <a:t>的生命周期的整个执行过程描述如下。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）根据配置情况调用</a:t>
            </a:r>
            <a:r>
              <a:rPr lang="en-US" altLang="zh-CN" dirty="0"/>
              <a:t>Bean</a:t>
            </a:r>
            <a:r>
              <a:rPr lang="zh-CN" altLang="zh-CN" dirty="0"/>
              <a:t>构造方法或工厂方法实例化</a:t>
            </a:r>
            <a:r>
              <a:rPr lang="en-US" altLang="zh-CN" dirty="0"/>
              <a:t>Bean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）利用依赖注入来完成</a:t>
            </a:r>
            <a:r>
              <a:rPr lang="en-US" altLang="zh-CN" dirty="0"/>
              <a:t>Bean</a:t>
            </a:r>
            <a:r>
              <a:rPr lang="zh-CN" altLang="zh-CN" dirty="0"/>
              <a:t>中所有属性值的配置注入。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）如果</a:t>
            </a:r>
            <a:r>
              <a:rPr lang="en-US" altLang="zh-CN" dirty="0"/>
              <a:t>Bean</a:t>
            </a:r>
            <a:r>
              <a:rPr lang="zh-CN" altLang="zh-CN" dirty="0"/>
              <a:t>实现了</a:t>
            </a:r>
            <a:r>
              <a:rPr lang="en-US" altLang="zh-CN" dirty="0" err="1"/>
              <a:t>BeanNameAware</a:t>
            </a:r>
            <a:r>
              <a:rPr lang="zh-CN" altLang="zh-CN" dirty="0"/>
              <a:t>接口，则</a:t>
            </a:r>
            <a:r>
              <a:rPr lang="en-US" altLang="zh-CN" dirty="0"/>
              <a:t>Spring</a:t>
            </a:r>
            <a:r>
              <a:rPr lang="zh-CN" altLang="zh-CN" dirty="0"/>
              <a:t>调用</a:t>
            </a:r>
            <a:r>
              <a:rPr lang="en-US" altLang="zh-CN" dirty="0"/>
              <a:t>Bean</a:t>
            </a:r>
            <a:r>
              <a:rPr lang="zh-CN" altLang="zh-CN" dirty="0"/>
              <a:t>的</a:t>
            </a:r>
            <a:r>
              <a:rPr lang="en-US" altLang="zh-CN" dirty="0" err="1"/>
              <a:t>setBeanName</a:t>
            </a:r>
            <a:r>
              <a:rPr lang="en-US" altLang="zh-CN" dirty="0"/>
              <a:t>()</a:t>
            </a:r>
            <a:r>
              <a:rPr lang="zh-CN" altLang="zh-CN" dirty="0"/>
              <a:t>方法传入当前</a:t>
            </a:r>
            <a:r>
              <a:rPr lang="en-US" altLang="zh-CN" dirty="0"/>
              <a:t>Bean</a:t>
            </a:r>
            <a:r>
              <a:rPr lang="zh-CN" altLang="zh-CN" dirty="0"/>
              <a:t>的</a:t>
            </a:r>
            <a:r>
              <a:rPr lang="en-US" altLang="zh-CN" dirty="0"/>
              <a:t>id</a:t>
            </a:r>
            <a:r>
              <a:rPr lang="zh-CN" altLang="zh-CN" dirty="0"/>
              <a:t>值。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）如果</a:t>
            </a:r>
            <a:r>
              <a:rPr lang="en-US" altLang="zh-CN" dirty="0"/>
              <a:t>Bean</a:t>
            </a:r>
            <a:r>
              <a:rPr lang="zh-CN" altLang="zh-CN" dirty="0"/>
              <a:t>实现了</a:t>
            </a:r>
            <a:r>
              <a:rPr lang="en-US" altLang="zh-CN" dirty="0" err="1"/>
              <a:t>BeanFactoryAware</a:t>
            </a:r>
            <a:r>
              <a:rPr lang="zh-CN" altLang="zh-CN" dirty="0"/>
              <a:t>接口，则</a:t>
            </a:r>
            <a:r>
              <a:rPr lang="en-US" altLang="zh-CN" dirty="0"/>
              <a:t>Spring</a:t>
            </a:r>
            <a:r>
              <a:rPr lang="zh-CN" altLang="zh-CN" dirty="0"/>
              <a:t>调用</a:t>
            </a:r>
            <a:r>
              <a:rPr lang="en-US" altLang="zh-CN" dirty="0" err="1"/>
              <a:t>setBeanFactory</a:t>
            </a:r>
            <a:r>
              <a:rPr lang="en-US" altLang="zh-CN" dirty="0"/>
              <a:t>()</a:t>
            </a:r>
            <a:r>
              <a:rPr lang="zh-CN" altLang="zh-CN" dirty="0"/>
              <a:t>方法传入当前工厂实例的引用。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）如果</a:t>
            </a:r>
            <a:r>
              <a:rPr lang="en-US" altLang="zh-CN" dirty="0"/>
              <a:t>Bean</a:t>
            </a:r>
            <a:r>
              <a:rPr lang="zh-CN" altLang="zh-CN" dirty="0"/>
              <a:t>实现了</a:t>
            </a:r>
            <a:r>
              <a:rPr lang="en-US" altLang="zh-CN" dirty="0" err="1"/>
              <a:t>ApplicationContextAware</a:t>
            </a:r>
            <a:r>
              <a:rPr lang="zh-CN" altLang="zh-CN" dirty="0"/>
              <a:t>接口，则</a:t>
            </a:r>
            <a:r>
              <a:rPr lang="en-US" altLang="zh-CN" dirty="0"/>
              <a:t>Spring</a:t>
            </a:r>
            <a:r>
              <a:rPr lang="zh-CN" altLang="zh-CN" dirty="0"/>
              <a:t>调用</a:t>
            </a:r>
            <a:r>
              <a:rPr lang="en-US" altLang="zh-CN" dirty="0" err="1"/>
              <a:t>setApplicationContext</a:t>
            </a:r>
            <a:r>
              <a:rPr lang="en-US" altLang="zh-CN" dirty="0"/>
              <a:t>()</a:t>
            </a:r>
            <a:r>
              <a:rPr lang="zh-CN" altLang="zh-CN" dirty="0"/>
              <a:t>方法传入当前</a:t>
            </a:r>
            <a:r>
              <a:rPr lang="en-US" altLang="zh-CN" dirty="0" err="1"/>
              <a:t>ApplicationContext</a:t>
            </a:r>
            <a:r>
              <a:rPr lang="zh-CN" altLang="zh-CN" dirty="0"/>
              <a:t>实例的引用。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）如果</a:t>
            </a:r>
            <a:r>
              <a:rPr lang="en-US" altLang="zh-CN" dirty="0" err="1"/>
              <a:t>BeanPostProcessor</a:t>
            </a:r>
            <a:r>
              <a:rPr lang="zh-CN" altLang="zh-CN" dirty="0"/>
              <a:t>和</a:t>
            </a:r>
            <a:r>
              <a:rPr lang="en-US" altLang="zh-CN" dirty="0"/>
              <a:t>Bean</a:t>
            </a:r>
            <a:r>
              <a:rPr lang="zh-CN" altLang="zh-CN" dirty="0"/>
              <a:t>关联，则</a:t>
            </a:r>
            <a:r>
              <a:rPr lang="en-US" altLang="zh-CN" dirty="0"/>
              <a:t>Spring</a:t>
            </a:r>
            <a:r>
              <a:rPr lang="zh-CN" altLang="zh-CN" dirty="0"/>
              <a:t>将调用该接口的预初始化方法</a:t>
            </a:r>
            <a:r>
              <a:rPr lang="en-US" altLang="zh-CN" dirty="0" err="1"/>
              <a:t>postProcessBeforeInitialzation</a:t>
            </a:r>
            <a:r>
              <a:rPr lang="en-US" altLang="zh-CN" dirty="0"/>
              <a:t>()</a:t>
            </a:r>
            <a:r>
              <a:rPr lang="zh-CN" altLang="zh-CN" dirty="0"/>
              <a:t>对</a:t>
            </a:r>
            <a:r>
              <a:rPr lang="en-US" altLang="zh-CN" dirty="0"/>
              <a:t>Bean</a:t>
            </a:r>
            <a:r>
              <a:rPr lang="zh-CN" altLang="zh-CN" dirty="0"/>
              <a:t>进行加工操作，这个非常重要，</a:t>
            </a:r>
            <a:r>
              <a:rPr lang="en-US" altLang="zh-CN" dirty="0"/>
              <a:t>Spring</a:t>
            </a:r>
            <a:r>
              <a:rPr lang="zh-CN" altLang="zh-CN" dirty="0"/>
              <a:t>的</a:t>
            </a:r>
            <a:r>
              <a:rPr lang="en-US" altLang="zh-CN" dirty="0"/>
              <a:t>AOP</a:t>
            </a:r>
            <a:r>
              <a:rPr lang="zh-CN" altLang="zh-CN" dirty="0"/>
              <a:t>就是用它实现的。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）如果</a:t>
            </a:r>
            <a:r>
              <a:rPr lang="en-US" altLang="zh-CN" dirty="0"/>
              <a:t>Bean</a:t>
            </a:r>
            <a:r>
              <a:rPr lang="zh-CN" altLang="zh-CN" dirty="0"/>
              <a:t>实现了</a:t>
            </a:r>
            <a:r>
              <a:rPr lang="en-US" altLang="zh-CN" dirty="0" err="1"/>
              <a:t>InitializingBean</a:t>
            </a:r>
            <a:r>
              <a:rPr lang="zh-CN" altLang="zh-CN" dirty="0"/>
              <a:t>接口，则</a:t>
            </a:r>
            <a:r>
              <a:rPr lang="en-US" altLang="zh-CN" dirty="0"/>
              <a:t>Spring</a:t>
            </a:r>
            <a:r>
              <a:rPr lang="zh-CN" altLang="zh-CN" dirty="0"/>
              <a:t>将调用</a:t>
            </a:r>
            <a:r>
              <a:rPr lang="en-US" altLang="zh-CN" dirty="0" err="1"/>
              <a:t>afterPropertiesSet</a:t>
            </a:r>
            <a:r>
              <a:rPr lang="en-US" altLang="zh-CN" dirty="0"/>
              <a:t>()</a:t>
            </a:r>
            <a:r>
              <a:rPr lang="zh-CN" altLang="zh-CN" dirty="0"/>
              <a:t>方法。 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）如果在配置文件中通过</a:t>
            </a:r>
            <a:r>
              <a:rPr lang="en-US" altLang="zh-CN" dirty="0" err="1"/>
              <a:t>init</a:t>
            </a:r>
            <a:r>
              <a:rPr lang="en-US" altLang="zh-CN" dirty="0"/>
              <a:t>-method</a:t>
            </a:r>
            <a:r>
              <a:rPr lang="zh-CN" altLang="zh-CN" dirty="0"/>
              <a:t>属性指定了初始化方法，则调用该初始化方法。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）如果有</a:t>
            </a:r>
            <a:r>
              <a:rPr lang="en-US" altLang="zh-CN" dirty="0" err="1"/>
              <a:t>BeanPsotProcessor</a:t>
            </a:r>
            <a:r>
              <a:rPr lang="zh-CN" altLang="zh-CN" dirty="0"/>
              <a:t>和</a:t>
            </a:r>
            <a:r>
              <a:rPr lang="en-US" altLang="zh-CN" dirty="0"/>
              <a:t>Bean</a:t>
            </a:r>
            <a:r>
              <a:rPr lang="zh-CN" altLang="zh-CN" dirty="0"/>
              <a:t>关联，则</a:t>
            </a:r>
            <a:r>
              <a:rPr lang="en-US" altLang="zh-CN" dirty="0"/>
              <a:t>Spring</a:t>
            </a:r>
            <a:r>
              <a:rPr lang="zh-CN" altLang="zh-CN" dirty="0"/>
              <a:t>将调用该接口的初始化方法</a:t>
            </a:r>
            <a:r>
              <a:rPr lang="en-US" altLang="zh-CN" dirty="0" err="1"/>
              <a:t>postProcessAfterInitialization</a:t>
            </a:r>
            <a:r>
              <a:rPr lang="en-US" altLang="zh-CN" dirty="0"/>
              <a:t>()</a:t>
            </a:r>
            <a:r>
              <a:rPr lang="zh-CN" altLang="zh-CN" dirty="0"/>
              <a:t>。此时，</a:t>
            </a:r>
            <a:r>
              <a:rPr lang="en-US" altLang="zh-CN" dirty="0"/>
              <a:t>Bean</a:t>
            </a:r>
            <a:r>
              <a:rPr lang="zh-CN" altLang="zh-CN" dirty="0"/>
              <a:t>已经可以被应用系统使用了。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10</a:t>
            </a:r>
            <a:r>
              <a:rPr lang="zh-CN" altLang="zh-CN" dirty="0"/>
              <a:t>）如果在</a:t>
            </a:r>
            <a:r>
              <a:rPr lang="en-US" altLang="zh-CN" dirty="0"/>
              <a:t>&lt;bean&gt; </a:t>
            </a:r>
            <a:r>
              <a:rPr lang="zh-CN" altLang="zh-CN" dirty="0"/>
              <a:t>中指定了该</a:t>
            </a:r>
            <a:r>
              <a:rPr lang="en-US" altLang="zh-CN" dirty="0"/>
              <a:t>Bean</a:t>
            </a:r>
            <a:r>
              <a:rPr lang="zh-CN" altLang="zh-CN" dirty="0"/>
              <a:t>的作用范围为 </a:t>
            </a:r>
            <a:r>
              <a:rPr lang="en-US" altLang="zh-CN" dirty="0"/>
              <a:t>scope="singleton"</a:t>
            </a:r>
            <a:r>
              <a:rPr lang="zh-CN" altLang="zh-CN" dirty="0"/>
              <a:t>，则将该</a:t>
            </a:r>
            <a:r>
              <a:rPr lang="en-US" altLang="zh-CN" dirty="0"/>
              <a:t>Bean </a:t>
            </a:r>
            <a:r>
              <a:rPr lang="zh-CN" altLang="zh-CN" dirty="0"/>
              <a:t>放入</a:t>
            </a:r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zh-CN" dirty="0"/>
              <a:t>的缓存池中，将触发</a:t>
            </a:r>
            <a:r>
              <a:rPr lang="en-US" altLang="zh-CN" dirty="0"/>
              <a:t>Spring</a:t>
            </a:r>
            <a:r>
              <a:rPr lang="zh-CN" altLang="zh-CN" dirty="0"/>
              <a:t>对该</a:t>
            </a:r>
            <a:r>
              <a:rPr lang="en-US" altLang="zh-CN" dirty="0"/>
              <a:t>Bean</a:t>
            </a:r>
            <a:r>
              <a:rPr lang="zh-CN" altLang="zh-CN" dirty="0"/>
              <a:t>的生命周期管理；如果在</a:t>
            </a:r>
            <a:r>
              <a:rPr lang="en-US" altLang="zh-CN" dirty="0"/>
              <a:t>&lt;bean&gt;</a:t>
            </a:r>
            <a:r>
              <a:rPr lang="zh-CN" altLang="zh-CN" dirty="0"/>
              <a:t>中指定了该</a:t>
            </a:r>
            <a:r>
              <a:rPr lang="en-US" altLang="zh-CN" dirty="0"/>
              <a:t>Bean</a:t>
            </a:r>
            <a:r>
              <a:rPr lang="zh-CN" altLang="zh-CN" dirty="0"/>
              <a:t>的作用范围为</a:t>
            </a:r>
            <a:r>
              <a:rPr lang="en-US" altLang="zh-CN" dirty="0"/>
              <a:t>scope="prototype"</a:t>
            </a:r>
            <a:r>
              <a:rPr lang="zh-CN" altLang="zh-CN" dirty="0"/>
              <a:t>，则将该</a:t>
            </a:r>
            <a:r>
              <a:rPr lang="en-US" altLang="zh-CN" dirty="0"/>
              <a:t>Bean</a:t>
            </a:r>
            <a:r>
              <a:rPr lang="zh-CN" altLang="zh-CN" dirty="0"/>
              <a:t>交给调用者，调用者管理该</a:t>
            </a:r>
            <a:r>
              <a:rPr lang="en-US" altLang="zh-CN" dirty="0"/>
              <a:t>Bean</a:t>
            </a:r>
            <a:r>
              <a:rPr lang="zh-CN" altLang="zh-CN" dirty="0"/>
              <a:t>的生命周期，</a:t>
            </a:r>
            <a:r>
              <a:rPr lang="en-US" altLang="zh-CN" dirty="0"/>
              <a:t>Spring</a:t>
            </a:r>
            <a:r>
              <a:rPr lang="zh-CN" altLang="zh-CN" dirty="0"/>
              <a:t>不再管理该</a:t>
            </a:r>
            <a:r>
              <a:rPr lang="en-US" altLang="zh-CN" dirty="0"/>
              <a:t>Bean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11</a:t>
            </a:r>
            <a:r>
              <a:rPr lang="zh-CN" altLang="zh-CN" dirty="0"/>
              <a:t>）如果</a:t>
            </a:r>
            <a:r>
              <a:rPr lang="en-US" altLang="zh-CN" dirty="0"/>
              <a:t>Bean</a:t>
            </a:r>
            <a:r>
              <a:rPr lang="zh-CN" altLang="zh-CN" dirty="0"/>
              <a:t>实现了</a:t>
            </a:r>
            <a:r>
              <a:rPr lang="en-US" altLang="zh-CN" dirty="0" err="1"/>
              <a:t>DisposableBean</a:t>
            </a:r>
            <a:r>
              <a:rPr lang="zh-CN" altLang="zh-CN" dirty="0"/>
              <a:t>接口，则</a:t>
            </a:r>
            <a:r>
              <a:rPr lang="en-US" altLang="zh-CN" dirty="0"/>
              <a:t>Spring</a:t>
            </a:r>
            <a:r>
              <a:rPr lang="zh-CN" altLang="zh-CN" dirty="0"/>
              <a:t>会调用</a:t>
            </a:r>
            <a:r>
              <a:rPr lang="en-US" altLang="zh-CN" dirty="0" err="1"/>
              <a:t>destory</a:t>
            </a:r>
            <a:r>
              <a:rPr lang="en-US" altLang="zh-CN" dirty="0"/>
              <a:t>()</a:t>
            </a:r>
            <a:r>
              <a:rPr lang="zh-CN" altLang="zh-CN" dirty="0"/>
              <a:t>方法将</a:t>
            </a:r>
            <a:r>
              <a:rPr lang="en-US" altLang="zh-CN" dirty="0"/>
              <a:t>Spring</a:t>
            </a:r>
            <a:r>
              <a:rPr lang="zh-CN" altLang="zh-CN" dirty="0"/>
              <a:t>中的</a:t>
            </a:r>
            <a:r>
              <a:rPr lang="en-US" altLang="zh-CN" dirty="0"/>
              <a:t>Bean</a:t>
            </a:r>
            <a:r>
              <a:rPr lang="zh-CN" altLang="zh-CN" dirty="0"/>
              <a:t>销毁；如果在配置文件中通过</a:t>
            </a:r>
            <a:r>
              <a:rPr lang="en-US" altLang="zh-CN" dirty="0" err="1"/>
              <a:t>destory</a:t>
            </a:r>
            <a:r>
              <a:rPr lang="en-US" altLang="zh-CN" dirty="0"/>
              <a:t>-method</a:t>
            </a:r>
            <a:r>
              <a:rPr lang="zh-CN" altLang="zh-CN" dirty="0"/>
              <a:t>属性指定了</a:t>
            </a:r>
            <a:r>
              <a:rPr lang="en-US" altLang="zh-CN" dirty="0"/>
              <a:t>Bean</a:t>
            </a:r>
            <a:r>
              <a:rPr lang="zh-CN" altLang="zh-CN" dirty="0"/>
              <a:t>的销毁方法，则</a:t>
            </a:r>
            <a:r>
              <a:rPr lang="en-US" altLang="zh-CN" dirty="0"/>
              <a:t>Spring</a:t>
            </a:r>
            <a:r>
              <a:rPr lang="zh-CN" altLang="zh-CN" dirty="0"/>
              <a:t>将调用该方法进行销毁。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Aware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adj.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知道的；意识到的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xmlns="" id="{9729E40B-9D64-4B0A-801F-DE6D8FED19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5ED9B1-E860-40FA-ADD3-65B8FBBC8FCF}" type="slidenum">
              <a:rPr lang="zh-CN" altLang="en-US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xmlns="" id="{220AC46D-3108-48CB-A699-962CF36879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xmlns="" id="{8B8FD822-EEFC-484B-BDE5-A80FF8A9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xmlns="" id="{DF8DA618-F0D9-42A8-8BD1-DDD52BD03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665216-22AE-4293-8249-305B06960C49}" type="slidenum">
              <a:rPr lang="zh-CN" altLang="en-US"/>
              <a:pPr eaLnBrk="1" hangingPunct="1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xmlns="" id="{2E9F42A8-8115-4953-BA1E-8FBE92AA6A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xmlns="" id="{D914E389-1CF5-4D86-A95E-F3D47B78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xmlns="" id="{DF95B046-17AC-49DE-B59D-3C4024499E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5F218B-7687-4C4A-8C05-731DAD224AF5}" type="slidenum">
              <a:rPr lang="zh-CN" altLang="en-US"/>
              <a:pPr eaLnBrk="1" hangingPunct="1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873629"/>
            <a:ext cx="7772400" cy="1172333"/>
          </a:xfrm>
          <a:prstGeom prst="rect">
            <a:avLst/>
          </a:prstGeom>
        </p:spPr>
        <p:txBody>
          <a:bodyPr/>
          <a:lstStyle>
            <a:lvl1pPr marL="0" indent="0" algn="ctr">
              <a:defRPr sz="40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501837"/>
            <a:ext cx="2895600" cy="21900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>
                <a:ea typeface="Verdana" panose="020B0604030504040204" pitchFamily="34" charset="0"/>
              </a:rPr>
              <a:t>Copyright 2013,SDPKL-NBIC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3593339"/>
            <a:ext cx="9144000" cy="2678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083366"/>
            <a:ext cx="9144000" cy="502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279643"/>
            <a:ext cx="9144000" cy="57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568"/>
          <a:stretch/>
        </p:blipFill>
        <p:spPr>
          <a:xfrm>
            <a:off x="0" y="3630742"/>
            <a:ext cx="9144000" cy="2603629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3130433"/>
            <a:ext cx="6400800" cy="4442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0886" y="0"/>
            <a:ext cx="9154886" cy="59026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144035" y="420642"/>
            <a:ext cx="1874350" cy="5351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018385" y="6309170"/>
            <a:ext cx="3096344" cy="54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1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1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1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1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100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00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100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00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100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00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100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00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1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 descr="C:\Users\sunry\Desktop\xiaobiao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990" y="420642"/>
            <a:ext cx="612000" cy="55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7023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E66E1B35-7D6F-48E3-BEEB-9398782EFEC2}"/>
              </a:ext>
            </a:extLst>
          </p:cNvPr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B0C8BEA-CE1F-4A11-B123-EDF4314575CF}"/>
              </a:ext>
            </a:extLst>
          </p:cNvPr>
          <p:cNvSpPr/>
          <p:nvPr userDrawn="1"/>
        </p:nvSpPr>
        <p:spPr>
          <a:xfrm>
            <a:off x="401614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FF52E32-0545-4AF2-B7D8-073A9CEEFAB1}"/>
              </a:ext>
            </a:extLst>
          </p:cNvPr>
          <p:cNvSpPr/>
          <p:nvPr userDrawn="1"/>
        </p:nvSpPr>
        <p:spPr>
          <a:xfrm>
            <a:off x="0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6E3BE82-809F-492F-AE8C-4FFDB184EC8F}"/>
              </a:ext>
            </a:extLst>
          </p:cNvPr>
          <p:cNvSpPr txBox="1">
            <a:spLocks/>
          </p:cNvSpPr>
          <p:nvPr userDrawn="1"/>
        </p:nvSpPr>
        <p:spPr>
          <a:xfrm>
            <a:off x="0" y="6436800"/>
            <a:ext cx="360000" cy="42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/>
              <a:pPr>
                <a:defRPr/>
              </a:pPr>
              <a:t>‹#›</a:t>
            </a:fld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9C64211-9454-447F-B7B0-4CABCF519605}"/>
              </a:ext>
            </a:extLst>
          </p:cNvPr>
          <p:cNvSpPr/>
          <p:nvPr userDrawn="1"/>
        </p:nvSpPr>
        <p:spPr>
          <a:xfrm>
            <a:off x="-8090" y="764615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9ED8881-6F2E-4890-AA5B-FA8D108349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563" y="6505435"/>
            <a:ext cx="236608" cy="28393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5D458B1-FD48-48B4-BED4-550865F170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862888" y="6503972"/>
            <a:ext cx="764346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xmlns="" id="{8BCE9447-0401-4D1E-981B-B32FEBD95F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763" y="6525040"/>
            <a:ext cx="172910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E4B2B176-5789-4DDA-AA36-AAF150066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0269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E94DE625-77FB-43C0-B8DA-0189ED1C73F1}"/>
              </a:ext>
            </a:extLst>
          </p:cNvPr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AB03B67-AB65-4FFC-A5C1-13CE49F961BF}"/>
              </a:ext>
            </a:extLst>
          </p:cNvPr>
          <p:cNvSpPr/>
          <p:nvPr userDrawn="1"/>
        </p:nvSpPr>
        <p:spPr>
          <a:xfrm>
            <a:off x="401614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268C81E-D9F4-4AD5-A618-1962AACA2D13}"/>
              </a:ext>
            </a:extLst>
          </p:cNvPr>
          <p:cNvSpPr/>
          <p:nvPr userDrawn="1"/>
        </p:nvSpPr>
        <p:spPr>
          <a:xfrm>
            <a:off x="0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A45AA87-143D-49A3-8AAF-1568630CFAE8}"/>
              </a:ext>
            </a:extLst>
          </p:cNvPr>
          <p:cNvSpPr txBox="1">
            <a:spLocks/>
          </p:cNvSpPr>
          <p:nvPr userDrawn="1"/>
        </p:nvSpPr>
        <p:spPr>
          <a:xfrm>
            <a:off x="0" y="6436800"/>
            <a:ext cx="360000" cy="42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/>
              <a:pPr>
                <a:defRPr/>
              </a:pPr>
              <a:t>‹#›</a:t>
            </a:fld>
            <a:endParaRPr lang="zh-CN" alt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B822E8D-9428-4CFF-A108-38503330209E}"/>
              </a:ext>
            </a:extLst>
          </p:cNvPr>
          <p:cNvSpPr/>
          <p:nvPr userDrawn="1"/>
        </p:nvSpPr>
        <p:spPr>
          <a:xfrm>
            <a:off x="-8090" y="764615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A1F81D9-6CE1-45EA-94CF-EA6FB28510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364" y="6505435"/>
            <a:ext cx="294807" cy="28393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274FBFC-1526-4CE0-8D19-EA3CA6FC00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862888" y="6503972"/>
            <a:ext cx="764346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xmlns="" id="{A35091B9-647C-4919-970D-59AE9DE551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763" y="6525040"/>
            <a:ext cx="172910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91A21FFA-04AA-4E53-A657-8C39D0707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61510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2027149A-497A-4C4A-80A6-12C4FE297448}"/>
              </a:ext>
            </a:extLst>
          </p:cNvPr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4F0D39B-61D7-464F-A7FA-9455D080F0A1}"/>
              </a:ext>
            </a:extLst>
          </p:cNvPr>
          <p:cNvSpPr/>
          <p:nvPr userDrawn="1"/>
        </p:nvSpPr>
        <p:spPr>
          <a:xfrm>
            <a:off x="401614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CD1B4A7-1E33-46D9-B91E-7D529EB3116C}"/>
              </a:ext>
            </a:extLst>
          </p:cNvPr>
          <p:cNvSpPr/>
          <p:nvPr userDrawn="1"/>
        </p:nvSpPr>
        <p:spPr>
          <a:xfrm>
            <a:off x="0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E8836964-E1C2-4F50-A4AA-BC0586D5EF1F}"/>
              </a:ext>
            </a:extLst>
          </p:cNvPr>
          <p:cNvSpPr txBox="1">
            <a:spLocks/>
          </p:cNvSpPr>
          <p:nvPr userDrawn="1"/>
        </p:nvSpPr>
        <p:spPr>
          <a:xfrm>
            <a:off x="0" y="6436800"/>
            <a:ext cx="360000" cy="42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/>
              <a:pPr>
                <a:defRPr/>
              </a:pPr>
              <a:t>‹#›</a:t>
            </a:fld>
            <a:endParaRPr lang="zh-CN" alt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2E396AA-4EAE-4A58-9D62-B580F5251F8D}"/>
              </a:ext>
            </a:extLst>
          </p:cNvPr>
          <p:cNvSpPr/>
          <p:nvPr userDrawn="1"/>
        </p:nvSpPr>
        <p:spPr>
          <a:xfrm>
            <a:off x="-8090" y="764615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94FD848-4C8C-41D8-A679-67619B1B22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364" y="6505435"/>
            <a:ext cx="294807" cy="28393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883A743-CECD-41EC-86CD-7C77233558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862888" y="6503972"/>
            <a:ext cx="764346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xmlns="" id="{C794FE8F-BCD5-4B95-937D-AFD629DB9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763" y="6525040"/>
            <a:ext cx="172910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108E6A34-6150-4C3A-8A7B-06B6E44CC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4827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1" y="913143"/>
            <a:ext cx="8863697" cy="5512856"/>
          </a:xfrm>
          <a:prstGeom prst="rect">
            <a:avLst/>
          </a:prstGeom>
        </p:spPr>
        <p:txBody>
          <a:bodyPr/>
          <a:lstStyle>
            <a:lvl1pPr marL="342896" indent="-342896">
              <a:buFont typeface="Wingdings" panose="05000000000000000000" pitchFamily="2" charset="2"/>
              <a:buChar char="n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43" indent="-285747"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2988" indent="-228597">
              <a:buFont typeface="Wingdings" panose="05000000000000000000" pitchFamily="2" charset="2"/>
              <a:buChar char="n"/>
              <a:defRPr sz="1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184" indent="-228597"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379" indent="-228597"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01614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6436800"/>
            <a:ext cx="360000" cy="42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/>
              <a:pPr>
                <a:defRPr/>
              </a:pPr>
              <a:t>‹#›</a:t>
            </a:fld>
            <a:endParaRPr lang="zh-CN" altLang="en-US" sz="1100" dirty="0"/>
          </a:p>
        </p:txBody>
      </p:sp>
      <p:sp>
        <p:nvSpPr>
          <p:cNvPr id="24" name="矩形 23"/>
          <p:cNvSpPr/>
          <p:nvPr userDrawn="1"/>
        </p:nvSpPr>
        <p:spPr>
          <a:xfrm>
            <a:off x="-8090" y="764615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529" y="6505435"/>
            <a:ext cx="286642" cy="28393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862888" y="6503972"/>
            <a:ext cx="764346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618763" y="6525040"/>
            <a:ext cx="172910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834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401614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6436800"/>
            <a:ext cx="360000" cy="42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/>
              <a:pPr>
                <a:defRPr/>
              </a:pPr>
              <a:t>‹#›</a:t>
            </a:fld>
            <a:endParaRPr lang="zh-CN" altLang="en-US" sz="1100" dirty="0"/>
          </a:p>
        </p:txBody>
      </p:sp>
      <p:sp>
        <p:nvSpPr>
          <p:cNvPr id="24" name="矩形 23"/>
          <p:cNvSpPr/>
          <p:nvPr userDrawn="1"/>
        </p:nvSpPr>
        <p:spPr>
          <a:xfrm>
            <a:off x="-8090" y="764615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364" y="6505435"/>
            <a:ext cx="294807" cy="28393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862888" y="6503972"/>
            <a:ext cx="764346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618763" y="6525040"/>
            <a:ext cx="172910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911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5"/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8090" y="764615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1" y="1268760"/>
            <a:ext cx="4226546" cy="4526280"/>
          </a:xfrm>
          <a:prstGeom prst="rect">
            <a:avLst/>
          </a:prstGeom>
        </p:spPr>
        <p:txBody>
          <a:bodyPr/>
          <a:lstStyle>
            <a:lvl1pPr marL="342896" indent="-342896">
              <a:buFont typeface="Wingdings" panose="05000000000000000000" pitchFamily="2" charset="2"/>
              <a:buChar char="n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22294" indent="-266697"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901691" indent="-279397">
              <a:buFont typeface="Wingdings" panose="05000000000000000000" pitchFamily="2" charset="2"/>
              <a:buChar char="n"/>
              <a:defRPr sz="1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168388" indent="-266697"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379" indent="-228597"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3"/>
          </p:nvPr>
        </p:nvSpPr>
        <p:spPr>
          <a:xfrm>
            <a:off x="4727704" y="1268760"/>
            <a:ext cx="4292227" cy="4526280"/>
          </a:xfrm>
          <a:prstGeom prst="rect">
            <a:avLst/>
          </a:prstGeom>
        </p:spPr>
        <p:txBody>
          <a:bodyPr/>
          <a:lstStyle>
            <a:lvl1pPr marL="342896" indent="-342896">
              <a:buFont typeface="Wingdings" panose="05000000000000000000" pitchFamily="2" charset="2"/>
              <a:buChar char="n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22294" indent="-266697">
              <a:buClr>
                <a:schemeClr val="tx2"/>
              </a:buClr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901691" indent="-279397">
              <a:buFont typeface="Wingdings" panose="05000000000000000000" pitchFamily="2" charset="2"/>
              <a:buChar char="n"/>
              <a:defRPr sz="18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168388" indent="-266697"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379" indent="-228597"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31" name="矩形 30"/>
          <p:cNvSpPr/>
          <p:nvPr userDrawn="1"/>
        </p:nvSpPr>
        <p:spPr>
          <a:xfrm>
            <a:off x="402730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1117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灯片编号占位符 5"/>
          <p:cNvSpPr txBox="1">
            <a:spLocks/>
          </p:cNvSpPr>
          <p:nvPr userDrawn="1"/>
        </p:nvSpPr>
        <p:spPr>
          <a:xfrm>
            <a:off x="1117" y="6436800"/>
            <a:ext cx="360000" cy="42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/>
              <a:pPr>
                <a:defRPr/>
              </a:pPr>
              <a:t>‹#›</a:t>
            </a:fld>
            <a:endParaRPr lang="zh-CN" altLang="en-US" sz="11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563" y="6505435"/>
            <a:ext cx="236608" cy="28393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862888" y="6503972"/>
            <a:ext cx="764346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37036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/>
          <p:nvPr userDrawn="1"/>
        </p:nvSpPr>
        <p:spPr>
          <a:xfrm>
            <a:off x="-1" y="-13137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-6974" y="763305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82352"/>
            <a:ext cx="4199766" cy="639762"/>
          </a:xfrm>
          <a:prstGeom prst="rect">
            <a:avLst/>
          </a:prstGeom>
        </p:spPr>
        <p:txBody>
          <a:bodyPr anchor="b"/>
          <a:lstStyle>
            <a:lvl1pPr marL="342896" indent="-342896">
              <a:buFont typeface="Wingdings" panose="05000000000000000000" pitchFamily="2" charset="2"/>
              <a:buChar char="n"/>
              <a:defRPr sz="24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22112"/>
            <a:ext cx="4199766" cy="3951288"/>
          </a:xfrm>
          <a:prstGeom prst="rect">
            <a:avLst/>
          </a:prstGeom>
        </p:spPr>
        <p:txBody>
          <a:bodyPr/>
          <a:lstStyle>
            <a:lvl1pPr marL="342896" indent="-342896">
              <a:buFont typeface="Wingdings" panose="05000000000000000000" pitchFamily="2" charset="2"/>
              <a:buChar char="n"/>
              <a:defRPr sz="2000">
                <a:solidFill>
                  <a:srgbClr val="0255A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22294" indent="-266697">
              <a:buFont typeface="Wingdings" panose="05000000000000000000" pitchFamily="2" charset="2"/>
              <a:buChar char="n"/>
              <a:defRPr sz="1800">
                <a:solidFill>
                  <a:srgbClr val="0276E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901691" indent="-279397"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184" indent="-228597">
              <a:buFont typeface="Wingdings" panose="05000000000000000000" pitchFamily="2" charset="2"/>
              <a:buChar char="n"/>
              <a:defRPr sz="1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379" indent="-228597">
              <a:buFont typeface="Wingdings" panose="05000000000000000000" pitchFamily="2" charset="2"/>
              <a:buChar char="n"/>
              <a:defRPr sz="140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8323" y="1191118"/>
            <a:ext cx="4201416" cy="639762"/>
          </a:xfrm>
          <a:prstGeom prst="rect">
            <a:avLst/>
          </a:prstGeom>
        </p:spPr>
        <p:txBody>
          <a:bodyPr anchor="b"/>
          <a:lstStyle>
            <a:lvl1pPr marL="342896" indent="-342896">
              <a:buFont typeface="Wingdings" panose="05000000000000000000" pitchFamily="2" charset="2"/>
              <a:buChar char="n"/>
              <a:defRPr sz="24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8323" y="1830878"/>
            <a:ext cx="4201416" cy="3951288"/>
          </a:xfrm>
          <a:prstGeom prst="rect">
            <a:avLst/>
          </a:prstGeom>
        </p:spPr>
        <p:txBody>
          <a:bodyPr/>
          <a:lstStyle>
            <a:lvl1pPr marL="342896" indent="-342896">
              <a:buFont typeface="Wingdings" panose="05000000000000000000" pitchFamily="2" charset="2"/>
              <a:buChar char="n"/>
              <a:defRPr sz="2000">
                <a:solidFill>
                  <a:srgbClr val="0255A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22294" indent="-266697">
              <a:buFont typeface="Wingdings" panose="05000000000000000000" pitchFamily="2" charset="2"/>
              <a:buChar char="n"/>
              <a:defRPr sz="1800">
                <a:solidFill>
                  <a:srgbClr val="026DC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901691" indent="-279397"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184" indent="-228597">
              <a:buFont typeface="Wingdings" panose="05000000000000000000" pitchFamily="2" charset="2"/>
              <a:buChar char="n"/>
              <a:defRPr sz="1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379" indent="-228597">
              <a:buFont typeface="Wingdings" panose="05000000000000000000" pitchFamily="2" charset="2"/>
              <a:buChar char="n"/>
              <a:defRPr sz="140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1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402358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744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灯片编号占位符 5"/>
          <p:cNvSpPr txBox="1">
            <a:spLocks/>
          </p:cNvSpPr>
          <p:nvPr userDrawn="1"/>
        </p:nvSpPr>
        <p:spPr>
          <a:xfrm>
            <a:off x="1117" y="6436800"/>
            <a:ext cx="360000" cy="42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/>
              <a:pPr>
                <a:defRPr/>
              </a:pPr>
              <a:t>‹#›</a:t>
            </a:fld>
            <a:endParaRPr lang="zh-CN" altLang="en-US" sz="1100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563" y="6505435"/>
            <a:ext cx="236608" cy="28393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862888" y="6503972"/>
            <a:ext cx="764346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2209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219327"/>
            <a:ext cx="9144000" cy="2678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874520"/>
            <a:ext cx="9144000" cy="3448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806318"/>
            <a:ext cx="9144000" cy="3448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606" b="32082"/>
          <a:stretch/>
        </p:blipFill>
        <p:spPr bwMode="auto">
          <a:xfrm>
            <a:off x="1619674" y="2605519"/>
            <a:ext cx="5773737" cy="18146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079514" y="1086028"/>
            <a:ext cx="1700799" cy="5351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3057" y="1086027"/>
            <a:ext cx="591397" cy="55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5421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801005BA-92B2-41F6-98FB-F52D051EA840}"/>
              </a:ext>
            </a:extLst>
          </p:cNvPr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0C85355D-84CF-4908-9AA0-53717B760B44}"/>
              </a:ext>
            </a:extLst>
          </p:cNvPr>
          <p:cNvSpPr/>
          <p:nvPr userDrawn="1"/>
        </p:nvSpPr>
        <p:spPr>
          <a:xfrm>
            <a:off x="401614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37AF055-F268-4F95-8C6E-A0DAC6DE1F3B}"/>
              </a:ext>
            </a:extLst>
          </p:cNvPr>
          <p:cNvSpPr/>
          <p:nvPr userDrawn="1"/>
        </p:nvSpPr>
        <p:spPr>
          <a:xfrm>
            <a:off x="0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285115A1-B2B7-48E2-B5B8-825C61E5D2DC}"/>
              </a:ext>
            </a:extLst>
          </p:cNvPr>
          <p:cNvSpPr txBox="1">
            <a:spLocks/>
          </p:cNvSpPr>
          <p:nvPr userDrawn="1"/>
        </p:nvSpPr>
        <p:spPr>
          <a:xfrm>
            <a:off x="0" y="6436800"/>
            <a:ext cx="360000" cy="42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/>
              <a:pPr>
                <a:defRPr/>
              </a:pPr>
              <a:t>‹#›</a:t>
            </a:fld>
            <a:endParaRPr lang="zh-CN" alt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F074720-2E79-43FA-A0F3-EDF9EA5B0279}"/>
              </a:ext>
            </a:extLst>
          </p:cNvPr>
          <p:cNvSpPr/>
          <p:nvPr userDrawn="1"/>
        </p:nvSpPr>
        <p:spPr>
          <a:xfrm>
            <a:off x="-8090" y="764615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655F3C6-437F-433B-8D42-02E3FD533E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364" y="6505435"/>
            <a:ext cx="294807" cy="28393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0033924F-83E3-4CE9-B7C2-57A6804496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862888" y="6503972"/>
            <a:ext cx="764346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xmlns="" id="{4AA1E104-6E3C-4994-A02D-385F14907B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763" y="6525040"/>
            <a:ext cx="172910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F984A606-E56B-432B-AD57-E4C953256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35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3D3E2676-B027-43EC-AB5E-BE03F18E8E22}"/>
              </a:ext>
            </a:extLst>
          </p:cNvPr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EA8F2E4-0D5F-4CA7-A9D3-14C4E4666CC4}"/>
              </a:ext>
            </a:extLst>
          </p:cNvPr>
          <p:cNvSpPr/>
          <p:nvPr userDrawn="1"/>
        </p:nvSpPr>
        <p:spPr>
          <a:xfrm>
            <a:off x="401614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CF31B21-B888-48C9-B30F-F4C48D444070}"/>
              </a:ext>
            </a:extLst>
          </p:cNvPr>
          <p:cNvSpPr/>
          <p:nvPr userDrawn="1"/>
        </p:nvSpPr>
        <p:spPr>
          <a:xfrm>
            <a:off x="0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xmlns="" id="{98AD1F0D-6049-4016-8A46-CB8070A6984A}"/>
              </a:ext>
            </a:extLst>
          </p:cNvPr>
          <p:cNvSpPr txBox="1">
            <a:spLocks/>
          </p:cNvSpPr>
          <p:nvPr userDrawn="1"/>
        </p:nvSpPr>
        <p:spPr>
          <a:xfrm>
            <a:off x="0" y="6436800"/>
            <a:ext cx="360000" cy="42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/>
              <a:pPr>
                <a:defRPr/>
              </a:pPr>
              <a:t>‹#›</a:t>
            </a:fld>
            <a:endParaRPr lang="zh-CN" altLang="en-US" sz="11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A7274382-F36A-45D3-8A43-C2486A4183CE}"/>
              </a:ext>
            </a:extLst>
          </p:cNvPr>
          <p:cNvSpPr/>
          <p:nvPr userDrawn="1"/>
        </p:nvSpPr>
        <p:spPr>
          <a:xfrm>
            <a:off x="-8090" y="764615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8D204B9B-337E-40E2-9420-B9A0869BC0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529" y="6505435"/>
            <a:ext cx="286642" cy="28393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50CE8B3F-2F4A-4E2F-9AFD-BDA6FDE1EE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862888" y="6503972"/>
            <a:ext cx="764346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xmlns="" id="{4E941C56-99BC-4E1B-9B4E-21BB1036E0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763" y="6525040"/>
            <a:ext cx="172910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xmlns="" id="{7CC91A09-4067-4AF8-A179-97EA00B4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895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AED6BAEE-2E74-40DE-8A24-270344C6138D}"/>
              </a:ext>
            </a:extLst>
          </p:cNvPr>
          <p:cNvSpPr/>
          <p:nvPr userDrawn="1"/>
        </p:nvSpPr>
        <p:spPr>
          <a:xfrm>
            <a:off x="-1117" y="-17413"/>
            <a:ext cx="9144000" cy="4200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C3529E1-5C52-4069-A58F-FFF8330D2B78}"/>
              </a:ext>
            </a:extLst>
          </p:cNvPr>
          <p:cNvSpPr/>
          <p:nvPr userDrawn="1"/>
        </p:nvSpPr>
        <p:spPr>
          <a:xfrm>
            <a:off x="401614" y="6436800"/>
            <a:ext cx="8741270" cy="4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04ADF03-B534-4109-A738-C01E4E4B1043}"/>
              </a:ext>
            </a:extLst>
          </p:cNvPr>
          <p:cNvSpPr/>
          <p:nvPr userDrawn="1"/>
        </p:nvSpPr>
        <p:spPr>
          <a:xfrm>
            <a:off x="0" y="6436800"/>
            <a:ext cx="360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173FF6A5-EEE6-4C0A-9B03-86AB323713E5}"/>
              </a:ext>
            </a:extLst>
          </p:cNvPr>
          <p:cNvSpPr txBox="1">
            <a:spLocks/>
          </p:cNvSpPr>
          <p:nvPr userDrawn="1"/>
        </p:nvSpPr>
        <p:spPr>
          <a:xfrm>
            <a:off x="0" y="6436800"/>
            <a:ext cx="360000" cy="421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/>
              <a:pPr>
                <a:defRPr/>
              </a:pPr>
              <a:t>‹#›</a:t>
            </a:fld>
            <a:endParaRPr lang="zh-CN" alt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EF0C23A-2B6C-4A21-AD69-C6A7E67A8F9D}"/>
              </a:ext>
            </a:extLst>
          </p:cNvPr>
          <p:cNvSpPr/>
          <p:nvPr userDrawn="1"/>
        </p:nvSpPr>
        <p:spPr>
          <a:xfrm>
            <a:off x="-8090" y="764615"/>
            <a:ext cx="9152091" cy="54863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A06848D-7A3E-4B41-8C73-1FD323EB0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563" y="6505435"/>
            <a:ext cx="236608" cy="28393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1C78B30-4F4E-4874-A19C-F6A2998C4F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862888" y="6503972"/>
            <a:ext cx="764346" cy="28392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xmlns="" id="{ADD48470-B7B1-468A-8E7B-88CEE5C67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763" y="6525040"/>
            <a:ext cx="172910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90B7774D-8285-48DD-84AA-2292643A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791995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29587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7065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</p:sldLayoutIdLst>
  <p:txStyles>
    <p:titleStyle>
      <a:lvl1pPr marL="0" indent="361947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9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9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8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8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96" indent="-34289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8" indent="-22859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9" indent="-22859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2960B90-543D-4E2E-9580-B12F250DD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xmlns="" id="{A64D4C7F-D6FF-4960-8BC5-535C35ADE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xmlns="" id="{26BED412-E643-468F-B030-F7E7A28DEFCA}"/>
              </a:ext>
            </a:extLst>
          </p:cNvPr>
          <p:cNvSpPr txBox="1">
            <a:spLocks/>
          </p:cNvSpPr>
          <p:nvPr/>
        </p:nvSpPr>
        <p:spPr bwMode="auto">
          <a:xfrm>
            <a:off x="1657350" y="311150"/>
            <a:ext cx="562133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22ACE59-76D6-4C7B-8F55-5F2354AE9F5D}"/>
              </a:ext>
            </a:extLst>
          </p:cNvPr>
          <p:cNvGrpSpPr>
            <a:grpSpLocks/>
          </p:cNvGrpSpPr>
          <p:nvPr/>
        </p:nvGrpSpPr>
        <p:grpSpPr bwMode="auto">
          <a:xfrm>
            <a:off x="602801" y="1222527"/>
            <a:ext cx="7599362" cy="3443287"/>
            <a:chOff x="827088" y="1757362"/>
            <a:chExt cx="7599362" cy="3443287"/>
          </a:xfrm>
        </p:grpSpPr>
        <p:sp>
          <p:nvSpPr>
            <p:cNvPr id="11" name="对角圆角矩形 10">
              <a:extLst>
                <a:ext uri="{FF2B5EF4-FFF2-40B4-BE49-F238E27FC236}">
                  <a16:creationId xmlns:a16="http://schemas.microsoft.com/office/drawing/2014/main" xmlns="" id="{9E23A06E-FD6F-4D77-83F9-78BA031B2820}"/>
                </a:ext>
              </a:extLst>
            </p:cNvPr>
            <p:cNvSpPr/>
            <p:nvPr/>
          </p:nvSpPr>
          <p:spPr bwMode="auto">
            <a:xfrm>
              <a:off x="827088" y="2644774"/>
              <a:ext cx="5719762" cy="647700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0070C0"/>
            </a:solidFill>
            <a:ln>
              <a:solidFill>
                <a:srgbClr val="006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grpSp>
          <p:nvGrpSpPr>
            <p:cNvPr id="18437" name="组合 2">
              <a:extLst>
                <a:ext uri="{FF2B5EF4-FFF2-40B4-BE49-F238E27FC236}">
                  <a16:creationId xmlns:a16="http://schemas.microsoft.com/office/drawing/2014/main" xmlns="" id="{E40B1D5B-2BE8-4BDB-A1CB-46CC7809E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9831" y="1757362"/>
              <a:ext cx="3566619" cy="3443287"/>
              <a:chOff x="4860032" y="1756903"/>
              <a:chExt cx="3566358" cy="3444382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xmlns="" id="{AB150155-56F1-4EA1-B487-09DB3AF8C5FA}"/>
                  </a:ext>
                </a:extLst>
              </p:cNvPr>
              <p:cNvSpPr/>
              <p:nvPr/>
            </p:nvSpPr>
            <p:spPr>
              <a:xfrm>
                <a:off x="4897636" y="1756903"/>
                <a:ext cx="3444623" cy="34443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444" name="TextBox 1">
                <a:extLst>
                  <a:ext uri="{FF2B5EF4-FFF2-40B4-BE49-F238E27FC236}">
                    <a16:creationId xmlns:a16="http://schemas.microsoft.com/office/drawing/2014/main" xmlns="" id="{DA76A3D2-7A7F-4542-963B-BF5F898D7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032" y="2606982"/>
                <a:ext cx="3566358" cy="1831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主讲内容</a:t>
                </a:r>
                <a:endParaRPr lang="en-US" altLang="zh-CN" sz="5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Adobe 宋体 Std L" panose="02020300000000000000" pitchFamily="18" charset="-122"/>
                    <a:cs typeface="Times New Roman" panose="02020603050405020304" pitchFamily="18" charset="0"/>
                  </a:rPr>
                  <a:t>Speech content</a:t>
                </a:r>
              </a:p>
            </p:txBody>
          </p:sp>
        </p:grpSp>
        <p:sp>
          <p:nvSpPr>
            <p:cNvPr id="18438" name="TextBox 10">
              <a:extLst>
                <a:ext uri="{FF2B5EF4-FFF2-40B4-BE49-F238E27FC236}">
                  <a16:creationId xmlns:a16="http://schemas.microsoft.com/office/drawing/2014/main" xmlns="" id="{CB6505B6-ADAA-4379-B946-18CBCC3C8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6" y="2770026"/>
              <a:ext cx="4223393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2.2  Bean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的实例化</a:t>
              </a:r>
            </a:p>
          </p:txBody>
        </p:sp>
        <p:sp>
          <p:nvSpPr>
            <p:cNvPr id="18439" name="TextBox 11">
              <a:extLst>
                <a:ext uri="{FF2B5EF4-FFF2-40B4-BE49-F238E27FC236}">
                  <a16:creationId xmlns:a16="http://schemas.microsoft.com/office/drawing/2014/main" xmlns="" id="{A6CBA5DB-3C1D-407A-92C9-B6B2528E3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6" y="3455518"/>
              <a:ext cx="37913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  Bean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的作用域</a:t>
              </a:r>
            </a:p>
          </p:txBody>
        </p:sp>
        <p:sp>
          <p:nvSpPr>
            <p:cNvPr id="18440" name="TextBox 6">
              <a:extLst>
                <a:ext uri="{FF2B5EF4-FFF2-40B4-BE49-F238E27FC236}">
                  <a16:creationId xmlns:a16="http://schemas.microsoft.com/office/drawing/2014/main" xmlns="" id="{4D428535-E47E-43BC-9F89-20C94E748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6" y="1989225"/>
              <a:ext cx="4350278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  Bean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的配置</a:t>
              </a:r>
            </a:p>
          </p:txBody>
        </p:sp>
        <p:sp>
          <p:nvSpPr>
            <p:cNvPr id="18441" name="TextBox 11">
              <a:extLst>
                <a:ext uri="{FF2B5EF4-FFF2-40B4-BE49-F238E27FC236}">
                  <a16:creationId xmlns:a16="http://schemas.microsoft.com/office/drawing/2014/main" xmlns="" id="{9F9B186B-5E7C-4D18-A0F0-D5D1EAAAA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5" y="4102968"/>
              <a:ext cx="37913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2.4  Bean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sp>
          <p:nvSpPr>
            <p:cNvPr id="18442" name="TextBox 11">
              <a:extLst>
                <a:ext uri="{FF2B5EF4-FFF2-40B4-BE49-F238E27FC236}">
                  <a16:creationId xmlns:a16="http://schemas.microsoft.com/office/drawing/2014/main" xmlns="" id="{28C51380-FC80-40A4-AE99-6B6F792A3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7" y="4741143"/>
              <a:ext cx="36575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2.5  Bean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的装配方式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380130-6949-4064-B0FB-985857DE2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主讲内容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5606F084-3EE6-45EC-AFCB-430B1A7D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实例化：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在面向对象的程序中，想要使用某个对象，就需要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先实例化这个对象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有三种方式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构造器实例化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静态工厂方式实例化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实例工厂方式实例化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其中最常用的是构造器实例化</a:t>
            </a:r>
            <a:endParaRPr lang="zh-CN" altLang="en-US" dirty="0"/>
          </a:p>
        </p:txBody>
      </p:sp>
      <p:sp>
        <p:nvSpPr>
          <p:cNvPr id="19459" name="标题 1">
            <a:extLst>
              <a:ext uri="{FF2B5EF4-FFF2-40B4-BE49-F238E27FC236}">
                <a16:creationId xmlns:a16="http://schemas.microsoft.com/office/drawing/2014/main" xmlns="" id="{443A710A-0B86-494F-9FB5-771B7B96C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2.2 Bean</a:t>
            </a:r>
            <a:r>
              <a:rPr lang="zh-CN" altLang="en-US" dirty="0"/>
              <a:t>的实例化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EB37137-458E-4FA7-9162-62BE9F12B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908300"/>
            <a:ext cx="8064500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7557B95F-5BB8-418D-9514-628A886D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C00000"/>
                </a:solidFill>
              </a:rPr>
              <a:t>项目管理和综合工具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Maven</a:t>
            </a:r>
            <a:r>
              <a:rPr lang="zh-CN" altLang="en-US" dirty="0"/>
              <a:t>提供了开发人员</a:t>
            </a:r>
            <a:r>
              <a:rPr lang="zh-CN" altLang="en-US" dirty="0">
                <a:solidFill>
                  <a:srgbClr val="C00000"/>
                </a:solidFill>
              </a:rPr>
              <a:t>构建</a:t>
            </a:r>
            <a:r>
              <a:rPr lang="zh-CN" altLang="en-US" dirty="0"/>
              <a:t>一个完整的生命周期框架。</a:t>
            </a:r>
            <a:endParaRPr lang="en-US" altLang="zh-CN" dirty="0"/>
          </a:p>
          <a:p>
            <a:r>
              <a:rPr lang="zh-CN" altLang="en-US" dirty="0"/>
              <a:t>开发团队可以</a:t>
            </a:r>
            <a:r>
              <a:rPr lang="zh-CN" altLang="en-US" dirty="0">
                <a:solidFill>
                  <a:srgbClr val="C00000"/>
                </a:solidFill>
              </a:rPr>
              <a:t>自动</a:t>
            </a:r>
            <a:r>
              <a:rPr lang="zh-CN" altLang="en-US" dirty="0"/>
              <a:t>完成项目的基础工具建设，</a:t>
            </a:r>
            <a:r>
              <a:rPr lang="en-US" altLang="zh-CN" dirty="0"/>
              <a:t>Maven</a:t>
            </a:r>
            <a:r>
              <a:rPr lang="zh-CN" altLang="en-US" dirty="0"/>
              <a:t>使用标准的目录结构和默认构建生命周期。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E90D13C8-2E9A-44CA-8F3B-303A50A25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扩充：</a:t>
            </a:r>
            <a:r>
              <a:rPr lang="en-US" altLang="zh-CN" dirty="0"/>
              <a:t>Maven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D2FA7D0-43E5-4EE5-AEC0-5E675FA69E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3933" y="2992081"/>
            <a:ext cx="4165817" cy="10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845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A4828E7-64DC-40F1-87E5-3864025E2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构造器实例化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容器通过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对应的类中默认的构造函数来实例化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20482" name="标题 1">
            <a:extLst>
              <a:ext uri="{FF2B5EF4-FFF2-40B4-BE49-F238E27FC236}">
                <a16:creationId xmlns:a16="http://schemas.microsoft.com/office/drawing/2014/main" xmlns="" id="{9E648A94-F544-46CD-A7A7-E3F67DA9C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2.2.1 </a:t>
            </a:r>
            <a:r>
              <a:rPr lang="zh-CN" altLang="en-US"/>
              <a:t>构造器实例化</a:t>
            </a:r>
          </a:p>
        </p:txBody>
      </p:sp>
      <p:sp>
        <p:nvSpPr>
          <p:cNvPr id="20483" name="矩形 5">
            <a:extLst>
              <a:ext uri="{FF2B5EF4-FFF2-40B4-BE49-F238E27FC236}">
                <a16:creationId xmlns:a16="http://schemas.microsoft.com/office/drawing/2014/main" xmlns="" id="{2F1E7693-71D3-4EE7-98CF-1B11DC672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3335338"/>
            <a:ext cx="184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600">
              <a:solidFill>
                <a:schemeClr val="bg1"/>
              </a:solidFill>
            </a:endParaRPr>
          </a:p>
          <a:p>
            <a:endParaRPr lang="zh-CN" altLang="zh-CN" sz="1600"/>
          </a:p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7" name="AutoShape 2">
            <a:extLst>
              <a:ext uri="{FF2B5EF4-FFF2-40B4-BE49-F238E27FC236}">
                <a16:creationId xmlns:a16="http://schemas.microsoft.com/office/drawing/2014/main" xmlns="" id="{29DD2203-6593-416C-8A3F-05A686F94412}"/>
              </a:ext>
            </a:extLst>
          </p:cNvPr>
          <p:cNvSpPr>
            <a:spLocks noChangeArrowheads="1"/>
          </p:cNvSpPr>
          <p:nvPr/>
        </p:nvSpPr>
        <p:spPr bwMode="grayWhite">
          <a:xfrm>
            <a:off x="495300" y="1905002"/>
            <a:ext cx="8077200" cy="2847975"/>
          </a:xfrm>
          <a:prstGeom prst="roundRect">
            <a:avLst>
              <a:gd name="adj" fmla="val 9583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zh-CN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xmlns="" id="{62E77FB7-60AA-4A03-818D-437F28763874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1905000"/>
            <a:ext cx="228600" cy="693738"/>
            <a:chOff x="1243582" y="1295425"/>
            <a:chExt cx="228600" cy="693416"/>
          </a:xfrm>
        </p:grpSpPr>
        <p:sp>
          <p:nvSpPr>
            <p:cNvPr id="20514" name="Line 20">
              <a:extLst>
                <a:ext uri="{FF2B5EF4-FFF2-40B4-BE49-F238E27FC236}">
                  <a16:creationId xmlns:a16="http://schemas.microsoft.com/office/drawing/2014/main" xmlns="" id="{11FF786D-A49C-4668-8CB8-DC4B22EBFA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1546883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Oval 21">
              <a:extLst>
                <a:ext uri="{FF2B5EF4-FFF2-40B4-BE49-F238E27FC236}">
                  <a16:creationId xmlns:a16="http://schemas.microsoft.com/office/drawing/2014/main" xmlns="" id="{9C566FCC-049F-4CD9-96D5-120F5FD3C53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5400000">
              <a:off x="1243582" y="1760241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xmlns="" id="{3B121803-E2A1-4F7A-A7DE-281BE7197B93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2603500"/>
            <a:ext cx="228600" cy="681038"/>
            <a:chOff x="1243583" y="1936622"/>
            <a:chExt cx="228600" cy="680677"/>
          </a:xfrm>
        </p:grpSpPr>
        <p:sp>
          <p:nvSpPr>
            <p:cNvPr id="20512" name="Line 20">
              <a:extLst>
                <a:ext uri="{FF2B5EF4-FFF2-40B4-BE49-F238E27FC236}">
                  <a16:creationId xmlns:a16="http://schemas.microsoft.com/office/drawing/2014/main" xmlns="" id="{928BA234-9B8A-40A0-8C68-BBBC6728C8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8" y="2188080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Oval 9">
              <a:extLst>
                <a:ext uri="{FF2B5EF4-FFF2-40B4-BE49-F238E27FC236}">
                  <a16:creationId xmlns:a16="http://schemas.microsoft.com/office/drawing/2014/main" xmlns="" id="{240619D8-C2B3-471C-ADFC-899761E08D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2388699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72EC0480-8FE1-4477-975D-BA85E625B71C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3284538"/>
            <a:ext cx="228600" cy="628650"/>
            <a:chOff x="1243583" y="2674449"/>
            <a:chExt cx="228600" cy="628458"/>
          </a:xfrm>
        </p:grpSpPr>
        <p:sp>
          <p:nvSpPr>
            <p:cNvPr id="20510" name="Line 20">
              <a:extLst>
                <a:ext uri="{FF2B5EF4-FFF2-40B4-BE49-F238E27FC236}">
                  <a16:creationId xmlns:a16="http://schemas.microsoft.com/office/drawing/2014/main" xmlns="" id="{762E6CF1-975F-45FC-99E7-676542205F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40218" y="2895837"/>
              <a:ext cx="444386" cy="161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Oval 5">
              <a:extLst>
                <a:ext uri="{FF2B5EF4-FFF2-40B4-BE49-F238E27FC236}">
                  <a16:creationId xmlns:a16="http://schemas.microsoft.com/office/drawing/2014/main" xmlns="" id="{D1941466-D9AF-435F-90F8-B14AA69E53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074307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xmlns="" id="{99AE9E2D-2E49-4564-9420-E8831C56036E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3913190"/>
            <a:ext cx="228600" cy="655637"/>
            <a:chOff x="1243583" y="3302906"/>
            <a:chExt cx="228600" cy="657034"/>
          </a:xfrm>
        </p:grpSpPr>
        <p:sp>
          <p:nvSpPr>
            <p:cNvPr id="20508" name="Line 20">
              <a:extLst>
                <a:ext uri="{FF2B5EF4-FFF2-40B4-BE49-F238E27FC236}">
                  <a16:creationId xmlns:a16="http://schemas.microsoft.com/office/drawing/2014/main" xmlns="" id="{BC53F19E-724F-421D-BD93-E7F9E8D17B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4798" y="3549713"/>
              <a:ext cx="495225" cy="1611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Oval 21">
              <a:extLst>
                <a:ext uri="{FF2B5EF4-FFF2-40B4-BE49-F238E27FC236}">
                  <a16:creationId xmlns:a16="http://schemas.microsoft.com/office/drawing/2014/main" xmlns="" id="{7267CE37-4263-4179-83EA-D1BFB42FDC3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731340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9E11727E-C774-465F-A1AE-D4290CCECAFC}"/>
              </a:ext>
            </a:extLst>
          </p:cNvPr>
          <p:cNvGrpSpPr>
            <a:grpSpLocks/>
          </p:cNvGrpSpPr>
          <p:nvPr/>
        </p:nvGrpSpPr>
        <p:grpSpPr bwMode="auto">
          <a:xfrm>
            <a:off x="1771652" y="2179638"/>
            <a:ext cx="5789613" cy="379412"/>
            <a:chOff x="1771838" y="1722017"/>
            <a:chExt cx="5788925" cy="380338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xmlns="" id="{12881A38-A461-4DB0-B108-5C5277979087}"/>
                </a:ext>
              </a:extLst>
            </p:cNvPr>
            <p:cNvSpPr/>
            <p:nvPr/>
          </p:nvSpPr>
          <p:spPr>
            <a:xfrm>
              <a:off x="1811521" y="1722017"/>
              <a:ext cx="5709558" cy="369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Maven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项目，添加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Maven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依赖；</a:t>
              </a: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xmlns="" id="{75466D7D-8650-40DA-80F4-81782CC73CD1}"/>
                </a:ext>
              </a:extLst>
            </p:cNvPr>
            <p:cNvCxnSpPr/>
            <p:nvPr/>
          </p:nvCxnSpPr>
          <p:spPr>
            <a:xfrm>
              <a:off x="1771838" y="210235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xmlns="" id="{C469751E-C026-4209-8158-F5A0ABDEEE9A}"/>
              </a:ext>
            </a:extLst>
          </p:cNvPr>
          <p:cNvGrpSpPr>
            <a:grpSpLocks/>
          </p:cNvGrpSpPr>
          <p:nvPr/>
        </p:nvGrpSpPr>
        <p:grpSpPr bwMode="auto">
          <a:xfrm>
            <a:off x="1771652" y="2841627"/>
            <a:ext cx="5789613" cy="379413"/>
            <a:chOff x="1771838" y="2362107"/>
            <a:chExt cx="5788925" cy="379568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xmlns="" id="{FA234B5E-D23F-43E8-994F-DF679B9F5342}"/>
                </a:ext>
              </a:extLst>
            </p:cNvPr>
            <p:cNvSpPr/>
            <p:nvPr/>
          </p:nvSpPr>
          <p:spPr>
            <a:xfrm>
              <a:off x="1811521" y="2362107"/>
              <a:ext cx="5709558" cy="370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创建名为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Bean1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Java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类；</a:t>
              </a: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xmlns="" id="{88CFCB30-F605-410C-A799-B79CAEBCE185}"/>
                </a:ext>
              </a:extLst>
            </p:cNvPr>
            <p:cNvCxnSpPr/>
            <p:nvPr/>
          </p:nvCxnSpPr>
          <p:spPr>
            <a:xfrm>
              <a:off x="1771838" y="274167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3B2F811C-1F9A-4F5F-B744-A5AEF5C759DC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3494088"/>
            <a:ext cx="6191250" cy="385762"/>
            <a:chOff x="1771838" y="2990597"/>
            <a:chExt cx="5851946" cy="385712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xmlns="" id="{D86B43CD-C66B-41B5-ABA0-6787952D8729}"/>
                </a:ext>
              </a:extLst>
            </p:cNvPr>
            <p:cNvSpPr/>
            <p:nvPr/>
          </p:nvSpPr>
          <p:spPr>
            <a:xfrm>
              <a:off x="1810851" y="2990597"/>
              <a:ext cx="5812933" cy="36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Spring</a:t>
              </a: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配置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文件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beans1.xml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，并配置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Bean1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实体类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；</a:t>
              </a: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xmlns="" id="{DD1BAAC9-5239-43D3-BB55-77453B242F96}"/>
                </a:ext>
              </a:extLst>
            </p:cNvPr>
            <p:cNvCxnSpPr/>
            <p:nvPr/>
          </p:nvCxnSpPr>
          <p:spPr>
            <a:xfrm>
              <a:off x="1771838" y="3376309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xmlns="" id="{DB616590-7801-4DDB-9F03-CBF3AAEEFC6D}"/>
              </a:ext>
            </a:extLst>
          </p:cNvPr>
          <p:cNvGrpSpPr>
            <a:grpSpLocks/>
          </p:cNvGrpSpPr>
          <p:nvPr/>
        </p:nvGrpSpPr>
        <p:grpSpPr bwMode="auto">
          <a:xfrm>
            <a:off x="1771652" y="4160840"/>
            <a:ext cx="5789613" cy="377825"/>
            <a:chOff x="1771838" y="3657187"/>
            <a:chExt cx="5788925" cy="37715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xmlns="" id="{8816C8CC-43D8-45B0-8DE8-BAAA556F685C}"/>
                </a:ext>
              </a:extLst>
            </p:cNvPr>
            <p:cNvSpPr/>
            <p:nvPr/>
          </p:nvSpPr>
          <p:spPr>
            <a:xfrm>
              <a:off x="1811521" y="3657187"/>
              <a:ext cx="5709558" cy="3692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创建测试类，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测试程序。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xmlns="" id="{722919D6-A662-4A35-A3F0-464DF13BF49A}"/>
                </a:ext>
              </a:extLst>
            </p:cNvPr>
            <p:cNvCxnSpPr/>
            <p:nvPr/>
          </p:nvCxnSpPr>
          <p:spPr>
            <a:xfrm>
              <a:off x="1771838" y="4034337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AAF7AC7-5516-4236-9C82-856E2B14C719}"/>
              </a:ext>
            </a:extLst>
          </p:cNvPr>
          <p:cNvSpPr/>
          <p:nvPr/>
        </p:nvSpPr>
        <p:spPr>
          <a:xfrm>
            <a:off x="711322" y="4879663"/>
            <a:ext cx="764515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&lt;dependency&gt;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spring-context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&lt;version&gt;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5.1.5.RELEASE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&lt;/version&gt;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&lt;/dependency&gt;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xmlns="" id="{9E648A94-F544-46CD-A7A7-E3F67DA9C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2.2.1 </a:t>
            </a:r>
            <a:r>
              <a:rPr lang="zh-CN" altLang="en-US"/>
              <a:t>构造器实例化</a:t>
            </a:r>
          </a:p>
        </p:txBody>
      </p:sp>
      <p:sp>
        <p:nvSpPr>
          <p:cNvPr id="20483" name="矩形 5">
            <a:extLst>
              <a:ext uri="{FF2B5EF4-FFF2-40B4-BE49-F238E27FC236}">
                <a16:creationId xmlns:a16="http://schemas.microsoft.com/office/drawing/2014/main" xmlns="" id="{2F1E7693-71D3-4EE7-98CF-1B11DC672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3335338"/>
            <a:ext cx="184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600">
              <a:solidFill>
                <a:schemeClr val="bg1"/>
              </a:solidFill>
            </a:endParaRPr>
          </a:p>
          <a:p>
            <a:endParaRPr lang="zh-CN" altLang="zh-CN" sz="1600"/>
          </a:p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7" name="AutoShape 2">
            <a:extLst>
              <a:ext uri="{FF2B5EF4-FFF2-40B4-BE49-F238E27FC236}">
                <a16:creationId xmlns:a16="http://schemas.microsoft.com/office/drawing/2014/main" xmlns="" id="{29DD2203-6593-416C-8A3F-05A686F94412}"/>
              </a:ext>
            </a:extLst>
          </p:cNvPr>
          <p:cNvSpPr>
            <a:spLocks noChangeArrowheads="1"/>
          </p:cNvSpPr>
          <p:nvPr/>
        </p:nvSpPr>
        <p:spPr bwMode="grayWhite">
          <a:xfrm>
            <a:off x="495300" y="1905002"/>
            <a:ext cx="8077200" cy="2847975"/>
          </a:xfrm>
          <a:prstGeom prst="roundRect">
            <a:avLst>
              <a:gd name="adj" fmla="val 9583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zh-CN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xmlns="" id="{62E77FB7-60AA-4A03-818D-437F28763874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1905000"/>
            <a:ext cx="228600" cy="693738"/>
            <a:chOff x="1243582" y="1295425"/>
            <a:chExt cx="228600" cy="693416"/>
          </a:xfrm>
        </p:grpSpPr>
        <p:sp>
          <p:nvSpPr>
            <p:cNvPr id="20514" name="Line 20">
              <a:extLst>
                <a:ext uri="{FF2B5EF4-FFF2-40B4-BE49-F238E27FC236}">
                  <a16:creationId xmlns:a16="http://schemas.microsoft.com/office/drawing/2014/main" xmlns="" id="{11FF786D-A49C-4668-8CB8-DC4B22EBFA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1546883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Oval 21">
              <a:extLst>
                <a:ext uri="{FF2B5EF4-FFF2-40B4-BE49-F238E27FC236}">
                  <a16:creationId xmlns:a16="http://schemas.microsoft.com/office/drawing/2014/main" xmlns="" id="{9C566FCC-049F-4CD9-96D5-120F5FD3C53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5400000">
              <a:off x="1243582" y="1760241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xmlns="" id="{3B121803-E2A1-4F7A-A7DE-281BE7197B93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2603500"/>
            <a:ext cx="228600" cy="681038"/>
            <a:chOff x="1243583" y="1936622"/>
            <a:chExt cx="228600" cy="680677"/>
          </a:xfrm>
        </p:grpSpPr>
        <p:sp>
          <p:nvSpPr>
            <p:cNvPr id="20512" name="Line 20">
              <a:extLst>
                <a:ext uri="{FF2B5EF4-FFF2-40B4-BE49-F238E27FC236}">
                  <a16:creationId xmlns:a16="http://schemas.microsoft.com/office/drawing/2014/main" xmlns="" id="{928BA234-9B8A-40A0-8C68-BBBC6728C8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8" y="2188080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Oval 9">
              <a:extLst>
                <a:ext uri="{FF2B5EF4-FFF2-40B4-BE49-F238E27FC236}">
                  <a16:creationId xmlns:a16="http://schemas.microsoft.com/office/drawing/2014/main" xmlns="" id="{240619D8-C2B3-471C-ADFC-899761E08D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2388699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72EC0480-8FE1-4477-975D-BA85E625B71C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3284538"/>
            <a:ext cx="228600" cy="628650"/>
            <a:chOff x="1243583" y="2674449"/>
            <a:chExt cx="228600" cy="628458"/>
          </a:xfrm>
        </p:grpSpPr>
        <p:sp>
          <p:nvSpPr>
            <p:cNvPr id="20510" name="Line 20">
              <a:extLst>
                <a:ext uri="{FF2B5EF4-FFF2-40B4-BE49-F238E27FC236}">
                  <a16:creationId xmlns:a16="http://schemas.microsoft.com/office/drawing/2014/main" xmlns="" id="{762E6CF1-975F-45FC-99E7-676542205F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40218" y="2895837"/>
              <a:ext cx="444386" cy="161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Oval 5">
              <a:extLst>
                <a:ext uri="{FF2B5EF4-FFF2-40B4-BE49-F238E27FC236}">
                  <a16:creationId xmlns:a16="http://schemas.microsoft.com/office/drawing/2014/main" xmlns="" id="{D1941466-D9AF-435F-90F8-B14AA69E53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074307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xmlns="" id="{99AE9E2D-2E49-4564-9420-E8831C56036E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3913190"/>
            <a:ext cx="228600" cy="655637"/>
            <a:chOff x="1243583" y="3302906"/>
            <a:chExt cx="228600" cy="657034"/>
          </a:xfrm>
        </p:grpSpPr>
        <p:sp>
          <p:nvSpPr>
            <p:cNvPr id="20508" name="Line 20">
              <a:extLst>
                <a:ext uri="{FF2B5EF4-FFF2-40B4-BE49-F238E27FC236}">
                  <a16:creationId xmlns:a16="http://schemas.microsoft.com/office/drawing/2014/main" xmlns="" id="{BC53F19E-724F-421D-BD93-E7F9E8D17B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4798" y="3549713"/>
              <a:ext cx="495225" cy="1611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Oval 21">
              <a:extLst>
                <a:ext uri="{FF2B5EF4-FFF2-40B4-BE49-F238E27FC236}">
                  <a16:creationId xmlns:a16="http://schemas.microsoft.com/office/drawing/2014/main" xmlns="" id="{7267CE37-4263-4179-83EA-D1BFB42FDC3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731340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9E11727E-C774-465F-A1AE-D4290CCECAFC}"/>
              </a:ext>
            </a:extLst>
          </p:cNvPr>
          <p:cNvGrpSpPr>
            <a:grpSpLocks/>
          </p:cNvGrpSpPr>
          <p:nvPr/>
        </p:nvGrpSpPr>
        <p:grpSpPr bwMode="auto">
          <a:xfrm>
            <a:off x="1771652" y="2179638"/>
            <a:ext cx="5789613" cy="379412"/>
            <a:chOff x="1771838" y="1722017"/>
            <a:chExt cx="5788925" cy="380338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xmlns="" id="{12881A38-A461-4DB0-B108-5C5277979087}"/>
                </a:ext>
              </a:extLst>
            </p:cNvPr>
            <p:cNvSpPr/>
            <p:nvPr/>
          </p:nvSpPr>
          <p:spPr>
            <a:xfrm>
              <a:off x="1811521" y="1722017"/>
              <a:ext cx="5709558" cy="369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Maven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项目，导入相关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Jar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包；</a:t>
              </a: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xmlns="" id="{75466D7D-8650-40DA-80F4-81782CC73CD1}"/>
                </a:ext>
              </a:extLst>
            </p:cNvPr>
            <p:cNvCxnSpPr/>
            <p:nvPr/>
          </p:nvCxnSpPr>
          <p:spPr>
            <a:xfrm>
              <a:off x="1771838" y="210235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xmlns="" id="{C469751E-C026-4209-8158-F5A0ABDEEE9A}"/>
              </a:ext>
            </a:extLst>
          </p:cNvPr>
          <p:cNvGrpSpPr>
            <a:grpSpLocks/>
          </p:cNvGrpSpPr>
          <p:nvPr/>
        </p:nvGrpSpPr>
        <p:grpSpPr bwMode="auto">
          <a:xfrm>
            <a:off x="1771652" y="2841627"/>
            <a:ext cx="5789613" cy="379413"/>
            <a:chOff x="1771838" y="2362107"/>
            <a:chExt cx="5788925" cy="379568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xmlns="" id="{FA234B5E-D23F-43E8-994F-DF679B9F5342}"/>
                </a:ext>
              </a:extLst>
            </p:cNvPr>
            <p:cNvSpPr/>
            <p:nvPr/>
          </p:nvSpPr>
          <p:spPr>
            <a:xfrm>
              <a:off x="1811521" y="2362107"/>
              <a:ext cx="5709558" cy="370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创建名为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Bean1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Java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类；</a:t>
              </a: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xmlns="" id="{88CFCB30-F605-410C-A799-B79CAEBCE185}"/>
                </a:ext>
              </a:extLst>
            </p:cNvPr>
            <p:cNvCxnSpPr/>
            <p:nvPr/>
          </p:nvCxnSpPr>
          <p:spPr>
            <a:xfrm>
              <a:off x="1771838" y="274167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3B2F811C-1F9A-4F5F-B744-A5AEF5C759DC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3494088"/>
            <a:ext cx="6191250" cy="385762"/>
            <a:chOff x="1771838" y="2990597"/>
            <a:chExt cx="5851946" cy="385712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xmlns="" id="{D86B43CD-C66B-41B5-ABA0-6787952D8729}"/>
                </a:ext>
              </a:extLst>
            </p:cNvPr>
            <p:cNvSpPr/>
            <p:nvPr/>
          </p:nvSpPr>
          <p:spPr>
            <a:xfrm>
              <a:off x="1810851" y="2990597"/>
              <a:ext cx="5812933" cy="36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Spring</a:t>
              </a: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配置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文件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beans1.xml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，并配置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Bean1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实体类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；</a:t>
              </a: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xmlns="" id="{DD1BAAC9-5239-43D3-BB55-77453B242F96}"/>
                </a:ext>
              </a:extLst>
            </p:cNvPr>
            <p:cNvCxnSpPr/>
            <p:nvPr/>
          </p:nvCxnSpPr>
          <p:spPr>
            <a:xfrm>
              <a:off x="1771838" y="3376309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xmlns="" id="{DB616590-7801-4DDB-9F03-CBF3AAEEFC6D}"/>
              </a:ext>
            </a:extLst>
          </p:cNvPr>
          <p:cNvGrpSpPr>
            <a:grpSpLocks/>
          </p:cNvGrpSpPr>
          <p:nvPr/>
        </p:nvGrpSpPr>
        <p:grpSpPr bwMode="auto">
          <a:xfrm>
            <a:off x="1771652" y="4160840"/>
            <a:ext cx="5789613" cy="377825"/>
            <a:chOff x="1771838" y="3657187"/>
            <a:chExt cx="5788925" cy="37715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xmlns="" id="{8816C8CC-43D8-45B0-8DE8-BAAA556F685C}"/>
                </a:ext>
              </a:extLst>
            </p:cNvPr>
            <p:cNvSpPr/>
            <p:nvPr/>
          </p:nvSpPr>
          <p:spPr>
            <a:xfrm>
              <a:off x="1811521" y="3657187"/>
              <a:ext cx="5709558" cy="3692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创建测试类，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测试程序。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xmlns="" id="{722919D6-A662-4A35-A3F0-464DF13BF49A}"/>
                </a:ext>
              </a:extLst>
            </p:cNvPr>
            <p:cNvCxnSpPr/>
            <p:nvPr/>
          </p:nvCxnSpPr>
          <p:spPr>
            <a:xfrm>
              <a:off x="1771838" y="4034337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6">
            <a:extLst>
              <a:ext uri="{FF2B5EF4-FFF2-40B4-BE49-F238E27FC236}">
                <a16:creationId xmlns:a16="http://schemas.microsoft.com/office/drawing/2014/main" xmlns="" id="{62BFC951-C7CF-48EA-8A49-9C3AEF21E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40" y="3798891"/>
            <a:ext cx="8218487" cy="2543172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&lt;?xml version="1.0" encoding="UTF-8"?&gt;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&lt;beans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="http://www.springframework.org/schema/beans"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="http://www.w3.org/2001/XMLSchema-instance" 	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xsi:schemaLocation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="http://www.springframework.org/schema/beans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http://www.springframework.org/schema/beans/spring-beans.xsd"&gt;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&lt;bean id="bean1" class= " cn.edu.ujn.instance.constructor.Bean1" /&gt;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&lt;/beans&gt;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715B010-02FB-4ABF-AB81-4E6E6496E316}"/>
              </a:ext>
            </a:extLst>
          </p:cNvPr>
          <p:cNvGrpSpPr>
            <a:grpSpLocks/>
          </p:cNvGrpSpPr>
          <p:nvPr/>
        </p:nvGrpSpPr>
        <p:grpSpPr bwMode="auto">
          <a:xfrm>
            <a:off x="495302" y="931863"/>
            <a:ext cx="8137525" cy="916918"/>
            <a:chOff x="495300" y="931863"/>
            <a:chExt cx="8137525" cy="916918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xmlns="" id="{3DF7D0AA-E57D-4E3D-937F-DDFF5159EAE8}"/>
                </a:ext>
              </a:extLst>
            </p:cNvPr>
            <p:cNvSpPr/>
            <p:nvPr/>
          </p:nvSpPr>
          <p:spPr bwMode="auto">
            <a:xfrm>
              <a:off x="495300" y="998538"/>
              <a:ext cx="8137525" cy="820737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499" name="矩形 8">
              <a:extLst>
                <a:ext uri="{FF2B5EF4-FFF2-40B4-BE49-F238E27FC236}">
                  <a16:creationId xmlns:a16="http://schemas.microsoft.com/office/drawing/2014/main" xmlns="" id="{7BB8CB86-05B9-4A76-AC47-3FB0BCB63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3" y="931863"/>
              <a:ext cx="8105775" cy="916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lang="zh-CN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构造器实例化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是指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容器通过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对应的类中默认的构造函数来实例化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。接下来演示构造器实例化的使用：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D5DFCA6E-ADA1-432F-976F-7F195057EA00}"/>
              </a:ext>
            </a:extLst>
          </p:cNvPr>
          <p:cNvGrpSpPr>
            <a:grpSpLocks/>
          </p:cNvGrpSpPr>
          <p:nvPr/>
        </p:nvGrpSpPr>
        <p:grpSpPr bwMode="auto">
          <a:xfrm>
            <a:off x="422277" y="791997"/>
            <a:ext cx="8210550" cy="2955827"/>
            <a:chOff x="561974" y="1780610"/>
            <a:chExt cx="9012308" cy="4181214"/>
          </a:xfrm>
        </p:grpSpPr>
        <p:sp>
          <p:nvSpPr>
            <p:cNvPr id="20496" name="矩形 89">
              <a:extLst>
                <a:ext uri="{FF2B5EF4-FFF2-40B4-BE49-F238E27FC236}">
                  <a16:creationId xmlns:a16="http://schemas.microsoft.com/office/drawing/2014/main" xmlns="" id="{3C9EB63D-96F3-456C-B684-5D8459FB8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74" y="1780610"/>
              <a:ext cx="9012308" cy="4181214"/>
            </a:xfrm>
            <a:prstGeom prst="rect">
              <a:avLst/>
            </a:prstGeom>
            <a:solidFill>
              <a:srgbClr val="E7F4FF"/>
            </a:solidFill>
            <a:ln w="2857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/>
            </a:p>
          </p:txBody>
        </p:sp>
        <p:sp>
          <p:nvSpPr>
            <p:cNvPr id="20497" name="矩形 90">
              <a:extLst>
                <a:ext uri="{FF2B5EF4-FFF2-40B4-BE49-F238E27FC236}">
                  <a16:creationId xmlns:a16="http://schemas.microsoft.com/office/drawing/2014/main" xmlns="" id="{7AFDDB5E-8082-4C10-831E-8FA1E5D4E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01" y="1780611"/>
              <a:ext cx="8782297" cy="324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class InstanceTest1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public static void main(String[]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args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	String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xmlPath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"com/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itheima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/instance/constructor/beans1.xml";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ApplicationContext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applicationContext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    new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ClassPathXmlApplicationContext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xmlPath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Bean1 bean = (Bean1)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applicationContext.getBean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("bean1");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System.out.println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(bean);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0587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2" grpId="0" animBg="1"/>
      <p:bldP spid="8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xmlns="" id="{F3A49B9C-09AC-4B1D-8155-83B898A50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静态工厂方式实例化</a:t>
            </a:r>
          </a:p>
        </p:txBody>
      </p:sp>
      <p:sp>
        <p:nvSpPr>
          <p:cNvPr id="21507" name="矩形 5">
            <a:extLst>
              <a:ext uri="{FF2B5EF4-FFF2-40B4-BE49-F238E27FC236}">
                <a16:creationId xmlns:a16="http://schemas.microsoft.com/office/drawing/2014/main" xmlns="" id="{F58434A7-8DB8-40B5-AB22-F4430374C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3944938"/>
            <a:ext cx="184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600">
              <a:solidFill>
                <a:schemeClr val="bg1"/>
              </a:solidFill>
            </a:endParaRPr>
          </a:p>
          <a:p>
            <a:endParaRPr lang="zh-CN" altLang="zh-CN" sz="1600"/>
          </a:p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3" name="AutoShape 2">
            <a:extLst>
              <a:ext uri="{FF2B5EF4-FFF2-40B4-BE49-F238E27FC236}">
                <a16:creationId xmlns:a16="http://schemas.microsoft.com/office/drawing/2014/main" xmlns="" id="{1656105E-A7DF-4988-87C3-88A244A08776}"/>
              </a:ext>
            </a:extLst>
          </p:cNvPr>
          <p:cNvSpPr>
            <a:spLocks noChangeArrowheads="1"/>
          </p:cNvSpPr>
          <p:nvPr/>
        </p:nvSpPr>
        <p:spPr bwMode="grayWhite">
          <a:xfrm>
            <a:off x="495300" y="2630490"/>
            <a:ext cx="8077200" cy="2732087"/>
          </a:xfrm>
          <a:prstGeom prst="roundRect">
            <a:avLst>
              <a:gd name="adj" fmla="val 9583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zh-CN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87E1393B-6103-45B3-8E4A-61D426B601A5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2514600"/>
            <a:ext cx="228600" cy="693738"/>
            <a:chOff x="1243582" y="1295425"/>
            <a:chExt cx="228600" cy="693416"/>
          </a:xfrm>
        </p:grpSpPr>
        <p:sp>
          <p:nvSpPr>
            <p:cNvPr id="21539" name="Line 20">
              <a:extLst>
                <a:ext uri="{FF2B5EF4-FFF2-40B4-BE49-F238E27FC236}">
                  <a16:creationId xmlns:a16="http://schemas.microsoft.com/office/drawing/2014/main" xmlns="" id="{EA747AD7-B5EC-4AA4-A1A9-3E9909E66A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1546883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0" name="Oval 21">
              <a:extLst>
                <a:ext uri="{FF2B5EF4-FFF2-40B4-BE49-F238E27FC236}">
                  <a16:creationId xmlns:a16="http://schemas.microsoft.com/office/drawing/2014/main" xmlns="" id="{728A7CE7-3907-45F3-85C0-03E67304953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5400000">
              <a:off x="1243582" y="1760241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8BAFA0FF-60B6-4E98-B73F-0B46D38DA475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3213100"/>
            <a:ext cx="228600" cy="681038"/>
            <a:chOff x="1243583" y="1936622"/>
            <a:chExt cx="228600" cy="680677"/>
          </a:xfrm>
        </p:grpSpPr>
        <p:sp>
          <p:nvSpPr>
            <p:cNvPr id="21537" name="Line 20">
              <a:extLst>
                <a:ext uri="{FF2B5EF4-FFF2-40B4-BE49-F238E27FC236}">
                  <a16:creationId xmlns:a16="http://schemas.microsoft.com/office/drawing/2014/main" xmlns="" id="{205DBF4B-DEEB-498D-907D-801DE29501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8" y="2188080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Oval 9">
              <a:extLst>
                <a:ext uri="{FF2B5EF4-FFF2-40B4-BE49-F238E27FC236}">
                  <a16:creationId xmlns:a16="http://schemas.microsoft.com/office/drawing/2014/main" xmlns="" id="{FD76526D-A31C-4A67-AB03-9F056B88C8C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2388699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29C18DED-3D06-4CAB-89F2-31F7F1B4BD39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3894138"/>
            <a:ext cx="228600" cy="628650"/>
            <a:chOff x="1243583" y="2674449"/>
            <a:chExt cx="228600" cy="628458"/>
          </a:xfrm>
        </p:grpSpPr>
        <p:sp>
          <p:nvSpPr>
            <p:cNvPr id="21535" name="Line 20">
              <a:extLst>
                <a:ext uri="{FF2B5EF4-FFF2-40B4-BE49-F238E27FC236}">
                  <a16:creationId xmlns:a16="http://schemas.microsoft.com/office/drawing/2014/main" xmlns="" id="{78472A58-B0B8-420C-85CD-F4F205EED4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40218" y="2895837"/>
              <a:ext cx="444386" cy="161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Oval 5">
              <a:extLst>
                <a:ext uri="{FF2B5EF4-FFF2-40B4-BE49-F238E27FC236}">
                  <a16:creationId xmlns:a16="http://schemas.microsoft.com/office/drawing/2014/main" xmlns="" id="{6309BDE2-FC42-49C3-BD6C-F50AD96A8E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074307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C8B7156D-73D3-406E-BBB6-CAFCDBC52497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4522790"/>
            <a:ext cx="228600" cy="655637"/>
            <a:chOff x="1243583" y="3302906"/>
            <a:chExt cx="228600" cy="657034"/>
          </a:xfrm>
        </p:grpSpPr>
        <p:sp>
          <p:nvSpPr>
            <p:cNvPr id="21533" name="Line 20">
              <a:extLst>
                <a:ext uri="{FF2B5EF4-FFF2-40B4-BE49-F238E27FC236}">
                  <a16:creationId xmlns:a16="http://schemas.microsoft.com/office/drawing/2014/main" xmlns="" id="{54C64025-9E2A-4EDF-9F5B-6D93797761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4798" y="3549713"/>
              <a:ext cx="495225" cy="1611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Oval 21">
              <a:extLst>
                <a:ext uri="{FF2B5EF4-FFF2-40B4-BE49-F238E27FC236}">
                  <a16:creationId xmlns:a16="http://schemas.microsoft.com/office/drawing/2014/main" xmlns="" id="{D7FFBFA8-0BD6-40AA-B171-FBFAAC4356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731340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799D17BC-2BD8-4378-9E52-B74D727F069B}"/>
              </a:ext>
            </a:extLst>
          </p:cNvPr>
          <p:cNvGrpSpPr>
            <a:grpSpLocks/>
          </p:cNvGrpSpPr>
          <p:nvPr/>
        </p:nvGrpSpPr>
        <p:grpSpPr bwMode="auto">
          <a:xfrm>
            <a:off x="1771652" y="2789238"/>
            <a:ext cx="5789613" cy="379412"/>
            <a:chOff x="1771838" y="1722017"/>
            <a:chExt cx="5788925" cy="38033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37577FB4-F52B-49BA-A1EA-9C946A81C5B5}"/>
                </a:ext>
              </a:extLst>
            </p:cNvPr>
            <p:cNvSpPr/>
            <p:nvPr/>
          </p:nvSpPr>
          <p:spPr>
            <a:xfrm>
              <a:off x="1811521" y="1722017"/>
              <a:ext cx="5709558" cy="369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创建名为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Bean2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Java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类；</a:t>
              </a: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xmlns="" id="{325B597D-75D7-4D45-A175-4B016F3AE167}"/>
                </a:ext>
              </a:extLst>
            </p:cNvPr>
            <p:cNvCxnSpPr/>
            <p:nvPr/>
          </p:nvCxnSpPr>
          <p:spPr>
            <a:xfrm>
              <a:off x="1771838" y="210235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F14749C6-3A8D-4E9C-ACB9-EB3B6E232C84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3451227"/>
            <a:ext cx="6305550" cy="379413"/>
            <a:chOff x="1771838" y="2362107"/>
            <a:chExt cx="5788925" cy="37969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7256F39F-B3B2-45B0-8CDF-1E0F7FB42CDB}"/>
                </a:ext>
              </a:extLst>
            </p:cNvPr>
            <p:cNvSpPr/>
            <p:nvPr/>
          </p:nvSpPr>
          <p:spPr>
            <a:xfrm>
              <a:off x="1811189" y="2362107"/>
              <a:ext cx="5710224" cy="369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创建一个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Java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工厂类，在类中使用静态方法获取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Bean2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实例；</a:t>
              </a: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xmlns="" id="{57DEC679-7981-497E-BAF4-6E0C31D1EFD3}"/>
                </a:ext>
              </a:extLst>
            </p:cNvPr>
            <p:cNvCxnSpPr/>
            <p:nvPr/>
          </p:nvCxnSpPr>
          <p:spPr>
            <a:xfrm>
              <a:off x="1771838" y="2741803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E266FDC0-CD1A-4118-8449-79D1CD5B08C4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4103688"/>
            <a:ext cx="6191250" cy="385762"/>
            <a:chOff x="1771838" y="2990597"/>
            <a:chExt cx="5851946" cy="385712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EF178163-7227-442B-86FC-A02284E599BF}"/>
                </a:ext>
              </a:extLst>
            </p:cNvPr>
            <p:cNvSpPr/>
            <p:nvPr/>
          </p:nvSpPr>
          <p:spPr>
            <a:xfrm>
              <a:off x="1810851" y="2990597"/>
              <a:ext cx="5812933" cy="36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Spring</a:t>
              </a: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配置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文件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beans2.xml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，并配置工厂类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；</a:t>
              </a: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xmlns="" id="{F067BF9D-F810-445B-82AE-638FB0C7FDDF}"/>
                </a:ext>
              </a:extLst>
            </p:cNvPr>
            <p:cNvCxnSpPr/>
            <p:nvPr/>
          </p:nvCxnSpPr>
          <p:spPr>
            <a:xfrm>
              <a:off x="1771838" y="3376309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FE6F698B-D042-4609-8310-2CD0A9359492}"/>
              </a:ext>
            </a:extLst>
          </p:cNvPr>
          <p:cNvGrpSpPr>
            <a:grpSpLocks/>
          </p:cNvGrpSpPr>
          <p:nvPr/>
        </p:nvGrpSpPr>
        <p:grpSpPr bwMode="auto">
          <a:xfrm>
            <a:off x="1771652" y="4770440"/>
            <a:ext cx="5789613" cy="377825"/>
            <a:chOff x="1771838" y="3657187"/>
            <a:chExt cx="5788925" cy="377150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F3B81D0B-DEFA-4654-96C4-19937F975EF9}"/>
                </a:ext>
              </a:extLst>
            </p:cNvPr>
            <p:cNvSpPr/>
            <p:nvPr/>
          </p:nvSpPr>
          <p:spPr>
            <a:xfrm>
              <a:off x="1811521" y="3657187"/>
              <a:ext cx="5709558" cy="3692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创建测试类，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测试程序。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xmlns="" id="{487E44A2-A94F-4E8C-AC77-6DA39155D4C7}"/>
                </a:ext>
              </a:extLst>
            </p:cNvPr>
            <p:cNvCxnSpPr/>
            <p:nvPr/>
          </p:nvCxnSpPr>
          <p:spPr>
            <a:xfrm>
              <a:off x="1771838" y="4034337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BBE0BC26-D299-4743-AEE4-D9275A885083}"/>
              </a:ext>
            </a:extLst>
          </p:cNvPr>
          <p:cNvGrpSpPr>
            <a:grpSpLocks/>
          </p:cNvGrpSpPr>
          <p:nvPr/>
        </p:nvGrpSpPr>
        <p:grpSpPr bwMode="auto">
          <a:xfrm>
            <a:off x="482602" y="1058865"/>
            <a:ext cx="8137525" cy="1017587"/>
            <a:chOff x="495300" y="855663"/>
            <a:chExt cx="8137525" cy="101758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xmlns="" id="{6E72F8C6-EC0B-4C3B-9FDA-7FA3B6E37F21}"/>
                </a:ext>
              </a:extLst>
            </p:cNvPr>
            <p:cNvSpPr/>
            <p:nvPr/>
          </p:nvSpPr>
          <p:spPr bwMode="auto">
            <a:xfrm>
              <a:off x="495300" y="903288"/>
              <a:ext cx="8137525" cy="969962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矩形 8">
              <a:extLst>
                <a:ext uri="{FF2B5EF4-FFF2-40B4-BE49-F238E27FC236}">
                  <a16:creationId xmlns:a16="http://schemas.microsoft.com/office/drawing/2014/main" xmlns="" id="{2A9F4C0E-DDD8-49DC-AD1D-A80AFBAD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3" y="855663"/>
              <a:ext cx="8105775" cy="916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0" hangingPunct="0">
                <a:lnSpc>
                  <a:spcPct val="150000"/>
                </a:lnSpc>
                <a:defRPr/>
              </a:pPr>
              <a:r>
                <a:rPr lang="en-US" altLang="zh-CN" sz="2000" dirty="0">
                  <a:solidFill>
                    <a:schemeClr val="accent4"/>
                  </a:solidFill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zh-CN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静态工厂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是实例化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的另一种方式。该方式要求自己创建一个静态工厂的方法来创建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的实例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。接下来演示静态工厂实例化的使用：</a:t>
              </a:r>
              <a:endPara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xmlns="" id="{03EA81AB-CA92-4A64-AE0A-96C3F982E0FC}"/>
              </a:ext>
            </a:extLst>
          </p:cNvPr>
          <p:cNvGrpSpPr>
            <a:grpSpLocks/>
          </p:cNvGrpSpPr>
          <p:nvPr/>
        </p:nvGrpSpPr>
        <p:grpSpPr bwMode="auto">
          <a:xfrm>
            <a:off x="302975" y="2945695"/>
            <a:ext cx="8309215" cy="3589337"/>
            <a:chOff x="453674" y="2019660"/>
            <a:chExt cx="9120608" cy="3728687"/>
          </a:xfrm>
        </p:grpSpPr>
        <p:sp>
          <p:nvSpPr>
            <p:cNvPr id="21521" name="矩形 89">
              <a:extLst>
                <a:ext uri="{FF2B5EF4-FFF2-40B4-BE49-F238E27FC236}">
                  <a16:creationId xmlns:a16="http://schemas.microsoft.com/office/drawing/2014/main" xmlns="" id="{B7A89416-396B-4D4E-8876-13E70E146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74" y="2019660"/>
              <a:ext cx="9012308" cy="3728687"/>
            </a:xfrm>
            <a:prstGeom prst="rect">
              <a:avLst/>
            </a:prstGeom>
            <a:solidFill>
              <a:srgbClr val="E7F4FF"/>
            </a:solidFill>
            <a:ln w="2857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/>
            </a:p>
          </p:txBody>
        </p:sp>
        <p:sp>
          <p:nvSpPr>
            <p:cNvPr id="21522" name="矩形 90">
              <a:extLst>
                <a:ext uri="{FF2B5EF4-FFF2-40B4-BE49-F238E27FC236}">
                  <a16:creationId xmlns:a16="http://schemas.microsoft.com/office/drawing/2014/main" xmlns="" id="{0E017FDA-0407-4B42-9F35-087C938D2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74" y="2154349"/>
              <a:ext cx="8782297" cy="3497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public class InstanceTest2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public static void main(String[]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args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String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xmlPath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="com/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itheima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/instance/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static_factory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/beans2.xml";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ApplicationContext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applicationContext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		         new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ClassPathXmlApplicationContext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xmlPath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System.out.println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applicationContext.getBean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("bean2"));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}</a:t>
              </a:r>
            </a:p>
          </p:txBody>
        </p:sp>
      </p:grpSp>
      <p:sp>
        <p:nvSpPr>
          <p:cNvPr id="93" name="矩形 86">
            <a:extLst>
              <a:ext uri="{FF2B5EF4-FFF2-40B4-BE49-F238E27FC236}">
                <a16:creationId xmlns:a16="http://schemas.microsoft.com/office/drawing/2014/main" xmlns="" id="{DD09C15E-E8B5-4D51-B1D9-A9748FCA7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9" y="848608"/>
            <a:ext cx="8218487" cy="2097087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class MyBean2Factory {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public static Bean2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createBean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return new Bean2();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24C2C02D-BC5C-49EA-A23F-9C69382BD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940" y="1866359"/>
            <a:ext cx="6939711" cy="1039812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&lt;bean id="bean2" class="cn.edu.ujn.static_factory.MyBean2Factory"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factory-method="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createBean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93" grpId="0" animBg="1"/>
      <p:bldP spid="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xmlns="" id="{ED7FE1AB-8F11-4AE8-A2CD-289379421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2.2.3 </a:t>
            </a:r>
            <a:r>
              <a:rPr lang="zh-CN" altLang="en-US"/>
              <a:t>实例工厂方式实例化</a:t>
            </a:r>
          </a:p>
        </p:txBody>
      </p:sp>
      <p:sp>
        <p:nvSpPr>
          <p:cNvPr id="22531" name="矩形 5">
            <a:extLst>
              <a:ext uri="{FF2B5EF4-FFF2-40B4-BE49-F238E27FC236}">
                <a16:creationId xmlns:a16="http://schemas.microsoft.com/office/drawing/2014/main" xmlns="" id="{44D389E0-69B3-4955-ABAD-9936B2849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4259263"/>
            <a:ext cx="184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600">
              <a:solidFill>
                <a:schemeClr val="bg1"/>
              </a:solidFill>
            </a:endParaRPr>
          </a:p>
          <a:p>
            <a:endParaRPr lang="zh-CN" altLang="zh-CN" sz="1600"/>
          </a:p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7" name="AutoShape 2">
            <a:extLst>
              <a:ext uri="{FF2B5EF4-FFF2-40B4-BE49-F238E27FC236}">
                <a16:creationId xmlns:a16="http://schemas.microsoft.com/office/drawing/2014/main" xmlns="" id="{A9EFBE71-EC99-4399-A8DB-36EB7DD2F64E}"/>
              </a:ext>
            </a:extLst>
          </p:cNvPr>
          <p:cNvSpPr>
            <a:spLocks noChangeArrowheads="1"/>
          </p:cNvSpPr>
          <p:nvPr/>
        </p:nvSpPr>
        <p:spPr bwMode="grayWhite">
          <a:xfrm>
            <a:off x="495300" y="2944815"/>
            <a:ext cx="8077200" cy="2732087"/>
          </a:xfrm>
          <a:prstGeom prst="roundRect">
            <a:avLst>
              <a:gd name="adj" fmla="val 9583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zh-CN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xmlns="" id="{FCFD32DA-9CCE-48F4-A7B4-81DA10E6E0AE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2828925"/>
            <a:ext cx="228600" cy="693738"/>
            <a:chOff x="1243582" y="1295425"/>
            <a:chExt cx="228600" cy="693416"/>
          </a:xfrm>
        </p:grpSpPr>
        <p:sp>
          <p:nvSpPr>
            <p:cNvPr id="22563" name="Line 20">
              <a:extLst>
                <a:ext uri="{FF2B5EF4-FFF2-40B4-BE49-F238E27FC236}">
                  <a16:creationId xmlns:a16="http://schemas.microsoft.com/office/drawing/2014/main" xmlns="" id="{546590AC-F151-44D1-83DA-BCA1E6B23D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1546883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4" name="Oval 21">
              <a:extLst>
                <a:ext uri="{FF2B5EF4-FFF2-40B4-BE49-F238E27FC236}">
                  <a16:creationId xmlns:a16="http://schemas.microsoft.com/office/drawing/2014/main" xmlns="" id="{45102F3F-17D8-4453-BE6B-52B947671A6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5400000">
              <a:off x="1243582" y="1760241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xmlns="" id="{511D5B96-4569-4AAA-8F88-38B8A4C3E146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3527425"/>
            <a:ext cx="228600" cy="681038"/>
            <a:chOff x="1243583" y="1936622"/>
            <a:chExt cx="228600" cy="680677"/>
          </a:xfrm>
        </p:grpSpPr>
        <p:sp>
          <p:nvSpPr>
            <p:cNvPr id="22561" name="Line 20">
              <a:extLst>
                <a:ext uri="{FF2B5EF4-FFF2-40B4-BE49-F238E27FC236}">
                  <a16:creationId xmlns:a16="http://schemas.microsoft.com/office/drawing/2014/main" xmlns="" id="{411C2090-3425-4391-B83F-4C1491A1AA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8" y="2188080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Oval 9">
              <a:extLst>
                <a:ext uri="{FF2B5EF4-FFF2-40B4-BE49-F238E27FC236}">
                  <a16:creationId xmlns:a16="http://schemas.microsoft.com/office/drawing/2014/main" xmlns="" id="{F754B3AC-748F-4284-BC75-BFCFB54FB1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2388699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4D382E45-5DF8-47C3-9F8B-CAD5601A087C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4208463"/>
            <a:ext cx="228600" cy="628650"/>
            <a:chOff x="1243583" y="2674449"/>
            <a:chExt cx="228600" cy="628458"/>
          </a:xfrm>
        </p:grpSpPr>
        <p:sp>
          <p:nvSpPr>
            <p:cNvPr id="22559" name="Line 20">
              <a:extLst>
                <a:ext uri="{FF2B5EF4-FFF2-40B4-BE49-F238E27FC236}">
                  <a16:creationId xmlns:a16="http://schemas.microsoft.com/office/drawing/2014/main" xmlns="" id="{499C10CC-C3FD-4190-8E26-8971BD2B23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40218" y="2895837"/>
              <a:ext cx="444386" cy="161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Oval 5">
              <a:extLst>
                <a:ext uri="{FF2B5EF4-FFF2-40B4-BE49-F238E27FC236}">
                  <a16:creationId xmlns:a16="http://schemas.microsoft.com/office/drawing/2014/main" xmlns="" id="{52A8C7FF-6969-41B0-9AA6-0D316267C0D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074307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xmlns="" id="{5C728128-8A05-4491-A693-A1F2D79F503C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4837115"/>
            <a:ext cx="228600" cy="655637"/>
            <a:chOff x="1243583" y="3302906"/>
            <a:chExt cx="228600" cy="657034"/>
          </a:xfrm>
        </p:grpSpPr>
        <p:sp>
          <p:nvSpPr>
            <p:cNvPr id="22557" name="Line 20">
              <a:extLst>
                <a:ext uri="{FF2B5EF4-FFF2-40B4-BE49-F238E27FC236}">
                  <a16:creationId xmlns:a16="http://schemas.microsoft.com/office/drawing/2014/main" xmlns="" id="{8748E29E-9CD7-476A-A9FC-1ADD37C452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4798" y="3549713"/>
              <a:ext cx="495225" cy="1611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Oval 21">
              <a:extLst>
                <a:ext uri="{FF2B5EF4-FFF2-40B4-BE49-F238E27FC236}">
                  <a16:creationId xmlns:a16="http://schemas.microsoft.com/office/drawing/2014/main" xmlns="" id="{DC61BF27-6F3A-4B34-96B6-8C26BF9106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731340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02776CAF-BC85-4CA5-B5BE-F42368534332}"/>
              </a:ext>
            </a:extLst>
          </p:cNvPr>
          <p:cNvGrpSpPr>
            <a:grpSpLocks/>
          </p:cNvGrpSpPr>
          <p:nvPr/>
        </p:nvGrpSpPr>
        <p:grpSpPr bwMode="auto">
          <a:xfrm>
            <a:off x="1771652" y="3103563"/>
            <a:ext cx="5789613" cy="379412"/>
            <a:chOff x="1771838" y="1722017"/>
            <a:chExt cx="5788925" cy="380338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xmlns="" id="{C934AF40-989E-43F4-95E3-956CC24F0377}"/>
                </a:ext>
              </a:extLst>
            </p:cNvPr>
            <p:cNvSpPr/>
            <p:nvPr/>
          </p:nvSpPr>
          <p:spPr>
            <a:xfrm>
              <a:off x="1811521" y="1722017"/>
              <a:ext cx="5709558" cy="369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创建名为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Bean3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Java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类；</a:t>
              </a: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xmlns="" id="{A825516D-52CB-484B-A0F7-3B3284980909}"/>
                </a:ext>
              </a:extLst>
            </p:cNvPr>
            <p:cNvCxnSpPr/>
            <p:nvPr/>
          </p:nvCxnSpPr>
          <p:spPr>
            <a:xfrm>
              <a:off x="1771838" y="210235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xmlns="" id="{61AA9903-B639-4C07-8115-986573D791DD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3765552"/>
            <a:ext cx="6572250" cy="379413"/>
            <a:chOff x="1771838" y="2362107"/>
            <a:chExt cx="5885844" cy="37969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xmlns="" id="{D520CB1E-2960-404C-92AA-A2A3DB45EE23}"/>
                </a:ext>
              </a:extLst>
            </p:cNvPr>
            <p:cNvSpPr/>
            <p:nvPr/>
          </p:nvSpPr>
          <p:spPr>
            <a:xfrm>
              <a:off x="1811646" y="2362107"/>
              <a:ext cx="5846036" cy="369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创建一个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Java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工厂类，在类中使用非静态方法获取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Bean3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实例；</a:t>
              </a: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xmlns="" id="{34FFFF10-473B-46DD-B686-C62DC2D60E7C}"/>
                </a:ext>
              </a:extLst>
            </p:cNvPr>
            <p:cNvCxnSpPr/>
            <p:nvPr/>
          </p:nvCxnSpPr>
          <p:spPr>
            <a:xfrm>
              <a:off x="1771838" y="2741803"/>
              <a:ext cx="5789168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09F04C71-6CEF-4CA5-A68B-070BCF5C159E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4418013"/>
            <a:ext cx="6191250" cy="385762"/>
            <a:chOff x="1771838" y="2990597"/>
            <a:chExt cx="5851946" cy="385712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xmlns="" id="{2F914A7F-FE57-453A-A792-72399F7BC3C8}"/>
                </a:ext>
              </a:extLst>
            </p:cNvPr>
            <p:cNvSpPr/>
            <p:nvPr/>
          </p:nvSpPr>
          <p:spPr>
            <a:xfrm>
              <a:off x="1810851" y="2990597"/>
              <a:ext cx="5812933" cy="36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Spring</a:t>
              </a: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配置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文件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beans3.xml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，并配置工厂类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；</a:t>
              </a: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xmlns="" id="{DFCD93C3-EA70-49F0-947B-686755BA9550}"/>
                </a:ext>
              </a:extLst>
            </p:cNvPr>
            <p:cNvCxnSpPr/>
            <p:nvPr/>
          </p:nvCxnSpPr>
          <p:spPr>
            <a:xfrm>
              <a:off x="1771838" y="3376309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xmlns="" id="{F7CDD27D-C5BB-4151-9480-489B9672C84D}"/>
              </a:ext>
            </a:extLst>
          </p:cNvPr>
          <p:cNvGrpSpPr>
            <a:grpSpLocks/>
          </p:cNvGrpSpPr>
          <p:nvPr/>
        </p:nvGrpSpPr>
        <p:grpSpPr bwMode="auto">
          <a:xfrm>
            <a:off x="1771652" y="5084765"/>
            <a:ext cx="5789613" cy="377825"/>
            <a:chOff x="1771838" y="3657187"/>
            <a:chExt cx="5788925" cy="37715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xmlns="" id="{683CECEA-00B8-48B8-833A-101DDF12B507}"/>
                </a:ext>
              </a:extLst>
            </p:cNvPr>
            <p:cNvSpPr/>
            <p:nvPr/>
          </p:nvSpPr>
          <p:spPr>
            <a:xfrm>
              <a:off x="1811521" y="3657187"/>
              <a:ext cx="5709558" cy="3692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创建测试类，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测试程序。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xmlns="" id="{89F5E894-99E7-4D7E-B242-F68037495CBB}"/>
                </a:ext>
              </a:extLst>
            </p:cNvPr>
            <p:cNvCxnSpPr/>
            <p:nvPr/>
          </p:nvCxnSpPr>
          <p:spPr>
            <a:xfrm>
              <a:off x="1771838" y="4034337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0F41F15E-30CE-46A6-AB50-A6A2C14B7084}"/>
              </a:ext>
            </a:extLst>
          </p:cNvPr>
          <p:cNvGrpSpPr>
            <a:grpSpLocks/>
          </p:cNvGrpSpPr>
          <p:nvPr/>
        </p:nvGrpSpPr>
        <p:grpSpPr bwMode="auto">
          <a:xfrm>
            <a:off x="495302" y="1020763"/>
            <a:ext cx="8137525" cy="1338262"/>
            <a:chOff x="495300" y="855663"/>
            <a:chExt cx="8137525" cy="1338262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xmlns="" id="{B07D1A71-FDA2-4CBB-956E-E343936CEF14}"/>
                </a:ext>
              </a:extLst>
            </p:cNvPr>
            <p:cNvSpPr/>
            <p:nvPr/>
          </p:nvSpPr>
          <p:spPr bwMode="auto">
            <a:xfrm>
              <a:off x="495300" y="903288"/>
              <a:ext cx="8137525" cy="1290637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矩形 8">
              <a:extLst>
                <a:ext uri="{FF2B5EF4-FFF2-40B4-BE49-F238E27FC236}">
                  <a16:creationId xmlns:a16="http://schemas.microsoft.com/office/drawing/2014/main" xmlns="" id="{BF4D3B71-E417-4A16-BE1F-5B80DCC9D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3" y="855663"/>
              <a:ext cx="8105775" cy="128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indent="0" eaLnBrk="0" hangingPunct="0"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实例工厂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是采用直接创建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实例的方式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在配置文件中，通过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factory-bean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属性配置一个实例工厂，然后使用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factory-method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属性确定使用工厂中的哪个方法。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接下来演示实例工厂实例化的使用：</a:t>
              </a:r>
              <a:endPara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xmlns="" id="{FF74E258-20D0-4F9C-B325-B4EE50D1EA91}"/>
              </a:ext>
            </a:extLst>
          </p:cNvPr>
          <p:cNvGrpSpPr>
            <a:grpSpLocks/>
          </p:cNvGrpSpPr>
          <p:nvPr/>
        </p:nvGrpSpPr>
        <p:grpSpPr bwMode="auto">
          <a:xfrm>
            <a:off x="425716" y="2929382"/>
            <a:ext cx="8210550" cy="3490024"/>
            <a:chOff x="507958" y="3221963"/>
            <a:chExt cx="9012308" cy="3498633"/>
          </a:xfrm>
        </p:grpSpPr>
        <p:sp>
          <p:nvSpPr>
            <p:cNvPr id="22545" name="矩形 89">
              <a:extLst>
                <a:ext uri="{FF2B5EF4-FFF2-40B4-BE49-F238E27FC236}">
                  <a16:creationId xmlns:a16="http://schemas.microsoft.com/office/drawing/2014/main" xmlns="" id="{431E09B0-E590-4CAE-8B39-DDCCB914C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58" y="3221963"/>
              <a:ext cx="9012308" cy="3425033"/>
            </a:xfrm>
            <a:prstGeom prst="rect">
              <a:avLst/>
            </a:prstGeom>
            <a:solidFill>
              <a:srgbClr val="E7F4FF"/>
            </a:solidFill>
            <a:ln w="2857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/>
            </a:p>
          </p:txBody>
        </p:sp>
        <p:sp>
          <p:nvSpPr>
            <p:cNvPr id="22546" name="矩形 90">
              <a:extLst>
                <a:ext uri="{FF2B5EF4-FFF2-40B4-BE49-F238E27FC236}">
                  <a16:creationId xmlns:a16="http://schemas.microsoft.com/office/drawing/2014/main" xmlns="" id="{4483F3B6-4184-4290-A04A-32803EC90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97" y="3295563"/>
              <a:ext cx="8782297" cy="3425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public class InstanceTest3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public static void main(String[]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args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String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xmlPath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"com/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itheima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/instance/factory/beans3.xml";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ApplicationContext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applicationContext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		         new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ClassPathXmlApplicationContext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xmlPath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System.out.println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applicationContext.getBean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("bean3"));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} </a:t>
              </a:r>
            </a:p>
          </p:txBody>
        </p:sp>
      </p:grpSp>
      <p:sp>
        <p:nvSpPr>
          <p:cNvPr id="97" name="矩形 86">
            <a:extLst>
              <a:ext uri="{FF2B5EF4-FFF2-40B4-BE49-F238E27FC236}">
                <a16:creationId xmlns:a16="http://schemas.microsoft.com/office/drawing/2014/main" xmlns="" id="{2EC9DF4A-EA6F-4F17-9FFD-8261CBB23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16" y="863378"/>
            <a:ext cx="8210550" cy="2029048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class MyBean3Factory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public Bean3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createBean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return new Bean3();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82" name="矩形 86">
            <a:extLst>
              <a:ext uri="{FF2B5EF4-FFF2-40B4-BE49-F238E27FC236}">
                <a16:creationId xmlns:a16="http://schemas.microsoft.com/office/drawing/2014/main" xmlns="" id="{95D021F2-4DF4-4D44-BA6B-0FE4533C7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8" y="2100048"/>
            <a:ext cx="8311012" cy="1039812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&lt;bean id="myBean3Factory" class="cn.edu.ujn.instance.factory.MyBean3Factory" /&gt;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&lt;bean id="bean3"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factory-bean="myBean3Factory" factory-method="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createBean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97" grpId="0" animBg="1"/>
      <p:bldP spid="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xmlns="" id="{897E1F3D-042A-4781-9FEB-1CFB6C4A73AB}"/>
              </a:ext>
            </a:extLst>
          </p:cNvPr>
          <p:cNvSpPr txBox="1">
            <a:spLocks/>
          </p:cNvSpPr>
          <p:nvPr/>
        </p:nvSpPr>
        <p:spPr bwMode="auto">
          <a:xfrm>
            <a:off x="1657350" y="311150"/>
            <a:ext cx="562133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0365A3B6-2336-46B5-993C-37BF61647FA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307384"/>
            <a:ext cx="7599362" cy="3443287"/>
            <a:chOff x="827088" y="1766887"/>
            <a:chExt cx="7599362" cy="3443287"/>
          </a:xfrm>
        </p:grpSpPr>
        <p:sp>
          <p:nvSpPr>
            <p:cNvPr id="11" name="对角圆角矩形 10">
              <a:extLst>
                <a:ext uri="{FF2B5EF4-FFF2-40B4-BE49-F238E27FC236}">
                  <a16:creationId xmlns:a16="http://schemas.microsoft.com/office/drawing/2014/main" xmlns="" id="{4B79C3C7-6A98-422E-9BDC-B2666F81A500}"/>
                </a:ext>
              </a:extLst>
            </p:cNvPr>
            <p:cNvSpPr/>
            <p:nvPr/>
          </p:nvSpPr>
          <p:spPr bwMode="auto">
            <a:xfrm>
              <a:off x="827088" y="3321049"/>
              <a:ext cx="5719762" cy="647700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0070C0"/>
            </a:solidFill>
            <a:ln>
              <a:solidFill>
                <a:srgbClr val="006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grpSp>
          <p:nvGrpSpPr>
            <p:cNvPr id="23557" name="组合 2">
              <a:extLst>
                <a:ext uri="{FF2B5EF4-FFF2-40B4-BE49-F238E27FC236}">
                  <a16:creationId xmlns:a16="http://schemas.microsoft.com/office/drawing/2014/main" xmlns="" id="{BA5C1011-5763-4E10-AF7E-DF2AD76C56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9831" y="1766887"/>
              <a:ext cx="3566619" cy="3443287"/>
              <a:chOff x="4860032" y="1756903"/>
              <a:chExt cx="3566358" cy="3444382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xmlns="" id="{0771AC06-F142-4FF9-8246-9971A8F56718}"/>
                  </a:ext>
                </a:extLst>
              </p:cNvPr>
              <p:cNvSpPr/>
              <p:nvPr/>
            </p:nvSpPr>
            <p:spPr>
              <a:xfrm>
                <a:off x="4897636" y="1756903"/>
                <a:ext cx="3444623" cy="34443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564" name="TextBox 1">
                <a:extLst>
                  <a:ext uri="{FF2B5EF4-FFF2-40B4-BE49-F238E27FC236}">
                    <a16:creationId xmlns:a16="http://schemas.microsoft.com/office/drawing/2014/main" xmlns="" id="{22049F56-5143-451D-A08D-A470AF936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032" y="2606982"/>
                <a:ext cx="3566358" cy="1831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主讲内容</a:t>
                </a:r>
                <a:endParaRPr lang="en-US" altLang="zh-CN" sz="5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Adobe 宋体 Std L" panose="02020300000000000000" pitchFamily="18" charset="-122"/>
                    <a:cs typeface="Times New Roman" panose="02020603050405020304" pitchFamily="18" charset="0"/>
                  </a:rPr>
                  <a:t>Speech content</a:t>
                </a:r>
              </a:p>
            </p:txBody>
          </p:sp>
        </p:grpSp>
        <p:sp>
          <p:nvSpPr>
            <p:cNvPr id="23558" name="TextBox 10">
              <a:extLst>
                <a:ext uri="{FF2B5EF4-FFF2-40B4-BE49-F238E27FC236}">
                  <a16:creationId xmlns:a16="http://schemas.microsoft.com/office/drawing/2014/main" xmlns="" id="{53ED9F1D-63A6-4D48-ABC5-7B6B0FE16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6" y="2779551"/>
              <a:ext cx="4223393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2.2  Bean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的实例化</a:t>
              </a:r>
            </a:p>
          </p:txBody>
        </p:sp>
        <p:sp>
          <p:nvSpPr>
            <p:cNvPr id="23559" name="TextBox 11">
              <a:extLst>
                <a:ext uri="{FF2B5EF4-FFF2-40B4-BE49-F238E27FC236}">
                  <a16:creationId xmlns:a16="http://schemas.microsoft.com/office/drawing/2014/main" xmlns="" id="{921ACCEF-6C44-417C-8044-39DB52AA3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6" y="3465043"/>
              <a:ext cx="37913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  Bean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的作用域</a:t>
              </a:r>
            </a:p>
          </p:txBody>
        </p:sp>
        <p:sp>
          <p:nvSpPr>
            <p:cNvPr id="23560" name="TextBox 6">
              <a:extLst>
                <a:ext uri="{FF2B5EF4-FFF2-40B4-BE49-F238E27FC236}">
                  <a16:creationId xmlns:a16="http://schemas.microsoft.com/office/drawing/2014/main" xmlns="" id="{E6391B70-6835-4172-BFF2-6B73EDE53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6" y="1998750"/>
              <a:ext cx="4350278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  Bean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的配置</a:t>
              </a:r>
            </a:p>
          </p:txBody>
        </p:sp>
        <p:sp>
          <p:nvSpPr>
            <p:cNvPr id="23561" name="TextBox 11">
              <a:extLst>
                <a:ext uri="{FF2B5EF4-FFF2-40B4-BE49-F238E27FC236}">
                  <a16:creationId xmlns:a16="http://schemas.microsoft.com/office/drawing/2014/main" xmlns="" id="{835D8F67-346C-4DC6-AAB1-F67532D12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5" y="4112493"/>
              <a:ext cx="37913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2.4  Bean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sp>
          <p:nvSpPr>
            <p:cNvPr id="23562" name="TextBox 11">
              <a:extLst>
                <a:ext uri="{FF2B5EF4-FFF2-40B4-BE49-F238E27FC236}">
                  <a16:creationId xmlns:a16="http://schemas.microsoft.com/office/drawing/2014/main" xmlns="" id="{D2D11FA8-7F8E-4D0A-B825-72328EE19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7" y="4750668"/>
              <a:ext cx="36575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2.5  Bean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的装配方式</a:t>
              </a: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CA72B741-DADC-4F9F-A007-D30F9C11C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主讲内容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47CDE0E2-E08A-4088-A273-C0642C26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4.3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的实例定义了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种作用域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如下表所示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24579" name="标题 1">
            <a:extLst>
              <a:ext uri="{FF2B5EF4-FFF2-40B4-BE49-F238E27FC236}">
                <a16:creationId xmlns:a16="http://schemas.microsoft.com/office/drawing/2014/main" xmlns="" id="{234EB223-105D-40DF-BD16-94B73C3EA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zh-CN" altLang="en-US"/>
              <a:t>作用域的种类</a:t>
            </a:r>
          </a:p>
        </p:txBody>
      </p:sp>
      <p:sp>
        <p:nvSpPr>
          <p:cNvPr id="24580" name="标题 1">
            <a:extLst>
              <a:ext uri="{FF2B5EF4-FFF2-40B4-BE49-F238E27FC236}">
                <a16:creationId xmlns:a16="http://schemas.microsoft.com/office/drawing/2014/main" xmlns="" id="{CF78C8BB-5520-419F-A926-6196376D9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40957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C386BE09-74BE-4F9A-A323-C29E275B2D22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5799140"/>
            <a:ext cx="8426450" cy="873125"/>
            <a:chOff x="193675" y="5284788"/>
            <a:chExt cx="8427243" cy="873125"/>
          </a:xfrm>
        </p:grpSpPr>
        <p:sp>
          <p:nvSpPr>
            <p:cNvPr id="10" name="TextBox 4">
              <a:extLst>
                <a:ext uri="{FF2B5EF4-FFF2-40B4-BE49-F238E27FC236}">
                  <a16:creationId xmlns:a16="http://schemas.microsoft.com/office/drawing/2014/main" xmlns="" id="{0041191C-8DC1-46C5-953D-0E3CF8B56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619" y="5416550"/>
              <a:ext cx="7957299" cy="369332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1000">
                  <a:schemeClr val="accent1">
                    <a:tint val="44500"/>
                    <a:satMod val="160000"/>
                  </a:schemeClr>
                </a:gs>
                <a:gs pos="46000">
                  <a:srgbClr val="CEE1F8"/>
                </a:gs>
                <a:gs pos="74000">
                  <a:schemeClr val="bg1"/>
                </a:gs>
              </a:gsLst>
              <a:lin ang="21594000" scaled="0"/>
            </a:gradFill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>
                <a:defRPr/>
              </a:pPr>
              <a:r>
                <a:rPr lang="zh-CN" altLang="en-US"/>
                <a:t>      </a:t>
              </a:r>
              <a:endParaRPr lang="zh-CN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5" name="矩形 33">
              <a:extLst>
                <a:ext uri="{FF2B5EF4-FFF2-40B4-BE49-F238E27FC236}">
                  <a16:creationId xmlns:a16="http://schemas.microsoft.com/office/drawing/2014/main" xmlns="" id="{1850AE11-EF02-4FA8-AB4A-375210C79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78" y="5426264"/>
              <a:ext cx="7653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 dirty="0">
                  <a:solidFill>
                    <a:srgbClr val="FF0000"/>
                  </a:solidFill>
                </a:rPr>
                <a:t>注意：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在上表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种作用域中，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singleton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prototype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是最常用的两种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作用域。</a:t>
              </a:r>
              <a:endPara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586" name="Picture 2" descr="E:\白沙\设计文档\素材\灯泡.png">
              <a:extLst>
                <a:ext uri="{FF2B5EF4-FFF2-40B4-BE49-F238E27FC236}">
                  <a16:creationId xmlns:a16="http://schemas.microsoft.com/office/drawing/2014/main" xmlns="" id="{161A8FD7-221D-42F5-8168-D9B4B5137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75" y="5284788"/>
              <a:ext cx="900112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615" name="Picture 39">
            <a:extLst>
              <a:ext uri="{FF2B5EF4-FFF2-40B4-BE49-F238E27FC236}">
                <a16:creationId xmlns:a16="http://schemas.microsoft.com/office/drawing/2014/main" xmlns="" id="{2E3DD73B-41BA-4C1B-B50E-3CADC34D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447306"/>
            <a:ext cx="6181725" cy="436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35C9E9-0C10-4ED6-8FD6-933E585B5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7" y="3070470"/>
            <a:ext cx="8137525" cy="87075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配置文件中，可以使用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&lt;bean&gt;</a:t>
            </a:r>
            <a:r>
              <a:rPr lang="zh-CN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元素的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zh-CN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的作用域定义成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99903B0C-DAF7-4669-93E4-FB028E93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容器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默认的作用域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容器就只会存在一个共享的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作用域对于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无会话状态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组件、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组件）来说，是最理想的选择</a:t>
            </a:r>
            <a:endParaRPr lang="zh-CN" altLang="en-US" dirty="0"/>
          </a:p>
        </p:txBody>
      </p:sp>
      <p:sp>
        <p:nvSpPr>
          <p:cNvPr id="25603" name="标题 1">
            <a:extLst>
              <a:ext uri="{FF2B5EF4-FFF2-40B4-BE49-F238E27FC236}">
                <a16:creationId xmlns:a16="http://schemas.microsoft.com/office/drawing/2014/main" xmlns="" id="{8A721A20-B4D2-4515-9B83-92731DAD6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2.3.2 singleton</a:t>
            </a:r>
            <a:r>
              <a:rPr lang="zh-CN" altLang="en-US"/>
              <a:t>作用域</a:t>
            </a:r>
          </a:p>
        </p:txBody>
      </p:sp>
      <p:sp>
        <p:nvSpPr>
          <p:cNvPr id="25604" name="标题 1">
            <a:extLst>
              <a:ext uri="{FF2B5EF4-FFF2-40B4-BE49-F238E27FC236}">
                <a16:creationId xmlns:a16="http://schemas.microsoft.com/office/drawing/2014/main" xmlns="" id="{6CB5329F-3875-4670-ADDA-23F7EEB29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40957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xmlns="" id="{EEB7B3D2-570D-4F66-B7BC-C5C9F1F38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5" y="4056065"/>
            <a:ext cx="9604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例如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：</a:t>
            </a:r>
            <a:endParaRPr lang="zh-CN" altLang="en-US" sz="3200" b="1">
              <a:solidFill>
                <a:srgbClr val="FF0000"/>
              </a:solidFill>
              <a:ea typeface="微软雅黑" panose="020B0503020204020204" pitchFamily="34" charset="-122"/>
              <a:cs typeface="等线" panose="02010600030101010101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F12B80E1-441F-476B-9E98-BE8ED6C55F5E}"/>
              </a:ext>
            </a:extLst>
          </p:cNvPr>
          <p:cNvGrpSpPr>
            <a:grpSpLocks/>
          </p:cNvGrpSpPr>
          <p:nvPr/>
        </p:nvGrpSpPr>
        <p:grpSpPr bwMode="auto">
          <a:xfrm>
            <a:off x="1492251" y="4159250"/>
            <a:ext cx="6997699" cy="965200"/>
            <a:chOff x="1644848" y="3901058"/>
            <a:chExt cx="6997502" cy="965820"/>
          </a:xfrm>
        </p:grpSpPr>
        <p:sp>
          <p:nvSpPr>
            <p:cNvPr id="25611" name="圆角矩形标注 14">
              <a:extLst>
                <a:ext uri="{FF2B5EF4-FFF2-40B4-BE49-F238E27FC236}">
                  <a16:creationId xmlns:a16="http://schemas.microsoft.com/office/drawing/2014/main" xmlns="" id="{E3734304-9C8F-455F-88A1-AA0432D3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848" y="3901058"/>
              <a:ext cx="6997502" cy="965820"/>
            </a:xfrm>
            <a:prstGeom prst="wedgeRoundRectCallout">
              <a:avLst>
                <a:gd name="adj1" fmla="val -55986"/>
                <a:gd name="adj2" fmla="val -20074"/>
                <a:gd name="adj3" fmla="val 16667"/>
              </a:avLst>
            </a:prstGeom>
            <a:solidFill>
              <a:srgbClr val="E7F4FF"/>
            </a:solidFill>
            <a:ln w="2857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2" name="矩形 17">
              <a:extLst>
                <a:ext uri="{FF2B5EF4-FFF2-40B4-BE49-F238E27FC236}">
                  <a16:creationId xmlns:a16="http://schemas.microsoft.com/office/drawing/2014/main" xmlns="" id="{CA351B5D-8B4F-4CC0-BF0E-161E8B2D2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848" y="4104052"/>
              <a:ext cx="6960990" cy="369332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&lt;bean id="scope" class="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com.itheima.scope.Scope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 scope="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singleton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"/&gt;</a:t>
              </a:r>
              <a:endPara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A056E73-8C0F-4E81-87CE-FE7EEE41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框架的优点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简述什么是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IoC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  <p:sp>
        <p:nvSpPr>
          <p:cNvPr id="10242" name="标题 1">
            <a:extLst>
              <a:ext uri="{FF2B5EF4-FFF2-40B4-BE49-F238E27FC236}">
                <a16:creationId xmlns:a16="http://schemas.microsoft.com/office/drawing/2014/main" xmlns="" id="{9E3CCD46-7023-4D53-99E5-A9B4DE500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作业点评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xmlns="" id="{D9F2A10B-81C3-4C5E-AFEF-737634C7026B}"/>
              </a:ext>
            </a:extLst>
          </p:cNvPr>
          <p:cNvSpPr txBox="1">
            <a:spLocks/>
          </p:cNvSpPr>
          <p:nvPr/>
        </p:nvSpPr>
        <p:spPr bwMode="auto">
          <a:xfrm>
            <a:off x="481013" y="2024065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xmlns="" id="{859B94D7-5A37-491D-AC8B-9787AF832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2" y="2105025"/>
            <a:ext cx="3529356" cy="12841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cn.edu.ujn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UserDao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public void say() {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userDao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say hello!");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16">
            <a:extLst>
              <a:ext uri="{FF2B5EF4-FFF2-40B4-BE49-F238E27FC236}">
                <a16:creationId xmlns:a16="http://schemas.microsoft.com/office/drawing/2014/main" xmlns="" id="{AA9AB5AF-2C79-4656-BA68-871329F0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2" y="3450250"/>
            <a:ext cx="3529356" cy="172849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cn.edu.ujn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UserService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UserDao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userDao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UserDao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say() {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this.userDao.say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userService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say hello !");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A370A48D-E791-4043-9E49-B7DA4CC94DA2}"/>
              </a:ext>
            </a:extLst>
          </p:cNvPr>
          <p:cNvSpPr/>
          <p:nvPr/>
        </p:nvSpPr>
        <p:spPr>
          <a:xfrm>
            <a:off x="401320" y="2493039"/>
            <a:ext cx="3230402" cy="1613139"/>
          </a:xfrm>
          <a:custGeom>
            <a:avLst/>
            <a:gdLst>
              <a:gd name="connsiteX0" fmla="*/ 2229738 w 3803291"/>
              <a:gd name="connsiteY0" fmla="*/ 1380226 h 1728490"/>
              <a:gd name="connsiteX1" fmla="*/ 245662 w 3803291"/>
              <a:gd name="connsiteY1" fmla="*/ 1414732 h 1728490"/>
              <a:gd name="connsiteX2" fmla="*/ 392311 w 3803291"/>
              <a:gd name="connsiteY2" fmla="*/ 1673524 h 1728490"/>
              <a:gd name="connsiteX3" fmla="*/ 3506447 w 3803291"/>
              <a:gd name="connsiteY3" fmla="*/ 1708030 h 1728490"/>
              <a:gd name="connsiteX4" fmla="*/ 3549579 w 3803291"/>
              <a:gd name="connsiteY4" fmla="*/ 1423358 h 1728490"/>
              <a:gd name="connsiteX5" fmla="*/ 2385013 w 3803291"/>
              <a:gd name="connsiteY5" fmla="*/ 1371600 h 1728490"/>
              <a:gd name="connsiteX6" fmla="*/ 1893307 w 3803291"/>
              <a:gd name="connsiteY6" fmla="*/ 759124 h 1728490"/>
              <a:gd name="connsiteX7" fmla="*/ 1323964 w 3803291"/>
              <a:gd name="connsiteY7" fmla="*/ 0 h 172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03291" h="1728490">
                <a:moveTo>
                  <a:pt x="2229738" y="1380226"/>
                </a:moveTo>
                <a:lnTo>
                  <a:pt x="245662" y="1414732"/>
                </a:lnTo>
                <a:cubicBezTo>
                  <a:pt x="-60576" y="1463615"/>
                  <a:pt x="-151153" y="1624641"/>
                  <a:pt x="392311" y="1673524"/>
                </a:cubicBezTo>
                <a:cubicBezTo>
                  <a:pt x="935775" y="1722407"/>
                  <a:pt x="2980236" y="1749724"/>
                  <a:pt x="3506447" y="1708030"/>
                </a:cubicBezTo>
                <a:cubicBezTo>
                  <a:pt x="4032658" y="1666336"/>
                  <a:pt x="3736485" y="1479430"/>
                  <a:pt x="3549579" y="1423358"/>
                </a:cubicBezTo>
                <a:cubicBezTo>
                  <a:pt x="3362673" y="1367286"/>
                  <a:pt x="2661058" y="1482306"/>
                  <a:pt x="2385013" y="1371600"/>
                </a:cubicBezTo>
                <a:cubicBezTo>
                  <a:pt x="2108968" y="1260894"/>
                  <a:pt x="2070148" y="987724"/>
                  <a:pt x="1893307" y="759124"/>
                </a:cubicBezTo>
                <a:cubicBezTo>
                  <a:pt x="1716466" y="530524"/>
                  <a:pt x="1520215" y="265262"/>
                  <a:pt x="1323964" y="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6">
            <a:extLst>
              <a:ext uri="{FF2B5EF4-FFF2-40B4-BE49-F238E27FC236}">
                <a16:creationId xmlns:a16="http://schemas.microsoft.com/office/drawing/2014/main" xmlns="" id="{5E823878-8177-4D3C-A5B1-E1F7F0DB7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465" y="979421"/>
            <a:ext cx="2093233" cy="8296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cn.edu.ujn.ioc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IUserDao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public void say();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矩形 16">
            <a:extLst>
              <a:ext uri="{FF2B5EF4-FFF2-40B4-BE49-F238E27FC236}">
                <a16:creationId xmlns:a16="http://schemas.microsoft.com/office/drawing/2014/main" xmlns="" id="{F507ADF3-0895-47E4-9360-719604700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267" y="988047"/>
            <a:ext cx="2523858" cy="14100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cn.edu.ujn.ioc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UserDaoImpl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implements </a:t>
            </a:r>
            <a:r>
              <a:rPr lang="en-US" altLang="zh-CN" sz="1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IUserDao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public void say() {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……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16">
            <a:extLst>
              <a:ext uri="{FF2B5EF4-FFF2-40B4-BE49-F238E27FC236}">
                <a16:creationId xmlns:a16="http://schemas.microsoft.com/office/drawing/2014/main" xmlns="" id="{EC0F0263-771D-4E50-A719-64C2D7594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733" y="4417433"/>
            <a:ext cx="2206096" cy="1022281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cn.edu.ujn.ioc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IUserService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public void say();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6">
            <a:extLst>
              <a:ext uri="{FF2B5EF4-FFF2-40B4-BE49-F238E27FC236}">
                <a16:creationId xmlns:a16="http://schemas.microsoft.com/office/drawing/2014/main" xmlns="" id="{2F5DA1AD-FD4C-49DB-960B-AA39F63B3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641" y="4417433"/>
            <a:ext cx="2523858" cy="172849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C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cn.edu.ujn.ioc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UserServiceImpl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implements </a:t>
            </a:r>
            <a:r>
              <a:rPr lang="en-US" altLang="zh-CN" sz="1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IUserService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altLang="zh-CN" sz="1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IUserDao</a:t>
            </a: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userDao</a:t>
            </a: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en-US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public void say() {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矩形 16">
            <a:extLst>
              <a:ext uri="{FF2B5EF4-FFF2-40B4-BE49-F238E27FC236}">
                <a16:creationId xmlns:a16="http://schemas.microsoft.com/office/drawing/2014/main" xmlns="" id="{C765A58A-F5FE-4FBF-A5BD-BB0E0B88E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955" y="2536540"/>
            <a:ext cx="4765961" cy="1728489"/>
          </a:xfrm>
          <a:prstGeom prst="rect">
            <a:avLst/>
          </a:prstGeom>
          <a:solidFill>
            <a:srgbClr val="FFFF00">
              <a:alpha val="69804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&lt;bean id="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userDao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class="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cn.edu.ujn.ioc.UserDaoImpl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   </a:t>
            </a: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&lt;bean id="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userService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class=" 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cn.edu.ujn.ioc.UserServiceImpl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&lt;property name</a:t>
            </a: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sz="1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userDao</a:t>
            </a: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 ref="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userDao</a:t>
            </a: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&lt;/bean&gt;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xmlns="" id="{F674B2FB-905A-4E85-B41E-BFB9A1DCC5EE}"/>
              </a:ext>
            </a:extLst>
          </p:cNvPr>
          <p:cNvSpPr/>
          <p:nvPr/>
        </p:nvSpPr>
        <p:spPr>
          <a:xfrm>
            <a:off x="6162696" y="3658975"/>
            <a:ext cx="718037" cy="1439240"/>
          </a:xfrm>
          <a:custGeom>
            <a:avLst/>
            <a:gdLst>
              <a:gd name="connsiteX0" fmla="*/ 488270 w 786251"/>
              <a:gd name="connsiteY0" fmla="*/ 240168 h 1439240"/>
              <a:gd name="connsiteX1" fmla="*/ 772942 w 786251"/>
              <a:gd name="connsiteY1" fmla="*/ 153904 h 1439240"/>
              <a:gd name="connsiteX2" fmla="*/ 669425 w 786251"/>
              <a:gd name="connsiteY2" fmla="*/ 41761 h 1439240"/>
              <a:gd name="connsiteX3" fmla="*/ 65576 w 786251"/>
              <a:gd name="connsiteY3" fmla="*/ 15881 h 1439240"/>
              <a:gd name="connsiteX4" fmla="*/ 56949 w 786251"/>
              <a:gd name="connsiteY4" fmla="*/ 274674 h 1439240"/>
              <a:gd name="connsiteX5" fmla="*/ 427885 w 786251"/>
              <a:gd name="connsiteY5" fmla="*/ 300553 h 1439240"/>
              <a:gd name="connsiteX6" fmla="*/ 177719 w 786251"/>
              <a:gd name="connsiteY6" fmla="*/ 1439240 h 14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251" h="1439240">
                <a:moveTo>
                  <a:pt x="488270" y="240168"/>
                </a:moveTo>
                <a:cubicBezTo>
                  <a:pt x="615510" y="213570"/>
                  <a:pt x="742750" y="186972"/>
                  <a:pt x="772942" y="153904"/>
                </a:cubicBezTo>
                <a:cubicBezTo>
                  <a:pt x="803134" y="120836"/>
                  <a:pt x="787319" y="64765"/>
                  <a:pt x="669425" y="41761"/>
                </a:cubicBezTo>
                <a:cubicBezTo>
                  <a:pt x="551531" y="18757"/>
                  <a:pt x="167655" y="-22938"/>
                  <a:pt x="65576" y="15881"/>
                </a:cubicBezTo>
                <a:cubicBezTo>
                  <a:pt x="-36503" y="54700"/>
                  <a:pt x="-3436" y="227229"/>
                  <a:pt x="56949" y="274674"/>
                </a:cubicBezTo>
                <a:cubicBezTo>
                  <a:pt x="117334" y="322119"/>
                  <a:pt x="407757" y="106459"/>
                  <a:pt x="427885" y="300553"/>
                </a:cubicBezTo>
                <a:cubicBezTo>
                  <a:pt x="448013" y="494647"/>
                  <a:pt x="312866" y="966943"/>
                  <a:pt x="177719" y="1439240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07138F9D-410D-40E0-A1A6-84D4A7C2EEBA}"/>
              </a:ext>
            </a:extLst>
          </p:cNvPr>
          <p:cNvSpPr/>
          <p:nvPr/>
        </p:nvSpPr>
        <p:spPr>
          <a:xfrm>
            <a:off x="5952226" y="1406106"/>
            <a:ext cx="2576097" cy="1657841"/>
          </a:xfrm>
          <a:custGeom>
            <a:avLst/>
            <a:gdLst>
              <a:gd name="connsiteX0" fmla="*/ 1017917 w 2576097"/>
              <a:gd name="connsiteY0" fmla="*/ 1285336 h 1657841"/>
              <a:gd name="connsiteX1" fmla="*/ 232914 w 2576097"/>
              <a:gd name="connsiteY1" fmla="*/ 1449237 h 1657841"/>
              <a:gd name="connsiteX2" fmla="*/ 681487 w 2576097"/>
              <a:gd name="connsiteY2" fmla="*/ 1604513 h 1657841"/>
              <a:gd name="connsiteX3" fmla="*/ 2242868 w 2576097"/>
              <a:gd name="connsiteY3" fmla="*/ 1639019 h 1657841"/>
              <a:gd name="connsiteX4" fmla="*/ 2493034 w 2576097"/>
              <a:gd name="connsiteY4" fmla="*/ 1328468 h 1657841"/>
              <a:gd name="connsiteX5" fmla="*/ 1155940 w 2576097"/>
              <a:gd name="connsiteY5" fmla="*/ 1276709 h 1657841"/>
              <a:gd name="connsiteX6" fmla="*/ 198408 w 2576097"/>
              <a:gd name="connsiteY6" fmla="*/ 396815 h 1657841"/>
              <a:gd name="connsiteX7" fmla="*/ 0 w 2576097"/>
              <a:gd name="connsiteY7" fmla="*/ 0 h 165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6097" h="1657841">
                <a:moveTo>
                  <a:pt x="1017917" y="1285336"/>
                </a:moveTo>
                <a:cubicBezTo>
                  <a:pt x="653451" y="1340688"/>
                  <a:pt x="288986" y="1396041"/>
                  <a:pt x="232914" y="1449237"/>
                </a:cubicBezTo>
                <a:cubicBezTo>
                  <a:pt x="176842" y="1502433"/>
                  <a:pt x="346495" y="1572883"/>
                  <a:pt x="681487" y="1604513"/>
                </a:cubicBezTo>
                <a:cubicBezTo>
                  <a:pt x="1016479" y="1636143"/>
                  <a:pt x="1940944" y="1685026"/>
                  <a:pt x="2242868" y="1639019"/>
                </a:cubicBezTo>
                <a:cubicBezTo>
                  <a:pt x="2544792" y="1593012"/>
                  <a:pt x="2674189" y="1388853"/>
                  <a:pt x="2493034" y="1328468"/>
                </a:cubicBezTo>
                <a:cubicBezTo>
                  <a:pt x="2311879" y="1268083"/>
                  <a:pt x="1538378" y="1431985"/>
                  <a:pt x="1155940" y="1276709"/>
                </a:cubicBezTo>
                <a:cubicBezTo>
                  <a:pt x="773502" y="1121433"/>
                  <a:pt x="391065" y="609600"/>
                  <a:pt x="198408" y="396815"/>
                </a:cubicBezTo>
                <a:cubicBezTo>
                  <a:pt x="5751" y="184030"/>
                  <a:pt x="2875" y="92015"/>
                  <a:pt x="0" y="0"/>
                </a:cubicBezTo>
              </a:path>
            </a:pathLst>
          </a:custGeom>
          <a:noFill/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xmlns="" id="{3870C5C8-5CC0-4C7B-9FC4-6BB2DF98CFB9}"/>
              </a:ext>
            </a:extLst>
          </p:cNvPr>
          <p:cNvSpPr/>
          <p:nvPr/>
        </p:nvSpPr>
        <p:spPr>
          <a:xfrm>
            <a:off x="5218964" y="1388853"/>
            <a:ext cx="3682268" cy="4540590"/>
          </a:xfrm>
          <a:custGeom>
            <a:avLst/>
            <a:gdLst>
              <a:gd name="connsiteX0" fmla="*/ 534855 w 3682268"/>
              <a:gd name="connsiteY0" fmla="*/ 3847381 h 4540590"/>
              <a:gd name="connsiteX1" fmla="*/ 724636 w 3682268"/>
              <a:gd name="connsiteY1" fmla="*/ 3761117 h 4540590"/>
              <a:gd name="connsiteX2" fmla="*/ 586613 w 3682268"/>
              <a:gd name="connsiteY2" fmla="*/ 3623094 h 4540590"/>
              <a:gd name="connsiteX3" fmla="*/ 172545 w 3682268"/>
              <a:gd name="connsiteY3" fmla="*/ 3623094 h 4540590"/>
              <a:gd name="connsiteX4" fmla="*/ 17 w 3682268"/>
              <a:gd name="connsiteY4" fmla="*/ 3692105 h 4540590"/>
              <a:gd name="connsiteX5" fmla="*/ 163919 w 3682268"/>
              <a:gd name="connsiteY5" fmla="*/ 3873260 h 4540590"/>
              <a:gd name="connsiteX6" fmla="*/ 474470 w 3682268"/>
              <a:gd name="connsiteY6" fmla="*/ 3899139 h 4540590"/>
              <a:gd name="connsiteX7" fmla="*/ 3390198 w 3682268"/>
              <a:gd name="connsiteY7" fmla="*/ 4321834 h 4540590"/>
              <a:gd name="connsiteX8" fmla="*/ 3424704 w 3682268"/>
              <a:gd name="connsiteY8" fmla="*/ 0 h 454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268" h="4540590">
                <a:moveTo>
                  <a:pt x="534855" y="3847381"/>
                </a:moveTo>
                <a:cubicBezTo>
                  <a:pt x="625432" y="3822939"/>
                  <a:pt x="716010" y="3798498"/>
                  <a:pt x="724636" y="3761117"/>
                </a:cubicBezTo>
                <a:cubicBezTo>
                  <a:pt x="733262" y="3723736"/>
                  <a:pt x="678628" y="3646098"/>
                  <a:pt x="586613" y="3623094"/>
                </a:cubicBezTo>
                <a:cubicBezTo>
                  <a:pt x="494598" y="3600090"/>
                  <a:pt x="270311" y="3611592"/>
                  <a:pt x="172545" y="3623094"/>
                </a:cubicBezTo>
                <a:cubicBezTo>
                  <a:pt x="74779" y="3634596"/>
                  <a:pt x="1455" y="3650411"/>
                  <a:pt x="17" y="3692105"/>
                </a:cubicBezTo>
                <a:cubicBezTo>
                  <a:pt x="-1421" y="3733799"/>
                  <a:pt x="84843" y="3838754"/>
                  <a:pt x="163919" y="3873260"/>
                </a:cubicBezTo>
                <a:cubicBezTo>
                  <a:pt x="242994" y="3907766"/>
                  <a:pt x="474470" y="3899139"/>
                  <a:pt x="474470" y="3899139"/>
                </a:cubicBezTo>
                <a:cubicBezTo>
                  <a:pt x="1012183" y="3973901"/>
                  <a:pt x="2898492" y="4971691"/>
                  <a:pt x="3390198" y="4321834"/>
                </a:cubicBezTo>
                <a:cubicBezTo>
                  <a:pt x="3881904" y="3671977"/>
                  <a:pt x="3653304" y="1835988"/>
                  <a:pt x="3424704" y="0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77C05E7A-E964-4A66-BA23-6FC357442ADF}"/>
              </a:ext>
            </a:extLst>
          </p:cNvPr>
          <p:cNvSpPr/>
          <p:nvPr/>
        </p:nvSpPr>
        <p:spPr>
          <a:xfrm>
            <a:off x="4382219" y="5020574"/>
            <a:ext cx="2356048" cy="1987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4783CDD-9F86-46B2-B91F-5D92596784A0}"/>
              </a:ext>
            </a:extLst>
          </p:cNvPr>
          <p:cNvSpPr/>
          <p:nvPr/>
        </p:nvSpPr>
        <p:spPr>
          <a:xfrm>
            <a:off x="4917057" y="3658974"/>
            <a:ext cx="3398807" cy="2441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6062E8A4-8D20-403E-B753-605AC27D23C1}"/>
              </a:ext>
            </a:extLst>
          </p:cNvPr>
          <p:cNvSpPr/>
          <p:nvPr/>
        </p:nvSpPr>
        <p:spPr>
          <a:xfrm>
            <a:off x="5178681" y="2941609"/>
            <a:ext cx="2859767" cy="961516"/>
          </a:xfrm>
          <a:custGeom>
            <a:avLst/>
            <a:gdLst>
              <a:gd name="connsiteX0" fmla="*/ 2309047 w 2859767"/>
              <a:gd name="connsiteY0" fmla="*/ 707366 h 961516"/>
              <a:gd name="connsiteX1" fmla="*/ 2076134 w 2859767"/>
              <a:gd name="connsiteY1" fmla="*/ 767751 h 961516"/>
              <a:gd name="connsiteX2" fmla="*/ 2196903 w 2859767"/>
              <a:gd name="connsiteY2" fmla="*/ 931653 h 961516"/>
              <a:gd name="connsiteX3" fmla="*/ 2731741 w 2859767"/>
              <a:gd name="connsiteY3" fmla="*/ 948905 h 961516"/>
              <a:gd name="connsiteX4" fmla="*/ 2835258 w 2859767"/>
              <a:gd name="connsiteY4" fmla="*/ 793630 h 961516"/>
              <a:gd name="connsiteX5" fmla="*/ 2369432 w 2859767"/>
              <a:gd name="connsiteY5" fmla="*/ 715992 h 961516"/>
              <a:gd name="connsiteX6" fmla="*/ 1963990 w 2859767"/>
              <a:gd name="connsiteY6" fmla="*/ 439947 h 961516"/>
              <a:gd name="connsiteX7" fmla="*/ 264587 w 2859767"/>
              <a:gd name="connsiteY7" fmla="*/ 327804 h 961516"/>
              <a:gd name="connsiteX8" fmla="*/ 5794 w 2859767"/>
              <a:gd name="connsiteY8" fmla="*/ 0 h 961516"/>
              <a:gd name="connsiteX9" fmla="*/ 5794 w 2859767"/>
              <a:gd name="connsiteY9" fmla="*/ 0 h 96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9767" h="961516">
                <a:moveTo>
                  <a:pt x="2309047" y="707366"/>
                </a:moveTo>
                <a:cubicBezTo>
                  <a:pt x="2201936" y="718868"/>
                  <a:pt x="2094825" y="730370"/>
                  <a:pt x="2076134" y="767751"/>
                </a:cubicBezTo>
                <a:cubicBezTo>
                  <a:pt x="2057443" y="805132"/>
                  <a:pt x="2087635" y="901461"/>
                  <a:pt x="2196903" y="931653"/>
                </a:cubicBezTo>
                <a:cubicBezTo>
                  <a:pt x="2306171" y="961845"/>
                  <a:pt x="2625349" y="971909"/>
                  <a:pt x="2731741" y="948905"/>
                </a:cubicBezTo>
                <a:cubicBezTo>
                  <a:pt x="2838133" y="925901"/>
                  <a:pt x="2895643" y="832449"/>
                  <a:pt x="2835258" y="793630"/>
                </a:cubicBezTo>
                <a:cubicBezTo>
                  <a:pt x="2774873" y="754811"/>
                  <a:pt x="2514643" y="774939"/>
                  <a:pt x="2369432" y="715992"/>
                </a:cubicBezTo>
                <a:cubicBezTo>
                  <a:pt x="2224221" y="657045"/>
                  <a:pt x="2314797" y="504645"/>
                  <a:pt x="1963990" y="439947"/>
                </a:cubicBezTo>
                <a:cubicBezTo>
                  <a:pt x="1613183" y="375249"/>
                  <a:pt x="590953" y="401129"/>
                  <a:pt x="264587" y="327804"/>
                </a:cubicBezTo>
                <a:cubicBezTo>
                  <a:pt x="-61779" y="254479"/>
                  <a:pt x="5794" y="0"/>
                  <a:pt x="5794" y="0"/>
                </a:cubicBezTo>
                <a:lnTo>
                  <a:pt x="5794" y="0"/>
                </a:lnTo>
              </a:path>
            </a:pathLst>
          </a:custGeom>
          <a:noFill/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4" grpId="0" animBg="1"/>
      <p:bldP spid="14" grpId="0" animBg="1"/>
      <p:bldP spid="15" grpId="0" animBg="1"/>
      <p:bldP spid="16" grpId="0" animBg="1"/>
      <p:bldP spid="17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03BFB09-44B0-4512-8F32-6C88342D6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7" y="2689227"/>
            <a:ext cx="8137525" cy="87075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配置文件中，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同样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&lt;bean&gt;</a:t>
            </a:r>
            <a:r>
              <a:rPr lang="zh-CN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元素的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zh-CN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的作用域定义成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  <p:sp>
        <p:nvSpPr>
          <p:cNvPr id="26627" name="标题 1">
            <a:extLst>
              <a:ext uri="{FF2B5EF4-FFF2-40B4-BE49-F238E27FC236}">
                <a16:creationId xmlns:a16="http://schemas.microsoft.com/office/drawing/2014/main" xmlns="" id="{1881AF5A-AB18-4125-97B3-22D5E5BA4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2.3.3 prototype</a:t>
            </a:r>
            <a:r>
              <a:rPr lang="zh-CN" altLang="en-US"/>
              <a:t>作用域</a:t>
            </a:r>
          </a:p>
        </p:txBody>
      </p:sp>
      <p:sp>
        <p:nvSpPr>
          <p:cNvPr id="26628" name="标题 1">
            <a:extLst>
              <a:ext uri="{FF2B5EF4-FFF2-40B4-BE49-F238E27FC236}">
                <a16:creationId xmlns:a16="http://schemas.microsoft.com/office/drawing/2014/main" xmlns="" id="{B046F84C-0286-48AC-8478-86F11074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40957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50E537A7-EC5F-4741-98B8-F26D8CF28651}"/>
              </a:ext>
            </a:extLst>
          </p:cNvPr>
          <p:cNvGrpSpPr>
            <a:grpSpLocks/>
          </p:cNvGrpSpPr>
          <p:nvPr/>
        </p:nvGrpSpPr>
        <p:grpSpPr bwMode="auto">
          <a:xfrm>
            <a:off x="477838" y="1101726"/>
            <a:ext cx="8164512" cy="1325562"/>
            <a:chOff x="477838" y="1034872"/>
            <a:chExt cx="8164512" cy="132612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C4F8E310-AF7A-4479-BA94-78FAAB8057F4}"/>
                </a:ext>
              </a:extLst>
            </p:cNvPr>
            <p:cNvSpPr/>
            <p:nvPr/>
          </p:nvSpPr>
          <p:spPr bwMode="auto">
            <a:xfrm>
              <a:off x="504825" y="1052342"/>
              <a:ext cx="8137525" cy="1308652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638" name="TextBox 11">
              <a:extLst>
                <a:ext uri="{FF2B5EF4-FFF2-40B4-BE49-F238E27FC236}">
                  <a16:creationId xmlns:a16="http://schemas.microsoft.com/office/drawing/2014/main" xmlns="" id="{D9AC6584-C241-4B2F-A4C8-0521DCADB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838" y="1034872"/>
              <a:ext cx="8137525" cy="1286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对</a:t>
              </a:r>
              <a:r>
                <a:rPr lang="zh-CN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需要保持会话状态的</a:t>
              </a:r>
              <a:r>
                <a: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（如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Struts 2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类）应该使用</a:t>
              </a:r>
              <a:r>
                <a: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prototype</a:t>
              </a:r>
              <a:r>
                <a:rPr lang="zh-CN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作用域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。在使用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prototype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作用域时，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容器会为每个对该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的请求都创建一个新的实例。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矩形 22">
            <a:extLst>
              <a:ext uri="{FF2B5EF4-FFF2-40B4-BE49-F238E27FC236}">
                <a16:creationId xmlns:a16="http://schemas.microsoft.com/office/drawing/2014/main" xmlns="" id="{09F24106-A8EF-4C4D-99FD-42675FB24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5" y="3852865"/>
            <a:ext cx="9604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例如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：</a:t>
            </a:r>
            <a:endParaRPr lang="zh-CN" altLang="en-US" sz="3200" b="1">
              <a:solidFill>
                <a:srgbClr val="FF0000"/>
              </a:solidFill>
              <a:ea typeface="微软雅黑" panose="020B0503020204020204" pitchFamily="34" charset="-122"/>
              <a:cs typeface="等线" panose="02010600030101010101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B87B56AE-21D5-4FFA-89D5-813AC3175FD2}"/>
              </a:ext>
            </a:extLst>
          </p:cNvPr>
          <p:cNvGrpSpPr>
            <a:grpSpLocks/>
          </p:cNvGrpSpPr>
          <p:nvPr/>
        </p:nvGrpSpPr>
        <p:grpSpPr bwMode="auto">
          <a:xfrm>
            <a:off x="1530350" y="4083050"/>
            <a:ext cx="7150100" cy="965200"/>
            <a:chOff x="1644848" y="3901058"/>
            <a:chExt cx="6998280" cy="965820"/>
          </a:xfrm>
        </p:grpSpPr>
        <p:sp>
          <p:nvSpPr>
            <p:cNvPr id="26635" name="圆角矩形标注 14">
              <a:extLst>
                <a:ext uri="{FF2B5EF4-FFF2-40B4-BE49-F238E27FC236}">
                  <a16:creationId xmlns:a16="http://schemas.microsoft.com/office/drawing/2014/main" xmlns="" id="{1CF13784-5CED-4511-8D0F-A36534704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848" y="3901058"/>
              <a:ext cx="6997502" cy="965820"/>
            </a:xfrm>
            <a:prstGeom prst="wedgeRoundRectCallout">
              <a:avLst>
                <a:gd name="adj1" fmla="val -56931"/>
                <a:gd name="adj2" fmla="val -25338"/>
                <a:gd name="adj3" fmla="val 16667"/>
              </a:avLst>
            </a:prstGeom>
            <a:solidFill>
              <a:srgbClr val="E7F4FF"/>
            </a:solidFill>
            <a:ln w="2857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6" name="矩形 17">
              <a:extLst>
                <a:ext uri="{FF2B5EF4-FFF2-40B4-BE49-F238E27FC236}">
                  <a16:creationId xmlns:a16="http://schemas.microsoft.com/office/drawing/2014/main" xmlns="" id="{C5A3FDEB-9A1B-456F-BFE8-CE3B004FE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626" y="4104052"/>
              <a:ext cx="6997502" cy="369332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&lt;bean id="scope" class="com.itheima.scope.Scope" scope=" 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prototype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"/&gt;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11B15B3C-0472-4574-8645-8B2EF390B0E3}"/>
              </a:ext>
            </a:extLst>
          </p:cNvPr>
          <p:cNvGrpSpPr>
            <a:grpSpLocks/>
          </p:cNvGrpSpPr>
          <p:nvPr/>
        </p:nvGrpSpPr>
        <p:grpSpPr bwMode="auto">
          <a:xfrm>
            <a:off x="344488" y="2427288"/>
            <a:ext cx="5435600" cy="1103312"/>
            <a:chOff x="267755" y="2221260"/>
            <a:chExt cx="5436132" cy="11024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26C3418-1DE7-42E5-9F0A-308E5287DAF0}"/>
                </a:ext>
              </a:extLst>
            </p:cNvPr>
            <p:cNvSpPr txBox="1"/>
            <p:nvPr/>
          </p:nvSpPr>
          <p:spPr>
            <a:xfrm>
              <a:off x="504315" y="2520010"/>
              <a:ext cx="5199572" cy="57952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">
              <a:noFill/>
            </a:ln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150000"/>
                </a:lnSpc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中如何配置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prototype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作用域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xmlns="" id="{81561D34-6050-49B5-9CF1-311176B3F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67755" y="2221260"/>
              <a:ext cx="987061" cy="1102470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ffectLst>
              <a:softEdge rad="112500"/>
            </a:effec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xmlns="" id="{F4B86CF7-2BC6-49D1-BF04-E35F44AE410E}"/>
              </a:ext>
            </a:extLst>
          </p:cNvPr>
          <p:cNvSpPr txBox="1">
            <a:spLocks/>
          </p:cNvSpPr>
          <p:nvPr/>
        </p:nvSpPr>
        <p:spPr bwMode="auto">
          <a:xfrm>
            <a:off x="1657350" y="311150"/>
            <a:ext cx="562133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05292659-E924-4C22-AF2A-733C1735E18A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206594"/>
            <a:ext cx="7599362" cy="3443287"/>
            <a:chOff x="827088" y="1766887"/>
            <a:chExt cx="7599362" cy="3443287"/>
          </a:xfrm>
        </p:grpSpPr>
        <p:sp>
          <p:nvSpPr>
            <p:cNvPr id="11" name="对角圆角矩形 10">
              <a:extLst>
                <a:ext uri="{FF2B5EF4-FFF2-40B4-BE49-F238E27FC236}">
                  <a16:creationId xmlns:a16="http://schemas.microsoft.com/office/drawing/2014/main" xmlns="" id="{54E49943-BE0D-4B08-8690-5B510A13D10F}"/>
                </a:ext>
              </a:extLst>
            </p:cNvPr>
            <p:cNvSpPr/>
            <p:nvPr/>
          </p:nvSpPr>
          <p:spPr bwMode="auto">
            <a:xfrm>
              <a:off x="827088" y="3959224"/>
              <a:ext cx="5719762" cy="647700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0070C0"/>
            </a:solidFill>
            <a:ln>
              <a:solidFill>
                <a:srgbClr val="006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grpSp>
          <p:nvGrpSpPr>
            <p:cNvPr id="27653" name="组合 2">
              <a:extLst>
                <a:ext uri="{FF2B5EF4-FFF2-40B4-BE49-F238E27FC236}">
                  <a16:creationId xmlns:a16="http://schemas.microsoft.com/office/drawing/2014/main" xmlns="" id="{756CB037-59F0-4E38-9759-29B45A7AC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9831" y="1766887"/>
              <a:ext cx="3566619" cy="3443287"/>
              <a:chOff x="4860032" y="1756903"/>
              <a:chExt cx="3566358" cy="3444382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xmlns="" id="{0CBE873D-F862-4B50-A832-119ADD722B98}"/>
                  </a:ext>
                </a:extLst>
              </p:cNvPr>
              <p:cNvSpPr/>
              <p:nvPr/>
            </p:nvSpPr>
            <p:spPr>
              <a:xfrm>
                <a:off x="4897636" y="1756903"/>
                <a:ext cx="3444623" cy="34443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660" name="TextBox 1">
                <a:extLst>
                  <a:ext uri="{FF2B5EF4-FFF2-40B4-BE49-F238E27FC236}">
                    <a16:creationId xmlns:a16="http://schemas.microsoft.com/office/drawing/2014/main" xmlns="" id="{6E83A9B3-CDAB-441A-9DD5-D1E894360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032" y="2606982"/>
                <a:ext cx="3566358" cy="1831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主讲内容</a:t>
                </a:r>
                <a:endParaRPr lang="en-US" altLang="zh-CN" sz="5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Adobe 宋体 Std L" panose="02020300000000000000" pitchFamily="18" charset="-122"/>
                    <a:cs typeface="Times New Roman" panose="02020603050405020304" pitchFamily="18" charset="0"/>
                  </a:rPr>
                  <a:t>Speech content</a:t>
                </a:r>
              </a:p>
            </p:txBody>
          </p:sp>
        </p:grpSp>
        <p:sp>
          <p:nvSpPr>
            <p:cNvPr id="27654" name="TextBox 10">
              <a:extLst>
                <a:ext uri="{FF2B5EF4-FFF2-40B4-BE49-F238E27FC236}">
                  <a16:creationId xmlns:a16="http://schemas.microsoft.com/office/drawing/2014/main" xmlns="" id="{35851E1C-F215-4802-988A-0EBDC6AA2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6" y="2779551"/>
              <a:ext cx="4223393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2.2  Bean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的实例化</a:t>
              </a:r>
            </a:p>
          </p:txBody>
        </p:sp>
        <p:sp>
          <p:nvSpPr>
            <p:cNvPr id="27655" name="TextBox 11">
              <a:extLst>
                <a:ext uri="{FF2B5EF4-FFF2-40B4-BE49-F238E27FC236}">
                  <a16:creationId xmlns:a16="http://schemas.microsoft.com/office/drawing/2014/main" xmlns="" id="{305CF634-7128-4DA1-9A38-780CA17A9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6" y="3465043"/>
              <a:ext cx="37913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  Bean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的作用域</a:t>
              </a:r>
            </a:p>
          </p:txBody>
        </p:sp>
        <p:sp>
          <p:nvSpPr>
            <p:cNvPr id="27656" name="TextBox 6">
              <a:extLst>
                <a:ext uri="{FF2B5EF4-FFF2-40B4-BE49-F238E27FC236}">
                  <a16:creationId xmlns:a16="http://schemas.microsoft.com/office/drawing/2014/main" xmlns="" id="{EABD828E-21F0-4DC4-A71F-FB93ED24D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6" y="1998750"/>
              <a:ext cx="4350278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  Bean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的配置</a:t>
              </a:r>
            </a:p>
          </p:txBody>
        </p:sp>
        <p:sp>
          <p:nvSpPr>
            <p:cNvPr id="27657" name="TextBox 11">
              <a:extLst>
                <a:ext uri="{FF2B5EF4-FFF2-40B4-BE49-F238E27FC236}">
                  <a16:creationId xmlns:a16="http://schemas.microsoft.com/office/drawing/2014/main" xmlns="" id="{3AC25684-1F27-47A8-8C91-E66BF232E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5" y="4112493"/>
              <a:ext cx="37913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2.4  Bean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sp>
          <p:nvSpPr>
            <p:cNvPr id="27658" name="TextBox 11">
              <a:extLst>
                <a:ext uri="{FF2B5EF4-FFF2-40B4-BE49-F238E27FC236}">
                  <a16:creationId xmlns:a16="http://schemas.microsoft.com/office/drawing/2014/main" xmlns="" id="{680C84DB-9285-4A8B-B30E-4EEA7A3FA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7" y="4750668"/>
              <a:ext cx="36575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2.5  Bean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的装配方式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87EBEA-C0F9-4B2F-8D11-DEDE7323C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主讲内容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714A6CC4-EDA6-4B39-8A47-AD303501CBDC}"/>
              </a:ext>
            </a:extLst>
          </p:cNvPr>
          <p:cNvGrpSpPr>
            <a:grpSpLocks/>
          </p:cNvGrpSpPr>
          <p:nvPr/>
        </p:nvGrpSpPr>
        <p:grpSpPr bwMode="auto">
          <a:xfrm>
            <a:off x="3175" y="1641477"/>
            <a:ext cx="9144000" cy="892175"/>
            <a:chOff x="3628" y="1641617"/>
            <a:chExt cx="9144000" cy="89195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2CF393DC-25E3-4717-B730-1E4F200ACD50}"/>
                </a:ext>
              </a:extLst>
            </p:cNvPr>
            <p:cNvSpPr/>
            <p:nvPr/>
          </p:nvSpPr>
          <p:spPr bwMode="auto">
            <a:xfrm>
              <a:off x="3628" y="164161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buFont typeface="Arial" pitchFamily="34" charset="0"/>
                <a:buNone/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28682" name="矩形 1">
              <a:extLst>
                <a:ext uri="{FF2B5EF4-FFF2-40B4-BE49-F238E27FC236}">
                  <a16:creationId xmlns:a16="http://schemas.microsoft.com/office/drawing/2014/main" xmlns="" id="{EEFEB690-D298-48B9-A477-95C681A8F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178" y="1735138"/>
              <a:ext cx="6613525" cy="5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en-US" altLang="zh-CN" sz="24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Bean</a:t>
              </a:r>
              <a:r>
                <a:rPr lang="zh-CN" altLang="en-US" sz="24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的生命周期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有何意义</a:t>
              </a:r>
              <a:r>
                <a: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675" name="标题 1">
            <a:extLst>
              <a:ext uri="{FF2B5EF4-FFF2-40B4-BE49-F238E27FC236}">
                <a16:creationId xmlns:a16="http://schemas.microsoft.com/office/drawing/2014/main" xmlns="" id="{81444D8D-A931-4CDA-9F2D-5526FF7C8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2.4 Bean</a:t>
            </a:r>
            <a:r>
              <a:rPr lang="zh-CN" altLang="en-US"/>
              <a:t>的生命周期</a:t>
            </a:r>
          </a:p>
        </p:txBody>
      </p:sp>
      <p:pic>
        <p:nvPicPr>
          <p:cNvPr id="4" name="Picture 8" descr="问小人">
            <a:extLst>
              <a:ext uri="{FF2B5EF4-FFF2-40B4-BE49-F238E27FC236}">
                <a16:creationId xmlns:a16="http://schemas.microsoft.com/office/drawing/2014/main" xmlns="" id="{BC9D4448-011C-451C-AA0E-35C7F1830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5" y="1023938"/>
            <a:ext cx="2263775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80BDC64-6F96-4CD5-9781-B409E282792C}"/>
              </a:ext>
            </a:extLst>
          </p:cNvPr>
          <p:cNvSpPr/>
          <p:nvPr/>
        </p:nvSpPr>
        <p:spPr bwMode="auto">
          <a:xfrm>
            <a:off x="539750" y="3330577"/>
            <a:ext cx="8064500" cy="210502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0" hangingPunct="0">
              <a:defRPr/>
            </a:pPr>
            <a:endParaRPr lang="en-US" altLang="zh-CN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03DD7AF-0642-4094-BB73-2CC543597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3409950"/>
            <a:ext cx="79184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了解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生命周期的意义就在于，</a:t>
            </a:r>
            <a:r>
              <a:rPr lang="zh-CN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可以利用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在其存活期间的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特定</a:t>
            </a:r>
            <a:r>
              <a:rPr lang="zh-CN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时刻完成一些相关操作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。这种时刻可能有很多，但一般情况下，常会在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postinitiation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初始化后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predestruction</a:t>
            </a:r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（销毁前）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执行一些相关操作。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xmlns="" id="{1769A16B-7CDA-4823-BC00-4C014FE38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2.4 Bean</a:t>
            </a:r>
            <a:r>
              <a:rPr lang="zh-CN" altLang="en-US"/>
              <a:t>的生命周期</a:t>
            </a:r>
          </a:p>
        </p:txBody>
      </p:sp>
      <p:sp>
        <p:nvSpPr>
          <p:cNvPr id="24" name="矩形 61">
            <a:extLst>
              <a:ext uri="{FF2B5EF4-FFF2-40B4-BE49-F238E27FC236}">
                <a16:creationId xmlns:a16="http://schemas.microsoft.com/office/drawing/2014/main" xmlns="" id="{F94CB8C7-10AC-4265-8C69-CA41CBB66685}"/>
              </a:ext>
            </a:extLst>
          </p:cNvPr>
          <p:cNvSpPr/>
          <p:nvPr/>
        </p:nvSpPr>
        <p:spPr>
          <a:xfrm>
            <a:off x="1722440" y="2493727"/>
            <a:ext cx="796925" cy="1477962"/>
          </a:xfrm>
          <a:custGeom>
            <a:avLst/>
            <a:gdLst>
              <a:gd name="connsiteX0" fmla="*/ 0 w 1368152"/>
              <a:gd name="connsiteY0" fmla="*/ 0 h 2160240"/>
              <a:gd name="connsiteX1" fmla="*/ 1368152 w 1368152"/>
              <a:gd name="connsiteY1" fmla="*/ 0 h 2160240"/>
              <a:gd name="connsiteX2" fmla="*/ 1368152 w 1368152"/>
              <a:gd name="connsiteY2" fmla="*/ 2160240 h 2160240"/>
              <a:gd name="connsiteX3" fmla="*/ 0 w 1368152"/>
              <a:gd name="connsiteY3" fmla="*/ 2160240 h 2160240"/>
              <a:gd name="connsiteX4" fmla="*/ 0 w 1368152"/>
              <a:gd name="connsiteY4" fmla="*/ 0 h 2160240"/>
              <a:gd name="connsiteX0" fmla="*/ 1368152 w 1459592"/>
              <a:gd name="connsiteY0" fmla="*/ 0 h 2160240"/>
              <a:gd name="connsiteX1" fmla="*/ 1368152 w 1459592"/>
              <a:gd name="connsiteY1" fmla="*/ 2160240 h 2160240"/>
              <a:gd name="connsiteX2" fmla="*/ 0 w 1459592"/>
              <a:gd name="connsiteY2" fmla="*/ 2160240 h 2160240"/>
              <a:gd name="connsiteX3" fmla="*/ 0 w 1459592"/>
              <a:gd name="connsiteY3" fmla="*/ 0 h 2160240"/>
              <a:gd name="connsiteX4" fmla="*/ 1459592 w 1459592"/>
              <a:gd name="connsiteY4" fmla="*/ 91440 h 2160240"/>
              <a:gd name="connsiteX0" fmla="*/ 1368152 w 1459592"/>
              <a:gd name="connsiteY0" fmla="*/ 0 h 2160240"/>
              <a:gd name="connsiteX1" fmla="*/ 1368152 w 1459592"/>
              <a:gd name="connsiteY1" fmla="*/ 2160240 h 2160240"/>
              <a:gd name="connsiteX2" fmla="*/ 0 w 1459592"/>
              <a:gd name="connsiteY2" fmla="*/ 2160240 h 2160240"/>
              <a:gd name="connsiteX3" fmla="*/ 0 w 1459592"/>
              <a:gd name="connsiteY3" fmla="*/ 0 h 2160240"/>
              <a:gd name="connsiteX4" fmla="*/ 1459592 w 1459592"/>
              <a:gd name="connsiteY4" fmla="*/ 1129 h 2160240"/>
              <a:gd name="connsiteX0" fmla="*/ 1368152 w 1459592"/>
              <a:gd name="connsiteY0" fmla="*/ 2160240 h 2160240"/>
              <a:gd name="connsiteX1" fmla="*/ 0 w 1459592"/>
              <a:gd name="connsiteY1" fmla="*/ 2160240 h 2160240"/>
              <a:gd name="connsiteX2" fmla="*/ 0 w 1459592"/>
              <a:gd name="connsiteY2" fmla="*/ 0 h 2160240"/>
              <a:gd name="connsiteX3" fmla="*/ 1459592 w 1459592"/>
              <a:gd name="connsiteY3" fmla="*/ 1129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592" h="2160240">
                <a:moveTo>
                  <a:pt x="1368152" y="2160240"/>
                </a:moveTo>
                <a:lnTo>
                  <a:pt x="0" y="2160240"/>
                </a:lnTo>
                <a:lnTo>
                  <a:pt x="0" y="0"/>
                </a:lnTo>
                <a:lnTo>
                  <a:pt x="1459592" y="1129"/>
                </a:lnTo>
              </a:path>
            </a:pathLst>
          </a:cu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dashDot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EB6DF42E-170F-4655-960B-D916E52D136E}"/>
              </a:ext>
            </a:extLst>
          </p:cNvPr>
          <p:cNvSpPr/>
          <p:nvPr/>
        </p:nvSpPr>
        <p:spPr>
          <a:xfrm>
            <a:off x="3131279" y="1860700"/>
            <a:ext cx="5634894" cy="1198404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78ECBC33-D40F-4ADA-AF2C-6867D8D3B638}"/>
              </a:ext>
            </a:extLst>
          </p:cNvPr>
          <p:cNvSpPr/>
          <p:nvPr/>
        </p:nvSpPr>
        <p:spPr>
          <a:xfrm>
            <a:off x="3236915" y="1960327"/>
            <a:ext cx="5316537" cy="1066800"/>
          </a:xfrm>
          <a:prstGeom prst="rect">
            <a:avLst/>
          </a:prstGeom>
          <a:solidFill>
            <a:srgbClr val="ADDFE9"/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6FE0466A-97FA-488A-8E81-28F5805B6D27}"/>
              </a:ext>
            </a:extLst>
          </p:cNvPr>
          <p:cNvSpPr/>
          <p:nvPr/>
        </p:nvSpPr>
        <p:spPr>
          <a:xfrm>
            <a:off x="3486150" y="1992079"/>
            <a:ext cx="5067300" cy="935037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735C80F8-403B-4134-91B0-1EB6089E3B8F}"/>
              </a:ext>
            </a:extLst>
          </p:cNvPr>
          <p:cNvSpPr/>
          <p:nvPr/>
        </p:nvSpPr>
        <p:spPr>
          <a:xfrm>
            <a:off x="2171700" y="2077802"/>
            <a:ext cx="1239838" cy="831850"/>
          </a:xfrm>
          <a:prstGeom prst="rect">
            <a:avLst/>
          </a:prstGeom>
          <a:gradFill flip="none" rotWithShape="1">
            <a:gsLst>
              <a:gs pos="100000">
                <a:srgbClr val="61C9D1"/>
              </a:gs>
              <a:gs pos="0">
                <a:srgbClr val="85E6EB"/>
              </a:gs>
              <a:gs pos="12000">
                <a:srgbClr val="279BA7"/>
              </a:gs>
            </a:gsLst>
            <a:lin ang="5400000" scaled="1"/>
            <a:tileRect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F756F52-124B-4B09-A089-347066E3A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944" y="1955566"/>
            <a:ext cx="5149118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容器可以管理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作用域的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的生命周期，在此作用域下，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能够</a:t>
            </a:r>
            <a:r>
              <a:rPr lang="zh-CN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精确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的知道该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何时被创建，何时初始化完成，以及何时被销毁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60A2146-1164-4C8C-A4DC-A94722E1A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2198452"/>
            <a:ext cx="1239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作用域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E8E65A05-B3E2-4735-A98B-3B084029EC5C}"/>
              </a:ext>
            </a:extLst>
          </p:cNvPr>
          <p:cNvSpPr/>
          <p:nvPr/>
        </p:nvSpPr>
        <p:spPr>
          <a:xfrm>
            <a:off x="3145757" y="3231119"/>
            <a:ext cx="5620415" cy="1472184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CCCE2ACB-0FCF-4031-87C6-FECE288C7FA6}"/>
              </a:ext>
            </a:extLst>
          </p:cNvPr>
          <p:cNvSpPr/>
          <p:nvPr/>
        </p:nvSpPr>
        <p:spPr>
          <a:xfrm>
            <a:off x="3262315" y="3355741"/>
            <a:ext cx="5291137" cy="1266825"/>
          </a:xfrm>
          <a:prstGeom prst="rect">
            <a:avLst/>
          </a:prstGeom>
          <a:solidFill>
            <a:srgbClr val="4F81BD">
              <a:lumMod val="60000"/>
              <a:lumOff val="40000"/>
            </a:srgbClr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5282E730-0EF6-429C-B7ED-85AEED7F7F24}"/>
              </a:ext>
            </a:extLst>
          </p:cNvPr>
          <p:cNvSpPr/>
          <p:nvPr/>
        </p:nvSpPr>
        <p:spPr>
          <a:xfrm>
            <a:off x="3486150" y="3409714"/>
            <a:ext cx="5067302" cy="1112838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作用域的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只负责创建，当容器创建了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实例后，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的实例就交给客户端代码来管理，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容器将</a:t>
            </a:r>
            <a:r>
              <a:rPr lang="zh-CN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不再跟踪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其生命周期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6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4B73D3C0-382F-4C63-964E-7B3668DD5824}"/>
              </a:ext>
            </a:extLst>
          </p:cNvPr>
          <p:cNvSpPr/>
          <p:nvPr/>
        </p:nvSpPr>
        <p:spPr>
          <a:xfrm>
            <a:off x="2171700" y="3384314"/>
            <a:ext cx="1239838" cy="831850"/>
          </a:xfrm>
          <a:prstGeom prst="rect">
            <a:avLst/>
          </a:prstGeom>
          <a:gradFill flip="none" rotWithShape="1">
            <a:gsLst>
              <a:gs pos="0">
                <a:srgbClr val="86ABE6"/>
              </a:gs>
              <a:gs pos="93000">
                <a:srgbClr val="86ABE6"/>
              </a:gs>
              <a:gs pos="11000">
                <a:srgbClr val="4F81BD">
                  <a:lumMod val="75000"/>
                </a:srgbClr>
              </a:gs>
            </a:gsLst>
            <a:lin ang="5400000" scaled="1"/>
            <a:tileRect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57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DF4E9DC-7273-49A2-AB6E-BD7702DBF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7" y="3506552"/>
            <a:ext cx="1166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作用域</a:t>
            </a:r>
          </a:p>
        </p:txBody>
      </p:sp>
      <p:sp>
        <p:nvSpPr>
          <p:cNvPr id="37" name="矩形 1">
            <a:extLst>
              <a:ext uri="{FF2B5EF4-FFF2-40B4-BE49-F238E27FC236}">
                <a16:creationId xmlns:a16="http://schemas.microsoft.com/office/drawing/2014/main" xmlns="" id="{C90B1ACB-C118-43AE-A174-EEB5DC1A9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7" y="2762016"/>
            <a:ext cx="2055813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周期管理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2A58AA6E-2D46-4029-A764-44ECE165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7" y="1104901"/>
            <a:ext cx="8137525" cy="45525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Spring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容器可以管理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部分作用域的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生命周期。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有关说明具体如下：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/>
      <p:bldP spid="30" grpId="0"/>
      <p:bldP spid="32" grpId="0" animBg="1"/>
      <p:bldP spid="33" grpId="0" animBg="1"/>
      <p:bldP spid="34" grpId="0" animBg="1"/>
      <p:bldP spid="35" grpId="0"/>
      <p:bldP spid="37" grpId="0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D6180DA-861C-47F3-8EEB-BC363420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容器中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的生命周期流程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如下图所示；</a:t>
            </a:r>
            <a:endParaRPr lang="zh-CN" altLang="en-US" dirty="0"/>
          </a:p>
        </p:txBody>
      </p:sp>
      <p:sp>
        <p:nvSpPr>
          <p:cNvPr id="30722" name="标题 1">
            <a:extLst>
              <a:ext uri="{FF2B5EF4-FFF2-40B4-BE49-F238E27FC236}">
                <a16:creationId xmlns:a16="http://schemas.microsoft.com/office/drawing/2014/main" xmlns="" id="{BB4D044B-0411-4B8F-B389-E119954C6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2.4 Bean</a:t>
            </a:r>
            <a:r>
              <a:rPr lang="zh-CN" altLang="en-US"/>
              <a:t>的生命周期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CECCBB0-FFB7-4DFD-9850-49988B777EAC}"/>
              </a:ext>
            </a:extLst>
          </p:cNvPr>
          <p:cNvSpPr/>
          <p:nvPr/>
        </p:nvSpPr>
        <p:spPr>
          <a:xfrm>
            <a:off x="496888" y="1598615"/>
            <a:ext cx="3194050" cy="3825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eaLnBrk="0" hangingPunct="0">
              <a:buFont typeface="+mj-ea"/>
              <a:buAutoNum type="circleNumDbPlain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实例化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D692799-2B83-4457-964F-88930FAF1D6E}"/>
              </a:ext>
            </a:extLst>
          </p:cNvPr>
          <p:cNvSpPr/>
          <p:nvPr/>
        </p:nvSpPr>
        <p:spPr>
          <a:xfrm>
            <a:off x="500065" y="2279650"/>
            <a:ext cx="3190875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eaLnBrk="0" hangingPunct="0">
              <a:buFont typeface="+mj-ea"/>
              <a:buAutoNum type="circleNumDbPlain" startAt="2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设置属性值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A49461FB-08CA-4CAF-B7DF-A6980A9D627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2093915" y="1981200"/>
            <a:ext cx="1587" cy="2984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BE6CF62A-AD77-468C-895A-5EF2E8D46DF9}"/>
              </a:ext>
            </a:extLst>
          </p:cNvPr>
          <p:cNvSpPr/>
          <p:nvPr/>
        </p:nvSpPr>
        <p:spPr>
          <a:xfrm>
            <a:off x="509588" y="2965452"/>
            <a:ext cx="3181350" cy="6381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eaLnBrk="0" hangingPunct="0">
              <a:buFont typeface="+mj-ea"/>
              <a:buAutoNum type="circleNumDbPlain" startAt="3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BeanNameAware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setBeanName()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FCAA3C7E-1F80-4029-89E2-C83ECEC34083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2095502" y="2660650"/>
            <a:ext cx="4763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28CF27F-8C20-4BDD-8090-4F9712725D59}"/>
              </a:ext>
            </a:extLst>
          </p:cNvPr>
          <p:cNvSpPr/>
          <p:nvPr/>
        </p:nvSpPr>
        <p:spPr>
          <a:xfrm>
            <a:off x="509588" y="3898902"/>
            <a:ext cx="3181350" cy="6381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eaLnBrk="0" hangingPunct="0">
              <a:buFont typeface="+mj-ea"/>
              <a:buAutoNum type="circleNumDbPlain" startAt="4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BeanFactoryAware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setBeanFactory()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50D779FA-5712-4534-8F0A-13F70F4E0332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2100263" y="3603627"/>
            <a:ext cx="0" cy="2952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5B994D42-0F5D-4785-98F5-99A829A24F21}"/>
              </a:ext>
            </a:extLst>
          </p:cNvPr>
          <p:cNvSpPr/>
          <p:nvPr/>
        </p:nvSpPr>
        <p:spPr>
          <a:xfrm>
            <a:off x="509588" y="4813302"/>
            <a:ext cx="3181350" cy="6381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eaLnBrk="0" hangingPunct="0">
              <a:buFont typeface="+mj-ea"/>
              <a:buAutoNum type="circleNumDbPlain" startAt="5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ApplicationContextAware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setApplicationContext()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343C9697-7CB5-40F5-B55E-5DB5F403136E}"/>
              </a:ext>
            </a:extLst>
          </p:cNvPr>
          <p:cNvCxnSpPr>
            <a:stCxn id="22" idx="2"/>
            <a:endCxn id="36" idx="0"/>
          </p:cNvCxnSpPr>
          <p:nvPr/>
        </p:nvCxnSpPr>
        <p:spPr>
          <a:xfrm>
            <a:off x="2100263" y="4537077"/>
            <a:ext cx="0" cy="2762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01CC899E-9D14-47C4-BEA5-DA303BE9936F}"/>
              </a:ext>
            </a:extLst>
          </p:cNvPr>
          <p:cNvSpPr/>
          <p:nvPr/>
        </p:nvSpPr>
        <p:spPr>
          <a:xfrm>
            <a:off x="509588" y="5708652"/>
            <a:ext cx="3181350" cy="6381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eaLnBrk="0" hangingPunct="0">
              <a:buFont typeface="+mj-ea"/>
              <a:buAutoNum type="circleNumDbPlain" startAt="6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BeanPostProcessor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的预初始化方法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xmlns="" id="{DBE0809F-D9EC-4EB7-B42D-533A39671C90}"/>
              </a:ext>
            </a:extLst>
          </p:cNvPr>
          <p:cNvCxnSpPr>
            <a:stCxn id="36" idx="2"/>
            <a:endCxn id="40" idx="0"/>
          </p:cNvCxnSpPr>
          <p:nvPr/>
        </p:nvCxnSpPr>
        <p:spPr>
          <a:xfrm>
            <a:off x="2100263" y="5451477"/>
            <a:ext cx="0" cy="2571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87861654-93D3-48B5-8EE3-A57E8171A961}"/>
              </a:ext>
            </a:extLst>
          </p:cNvPr>
          <p:cNvSpPr/>
          <p:nvPr/>
        </p:nvSpPr>
        <p:spPr>
          <a:xfrm>
            <a:off x="5021263" y="1598613"/>
            <a:ext cx="3194050" cy="5318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eaLnBrk="0" hangingPunct="0">
              <a:buFont typeface="+mj-ea"/>
              <a:buAutoNum type="circleNumDbPlain" startAt="7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InitializingBean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afterPropertiesSet()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xmlns="" id="{A9D8E28C-E3FD-451C-8C7D-8D408FEFC69E}"/>
              </a:ext>
            </a:extLst>
          </p:cNvPr>
          <p:cNvCxnSpPr>
            <a:stCxn id="42" idx="2"/>
            <a:endCxn id="44" idx="0"/>
          </p:cNvCxnSpPr>
          <p:nvPr/>
        </p:nvCxnSpPr>
        <p:spPr>
          <a:xfrm>
            <a:off x="6618288" y="2130425"/>
            <a:ext cx="0" cy="2301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7AB25BF0-2DC3-427F-A0D9-206D9E89F0E3}"/>
              </a:ext>
            </a:extLst>
          </p:cNvPr>
          <p:cNvSpPr/>
          <p:nvPr/>
        </p:nvSpPr>
        <p:spPr>
          <a:xfrm>
            <a:off x="5021263" y="2360615"/>
            <a:ext cx="3194050" cy="395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eaLnBrk="0" hangingPunct="0">
              <a:buFont typeface="+mj-ea"/>
              <a:buAutoNum type="circleNumDbPlain" startAt="8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调用定制的初始化方法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xmlns="" id="{816783CC-CEFA-44BC-92B3-D8581CC1E245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6618288" y="2755900"/>
            <a:ext cx="6350" cy="2095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22DE0118-0C8E-4090-BF42-56B18AAC750A}"/>
              </a:ext>
            </a:extLst>
          </p:cNvPr>
          <p:cNvSpPr/>
          <p:nvPr/>
        </p:nvSpPr>
        <p:spPr>
          <a:xfrm>
            <a:off x="5021263" y="2965452"/>
            <a:ext cx="3206750" cy="504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eaLnBrk="0" hangingPunct="0">
              <a:buFont typeface="+mj-ea"/>
              <a:buAutoNum type="circleNumDbPlain" startAt="9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dirty="0" err="1"/>
              <a:t>BeanPostProcessor</a:t>
            </a:r>
            <a:r>
              <a:rPr lang="zh-CN" altLang="en-US" sz="1600" dirty="0"/>
              <a:t>的初始化方法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9EE166F2-5C8C-4933-B7BB-9919FBDE8484}"/>
              </a:ext>
            </a:extLst>
          </p:cNvPr>
          <p:cNvSpPr/>
          <p:nvPr/>
        </p:nvSpPr>
        <p:spPr>
          <a:xfrm>
            <a:off x="4529140" y="3808415"/>
            <a:ext cx="4156075" cy="10620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4622A421-D4D6-4990-9B45-133D704F77FF}"/>
              </a:ext>
            </a:extLst>
          </p:cNvPr>
          <p:cNvGrpSpPr>
            <a:grpSpLocks/>
          </p:cNvGrpSpPr>
          <p:nvPr/>
        </p:nvGrpSpPr>
        <p:grpSpPr bwMode="auto">
          <a:xfrm>
            <a:off x="4600575" y="3829050"/>
            <a:ext cx="4032250" cy="984250"/>
            <a:chOff x="4600576" y="3752081"/>
            <a:chExt cx="4032448" cy="985662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7BDD1579-44F6-4271-B962-6C52B2937841}"/>
                </a:ext>
              </a:extLst>
            </p:cNvPr>
            <p:cNvSpPr/>
            <p:nvPr/>
          </p:nvSpPr>
          <p:spPr>
            <a:xfrm>
              <a:off x="4600576" y="3775928"/>
              <a:ext cx="1944783" cy="96181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Spring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缓冲池中准备就绪的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Bean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C729A18F-0B7A-47D4-9F9E-38DDE702B611}"/>
                </a:ext>
              </a:extLst>
            </p:cNvPr>
            <p:cNvSpPr/>
            <p:nvPr/>
          </p:nvSpPr>
          <p:spPr>
            <a:xfrm>
              <a:off x="6726343" y="3752081"/>
              <a:ext cx="1906681" cy="96181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将准备就绪的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Bean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交给调用者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7C8D97C-BE39-411D-BA27-049441FAF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2" y="3803652"/>
            <a:ext cx="5762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 startAt="10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92060B8F-45C3-4B8B-86FC-6C4B1B4F361E}"/>
              </a:ext>
            </a:extLst>
          </p:cNvPr>
          <p:cNvSpPr/>
          <p:nvPr/>
        </p:nvSpPr>
        <p:spPr>
          <a:xfrm>
            <a:off x="4529140" y="5238750"/>
            <a:ext cx="4175125" cy="10620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2E6048C8-3C16-4239-A2C5-F0FDDA345AAA}"/>
              </a:ext>
            </a:extLst>
          </p:cNvPr>
          <p:cNvGrpSpPr>
            <a:grpSpLocks/>
          </p:cNvGrpSpPr>
          <p:nvPr/>
        </p:nvGrpSpPr>
        <p:grpSpPr bwMode="auto">
          <a:xfrm>
            <a:off x="4600575" y="5267325"/>
            <a:ext cx="4084638" cy="985838"/>
            <a:chOff x="4572001" y="5420049"/>
            <a:chExt cx="4085404" cy="985662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4A401A5D-AA37-4DB7-9EA2-A28E3C6EA65E}"/>
                </a:ext>
              </a:extLst>
            </p:cNvPr>
            <p:cNvSpPr/>
            <p:nvPr/>
          </p:nvSpPr>
          <p:spPr>
            <a:xfrm>
              <a:off x="4572001" y="5443858"/>
              <a:ext cx="1943464" cy="96185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调用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Disposable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destory()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方法</a:t>
              </a: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3EE10245-7A3E-46A9-B29B-6F1133882264}"/>
                </a:ext>
              </a:extLst>
            </p:cNvPr>
            <p:cNvSpPr/>
            <p:nvPr/>
          </p:nvSpPr>
          <p:spPr>
            <a:xfrm>
              <a:off x="6698063" y="5420049"/>
              <a:ext cx="1959342" cy="96185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调用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destory-method</a:t>
              </a:r>
              <a:r>
                <a:rPr lang="zh-CN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属性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配置的销毁方法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4EFD5EE-992C-487B-85AD-A61EB0DC1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7" y="5319715"/>
            <a:ext cx="576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⑪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A8D04E12-4859-4A7B-B786-3D02F6DD9E2B}"/>
              </a:ext>
            </a:extLst>
          </p:cNvPr>
          <p:cNvCxnSpPr>
            <a:endCxn id="48" idx="0"/>
          </p:cNvCxnSpPr>
          <p:nvPr/>
        </p:nvCxnSpPr>
        <p:spPr>
          <a:xfrm flipH="1">
            <a:off x="5572125" y="3460752"/>
            <a:ext cx="1062038" cy="3921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xmlns="" id="{FA1D44D4-4958-4793-B727-D35E82AF0DF1}"/>
              </a:ext>
            </a:extLst>
          </p:cNvPr>
          <p:cNvCxnSpPr>
            <a:stCxn id="46" idx="2"/>
            <a:endCxn id="49" idx="0"/>
          </p:cNvCxnSpPr>
          <p:nvPr/>
        </p:nvCxnSpPr>
        <p:spPr>
          <a:xfrm>
            <a:off x="6624640" y="3470277"/>
            <a:ext cx="1055687" cy="3587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8635753E-2FB8-418C-B951-C3B215BC380A}"/>
              </a:ext>
            </a:extLst>
          </p:cNvPr>
          <p:cNvCxnSpPr>
            <a:stCxn id="48" idx="4"/>
          </p:cNvCxnSpPr>
          <p:nvPr/>
        </p:nvCxnSpPr>
        <p:spPr>
          <a:xfrm flipH="1">
            <a:off x="5572125" y="4813302"/>
            <a:ext cx="0" cy="4540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46E83C0-74E0-4D97-B40D-99919F20A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327" y="4935540"/>
            <a:ext cx="2397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[Spring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的销毁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1121077-B52A-4C88-A5FA-FBC17BCFF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90" y="3444877"/>
            <a:ext cx="17494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[singleton]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53E60F4-B1F1-48F5-9997-6F9D42EA7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5" y="3460752"/>
            <a:ext cx="1514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[prototype]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xmlns="" id="{555E9B2E-CBB2-42F0-BB0D-D78ED80B9FA4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 flipV="1">
            <a:off x="3690940" y="1863727"/>
            <a:ext cx="1330325" cy="4164013"/>
          </a:xfrm>
          <a:prstGeom prst="bentConnector3">
            <a:avLst>
              <a:gd name="adj1" fmla="val 3423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1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2" grpId="0" animBg="1"/>
      <p:bldP spid="36" grpId="0" animBg="1"/>
      <p:bldP spid="40" grpId="0" animBg="1"/>
      <p:bldP spid="42" grpId="0" animBg="1"/>
      <p:bldP spid="44" grpId="0" animBg="1"/>
      <p:bldP spid="46" grpId="0" animBg="1"/>
      <p:bldP spid="47" grpId="0" animBg="1"/>
      <p:bldP spid="50" grpId="0"/>
      <p:bldP spid="51" grpId="0" animBg="1"/>
      <p:bldP spid="55" grpId="0"/>
      <p:bldP spid="59" grpId="0"/>
      <p:bldP spid="60" grpId="0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xmlns="" id="{2094F935-EE42-4823-A801-2B6256C983B1}"/>
              </a:ext>
            </a:extLst>
          </p:cNvPr>
          <p:cNvSpPr txBox="1">
            <a:spLocks/>
          </p:cNvSpPr>
          <p:nvPr/>
        </p:nvSpPr>
        <p:spPr bwMode="auto">
          <a:xfrm>
            <a:off x="1657350" y="311150"/>
            <a:ext cx="562133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80D89D2B-815A-44F3-9A31-2D242214EE8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199330"/>
            <a:ext cx="7599362" cy="3459162"/>
            <a:chOff x="827088" y="1766887"/>
            <a:chExt cx="7599362" cy="3459162"/>
          </a:xfrm>
        </p:grpSpPr>
        <p:sp>
          <p:nvSpPr>
            <p:cNvPr id="31748" name="TextBox 6">
              <a:extLst>
                <a:ext uri="{FF2B5EF4-FFF2-40B4-BE49-F238E27FC236}">
                  <a16:creationId xmlns:a16="http://schemas.microsoft.com/office/drawing/2014/main" xmlns="" id="{3A11AD35-9295-4B41-978B-25E299AAC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6" y="1998750"/>
              <a:ext cx="4350278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  Bean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的配置</a:t>
              </a:r>
            </a:p>
          </p:txBody>
        </p:sp>
        <p:sp>
          <p:nvSpPr>
            <p:cNvPr id="11" name="对角圆角矩形 10">
              <a:extLst>
                <a:ext uri="{FF2B5EF4-FFF2-40B4-BE49-F238E27FC236}">
                  <a16:creationId xmlns:a16="http://schemas.microsoft.com/office/drawing/2014/main" xmlns="" id="{183D3756-B19C-4CF7-A08A-0C06396E25AE}"/>
                </a:ext>
              </a:extLst>
            </p:cNvPr>
            <p:cNvSpPr/>
            <p:nvPr/>
          </p:nvSpPr>
          <p:spPr bwMode="auto">
            <a:xfrm>
              <a:off x="827088" y="4578349"/>
              <a:ext cx="5719762" cy="647700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0070C0"/>
            </a:solidFill>
            <a:ln>
              <a:solidFill>
                <a:srgbClr val="006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  <p:grpSp>
          <p:nvGrpSpPr>
            <p:cNvPr id="31750" name="组合 2">
              <a:extLst>
                <a:ext uri="{FF2B5EF4-FFF2-40B4-BE49-F238E27FC236}">
                  <a16:creationId xmlns:a16="http://schemas.microsoft.com/office/drawing/2014/main" xmlns="" id="{8FBE5F66-939F-4C08-B253-FA26CAAF6C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9831" y="1766887"/>
              <a:ext cx="3566619" cy="3443287"/>
              <a:chOff x="4860032" y="1756903"/>
              <a:chExt cx="3566358" cy="3444382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xmlns="" id="{83110FC5-9DFE-4728-9717-C2FF56001A17}"/>
                  </a:ext>
                </a:extLst>
              </p:cNvPr>
              <p:cNvSpPr/>
              <p:nvPr/>
            </p:nvSpPr>
            <p:spPr>
              <a:xfrm>
                <a:off x="4897636" y="1756903"/>
                <a:ext cx="3444623" cy="34443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756" name="TextBox 1">
                <a:extLst>
                  <a:ext uri="{FF2B5EF4-FFF2-40B4-BE49-F238E27FC236}">
                    <a16:creationId xmlns:a16="http://schemas.microsoft.com/office/drawing/2014/main" xmlns="" id="{A3562B37-8562-4066-8838-9CD8FE4F34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032" y="2606982"/>
                <a:ext cx="3566358" cy="1831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主讲内容</a:t>
                </a:r>
                <a:endParaRPr lang="en-US" altLang="zh-CN" sz="5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Adobe 宋体 Std L" panose="02020300000000000000" pitchFamily="18" charset="-122"/>
                    <a:cs typeface="Times New Roman" panose="02020603050405020304" pitchFamily="18" charset="0"/>
                  </a:rPr>
                  <a:t>Speech content</a:t>
                </a:r>
              </a:p>
            </p:txBody>
          </p:sp>
        </p:grpSp>
        <p:sp>
          <p:nvSpPr>
            <p:cNvPr id="31751" name="TextBox 10">
              <a:extLst>
                <a:ext uri="{FF2B5EF4-FFF2-40B4-BE49-F238E27FC236}">
                  <a16:creationId xmlns:a16="http://schemas.microsoft.com/office/drawing/2014/main" xmlns="" id="{8A4CA1DC-7EEE-41D5-9F13-654252980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6" y="2779551"/>
              <a:ext cx="4223393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2.2  Bean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的实例化</a:t>
              </a:r>
            </a:p>
          </p:txBody>
        </p:sp>
        <p:sp>
          <p:nvSpPr>
            <p:cNvPr id="31752" name="TextBox 11">
              <a:extLst>
                <a:ext uri="{FF2B5EF4-FFF2-40B4-BE49-F238E27FC236}">
                  <a16:creationId xmlns:a16="http://schemas.microsoft.com/office/drawing/2014/main" xmlns="" id="{E3045681-A720-4FB1-BDB2-AAEB787A0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6" y="3465043"/>
              <a:ext cx="37913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  Bean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的作用域</a:t>
              </a:r>
            </a:p>
          </p:txBody>
        </p:sp>
        <p:sp>
          <p:nvSpPr>
            <p:cNvPr id="31753" name="TextBox 11">
              <a:extLst>
                <a:ext uri="{FF2B5EF4-FFF2-40B4-BE49-F238E27FC236}">
                  <a16:creationId xmlns:a16="http://schemas.microsoft.com/office/drawing/2014/main" xmlns="" id="{EC93EA43-D4FB-4BD1-B198-F2C46B639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5" y="4112493"/>
              <a:ext cx="37913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2.4  Bean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sp>
          <p:nvSpPr>
            <p:cNvPr id="31754" name="TextBox 11">
              <a:extLst>
                <a:ext uri="{FF2B5EF4-FFF2-40B4-BE49-F238E27FC236}">
                  <a16:creationId xmlns:a16="http://schemas.microsoft.com/office/drawing/2014/main" xmlns="" id="{13D9C573-6F81-48F4-9C47-FFD8D66B6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7" y="4750668"/>
              <a:ext cx="36575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2.5  Bean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的装配方式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6CFEE29-77F5-4576-AEB7-A75C75864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主讲内容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28803A53-7D87-4C61-9F62-697DF636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的装配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的装配可以理解为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依赖关系注入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的装配方式即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依赖注入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容器支持多种形式的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的装配方式，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的装配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基于注解（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）的装配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自动装配（其中最常用的是基于注解的装配）</a:t>
            </a:r>
            <a:endParaRPr lang="zh-CN" altLang="en-US" sz="2400" dirty="0"/>
          </a:p>
        </p:txBody>
      </p:sp>
      <p:sp>
        <p:nvSpPr>
          <p:cNvPr id="32771" name="标题 1">
            <a:extLst>
              <a:ext uri="{FF2B5EF4-FFF2-40B4-BE49-F238E27FC236}">
                <a16:creationId xmlns:a16="http://schemas.microsoft.com/office/drawing/2014/main" xmlns="" id="{CC915602-D1BB-4B61-A79C-9E337A42F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2.5 Bean</a:t>
            </a:r>
            <a:r>
              <a:rPr lang="zh-CN" altLang="en-US"/>
              <a:t>的装配方式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xmlns="" id="{8B5CE2B7-2A2B-4BA4-A8BC-F3436342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2.5.1 </a:t>
            </a:r>
            <a:r>
              <a:rPr lang="zh-CN" altLang="en-US"/>
              <a:t>基于</a:t>
            </a:r>
            <a:r>
              <a:rPr lang="en-US" altLang="zh-CN"/>
              <a:t>XML</a:t>
            </a:r>
            <a:r>
              <a:rPr lang="zh-CN" altLang="en-US"/>
              <a:t>的装配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F1D54695-FB01-404F-9E1D-61C1863CD335}"/>
              </a:ext>
            </a:extLst>
          </p:cNvPr>
          <p:cNvSpPr/>
          <p:nvPr/>
        </p:nvSpPr>
        <p:spPr>
          <a:xfrm>
            <a:off x="4679952" y="3848102"/>
            <a:ext cx="3095625" cy="266541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A6F8210B-F5A7-47E0-909A-702FD673F8B9}"/>
              </a:ext>
            </a:extLst>
          </p:cNvPr>
          <p:cNvGrpSpPr>
            <a:grpSpLocks/>
          </p:cNvGrpSpPr>
          <p:nvPr/>
        </p:nvGrpSpPr>
        <p:grpSpPr bwMode="auto">
          <a:xfrm>
            <a:off x="3235325" y="1006475"/>
            <a:ext cx="2592388" cy="681038"/>
            <a:chOff x="3235474" y="981052"/>
            <a:chExt cx="2592288" cy="680515"/>
          </a:xfrm>
          <a:solidFill>
            <a:schemeClr val="accent1"/>
          </a:solidFill>
        </p:grpSpPr>
        <p:sp>
          <p:nvSpPr>
            <p:cNvPr id="26" name="任意多边形 25">
              <a:extLst>
                <a:ext uri="{FF2B5EF4-FFF2-40B4-BE49-F238E27FC236}">
                  <a16:creationId xmlns:a16="http://schemas.microsoft.com/office/drawing/2014/main" xmlns="" id="{42A763EA-B9F8-4AE9-BE2D-F3E8D42D0C9B}"/>
                </a:ext>
              </a:extLst>
            </p:cNvPr>
            <p:cNvSpPr/>
            <p:nvPr/>
          </p:nvSpPr>
          <p:spPr bwMode="auto">
            <a:xfrm>
              <a:off x="3235474" y="981052"/>
              <a:ext cx="2592288" cy="680515"/>
            </a:xfrm>
            <a:custGeom>
              <a:avLst/>
              <a:gdLst>
                <a:gd name="connsiteX0" fmla="*/ 0 w 1836805"/>
                <a:gd name="connsiteY0" fmla="*/ 179372 h 1076213"/>
                <a:gd name="connsiteX1" fmla="*/ 179372 w 1836805"/>
                <a:gd name="connsiteY1" fmla="*/ 0 h 1076213"/>
                <a:gd name="connsiteX2" fmla="*/ 1657433 w 1836805"/>
                <a:gd name="connsiteY2" fmla="*/ 0 h 1076213"/>
                <a:gd name="connsiteX3" fmla="*/ 1836805 w 1836805"/>
                <a:gd name="connsiteY3" fmla="*/ 179372 h 1076213"/>
                <a:gd name="connsiteX4" fmla="*/ 1836805 w 1836805"/>
                <a:gd name="connsiteY4" fmla="*/ 896841 h 1076213"/>
                <a:gd name="connsiteX5" fmla="*/ 1657433 w 1836805"/>
                <a:gd name="connsiteY5" fmla="*/ 1076213 h 1076213"/>
                <a:gd name="connsiteX6" fmla="*/ 179372 w 1836805"/>
                <a:gd name="connsiteY6" fmla="*/ 1076213 h 1076213"/>
                <a:gd name="connsiteX7" fmla="*/ 0 w 1836805"/>
                <a:gd name="connsiteY7" fmla="*/ 896841 h 1076213"/>
                <a:gd name="connsiteX8" fmla="*/ 0 w 1836805"/>
                <a:gd name="connsiteY8" fmla="*/ 179372 h 107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6805" h="1076213">
                  <a:moveTo>
                    <a:pt x="0" y="179372"/>
                  </a:moveTo>
                  <a:cubicBezTo>
                    <a:pt x="0" y="80308"/>
                    <a:pt x="80308" y="0"/>
                    <a:pt x="179372" y="0"/>
                  </a:cubicBezTo>
                  <a:lnTo>
                    <a:pt x="1657433" y="0"/>
                  </a:lnTo>
                  <a:cubicBezTo>
                    <a:pt x="1756497" y="0"/>
                    <a:pt x="1836805" y="80308"/>
                    <a:pt x="1836805" y="179372"/>
                  </a:cubicBezTo>
                  <a:lnTo>
                    <a:pt x="1836805" y="896841"/>
                  </a:lnTo>
                  <a:cubicBezTo>
                    <a:pt x="1836805" y="995905"/>
                    <a:pt x="1756497" y="1076213"/>
                    <a:pt x="1657433" y="1076213"/>
                  </a:cubicBezTo>
                  <a:lnTo>
                    <a:pt x="179372" y="1076213"/>
                  </a:lnTo>
                  <a:cubicBezTo>
                    <a:pt x="80308" y="1076213"/>
                    <a:pt x="0" y="995905"/>
                    <a:pt x="0" y="896841"/>
                  </a:cubicBezTo>
                  <a:lnTo>
                    <a:pt x="0" y="179372"/>
                  </a:lnTo>
                  <a:close/>
                </a:path>
              </a:pathLst>
            </a:cu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3986" tIns="138261" rIns="223986" bIns="138261" spcCol="1270" anchor="ctr"/>
            <a:lstStyle/>
            <a:p>
              <a:pPr algn="ctr" defTabSz="200025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09" name="矩形 11">
              <a:extLst>
                <a:ext uri="{FF2B5EF4-FFF2-40B4-BE49-F238E27FC236}">
                  <a16:creationId xmlns:a16="http://schemas.microsoft.com/office/drawing/2014/main" xmlns="" id="{09D2EE94-2D64-468A-ADF8-774DDDE34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146" y="998502"/>
              <a:ext cx="2437040" cy="64633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基于</a:t>
              </a:r>
              <a:r>
                <a:rPr lang="en-US" altLang="zh-C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XML</a:t>
              </a:r>
              <a:r>
                <a:rPr lang="zh-CN" alt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的装配</a:t>
              </a:r>
              <a:endParaRPr lang="en-US" altLang="zh-C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种方式）</a:t>
              </a:r>
            </a:p>
          </p:txBody>
        </p:sp>
      </p:grpSp>
      <p:sp>
        <p:nvSpPr>
          <p:cNvPr id="28" name="圆角矩形 27">
            <a:extLst>
              <a:ext uri="{FF2B5EF4-FFF2-40B4-BE49-F238E27FC236}">
                <a16:creationId xmlns:a16="http://schemas.microsoft.com/office/drawing/2014/main" xmlns="" id="{693290A9-7005-46AC-B406-9F551B2403E4}"/>
              </a:ext>
            </a:extLst>
          </p:cNvPr>
          <p:cNvSpPr/>
          <p:nvPr/>
        </p:nvSpPr>
        <p:spPr>
          <a:xfrm>
            <a:off x="4962525" y="2063750"/>
            <a:ext cx="2705100" cy="647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Constructor Injection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xmlns="" id="{ECCEC2BF-B01E-46C2-8834-7135EA66EE8E}"/>
              </a:ext>
            </a:extLst>
          </p:cNvPr>
          <p:cNvSpPr/>
          <p:nvPr/>
        </p:nvSpPr>
        <p:spPr>
          <a:xfrm>
            <a:off x="1397000" y="2063750"/>
            <a:ext cx="2711450" cy="647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设值注入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Setter Injection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xmlns="" id="{FE7E3CD3-6A5F-4DC9-9E74-8D9F12607A7A}"/>
              </a:ext>
            </a:extLst>
          </p:cNvPr>
          <p:cNvSpPr>
            <a:spLocks/>
          </p:cNvSpPr>
          <p:nvPr/>
        </p:nvSpPr>
        <p:spPr bwMode="auto">
          <a:xfrm rot="5400000">
            <a:off x="4319588" y="185738"/>
            <a:ext cx="431800" cy="3384550"/>
          </a:xfrm>
          <a:prstGeom prst="leftBrace">
            <a:avLst>
              <a:gd name="adj1" fmla="val 8332"/>
              <a:gd name="adj2" fmla="val 50281"/>
            </a:avLst>
          </a:prstGeom>
          <a:ln>
            <a:headEnd/>
            <a:tailEnd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等线"/>
                <a:cs typeface="等线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  <a:defRPr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下箭头 30">
            <a:extLst>
              <a:ext uri="{FF2B5EF4-FFF2-40B4-BE49-F238E27FC236}">
                <a16:creationId xmlns:a16="http://schemas.microsoft.com/office/drawing/2014/main" xmlns="" id="{E77FE135-E0D5-4C27-8AD4-5FF11E1E221E}"/>
              </a:ext>
            </a:extLst>
          </p:cNvPr>
          <p:cNvSpPr/>
          <p:nvPr/>
        </p:nvSpPr>
        <p:spPr>
          <a:xfrm>
            <a:off x="2051050" y="2711450"/>
            <a:ext cx="1416050" cy="114935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必备以下条件</a:t>
            </a:r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xmlns="" id="{532AE1B1-0A0D-4812-ACCA-7C45E06D106B}"/>
              </a:ext>
            </a:extLst>
          </p:cNvPr>
          <p:cNvSpPr/>
          <p:nvPr/>
        </p:nvSpPr>
        <p:spPr>
          <a:xfrm>
            <a:off x="5521327" y="2711450"/>
            <a:ext cx="1414463" cy="114935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必备以下条件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5E9630F8-D4A8-4EA0-A217-9B19A3B05558}"/>
              </a:ext>
            </a:extLst>
          </p:cNvPr>
          <p:cNvSpPr/>
          <p:nvPr/>
        </p:nvSpPr>
        <p:spPr>
          <a:xfrm>
            <a:off x="1239838" y="3860802"/>
            <a:ext cx="3097212" cy="266382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xmlns="" id="{0E0CDE40-4516-467E-BF61-A082D80C6621}"/>
              </a:ext>
            </a:extLst>
          </p:cNvPr>
          <p:cNvSpPr/>
          <p:nvPr/>
        </p:nvSpPr>
        <p:spPr>
          <a:xfrm>
            <a:off x="1403352" y="3860802"/>
            <a:ext cx="1152525" cy="1800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类必须有一个无参构造方法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xmlns="" id="{7EE830DB-432A-42BB-BEDF-5A17F81746AD}"/>
              </a:ext>
            </a:extLst>
          </p:cNvPr>
          <p:cNvSpPr/>
          <p:nvPr/>
        </p:nvSpPr>
        <p:spPr>
          <a:xfrm>
            <a:off x="2955927" y="3873502"/>
            <a:ext cx="1152525" cy="1800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类必须为属性提供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xmlns="" id="{A8F97654-8443-4F2E-9D0E-8914C625D78F}"/>
              </a:ext>
            </a:extLst>
          </p:cNvPr>
          <p:cNvSpPr/>
          <p:nvPr/>
        </p:nvSpPr>
        <p:spPr>
          <a:xfrm>
            <a:off x="5651502" y="3848102"/>
            <a:ext cx="1152525" cy="1800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类必须提供有参构造方法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4237CD05-B481-4BC0-AAB8-B37F5F528E21}"/>
              </a:ext>
            </a:extLst>
          </p:cNvPr>
          <p:cNvSpPr/>
          <p:nvPr/>
        </p:nvSpPr>
        <p:spPr>
          <a:xfrm>
            <a:off x="1403352" y="5673727"/>
            <a:ext cx="2881313" cy="7794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在配置文件中，使用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&lt;property&gt;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元素来为每个属性注入值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0B92AF59-790D-4B62-9C33-361CE2F9E2FE}"/>
              </a:ext>
            </a:extLst>
          </p:cNvPr>
          <p:cNvSpPr/>
          <p:nvPr/>
        </p:nvSpPr>
        <p:spPr>
          <a:xfrm>
            <a:off x="4787902" y="5673727"/>
            <a:ext cx="2879725" cy="7794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配置文件中，使用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&lt;constructor-arg&gt;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元素来为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参数注入值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矩形 5">
            <a:extLst>
              <a:ext uri="{FF2B5EF4-FFF2-40B4-BE49-F238E27FC236}">
                <a16:creationId xmlns:a16="http://schemas.microsoft.com/office/drawing/2014/main" xmlns="" id="{6DD69212-D3ED-4B6D-A325-56C5A0256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2958279"/>
            <a:ext cx="184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600">
              <a:solidFill>
                <a:schemeClr val="bg1"/>
              </a:solidFill>
            </a:endParaRPr>
          </a:p>
          <a:p>
            <a:endParaRPr lang="zh-CN" altLang="zh-CN" sz="1600"/>
          </a:p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67" name="AutoShape 2">
            <a:extLst>
              <a:ext uri="{FF2B5EF4-FFF2-40B4-BE49-F238E27FC236}">
                <a16:creationId xmlns:a16="http://schemas.microsoft.com/office/drawing/2014/main" xmlns="" id="{4E7CBDA1-512D-464A-A035-5FDEF4DC46A9}"/>
              </a:ext>
            </a:extLst>
          </p:cNvPr>
          <p:cNvSpPr>
            <a:spLocks noChangeArrowheads="1"/>
          </p:cNvSpPr>
          <p:nvPr/>
        </p:nvSpPr>
        <p:spPr bwMode="grayWhite">
          <a:xfrm>
            <a:off x="495300" y="1643831"/>
            <a:ext cx="8077200" cy="2058987"/>
          </a:xfrm>
          <a:prstGeom prst="roundRect">
            <a:avLst>
              <a:gd name="adj" fmla="val 9583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zh-CN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249AB759-8154-4318-A092-57C612EC16B5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1527941"/>
            <a:ext cx="228600" cy="693738"/>
            <a:chOff x="1243582" y="1295425"/>
            <a:chExt cx="228600" cy="693416"/>
          </a:xfrm>
        </p:grpSpPr>
        <p:sp>
          <p:nvSpPr>
            <p:cNvPr id="34843" name="Line 20">
              <a:extLst>
                <a:ext uri="{FF2B5EF4-FFF2-40B4-BE49-F238E27FC236}">
                  <a16:creationId xmlns:a16="http://schemas.microsoft.com/office/drawing/2014/main" xmlns="" id="{AA9C26C5-9262-46AA-B4EE-9A4036BEDA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1546883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Oval 21">
              <a:extLst>
                <a:ext uri="{FF2B5EF4-FFF2-40B4-BE49-F238E27FC236}">
                  <a16:creationId xmlns:a16="http://schemas.microsoft.com/office/drawing/2014/main" xmlns="" id="{E6BDF369-53F1-4D7C-B2B2-110000ABCA5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5400000">
              <a:off x="1243582" y="1760241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xmlns="" id="{E89D3912-12F0-4E88-B49C-53E90A3A3A44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2226441"/>
            <a:ext cx="228600" cy="681038"/>
            <a:chOff x="1243583" y="1936622"/>
            <a:chExt cx="228600" cy="680677"/>
          </a:xfrm>
        </p:grpSpPr>
        <p:sp>
          <p:nvSpPr>
            <p:cNvPr id="34841" name="Line 20">
              <a:extLst>
                <a:ext uri="{FF2B5EF4-FFF2-40B4-BE49-F238E27FC236}">
                  <a16:creationId xmlns:a16="http://schemas.microsoft.com/office/drawing/2014/main" xmlns="" id="{D0E003E4-A891-452D-81D6-DBFA2F1A8F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8" y="2188080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Oval 9">
              <a:extLst>
                <a:ext uri="{FF2B5EF4-FFF2-40B4-BE49-F238E27FC236}">
                  <a16:creationId xmlns:a16="http://schemas.microsoft.com/office/drawing/2014/main" xmlns="" id="{E8A40C0C-2539-4DC2-9A95-868422A0E3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2388699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xmlns="" id="{CCD4542D-6B88-41AD-9B81-54CF6B8D53EE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2907479"/>
            <a:ext cx="228600" cy="628650"/>
            <a:chOff x="1243583" y="2674449"/>
            <a:chExt cx="228600" cy="628458"/>
          </a:xfrm>
        </p:grpSpPr>
        <p:sp>
          <p:nvSpPr>
            <p:cNvPr id="34839" name="Line 20">
              <a:extLst>
                <a:ext uri="{FF2B5EF4-FFF2-40B4-BE49-F238E27FC236}">
                  <a16:creationId xmlns:a16="http://schemas.microsoft.com/office/drawing/2014/main" xmlns="" id="{4AB904BB-C07B-4F3F-8F49-782B5DD426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40218" y="2895837"/>
              <a:ext cx="444386" cy="161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Oval 5">
              <a:extLst>
                <a:ext uri="{FF2B5EF4-FFF2-40B4-BE49-F238E27FC236}">
                  <a16:creationId xmlns:a16="http://schemas.microsoft.com/office/drawing/2014/main" xmlns="" id="{4225E139-AF2B-4F85-9C86-824D2C0EBB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074307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2AC43B9A-6E07-4B02-A53F-6BD1622C8207}"/>
              </a:ext>
            </a:extLst>
          </p:cNvPr>
          <p:cNvGrpSpPr>
            <a:grpSpLocks/>
          </p:cNvGrpSpPr>
          <p:nvPr/>
        </p:nvGrpSpPr>
        <p:grpSpPr bwMode="auto">
          <a:xfrm>
            <a:off x="1771652" y="1802579"/>
            <a:ext cx="5789613" cy="379412"/>
            <a:chOff x="1771838" y="1722017"/>
            <a:chExt cx="5788925" cy="38033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F0A2CF9B-5F19-4402-957D-5341C0A98735}"/>
                </a:ext>
              </a:extLst>
            </p:cNvPr>
            <p:cNvSpPr/>
            <p:nvPr/>
          </p:nvSpPr>
          <p:spPr>
            <a:xfrm>
              <a:off x="1811521" y="1722017"/>
              <a:ext cx="5709558" cy="369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Java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类，提供有参、无参构造以及属性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setter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方法；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xmlns="" id="{60FD2982-283D-4760-9400-70A7572CE010}"/>
                </a:ext>
              </a:extLst>
            </p:cNvPr>
            <p:cNvCxnSpPr/>
            <p:nvPr/>
          </p:nvCxnSpPr>
          <p:spPr>
            <a:xfrm>
              <a:off x="1771838" y="210235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xmlns="" id="{2E4EBF62-B717-4BE8-BAC6-21A2DF860D91}"/>
              </a:ext>
            </a:extLst>
          </p:cNvPr>
          <p:cNvGrpSpPr>
            <a:grpSpLocks/>
          </p:cNvGrpSpPr>
          <p:nvPr/>
        </p:nvGrpSpPr>
        <p:grpSpPr bwMode="auto">
          <a:xfrm>
            <a:off x="1771652" y="2464568"/>
            <a:ext cx="6124575" cy="379413"/>
            <a:chOff x="1771838" y="2362107"/>
            <a:chExt cx="5788925" cy="37969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xmlns="" id="{3AC7ACA8-12EF-4F89-BC56-C167DEFF2797}"/>
                </a:ext>
              </a:extLst>
            </p:cNvPr>
            <p:cNvSpPr/>
            <p:nvPr/>
          </p:nvSpPr>
          <p:spPr>
            <a:xfrm>
              <a:off x="1810851" y="2362107"/>
              <a:ext cx="5710899" cy="370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Spring</a:t>
              </a: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配置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文件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beans5.xml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，使用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种方式配置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；</a:t>
              </a: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xmlns="" id="{F3CB2472-ED54-41FB-89A6-741F955AB8C7}"/>
                </a:ext>
              </a:extLst>
            </p:cNvPr>
            <p:cNvCxnSpPr/>
            <p:nvPr/>
          </p:nvCxnSpPr>
          <p:spPr>
            <a:xfrm>
              <a:off x="1771838" y="2741803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xmlns="" id="{5E58BE8E-1EDA-4432-AE72-2B098035B655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3117029"/>
            <a:ext cx="6191250" cy="385762"/>
            <a:chOff x="1771838" y="2990597"/>
            <a:chExt cx="5851946" cy="385712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xmlns="" id="{2C97922C-42EB-4FE6-9085-D0731758A8BB}"/>
                </a:ext>
              </a:extLst>
            </p:cNvPr>
            <p:cNvSpPr/>
            <p:nvPr/>
          </p:nvSpPr>
          <p:spPr>
            <a:xfrm>
              <a:off x="1810851" y="2990597"/>
              <a:ext cx="5812933" cy="36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创建测试类，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测试程序。</a:t>
              </a: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xmlns="" id="{F57D1C17-1374-45E1-93D2-AD7CABC143DA}"/>
                </a:ext>
              </a:extLst>
            </p:cNvPr>
            <p:cNvCxnSpPr/>
            <p:nvPr/>
          </p:nvCxnSpPr>
          <p:spPr>
            <a:xfrm>
              <a:off x="1771838" y="3376309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矩形 86">
            <a:extLst>
              <a:ext uri="{FF2B5EF4-FFF2-40B4-BE49-F238E27FC236}">
                <a16:creationId xmlns:a16="http://schemas.microsoft.com/office/drawing/2014/main" xmlns="" id="{6A04E7A5-8CC5-405C-83AD-097DC42C6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2" y="2928118"/>
            <a:ext cx="6867525" cy="307657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&lt;bean id="user1" class="com.itheima.assemble.User"&gt;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	     &lt;constructor-arg index="0" value="tom" /&gt;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&lt;/bean&gt;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&lt;bean id="user2" class="com.itheima.assemble.User"&gt;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	   &lt;property name=“username” value=“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张三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”  /&gt;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&lt;/bean&gt;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xmlns="" id="{4BA4FDF9-9135-4F5F-ABC4-2E708062FA3D}"/>
              </a:ext>
            </a:extLst>
          </p:cNvPr>
          <p:cNvGrpSpPr>
            <a:grpSpLocks/>
          </p:cNvGrpSpPr>
          <p:nvPr/>
        </p:nvGrpSpPr>
        <p:grpSpPr bwMode="auto">
          <a:xfrm>
            <a:off x="458790" y="3688529"/>
            <a:ext cx="8220075" cy="2601912"/>
            <a:chOff x="561974" y="5968013"/>
            <a:chExt cx="9022765" cy="3183763"/>
          </a:xfrm>
        </p:grpSpPr>
        <p:sp>
          <p:nvSpPr>
            <p:cNvPr id="34831" name="矩形 89">
              <a:extLst>
                <a:ext uri="{FF2B5EF4-FFF2-40B4-BE49-F238E27FC236}">
                  <a16:creationId xmlns:a16="http://schemas.microsoft.com/office/drawing/2014/main" xmlns="" id="{13A4ABB9-4B63-417E-9BAC-40C3A6A63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74" y="5968013"/>
              <a:ext cx="9012308" cy="3183763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4832" name="矩形 90">
              <a:extLst>
                <a:ext uri="{FF2B5EF4-FFF2-40B4-BE49-F238E27FC236}">
                  <a16:creationId xmlns:a16="http://schemas.microsoft.com/office/drawing/2014/main" xmlns="" id="{58BFED98-9201-4DF0-80DE-A3C2A2F4C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42" y="6135352"/>
              <a:ext cx="8782297" cy="2824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class XmlBeanAssembleTest {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public static void main(String[] args) {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	String xmlPath = "com/itheima/assemble/beans5.xml";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	ApplicationContext applicationContext = 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			         new ClassPathXmlApplicationContext(xmlPath);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System.out.println(applicationContext.getBean("user1"));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System.out.println(applicationContext.getBean("user2"));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}</a:t>
              </a: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111" name="矩形 86">
            <a:extLst>
              <a:ext uri="{FF2B5EF4-FFF2-40B4-BE49-F238E27FC236}">
                <a16:creationId xmlns:a16="http://schemas.microsoft.com/office/drawing/2014/main" xmlns="" id="{918756EC-5C8A-4777-945F-BE785D239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2" y="2285179"/>
            <a:ext cx="7572375" cy="3300412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User(String username, Integer password, List&lt;String&gt; list)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super();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this.username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username;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this.password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password;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this.list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User() { super();}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......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省略属性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B3C4D50-F35C-4FC9-AC99-26B7903D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的装配，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使用方式如下：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288D44C-4A86-46C6-ACA3-852427B2B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主讲内容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05" grpId="0" animBg="1"/>
      <p:bldP spid="105" grpId="1" animBg="1"/>
      <p:bldP spid="111" grpId="0" animBg="1"/>
      <p:bldP spid="11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4672224-ECFC-47F1-B648-699EE3C8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（注解）技术的全面支持</a:t>
            </a:r>
            <a:endParaRPr lang="zh-CN" altLang="en-US" dirty="0"/>
          </a:p>
        </p:txBody>
      </p:sp>
      <p:sp>
        <p:nvSpPr>
          <p:cNvPr id="35842" name="标题 1">
            <a:extLst>
              <a:ext uri="{FF2B5EF4-FFF2-40B4-BE49-F238E27FC236}">
                <a16:creationId xmlns:a16="http://schemas.microsoft.com/office/drawing/2014/main" xmlns="" id="{FF781FD5-C841-43D8-B788-EDEDFDAB8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2.5.2 </a:t>
            </a:r>
            <a:r>
              <a:rPr lang="zh-CN" altLang="en-US"/>
              <a:t>基于</a:t>
            </a:r>
            <a:r>
              <a:rPr lang="en-US" altLang="zh-CN"/>
              <a:t>Annotation</a:t>
            </a:r>
            <a:r>
              <a:rPr lang="zh-CN" altLang="en-US"/>
              <a:t>的装配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B432A51-E44C-4F6E-ADFE-AFB81322F782}"/>
              </a:ext>
            </a:extLst>
          </p:cNvPr>
          <p:cNvSpPr/>
          <p:nvPr/>
        </p:nvSpPr>
        <p:spPr bwMode="auto">
          <a:xfrm>
            <a:off x="403667" y="2116850"/>
            <a:ext cx="600075" cy="257175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 eaLnBrk="0" hangingPunct="0"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xmlns="" id="{AF861792-0246-4A5C-87B3-42D31B5E6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740" y="3102690"/>
            <a:ext cx="476250" cy="600075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CEB579E-EBEF-4756-B46F-27319E149089}"/>
              </a:ext>
            </a:extLst>
          </p:cNvPr>
          <p:cNvSpPr/>
          <p:nvPr/>
        </p:nvSpPr>
        <p:spPr bwMode="auto">
          <a:xfrm>
            <a:off x="1479990" y="1405650"/>
            <a:ext cx="7143750" cy="467360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BE3BF3F-D4F5-4FEA-8972-AF4B966CF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990" y="1405652"/>
            <a:ext cx="7143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，它是一个泛化的概念，仅仅表示一个组件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83BE81-21D6-4D40-B794-4EC91DF4E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992" y="2024777"/>
            <a:ext cx="7153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@Repository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：用于将数据访问层（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）的类标识为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Bean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BCE7245-2A59-401C-B780-B4CE7D718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992" y="2643900"/>
            <a:ext cx="7153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：用于将业务层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的类标识为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83863E4A-9FB1-43EC-BAD1-831919BFEBC5}"/>
              </a:ext>
            </a:extLst>
          </p:cNvPr>
          <p:cNvCxnSpPr/>
          <p:nvPr/>
        </p:nvCxnSpPr>
        <p:spPr>
          <a:xfrm>
            <a:off x="1575240" y="2024775"/>
            <a:ext cx="691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3A9D1C0-E100-470C-AD3B-42D7421DA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517" y="3053477"/>
            <a:ext cx="7153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@Controller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：用于将控制层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的类标识为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Bean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6C5C29D-3D2D-4C42-BE05-55450B2B2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517" y="3634502"/>
            <a:ext cx="7153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@Autowired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：用于对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的属性变量、属性的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方法及构造方法进行标注，配合对应的注解处理器完成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的自动配置工作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486F643-1AF6-4EF3-BA9B-7610A265E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517" y="4282200"/>
            <a:ext cx="71532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@Resource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：其作用与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一样。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@Resource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中有两个重要属性：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属性解析为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实例名称，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属性解析为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实例类型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D4CCCF4-CEFF-4745-904D-BAAB15C6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517" y="5242640"/>
            <a:ext cx="7153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@Qualifier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@Autowired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注解配合使用，会将默认的按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类型装配修改为按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的实例名称装配，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的实例名称由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@Qualifier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注解的参数指定。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85FCFD76-D5C6-4126-A0A0-BF630AA17F72}"/>
              </a:ext>
            </a:extLst>
          </p:cNvPr>
          <p:cNvCxnSpPr/>
          <p:nvPr/>
        </p:nvCxnSpPr>
        <p:spPr>
          <a:xfrm>
            <a:off x="1575240" y="2634375"/>
            <a:ext cx="691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4D56B1B3-CD77-47ED-A7E5-E7997DC3978A}"/>
              </a:ext>
            </a:extLst>
          </p:cNvPr>
          <p:cNvCxnSpPr/>
          <p:nvPr/>
        </p:nvCxnSpPr>
        <p:spPr>
          <a:xfrm>
            <a:off x="1575240" y="3024900"/>
            <a:ext cx="691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C0CD491F-F1F9-4D4F-91E8-850F36FFBD3A}"/>
              </a:ext>
            </a:extLst>
          </p:cNvPr>
          <p:cNvCxnSpPr/>
          <p:nvPr/>
        </p:nvCxnSpPr>
        <p:spPr>
          <a:xfrm>
            <a:off x="1575240" y="3653550"/>
            <a:ext cx="691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BF72F2D7-01EF-4698-8994-7318184DF827}"/>
              </a:ext>
            </a:extLst>
          </p:cNvPr>
          <p:cNvCxnSpPr/>
          <p:nvPr/>
        </p:nvCxnSpPr>
        <p:spPr>
          <a:xfrm>
            <a:off x="1575240" y="4272675"/>
            <a:ext cx="691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FDC9BAC6-4442-48E3-B9A2-0B05A262EF61}"/>
              </a:ext>
            </a:extLst>
          </p:cNvPr>
          <p:cNvCxnSpPr/>
          <p:nvPr/>
        </p:nvCxnSpPr>
        <p:spPr>
          <a:xfrm>
            <a:off x="1575240" y="5196600"/>
            <a:ext cx="691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3" grpId="0"/>
      <p:bldP spid="14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91FD0C4-1541-4793-9C2C-6D1564C38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的实例化有哪几种方式？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的作用域是什么？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有几种装配方式？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11266" name="标题 1">
            <a:extLst>
              <a:ext uri="{FF2B5EF4-FFF2-40B4-BE49-F238E27FC236}">
                <a16:creationId xmlns:a16="http://schemas.microsoft.com/office/drawing/2014/main" xmlns="" id="{CDE04BA4-EA54-42D2-834C-AB58351B6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xmlns="" id="{811CA671-4EBB-4576-8834-324BAD9DF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altLang="zh-CN" dirty="0"/>
              <a:t>2.5.2 </a:t>
            </a:r>
            <a:r>
              <a:rPr lang="zh-CN" altLang="en-US" dirty="0"/>
              <a:t>基于</a:t>
            </a:r>
            <a:r>
              <a:rPr lang="en-US" altLang="zh-CN" dirty="0"/>
              <a:t>Annotation</a:t>
            </a:r>
            <a:r>
              <a:rPr lang="zh-CN" altLang="en-US" dirty="0"/>
              <a:t>的装配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8A7ABE7-779F-4AFE-8CD0-0B752030B55F}"/>
              </a:ext>
            </a:extLst>
          </p:cNvPr>
          <p:cNvSpPr/>
          <p:nvPr/>
        </p:nvSpPr>
        <p:spPr bwMode="auto">
          <a:xfrm>
            <a:off x="466727" y="1016000"/>
            <a:ext cx="8220075" cy="50800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0" hangingPunct="0"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6DCC2C6-CFBF-4CFE-9CD2-7B957DB95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7" y="1003301"/>
            <a:ext cx="8220075" cy="45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基于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装配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的使用方式如下：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9" name="矩形 5">
            <a:extLst>
              <a:ext uri="{FF2B5EF4-FFF2-40B4-BE49-F238E27FC236}">
                <a16:creationId xmlns:a16="http://schemas.microsoft.com/office/drawing/2014/main" xmlns="" id="{A2A27915-BB53-47BB-B85B-22E5E928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2954338"/>
            <a:ext cx="184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600">
              <a:solidFill>
                <a:schemeClr val="bg1"/>
              </a:solidFill>
            </a:endParaRPr>
          </a:p>
          <a:p>
            <a:endParaRPr lang="zh-CN" altLang="zh-CN" sz="1600"/>
          </a:p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6870" name="矩形 9">
            <a:extLst>
              <a:ext uri="{FF2B5EF4-FFF2-40B4-BE49-F238E27FC236}">
                <a16:creationId xmlns:a16="http://schemas.microsoft.com/office/drawing/2014/main" xmlns="" id="{F5DA2AE9-0437-4001-A8AA-38BD10A37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7" y="4730752"/>
            <a:ext cx="37893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</a:rPr>
              <a:t>JDBC</a:t>
            </a:r>
            <a:r>
              <a:rPr lang="zh-CN" altLang="zh-CN" sz="1600">
                <a:solidFill>
                  <a:schemeClr val="bg1"/>
                </a:solidFill>
              </a:rPr>
              <a:t>驱动器：由数据库厂商创建，也称为</a:t>
            </a:r>
            <a:r>
              <a:rPr lang="en-US" altLang="zh-CN" sz="1600">
                <a:solidFill>
                  <a:schemeClr val="bg1"/>
                </a:solidFill>
              </a:rPr>
              <a:t>JDBC</a:t>
            </a:r>
            <a:r>
              <a:rPr lang="zh-CN" altLang="zh-CN" sz="1600">
                <a:solidFill>
                  <a:schemeClr val="bg1"/>
                </a:solidFill>
              </a:rPr>
              <a:t>驱动程序。负责与特定的数据库连接，以及处理通信细节。</a:t>
            </a:r>
          </a:p>
        </p:txBody>
      </p:sp>
      <p:sp>
        <p:nvSpPr>
          <p:cNvPr id="28" name="AutoShape 2">
            <a:extLst>
              <a:ext uri="{FF2B5EF4-FFF2-40B4-BE49-F238E27FC236}">
                <a16:creationId xmlns:a16="http://schemas.microsoft.com/office/drawing/2014/main" xmlns="" id="{5DDBD529-B48F-4187-80B0-F961D448232E}"/>
              </a:ext>
            </a:extLst>
          </p:cNvPr>
          <p:cNvSpPr>
            <a:spLocks noChangeArrowheads="1"/>
          </p:cNvSpPr>
          <p:nvPr/>
        </p:nvSpPr>
        <p:spPr bwMode="grayWhite">
          <a:xfrm>
            <a:off x="476250" y="1717677"/>
            <a:ext cx="8210550" cy="4557713"/>
          </a:xfrm>
          <a:prstGeom prst="roundRect">
            <a:avLst>
              <a:gd name="adj" fmla="val 9583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zh-CN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4CADF4E6-8D4A-4141-ACB1-C5F0DF2507F0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1524000"/>
            <a:ext cx="228600" cy="693738"/>
            <a:chOff x="1243582" y="1295425"/>
            <a:chExt cx="228600" cy="693416"/>
          </a:xfrm>
        </p:grpSpPr>
        <p:sp>
          <p:nvSpPr>
            <p:cNvPr id="36931" name="Line 20">
              <a:extLst>
                <a:ext uri="{FF2B5EF4-FFF2-40B4-BE49-F238E27FC236}">
                  <a16:creationId xmlns:a16="http://schemas.microsoft.com/office/drawing/2014/main" xmlns="" id="{D68547EE-2E2E-49D6-B1A8-8209FEED7C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1546883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2" name="Oval 21">
              <a:extLst>
                <a:ext uri="{FF2B5EF4-FFF2-40B4-BE49-F238E27FC236}">
                  <a16:creationId xmlns:a16="http://schemas.microsoft.com/office/drawing/2014/main" xmlns="" id="{B24F6528-5C47-4C52-B940-483A383C798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5400000">
              <a:off x="1243582" y="1760241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BD7F2474-F44E-4507-81AE-54F9925833D3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2222500"/>
            <a:ext cx="228600" cy="681038"/>
            <a:chOff x="1243583" y="1936622"/>
            <a:chExt cx="228600" cy="680677"/>
          </a:xfrm>
        </p:grpSpPr>
        <p:sp>
          <p:nvSpPr>
            <p:cNvPr id="36929" name="Line 20">
              <a:extLst>
                <a:ext uri="{FF2B5EF4-FFF2-40B4-BE49-F238E27FC236}">
                  <a16:creationId xmlns:a16="http://schemas.microsoft.com/office/drawing/2014/main" xmlns="" id="{87CA4989-22E2-4B24-A7BD-FC0F8C78C4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8" y="2188080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0" name="Oval 9">
              <a:extLst>
                <a:ext uri="{FF2B5EF4-FFF2-40B4-BE49-F238E27FC236}">
                  <a16:creationId xmlns:a16="http://schemas.microsoft.com/office/drawing/2014/main" xmlns="" id="{AFB2938B-2D8E-46C8-98AE-58D31BEF30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2388699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E5891753-5BB0-48B5-9ED2-619E1369A4DE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2903538"/>
            <a:ext cx="228600" cy="628650"/>
            <a:chOff x="1243583" y="2674449"/>
            <a:chExt cx="228600" cy="628458"/>
          </a:xfrm>
        </p:grpSpPr>
        <p:sp>
          <p:nvSpPr>
            <p:cNvPr id="36927" name="Line 20">
              <a:extLst>
                <a:ext uri="{FF2B5EF4-FFF2-40B4-BE49-F238E27FC236}">
                  <a16:creationId xmlns:a16="http://schemas.microsoft.com/office/drawing/2014/main" xmlns="" id="{AB108467-6FC6-4221-B4B4-75004D5AEA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40218" y="2895837"/>
              <a:ext cx="444386" cy="161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8" name="Oval 5">
              <a:extLst>
                <a:ext uri="{FF2B5EF4-FFF2-40B4-BE49-F238E27FC236}">
                  <a16:creationId xmlns:a16="http://schemas.microsoft.com/office/drawing/2014/main" xmlns="" id="{51BC4EFA-DEB9-4BC0-8BE4-BE5BAC336F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074307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F2A9E92B-9380-4EBC-96C7-04C327596607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3532190"/>
            <a:ext cx="228600" cy="655637"/>
            <a:chOff x="1243583" y="3302906"/>
            <a:chExt cx="228600" cy="657034"/>
          </a:xfrm>
        </p:grpSpPr>
        <p:sp>
          <p:nvSpPr>
            <p:cNvPr id="36925" name="Line 20">
              <a:extLst>
                <a:ext uri="{FF2B5EF4-FFF2-40B4-BE49-F238E27FC236}">
                  <a16:creationId xmlns:a16="http://schemas.microsoft.com/office/drawing/2014/main" xmlns="" id="{B425C711-A433-4461-A0C4-FF86412D2B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4798" y="3549713"/>
              <a:ext cx="495225" cy="1611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6" name="Oval 21">
              <a:extLst>
                <a:ext uri="{FF2B5EF4-FFF2-40B4-BE49-F238E27FC236}">
                  <a16:creationId xmlns:a16="http://schemas.microsoft.com/office/drawing/2014/main" xmlns="" id="{14C50496-35ED-46D3-B0AF-9415C99757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731340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D3A1AD05-61F5-42F3-BDE7-EA41E4A0A835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4203700"/>
            <a:ext cx="228600" cy="641350"/>
            <a:chOff x="1243583" y="3974513"/>
            <a:chExt cx="228600" cy="642460"/>
          </a:xfrm>
        </p:grpSpPr>
        <p:sp>
          <p:nvSpPr>
            <p:cNvPr id="36923" name="Line 20">
              <a:extLst>
                <a:ext uri="{FF2B5EF4-FFF2-40B4-BE49-F238E27FC236}">
                  <a16:creationId xmlns:a16="http://schemas.microsoft.com/office/drawing/2014/main" xmlns="" id="{B1EFF6A8-A141-4241-A7E7-12692977C7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4225971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4" name="Oval 9">
              <a:extLst>
                <a:ext uri="{FF2B5EF4-FFF2-40B4-BE49-F238E27FC236}">
                  <a16:creationId xmlns:a16="http://schemas.microsoft.com/office/drawing/2014/main" xmlns="" id="{36DF7A49-7FDB-439C-B455-9F54537F3E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4388373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85A14D24-5A28-47BD-A3A8-A9428D5B8FE8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4854575"/>
            <a:ext cx="228600" cy="647700"/>
            <a:chOff x="1243583" y="4625235"/>
            <a:chExt cx="228600" cy="648771"/>
          </a:xfrm>
        </p:grpSpPr>
        <p:sp>
          <p:nvSpPr>
            <p:cNvPr id="36921" name="Line 20">
              <a:extLst>
                <a:ext uri="{FF2B5EF4-FFF2-40B4-BE49-F238E27FC236}">
                  <a16:creationId xmlns:a16="http://schemas.microsoft.com/office/drawing/2014/main" xmlns="" id="{A3E8E74A-B078-4DB2-8F53-B9B7205621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4876693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2" name="Oval 21">
              <a:extLst>
                <a:ext uri="{FF2B5EF4-FFF2-40B4-BE49-F238E27FC236}">
                  <a16:creationId xmlns:a16="http://schemas.microsoft.com/office/drawing/2014/main" xmlns="" id="{E8DF55A2-1817-4366-B09D-8DADBFB42E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5045406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xmlns="" id="{73256B97-394E-44FF-88EA-D9BB90470795}"/>
              </a:ext>
            </a:extLst>
          </p:cNvPr>
          <p:cNvGrpSpPr>
            <a:grpSpLocks/>
          </p:cNvGrpSpPr>
          <p:nvPr/>
        </p:nvGrpSpPr>
        <p:grpSpPr bwMode="auto">
          <a:xfrm>
            <a:off x="1296988" y="5503865"/>
            <a:ext cx="228600" cy="655637"/>
            <a:chOff x="1248916" y="5275957"/>
            <a:chExt cx="228600" cy="655082"/>
          </a:xfrm>
        </p:grpSpPr>
        <p:sp>
          <p:nvSpPr>
            <p:cNvPr id="36919" name="Line 20">
              <a:extLst>
                <a:ext uri="{FF2B5EF4-FFF2-40B4-BE49-F238E27FC236}">
                  <a16:creationId xmlns:a16="http://schemas.microsoft.com/office/drawing/2014/main" xmlns="" id="{2270C9EA-3079-4FC6-9C6D-783670722B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5527415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0" name="Oval 5">
              <a:extLst>
                <a:ext uri="{FF2B5EF4-FFF2-40B4-BE49-F238E27FC236}">
                  <a16:creationId xmlns:a16="http://schemas.microsoft.com/office/drawing/2014/main" xmlns="" id="{62356DDF-85A0-4FF3-AA62-A53B1D6A69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8916" y="5702439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xmlns="" id="{3736FA7C-0100-4D20-96FF-042A91CF40C7}"/>
              </a:ext>
            </a:extLst>
          </p:cNvPr>
          <p:cNvGrpSpPr>
            <a:grpSpLocks/>
          </p:cNvGrpSpPr>
          <p:nvPr/>
        </p:nvGrpSpPr>
        <p:grpSpPr bwMode="auto">
          <a:xfrm>
            <a:off x="1819277" y="1798638"/>
            <a:ext cx="5789613" cy="379412"/>
            <a:chOff x="1771838" y="1722017"/>
            <a:chExt cx="5788925" cy="38033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0B13E5DD-FC8F-4F9D-A46F-DF8AB0530D3B}"/>
                </a:ext>
              </a:extLst>
            </p:cNvPr>
            <p:cNvSpPr/>
            <p:nvPr/>
          </p:nvSpPr>
          <p:spPr>
            <a:xfrm>
              <a:off x="1811521" y="1722017"/>
              <a:ext cx="5709558" cy="369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接口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UserDao</a:t>
              </a: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并定义方法；</a:t>
              </a: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xmlns="" id="{BD70F5E4-6809-430E-9820-2047D89EC3A4}"/>
                </a:ext>
              </a:extLst>
            </p:cNvPr>
            <p:cNvCxnSpPr/>
            <p:nvPr/>
          </p:nvCxnSpPr>
          <p:spPr>
            <a:xfrm>
              <a:off x="1771838" y="210235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518B20DC-11A6-487B-A66F-8C93FB8159F3}"/>
              </a:ext>
            </a:extLst>
          </p:cNvPr>
          <p:cNvGrpSpPr>
            <a:grpSpLocks/>
          </p:cNvGrpSpPr>
          <p:nvPr/>
        </p:nvGrpSpPr>
        <p:grpSpPr bwMode="auto">
          <a:xfrm>
            <a:off x="1819277" y="2460627"/>
            <a:ext cx="5789613" cy="379413"/>
            <a:chOff x="1771838" y="2362107"/>
            <a:chExt cx="5788925" cy="379568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07E2A40D-9624-42F7-BD75-D0BC49284C07}"/>
                </a:ext>
              </a:extLst>
            </p:cNvPr>
            <p:cNvSpPr/>
            <p:nvPr/>
          </p:nvSpPr>
          <p:spPr>
            <a:xfrm>
              <a:off x="1811521" y="2362107"/>
              <a:ext cx="5709558" cy="370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创建接口实现类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UserDaoImpl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，用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@Repository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声明类；</a:t>
              </a: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xmlns="" id="{A7FBAD3D-9D28-4737-AE7C-9D42CFCEB368}"/>
                </a:ext>
              </a:extLst>
            </p:cNvPr>
            <p:cNvCxnSpPr/>
            <p:nvPr/>
          </p:nvCxnSpPr>
          <p:spPr>
            <a:xfrm>
              <a:off x="1771838" y="274167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3B7DE597-A9E9-4C20-992F-D81D7017917C}"/>
              </a:ext>
            </a:extLst>
          </p:cNvPr>
          <p:cNvGrpSpPr>
            <a:grpSpLocks/>
          </p:cNvGrpSpPr>
          <p:nvPr/>
        </p:nvGrpSpPr>
        <p:grpSpPr bwMode="auto">
          <a:xfrm>
            <a:off x="1819277" y="3113088"/>
            <a:ext cx="5789613" cy="385762"/>
            <a:chOff x="1771838" y="2990597"/>
            <a:chExt cx="5788925" cy="385712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xmlns="" id="{66B754F3-40D7-4045-9B78-58C83795D061}"/>
                </a:ext>
              </a:extLst>
            </p:cNvPr>
            <p:cNvSpPr/>
            <p:nvPr/>
          </p:nvSpPr>
          <p:spPr>
            <a:xfrm>
              <a:off x="1811521" y="2990597"/>
              <a:ext cx="5709558" cy="36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创建接口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UserService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，并定义方法；</a:t>
              </a: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xmlns="" id="{586DFE3D-858A-4E5C-A675-0CEFEAF1D27E}"/>
                </a:ext>
              </a:extLst>
            </p:cNvPr>
            <p:cNvCxnSpPr/>
            <p:nvPr/>
          </p:nvCxnSpPr>
          <p:spPr>
            <a:xfrm>
              <a:off x="1771838" y="3376309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F5F34DFC-AD4C-4E07-828D-4A6EA52A990B}"/>
              </a:ext>
            </a:extLst>
          </p:cNvPr>
          <p:cNvGrpSpPr>
            <a:grpSpLocks/>
          </p:cNvGrpSpPr>
          <p:nvPr/>
        </p:nvGrpSpPr>
        <p:grpSpPr bwMode="auto">
          <a:xfrm>
            <a:off x="1819275" y="3494088"/>
            <a:ext cx="5856288" cy="646112"/>
            <a:chOff x="1771838" y="3390963"/>
            <a:chExt cx="5788925" cy="64517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ACD01462-EBC6-4DDA-8228-D3A07F483F46}"/>
                </a:ext>
              </a:extLst>
            </p:cNvPr>
            <p:cNvSpPr/>
            <p:nvPr/>
          </p:nvSpPr>
          <p:spPr>
            <a:xfrm>
              <a:off x="1811069" y="3390963"/>
              <a:ext cx="5710462" cy="645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创建接口实现类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UserServiceImpl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，用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@Service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声明类，并使用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@Resource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注入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UserDao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属性；</a:t>
              </a: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xmlns="" id="{CDE07906-3345-4BAE-8C17-21671F03751C}"/>
                </a:ext>
              </a:extLst>
            </p:cNvPr>
            <p:cNvCxnSpPr/>
            <p:nvPr/>
          </p:nvCxnSpPr>
          <p:spPr>
            <a:xfrm>
              <a:off x="1771838" y="4034554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xmlns="" id="{CA640D93-DC11-49EB-93EE-3D394B305A20}"/>
              </a:ext>
            </a:extLst>
          </p:cNvPr>
          <p:cNvGrpSpPr>
            <a:grpSpLocks/>
          </p:cNvGrpSpPr>
          <p:nvPr/>
        </p:nvGrpSpPr>
        <p:grpSpPr bwMode="auto">
          <a:xfrm>
            <a:off x="1819277" y="4202113"/>
            <a:ext cx="5789613" cy="646112"/>
            <a:chOff x="1771838" y="4075425"/>
            <a:chExt cx="5788925" cy="648142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xmlns="" id="{1184DF76-EEA3-4F69-8EBE-9FF253260195}"/>
                </a:ext>
              </a:extLst>
            </p:cNvPr>
            <p:cNvSpPr/>
            <p:nvPr/>
          </p:nvSpPr>
          <p:spPr>
            <a:xfrm>
              <a:off x="1811521" y="4075425"/>
              <a:ext cx="5709558" cy="6481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控制器类，用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@Controller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声明，并使用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@Resource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注入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UserService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属性；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xmlns="" id="{D633C09F-3256-4EAA-9FCA-40FA1F7C9D4B}"/>
                </a:ext>
              </a:extLst>
            </p:cNvPr>
            <p:cNvCxnSpPr/>
            <p:nvPr/>
          </p:nvCxnSpPr>
          <p:spPr>
            <a:xfrm>
              <a:off x="1771838" y="4693310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xmlns="" id="{FF5F2D4B-702E-4423-9352-CB771120AC3C}"/>
              </a:ext>
            </a:extLst>
          </p:cNvPr>
          <p:cNvGrpSpPr>
            <a:grpSpLocks/>
          </p:cNvGrpSpPr>
          <p:nvPr/>
        </p:nvGrpSpPr>
        <p:grpSpPr bwMode="auto">
          <a:xfrm>
            <a:off x="1819277" y="5100640"/>
            <a:ext cx="5789613" cy="369887"/>
            <a:chOff x="1771838" y="4916984"/>
            <a:chExt cx="5788925" cy="369332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34AB88BA-C550-4532-B0FD-57BCBB658923}"/>
                </a:ext>
              </a:extLst>
            </p:cNvPr>
            <p:cNvSpPr/>
            <p:nvPr/>
          </p:nvSpPr>
          <p:spPr>
            <a:xfrm>
              <a:off x="1811521" y="4916984"/>
              <a:ext cx="570955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创建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Spring</a:t>
              </a: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配置文件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，配置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；</a:t>
              </a: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xmlns="" id="{CCE99AA9-B620-482E-A427-175D4C96C0FC}"/>
                </a:ext>
              </a:extLst>
            </p:cNvPr>
            <p:cNvCxnSpPr/>
            <p:nvPr/>
          </p:nvCxnSpPr>
          <p:spPr>
            <a:xfrm>
              <a:off x="1771838" y="527363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8A8BE61D-E769-4A0B-9DF2-1C40E9E70C3E}"/>
              </a:ext>
            </a:extLst>
          </p:cNvPr>
          <p:cNvGrpSpPr>
            <a:grpSpLocks/>
          </p:cNvGrpSpPr>
          <p:nvPr/>
        </p:nvGrpSpPr>
        <p:grpSpPr bwMode="auto">
          <a:xfrm>
            <a:off x="1819277" y="5751515"/>
            <a:ext cx="5789613" cy="369887"/>
            <a:chOff x="1771838" y="5628382"/>
            <a:chExt cx="5788925" cy="369332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xmlns="" id="{4F31A56D-2B65-42AF-92F3-9708F28EF76F}"/>
                </a:ext>
              </a:extLst>
            </p:cNvPr>
            <p:cNvSpPr/>
            <p:nvPr/>
          </p:nvSpPr>
          <p:spPr>
            <a:xfrm>
              <a:off x="1811521" y="5628382"/>
              <a:ext cx="570955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创建测试类，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测试程序。</a:t>
              </a: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xmlns="" id="{A59AD438-835E-4E55-A021-4F628369E11F}"/>
                </a:ext>
              </a:extLst>
            </p:cNvPr>
            <p:cNvCxnSpPr/>
            <p:nvPr/>
          </p:nvCxnSpPr>
          <p:spPr>
            <a:xfrm>
              <a:off x="1771838" y="5992959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xmlns="" id="{F9A4BA95-7D93-44FD-B54E-CA68DBC4993F}"/>
              </a:ext>
            </a:extLst>
          </p:cNvPr>
          <p:cNvGrpSpPr>
            <a:grpSpLocks/>
          </p:cNvGrpSpPr>
          <p:nvPr/>
        </p:nvGrpSpPr>
        <p:grpSpPr bwMode="auto">
          <a:xfrm>
            <a:off x="1290640" y="2797175"/>
            <a:ext cx="6884987" cy="2590800"/>
            <a:chOff x="819911" y="1582341"/>
            <a:chExt cx="7804347" cy="2703879"/>
          </a:xfrm>
        </p:grpSpPr>
        <p:sp>
          <p:nvSpPr>
            <p:cNvPr id="36903" name="矩形 86">
              <a:extLst>
                <a:ext uri="{FF2B5EF4-FFF2-40B4-BE49-F238E27FC236}">
                  <a16:creationId xmlns:a16="http://schemas.microsoft.com/office/drawing/2014/main" xmlns="" id="{1D5908DD-A0F8-4CD1-AAF1-F836DF5C4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911" y="1660323"/>
              <a:ext cx="7804347" cy="2625897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6904" name="矩形 87">
              <a:extLst>
                <a:ext uri="{FF2B5EF4-FFF2-40B4-BE49-F238E27FC236}">
                  <a16:creationId xmlns:a16="http://schemas.microsoft.com/office/drawing/2014/main" xmlns="" id="{97F714B7-4786-45A0-A161-C51223A8A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474" y="1582341"/>
              <a:ext cx="7563215" cy="2697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@Repository("userDao") 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class UserDaoImpl implements UserDao{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public void save(){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System.out.println("userdao...save...");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3244BAE5-46FD-4A16-8B8D-46238BB6E6C7}"/>
              </a:ext>
            </a:extLst>
          </p:cNvPr>
          <p:cNvGrpSpPr>
            <a:grpSpLocks/>
          </p:cNvGrpSpPr>
          <p:nvPr/>
        </p:nvGrpSpPr>
        <p:grpSpPr bwMode="auto">
          <a:xfrm>
            <a:off x="733425" y="1514477"/>
            <a:ext cx="7791450" cy="4302125"/>
            <a:chOff x="561974" y="1419227"/>
            <a:chExt cx="9012308" cy="4603002"/>
          </a:xfrm>
        </p:grpSpPr>
        <p:sp>
          <p:nvSpPr>
            <p:cNvPr id="36901" name="矩形 89">
              <a:extLst>
                <a:ext uri="{FF2B5EF4-FFF2-40B4-BE49-F238E27FC236}">
                  <a16:creationId xmlns:a16="http://schemas.microsoft.com/office/drawing/2014/main" xmlns="" id="{73C9E310-971D-49FD-815B-FD5FA1F8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74" y="1419227"/>
              <a:ext cx="9012308" cy="4548980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6902" name="矩形 90">
              <a:extLst>
                <a:ext uri="{FF2B5EF4-FFF2-40B4-BE49-F238E27FC236}">
                  <a16:creationId xmlns:a16="http://schemas.microsoft.com/office/drawing/2014/main" xmlns="" id="{C913D827-FBDD-4519-99B8-E74B72AA3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74" y="1478003"/>
              <a:ext cx="9012308" cy="45442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public class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AnnotationAssembleTest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public static void main(String[]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args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String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xmlPath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"com/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itheima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/annotation/beans6.xml";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ApplicationContext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applicationContext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		     new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ClassPathXmlApplicationContext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xmlPath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UserController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userController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             (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UserController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applicationContext.getBean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("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userController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userController.save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 </a:t>
              </a:r>
              <a:endPara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xmlns="" id="{BE74CACF-45BB-4645-97C1-9951F1F910EA}"/>
              </a:ext>
            </a:extLst>
          </p:cNvPr>
          <p:cNvGrpSpPr>
            <a:grpSpLocks/>
          </p:cNvGrpSpPr>
          <p:nvPr/>
        </p:nvGrpSpPr>
        <p:grpSpPr bwMode="auto">
          <a:xfrm>
            <a:off x="1011240" y="3248027"/>
            <a:ext cx="7589837" cy="1789113"/>
            <a:chOff x="798316" y="1543051"/>
            <a:chExt cx="7804347" cy="2625897"/>
          </a:xfrm>
        </p:grpSpPr>
        <p:sp>
          <p:nvSpPr>
            <p:cNvPr id="36899" name="矩形 86">
              <a:extLst>
                <a:ext uri="{FF2B5EF4-FFF2-40B4-BE49-F238E27FC236}">
                  <a16:creationId xmlns:a16="http://schemas.microsoft.com/office/drawing/2014/main" xmlns="" id="{ED65A3ED-9B51-45C8-A761-449605787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16" y="1543051"/>
              <a:ext cx="7804347" cy="2625897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6900" name="矩形 87">
              <a:extLst>
                <a:ext uri="{FF2B5EF4-FFF2-40B4-BE49-F238E27FC236}">
                  <a16:creationId xmlns:a16="http://schemas.microsoft.com/office/drawing/2014/main" xmlns="" id="{2944E39C-8B18-4282-A001-2DD1127FF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16" y="1582341"/>
              <a:ext cx="7708761" cy="258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&lt;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context:annotation-config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&lt;bean id="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userDao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 class="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com.itheima.annotation.UserDaoImpl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&lt;bean id="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userService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 class="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com.itheima.annotation.UserServiceImpl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&lt;bean id="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userController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 class="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com.itheima.annotation.UserController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 /&gt;</a:t>
              </a:r>
              <a:endPara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xmlns="" id="{4580685E-0D4B-44BB-8596-11121C1C9AC7}"/>
              </a:ext>
            </a:extLst>
          </p:cNvPr>
          <p:cNvGrpSpPr>
            <a:grpSpLocks/>
          </p:cNvGrpSpPr>
          <p:nvPr/>
        </p:nvGrpSpPr>
        <p:grpSpPr bwMode="auto">
          <a:xfrm>
            <a:off x="1263650" y="53975"/>
            <a:ext cx="7353300" cy="3473450"/>
            <a:chOff x="819911" y="1582341"/>
            <a:chExt cx="7804347" cy="3691932"/>
          </a:xfrm>
        </p:grpSpPr>
        <p:sp>
          <p:nvSpPr>
            <p:cNvPr id="36897" name="矩形 86">
              <a:extLst>
                <a:ext uri="{FF2B5EF4-FFF2-40B4-BE49-F238E27FC236}">
                  <a16:creationId xmlns:a16="http://schemas.microsoft.com/office/drawing/2014/main" xmlns="" id="{2E6B5715-3E89-475E-AFD4-C0880C2B9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911" y="1582341"/>
              <a:ext cx="7804347" cy="3691932"/>
            </a:xfrm>
            <a:prstGeom prst="rect">
              <a:avLst/>
            </a:prstGeom>
            <a:solidFill>
              <a:srgbClr val="E7F4FF"/>
            </a:solidFill>
            <a:ln w="2857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6898" name="矩形 87">
              <a:extLst>
                <a:ext uri="{FF2B5EF4-FFF2-40B4-BE49-F238E27FC236}">
                  <a16:creationId xmlns:a16="http://schemas.microsoft.com/office/drawing/2014/main" xmlns="" id="{9C7FB6AD-66C8-407C-83BA-2DC89E035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474" y="1582341"/>
              <a:ext cx="7563215" cy="36306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@Service("userService") 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public class UserServiceImpl implements UserService{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	@Resource(name="userDao") 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	private UserDao userDao;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	public void save()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		this.userDao.save();		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}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6F5F1A9C-3875-43F3-9E66-6FD25A5E6093}"/>
              </a:ext>
            </a:extLst>
          </p:cNvPr>
          <p:cNvGrpSpPr>
            <a:grpSpLocks/>
          </p:cNvGrpSpPr>
          <p:nvPr/>
        </p:nvGrpSpPr>
        <p:grpSpPr bwMode="auto">
          <a:xfrm>
            <a:off x="1279527" y="758825"/>
            <a:ext cx="7351713" cy="3417888"/>
            <a:chOff x="819911" y="1582341"/>
            <a:chExt cx="7804347" cy="3630687"/>
          </a:xfrm>
        </p:grpSpPr>
        <p:sp>
          <p:nvSpPr>
            <p:cNvPr id="36895" name="矩形 86">
              <a:extLst>
                <a:ext uri="{FF2B5EF4-FFF2-40B4-BE49-F238E27FC236}">
                  <a16:creationId xmlns:a16="http://schemas.microsoft.com/office/drawing/2014/main" xmlns="" id="{CBE1C25C-20AA-4401-94CC-878EDE9A8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911" y="1660324"/>
              <a:ext cx="7804347" cy="3552704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6896" name="矩形 87">
              <a:extLst>
                <a:ext uri="{FF2B5EF4-FFF2-40B4-BE49-F238E27FC236}">
                  <a16:creationId xmlns:a16="http://schemas.microsoft.com/office/drawing/2014/main" xmlns="" id="{36CA4827-4009-4C56-AE1C-8567C0EF9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474" y="1582341"/>
              <a:ext cx="7563215" cy="363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@Controller("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userController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public class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UserController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@Resource(name="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userService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private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UserService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userService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public void save(){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	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this.userService.save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}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xmlns="" id="{3E72CC19-7C25-4C46-A62E-48EDC5E75A73}"/>
              </a:ext>
            </a:extLst>
          </p:cNvPr>
          <p:cNvGrpSpPr>
            <a:grpSpLocks/>
          </p:cNvGrpSpPr>
          <p:nvPr/>
        </p:nvGrpSpPr>
        <p:grpSpPr bwMode="auto">
          <a:xfrm>
            <a:off x="114302" y="5437190"/>
            <a:ext cx="8601075" cy="1042987"/>
            <a:chOff x="19050" y="5351463"/>
            <a:chExt cx="8601868" cy="1042695"/>
          </a:xfrm>
        </p:grpSpPr>
        <p:sp>
          <p:nvSpPr>
            <p:cNvPr id="77" name="TextBox 4">
              <a:extLst>
                <a:ext uri="{FF2B5EF4-FFF2-40B4-BE49-F238E27FC236}">
                  <a16:creationId xmlns:a16="http://schemas.microsoft.com/office/drawing/2014/main" xmlns="" id="{0E603658-74EF-4EE5-9D19-13BF85461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634" y="5416532"/>
              <a:ext cx="7957284" cy="36922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1000">
                  <a:schemeClr val="accent1">
                    <a:tint val="44500"/>
                    <a:satMod val="160000"/>
                  </a:schemeClr>
                </a:gs>
                <a:gs pos="46000">
                  <a:srgbClr val="CEE1F8"/>
                </a:gs>
                <a:gs pos="74000">
                  <a:schemeClr val="bg1"/>
                </a:gs>
              </a:gsLst>
              <a:lin ang="21594000" scaled="0"/>
            </a:gradFill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>
                <a:defRPr/>
              </a:pPr>
              <a:r>
                <a:rPr lang="zh-CN" altLang="en-US"/>
                <a:t>      </a:t>
              </a:r>
              <a:endParaRPr lang="zh-CN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93" name="矩形 33">
              <a:extLst>
                <a:ext uri="{FF2B5EF4-FFF2-40B4-BE49-F238E27FC236}">
                  <a16:creationId xmlns:a16="http://schemas.microsoft.com/office/drawing/2014/main" xmlns="" id="{C78D6410-B36D-435E-9977-766BE0A4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912" y="5470828"/>
              <a:ext cx="765333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FF0000"/>
                  </a:solidFill>
                </a:rPr>
                <a:t>小提示：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除了可以像示例中通过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&lt;bean&gt;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元素来配置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外，还可以通过包扫描的形式来配置一个包下的所有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&lt;context:component-scan base-package="com.itheima.annotation" /&gt;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894" name="Picture 2" descr="E:\白沙\设计文档\素材\灯泡.png">
              <a:extLst>
                <a:ext uri="{FF2B5EF4-FFF2-40B4-BE49-F238E27FC236}">
                  <a16:creationId xmlns:a16="http://schemas.microsoft.com/office/drawing/2014/main" xmlns="" id="{1634D0E7-90AF-464A-B2B4-A11F57EC2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" y="5351463"/>
              <a:ext cx="1074737" cy="1000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xmlns="" id="{EB668A3A-35B5-408B-AE54-93B75341A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2.5.3 </a:t>
            </a:r>
            <a:r>
              <a:rPr lang="zh-CN" altLang="en-US"/>
              <a:t>自动装配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2EE228A-88FA-4129-89D6-BD9720670155}"/>
              </a:ext>
            </a:extLst>
          </p:cNvPr>
          <p:cNvSpPr/>
          <p:nvPr/>
        </p:nvSpPr>
        <p:spPr bwMode="auto">
          <a:xfrm>
            <a:off x="466727" y="1092202"/>
            <a:ext cx="8220075" cy="128587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0" hangingPunct="0"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81FCB6F-73AE-4C25-A940-0353C213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7" y="1092200"/>
            <a:ext cx="8220075" cy="1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所谓自动装配，就是将一个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自动的注入到到其他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Spring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&lt;bean&gt;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元素中包含一个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autowire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属性，我们可以通过</a:t>
            </a:r>
            <a:r>
              <a:rPr lang="zh-CN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</a:t>
            </a:r>
            <a:r>
              <a:rPr lang="zh-CN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的属性值来自动装配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autowire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属性有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个值，其值及说明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下表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所示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916" name="Picture 28">
            <a:extLst>
              <a:ext uri="{FF2B5EF4-FFF2-40B4-BE49-F238E27FC236}">
                <a16:creationId xmlns:a16="http://schemas.microsoft.com/office/drawing/2014/main" xmlns="" id="{4A563CBD-CBAD-404E-9043-93CA946D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5852" y="2684465"/>
            <a:ext cx="6962775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xmlns="" id="{E8481537-7329-40F3-BAC1-DAC842F59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2.5.3 </a:t>
            </a:r>
            <a:r>
              <a:rPr lang="zh-CN" altLang="en-US"/>
              <a:t>自动装配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45891AF-8A85-45FF-AA1C-07368AD008AF}"/>
              </a:ext>
            </a:extLst>
          </p:cNvPr>
          <p:cNvSpPr/>
          <p:nvPr/>
        </p:nvSpPr>
        <p:spPr bwMode="auto">
          <a:xfrm>
            <a:off x="466727" y="1079500"/>
            <a:ext cx="8220075" cy="50800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0" hangingPunct="0"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1DD5802-0DA3-4FBF-A3E3-105C790F7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7" y="1079501"/>
            <a:ext cx="8220075" cy="45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自动装配，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使用方式如下：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7" name="矩形 5">
            <a:extLst>
              <a:ext uri="{FF2B5EF4-FFF2-40B4-BE49-F238E27FC236}">
                <a16:creationId xmlns:a16="http://schemas.microsoft.com/office/drawing/2014/main" xmlns="" id="{2A77C063-F520-4836-9A30-E67E21827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1884363"/>
            <a:ext cx="184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600">
              <a:solidFill>
                <a:schemeClr val="bg1"/>
              </a:solidFill>
            </a:endParaRPr>
          </a:p>
          <a:p>
            <a:endParaRPr lang="zh-CN" altLang="zh-CN" sz="1600"/>
          </a:p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8918" name="矩形 9">
            <a:extLst>
              <a:ext uri="{FF2B5EF4-FFF2-40B4-BE49-F238E27FC236}">
                <a16:creationId xmlns:a16="http://schemas.microsoft.com/office/drawing/2014/main" xmlns="" id="{F21A24EF-9DD8-4981-95B9-6095E9B4D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7" y="2336802"/>
            <a:ext cx="37893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bg1"/>
                </a:solidFill>
              </a:rPr>
              <a:t>JDBC</a:t>
            </a:r>
            <a:r>
              <a:rPr lang="zh-CN" altLang="zh-CN" sz="1600">
                <a:solidFill>
                  <a:schemeClr val="bg1"/>
                </a:solidFill>
              </a:rPr>
              <a:t>驱动器：由数据库厂商创建，也称为</a:t>
            </a:r>
            <a:r>
              <a:rPr lang="en-US" altLang="zh-CN" sz="1600">
                <a:solidFill>
                  <a:schemeClr val="bg1"/>
                </a:solidFill>
              </a:rPr>
              <a:t>JDBC</a:t>
            </a:r>
            <a:r>
              <a:rPr lang="zh-CN" altLang="zh-CN" sz="1600">
                <a:solidFill>
                  <a:schemeClr val="bg1"/>
                </a:solidFill>
              </a:rPr>
              <a:t>驱动程序。负责与特定的数据库连接，以及处理通信细节。</a:t>
            </a:r>
          </a:p>
        </p:txBody>
      </p:sp>
      <p:sp>
        <p:nvSpPr>
          <p:cNvPr id="28" name="AutoShape 2">
            <a:extLst>
              <a:ext uri="{FF2B5EF4-FFF2-40B4-BE49-F238E27FC236}">
                <a16:creationId xmlns:a16="http://schemas.microsoft.com/office/drawing/2014/main" xmlns="" id="{AC74C1E5-0710-4670-9B6F-EC5B1C2A5E65}"/>
              </a:ext>
            </a:extLst>
          </p:cNvPr>
          <p:cNvSpPr>
            <a:spLocks noChangeArrowheads="1"/>
          </p:cNvSpPr>
          <p:nvPr/>
        </p:nvSpPr>
        <p:spPr bwMode="grayWhite">
          <a:xfrm>
            <a:off x="466725" y="1685925"/>
            <a:ext cx="8210550" cy="2400300"/>
          </a:xfrm>
          <a:prstGeom prst="roundRect">
            <a:avLst>
              <a:gd name="adj" fmla="val 9583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zh-CN" altLang="zh-CN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D4E262B4-6FC9-4BB3-A99C-E3B1505E0D01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1833563"/>
            <a:ext cx="228600" cy="628650"/>
            <a:chOff x="1243583" y="2674449"/>
            <a:chExt cx="228600" cy="628458"/>
          </a:xfrm>
        </p:grpSpPr>
        <p:sp>
          <p:nvSpPr>
            <p:cNvPr id="38939" name="Line 20">
              <a:extLst>
                <a:ext uri="{FF2B5EF4-FFF2-40B4-BE49-F238E27FC236}">
                  <a16:creationId xmlns:a16="http://schemas.microsoft.com/office/drawing/2014/main" xmlns="" id="{BBDFFB15-AEB0-4C03-BAFF-B7267AC774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40218" y="2895837"/>
              <a:ext cx="444386" cy="161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Oval 5">
              <a:extLst>
                <a:ext uri="{FF2B5EF4-FFF2-40B4-BE49-F238E27FC236}">
                  <a16:creationId xmlns:a16="http://schemas.microsoft.com/office/drawing/2014/main" xmlns="" id="{A074798D-8842-44B1-8FF6-82480AB62C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3074307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B94DE04C-2D28-4696-B495-FD2C5F0ABD3D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2460625"/>
            <a:ext cx="228600" cy="647700"/>
            <a:chOff x="1243583" y="4625235"/>
            <a:chExt cx="228600" cy="648771"/>
          </a:xfrm>
        </p:grpSpPr>
        <p:sp>
          <p:nvSpPr>
            <p:cNvPr id="38937" name="Line 20">
              <a:extLst>
                <a:ext uri="{FF2B5EF4-FFF2-40B4-BE49-F238E27FC236}">
                  <a16:creationId xmlns:a16="http://schemas.microsoft.com/office/drawing/2014/main" xmlns="" id="{E6A2AEB9-0BC6-4484-8FC1-C06DEE3BCF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4876693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8" name="Oval 21">
              <a:extLst>
                <a:ext uri="{FF2B5EF4-FFF2-40B4-BE49-F238E27FC236}">
                  <a16:creationId xmlns:a16="http://schemas.microsoft.com/office/drawing/2014/main" xmlns="" id="{1C8E5DBE-8158-4AEA-B2C5-24268ECF902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3583" y="5045406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xmlns="" id="{59776F6C-0CC7-40C8-B02D-752582375A01}"/>
              </a:ext>
            </a:extLst>
          </p:cNvPr>
          <p:cNvGrpSpPr>
            <a:grpSpLocks/>
          </p:cNvGrpSpPr>
          <p:nvPr/>
        </p:nvGrpSpPr>
        <p:grpSpPr bwMode="auto">
          <a:xfrm>
            <a:off x="1296988" y="3109915"/>
            <a:ext cx="228600" cy="655637"/>
            <a:chOff x="1248916" y="5275957"/>
            <a:chExt cx="228600" cy="655082"/>
          </a:xfrm>
        </p:grpSpPr>
        <p:sp>
          <p:nvSpPr>
            <p:cNvPr id="38935" name="Line 20">
              <a:extLst>
                <a:ext uri="{FF2B5EF4-FFF2-40B4-BE49-F238E27FC236}">
                  <a16:creationId xmlns:a16="http://schemas.microsoft.com/office/drawing/2014/main" xmlns="" id="{7BD5CD9D-3190-45A7-876D-BC142CD599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10149" y="5527415"/>
              <a:ext cx="502916" cy="0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Oval 5">
              <a:extLst>
                <a:ext uri="{FF2B5EF4-FFF2-40B4-BE49-F238E27FC236}">
                  <a16:creationId xmlns:a16="http://schemas.microsoft.com/office/drawing/2014/main" xmlns="" id="{7FB91BF5-FB35-49C8-98E4-38F1737340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48916" y="5702439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8CCDE1A8-8702-41F8-BFBB-465FAD6A2A21}"/>
              </a:ext>
            </a:extLst>
          </p:cNvPr>
          <p:cNvGrpSpPr>
            <a:grpSpLocks/>
          </p:cNvGrpSpPr>
          <p:nvPr/>
        </p:nvGrpSpPr>
        <p:grpSpPr bwMode="auto">
          <a:xfrm>
            <a:off x="1819277" y="1824038"/>
            <a:ext cx="5789613" cy="646112"/>
            <a:chOff x="1771838" y="2771545"/>
            <a:chExt cx="5788925" cy="64624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xmlns="" id="{7971D93E-89A4-47D9-B57B-81A7BDDE18DC}"/>
                </a:ext>
              </a:extLst>
            </p:cNvPr>
            <p:cNvSpPr/>
            <p:nvPr/>
          </p:nvSpPr>
          <p:spPr>
            <a:xfrm>
              <a:off x="1811521" y="2771545"/>
              <a:ext cx="5709558" cy="6462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修改上一节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UserServiceImple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和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UserController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，分别增加类属性的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setter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方法；</a:t>
              </a: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xmlns="" id="{923EC575-146D-4696-8433-A0382956B17B}"/>
                </a:ext>
              </a:extLst>
            </p:cNvPr>
            <p:cNvCxnSpPr/>
            <p:nvPr/>
          </p:nvCxnSpPr>
          <p:spPr>
            <a:xfrm>
              <a:off x="1771838" y="3376508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xmlns="" id="{5B7575DC-D745-421D-9606-73F15B899DBF}"/>
              </a:ext>
            </a:extLst>
          </p:cNvPr>
          <p:cNvGrpSpPr>
            <a:grpSpLocks/>
          </p:cNvGrpSpPr>
          <p:nvPr/>
        </p:nvGrpSpPr>
        <p:grpSpPr bwMode="auto">
          <a:xfrm>
            <a:off x="1819277" y="2706690"/>
            <a:ext cx="5789613" cy="369887"/>
            <a:chOff x="1771838" y="4916984"/>
            <a:chExt cx="5788925" cy="369332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8800CF1B-1F96-4967-A3E8-119CBFA69FF2}"/>
                </a:ext>
              </a:extLst>
            </p:cNvPr>
            <p:cNvSpPr/>
            <p:nvPr/>
          </p:nvSpPr>
          <p:spPr>
            <a:xfrm>
              <a:off x="1811521" y="4916984"/>
              <a:ext cx="570955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修改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Spring</a:t>
              </a: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配置文件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，使用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autowire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属性配置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Bean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；</a:t>
              </a: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xmlns="" id="{A9858793-6CCC-40C2-8684-BBE200022DD6}"/>
                </a:ext>
              </a:extLst>
            </p:cNvPr>
            <p:cNvCxnSpPr/>
            <p:nvPr/>
          </p:nvCxnSpPr>
          <p:spPr>
            <a:xfrm>
              <a:off x="1771838" y="5273635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392D4C7D-6EAC-4383-AF48-800E57DA9134}"/>
              </a:ext>
            </a:extLst>
          </p:cNvPr>
          <p:cNvGrpSpPr>
            <a:grpSpLocks/>
          </p:cNvGrpSpPr>
          <p:nvPr/>
        </p:nvGrpSpPr>
        <p:grpSpPr bwMode="auto">
          <a:xfrm>
            <a:off x="1819277" y="3357565"/>
            <a:ext cx="5789613" cy="369887"/>
            <a:chOff x="1771838" y="5628382"/>
            <a:chExt cx="5788925" cy="369332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xmlns="" id="{48EE3750-49F3-4C10-B2B0-09854F0255E3}"/>
                </a:ext>
              </a:extLst>
            </p:cNvPr>
            <p:cNvSpPr/>
            <p:nvPr/>
          </p:nvSpPr>
          <p:spPr>
            <a:xfrm>
              <a:off x="1811521" y="5628382"/>
              <a:ext cx="570955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重新测试程序。</a:t>
              </a: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xmlns="" id="{F9F520AE-07FC-45E7-BA6E-7E9014363D92}"/>
                </a:ext>
              </a:extLst>
            </p:cNvPr>
            <p:cNvCxnSpPr/>
            <p:nvPr/>
          </p:nvCxnSpPr>
          <p:spPr>
            <a:xfrm>
              <a:off x="1771838" y="5992959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xmlns="" id="{B0BB2931-D581-493F-B732-310F0E87D9E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240215"/>
            <a:ext cx="8591550" cy="1462087"/>
            <a:chOff x="798316" y="1543051"/>
            <a:chExt cx="7708761" cy="3072853"/>
          </a:xfrm>
        </p:grpSpPr>
        <p:sp>
          <p:nvSpPr>
            <p:cNvPr id="38927" name="矩形 86">
              <a:extLst>
                <a:ext uri="{FF2B5EF4-FFF2-40B4-BE49-F238E27FC236}">
                  <a16:creationId xmlns:a16="http://schemas.microsoft.com/office/drawing/2014/main" xmlns="" id="{4F590D7B-BD8B-4D92-866F-823CAC0E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16" y="1543051"/>
              <a:ext cx="7708761" cy="3072853"/>
            </a:xfrm>
            <a:prstGeom prst="rect">
              <a:avLst/>
            </a:prstGeom>
            <a:solidFill>
              <a:srgbClr val="E7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8928" name="矩形 87">
              <a:extLst>
                <a:ext uri="{FF2B5EF4-FFF2-40B4-BE49-F238E27FC236}">
                  <a16:creationId xmlns:a16="http://schemas.microsoft.com/office/drawing/2014/main" xmlns="" id="{183C7DF8-CB85-4C77-BA37-A9F16DF79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16" y="1582342"/>
              <a:ext cx="7708761" cy="2522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&lt;bean id="userDao" class="com.itheima.annotation.UserDaoImpl"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&lt;bean id="userService" class="com.itheima.annotation.UserServiceImpl" 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autowire="byName" 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&lt;bean id="userController" class="com.itheima.annotation.UserController" 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autowire="byName" 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/&gt;</a:t>
              </a:r>
              <a:endParaRPr lang="zh-CN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xmlns="" id="{44068D05-6CD4-4F83-B02F-2825E45F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68265"/>
            <a:ext cx="5148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346D0AA5-71CF-477E-8978-38A00731126E}"/>
              </a:ext>
            </a:extLst>
          </p:cNvPr>
          <p:cNvGrpSpPr>
            <a:grpSpLocks/>
          </p:cNvGrpSpPr>
          <p:nvPr/>
        </p:nvGrpSpPr>
        <p:grpSpPr bwMode="auto">
          <a:xfrm>
            <a:off x="2276257" y="798792"/>
            <a:ext cx="6346825" cy="3457574"/>
            <a:chOff x="2374672" y="3293225"/>
            <a:chExt cx="5913437" cy="628545"/>
          </a:xfrm>
        </p:grpSpPr>
        <p:sp>
          <p:nvSpPr>
            <p:cNvPr id="39943" name="圆角矩形 1">
              <a:extLst>
                <a:ext uri="{FF2B5EF4-FFF2-40B4-BE49-F238E27FC236}">
                  <a16:creationId xmlns:a16="http://schemas.microsoft.com/office/drawing/2014/main" xmlns="" id="{EA2D6A7A-FF9D-46DD-B4E9-183339EA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672" y="3362857"/>
              <a:ext cx="5913437" cy="516781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44" name="矩形 2">
              <a:extLst>
                <a:ext uri="{FF2B5EF4-FFF2-40B4-BE49-F238E27FC236}">
                  <a16:creationId xmlns:a16="http://schemas.microsoft.com/office/drawing/2014/main" xmlns="" id="{FD92E8CA-C797-42B2-92DB-87B95368F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842" y="3293225"/>
              <a:ext cx="5739381" cy="628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2000">
                <a:solidFill>
                  <a:srgbClr val="000000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E291540-8EE0-4642-AC90-8323A4AB02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45" y="194354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7F3692E-1467-4A8D-AABB-72681F546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780" y="1073595"/>
            <a:ext cx="59118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本章对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进行了详细讲解，首先介绍了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的配置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，然后通过案例讲解了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实例化的三种方式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，接下来介绍了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的作用域和生命周期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，最后讲解了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的三种装配方式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通过本章的学习，要求读者了解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的装配过程，并能使用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的装配进行开发。</a:t>
            </a:r>
          </a:p>
        </p:txBody>
      </p:sp>
      <p:sp>
        <p:nvSpPr>
          <p:cNvPr id="39942" name="标题 1">
            <a:extLst>
              <a:ext uri="{FF2B5EF4-FFF2-40B4-BE49-F238E27FC236}">
                <a16:creationId xmlns:a16="http://schemas.microsoft.com/office/drawing/2014/main" xmlns="" id="{9E41E78F-B13B-4AA0-BF54-E5CCFBE0D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2.6 </a:t>
            </a:r>
            <a:r>
              <a:rPr lang="zh-CN" altLang="en-US"/>
              <a:t>本章小结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xmlns="" id="{7E0A076F-4A45-4FF1-B879-071D8D4E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&amp;</a:t>
            </a:r>
            <a:r>
              <a:rPr lang="zh-CN" altLang="en-US"/>
              <a:t>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029E71C-8FEA-4113-98C8-4A8F9CA3961A}"/>
              </a:ext>
            </a:extLst>
          </p:cNvPr>
          <p:cNvSpPr txBox="1">
            <a:spLocks/>
          </p:cNvSpPr>
          <p:nvPr/>
        </p:nvSpPr>
        <p:spPr bwMode="auto">
          <a:xfrm>
            <a:off x="323358" y="997662"/>
            <a:ext cx="7975600" cy="41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None/>
              <a:defRPr/>
            </a:pP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请简述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的生命周期。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请简述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的几种装配方式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预习作业</a:t>
            </a:r>
            <a:endParaRPr lang="en-US" altLang="zh-CN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什么是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AOP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有哪些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通知类型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xmlns="" id="{AD515595-A188-4514-B067-8CB12695B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学习目标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B26450BC-1CB9-4292-88C5-E1184CA698FA}"/>
              </a:ext>
            </a:extLst>
          </p:cNvPr>
          <p:cNvGrpSpPr>
            <a:grpSpLocks/>
          </p:cNvGrpSpPr>
          <p:nvPr/>
        </p:nvGrpSpPr>
        <p:grpSpPr bwMode="auto">
          <a:xfrm>
            <a:off x="1704404" y="1750026"/>
            <a:ext cx="5346701" cy="4137027"/>
            <a:chOff x="1592933" y="2061266"/>
            <a:chExt cx="5346636" cy="4136961"/>
          </a:xfrm>
        </p:grpSpPr>
        <p:grpSp>
          <p:nvGrpSpPr>
            <p:cNvPr id="12316" name="组合 41">
              <a:extLst>
                <a:ext uri="{FF2B5EF4-FFF2-40B4-BE49-F238E27FC236}">
                  <a16:creationId xmlns:a16="http://schemas.microsoft.com/office/drawing/2014/main" xmlns="" id="{36E7FBDD-2149-4E72-BE5D-CA16AAE1D5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2933" y="2061266"/>
              <a:ext cx="5346636" cy="4136961"/>
              <a:chOff x="1347567" y="1671264"/>
              <a:chExt cx="5346636" cy="4136767"/>
            </a:xfrm>
          </p:grpSpPr>
          <p:graphicFrame>
            <p:nvGraphicFramePr>
              <p:cNvPr id="12321" name="图表 2">
                <a:extLst>
                  <a:ext uri="{FF2B5EF4-FFF2-40B4-BE49-F238E27FC236}">
                    <a16:creationId xmlns:a16="http://schemas.microsoft.com/office/drawing/2014/main" xmlns="" id="{E1659222-E61A-4830-9701-EF347EFDA45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347567" y="1671264"/>
              <a:ext cx="5346636" cy="4136767"/>
            </p:xfrm>
            <a:graphic>
              <a:graphicData uri="http://schemas.openxmlformats.org/presentationml/2006/ole">
                <p:oleObj spid="_x0000_s12344" r:id="rId4" imgW="5346655" imgH="4139543" progId="Excel.Sheet.8">
                  <p:embed/>
                </p:oleObj>
              </a:graphicData>
            </a:graphic>
          </p:graphicFrame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5B36F097-6122-4A67-B348-41F534A77255}"/>
                  </a:ext>
                </a:extLst>
              </p:cNvPr>
              <p:cNvSpPr txBox="1"/>
              <p:nvPr/>
            </p:nvSpPr>
            <p:spPr bwMode="auto">
              <a:xfrm>
                <a:off x="3762125" y="2290351"/>
                <a:ext cx="1042975" cy="4308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zh-CN" altLang="en-US" sz="22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595DD992-B688-4A80-8299-44D406DBD1DB}"/>
                  </a:ext>
                </a:extLst>
              </p:cNvPr>
              <p:cNvSpPr txBox="1"/>
              <p:nvPr/>
            </p:nvSpPr>
            <p:spPr bwMode="auto">
              <a:xfrm rot="3902762" flipV="1">
                <a:off x="2592973" y="3716283"/>
                <a:ext cx="1041335" cy="43088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zh-CN" altLang="en-US" sz="2200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23CA2548-EEE4-4558-A91D-5829482BC3C8}"/>
                  </a:ext>
                </a:extLst>
              </p:cNvPr>
              <p:cNvSpPr txBox="1"/>
              <p:nvPr/>
            </p:nvSpPr>
            <p:spPr bwMode="auto">
              <a:xfrm rot="6886003" flipH="1" flipV="1">
                <a:off x="4635266" y="3687709"/>
                <a:ext cx="1041335" cy="43088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zh-CN" altLang="en-US" sz="2200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</a:p>
            </p:txBody>
          </p:sp>
        </p:grpSp>
        <p:grpSp>
          <p:nvGrpSpPr>
            <p:cNvPr id="12317" name="组合 2">
              <a:extLst>
                <a:ext uri="{FF2B5EF4-FFF2-40B4-BE49-F238E27FC236}">
                  <a16:creationId xmlns:a16="http://schemas.microsoft.com/office/drawing/2014/main" xmlns="" id="{88A2CD5C-3A36-45CA-97EB-CB4E7E5A7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775" y="3337585"/>
              <a:ext cx="1203325" cy="1201737"/>
              <a:chOff x="3692088" y="2878838"/>
              <a:chExt cx="1203191" cy="1201737"/>
            </a:xfrm>
          </p:grpSpPr>
          <p:sp>
            <p:nvSpPr>
              <p:cNvPr id="45" name="弧形 44">
                <a:extLst>
                  <a:ext uri="{FF2B5EF4-FFF2-40B4-BE49-F238E27FC236}">
                    <a16:creationId xmlns:a16="http://schemas.microsoft.com/office/drawing/2014/main" xmlns="" id="{3DDAE93C-865C-4AFC-B7F0-B9D13FC56AA5}"/>
                  </a:ext>
                </a:extLst>
              </p:cNvPr>
              <p:cNvSpPr/>
              <p:nvPr/>
            </p:nvSpPr>
            <p:spPr bwMode="auto">
              <a:xfrm rot="5400000">
                <a:off x="3693461" y="2878121"/>
                <a:ext cx="1201719" cy="1203176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xmlns="" id="{471C4BA9-31CF-4353-A474-E1DB0D38C191}"/>
                  </a:ext>
                </a:extLst>
              </p:cNvPr>
              <p:cNvSpPr/>
              <p:nvPr/>
            </p:nvSpPr>
            <p:spPr bwMode="auto">
              <a:xfrm>
                <a:off x="3795907" y="2996323"/>
                <a:ext cx="990477" cy="992172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7" name="弧形 46">
                <a:extLst>
                  <a:ext uri="{FF2B5EF4-FFF2-40B4-BE49-F238E27FC236}">
                    <a16:creationId xmlns:a16="http://schemas.microsoft.com/office/drawing/2014/main" xmlns="" id="{9AFF0347-E20F-4E60-9DF5-D89183A6013E}"/>
                  </a:ext>
                </a:extLst>
              </p:cNvPr>
              <p:cNvSpPr/>
              <p:nvPr/>
            </p:nvSpPr>
            <p:spPr bwMode="auto">
              <a:xfrm rot="16200000">
                <a:off x="3891894" y="3136857"/>
                <a:ext cx="822312" cy="753969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52" name="组合 6">
            <a:extLst>
              <a:ext uri="{FF2B5EF4-FFF2-40B4-BE49-F238E27FC236}">
                <a16:creationId xmlns:a16="http://schemas.microsoft.com/office/drawing/2014/main" xmlns="" id="{0335AEA8-F562-4F41-831A-88A0DB77EABA}"/>
              </a:ext>
            </a:extLst>
          </p:cNvPr>
          <p:cNvGrpSpPr>
            <a:grpSpLocks/>
          </p:cNvGrpSpPr>
          <p:nvPr/>
        </p:nvGrpSpPr>
        <p:grpSpPr bwMode="auto">
          <a:xfrm>
            <a:off x="2467152" y="931453"/>
            <a:ext cx="3969589" cy="1072574"/>
            <a:chOff x="5506356" y="1662111"/>
            <a:chExt cx="3716385" cy="1071401"/>
          </a:xfrm>
        </p:grpSpPr>
        <p:sp>
          <p:nvSpPr>
            <p:cNvPr id="12309" name="矩形 5">
              <a:extLst>
                <a:ext uri="{FF2B5EF4-FFF2-40B4-BE49-F238E27FC236}">
                  <a16:creationId xmlns:a16="http://schemas.microsoft.com/office/drawing/2014/main" xmlns="" id="{5FA95491-5BD5-4D18-AF13-4F84EAB098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506356" y="1662111"/>
              <a:ext cx="3395359" cy="972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实例化</a:t>
              </a:r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Bean</a:t>
              </a: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的三种方式</a:t>
              </a:r>
              <a:endPara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ts val="3600"/>
                </a:lnSpc>
              </a:pPr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Bean</a:t>
              </a: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的三种装配方式</a:t>
              </a:r>
            </a:p>
          </p:txBody>
        </p:sp>
        <p:grpSp>
          <p:nvGrpSpPr>
            <p:cNvPr id="12310" name="组合 16">
              <a:extLst>
                <a:ext uri="{FF2B5EF4-FFF2-40B4-BE49-F238E27FC236}">
                  <a16:creationId xmlns:a16="http://schemas.microsoft.com/office/drawing/2014/main" xmlns="" id="{36277E38-9E4C-4C98-859C-DC39D52C917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620096" y="2286831"/>
              <a:ext cx="3367167" cy="446681"/>
              <a:chOff x="980659" y="2862509"/>
              <a:chExt cx="3520854" cy="446892"/>
            </a:xfrm>
          </p:grpSpPr>
          <p:cxnSp>
            <p:nvCxnSpPr>
              <p:cNvPr id="12314" name="直接连接符 7">
                <a:extLst>
                  <a:ext uri="{FF2B5EF4-FFF2-40B4-BE49-F238E27FC236}">
                    <a16:creationId xmlns:a16="http://schemas.microsoft.com/office/drawing/2014/main" xmlns="" id="{B173775E-6C82-49F8-82F2-1E1A84C6FA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80659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15" name="直接连接符 10">
                <a:extLst>
                  <a:ext uri="{FF2B5EF4-FFF2-40B4-BE49-F238E27FC236}">
                    <a16:creationId xmlns:a16="http://schemas.microsoft.com/office/drawing/2014/main" xmlns="" id="{85D97194-BCF5-448D-BF5C-D9CCE897D42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35733" y="3294594"/>
                <a:ext cx="3265780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11" name="组合 15">
              <a:extLst>
                <a:ext uri="{FF2B5EF4-FFF2-40B4-BE49-F238E27FC236}">
                  <a16:creationId xmlns:a16="http://schemas.microsoft.com/office/drawing/2014/main" xmlns="" id="{05DD6F18-06E6-4401-8507-AA7B0ED1DD0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767741" y="1827378"/>
              <a:ext cx="455000" cy="520715"/>
              <a:chOff x="1419028" y="4069721"/>
              <a:chExt cx="475767" cy="520961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xmlns="" id="{E1A10A27-2581-4AFE-BC53-6B0137059931}"/>
                  </a:ext>
                </a:extLst>
              </p:cNvPr>
              <p:cNvSpPr/>
              <p:nvPr/>
            </p:nvSpPr>
            <p:spPr bwMode="auto">
              <a:xfrm>
                <a:off x="1419028" y="4086250"/>
                <a:ext cx="475547" cy="472781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FD4A716A-DBA6-4080-B9D8-0D8BE888BEF5}"/>
                  </a:ext>
                </a:extLst>
              </p:cNvPr>
              <p:cNvSpPr txBox="1"/>
              <p:nvPr/>
            </p:nvSpPr>
            <p:spPr>
              <a:xfrm>
                <a:off x="1490515" y="4070385"/>
                <a:ext cx="335680" cy="520376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" name="组合 17">
            <a:extLst>
              <a:ext uri="{FF2B5EF4-FFF2-40B4-BE49-F238E27FC236}">
                <a16:creationId xmlns:a16="http://schemas.microsoft.com/office/drawing/2014/main" xmlns="" id="{4A696341-1B96-4747-AC73-94FECEA129B8}"/>
              </a:ext>
            </a:extLst>
          </p:cNvPr>
          <p:cNvGrpSpPr>
            <a:grpSpLocks/>
          </p:cNvGrpSpPr>
          <p:nvPr/>
        </p:nvGrpSpPr>
        <p:grpSpPr bwMode="auto">
          <a:xfrm>
            <a:off x="435012" y="4228686"/>
            <a:ext cx="3205232" cy="1096391"/>
            <a:chOff x="633515" y="3950799"/>
            <a:chExt cx="3038592" cy="1094642"/>
          </a:xfrm>
        </p:grpSpPr>
        <p:grpSp>
          <p:nvGrpSpPr>
            <p:cNvPr id="12302" name="组合 26">
              <a:extLst>
                <a:ext uri="{FF2B5EF4-FFF2-40B4-BE49-F238E27FC236}">
                  <a16:creationId xmlns:a16="http://schemas.microsoft.com/office/drawing/2014/main" xmlns="" id="{0BD09011-69B0-44B1-9F8E-23D4015E7E2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12307" name="直接连接符 27">
                <a:extLst>
                  <a:ext uri="{FF2B5EF4-FFF2-40B4-BE49-F238E27FC236}">
                    <a16:creationId xmlns:a16="http://schemas.microsoft.com/office/drawing/2014/main" xmlns="" id="{F3039CF9-B58B-40FF-B38B-31CE8F13515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08" name="直接连接符 28">
                <a:extLst>
                  <a:ext uri="{FF2B5EF4-FFF2-40B4-BE49-F238E27FC236}">
                    <a16:creationId xmlns:a16="http://schemas.microsoft.com/office/drawing/2014/main" xmlns="" id="{5D858A11-EF73-4C8E-B261-B23B9FBEE7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03" name="组合 29">
              <a:extLst>
                <a:ext uri="{FF2B5EF4-FFF2-40B4-BE49-F238E27FC236}">
                  <a16:creationId xmlns:a16="http://schemas.microsoft.com/office/drawing/2014/main" xmlns="" id="{AF1DB2BE-7A24-4A7B-8B98-06C244842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515" y="4522674"/>
              <a:ext cx="474576" cy="522767"/>
              <a:chOff x="1318173" y="3524885"/>
              <a:chExt cx="474576" cy="522767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xmlns="" id="{4782AEAA-44D4-4057-873E-1AB63458FB7D}"/>
                  </a:ext>
                </a:extLst>
              </p:cNvPr>
              <p:cNvSpPr/>
              <p:nvPr/>
            </p:nvSpPr>
            <p:spPr bwMode="auto">
              <a:xfrm>
                <a:off x="1318173" y="3549972"/>
                <a:ext cx="474576" cy="473906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2C38E42D-098A-4749-A624-B0431164AC82}"/>
                  </a:ext>
                </a:extLst>
              </p:cNvPr>
              <p:cNvSpPr txBox="1"/>
              <p:nvPr/>
            </p:nvSpPr>
            <p:spPr>
              <a:xfrm>
                <a:off x="1370551" y="3524612"/>
                <a:ext cx="334901" cy="52304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04" name="矩形 21">
              <a:extLst>
                <a:ext uri="{FF2B5EF4-FFF2-40B4-BE49-F238E27FC236}">
                  <a16:creationId xmlns:a16="http://schemas.microsoft.com/office/drawing/2014/main" xmlns="" id="{CE45A838-6B3C-4984-8D8B-750974C8B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85" y="3961517"/>
              <a:ext cx="2575222" cy="97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Bean</a:t>
              </a: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的常用属性及其子元素</a:t>
              </a:r>
              <a:endPara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0E8F5C10-3E05-46C6-8B34-4DFD5822D3AF}"/>
              </a:ext>
            </a:extLst>
          </p:cNvPr>
          <p:cNvGrpSpPr>
            <a:grpSpLocks/>
          </p:cNvGrpSpPr>
          <p:nvPr/>
        </p:nvGrpSpPr>
        <p:grpSpPr bwMode="auto">
          <a:xfrm>
            <a:off x="5036566" y="4251925"/>
            <a:ext cx="3730624" cy="1104900"/>
            <a:chOff x="5338639" y="4225925"/>
            <a:chExt cx="3357686" cy="1104900"/>
          </a:xfrm>
        </p:grpSpPr>
        <p:grpSp>
          <p:nvGrpSpPr>
            <p:cNvPr id="12295" name="组合 38">
              <a:extLst>
                <a:ext uri="{FF2B5EF4-FFF2-40B4-BE49-F238E27FC236}">
                  <a16:creationId xmlns:a16="http://schemas.microsoft.com/office/drawing/2014/main" xmlns="" id="{15B0FFAB-24A4-45C9-A909-AB239CCCC68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53163" y="4225925"/>
              <a:ext cx="2178050" cy="652463"/>
              <a:chOff x="860198" y="2352244"/>
              <a:chExt cx="2178276" cy="652213"/>
            </a:xfrm>
          </p:grpSpPr>
          <p:cxnSp>
            <p:nvCxnSpPr>
              <p:cNvPr id="12300" name="直接连接符 39">
                <a:extLst>
                  <a:ext uri="{FF2B5EF4-FFF2-40B4-BE49-F238E27FC236}">
                    <a16:creationId xmlns:a16="http://schemas.microsoft.com/office/drawing/2014/main" xmlns="" id="{49B852C9-72BA-48B6-A2F3-573FDF475E6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01" name="直接连接符 40">
                <a:extLst>
                  <a:ext uri="{FF2B5EF4-FFF2-40B4-BE49-F238E27FC236}">
                    <a16:creationId xmlns:a16="http://schemas.microsoft.com/office/drawing/2014/main" xmlns="" id="{DE62E853-51BF-422D-93A2-CAC88DE5E7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296" name="组合 41">
              <a:extLst>
                <a:ext uri="{FF2B5EF4-FFF2-40B4-BE49-F238E27FC236}">
                  <a16:creationId xmlns:a16="http://schemas.microsoft.com/office/drawing/2014/main" xmlns="" id="{FA386376-875B-4AD3-9DE5-01210FEAF55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xmlns="" id="{CE9E9CF4-E2E9-4375-9141-205656E54C0A}"/>
                  </a:ext>
                </a:extLst>
              </p:cNvPr>
              <p:cNvSpPr/>
              <p:nvPr/>
            </p:nvSpPr>
            <p:spPr bwMode="auto">
              <a:xfrm>
                <a:off x="1232465" y="3558997"/>
                <a:ext cx="474209" cy="47407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FF0C4B88-E048-4203-A7EE-FF64F89DEC0C}"/>
                  </a:ext>
                </a:extLst>
              </p:cNvPr>
              <p:cNvSpPr txBox="1"/>
              <p:nvPr/>
            </p:nvSpPr>
            <p:spPr>
              <a:xfrm>
                <a:off x="1305665" y="3533629"/>
                <a:ext cx="335765" cy="5232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297" name="矩形 51">
              <a:extLst>
                <a:ext uri="{FF2B5EF4-FFF2-40B4-BE49-F238E27FC236}">
                  <a16:creationId xmlns:a16="http://schemas.microsoft.com/office/drawing/2014/main" xmlns="" id="{54F4BA34-4FAB-42A2-BFD0-515B47BED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639" y="4234498"/>
              <a:ext cx="2884816" cy="973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</a:pPr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Bean</a:t>
              </a: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的作用域和</a:t>
              </a:r>
              <a:endPara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algn="r" eaLnBrk="1" hangingPunct="1"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生命周期</a:t>
              </a:r>
              <a:endPara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xmlns="" id="{ECA2F783-8EED-413B-8960-B765FC4A1C62}"/>
              </a:ext>
            </a:extLst>
          </p:cNvPr>
          <p:cNvSpPr txBox="1">
            <a:spLocks/>
          </p:cNvSpPr>
          <p:nvPr/>
        </p:nvSpPr>
        <p:spPr bwMode="auto">
          <a:xfrm>
            <a:off x="1657350" y="311150"/>
            <a:ext cx="562133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082257D8-8FC2-4C57-A0BB-43FE733FF9B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248407"/>
            <a:ext cx="7599362" cy="3443287"/>
            <a:chOff x="827088" y="1757363"/>
            <a:chExt cx="7599362" cy="3443287"/>
          </a:xfrm>
        </p:grpSpPr>
        <p:grpSp>
          <p:nvGrpSpPr>
            <p:cNvPr id="13316" name="组合 6">
              <a:extLst>
                <a:ext uri="{FF2B5EF4-FFF2-40B4-BE49-F238E27FC236}">
                  <a16:creationId xmlns:a16="http://schemas.microsoft.com/office/drawing/2014/main" xmlns="" id="{5BF74A8C-CF6F-4326-B24F-36A6CCC361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088" y="1757363"/>
              <a:ext cx="7599362" cy="3443287"/>
              <a:chOff x="827584" y="1756903"/>
              <a:chExt cx="7598806" cy="3444382"/>
            </a:xfrm>
          </p:grpSpPr>
          <p:grpSp>
            <p:nvGrpSpPr>
              <p:cNvPr id="13318" name="组合 3">
                <a:extLst>
                  <a:ext uri="{FF2B5EF4-FFF2-40B4-BE49-F238E27FC236}">
                    <a16:creationId xmlns:a16="http://schemas.microsoft.com/office/drawing/2014/main" xmlns="" id="{769BE549-B113-4D42-B750-F568ACAD18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7584" y="1756903"/>
                <a:ext cx="7598806" cy="3444382"/>
                <a:chOff x="827584" y="1756903"/>
                <a:chExt cx="7598806" cy="3444382"/>
              </a:xfrm>
            </p:grpSpPr>
            <p:sp>
              <p:nvSpPr>
                <p:cNvPr id="11" name="对角圆角矩形 10">
                  <a:extLst>
                    <a:ext uri="{FF2B5EF4-FFF2-40B4-BE49-F238E27FC236}">
                      <a16:creationId xmlns:a16="http://schemas.microsoft.com/office/drawing/2014/main" xmlns="" id="{22749B8A-7D56-44F2-9370-4502C6013E1C}"/>
                    </a:ext>
                  </a:extLst>
                </p:cNvPr>
                <p:cNvSpPr/>
                <p:nvPr/>
              </p:nvSpPr>
              <p:spPr>
                <a:xfrm>
                  <a:off x="827584" y="1825187"/>
                  <a:ext cx="5719344" cy="647906"/>
                </a:xfrm>
                <a:prstGeom prst="round2DiagRect">
                  <a:avLst>
                    <a:gd name="adj1" fmla="val 20943"/>
                    <a:gd name="adj2" fmla="val 0"/>
                  </a:avLst>
                </a:prstGeom>
                <a:solidFill>
                  <a:srgbClr val="0070C0"/>
                </a:solidFill>
                <a:ln>
                  <a:solidFill>
                    <a:srgbClr val="006BA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>
                    <a:solidFill>
                      <a:srgbClr val="0070C0"/>
                    </a:solidFill>
                  </a:endParaRPr>
                </a:p>
              </p:txBody>
            </p:sp>
            <p:grpSp>
              <p:nvGrpSpPr>
                <p:cNvPr id="13324" name="组合 2">
                  <a:extLst>
                    <a:ext uri="{FF2B5EF4-FFF2-40B4-BE49-F238E27FC236}">
                      <a16:creationId xmlns:a16="http://schemas.microsoft.com/office/drawing/2014/main" xmlns="" id="{EE5F687B-DBFD-43B0-BB03-0454ACF9BA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60032" y="1756903"/>
                  <a:ext cx="3566358" cy="3444382"/>
                  <a:chOff x="4860032" y="1756903"/>
                  <a:chExt cx="3566358" cy="3444382"/>
                </a:xfrm>
              </p:grpSpPr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xmlns="" id="{F6AF262F-8707-4EA9-B063-D93A35465EF4}"/>
                      </a:ext>
                    </a:extLst>
                  </p:cNvPr>
                  <p:cNvSpPr/>
                  <p:nvPr/>
                </p:nvSpPr>
                <p:spPr>
                  <a:xfrm>
                    <a:off x="4897636" y="1756903"/>
                    <a:ext cx="3444623" cy="3444382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810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326" name="TextBox 1">
                    <a:extLst>
                      <a:ext uri="{FF2B5EF4-FFF2-40B4-BE49-F238E27FC236}">
                        <a16:creationId xmlns:a16="http://schemas.microsoft.com/office/drawing/2014/main" xmlns="" id="{AC779BF1-89A3-4D82-A9BD-1D67ABF831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032" y="2606982"/>
                    <a:ext cx="3566358" cy="18312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150000"/>
                      </a:lnSpc>
                    </a:pPr>
                    <a:r>
                      <a:rPr lang="zh-CN" altLang="en-US" sz="54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主讲内容</a:t>
                    </a:r>
                    <a:endParaRPr lang="en-US" altLang="zh-CN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en-US" altLang="zh-CN" sz="3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Adobe 宋体 Std L" panose="02020300000000000000" pitchFamily="18" charset="-122"/>
                        <a:cs typeface="Times New Roman" panose="02020603050405020304" pitchFamily="18" charset="0"/>
                      </a:rPr>
                      <a:t>Speech content</a:t>
                    </a:r>
                  </a:p>
                </p:txBody>
              </p:sp>
            </p:grpSp>
          </p:grpSp>
          <p:sp>
            <p:nvSpPr>
              <p:cNvPr id="13319" name="TextBox 10">
                <a:extLst>
                  <a:ext uri="{FF2B5EF4-FFF2-40B4-BE49-F238E27FC236}">
                    <a16:creationId xmlns:a16="http://schemas.microsoft.com/office/drawing/2014/main" xmlns="" id="{EF192D58-C38D-4F8C-9DF3-F9DC92739A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755" y="2769889"/>
                <a:ext cx="422308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  Bean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的实例化</a:t>
                </a:r>
              </a:p>
            </p:txBody>
          </p:sp>
          <p:sp>
            <p:nvSpPr>
              <p:cNvPr id="13320" name="TextBox 11">
                <a:extLst>
                  <a:ext uri="{FF2B5EF4-FFF2-40B4-BE49-F238E27FC236}">
                    <a16:creationId xmlns:a16="http://schemas.microsoft.com/office/drawing/2014/main" xmlns="" id="{074324EE-F530-42D1-9683-2D7B2DC066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755" y="3455599"/>
                <a:ext cx="3791036" cy="369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2.3  Bean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的作用域</a:t>
                </a:r>
              </a:p>
            </p:txBody>
          </p:sp>
          <p:sp>
            <p:nvSpPr>
              <p:cNvPr id="13321" name="TextBox 6">
                <a:extLst>
                  <a:ext uri="{FF2B5EF4-FFF2-40B4-BE49-F238E27FC236}">
                    <a16:creationId xmlns:a16="http://schemas.microsoft.com/office/drawing/2014/main" xmlns="" id="{DD579CCA-B52A-48CC-8551-BA107A1E1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755" y="1988840"/>
                <a:ext cx="43499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  Bean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的配置</a:t>
                </a:r>
              </a:p>
            </p:txBody>
          </p:sp>
          <p:sp>
            <p:nvSpPr>
              <p:cNvPr id="13322" name="TextBox 11">
                <a:extLst>
                  <a:ext uri="{FF2B5EF4-FFF2-40B4-BE49-F238E27FC236}">
                    <a16:creationId xmlns:a16="http://schemas.microsoft.com/office/drawing/2014/main" xmlns="" id="{A7121C51-DB28-4943-97F2-E3B5AAF0F8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754" y="4103255"/>
                <a:ext cx="3791036" cy="369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2.4  Bean</a:t>
                </a:r>
                <a:r>
                  <a:rPr lang="zh-CN" altLang="en-US" sz="2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的生命周期</a:t>
                </a:r>
              </a:p>
            </p:txBody>
          </p:sp>
        </p:grpSp>
        <p:sp>
          <p:nvSpPr>
            <p:cNvPr id="13317" name="TextBox 11">
              <a:extLst>
                <a:ext uri="{FF2B5EF4-FFF2-40B4-BE49-F238E27FC236}">
                  <a16:creationId xmlns:a16="http://schemas.microsoft.com/office/drawing/2014/main" xmlns="" id="{1D080CB1-A6BA-4144-B50A-91A71641A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287" y="4741144"/>
              <a:ext cx="36575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2.5  Bean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的装配方式</a:t>
              </a: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8E97084-A6D6-4055-842E-5AEF91A63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主讲内容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1A330738-3386-4508-8170-C23AD546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1" y="913143"/>
            <a:ext cx="8863697" cy="5512856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看做一个大型工厂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容器中的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就是该工厂的产品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要想使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用这个工厂生产和管理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，就需要在配置文件中告诉它需要哪些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，以及需要使用何种方式将这些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装配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到一起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4339" name="标题 1">
            <a:extLst>
              <a:ext uri="{FF2B5EF4-FFF2-40B4-BE49-F238E27FC236}">
                <a16:creationId xmlns:a16="http://schemas.microsoft.com/office/drawing/2014/main" xmlns="" id="{2E83DD34-E10D-445A-A4A9-C9706A987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2.1 Bean</a:t>
            </a:r>
            <a:r>
              <a:rPr lang="zh-CN" altLang="en-US"/>
              <a:t>的配置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2416293-3315-496E-8D61-399FA5C4A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908300"/>
            <a:ext cx="8064500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BBB0A8BE-3014-4F97-946E-120D3A2C897C}"/>
              </a:ext>
            </a:extLst>
          </p:cNvPr>
          <p:cNvGrpSpPr>
            <a:grpSpLocks/>
          </p:cNvGrpSpPr>
          <p:nvPr/>
        </p:nvGrpSpPr>
        <p:grpSpPr bwMode="auto">
          <a:xfrm>
            <a:off x="264204" y="3085717"/>
            <a:ext cx="8426449" cy="956521"/>
            <a:chOff x="193675" y="5284788"/>
            <a:chExt cx="8427242" cy="873125"/>
          </a:xfrm>
        </p:grpSpPr>
        <p:sp>
          <p:nvSpPr>
            <p:cNvPr id="11" name="TextBox 4">
              <a:extLst>
                <a:ext uri="{FF2B5EF4-FFF2-40B4-BE49-F238E27FC236}">
                  <a16:creationId xmlns:a16="http://schemas.microsoft.com/office/drawing/2014/main" xmlns="" id="{81F004F4-E636-44FF-BE24-BE3D715C6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578" y="5416519"/>
              <a:ext cx="7653339" cy="646181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1000">
                  <a:schemeClr val="accent1">
                    <a:tint val="44500"/>
                    <a:satMod val="160000"/>
                  </a:schemeClr>
                </a:gs>
                <a:gs pos="46000">
                  <a:srgbClr val="CEE1F8"/>
                </a:gs>
                <a:gs pos="74000">
                  <a:schemeClr val="bg1"/>
                </a:gs>
              </a:gsLst>
              <a:lin ang="21594000" scaled="0"/>
            </a:gra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>
                <a:defRPr/>
              </a:pPr>
              <a:r>
                <a:rPr lang="zh-CN" altLang="en-US" b="1" dirty="0">
                  <a:solidFill>
                    <a:srgbClr val="FF0000"/>
                  </a:solidFill>
                </a:rPr>
                <a:t>小提示：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Bean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的本质就是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中的类，而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其实就是对实体类的引用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，来生产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类对象，从而实现生产和管理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 </a:t>
              </a:r>
              <a:r>
                <a:rPr lang="zh-CN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zh-CN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346" name="Picture 2" descr="E:\白沙\设计文档\素材\灯泡.png">
              <a:extLst>
                <a:ext uri="{FF2B5EF4-FFF2-40B4-BE49-F238E27FC236}">
                  <a16:creationId xmlns:a16="http://schemas.microsoft.com/office/drawing/2014/main" xmlns="" id="{E4D230DD-446E-4CB4-83ED-A3C75464D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75" y="5284788"/>
              <a:ext cx="900112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1FAAFE2-FDBB-4FFB-90BC-FA7857E0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在实际开发中，</a:t>
            </a:r>
            <a:r>
              <a:rPr lang="zh-CN" altLang="zh-CN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最常使用的是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zh-CN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文件格式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的配置方式，这种配置方式是通过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并管理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之间的依赖关系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5362" name="标题 1">
            <a:extLst>
              <a:ext uri="{FF2B5EF4-FFF2-40B4-BE49-F238E27FC236}">
                <a16:creationId xmlns:a16="http://schemas.microsoft.com/office/drawing/2014/main" xmlns="" id="{E7F646A2-A446-4828-B9C5-E188D314A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2.1 Bean</a:t>
            </a:r>
            <a:r>
              <a:rPr lang="zh-CN" altLang="en-US"/>
              <a:t>的配置</a:t>
            </a:r>
          </a:p>
        </p:txBody>
      </p:sp>
      <p:sp>
        <p:nvSpPr>
          <p:cNvPr id="15" name="矩形 8">
            <a:extLst>
              <a:ext uri="{FF2B5EF4-FFF2-40B4-BE49-F238E27FC236}">
                <a16:creationId xmlns:a16="http://schemas.microsoft.com/office/drawing/2014/main" xmlns="" id="{0E31D688-2EFF-44F9-B37F-D258A5255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2202583"/>
            <a:ext cx="546576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容器支持两种格式的</a:t>
            </a:r>
            <a:r>
              <a:rPr lang="zh-CN" altLang="zh-CN" b="1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配置文件</a:t>
            </a:r>
            <a:endParaRPr lang="en-US" altLang="zh-CN" b="1">
              <a:solidFill>
                <a:srgbClr val="0070C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xmlns="" id="{2D505537-8939-4FED-8ADC-37523D0804E0}"/>
              </a:ext>
            </a:extLst>
          </p:cNvPr>
          <p:cNvSpPr>
            <a:spLocks/>
          </p:cNvSpPr>
          <p:nvPr/>
        </p:nvSpPr>
        <p:spPr bwMode="auto">
          <a:xfrm rot="-5400000">
            <a:off x="4144169" y="1127053"/>
            <a:ext cx="503238" cy="3622675"/>
          </a:xfrm>
          <a:prstGeom prst="rightBrace">
            <a:avLst>
              <a:gd name="adj1" fmla="val 8332"/>
              <a:gd name="adj2" fmla="val 49144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ea typeface="等线" panose="02010600030101010101" pitchFamily="2" charset="-122"/>
            </a:endParaRPr>
          </a:p>
        </p:txBody>
      </p:sp>
      <p:sp>
        <p:nvSpPr>
          <p:cNvPr id="17" name="折角形 16">
            <a:extLst>
              <a:ext uri="{FF2B5EF4-FFF2-40B4-BE49-F238E27FC236}">
                <a16:creationId xmlns:a16="http://schemas.microsoft.com/office/drawing/2014/main" xmlns="" id="{8D59EA15-5EFF-4C1F-AF7E-3E01E5E26C68}"/>
              </a:ext>
            </a:extLst>
          </p:cNvPr>
          <p:cNvSpPr/>
          <p:nvPr/>
        </p:nvSpPr>
        <p:spPr>
          <a:xfrm>
            <a:off x="5411790" y="3305897"/>
            <a:ext cx="1627187" cy="1933575"/>
          </a:xfrm>
          <a:prstGeom prst="foldedCorner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Times New Roman" pitchFamily="18" charset="0"/>
              </a:rPr>
              <a:t>XML</a:t>
            </a:r>
            <a:r>
              <a:rPr lang="zh-CN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Times New Roman" pitchFamily="18" charset="0"/>
              </a:rPr>
              <a:t>文件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8" name="折角形 17">
            <a:extLst>
              <a:ext uri="{FF2B5EF4-FFF2-40B4-BE49-F238E27FC236}">
                <a16:creationId xmlns:a16="http://schemas.microsoft.com/office/drawing/2014/main" xmlns="" id="{F184E054-DF21-4DA1-AEF3-CE0CE0449F69}"/>
              </a:ext>
            </a:extLst>
          </p:cNvPr>
          <p:cNvSpPr/>
          <p:nvPr/>
        </p:nvSpPr>
        <p:spPr>
          <a:xfrm>
            <a:off x="1752602" y="3296372"/>
            <a:ext cx="1643063" cy="193357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algn="ctr" eaLnBrk="0" hangingPunct="0">
              <a:defRPr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7" grpId="1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D53BCAE-A7C0-4064-AC21-667E921A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配置文件的根元素是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&lt;beans&gt;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&lt;beans&gt;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中包含了多个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&lt;bean&gt;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子元素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&lt;bean&gt;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子元素定义了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&lt;beans&gt;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元素的常用属性如下表所示：</a:t>
            </a:r>
            <a:endParaRPr lang="zh-CN" altLang="en-US" dirty="0"/>
          </a:p>
        </p:txBody>
      </p:sp>
      <p:sp>
        <p:nvSpPr>
          <p:cNvPr id="16386" name="标题 1">
            <a:extLst>
              <a:ext uri="{FF2B5EF4-FFF2-40B4-BE49-F238E27FC236}">
                <a16:creationId xmlns:a16="http://schemas.microsoft.com/office/drawing/2014/main" xmlns="" id="{35AD3DDA-8601-4DCF-A56A-496FBE010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2.1 Bean</a:t>
            </a:r>
            <a:r>
              <a:rPr lang="zh-CN" altLang="en-US"/>
              <a:t>的配置</a:t>
            </a:r>
          </a:p>
        </p:txBody>
      </p:sp>
      <p:sp>
        <p:nvSpPr>
          <p:cNvPr id="16394" name="矩形 19">
            <a:extLst>
              <a:ext uri="{FF2B5EF4-FFF2-40B4-BE49-F238E27FC236}">
                <a16:creationId xmlns:a16="http://schemas.microsoft.com/office/drawing/2014/main" xmlns="" id="{A8F455FB-D084-4728-A8C3-305A7A224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2" y="1074738"/>
            <a:ext cx="8258175" cy="45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xmlns="" id="{6A93B453-6455-4A81-B78F-CB09CA8CB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2422" y="2731427"/>
            <a:ext cx="7237563" cy="3441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EA5EB63-0855-4842-A335-25DEFB8C0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在配置文件中，通常一个普通的</a:t>
            </a:r>
            <a:r>
              <a:rPr lang="en-US" altLang="zh-CN" dirty="0"/>
              <a:t>Bean</a:t>
            </a:r>
            <a:r>
              <a:rPr lang="zh-CN" altLang="zh-CN" dirty="0"/>
              <a:t>只需要定义</a:t>
            </a:r>
            <a:r>
              <a:rPr lang="en-US" altLang="zh-CN" b="1" dirty="0">
                <a:solidFill>
                  <a:srgbClr val="C00000"/>
                </a:solidFill>
              </a:rPr>
              <a:t>id</a:t>
            </a:r>
            <a:r>
              <a:rPr lang="zh-CN" altLang="zh-CN" dirty="0"/>
              <a:t>（或</a:t>
            </a:r>
            <a:r>
              <a:rPr lang="en-US" altLang="zh-CN" dirty="0"/>
              <a:t>name</a:t>
            </a:r>
            <a:r>
              <a:rPr lang="zh-CN" altLang="zh-CN" dirty="0"/>
              <a:t>）和</a:t>
            </a:r>
            <a:r>
              <a:rPr lang="en-US" altLang="zh-CN" b="1" dirty="0">
                <a:solidFill>
                  <a:srgbClr val="C0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zh-CN" altLang="zh-CN" dirty="0"/>
              <a:t>两个属性即可，定义</a:t>
            </a:r>
            <a:r>
              <a:rPr lang="en-US" altLang="zh-CN" dirty="0"/>
              <a:t>Bean</a:t>
            </a:r>
            <a:r>
              <a:rPr lang="zh-CN" altLang="zh-CN" dirty="0"/>
              <a:t>的方式如下所示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17410" name="标题 1">
            <a:extLst>
              <a:ext uri="{FF2B5EF4-FFF2-40B4-BE49-F238E27FC236}">
                <a16:creationId xmlns:a16="http://schemas.microsoft.com/office/drawing/2014/main" xmlns="" id="{7A75E8F8-9E38-4052-B21F-F6B3BED2A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2.1 Bean</a:t>
            </a:r>
            <a:r>
              <a:rPr lang="zh-CN" altLang="en-US"/>
              <a:t>的配置</a:t>
            </a:r>
          </a:p>
        </p:txBody>
      </p:sp>
      <p:sp>
        <p:nvSpPr>
          <p:cNvPr id="17418" name="矩形 19">
            <a:extLst>
              <a:ext uri="{FF2B5EF4-FFF2-40B4-BE49-F238E27FC236}">
                <a16:creationId xmlns:a16="http://schemas.microsoft.com/office/drawing/2014/main" xmlns="" id="{3C4DAF6E-2A20-4CD0-949B-48D67BB3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2" y="1062040"/>
            <a:ext cx="8258175" cy="45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16">
            <a:extLst>
              <a:ext uri="{FF2B5EF4-FFF2-40B4-BE49-F238E27FC236}">
                <a16:creationId xmlns:a16="http://schemas.microsoft.com/office/drawing/2014/main" xmlns="" id="{DA4E72D1-F5C7-446D-83A5-E09F8F22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055815"/>
            <a:ext cx="8248650" cy="2723219"/>
          </a:xfrm>
          <a:prstGeom prst="rect">
            <a:avLst/>
          </a:prstGeom>
          <a:solidFill>
            <a:srgbClr val="E7F4FF"/>
          </a:solidFill>
          <a:ln w="28575" algn="ctr">
            <a:solidFill>
              <a:schemeClr val="accent2">
                <a:lumMod val="90000"/>
                <a:lumOff val="10000"/>
              </a:schemeClr>
            </a:solidFill>
            <a:round/>
            <a:headEnd/>
            <a:tailEnd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&lt;?xml version="1.0" encoding="UTF-8"?&gt;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&lt;beans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="http://www.springframework.org/schema/beans"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="http://www.w3.org/2001/XMLSchema-instance"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xsi:schemaLocation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="http://www.springframework.org/schema/beans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http://www.springframework.org/schema/beans/spring-beans.xsd"&gt;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&lt;bean id="bean1" class= "cn.edu.ujn.Bean1" /&gt;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&lt;bean name="bean2" class= "cn.edu.ujn.Bean2" /&gt;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&lt;/beans&gt;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2C6749B4-545F-45E8-BBE1-1022918BEFD1}"/>
              </a:ext>
            </a:extLst>
          </p:cNvPr>
          <p:cNvGrpSpPr>
            <a:grpSpLocks/>
          </p:cNvGrpSpPr>
          <p:nvPr/>
        </p:nvGrpSpPr>
        <p:grpSpPr bwMode="auto">
          <a:xfrm>
            <a:off x="135626" y="4878280"/>
            <a:ext cx="8818592" cy="873125"/>
            <a:chOff x="193675" y="5284788"/>
            <a:chExt cx="8819422" cy="873125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xmlns="" id="{CEA7C83E-DDBD-472C-A90B-4C6734B9B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619" y="5416550"/>
              <a:ext cx="7957299" cy="369332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1000">
                  <a:schemeClr val="accent1">
                    <a:tint val="44500"/>
                    <a:satMod val="160000"/>
                  </a:schemeClr>
                </a:gs>
                <a:gs pos="46000">
                  <a:srgbClr val="CEE1F8"/>
                </a:gs>
                <a:gs pos="74000">
                  <a:schemeClr val="bg1"/>
                </a:gs>
              </a:gsLst>
              <a:lin ang="21594000" scaled="0"/>
            </a:gra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>
                <a:defRPr/>
              </a:pPr>
              <a:r>
                <a:rPr lang="zh-CN" altLang="en-US"/>
                <a:t>      </a:t>
              </a:r>
              <a:endParaRPr lang="zh-CN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15" name="矩形 33">
              <a:extLst>
                <a:ext uri="{FF2B5EF4-FFF2-40B4-BE49-F238E27FC236}">
                  <a16:creationId xmlns:a16="http://schemas.microsoft.com/office/drawing/2014/main" xmlns="" id="{1F789C05-4974-4C67-B07C-F89006661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017" y="5439842"/>
              <a:ext cx="81570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 dirty="0">
                  <a:solidFill>
                    <a:srgbClr val="FF0000"/>
                  </a:solidFill>
                </a:rPr>
                <a:t>小提示：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如果在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Bean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中未指定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，则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会将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值当作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使用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416" name="Picture 2" descr="E:\白沙\设计文档\素材\灯泡.png">
              <a:extLst>
                <a:ext uri="{FF2B5EF4-FFF2-40B4-BE49-F238E27FC236}">
                  <a16:creationId xmlns:a16="http://schemas.microsoft.com/office/drawing/2014/main" xmlns="" id="{EA0E554E-2E55-4456-B417-6978A1F2F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75" y="5284788"/>
              <a:ext cx="900112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968fd94b7acf783270d0184d252cef3b3c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JDBC常用API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bic2013" id="{55B3C749-8E2C-4314-ABE9-EE8E9F235078}" vid="{CA16E38B-FE92-447B-B5FA-538F992A432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5931</TotalTime>
  <Pages>0</Pages>
  <Words>4313</Words>
  <Characters>0</Characters>
  <Application>Microsoft Office PowerPoint</Application>
  <DocSecurity>0</DocSecurity>
  <PresentationFormat>全屏显示(4:3)</PresentationFormat>
  <Lines>0</Lines>
  <Paragraphs>497</Paragraphs>
  <Slides>35</Slides>
  <Notes>12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主题​​</vt:lpstr>
      <vt:lpstr>Microsoft Excel 97-2003 工作表</vt:lpstr>
      <vt:lpstr>第2章 Spring中的Bean </vt:lpstr>
      <vt:lpstr>作业点评</vt:lpstr>
      <vt:lpstr>预习检查</vt:lpstr>
      <vt:lpstr>学习目标</vt:lpstr>
      <vt:lpstr>主讲内容</vt:lpstr>
      <vt:lpstr>2.1 Bean的配置</vt:lpstr>
      <vt:lpstr>2.1 Bean的配置</vt:lpstr>
      <vt:lpstr>2.1 Bean的配置</vt:lpstr>
      <vt:lpstr>2.1 Bean的配置</vt:lpstr>
      <vt:lpstr>主讲内容</vt:lpstr>
      <vt:lpstr>2.2 Bean的实例化</vt:lpstr>
      <vt:lpstr>扩充：Maven</vt:lpstr>
      <vt:lpstr>2.2.1 构造器实例化</vt:lpstr>
      <vt:lpstr>2.2.1 构造器实例化</vt:lpstr>
      <vt:lpstr>2.2.2 静态工厂方式实例化</vt:lpstr>
      <vt:lpstr>2.2.3 实例工厂方式实例化</vt:lpstr>
      <vt:lpstr>主讲内容</vt:lpstr>
      <vt:lpstr>2.3.1 作用域的种类</vt:lpstr>
      <vt:lpstr>2.3.2 singleton作用域</vt:lpstr>
      <vt:lpstr>2.3.3 prototype作用域</vt:lpstr>
      <vt:lpstr>主讲内容</vt:lpstr>
      <vt:lpstr>2.4 Bean的生命周期</vt:lpstr>
      <vt:lpstr>2.4 Bean的生命周期</vt:lpstr>
      <vt:lpstr>2.4 Bean的生命周期</vt:lpstr>
      <vt:lpstr>主讲内容</vt:lpstr>
      <vt:lpstr>2.5 Bean的装配方式</vt:lpstr>
      <vt:lpstr>2.5.1 基于XML的装配</vt:lpstr>
      <vt:lpstr>主讲内容</vt:lpstr>
      <vt:lpstr>2.5.2 基于Annotation的装配</vt:lpstr>
      <vt:lpstr>2.5.2 基于Annotation的装配</vt:lpstr>
      <vt:lpstr>2.5.3 自动装配</vt:lpstr>
      <vt:lpstr>2.5.3 自动装配</vt:lpstr>
      <vt:lpstr>2.6 本章小结</vt:lpstr>
      <vt:lpstr>作业&amp;预习</vt:lpstr>
      <vt:lpstr>幻灯片 35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刘鹍-济南大学网络工程系;王哲</dc:creator>
  <cp:lastModifiedBy>liukun</cp:lastModifiedBy>
  <cp:revision>540</cp:revision>
  <dcterms:created xsi:type="dcterms:W3CDTF">2013-01-25T01:44:32Z</dcterms:created>
  <dcterms:modified xsi:type="dcterms:W3CDTF">2020-03-03T20:33:56Z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