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7.xml" ContentType="application/vnd.openxmlformats-officedocument.presentationml.tags+xml"/>
  <Override PartName="/ppt/notesSlides/notesSlide13.xml" ContentType="application/vnd.openxmlformats-officedocument.presentationml.notesSlide+xml"/>
  <Override PartName="/ppt/tags/tag8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3" r:id="rId1"/>
  </p:sldMasterIdLst>
  <p:notesMasterIdLst>
    <p:notesMasterId r:id="rId38"/>
  </p:notesMasterIdLst>
  <p:sldIdLst>
    <p:sldId id="551" r:id="rId2"/>
    <p:sldId id="515" r:id="rId3"/>
    <p:sldId id="516" r:id="rId4"/>
    <p:sldId id="425" r:id="rId5"/>
    <p:sldId id="429" r:id="rId6"/>
    <p:sldId id="474" r:id="rId7"/>
    <p:sldId id="523" r:id="rId8"/>
    <p:sldId id="476" r:id="rId9"/>
    <p:sldId id="524" r:id="rId10"/>
    <p:sldId id="449" r:id="rId11"/>
    <p:sldId id="452" r:id="rId12"/>
    <p:sldId id="453" r:id="rId13"/>
    <p:sldId id="517" r:id="rId14"/>
    <p:sldId id="518" r:id="rId15"/>
    <p:sldId id="552" r:id="rId16"/>
    <p:sldId id="499" r:id="rId17"/>
    <p:sldId id="393" r:id="rId18"/>
    <p:sldId id="547" r:id="rId19"/>
    <p:sldId id="549" r:id="rId20"/>
    <p:sldId id="548" r:id="rId21"/>
    <p:sldId id="501" r:id="rId22"/>
    <p:sldId id="455" r:id="rId23"/>
    <p:sldId id="456" r:id="rId24"/>
    <p:sldId id="502" r:id="rId25"/>
    <p:sldId id="503" r:id="rId26"/>
    <p:sldId id="458" r:id="rId27"/>
    <p:sldId id="550" r:id="rId28"/>
    <p:sldId id="472" r:id="rId29"/>
    <p:sldId id="505" r:id="rId30"/>
    <p:sldId id="506" r:id="rId31"/>
    <p:sldId id="507" r:id="rId32"/>
    <p:sldId id="508" r:id="rId33"/>
    <p:sldId id="475" r:id="rId34"/>
    <p:sldId id="403" r:id="rId35"/>
    <p:sldId id="416" r:id="rId36"/>
    <p:sldId id="405" r:id="rId37"/>
  </p:sldIdLst>
  <p:sldSz cx="9144000" cy="5143500" type="screen16x9"/>
  <p:notesSz cx="6858000" cy="9144000"/>
  <p:custDataLst>
    <p:tags r:id="rId39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3" userDrawn="1">
          <p15:clr>
            <a:srgbClr val="A4A3A4"/>
          </p15:clr>
        </p15:guide>
        <p15:guide id="2" pos="2881" userDrawn="1">
          <p15:clr>
            <a:srgbClr val="A4A3A4"/>
          </p15:clr>
        </p15:guide>
        <p15:guide id="3" orient="horz" pos="15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E6FF"/>
    <a:srgbClr val="3BCCFF"/>
    <a:srgbClr val="D5F4FF"/>
    <a:srgbClr val="D5F2FF"/>
    <a:srgbClr val="FFFF00"/>
    <a:srgbClr val="A3D3FF"/>
    <a:srgbClr val="FFC000"/>
    <a:srgbClr val="0070C0"/>
    <a:srgbClr val="009E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6" autoAdjust="0"/>
    <p:restoredTop sz="83150" autoAdjust="0"/>
  </p:normalViewPr>
  <p:slideViewPr>
    <p:cSldViewPr snapToGrid="0" snapToObjects="1">
      <p:cViewPr varScale="1">
        <p:scale>
          <a:sx n="179" d="100"/>
          <a:sy n="179" d="100"/>
        </p:scale>
        <p:origin x="918" y="162"/>
      </p:cViewPr>
      <p:guideLst>
        <p:guide orient="horz" pos="2113"/>
        <p:guide pos="2881"/>
        <p:guide orient="horz" pos="15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1999" cy="7199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0959303-43F7-4714-ACB7-D013DD5A2B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AEB0C6B-9BEC-4275-8236-F53271FF76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微软雅黑" pitchFamily="34" charset="-122"/>
              </a:defRPr>
            </a:lvl1pPr>
          </a:lstStyle>
          <a:p>
            <a:pPr>
              <a:defRPr/>
            </a:pPr>
            <a:fld id="{ED5B94FA-DF91-4C74-8ACE-2AAC27BFBD14}" type="datetimeFigureOut">
              <a:rPr lang="zh-CN" altLang="en-US" smtClean="0"/>
              <a:pPr>
                <a:defRPr/>
              </a:pPr>
              <a:t>2021/3/15</a:t>
            </a:fld>
            <a:endParaRPr lang="en-US" dirty="0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167AE25F-CD89-4918-BBEB-8CCEA23BAD4A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BD794BCF-B664-4197-8A59-322F090E56C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D43FC90-CFFD-4E4E-A2D9-9DBDE9CF1A5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6CE5B366-BC57-4D8A-BA88-48FD8C6D11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ea typeface="微软雅黑" pitchFamily="34" charset="-122"/>
              </a:defRPr>
            </a:lvl1pPr>
          </a:lstStyle>
          <a:p>
            <a:fld id="{4F18ADFE-1244-42C6-BDD7-7DE56380F773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8037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ib/cglib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fanyi.so.com/#enhancer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843B81E0-7FFE-412D-8419-73B11B8498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A9B4638D-4F8E-4F35-8FCA-02BCAC921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B1FCEAA9-9D30-4284-809B-7BB876092B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EAB2F8F-791E-4B23-94B7-247830416409}" type="slidenum">
              <a:rPr lang="zh-CN" altLang="en-US">
                <a:ea typeface="微软雅黑" pitchFamily="34" charset="-122"/>
              </a:rPr>
              <a:pPr/>
              <a:t>5</a:t>
            </a:fld>
            <a:endParaRPr lang="zh-CN" altLang="en-US" dirty="0">
              <a:ea typeface="微软雅黑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3A3461F7-5D42-4614-A745-234CD814DFD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BCBF71C2-0868-4C76-A29D-1F45A23E3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CD9B5A33-BCE9-4F39-9D5D-1BC28643DB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3199F8F-AB0C-4222-8756-F1D9C8F2EF91}" type="slidenum">
              <a:rPr lang="zh-CN" altLang="en-US">
                <a:solidFill>
                  <a:srgbClr val="000000"/>
                </a:solidFill>
                <a:ea typeface="微软雅黑" pitchFamily="34" charset="-122"/>
              </a:rPr>
              <a:pPr/>
              <a:t>21</a:t>
            </a:fld>
            <a:endParaRPr lang="zh-CN" altLang="en-US" dirty="0">
              <a:solidFill>
                <a:srgbClr val="000000"/>
              </a:solidFill>
              <a:ea typeface="微软雅黑" pitchFamily="3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E33E12B7-5555-454A-AE02-7AF2D6CE3E1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FC3CC3B3-405B-4571-AFF2-DF51F610C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B9CD68A0-6818-474D-AD7C-DFF1AF279B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7048609-472B-40F8-921F-44742C0E90F5}" type="slidenum">
              <a:rPr lang="zh-CN" altLang="en-US">
                <a:solidFill>
                  <a:srgbClr val="000000"/>
                </a:solidFill>
                <a:ea typeface="微软雅黑" pitchFamily="34" charset="-122"/>
              </a:rPr>
              <a:pPr/>
              <a:t>25</a:t>
            </a:fld>
            <a:endParaRPr lang="zh-CN" altLang="en-US" dirty="0">
              <a:solidFill>
                <a:srgbClr val="000000"/>
              </a:solidFill>
              <a:ea typeface="微软雅黑" pitchFamily="3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8ADFE-1244-42C6-BDD7-7DE56380F773}" type="slidenum">
              <a:rPr lang="zh-CN" altLang="en-US" smtClean="0"/>
              <a:pPr/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396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DF883F80-1BE8-4A99-BD59-50FAD0FE7D5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3F2FE482-4E14-46DF-9702-9FD187F36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57F49273-C024-469D-9ADD-785F5EB33A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E9D5843-8498-4F2A-911C-50F735A7FC59}" type="slidenum">
              <a:rPr lang="zh-CN" altLang="en-US">
                <a:solidFill>
                  <a:srgbClr val="000000"/>
                </a:solidFill>
                <a:ea typeface="微软雅黑" pitchFamily="34" charset="-122"/>
              </a:rPr>
              <a:pPr/>
              <a:t>34</a:t>
            </a:fld>
            <a:endParaRPr lang="en-US" altLang="zh-CN" dirty="0">
              <a:solidFill>
                <a:srgbClr val="000000"/>
              </a:solidFill>
              <a:ea typeface="微软雅黑" pitchFamily="3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32E44957-BE9A-44BB-B0B6-6A8E21208C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61805109-4435-484E-88DB-9CF9A09F7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B9600487-4570-43AC-A034-71569347DA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0D10257E-9FD4-423D-A362-A836EC302518}" type="slidenum">
              <a:rPr lang="zh-CN" altLang="en-US">
                <a:ea typeface="微软雅黑" pitchFamily="34" charset="-122"/>
              </a:rPr>
              <a:pPr>
                <a:buFontTx/>
                <a:buNone/>
              </a:pPr>
              <a:t>36</a:t>
            </a:fld>
            <a:endParaRPr lang="en-US" altLang="zh-CN" dirty="0">
              <a:ea typeface="微软雅黑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>
            <a:extLst>
              <a:ext uri="{FF2B5EF4-FFF2-40B4-BE49-F238E27FC236}">
                <a16:creationId xmlns:a16="http://schemas.microsoft.com/office/drawing/2014/main" id="{68CA3916-B87D-4807-9199-22888CAA4A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335851C-7622-4536-AF90-731BE23B3916}" type="slidenum">
              <a:rPr lang="en-US" altLang="zh-CN" sz="1300">
                <a:ea typeface="微软雅黑" pitchFamily="34" charset="-122"/>
              </a:rPr>
              <a:pPr/>
              <a:t>6</a:t>
            </a:fld>
            <a:endParaRPr lang="en-US" altLang="zh-CN" sz="1300" dirty="0">
              <a:ea typeface="微软雅黑" pitchFamily="34" charset="-122"/>
            </a:endParaRPr>
          </a:p>
        </p:txBody>
      </p:sp>
      <p:sp>
        <p:nvSpPr>
          <p:cNvPr id="158723" name="Rectangle 2">
            <a:extLst>
              <a:ext uri="{FF2B5EF4-FFF2-40B4-BE49-F238E27FC236}">
                <a16:creationId xmlns:a16="http://schemas.microsoft.com/office/drawing/2014/main" id="{E05FA064-8F2C-486D-A2FF-BBBC590D27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58724" name="Rectangle 3">
            <a:extLst>
              <a:ext uri="{FF2B5EF4-FFF2-40B4-BE49-F238E27FC236}">
                <a16:creationId xmlns:a16="http://schemas.microsoft.com/office/drawing/2014/main" id="{90F74411-B599-4B4A-B544-405528A0E8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Modularity:</a:t>
            </a:r>
            <a:r>
              <a:rPr lang="zh-CN" altLang="en-US">
                <a:latin typeface="Arial" panose="020B0604020202020204" pitchFamily="34" charset="0"/>
              </a:rPr>
              <a:t>模块化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54A6FA51-6AA4-4E66-844C-95B3C2359C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D4545FB3-8AF1-44D4-B441-212519A01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B7697473-0E8A-4649-81E9-CC9CA923D4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FBF0133-E1B9-4608-99D1-EBC157CC487E}" type="slidenum">
              <a:rPr lang="zh-CN" altLang="en-US">
                <a:ea typeface="微软雅黑" pitchFamily="34" charset="-122"/>
              </a:rPr>
              <a:pPr/>
              <a:t>12</a:t>
            </a:fld>
            <a:endParaRPr lang="en-US" altLang="zh-CN" dirty="0">
              <a:ea typeface="微软雅黑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(1)Aspect(</a:t>
            </a:r>
            <a:r>
              <a:rPr lang="zh-CN" altLang="en-US" dirty="0"/>
              <a:t>切面</a:t>
            </a:r>
            <a:r>
              <a:rPr lang="en-US" altLang="zh-CN" dirty="0"/>
              <a:t>):</a:t>
            </a:r>
            <a:r>
              <a:rPr lang="zh-CN" altLang="en-US" dirty="0"/>
              <a:t>通常是一个类，里面可以定义切入点和通知</a:t>
            </a:r>
            <a:endParaRPr lang="en-US" altLang="zh-CN" dirty="0"/>
          </a:p>
          <a:p>
            <a:r>
              <a:rPr lang="en-US" altLang="zh-CN" dirty="0"/>
              <a:t>(2)</a:t>
            </a:r>
            <a:r>
              <a:rPr lang="en-US" altLang="zh-CN" dirty="0" err="1"/>
              <a:t>JointPoint</a:t>
            </a:r>
            <a:r>
              <a:rPr lang="en-US" altLang="zh-CN" dirty="0"/>
              <a:t>(</a:t>
            </a:r>
            <a:r>
              <a:rPr lang="zh-CN" altLang="en-US" dirty="0"/>
              <a:t>连接点</a:t>
            </a:r>
            <a:r>
              <a:rPr lang="en-US" altLang="zh-CN" dirty="0"/>
              <a:t>):</a:t>
            </a:r>
            <a:r>
              <a:rPr lang="zh-CN" altLang="en-US" dirty="0"/>
              <a:t>程序执行过程中明确的点，一般是方法的调用</a:t>
            </a:r>
            <a:endParaRPr lang="en-US" altLang="zh-CN" dirty="0"/>
          </a:p>
          <a:p>
            <a:r>
              <a:rPr lang="en-US" altLang="zh-CN" dirty="0"/>
              <a:t>(3)Advice(</a:t>
            </a:r>
            <a:r>
              <a:rPr lang="zh-CN" altLang="en-US" dirty="0"/>
              <a:t>通知</a:t>
            </a:r>
            <a:r>
              <a:rPr lang="en-US" altLang="zh-CN" dirty="0"/>
              <a:t>):AOP</a:t>
            </a:r>
            <a:r>
              <a:rPr lang="zh-CN" altLang="en-US" dirty="0"/>
              <a:t>在特定的切入点上执行的增强处理，有</a:t>
            </a:r>
            <a:r>
              <a:rPr lang="en-US" altLang="zh-CN" dirty="0" err="1"/>
              <a:t>before,after,afterReturning,afterThrowing,around</a:t>
            </a:r>
            <a:endParaRPr lang="en-US" altLang="zh-CN" dirty="0"/>
          </a:p>
          <a:p>
            <a:r>
              <a:rPr lang="en-US" altLang="zh-CN" dirty="0"/>
              <a:t>(4)</a:t>
            </a:r>
            <a:r>
              <a:rPr lang="en-US" altLang="zh-CN" dirty="0" err="1"/>
              <a:t>Pointcut</a:t>
            </a:r>
            <a:r>
              <a:rPr lang="en-US" altLang="zh-CN" dirty="0"/>
              <a:t>(</a:t>
            </a:r>
            <a:r>
              <a:rPr lang="zh-CN" altLang="en-US" dirty="0"/>
              <a:t>切入点</a:t>
            </a:r>
            <a:r>
              <a:rPr lang="en-US" altLang="zh-CN" dirty="0"/>
              <a:t>):</a:t>
            </a:r>
            <a:r>
              <a:rPr lang="zh-CN" altLang="en-US" dirty="0"/>
              <a:t>就是带有通知的连接点，在程序中主要体现为书写切入点表达式</a:t>
            </a:r>
            <a:endParaRPr lang="en-US" altLang="zh-CN" dirty="0"/>
          </a:p>
          <a:p>
            <a:r>
              <a:rPr lang="en-US" altLang="zh-CN" dirty="0"/>
              <a:t>(5)AOP</a:t>
            </a:r>
            <a:r>
              <a:rPr lang="zh-CN" altLang="en-US" dirty="0"/>
              <a:t>代理：</a:t>
            </a:r>
            <a:r>
              <a:rPr lang="en-US" altLang="zh-CN" dirty="0"/>
              <a:t>AOP</a:t>
            </a:r>
            <a:r>
              <a:rPr lang="zh-CN" altLang="en-US" dirty="0"/>
              <a:t>框架创建的对象，代理就是目标对象的加强。</a:t>
            </a:r>
            <a:r>
              <a:rPr lang="en-US" altLang="zh-CN" dirty="0"/>
              <a:t>Spring</a:t>
            </a:r>
            <a:r>
              <a:rPr lang="zh-CN" altLang="en-US" dirty="0"/>
              <a:t>中的</a:t>
            </a:r>
            <a:r>
              <a:rPr lang="en-US" altLang="zh-CN" dirty="0"/>
              <a:t>AOP</a:t>
            </a:r>
            <a:r>
              <a:rPr lang="zh-CN" altLang="en-US" dirty="0"/>
              <a:t>代理可以使</a:t>
            </a:r>
            <a:r>
              <a:rPr lang="en-US" altLang="zh-CN" dirty="0"/>
              <a:t>JDK</a:t>
            </a:r>
            <a:r>
              <a:rPr lang="zh-CN" altLang="en-US" dirty="0"/>
              <a:t>动态代理，也可以是</a:t>
            </a:r>
            <a:r>
              <a:rPr lang="en-US" altLang="zh-CN" dirty="0"/>
              <a:t>CGLIB</a:t>
            </a:r>
            <a:r>
              <a:rPr lang="zh-CN" altLang="en-US" dirty="0"/>
              <a:t>代理，前者基于接口，后者基于子类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8ADFE-1244-42C6-BDD7-7DE56380F773}" type="slidenum">
              <a:rPr lang="zh-CN" altLang="en-US" smtClean="0"/>
              <a:pPr/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8145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(1)Aspect(</a:t>
            </a:r>
            <a:r>
              <a:rPr lang="zh-CN" altLang="en-US" dirty="0"/>
              <a:t>切面</a:t>
            </a:r>
            <a:r>
              <a:rPr lang="en-US" altLang="zh-CN" dirty="0"/>
              <a:t>):</a:t>
            </a:r>
            <a:r>
              <a:rPr lang="zh-CN" altLang="en-US" dirty="0"/>
              <a:t>通常是一个类，里面可以定义切入点和通知</a:t>
            </a:r>
            <a:endParaRPr lang="en-US" altLang="zh-CN" dirty="0"/>
          </a:p>
          <a:p>
            <a:r>
              <a:rPr lang="en-US" altLang="zh-CN" dirty="0"/>
              <a:t>(2)</a:t>
            </a:r>
            <a:r>
              <a:rPr lang="en-US" altLang="zh-CN" dirty="0" err="1"/>
              <a:t>JointPoint</a:t>
            </a:r>
            <a:r>
              <a:rPr lang="en-US" altLang="zh-CN" dirty="0"/>
              <a:t>(</a:t>
            </a:r>
            <a:r>
              <a:rPr lang="zh-CN" altLang="en-US" dirty="0"/>
              <a:t>连接点</a:t>
            </a:r>
            <a:r>
              <a:rPr lang="en-US" altLang="zh-CN" dirty="0"/>
              <a:t>):</a:t>
            </a:r>
            <a:r>
              <a:rPr lang="zh-CN" altLang="en-US" dirty="0"/>
              <a:t>程序执行过程中明确的点，一般是方法的调用</a:t>
            </a:r>
            <a:endParaRPr lang="en-US" altLang="zh-CN" dirty="0"/>
          </a:p>
          <a:p>
            <a:r>
              <a:rPr lang="en-US" altLang="zh-CN" dirty="0"/>
              <a:t>(3)Advice(</a:t>
            </a:r>
            <a:r>
              <a:rPr lang="zh-CN" altLang="en-US" dirty="0"/>
              <a:t>通知</a:t>
            </a:r>
            <a:r>
              <a:rPr lang="en-US" altLang="zh-CN" dirty="0"/>
              <a:t>):AOP</a:t>
            </a:r>
            <a:r>
              <a:rPr lang="zh-CN" altLang="en-US" dirty="0"/>
              <a:t>在特定的切入点上执行的增强处理，有</a:t>
            </a:r>
            <a:r>
              <a:rPr lang="en-US" altLang="zh-CN" dirty="0" err="1"/>
              <a:t>before,after,afterReturning,afterThrowing,around</a:t>
            </a:r>
            <a:endParaRPr lang="en-US" altLang="zh-CN" dirty="0"/>
          </a:p>
          <a:p>
            <a:r>
              <a:rPr lang="en-US" altLang="zh-CN" dirty="0"/>
              <a:t>(4)</a:t>
            </a:r>
            <a:r>
              <a:rPr lang="en-US" altLang="zh-CN" dirty="0" err="1"/>
              <a:t>Pointcut</a:t>
            </a:r>
            <a:r>
              <a:rPr lang="en-US" altLang="zh-CN" dirty="0"/>
              <a:t>(</a:t>
            </a:r>
            <a:r>
              <a:rPr lang="zh-CN" altLang="en-US" dirty="0"/>
              <a:t>切入点</a:t>
            </a:r>
            <a:r>
              <a:rPr lang="en-US" altLang="zh-CN" dirty="0"/>
              <a:t>):</a:t>
            </a:r>
            <a:r>
              <a:rPr lang="zh-CN" altLang="en-US" dirty="0"/>
              <a:t>就是带有通知的连接点，在程序中主要体现为书写切入点表达式</a:t>
            </a:r>
            <a:endParaRPr lang="en-US" altLang="zh-CN" dirty="0"/>
          </a:p>
          <a:p>
            <a:r>
              <a:rPr lang="en-US" altLang="zh-CN" dirty="0"/>
              <a:t>(5)AOP</a:t>
            </a:r>
            <a:r>
              <a:rPr lang="zh-CN" altLang="en-US" dirty="0"/>
              <a:t>代理：</a:t>
            </a:r>
            <a:r>
              <a:rPr lang="en-US" altLang="zh-CN" dirty="0"/>
              <a:t>AOP</a:t>
            </a:r>
            <a:r>
              <a:rPr lang="zh-CN" altLang="en-US" dirty="0"/>
              <a:t>框架创建的对象，代理就是目标对象的加强。</a:t>
            </a:r>
            <a:r>
              <a:rPr lang="en-US" altLang="zh-CN" dirty="0"/>
              <a:t>Spring</a:t>
            </a:r>
            <a:r>
              <a:rPr lang="zh-CN" altLang="en-US" dirty="0"/>
              <a:t>中的</a:t>
            </a:r>
            <a:r>
              <a:rPr lang="en-US" altLang="zh-CN" dirty="0"/>
              <a:t>AOP</a:t>
            </a:r>
            <a:r>
              <a:rPr lang="zh-CN" altLang="en-US" dirty="0"/>
              <a:t>代理可以使</a:t>
            </a:r>
            <a:r>
              <a:rPr lang="en-US" altLang="zh-CN" dirty="0"/>
              <a:t>JDK</a:t>
            </a:r>
            <a:r>
              <a:rPr lang="zh-CN" altLang="en-US" dirty="0"/>
              <a:t>动态代理，也可以是</a:t>
            </a:r>
            <a:r>
              <a:rPr lang="en-US" altLang="zh-CN" dirty="0"/>
              <a:t>CGLIB</a:t>
            </a:r>
            <a:r>
              <a:rPr lang="zh-CN" altLang="en-US" dirty="0"/>
              <a:t>代理，前者基于接口，后者基于子类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8ADFE-1244-42C6-BDD7-7DE56380F773}" type="slidenum">
              <a:rPr lang="zh-CN" altLang="en-US" smtClean="0"/>
              <a:pPr/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3089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静态代理模式：就是在程序运行前就已经存在代理类的字节码文件，代理类和原始类的关系在运行前就已经确定。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8ADFE-1244-42C6-BDD7-7DE56380F773}" type="slidenum">
              <a:rPr lang="zh-CN" altLang="en-US" smtClean="0"/>
              <a:pPr/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7188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01F1F2DE-E041-49C8-8FE7-04233F05E5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EB316D02-5C93-460D-BE29-180FC3715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7127A3A8-0E16-4A90-A0D2-45263308FD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81AB7D4-6C8C-4C24-9BBA-B63809BAE2F9}" type="slidenum">
              <a:rPr lang="zh-CN" altLang="en-US">
                <a:solidFill>
                  <a:srgbClr val="000000"/>
                </a:solidFill>
                <a:ea typeface="微软雅黑" pitchFamily="34" charset="-122"/>
              </a:rPr>
              <a:pPr/>
              <a:t>16</a:t>
            </a:fld>
            <a:endParaRPr lang="zh-CN" altLang="en-US" dirty="0">
              <a:solidFill>
                <a:srgbClr val="000000"/>
              </a:solidFill>
              <a:ea typeface="微软雅黑" pitchFamily="3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微软雅黑" pitchFamily="34" charset="-122"/>
                <a:cs typeface="+mn-cs"/>
              </a:rPr>
              <a:t>//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微软雅黑" pitchFamily="34" charset="-122"/>
                <a:cs typeface="+mn-cs"/>
              </a:rPr>
              <a:t>绑定委托对象，并返回代理类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Calibri" pitchFamily="34" charset="0"/>
              <a:ea typeface="微软雅黑" pitchFamily="34" charset="-122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Calibri" pitchFamily="34" charset="0"/>
              <a:ea typeface="微软雅黑" pitchFamily="34" charset="-122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Calibri" pitchFamily="34" charset="0"/>
                <a:ea typeface="微软雅黑" pitchFamily="34" charset="-122"/>
                <a:cs typeface="+mn-cs"/>
              </a:rPr>
              <a:t>jdk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微软雅黑" pitchFamily="34" charset="-122"/>
                <a:cs typeface="+mn-cs"/>
              </a:rPr>
              <a:t>中的动态代理通过反射类</a:t>
            </a:r>
            <a:r>
              <a:rPr lang="en-US" altLang="zh-CN" dirty="0"/>
              <a:t>Proxy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微软雅黑" pitchFamily="34" charset="-122"/>
                <a:cs typeface="+mn-cs"/>
              </a:rPr>
              <a:t>和</a:t>
            </a:r>
            <a:r>
              <a:rPr lang="en-US" altLang="zh-CN" dirty="0" err="1"/>
              <a:t>InvocationHandler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微软雅黑" pitchFamily="34" charset="-122"/>
                <a:cs typeface="+mn-cs"/>
              </a:rPr>
              <a:t>回调接口实现，要求委托类必须实现一个接口，只能对该类接口中定义的方法实现代理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8ADFE-1244-42C6-BDD7-7DE56380F773}" type="slidenum">
              <a:rPr lang="zh-CN" altLang="en-US" smtClean="0"/>
              <a:pPr/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5828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微软雅黑" pitchFamily="34" charset="-122"/>
                <a:cs typeface="+mn-cs"/>
              </a:rPr>
              <a:t>使用</a:t>
            </a:r>
            <a:r>
              <a:rPr lang="en-US" altLang="zh-CN" sz="1200" b="0" i="0" u="sng" kern="1200" dirty="0" err="1">
                <a:solidFill>
                  <a:schemeClr val="tx1"/>
                </a:solidFill>
                <a:effectLst/>
                <a:latin typeface="Calibri" pitchFamily="34" charset="0"/>
                <a:ea typeface="微软雅黑" pitchFamily="34" charset="-122"/>
                <a:cs typeface="+mn-cs"/>
                <a:hlinkClick r:id="rId3"/>
              </a:rPr>
              <a:t>cglib</a:t>
            </a:r>
            <a:r>
              <a:rPr lang="en-US" altLang="zh-CN" sz="1200" b="0" i="0" u="sng" kern="1200" dirty="0">
                <a:solidFill>
                  <a:schemeClr val="tx1"/>
                </a:solidFill>
                <a:effectLst/>
                <a:latin typeface="Calibri" pitchFamily="34" charset="0"/>
                <a:ea typeface="微软雅黑" pitchFamily="34" charset="-122"/>
                <a:cs typeface="+mn-cs"/>
                <a:hlinkClick r:id="rId3"/>
              </a:rPr>
              <a:t>[Code Generation Library]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微软雅黑" pitchFamily="34" charset="-122"/>
                <a:cs typeface="+mn-cs"/>
              </a:rPr>
              <a:t>实现动态代理，并不要求委托类必须实现接口，底层采用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Calibri" pitchFamily="34" charset="0"/>
                <a:ea typeface="微软雅黑" pitchFamily="34" charset="-122"/>
                <a:cs typeface="+mn-cs"/>
              </a:rPr>
              <a:t>asm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微软雅黑" pitchFamily="34" charset="-122"/>
                <a:cs typeface="+mn-cs"/>
              </a:rPr>
              <a:t>字节码生成框架生成代理类的字节码，下面通过一个例子看看使用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Calibri" pitchFamily="34" charset="0"/>
                <a:ea typeface="微软雅黑" pitchFamily="34" charset="-122"/>
                <a:cs typeface="+mn-cs"/>
              </a:rPr>
              <a:t>CGLib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微软雅黑" pitchFamily="34" charset="-122"/>
                <a:cs typeface="+mn-cs"/>
              </a:rPr>
              <a:t>如何实现动态代理。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Calibri" pitchFamily="34" charset="0"/>
              <a:ea typeface="微软雅黑" pitchFamily="34" charset="-122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Calibri" pitchFamily="34" charset="0"/>
                <a:ea typeface="微软雅黑" pitchFamily="34" charset="-122"/>
                <a:cs typeface="+mn-cs"/>
                <a:hlinkClick r:id="rId4"/>
              </a:rPr>
              <a:t>enhancer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微软雅黑" pitchFamily="34" charset="-122"/>
                <a:cs typeface="+mn-cs"/>
              </a:rPr>
              <a:t>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微软雅黑" pitchFamily="34" charset="-122"/>
                <a:cs typeface="+mn-cs"/>
              </a:rPr>
              <a:t>[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Calibri" pitchFamily="34" charset="0"/>
                <a:ea typeface="微软雅黑" pitchFamily="34" charset="-122"/>
                <a:cs typeface="+mn-cs"/>
              </a:rPr>
              <a:t>ɪn'hænsɚ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微软雅黑" pitchFamily="34" charset="-122"/>
                <a:cs typeface="+mn-cs"/>
              </a:rPr>
              <a:t>] n.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Calibri" pitchFamily="34" charset="0"/>
                <a:ea typeface="微软雅黑" pitchFamily="34" charset="-122"/>
                <a:cs typeface="+mn-cs"/>
              </a:rPr>
              <a:t>增加；放大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Calibri" pitchFamily="34" charset="0"/>
              <a:ea typeface="微软雅黑" pitchFamily="34" charset="-122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Calibri" pitchFamily="34" charset="0"/>
              <a:ea typeface="微软雅黑" pitchFamily="34" charset="-122"/>
              <a:cs typeface="+mn-cs"/>
            </a:endParaRPr>
          </a:p>
          <a:p>
            <a:r>
              <a:rPr lang="zh-CN" altLang="en-US" dirty="0"/>
              <a:t>但是</a:t>
            </a:r>
            <a:r>
              <a:rPr lang="en-US" altLang="zh-CN" dirty="0"/>
              <a:t>CGLIB</a:t>
            </a:r>
            <a:r>
              <a:rPr lang="zh-CN" altLang="en-US" dirty="0"/>
              <a:t>也有其缺陷，那就是必须目标类必须是可以继承的，如果目标类不可继承，那么我们就无法使用</a:t>
            </a:r>
            <a:r>
              <a:rPr lang="en-US" altLang="zh-CN" dirty="0"/>
              <a:t>CGLIB</a:t>
            </a:r>
            <a:r>
              <a:rPr lang="zh-CN" altLang="en-US" dirty="0"/>
              <a:t>来增强该类，现在我们已经学习完了</a:t>
            </a:r>
            <a:r>
              <a:rPr lang="en-US" altLang="zh-CN" dirty="0"/>
              <a:t>Spring AOP</a:t>
            </a:r>
            <a:r>
              <a:rPr lang="zh-CN" altLang="en-US" dirty="0"/>
              <a:t>中两种</a:t>
            </a:r>
            <a:r>
              <a:rPr lang="en-US" altLang="zh-CN" dirty="0"/>
              <a:t>AOP</a:t>
            </a:r>
            <a:r>
              <a:rPr lang="zh-CN" altLang="en-US" dirty="0"/>
              <a:t>的实现机制，我们可以称</a:t>
            </a:r>
            <a:r>
              <a:rPr lang="en-US" altLang="zh-CN" dirty="0"/>
              <a:t>JDK</a:t>
            </a:r>
            <a:r>
              <a:rPr lang="zh-CN" altLang="en-US" dirty="0"/>
              <a:t>动态代理实现的</a:t>
            </a:r>
            <a:r>
              <a:rPr lang="en-US" altLang="zh-CN" dirty="0"/>
              <a:t>AOP</a:t>
            </a:r>
            <a:r>
              <a:rPr lang="zh-CN" altLang="en-US" dirty="0"/>
              <a:t>为面向接口的动态增强，将</a:t>
            </a:r>
            <a:r>
              <a:rPr lang="en-US" altLang="zh-CN" dirty="0"/>
              <a:t>CGLIB</a:t>
            </a:r>
            <a:r>
              <a:rPr lang="zh-CN" altLang="en-US" dirty="0"/>
              <a:t>实现的</a:t>
            </a:r>
            <a:r>
              <a:rPr lang="en-US" altLang="zh-CN" dirty="0"/>
              <a:t>AOP</a:t>
            </a:r>
            <a:r>
              <a:rPr lang="zh-CN" altLang="en-US" dirty="0"/>
              <a:t>称为面向子类的动态增强。</a:t>
            </a: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Calibri" pitchFamily="34" charset="0"/>
              <a:ea typeface="微软雅黑" pitchFamily="34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8ADFE-1244-42C6-BDD7-7DE56380F773}" type="slidenum">
              <a:rPr lang="zh-CN" altLang="en-US" smtClean="0"/>
              <a:pPr/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2033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0357" y="1405222"/>
            <a:ext cx="7772400" cy="879250"/>
          </a:xfrm>
          <a:prstGeom prst="rect">
            <a:avLst/>
          </a:prstGeom>
        </p:spPr>
        <p:txBody>
          <a:bodyPr/>
          <a:lstStyle>
            <a:lvl1pPr marL="0" indent="0" algn="ctr">
              <a:defRPr sz="3600" b="1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876378"/>
            <a:ext cx="2895600" cy="164254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zh-CN" dirty="0">
                <a:ea typeface="Verdana" panose="020B0604030504040204" pitchFamily="34" charset="0"/>
              </a:rPr>
              <a:t>Copyright 2013,SDPKL-NBIC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2695004"/>
            <a:ext cx="9144000" cy="20088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2312525"/>
            <a:ext cx="9144000" cy="3765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4709733"/>
            <a:ext cx="9144000" cy="433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8"/>
          <a:stretch/>
        </p:blipFill>
        <p:spPr>
          <a:xfrm>
            <a:off x="0" y="2723057"/>
            <a:ext cx="9144000" cy="1952722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66157" y="2312525"/>
            <a:ext cx="6400800" cy="333156"/>
          </a:xfrm>
          <a:prstGeom prst="rect">
            <a:avLst/>
          </a:prstGeom>
        </p:spPr>
        <p:txBody>
          <a:bodyPr tIns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  <a:ea typeface="微软雅黑" pitchFamily="34" charset="-122"/>
              </a:defRPr>
            </a:lvl1pPr>
            <a:lvl2pPr marL="342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济南大学信息学院    刘鹍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-10886" y="0"/>
            <a:ext cx="9154886" cy="44270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12" name="图片 11"/>
          <p:cNvPicPr>
            <a:picLocks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4035" y="315482"/>
            <a:ext cx="1874350" cy="53619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6" name="Rectangle 12"/>
          <p:cNvSpPr>
            <a:spLocks noChangeArrowheads="1"/>
          </p:cNvSpPr>
          <p:nvPr userDrawn="1"/>
        </p:nvSpPr>
        <p:spPr bwMode="auto">
          <a:xfrm>
            <a:off x="3018385" y="4731878"/>
            <a:ext cx="3096344" cy="411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dist" eaLnBrk="1" hangingPunct="1"/>
            <a:r>
              <a:rPr lang="zh-CN" altLang="en-US" sz="9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济南大学信息科学与工程学院</a:t>
            </a:r>
            <a:endParaRPr lang="en-US" altLang="zh-CN" sz="9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dist" eaLnBrk="1" hangingPunct="1"/>
            <a:r>
              <a:rPr lang="en-US" altLang="zh-CN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School</a:t>
            </a:r>
            <a:r>
              <a:rPr lang="zh-CN" altLang="en-US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of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Information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Science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and</a:t>
            </a:r>
            <a:r>
              <a:rPr lang="zh-CN" altLang="en-US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750" b="0" cap="none" spc="0" baseline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Engineering</a:t>
            </a:r>
            <a:endParaRPr lang="de-DE" altLang="zh-CN" sz="75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30" name="Picture 6" descr="C:\Users\sunry\Desktop\xiaobiao1.png"/>
          <p:cNvPicPr>
            <a:picLocks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991" y="315473"/>
            <a:ext cx="465535" cy="46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56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 userDrawn="1"/>
        </p:nvSpPr>
        <p:spPr>
          <a:xfrm>
            <a:off x="-1117" y="-13060"/>
            <a:ext cx="9144000" cy="315039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80002" y="684857"/>
            <a:ext cx="8863697" cy="4134642"/>
          </a:xfrm>
          <a:prstGeom prst="rect">
            <a:avLst/>
          </a:prstGeom>
        </p:spPr>
        <p:txBody>
          <a:bodyPr/>
          <a:lstStyle>
            <a:lvl1pPr marL="257172" indent="-257172">
              <a:buFont typeface="Wingdings" panose="05000000000000000000" pitchFamily="2" charset="2"/>
              <a:buChar char="n"/>
              <a:defRPr sz="2400">
                <a:latin typeface="微软雅黑" pitchFamily="34" charset="-122"/>
                <a:ea typeface="微软雅黑" pitchFamily="34" charset="-122"/>
              </a:defRPr>
            </a:lvl1pPr>
            <a:lvl2pPr marL="557207" indent="-214310">
              <a:buClr>
                <a:schemeClr val="tx2"/>
              </a:buClr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marL="857241" indent="-171448">
              <a:buFont typeface="Wingdings" panose="05000000000000000000" pitchFamily="2" charset="2"/>
              <a:buChar char="n"/>
              <a:defRPr sz="24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00138" indent="-171448">
              <a:buFont typeface="Wingdings" panose="05000000000000000000" pitchFamily="2" charset="2"/>
              <a:buChar char="n"/>
              <a:defRPr sz="240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marL="1543034" indent="-171448">
              <a:buFont typeface="Wingdings" panose="05000000000000000000" pitchFamily="2" charset="2"/>
              <a:buChar char="n"/>
              <a:defRPr sz="240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" name="矩形 19"/>
          <p:cNvSpPr/>
          <p:nvPr userDrawn="1"/>
        </p:nvSpPr>
        <p:spPr>
          <a:xfrm>
            <a:off x="410821" y="4827600"/>
            <a:ext cx="8741270" cy="315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0" y="4827600"/>
            <a:ext cx="360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2" name="灯片编号占位符 5"/>
          <p:cNvSpPr txBox="1">
            <a:spLocks/>
          </p:cNvSpPr>
          <p:nvPr userDrawn="1"/>
        </p:nvSpPr>
        <p:spPr>
          <a:xfrm>
            <a:off x="0" y="4827600"/>
            <a:ext cx="360000" cy="3159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5CE9564-DFF3-4384-B225-F5B60C8BD4D6}" type="slidenum">
              <a:rPr lang="zh-CN" altLang="en-US" sz="825" smtClean="0">
                <a:ea typeface="微软雅黑" pitchFamily="34" charset="-122"/>
              </a:rPr>
              <a:pPr>
                <a:defRPr/>
              </a:pPr>
              <a:t>‹#›</a:t>
            </a:fld>
            <a:endParaRPr lang="zh-CN" altLang="en-US" sz="825" dirty="0">
              <a:ea typeface="微软雅黑" pitchFamily="34" charset="-122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-8090" y="573462"/>
            <a:ext cx="9152091" cy="41147"/>
          </a:xfrm>
          <a:prstGeom prst="rect">
            <a:avLst/>
          </a:prstGeom>
          <a:gradFill>
            <a:gsLst>
              <a:gs pos="0">
                <a:srgbClr val="FDFBEC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116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ctrTitle"/>
          </p:nvPr>
        </p:nvSpPr>
        <p:spPr>
          <a:xfrm>
            <a:off x="1" y="2"/>
            <a:ext cx="9152090" cy="593996"/>
          </a:xfrm>
          <a:prstGeom prst="rect">
            <a:avLst/>
          </a:prstGeom>
          <a:solidFill>
            <a:schemeClr val="tx2"/>
          </a:solidFill>
        </p:spPr>
        <p:txBody>
          <a:bodyPr lIns="0" tIns="0" rIns="0" bIns="72000"/>
          <a:lstStyle>
            <a:lvl1pPr marL="0" indent="266697" algn="l">
              <a:defRPr sz="3600" b="0" cap="none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0" name="图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3" y="4879076"/>
            <a:ext cx="236924" cy="236924"/>
          </a:xfrm>
          <a:prstGeom prst="rect">
            <a:avLst/>
          </a:prstGeom>
          <a:effectLst>
            <a:glow>
              <a:schemeClr val="bg1">
                <a:alpha val="18000"/>
              </a:schemeClr>
            </a:glow>
          </a:effectLst>
        </p:spPr>
      </p:pic>
      <p:pic>
        <p:nvPicPr>
          <p:cNvPr id="11" name="图片 10"/>
          <p:cNvPicPr>
            <a:picLocks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2888" y="4859320"/>
            <a:ext cx="804295" cy="254381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1755320" y="4899660"/>
            <a:ext cx="1729102" cy="24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825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信息科学与工程学院</a:t>
            </a:r>
            <a:endParaRPr lang="de-DE" altLang="zh-CN" sz="675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274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664495"/>
            <a:ext cx="9144000" cy="20088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1405890"/>
            <a:ext cx="9144000" cy="2586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3604739"/>
            <a:ext cx="9144000" cy="2586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606" b="32082"/>
          <a:stretch/>
        </p:blipFill>
        <p:spPr bwMode="auto">
          <a:xfrm>
            <a:off x="1619675" y="1954139"/>
            <a:ext cx="5773737" cy="13609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39620" y="431543"/>
            <a:ext cx="2427433" cy="752338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14" name="Picture 6" descr="C:\Users\sunry\Desktop\xiaobiao1.png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325" y="431544"/>
            <a:ext cx="754167" cy="75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37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6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201" r:id="rId2"/>
    <p:sldLayoutId id="2147484205" r:id="rId3"/>
  </p:sldLayoutIdLst>
  <p:txStyles>
    <p:titleStyle>
      <a:lvl1pPr marL="0" indent="271460"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5pPr>
      <a:lvl6pPr marL="342897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6pPr>
      <a:lvl7pPr marL="685793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7pPr>
      <a:lvl8pPr marL="102869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8pPr>
      <a:lvl9pPr marL="1371587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257172" indent="-25717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07" indent="-21431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41" indent="-17144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38" indent="-17144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34" indent="-17144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5" indent="-171448" algn="l" defTabSz="68579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4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8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2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8D3DDC8-EB1D-4478-890D-B70A91049F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/>
              <a:t>Spring AOP</a:t>
            </a:r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F20F1F2-8D49-4A25-A24A-6DD3CBB07D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济南大学信息科学与工程学院 刘鹍</a:t>
            </a:r>
          </a:p>
        </p:txBody>
      </p:sp>
    </p:spTree>
    <p:extLst>
      <p:ext uri="{BB962C8B-B14F-4D97-AF65-F5344CB8AC3E}">
        <p14:creationId xmlns:p14="http://schemas.microsoft.com/office/powerpoint/2010/main" val="1798258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A0EF38-F601-4C3C-A59F-2E13409CB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AOP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的全称是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Aspect-Oriented Programming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，即面向切面编程（也称面向方面编程）。它是面向对象编程（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）的一种补充，目前已成为一种比较成熟的编程方式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/>
          </a:p>
        </p:txBody>
      </p:sp>
      <p:sp>
        <p:nvSpPr>
          <p:cNvPr id="13315" name="标题 1">
            <a:extLst>
              <a:ext uri="{FF2B5EF4-FFF2-40B4-BE49-F238E27FC236}">
                <a16:creationId xmlns:a16="http://schemas.microsoft.com/office/drawing/2014/main" id="{D5C56167-022D-4D32-82B7-E0FB964776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3.1.1 Spring AOP</a:t>
            </a:r>
            <a:r>
              <a:rPr lang="zh-CN" altLang="en-US"/>
              <a:t>简介</a:t>
            </a:r>
          </a:p>
        </p:txBody>
      </p:sp>
      <p:pic>
        <p:nvPicPr>
          <p:cNvPr id="10" name="Picture 2" descr="h58">
            <a:extLst>
              <a:ext uri="{FF2B5EF4-FFF2-40B4-BE49-F238E27FC236}">
                <a16:creationId xmlns:a16="http://schemas.microsoft.com/office/drawing/2014/main" id="{E20D4B75-2E1A-4056-8B14-BCF08C3B3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880" y="1893625"/>
            <a:ext cx="4905268" cy="28476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104485F-BB69-4716-9B39-77D04B59CAE7}"/>
              </a:ext>
            </a:extLst>
          </p:cNvPr>
          <p:cNvSpPr/>
          <p:nvPr/>
        </p:nvSpPr>
        <p:spPr bwMode="auto">
          <a:xfrm>
            <a:off x="206734" y="802701"/>
            <a:ext cx="8682824" cy="1693069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在传统的</a:t>
            </a: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业务处理代码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中，通常都会进行</a:t>
            </a: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事务处理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日志记录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等操作。虽然使用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OOP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可以通过组合或者继承的方式来达到代码的重用，但如果要实现某个功能（如日志记录），</a:t>
            </a: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同样的代码仍然会分散到各个方法中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。这样，如果想要关闭某个功能，或者对其进行修改，就必须要</a:t>
            </a: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修改所有的相关方法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。不但增加了开发人员的工作量，而且提高了代码的出错率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52012A1-6789-4934-AE4F-DA72CA4D1BCB}"/>
              </a:ext>
            </a:extLst>
          </p:cNvPr>
          <p:cNvSpPr/>
          <p:nvPr/>
        </p:nvSpPr>
        <p:spPr bwMode="auto">
          <a:xfrm>
            <a:off x="206734" y="2664482"/>
            <a:ext cx="8682823" cy="1843908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为了解决这一问题，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AOP</a:t>
            </a: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思想随之产生。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AOP</a:t>
            </a: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采取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横向抽取机制</a:t>
            </a: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，将分散在各个方法中的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重复代码提取</a:t>
            </a: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出来，然后在程序编译或运行时，再将这些提取出来的代码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应用到需要执行的地方</a:t>
            </a: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。这种采用横向抽取机制的方式，采用传统的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OOP</a:t>
            </a: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思想显然是无法办到的，因为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OOP</a:t>
            </a: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只能实现父子关系的纵向的重用。虽然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AOP</a:t>
            </a: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是一种新的编程思想，但却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不是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OOP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的替代品</a:t>
            </a: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，它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只是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OOP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的延伸和补充</a:t>
            </a: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4342" name="标题 1">
            <a:extLst>
              <a:ext uri="{FF2B5EF4-FFF2-40B4-BE49-F238E27FC236}">
                <a16:creationId xmlns:a16="http://schemas.microsoft.com/office/drawing/2014/main" id="{EB2BEE0D-3061-4A67-9ACD-3C3A894E5F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3.1.1 Spring AOP</a:t>
            </a:r>
            <a:r>
              <a:rPr lang="zh-CN" altLang="en-US"/>
              <a:t>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类与切面的关系</a:t>
            </a:r>
          </a:p>
          <a:p>
            <a:endParaRPr lang="zh-CN" altLang="en-US" dirty="0"/>
          </a:p>
        </p:txBody>
      </p:sp>
      <p:sp>
        <p:nvSpPr>
          <p:cNvPr id="15362" name="标题 1">
            <a:extLst>
              <a:ext uri="{FF2B5EF4-FFF2-40B4-BE49-F238E27FC236}">
                <a16:creationId xmlns:a16="http://schemas.microsoft.com/office/drawing/2014/main" id="{DE051618-A10E-4565-B5A2-8AEA217BFB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3.1.1 Spring AOP</a:t>
            </a:r>
            <a:r>
              <a:rPr lang="zh-CN" altLang="en-US"/>
              <a:t>简介</a:t>
            </a:r>
          </a:p>
        </p:txBody>
      </p:sp>
      <p:pic>
        <p:nvPicPr>
          <p:cNvPr id="13356" name="Picture 44">
            <a:extLst>
              <a:ext uri="{FF2B5EF4-FFF2-40B4-BE49-F238E27FC236}">
                <a16:creationId xmlns:a16="http://schemas.microsoft.com/office/drawing/2014/main" id="{9D599680-953C-4207-BDFB-D097D40C0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390" y="596266"/>
            <a:ext cx="3657600" cy="307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58" name="Picture 46">
            <a:extLst>
              <a:ext uri="{FF2B5EF4-FFF2-40B4-BE49-F238E27FC236}">
                <a16:creationId xmlns:a16="http://schemas.microsoft.com/office/drawing/2014/main" id="{0A8048F5-FCF9-44E1-B2FB-80133D63A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458" y="1165088"/>
            <a:ext cx="5907555" cy="334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59" name="Picture 47">
            <a:extLst>
              <a:ext uri="{FF2B5EF4-FFF2-40B4-BE49-F238E27FC236}">
                <a16:creationId xmlns:a16="http://schemas.microsoft.com/office/drawing/2014/main" id="{651AD949-F808-4458-9624-602B60649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743" y="1670271"/>
            <a:ext cx="5919100" cy="346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60" name="Picture 48">
            <a:extLst>
              <a:ext uri="{FF2B5EF4-FFF2-40B4-BE49-F238E27FC236}">
                <a16:creationId xmlns:a16="http://schemas.microsoft.com/office/drawing/2014/main" id="{9B2432E0-5BA8-414B-839E-938224D5B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920" y="2124830"/>
            <a:ext cx="5919093" cy="334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61" name="Picture 49">
            <a:extLst>
              <a:ext uri="{FF2B5EF4-FFF2-40B4-BE49-F238E27FC236}">
                <a16:creationId xmlns:a16="http://schemas.microsoft.com/office/drawing/2014/main" id="{14FA8F96-D6D8-4AC3-B700-47F7D2557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905" y="2561720"/>
            <a:ext cx="5919100" cy="357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62" name="Picture 50">
            <a:extLst>
              <a:ext uri="{FF2B5EF4-FFF2-40B4-BE49-F238E27FC236}">
                <a16:creationId xmlns:a16="http://schemas.microsoft.com/office/drawing/2014/main" id="{BE8E823D-CD59-4B78-AEA9-12830CA49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458" y="3036246"/>
            <a:ext cx="5919100" cy="357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9DB84708-5445-47B1-8BBC-B968BDD9181A}"/>
              </a:ext>
            </a:extLst>
          </p:cNvPr>
          <p:cNvGrpSpPr>
            <a:grpSpLocks/>
          </p:cNvGrpSpPr>
          <p:nvPr/>
        </p:nvGrpSpPr>
        <p:grpSpPr bwMode="auto">
          <a:xfrm>
            <a:off x="127216" y="3675053"/>
            <a:ext cx="8905461" cy="1003697"/>
            <a:chOff x="673894" y="4815840"/>
            <a:chExt cx="8056562" cy="1338828"/>
          </a:xfrm>
        </p:grpSpPr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521EECFF-E5DE-46BC-88AC-8779AB288C86}"/>
                </a:ext>
              </a:extLst>
            </p:cNvPr>
            <p:cNvSpPr/>
            <p:nvPr/>
          </p:nvSpPr>
          <p:spPr>
            <a:xfrm>
              <a:off x="673894" y="4815840"/>
              <a:ext cx="8056562" cy="1338828"/>
            </a:xfrm>
            <a:prstGeom prst="roundRect">
              <a:avLst/>
            </a:prstGeom>
            <a:solidFill>
              <a:srgbClr val="E7F4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15376" name="矩形 23">
              <a:extLst>
                <a:ext uri="{FF2B5EF4-FFF2-40B4-BE49-F238E27FC236}">
                  <a16:creationId xmlns:a16="http://schemas.microsoft.com/office/drawing/2014/main" id="{72899C4C-88AF-46F6-9806-CF8C5366F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894" y="4815840"/>
              <a:ext cx="8056562" cy="1166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dirty="0">
                  <a:ea typeface="微软雅黑" pitchFamily="34" charset="-122"/>
                </a:rPr>
                <a:t>        </a:t>
              </a:r>
              <a:r>
                <a:rPr lang="en-US" altLang="zh-CN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AOP</a:t>
              </a:r>
              <a:r>
                <a:rPr lang="zh-CN" altLang="zh-CN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的使用，使开发人员在编写业务逻辑时可以专心于核心业务，而不用过多的关注于其他业务逻辑的实现，这不但提高了开发效率，而且增强了代码的可维护性</a:t>
              </a:r>
              <a:r>
                <a:rPr lang="zh-CN" altLang="en-US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。</a:t>
              </a:r>
              <a:endPara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内容占位符 3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切面</a:t>
            </a:r>
            <a:endParaRPr lang="en-US" altLang="zh-CN" dirty="0"/>
          </a:p>
          <a:p>
            <a:r>
              <a:rPr lang="zh-CN" altLang="en-US" dirty="0"/>
              <a:t>连接点</a:t>
            </a:r>
            <a:endParaRPr lang="en-US" altLang="zh-CN" dirty="0"/>
          </a:p>
          <a:p>
            <a:r>
              <a:rPr lang="zh-CN" altLang="en-US" dirty="0"/>
              <a:t>切入点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974BB3F-4D87-456E-A91C-945B530B6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3.1.2 AOP</a:t>
            </a:r>
            <a:r>
              <a:rPr lang="zh-CN" altLang="en-US" dirty="0"/>
              <a:t>术语</a:t>
            </a:r>
          </a:p>
        </p:txBody>
      </p:sp>
      <p:pic>
        <p:nvPicPr>
          <p:cNvPr id="3" name="Picture 36">
            <a:extLst>
              <a:ext uri="{FF2B5EF4-FFF2-40B4-BE49-F238E27FC236}">
                <a16:creationId xmlns:a16="http://schemas.microsoft.com/office/drawing/2014/main" id="{9B8DC419-7A80-48A0-AC3E-33E1803D8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856926"/>
            <a:ext cx="93345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EE9EEC89-54F5-46A9-AEC4-03BCA5F6474D}"/>
              </a:ext>
            </a:extLst>
          </p:cNvPr>
          <p:cNvGrpSpPr>
            <a:grpSpLocks/>
          </p:cNvGrpSpPr>
          <p:nvPr/>
        </p:nvGrpSpPr>
        <p:grpSpPr bwMode="auto">
          <a:xfrm>
            <a:off x="2862263" y="1856926"/>
            <a:ext cx="2066925" cy="723900"/>
            <a:chOff x="1747837" y="2238375"/>
            <a:chExt cx="2066925" cy="723900"/>
          </a:xfrm>
        </p:grpSpPr>
        <p:pic>
          <p:nvPicPr>
            <p:cNvPr id="5" name="Picture 37">
              <a:extLst>
                <a:ext uri="{FF2B5EF4-FFF2-40B4-BE49-F238E27FC236}">
                  <a16:creationId xmlns:a16="http://schemas.microsoft.com/office/drawing/2014/main" id="{DA53ED75-F3E1-4E8D-BF8F-5DEA98000A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7837" y="2466975"/>
              <a:ext cx="2066925" cy="49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ACE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38">
              <a:extLst>
                <a:ext uri="{FF2B5EF4-FFF2-40B4-BE49-F238E27FC236}">
                  <a16:creationId xmlns:a16="http://schemas.microsoft.com/office/drawing/2014/main" id="{89F79D80-5D7B-4AC6-8BFF-13C58D8DF8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5087" y="2238375"/>
              <a:ext cx="390525" cy="49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ACE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774B39DB-560A-4A0E-96DE-5C1298167752}"/>
              </a:ext>
            </a:extLst>
          </p:cNvPr>
          <p:cNvGrpSpPr>
            <a:grpSpLocks/>
          </p:cNvGrpSpPr>
          <p:nvPr/>
        </p:nvGrpSpPr>
        <p:grpSpPr bwMode="auto">
          <a:xfrm>
            <a:off x="2847975" y="2552251"/>
            <a:ext cx="2047875" cy="742950"/>
            <a:chOff x="1733549" y="2933700"/>
            <a:chExt cx="2047875" cy="742950"/>
          </a:xfrm>
        </p:grpSpPr>
        <p:pic>
          <p:nvPicPr>
            <p:cNvPr id="8" name="Picture 39">
              <a:extLst>
                <a:ext uri="{FF2B5EF4-FFF2-40B4-BE49-F238E27FC236}">
                  <a16:creationId xmlns:a16="http://schemas.microsoft.com/office/drawing/2014/main" id="{811420A1-DFA9-4EFB-A6A5-5BE6F4BEC4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3549" y="3181350"/>
              <a:ext cx="2047875" cy="49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ACE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40">
              <a:extLst>
                <a:ext uri="{FF2B5EF4-FFF2-40B4-BE49-F238E27FC236}">
                  <a16:creationId xmlns:a16="http://schemas.microsoft.com/office/drawing/2014/main" id="{C2E87719-77CF-4947-B363-2EFE3C67F2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5086" y="2933700"/>
              <a:ext cx="390525" cy="647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ACE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" name="Picture 42">
            <a:extLst>
              <a:ext uri="{FF2B5EF4-FFF2-40B4-BE49-F238E27FC236}">
                <a16:creationId xmlns:a16="http://schemas.microsoft.com/office/drawing/2014/main" id="{20D45ACB-8507-4035-8541-BBF970682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2409376"/>
            <a:ext cx="8572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4A701FC-07D7-4D95-B75A-33B8A8225C1C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4752975" y="2342701"/>
            <a:ext cx="752475" cy="3000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E588523-F34A-4A29-AB08-3597527EAA4F}"/>
              </a:ext>
            </a:extLst>
          </p:cNvPr>
          <p:cNvCxnSpPr>
            <a:stCxn id="10" idx="1"/>
          </p:cNvCxnSpPr>
          <p:nvPr/>
        </p:nvCxnSpPr>
        <p:spPr>
          <a:xfrm flipH="1">
            <a:off x="4800600" y="2642739"/>
            <a:ext cx="704850" cy="3143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3">
            <a:extLst>
              <a:ext uri="{FF2B5EF4-FFF2-40B4-BE49-F238E27FC236}">
                <a16:creationId xmlns:a16="http://schemas.microsoft.com/office/drawing/2014/main" id="{D2D299E4-B9D4-4562-B733-642723B35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63" y="2237926"/>
            <a:ext cx="17145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4">
            <a:extLst>
              <a:ext uri="{FF2B5EF4-FFF2-40B4-BE49-F238E27FC236}">
                <a16:creationId xmlns:a16="http://schemas.microsoft.com/office/drawing/2014/main" id="{0FD68340-C577-4582-987C-350844C95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63" y="2685601"/>
            <a:ext cx="17145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5">
            <a:extLst>
              <a:ext uri="{FF2B5EF4-FFF2-40B4-BE49-F238E27FC236}">
                <a16:creationId xmlns:a16="http://schemas.microsoft.com/office/drawing/2014/main" id="{D317025E-7EC1-4F7F-B591-25B41A296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047551"/>
            <a:ext cx="17145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6">
            <a:extLst>
              <a:ext uri="{FF2B5EF4-FFF2-40B4-BE49-F238E27FC236}">
                <a16:creationId xmlns:a16="http://schemas.microsoft.com/office/drawing/2014/main" id="{3C14A32E-57C3-4E75-B72C-5B10D999E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419026"/>
            <a:ext cx="17145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47">
            <a:extLst>
              <a:ext uri="{FF2B5EF4-FFF2-40B4-BE49-F238E27FC236}">
                <a16:creationId xmlns:a16="http://schemas.microsoft.com/office/drawing/2014/main" id="{9EA68FAF-231D-4DEF-AFFC-E63868215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2590351"/>
            <a:ext cx="8572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1493661-A20B-4869-863C-849BD1A230C6}"/>
              </a:ext>
            </a:extLst>
          </p:cNvPr>
          <p:cNvCxnSpPr>
            <a:stCxn id="17" idx="3"/>
          </p:cNvCxnSpPr>
          <p:nvPr/>
        </p:nvCxnSpPr>
        <p:spPr>
          <a:xfrm flipV="1">
            <a:off x="2343150" y="2352226"/>
            <a:ext cx="1466850" cy="4714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EEB210E-AF2C-4440-B978-EEAEF9E2493E}"/>
              </a:ext>
            </a:extLst>
          </p:cNvPr>
          <p:cNvCxnSpPr>
            <a:stCxn id="17" idx="3"/>
            <a:endCxn id="14" idx="1"/>
          </p:cNvCxnSpPr>
          <p:nvPr/>
        </p:nvCxnSpPr>
        <p:spPr>
          <a:xfrm flipV="1">
            <a:off x="2343150" y="2771326"/>
            <a:ext cx="1471613" cy="523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595DE05-BC42-47B5-AFB2-493AF754C496}"/>
              </a:ext>
            </a:extLst>
          </p:cNvPr>
          <p:cNvCxnSpPr>
            <a:stCxn id="17" idx="3"/>
          </p:cNvCxnSpPr>
          <p:nvPr/>
        </p:nvCxnSpPr>
        <p:spPr>
          <a:xfrm>
            <a:off x="2343150" y="2823714"/>
            <a:ext cx="1466850" cy="3095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0E99F70-DF57-4E20-B598-35F9A08D3E58}"/>
              </a:ext>
            </a:extLst>
          </p:cNvPr>
          <p:cNvCxnSpPr>
            <a:stCxn id="17" idx="3"/>
          </p:cNvCxnSpPr>
          <p:nvPr/>
        </p:nvCxnSpPr>
        <p:spPr>
          <a:xfrm>
            <a:off x="2343150" y="2823714"/>
            <a:ext cx="1466850" cy="5953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8">
            <a:extLst>
              <a:ext uri="{FF2B5EF4-FFF2-40B4-BE49-F238E27FC236}">
                <a16:creationId xmlns:a16="http://schemas.microsoft.com/office/drawing/2014/main" id="{5CBCAB16-7114-4CDE-ACF8-334643381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963" y="899664"/>
            <a:ext cx="8572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4A875CA-664C-49AB-8D35-2EE25C589D6E}"/>
              </a:ext>
            </a:extLst>
          </p:cNvPr>
          <p:cNvCxnSpPr>
            <a:stCxn id="22" idx="2"/>
          </p:cNvCxnSpPr>
          <p:nvPr/>
        </p:nvCxnSpPr>
        <p:spPr>
          <a:xfrm flipH="1">
            <a:off x="3914775" y="1366389"/>
            <a:ext cx="785813" cy="8715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9CCBD50-6FE3-4DEC-8F7C-115642D1AED0}"/>
              </a:ext>
            </a:extLst>
          </p:cNvPr>
          <p:cNvCxnSpPr>
            <a:stCxn id="22" idx="2"/>
            <a:endCxn id="15" idx="0"/>
          </p:cNvCxnSpPr>
          <p:nvPr/>
        </p:nvCxnSpPr>
        <p:spPr>
          <a:xfrm flipH="1">
            <a:off x="3895725" y="1366389"/>
            <a:ext cx="804863" cy="16811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C5D96BF-4729-4A87-B8C6-791A197D9FB7}"/>
              </a:ext>
            </a:extLst>
          </p:cNvPr>
          <p:cNvGrpSpPr>
            <a:grpSpLocks/>
          </p:cNvGrpSpPr>
          <p:nvPr/>
        </p:nvGrpSpPr>
        <p:grpSpPr bwMode="auto">
          <a:xfrm>
            <a:off x="5505450" y="3001514"/>
            <a:ext cx="3448050" cy="962025"/>
            <a:chOff x="5505450" y="3383756"/>
            <a:chExt cx="3448050" cy="962025"/>
          </a:xfrm>
        </p:grpSpPr>
        <p:sp>
          <p:nvSpPr>
            <p:cNvPr id="26" name="圆角矩形标注 50">
              <a:extLst>
                <a:ext uri="{FF2B5EF4-FFF2-40B4-BE49-F238E27FC236}">
                  <a16:creationId xmlns:a16="http://schemas.microsoft.com/office/drawing/2014/main" id="{F04C8ED7-8150-46D2-8371-7D3EBA2FD49E}"/>
                </a:ext>
              </a:extLst>
            </p:cNvPr>
            <p:cNvSpPr/>
            <p:nvPr/>
          </p:nvSpPr>
          <p:spPr>
            <a:xfrm>
              <a:off x="5505450" y="3383756"/>
              <a:ext cx="3448050" cy="962025"/>
            </a:xfrm>
            <a:prstGeom prst="wedgeRoundRectCallout">
              <a:avLst>
                <a:gd name="adj1" fmla="val -37262"/>
                <a:gd name="adj2" fmla="val -63242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27" name="TextBox 51">
              <a:extLst>
                <a:ext uri="{FF2B5EF4-FFF2-40B4-BE49-F238E27FC236}">
                  <a16:creationId xmlns:a16="http://schemas.microsoft.com/office/drawing/2014/main" id="{3CDE01F6-CF22-42AE-A680-59F5E92B41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7362" y="3417094"/>
              <a:ext cx="3324225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Aspect</a:t>
              </a:r>
              <a:r>
                <a:rPr lang="zh-CN" altLang="en-US" dirty="0">
                  <a:ea typeface="微软雅黑" pitchFamily="34" charset="-122"/>
                </a:rPr>
                <a:t>：</a:t>
              </a:r>
              <a:r>
                <a:rPr lang="zh-CN" altLang="zh-CN" dirty="0">
                  <a:ea typeface="微软雅黑" pitchFamily="34" charset="-122"/>
                </a:rPr>
                <a:t>封装的用于横向插入系统功能（如事务、日志等）的类</a:t>
              </a:r>
              <a:endParaRPr lang="zh-CN" altLang="en-US" dirty="0">
                <a:ea typeface="微软雅黑" pitchFamily="34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8C3203CA-67CB-492F-889B-9A4FA37C7B71}"/>
              </a:ext>
            </a:extLst>
          </p:cNvPr>
          <p:cNvGrpSpPr>
            <a:grpSpLocks/>
          </p:cNvGrpSpPr>
          <p:nvPr/>
        </p:nvGrpSpPr>
        <p:grpSpPr bwMode="auto">
          <a:xfrm>
            <a:off x="271463" y="3358701"/>
            <a:ext cx="2576512" cy="709613"/>
            <a:chOff x="5505450" y="3383757"/>
            <a:chExt cx="3448050" cy="767526"/>
          </a:xfrm>
        </p:grpSpPr>
        <p:sp>
          <p:nvSpPr>
            <p:cNvPr id="29" name="圆角矩形标注 74">
              <a:extLst>
                <a:ext uri="{FF2B5EF4-FFF2-40B4-BE49-F238E27FC236}">
                  <a16:creationId xmlns:a16="http://schemas.microsoft.com/office/drawing/2014/main" id="{7C2D9C60-E920-4FF0-B2C7-E1458A0FE9C4}"/>
                </a:ext>
              </a:extLst>
            </p:cNvPr>
            <p:cNvSpPr/>
            <p:nvPr/>
          </p:nvSpPr>
          <p:spPr>
            <a:xfrm>
              <a:off x="5505450" y="3383757"/>
              <a:ext cx="3448050" cy="765808"/>
            </a:xfrm>
            <a:prstGeom prst="wedgeRoundRectCallout">
              <a:avLst>
                <a:gd name="adj1" fmla="val 15603"/>
                <a:gd name="adj2" fmla="val -93851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30" name="TextBox 75">
              <a:extLst>
                <a:ext uri="{FF2B5EF4-FFF2-40B4-BE49-F238E27FC236}">
                  <a16:creationId xmlns:a16="http://schemas.microsoft.com/office/drawing/2014/main" id="{710E0362-A934-4FB2-A235-683FD24E3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7362" y="3451236"/>
              <a:ext cx="3324225" cy="700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 err="1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Joinpoint</a:t>
              </a:r>
              <a:r>
                <a:rPr lang="zh-CN" altLang="en-US" dirty="0">
                  <a:ea typeface="微软雅黑" pitchFamily="34" charset="-122"/>
                </a:rPr>
                <a:t>：在程序执行过程中的某个阶段点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A3E3A399-DEC8-4AA7-9B81-BE52DC3CC472}"/>
              </a:ext>
            </a:extLst>
          </p:cNvPr>
          <p:cNvGrpSpPr>
            <a:grpSpLocks/>
          </p:cNvGrpSpPr>
          <p:nvPr/>
        </p:nvGrpSpPr>
        <p:grpSpPr bwMode="auto">
          <a:xfrm>
            <a:off x="5348288" y="933001"/>
            <a:ext cx="3448050" cy="781050"/>
            <a:chOff x="5505450" y="3383756"/>
            <a:chExt cx="3448050" cy="869723"/>
          </a:xfrm>
        </p:grpSpPr>
        <p:sp>
          <p:nvSpPr>
            <p:cNvPr id="32" name="圆角矩形标注 78">
              <a:extLst>
                <a:ext uri="{FF2B5EF4-FFF2-40B4-BE49-F238E27FC236}">
                  <a16:creationId xmlns:a16="http://schemas.microsoft.com/office/drawing/2014/main" id="{73726C98-8AAB-4256-9374-5071E24B03D1}"/>
                </a:ext>
              </a:extLst>
            </p:cNvPr>
            <p:cNvSpPr/>
            <p:nvPr/>
          </p:nvSpPr>
          <p:spPr>
            <a:xfrm>
              <a:off x="5505450" y="3383756"/>
              <a:ext cx="3448050" cy="869723"/>
            </a:xfrm>
            <a:prstGeom prst="wedgeRoundRectCallout">
              <a:avLst>
                <a:gd name="adj1" fmla="val -57151"/>
                <a:gd name="adj2" fmla="val -26608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33" name="TextBox 79">
              <a:extLst>
                <a:ext uri="{FF2B5EF4-FFF2-40B4-BE49-F238E27FC236}">
                  <a16:creationId xmlns:a16="http://schemas.microsoft.com/office/drawing/2014/main" id="{6B9D90BE-2888-474C-A857-31CB0AD93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7362" y="3407569"/>
              <a:ext cx="3386138" cy="719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 err="1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Pointcut</a:t>
              </a:r>
              <a:r>
                <a:rPr lang="zh-CN" altLang="en-US" dirty="0">
                  <a:ea typeface="微软雅黑" pitchFamily="34" charset="-122"/>
                </a:rPr>
                <a:t>：切面与程序流程的交叉点，即那些需要处理的连接点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406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4BB3F-4D87-456E-A91C-945B530B6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3.1.2 AOP</a:t>
            </a:r>
            <a:r>
              <a:rPr lang="zh-CN" altLang="en-US" dirty="0"/>
              <a:t>术语</a:t>
            </a:r>
          </a:p>
        </p:txBody>
      </p:sp>
      <p:sp>
        <p:nvSpPr>
          <p:cNvPr id="34" name="矩形 16">
            <a:extLst>
              <a:ext uri="{FF2B5EF4-FFF2-40B4-BE49-F238E27FC236}">
                <a16:creationId xmlns:a16="http://schemas.microsoft.com/office/drawing/2014/main" id="{E3015215-EACE-4978-AC4D-A74E285A3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725" y="837600"/>
            <a:ext cx="8564335" cy="876300"/>
          </a:xfrm>
          <a:prstGeom prst="rect">
            <a:avLst/>
          </a:prstGeom>
          <a:solidFill>
            <a:srgbClr val="E7F4FF"/>
          </a:solidFill>
          <a:ln w="2857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Advice</a:t>
            </a:r>
            <a:r>
              <a:rPr lang="zh-CN" altLang="zh-CN" dirty="0">
                <a:ea typeface="微软雅黑" pitchFamily="34" charset="-122"/>
              </a:rPr>
              <a:t>（通知</a:t>
            </a:r>
            <a:r>
              <a:rPr lang="en-US" altLang="zh-CN" dirty="0">
                <a:ea typeface="微软雅黑" pitchFamily="34" charset="-122"/>
              </a:rPr>
              <a:t>/</a:t>
            </a:r>
            <a:r>
              <a:rPr lang="zh-CN" altLang="zh-CN" dirty="0">
                <a:ea typeface="微软雅黑" pitchFamily="34" charset="-122"/>
              </a:rPr>
              <a:t>增强处理）：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AOP</a:t>
            </a:r>
            <a:r>
              <a:rPr lang="zh-CN" altLang="zh-CN" dirty="0">
                <a:ea typeface="微软雅黑" pitchFamily="34" charset="-122"/>
              </a:rPr>
              <a:t>框架在特定的切入点执行的增强处理，即在定义好的切入点处所要执行的程序代码。</a:t>
            </a:r>
            <a:r>
              <a:rPr lang="zh-CN" altLang="en-US" dirty="0">
                <a:ea typeface="微软雅黑" pitchFamily="34" charset="-122"/>
              </a:rPr>
              <a:t>可以将其理解为切面类中的方法。</a:t>
            </a:r>
            <a:endParaRPr lang="zh-CN" altLang="zh-CN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矩形 16">
            <a:extLst>
              <a:ext uri="{FF2B5EF4-FFF2-40B4-BE49-F238E27FC236}">
                <a16:creationId xmlns:a16="http://schemas.microsoft.com/office/drawing/2014/main" id="{43A36614-C29A-41F7-8505-B8D017A0A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725" y="1817990"/>
            <a:ext cx="8564335" cy="876300"/>
          </a:xfrm>
          <a:prstGeom prst="rect">
            <a:avLst/>
          </a:prstGeom>
          <a:solidFill>
            <a:srgbClr val="E7F4FF"/>
          </a:solidFill>
          <a:ln w="2857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Target Object</a:t>
            </a: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（目标对象）：指所有被通知的对象，也被称为被增强对象。如果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AOP</a:t>
            </a: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框架采用的是动态的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AOP</a:t>
            </a: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实现，那么该对象就是一个被代理对象</a:t>
            </a:r>
            <a:r>
              <a:rPr lang="zh-CN" altLang="zh-CN" dirty="0">
                <a:ea typeface="微软雅黑" pitchFamily="34" charset="-122"/>
              </a:rPr>
              <a:t>。</a:t>
            </a:r>
            <a:endParaRPr lang="zh-CN" altLang="zh-CN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36" name="矩形 16">
            <a:extLst>
              <a:ext uri="{FF2B5EF4-FFF2-40B4-BE49-F238E27FC236}">
                <a16:creationId xmlns:a16="http://schemas.microsoft.com/office/drawing/2014/main" id="{031C4F61-DBCE-4ECF-9382-9C25B37A9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30" y="2810522"/>
            <a:ext cx="8564335" cy="585956"/>
          </a:xfrm>
          <a:prstGeom prst="rect">
            <a:avLst/>
          </a:prstGeom>
          <a:solidFill>
            <a:srgbClr val="E7F4FF"/>
          </a:solidFill>
          <a:ln w="2857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Proxy</a:t>
            </a: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（代理）：将通知应用到目标对象之后，被动态创建的对象。</a:t>
            </a:r>
            <a:endParaRPr lang="zh-CN" altLang="zh-CN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37" name="矩形 16">
            <a:extLst>
              <a:ext uri="{FF2B5EF4-FFF2-40B4-BE49-F238E27FC236}">
                <a16:creationId xmlns:a16="http://schemas.microsoft.com/office/drawing/2014/main" id="{D476E8A8-F1EC-4F88-85CA-0F1D4329F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29" y="3512710"/>
            <a:ext cx="8564335" cy="529596"/>
          </a:xfrm>
          <a:prstGeom prst="rect">
            <a:avLst/>
          </a:prstGeom>
          <a:solidFill>
            <a:srgbClr val="E7F4FF"/>
          </a:solidFill>
          <a:ln w="2857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Weaving</a:t>
            </a: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（织入）：将切面代码插入到目标对象上，从而生成代理对象的过程</a:t>
            </a:r>
            <a:r>
              <a:rPr lang="zh-CN" altLang="zh-CN" dirty="0">
                <a:ea typeface="微软雅黑" pitchFamily="34" charset="-122"/>
              </a:rPr>
              <a:t>。</a:t>
            </a:r>
            <a:endParaRPr lang="zh-CN" altLang="zh-CN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36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AOP</a:t>
            </a:r>
            <a:r>
              <a:rPr lang="zh-CN" altLang="en-US" dirty="0"/>
              <a:t>的实现主要分为静态代理和动态代理，静态代理的实现方式是</a:t>
            </a:r>
            <a:r>
              <a:rPr lang="en-US" altLang="zh-CN" dirty="0" err="1"/>
              <a:t>AspectJ</a:t>
            </a:r>
            <a:r>
              <a:rPr lang="zh-CN" altLang="en-US" dirty="0"/>
              <a:t>；而动态代理则以</a:t>
            </a:r>
            <a:r>
              <a:rPr lang="en-US" altLang="zh-CN" dirty="0"/>
              <a:t>Spring AOP</a:t>
            </a:r>
            <a:r>
              <a:rPr lang="zh-CN" altLang="en-US" dirty="0"/>
              <a:t>为代表。</a:t>
            </a:r>
            <a:endParaRPr lang="en-US" altLang="zh-CN" dirty="0"/>
          </a:p>
          <a:p>
            <a:pPr lvl="1"/>
            <a:r>
              <a:rPr lang="en-US" altLang="zh-CN" sz="2200" dirty="0" err="1">
                <a:solidFill>
                  <a:srgbClr val="002060"/>
                </a:solidFill>
              </a:rPr>
              <a:t>AspectJ</a:t>
            </a:r>
            <a:r>
              <a:rPr lang="zh-CN" altLang="en-US" sz="2200" dirty="0">
                <a:solidFill>
                  <a:srgbClr val="002060"/>
                </a:solidFill>
              </a:rPr>
              <a:t>是静态代理的增强，所谓的静态代理就是</a:t>
            </a:r>
            <a:r>
              <a:rPr lang="en-US" altLang="zh-CN" sz="2200" dirty="0">
                <a:solidFill>
                  <a:srgbClr val="002060"/>
                </a:solidFill>
              </a:rPr>
              <a:t>AOP</a:t>
            </a:r>
            <a:r>
              <a:rPr lang="zh-CN" altLang="en-US" sz="2200" dirty="0">
                <a:solidFill>
                  <a:srgbClr val="002060"/>
                </a:solidFill>
              </a:rPr>
              <a:t>框架会在编译阶段生成</a:t>
            </a:r>
            <a:r>
              <a:rPr lang="en-US" altLang="zh-CN" sz="2200" dirty="0">
                <a:solidFill>
                  <a:srgbClr val="002060"/>
                </a:solidFill>
              </a:rPr>
              <a:t>AOP</a:t>
            </a:r>
            <a:r>
              <a:rPr lang="zh-CN" altLang="en-US" sz="2200" dirty="0">
                <a:solidFill>
                  <a:srgbClr val="002060"/>
                </a:solidFill>
              </a:rPr>
              <a:t>代理类，因此也称为编译时增强。</a:t>
            </a:r>
          </a:p>
          <a:p>
            <a:pPr lvl="1"/>
            <a:r>
              <a:rPr lang="en-US" altLang="zh-CN" sz="2200" dirty="0">
                <a:solidFill>
                  <a:srgbClr val="002060"/>
                </a:solidFill>
              </a:rPr>
              <a:t>Spring AOP</a:t>
            </a:r>
            <a:r>
              <a:rPr lang="zh-CN" altLang="en-US" sz="2200" dirty="0">
                <a:solidFill>
                  <a:srgbClr val="002060"/>
                </a:solidFill>
              </a:rPr>
              <a:t>的两种实现方式</a:t>
            </a:r>
            <a:endParaRPr lang="en-US" altLang="zh-CN" sz="2200" dirty="0">
              <a:solidFill>
                <a:srgbClr val="002060"/>
              </a:solidFill>
            </a:endParaRPr>
          </a:p>
          <a:p>
            <a:pPr lvl="2"/>
            <a:r>
              <a:rPr lang="en-US" altLang="zh-CN" sz="2200" b="1" dirty="0">
                <a:solidFill>
                  <a:srgbClr val="C00000"/>
                </a:solidFill>
              </a:rPr>
              <a:t>JDK</a:t>
            </a:r>
            <a:r>
              <a:rPr lang="zh-CN" altLang="en-US" sz="2200" b="1" dirty="0">
                <a:solidFill>
                  <a:srgbClr val="C00000"/>
                </a:solidFill>
              </a:rPr>
              <a:t>动态代理</a:t>
            </a:r>
            <a:r>
              <a:rPr lang="zh-CN" altLang="en-US" sz="2200" dirty="0">
                <a:solidFill>
                  <a:srgbClr val="002060"/>
                </a:solidFill>
              </a:rPr>
              <a:t>（依赖接口）：</a:t>
            </a:r>
            <a:r>
              <a:rPr lang="en-US" altLang="zh-CN" sz="2200" dirty="0">
                <a:solidFill>
                  <a:srgbClr val="002060"/>
                </a:solidFill>
              </a:rPr>
              <a:t>Java</a:t>
            </a:r>
            <a:r>
              <a:rPr lang="zh-CN" altLang="en-US" sz="2200" dirty="0">
                <a:solidFill>
                  <a:srgbClr val="002060"/>
                </a:solidFill>
              </a:rPr>
              <a:t>提供的动态代理技术，</a:t>
            </a:r>
            <a:r>
              <a:rPr lang="en-US" altLang="zh-CN" sz="2200" dirty="0">
                <a:solidFill>
                  <a:srgbClr val="002060"/>
                </a:solidFill>
              </a:rPr>
              <a:t>Spring AOP</a:t>
            </a:r>
            <a:r>
              <a:rPr lang="zh-CN" altLang="en-US" sz="2200" dirty="0">
                <a:solidFill>
                  <a:srgbClr val="002060"/>
                </a:solidFill>
              </a:rPr>
              <a:t>默认采用此种方式，在接口的代理实例中织入代码。</a:t>
            </a:r>
            <a:endParaRPr lang="en-US" altLang="zh-CN" sz="2200" dirty="0">
              <a:solidFill>
                <a:srgbClr val="002060"/>
              </a:solidFill>
            </a:endParaRPr>
          </a:p>
          <a:p>
            <a:pPr lvl="2"/>
            <a:r>
              <a:rPr lang="en-US" altLang="zh-CN" sz="2200" b="1" dirty="0" err="1">
                <a:solidFill>
                  <a:srgbClr val="C00000"/>
                </a:solidFill>
              </a:rPr>
              <a:t>CGLib</a:t>
            </a:r>
            <a:r>
              <a:rPr lang="zh-CN" altLang="en-US" sz="2200" b="1" dirty="0">
                <a:solidFill>
                  <a:srgbClr val="C00000"/>
                </a:solidFill>
              </a:rPr>
              <a:t>动态代理</a:t>
            </a:r>
            <a:r>
              <a:rPr lang="zh-CN" altLang="en-US" sz="2200" dirty="0">
                <a:solidFill>
                  <a:srgbClr val="002060"/>
                </a:solidFill>
              </a:rPr>
              <a:t>（不依赖接口）：采用底层的字节码技术，在运行时创建子类代理实例。当目标对象不存在接口时，</a:t>
            </a:r>
            <a:r>
              <a:rPr lang="en-US" altLang="zh-CN" sz="2200" dirty="0">
                <a:solidFill>
                  <a:srgbClr val="002060"/>
                </a:solidFill>
              </a:rPr>
              <a:t>Spring AOP</a:t>
            </a:r>
            <a:r>
              <a:rPr lang="zh-CN" altLang="en-US" sz="2200" dirty="0">
                <a:solidFill>
                  <a:srgbClr val="002060"/>
                </a:solidFill>
              </a:rPr>
              <a:t>会采用此种方式，在子类实例中织入代码。</a:t>
            </a:r>
          </a:p>
          <a:p>
            <a:pPr lvl="1"/>
            <a:r>
              <a:rPr lang="en-US" altLang="zh-CN" dirty="0"/>
              <a:t>Spring</a:t>
            </a:r>
            <a:r>
              <a:rPr lang="zh-CN" altLang="en-US" dirty="0"/>
              <a:t>支持对</a:t>
            </a:r>
            <a:r>
              <a:rPr lang="en-US" altLang="zh-CN" dirty="0" err="1"/>
              <a:t>AspectJ</a:t>
            </a:r>
            <a:r>
              <a:rPr lang="zh-CN" altLang="en-US" dirty="0"/>
              <a:t>的集成。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3.1.3 AOP</a:t>
            </a:r>
            <a:r>
              <a:rPr lang="zh-CN" altLang="en-US" dirty="0"/>
              <a:t>的实现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151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A1459EF8-F8CB-41B2-BA6F-2A956E936DE1}"/>
              </a:ext>
            </a:extLst>
          </p:cNvPr>
          <p:cNvSpPr txBox="1">
            <a:spLocks/>
          </p:cNvSpPr>
          <p:nvPr/>
        </p:nvSpPr>
        <p:spPr bwMode="auto">
          <a:xfrm>
            <a:off x="2386012" y="233363"/>
            <a:ext cx="4216004" cy="582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pitchFamily="2" charset="-122"/>
              </a:rPr>
              <a:t>主讲内容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D299A82-F799-4FA8-80E2-4C0BAB8B3058}"/>
              </a:ext>
            </a:extLst>
          </p:cNvPr>
          <p:cNvGrpSpPr>
            <a:grpSpLocks/>
          </p:cNvGrpSpPr>
          <p:nvPr/>
        </p:nvGrpSpPr>
        <p:grpSpPr bwMode="auto">
          <a:xfrm>
            <a:off x="803082" y="856550"/>
            <a:ext cx="7490128" cy="3341739"/>
            <a:chOff x="827584" y="1756903"/>
            <a:chExt cx="7598806" cy="3444382"/>
          </a:xfrm>
        </p:grpSpPr>
        <p:grpSp>
          <p:nvGrpSpPr>
            <p:cNvPr id="17412" name="组合 3">
              <a:extLst>
                <a:ext uri="{FF2B5EF4-FFF2-40B4-BE49-F238E27FC236}">
                  <a16:creationId xmlns:a16="http://schemas.microsoft.com/office/drawing/2014/main" id="{B6E6BE0C-053C-4CC0-8289-098DB93038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84" y="1756903"/>
              <a:ext cx="7598806" cy="3444382"/>
              <a:chOff x="827584" y="1756903"/>
              <a:chExt cx="7598806" cy="3444382"/>
            </a:xfrm>
          </p:grpSpPr>
          <p:sp>
            <p:nvSpPr>
              <p:cNvPr id="11" name="对角圆角矩形 10">
                <a:extLst>
                  <a:ext uri="{FF2B5EF4-FFF2-40B4-BE49-F238E27FC236}">
                    <a16:creationId xmlns:a16="http://schemas.microsoft.com/office/drawing/2014/main" id="{1A85341E-08C0-4C34-8F22-12654FCA0F27}"/>
                  </a:ext>
                </a:extLst>
              </p:cNvPr>
              <p:cNvSpPr/>
              <p:nvPr/>
            </p:nvSpPr>
            <p:spPr>
              <a:xfrm>
                <a:off x="827584" y="2682709"/>
                <a:ext cx="5719344" cy="647906"/>
              </a:xfrm>
              <a:prstGeom prst="round2DiagRect">
                <a:avLst>
                  <a:gd name="adj1" fmla="val 20943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rgbClr val="006B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rgbClr val="0070C0"/>
                  </a:solidFill>
                  <a:ea typeface="微软雅黑" pitchFamily="34" charset="-122"/>
                </a:endParaRPr>
              </a:p>
            </p:txBody>
          </p:sp>
          <p:grpSp>
            <p:nvGrpSpPr>
              <p:cNvPr id="17418" name="组合 2">
                <a:extLst>
                  <a:ext uri="{FF2B5EF4-FFF2-40B4-BE49-F238E27FC236}">
                    <a16:creationId xmlns:a16="http://schemas.microsoft.com/office/drawing/2014/main" id="{7215F010-AD51-4371-A351-A437181E5E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60032" y="1756903"/>
                <a:ext cx="3566358" cy="3444382"/>
                <a:chOff x="4860032" y="1756903"/>
                <a:chExt cx="3566358" cy="3444382"/>
              </a:xfrm>
            </p:grpSpPr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358664D5-BF01-4E7D-94AC-6563A9F45749}"/>
                    </a:ext>
                  </a:extLst>
                </p:cNvPr>
                <p:cNvSpPr/>
                <p:nvPr/>
              </p:nvSpPr>
              <p:spPr>
                <a:xfrm>
                  <a:off x="4897636" y="1756903"/>
                  <a:ext cx="3444623" cy="3444382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dirty="0">
                    <a:solidFill>
                      <a:prstClr val="white"/>
                    </a:solidFill>
                    <a:ea typeface="微软雅黑" pitchFamily="34" charset="-122"/>
                  </a:endParaRPr>
                </a:p>
              </p:txBody>
            </p:sp>
            <p:sp>
              <p:nvSpPr>
                <p:cNvPr id="17420" name="TextBox 1">
                  <a:extLst>
                    <a:ext uri="{FF2B5EF4-FFF2-40B4-BE49-F238E27FC236}">
                      <a16:creationId xmlns:a16="http://schemas.microsoft.com/office/drawing/2014/main" id="{0C5218A4-A0FF-43B2-9C51-8A7BE7447B7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60032" y="2591296"/>
                  <a:ext cx="3566358" cy="18626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405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主讲内容</a:t>
                  </a:r>
                  <a:endParaRPr lang="en-US" altLang="zh-CN" sz="4050" b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Adobe 宋体 Std L" panose="02020300000000000000" pitchFamily="18" charset="-122"/>
                      <a:cs typeface="Times New Roman" panose="02020603050405020304" pitchFamily="18" charset="0"/>
                    </a:rPr>
                    <a:t>Speech content</a:t>
                  </a:r>
                </a:p>
              </p:txBody>
            </p:sp>
          </p:grpSp>
        </p:grpSp>
        <p:sp>
          <p:nvSpPr>
            <p:cNvPr id="17413" name="TextBox 10">
              <a:extLst>
                <a:ext uri="{FF2B5EF4-FFF2-40B4-BE49-F238E27FC236}">
                  <a16:creationId xmlns:a16="http://schemas.microsoft.com/office/drawing/2014/main" id="{0022B62F-995A-4FDF-A7EE-0E0BFE8105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2878497"/>
              <a:ext cx="4223084" cy="285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3.2  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代理</a:t>
              </a:r>
            </a:p>
          </p:txBody>
        </p:sp>
        <p:sp>
          <p:nvSpPr>
            <p:cNvPr id="17414" name="TextBox 11">
              <a:extLst>
                <a:ext uri="{FF2B5EF4-FFF2-40B4-BE49-F238E27FC236}">
                  <a16:creationId xmlns:a16="http://schemas.microsoft.com/office/drawing/2014/main" id="{F5728C9B-4D27-41F5-8976-7BCD31350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3684271"/>
              <a:ext cx="3791036" cy="369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3.3  </a:t>
              </a:r>
              <a:r>
                <a:rPr lang="zh-CN" altLang="en-US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基于代理类的</a:t>
              </a:r>
              <a:r>
                <a:rPr lang="en-US" altLang="zh-CN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AOP</a:t>
              </a:r>
              <a:r>
                <a:rPr lang="zh-CN" altLang="en-US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</a:p>
          </p:txBody>
        </p:sp>
        <p:sp>
          <p:nvSpPr>
            <p:cNvPr id="17415" name="TextBox 6">
              <a:extLst>
                <a:ext uri="{FF2B5EF4-FFF2-40B4-BE49-F238E27FC236}">
                  <a16:creationId xmlns:a16="http://schemas.microsoft.com/office/drawing/2014/main" id="{47CE9BFB-99EE-466E-A66F-0D6C9B7280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1988781"/>
              <a:ext cx="4349960" cy="369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3.1  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AOP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</a:p>
          </p:txBody>
        </p:sp>
        <p:sp>
          <p:nvSpPr>
            <p:cNvPr id="17416" name="TextBox 11">
              <a:extLst>
                <a:ext uri="{FF2B5EF4-FFF2-40B4-BE49-F238E27FC236}">
                  <a16:creationId xmlns:a16="http://schemas.microsoft.com/office/drawing/2014/main" id="{7C4077D2-B759-4E0E-A523-FD8E1B44C9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4532016"/>
              <a:ext cx="3791036" cy="369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3.4  AspectJ</a:t>
              </a:r>
              <a:r>
                <a:rPr lang="zh-CN" altLang="en-US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88468000-E293-43A9-99B1-F09B2012D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主讲内容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853" name="Rectangle 5">
            <a:extLst>
              <a:ext uri="{FF2B5EF4-FFF2-40B4-BE49-F238E27FC236}">
                <a16:creationId xmlns:a16="http://schemas.microsoft.com/office/drawing/2014/main" id="{A8B09747-2972-402E-B9F5-5733D7E1B8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dirty="0"/>
              <a:t>通常日志的写法</a:t>
            </a:r>
            <a:r>
              <a:rPr lang="zh-CN" altLang="en-US" dirty="0">
                <a:effectLst/>
              </a:rPr>
              <a:t>：</a:t>
            </a:r>
          </a:p>
          <a:p>
            <a:pPr marL="0" indent="200025">
              <a:lnSpc>
                <a:spcPct val="90000"/>
              </a:lnSpc>
              <a:buFont typeface="Arial" charset="0"/>
              <a:buChar char="₪"/>
              <a:defRPr/>
            </a:pPr>
            <a:endParaRPr lang="zh-CN" altLang="en-US" dirty="0">
              <a:effectLst/>
            </a:endParaRPr>
          </a:p>
          <a:p>
            <a:pPr marL="0" indent="200025">
              <a:lnSpc>
                <a:spcPct val="90000"/>
              </a:lnSpc>
              <a:buFont typeface="Arial" charset="0"/>
              <a:buChar char="₪"/>
              <a:defRPr/>
            </a:pPr>
            <a:endParaRPr lang="zh-CN" altLang="en-US" dirty="0">
              <a:effectLst/>
            </a:endParaRPr>
          </a:p>
          <a:p>
            <a:pPr marL="0" indent="200025">
              <a:lnSpc>
                <a:spcPct val="90000"/>
              </a:lnSpc>
              <a:buFont typeface="Arial" charset="0"/>
              <a:buChar char="₪"/>
              <a:defRPr/>
            </a:pPr>
            <a:endParaRPr lang="zh-CN" altLang="en-US" dirty="0">
              <a:effectLst/>
            </a:endParaRPr>
          </a:p>
          <a:p>
            <a:pPr marL="0" indent="200025">
              <a:lnSpc>
                <a:spcPct val="90000"/>
              </a:lnSpc>
              <a:buFont typeface="Arial" charset="0"/>
              <a:buChar char="₪"/>
              <a:defRPr/>
            </a:pPr>
            <a:endParaRPr lang="zh-CN" altLang="en-US" dirty="0">
              <a:effectLst/>
            </a:endParaRPr>
          </a:p>
          <a:p>
            <a:pPr marL="0" indent="200025">
              <a:lnSpc>
                <a:spcPct val="90000"/>
              </a:lnSpc>
              <a:buFont typeface="Arial" charset="0"/>
              <a:buChar char="₪"/>
              <a:defRPr/>
            </a:pPr>
            <a:endParaRPr lang="zh-CN" altLang="en-US" dirty="0">
              <a:effectLst/>
            </a:endParaRPr>
          </a:p>
          <a:p>
            <a:pPr marL="0" indent="200025">
              <a:lnSpc>
                <a:spcPct val="90000"/>
              </a:lnSpc>
              <a:buFont typeface="Arial" charset="0"/>
              <a:buChar char="₪"/>
              <a:defRPr/>
            </a:pPr>
            <a:endParaRPr lang="zh-CN" altLang="en-US" dirty="0">
              <a:effectLst/>
            </a:endParaRPr>
          </a:p>
          <a:p>
            <a:pPr marL="0" indent="200025">
              <a:lnSpc>
                <a:spcPct val="90000"/>
              </a:lnSpc>
              <a:buNone/>
              <a:defRPr/>
            </a:pPr>
            <a:endParaRPr lang="en-US" altLang="zh-CN" dirty="0">
              <a:effectLst/>
            </a:endParaRPr>
          </a:p>
          <a:p>
            <a:pPr marL="0" indent="200025">
              <a:lnSpc>
                <a:spcPct val="90000"/>
              </a:lnSpc>
              <a:buNone/>
              <a:defRPr/>
            </a:pPr>
            <a:r>
              <a:rPr lang="zh-CN" altLang="en-US" dirty="0">
                <a:effectLst/>
              </a:rPr>
              <a:t>在</a:t>
            </a:r>
            <a:r>
              <a:rPr lang="en-US" altLang="zh-CN" dirty="0" err="1">
                <a:effectLst/>
              </a:rPr>
              <a:t>HelloSpeaker</a:t>
            </a:r>
            <a:r>
              <a:rPr lang="en-US" dirty="0" err="1">
                <a:effectLst/>
              </a:rPr>
              <a:t>类中</a:t>
            </a:r>
            <a:r>
              <a:rPr lang="en-US" dirty="0">
                <a:effectLst/>
              </a:rPr>
              <a:t>，</a:t>
            </a:r>
            <a:r>
              <a:rPr lang="zh-CN" altLang="en-US" dirty="0">
                <a:effectLst/>
              </a:rPr>
              <a:t>当执行</a:t>
            </a:r>
            <a:r>
              <a:rPr lang="en-US" altLang="zh-CN" dirty="0">
                <a:effectLst/>
              </a:rPr>
              <a:t>hello()</a:t>
            </a:r>
            <a:r>
              <a:rPr lang="en-US" dirty="0" err="1">
                <a:effectLst/>
              </a:rPr>
              <a:t>方法时</a:t>
            </a:r>
            <a:r>
              <a:rPr lang="zh-CN" altLang="en-US" dirty="0">
                <a:effectLst/>
              </a:rPr>
              <a:t>，程序员希望该方法执行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开始与执行完毕时</a:t>
            </a:r>
            <a:r>
              <a:rPr lang="zh-CN" altLang="en-US" dirty="0">
                <a:effectLst/>
              </a:rPr>
              <a:t>都留下日志。</a:t>
            </a:r>
            <a:endParaRPr lang="zh-CN" altLang="en-US" dirty="0"/>
          </a:p>
        </p:txBody>
      </p:sp>
      <p:sp>
        <p:nvSpPr>
          <p:cNvPr id="1358850" name="标题 1">
            <a:extLst>
              <a:ext uri="{FF2B5EF4-FFF2-40B4-BE49-F238E27FC236}">
                <a16:creationId xmlns:a16="http://schemas.microsoft.com/office/drawing/2014/main" id="{BF86E6B1-70C3-4800-AB20-23FFA565F6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3.2.1 </a:t>
            </a:r>
            <a:r>
              <a:rPr lang="zh-CN" altLang="en-US" dirty="0"/>
              <a:t>静态代理</a:t>
            </a:r>
            <a:endParaRPr lang="en-US" altLang="zh-CN" dirty="0"/>
          </a:p>
        </p:txBody>
      </p:sp>
      <p:sp>
        <p:nvSpPr>
          <p:cNvPr id="1358854" name="Rectangle 6">
            <a:extLst>
              <a:ext uri="{FF2B5EF4-FFF2-40B4-BE49-F238E27FC236}">
                <a16:creationId xmlns:a16="http://schemas.microsoft.com/office/drawing/2014/main" id="{457F311F-000A-4709-98EE-10B2AAA5F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00" y="1127653"/>
            <a:ext cx="8950099" cy="2585323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800" dirty="0">
                <a:ea typeface="微软雅黑" pitchFamily="34" charset="-122"/>
              </a:rPr>
              <a:t>import </a:t>
            </a:r>
            <a:r>
              <a:rPr lang="en-US" altLang="zh-CN" sz="1800" dirty="0" err="1">
                <a:ea typeface="微软雅黑" pitchFamily="34" charset="-122"/>
              </a:rPr>
              <a:t>java.util.logging</a:t>
            </a:r>
            <a:r>
              <a:rPr lang="en-US" altLang="zh-CN" sz="1800" dirty="0">
                <a:ea typeface="微软雅黑" pitchFamily="34" charset="-122"/>
              </a:rPr>
              <a:t>.*;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800" dirty="0">
                <a:ea typeface="微软雅黑" pitchFamily="34" charset="-122"/>
              </a:rPr>
              <a:t>public class </a:t>
            </a:r>
            <a:r>
              <a:rPr lang="en-US" altLang="zh-CN" sz="1800" dirty="0" err="1">
                <a:ea typeface="微软雅黑" pitchFamily="34" charset="-122"/>
              </a:rPr>
              <a:t>HelloSpeaker</a:t>
            </a:r>
            <a:r>
              <a:rPr lang="en-US" altLang="zh-CN" sz="1800" dirty="0">
                <a:ea typeface="微软雅黑" pitchFamily="34" charset="-122"/>
              </a:rPr>
              <a:t>{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800" dirty="0" err="1">
                <a:ea typeface="微软雅黑" pitchFamily="34" charset="-122"/>
              </a:rPr>
              <a:t>pirvate</a:t>
            </a:r>
            <a:r>
              <a:rPr lang="en-US" altLang="zh-CN" sz="1800" dirty="0">
                <a:ea typeface="微软雅黑" pitchFamily="34" charset="-122"/>
              </a:rPr>
              <a:t> Logger logger=</a:t>
            </a:r>
            <a:r>
              <a:rPr lang="en-US" altLang="zh-CN" sz="1800" dirty="0" err="1">
                <a:ea typeface="微软雅黑" pitchFamily="34" charset="-122"/>
              </a:rPr>
              <a:t>Logger.getLogger</a:t>
            </a:r>
            <a:r>
              <a:rPr lang="en-US" altLang="zh-CN" sz="1800" dirty="0">
                <a:ea typeface="微软雅黑" pitchFamily="34" charset="-122"/>
              </a:rPr>
              <a:t>(</a:t>
            </a:r>
            <a:r>
              <a:rPr lang="en-US" altLang="zh-CN" sz="1800" dirty="0" err="1">
                <a:ea typeface="微软雅黑" pitchFamily="34" charset="-122"/>
              </a:rPr>
              <a:t>this.getClass</a:t>
            </a:r>
            <a:r>
              <a:rPr lang="en-US" altLang="zh-CN" sz="1800" dirty="0">
                <a:ea typeface="微软雅黑" pitchFamily="34" charset="-122"/>
              </a:rPr>
              <a:t>().</a:t>
            </a:r>
            <a:r>
              <a:rPr lang="en-US" altLang="zh-CN" sz="1800" dirty="0" err="1">
                <a:ea typeface="微软雅黑" pitchFamily="34" charset="-122"/>
              </a:rPr>
              <a:t>getName</a:t>
            </a:r>
            <a:r>
              <a:rPr lang="en-US" altLang="zh-CN" sz="1800" dirty="0">
                <a:ea typeface="微软雅黑" pitchFamily="34" charset="-122"/>
              </a:rPr>
              <a:t>());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800" dirty="0">
                <a:ea typeface="微软雅黑" pitchFamily="34" charset="-122"/>
              </a:rPr>
              <a:t>	public void hello(String name){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800" dirty="0">
                <a:ea typeface="微软雅黑" pitchFamily="34" charset="-122"/>
              </a:rPr>
              <a:t>		</a:t>
            </a:r>
            <a:r>
              <a:rPr lang="en-US" altLang="zh-CN" sz="1800" dirty="0">
                <a:solidFill>
                  <a:srgbClr val="FF0000"/>
                </a:solidFill>
                <a:ea typeface="微软雅黑" pitchFamily="34" charset="-122"/>
              </a:rPr>
              <a:t>logger.log(Level.INFO, "hello method starts…");</a:t>
            </a:r>
            <a:r>
              <a:rPr lang="en-US" altLang="zh-CN" sz="1800" dirty="0">
                <a:ea typeface="微软雅黑" pitchFamily="34" charset="-122"/>
              </a:rPr>
              <a:t> // </a:t>
            </a:r>
            <a:r>
              <a:rPr lang="zh-CN" altLang="en-US" sz="1800" dirty="0">
                <a:ea typeface="微软雅黑" pitchFamily="34" charset="-122"/>
              </a:rPr>
              <a:t>方法开始执行时留下日志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zh-CN" altLang="en-US" sz="1800" dirty="0">
                <a:ea typeface="微软雅黑" pitchFamily="34" charset="-122"/>
              </a:rPr>
              <a:t>	   	</a:t>
            </a:r>
            <a:r>
              <a:rPr lang="en-US" altLang="zh-CN" sz="1800" dirty="0" err="1">
                <a:ea typeface="微软雅黑" pitchFamily="34" charset="-122"/>
              </a:rPr>
              <a:t>System.out.println</a:t>
            </a:r>
            <a:r>
              <a:rPr lang="en-US" altLang="zh-CN" sz="1800" dirty="0">
                <a:ea typeface="微软雅黑" pitchFamily="34" charset="-122"/>
              </a:rPr>
              <a:t>("hello, "+name); 		  // </a:t>
            </a:r>
            <a:r>
              <a:rPr lang="zh-CN" altLang="en-US" sz="1800" dirty="0">
                <a:ea typeface="微软雅黑" pitchFamily="34" charset="-122"/>
              </a:rPr>
              <a:t>程序的主要功能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zh-CN" altLang="en-US" sz="1800" dirty="0">
                <a:ea typeface="微软雅黑" pitchFamily="34" charset="-122"/>
              </a:rPr>
              <a:t>     	          </a:t>
            </a:r>
            <a:r>
              <a:rPr lang="en-US" altLang="zh-CN" sz="1800" dirty="0">
                <a:solidFill>
                  <a:srgbClr val="FF0000"/>
                </a:solidFill>
                <a:ea typeface="微软雅黑" pitchFamily="34" charset="-122"/>
              </a:rPr>
              <a:t>Logger.log(Level.INFO, "hello method ends…");</a:t>
            </a:r>
            <a:r>
              <a:rPr lang="en-US" altLang="zh-CN" sz="1800" dirty="0">
                <a:ea typeface="微软雅黑" pitchFamily="34" charset="-122"/>
              </a:rPr>
              <a:t> // </a:t>
            </a:r>
            <a:r>
              <a:rPr lang="zh-CN" altLang="en-US" sz="1800" dirty="0">
                <a:ea typeface="微软雅黑" pitchFamily="34" charset="-122"/>
              </a:rPr>
              <a:t>方法执行完毕时留下日志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zh-CN" altLang="en-US" sz="1800" dirty="0">
                <a:ea typeface="微软雅黑" pitchFamily="34" charset="-122"/>
              </a:rPr>
              <a:t>	</a:t>
            </a:r>
            <a:r>
              <a:rPr lang="en-US" altLang="zh-CN" sz="1800" dirty="0">
                <a:ea typeface="微软雅黑" pitchFamily="34" charset="-122"/>
              </a:rPr>
              <a:t>}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800" dirty="0">
                <a:ea typeface="微软雅黑" pitchFamily="34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58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35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8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588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885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979" name="Rectangle 3">
            <a:extLst>
              <a:ext uri="{FF2B5EF4-FFF2-40B4-BE49-F238E27FC236}">
                <a16:creationId xmlns:a16="http://schemas.microsoft.com/office/drawing/2014/main" id="{A3039F11-5FA2-4309-9D6A-1385DE6FF7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静态代理</a:t>
            </a:r>
          </a:p>
        </p:txBody>
      </p:sp>
      <p:sp>
        <p:nvSpPr>
          <p:cNvPr id="1662978" name="Rectangle 2">
            <a:extLst>
              <a:ext uri="{FF2B5EF4-FFF2-40B4-BE49-F238E27FC236}">
                <a16:creationId xmlns:a16="http://schemas.microsoft.com/office/drawing/2014/main" id="{FFE87272-3C50-46BF-9D97-D8241015F5E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3.2.1 </a:t>
            </a:r>
            <a:r>
              <a:rPr lang="zh-CN" altLang="en-US" dirty="0"/>
              <a:t>静态代理</a:t>
            </a:r>
          </a:p>
        </p:txBody>
      </p:sp>
      <p:sp>
        <p:nvSpPr>
          <p:cNvPr id="1662980" name="TextBox 2">
            <a:extLst>
              <a:ext uri="{FF2B5EF4-FFF2-40B4-BE49-F238E27FC236}">
                <a16:creationId xmlns:a16="http://schemas.microsoft.com/office/drawing/2014/main" id="{F3B84B00-180E-4374-8F85-66CD1A2B9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22" y="1440108"/>
            <a:ext cx="4482702" cy="2800767"/>
          </a:xfrm>
          <a:prstGeom prst="rect">
            <a:avLst/>
          </a:prstGeom>
          <a:solidFill>
            <a:srgbClr val="FFFF99"/>
          </a:solidFill>
          <a:ln w="1270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600" b="1" dirty="0">
                <a:ea typeface="微软雅黑" pitchFamily="34" charset="-122"/>
              </a:rPr>
              <a:t>public class </a:t>
            </a:r>
            <a:r>
              <a:rPr lang="en-US" altLang="zh-CN" sz="1600" b="1" dirty="0" err="1">
                <a:ea typeface="微软雅黑" pitchFamily="34" charset="-122"/>
              </a:rPr>
              <a:t>HelloProxy</a:t>
            </a:r>
            <a:r>
              <a:rPr lang="en-US" altLang="zh-CN" sz="1600" b="1" dirty="0">
                <a:ea typeface="微软雅黑" pitchFamily="34" charset="-122"/>
              </a:rPr>
              <a:t> </a:t>
            </a:r>
            <a:r>
              <a:rPr lang="en-US" altLang="zh-CN" sz="1600" b="1" dirty="0">
                <a:solidFill>
                  <a:srgbClr val="6600FF"/>
                </a:solidFill>
                <a:ea typeface="微软雅黑" pitchFamily="34" charset="-122"/>
              </a:rPr>
              <a:t>implements </a:t>
            </a:r>
            <a:r>
              <a:rPr lang="en-US" altLang="zh-CN" sz="1600" b="1" dirty="0" err="1">
                <a:solidFill>
                  <a:srgbClr val="6600FF"/>
                </a:solidFill>
                <a:ea typeface="微软雅黑" pitchFamily="34" charset="-122"/>
              </a:rPr>
              <a:t>IHello</a:t>
            </a:r>
            <a:r>
              <a:rPr lang="en-US" altLang="zh-CN" sz="1600" b="1" dirty="0">
                <a:ea typeface="微软雅黑" pitchFamily="34" charset="-122"/>
              </a:rPr>
              <a:t>{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600" b="1" dirty="0">
                <a:ea typeface="微软雅黑" pitchFamily="34" charset="-122"/>
              </a:rPr>
              <a:t>	</a:t>
            </a:r>
            <a:r>
              <a:rPr lang="en-US" altLang="zh-CN" sz="1600" b="1" dirty="0">
                <a:solidFill>
                  <a:srgbClr val="FF0000"/>
                </a:solidFill>
                <a:ea typeface="微软雅黑" pitchFamily="34" charset="-122"/>
              </a:rPr>
              <a:t>private </a:t>
            </a:r>
            <a:r>
              <a:rPr lang="en-US" altLang="zh-CN" sz="1600" b="1" dirty="0" err="1">
                <a:solidFill>
                  <a:srgbClr val="FF0000"/>
                </a:solidFill>
                <a:ea typeface="微软雅黑" pitchFamily="34" charset="-122"/>
              </a:rPr>
              <a:t>IHello</a:t>
            </a:r>
            <a:r>
              <a:rPr lang="en-US" altLang="zh-CN" sz="1600" b="1" dirty="0">
                <a:solidFill>
                  <a:srgbClr val="FF0000"/>
                </a:solidFill>
                <a:ea typeface="微软雅黑" pitchFamily="34" charset="-122"/>
              </a:rPr>
              <a:t> </a:t>
            </a:r>
            <a:r>
              <a:rPr lang="en-US" altLang="zh-CN" sz="1600" b="1" dirty="0" err="1">
                <a:solidFill>
                  <a:srgbClr val="FF0000"/>
                </a:solidFill>
                <a:ea typeface="微软雅黑" pitchFamily="34" charset="-122"/>
              </a:rPr>
              <a:t>helloObject</a:t>
            </a:r>
            <a:r>
              <a:rPr lang="en-US" altLang="zh-CN" sz="1600" b="1" dirty="0">
                <a:solidFill>
                  <a:srgbClr val="FF0000"/>
                </a:solidFill>
                <a:ea typeface="微软雅黑" pitchFamily="34" charset="-122"/>
              </a:rPr>
              <a:t>;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600" b="1" dirty="0">
                <a:solidFill>
                  <a:srgbClr val="FF0000"/>
                </a:solidFill>
                <a:ea typeface="微软雅黑" pitchFamily="34" charset="-122"/>
              </a:rPr>
              <a:t>	public </a:t>
            </a:r>
            <a:r>
              <a:rPr lang="en-US" altLang="zh-CN" sz="1600" b="1" dirty="0" err="1">
                <a:solidFill>
                  <a:srgbClr val="FF0000"/>
                </a:solidFill>
                <a:ea typeface="微软雅黑" pitchFamily="34" charset="-122"/>
              </a:rPr>
              <a:t>HelloProxy</a:t>
            </a:r>
            <a:r>
              <a:rPr lang="en-US" altLang="zh-CN" sz="1600" b="1" dirty="0">
                <a:solidFill>
                  <a:srgbClr val="FF0000"/>
                </a:solidFill>
                <a:ea typeface="微软雅黑" pitchFamily="34" charset="-122"/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  <a:ea typeface="微软雅黑" pitchFamily="34" charset="-122"/>
              </a:rPr>
              <a:t>IHello</a:t>
            </a:r>
            <a:r>
              <a:rPr lang="en-US" altLang="zh-CN" sz="1600" b="1" dirty="0">
                <a:solidFill>
                  <a:srgbClr val="FF0000"/>
                </a:solidFill>
                <a:ea typeface="微软雅黑" pitchFamily="34" charset="-122"/>
              </a:rPr>
              <a:t> </a:t>
            </a:r>
            <a:r>
              <a:rPr lang="en-US" altLang="zh-CN" sz="1600" b="1" dirty="0" err="1">
                <a:solidFill>
                  <a:srgbClr val="FF0000"/>
                </a:solidFill>
                <a:ea typeface="微软雅黑" pitchFamily="34" charset="-122"/>
              </a:rPr>
              <a:t>helloObject</a:t>
            </a:r>
            <a:r>
              <a:rPr lang="en-US" altLang="zh-CN" sz="1600" b="1" dirty="0">
                <a:solidFill>
                  <a:srgbClr val="FF0000"/>
                </a:solidFill>
                <a:ea typeface="微软雅黑" pitchFamily="34" charset="-122"/>
              </a:rPr>
              <a:t>){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600" b="1" dirty="0">
                <a:solidFill>
                  <a:srgbClr val="FF0000"/>
                </a:solidFill>
                <a:ea typeface="微软雅黑" pitchFamily="34" charset="-122"/>
              </a:rPr>
              <a:t>    		</a:t>
            </a:r>
            <a:r>
              <a:rPr lang="en-US" altLang="zh-CN" sz="1600" b="1" dirty="0" err="1">
                <a:solidFill>
                  <a:srgbClr val="FF0000"/>
                </a:solidFill>
                <a:ea typeface="微软雅黑" pitchFamily="34" charset="-122"/>
              </a:rPr>
              <a:t>this.helloObject</a:t>
            </a:r>
            <a:r>
              <a:rPr lang="en-US" altLang="zh-CN" sz="1600" b="1" dirty="0">
                <a:solidFill>
                  <a:srgbClr val="FF0000"/>
                </a:solidFill>
                <a:ea typeface="微软雅黑" pitchFamily="34" charset="-122"/>
              </a:rPr>
              <a:t>=</a:t>
            </a:r>
            <a:r>
              <a:rPr lang="en-US" altLang="zh-CN" sz="1600" b="1" dirty="0" err="1">
                <a:solidFill>
                  <a:srgbClr val="FF0000"/>
                </a:solidFill>
                <a:ea typeface="微软雅黑" pitchFamily="34" charset="-122"/>
              </a:rPr>
              <a:t>helloObject</a:t>
            </a:r>
            <a:r>
              <a:rPr lang="en-US" altLang="zh-CN" sz="1600" b="1" dirty="0">
                <a:solidFill>
                  <a:srgbClr val="FF0000"/>
                </a:solidFill>
                <a:ea typeface="微软雅黑" pitchFamily="34" charset="-122"/>
              </a:rPr>
              <a:t>;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600" b="1" dirty="0">
                <a:solidFill>
                  <a:srgbClr val="FF0000"/>
                </a:solidFill>
                <a:ea typeface="微软雅黑" pitchFamily="34" charset="-122"/>
              </a:rPr>
              <a:t>	}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600" b="1" dirty="0">
                <a:ea typeface="微软雅黑" pitchFamily="34" charset="-122"/>
              </a:rPr>
              <a:t>	public void</a:t>
            </a:r>
            <a:r>
              <a:rPr lang="en-US" altLang="zh-CN" sz="1600" b="1" dirty="0">
                <a:solidFill>
                  <a:srgbClr val="6600FF"/>
                </a:solidFill>
                <a:ea typeface="微软雅黑" pitchFamily="34" charset="-122"/>
              </a:rPr>
              <a:t> hello</a:t>
            </a:r>
            <a:r>
              <a:rPr lang="en-US" altLang="zh-CN" sz="1600" b="1" dirty="0">
                <a:ea typeface="微软雅黑" pitchFamily="34" charset="-122"/>
              </a:rPr>
              <a:t>(String name){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600" b="1" dirty="0">
                <a:ea typeface="微软雅黑" pitchFamily="34" charset="-122"/>
              </a:rPr>
              <a:t>	    </a:t>
            </a:r>
            <a:r>
              <a:rPr lang="en-US" altLang="zh-CN" sz="1600" b="1" dirty="0" err="1">
                <a:solidFill>
                  <a:srgbClr val="6600FF"/>
                </a:solidFill>
                <a:ea typeface="微软雅黑" pitchFamily="34" charset="-122"/>
              </a:rPr>
              <a:t>System.out.println</a:t>
            </a:r>
            <a:r>
              <a:rPr lang="en-US" altLang="zh-CN" sz="1600" b="1" dirty="0">
                <a:solidFill>
                  <a:srgbClr val="6600FF"/>
                </a:solidFill>
                <a:ea typeface="微软雅黑" pitchFamily="34" charset="-122"/>
              </a:rPr>
              <a:t>("hello starts…");</a:t>
            </a:r>
            <a:endParaRPr lang="en-US" altLang="zh-CN" sz="1600" b="1" dirty="0">
              <a:ea typeface="微软雅黑" pitchFamily="34" charset="-122"/>
            </a:endParaRP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600" b="1" dirty="0">
                <a:ea typeface="微软雅黑" pitchFamily="34" charset="-122"/>
              </a:rPr>
              <a:t>	    </a:t>
            </a:r>
            <a:r>
              <a:rPr lang="en-US" altLang="zh-CN" sz="1600" b="1" dirty="0" err="1">
                <a:solidFill>
                  <a:srgbClr val="FF0000"/>
                </a:solidFill>
                <a:ea typeface="微软雅黑" pitchFamily="34" charset="-122"/>
              </a:rPr>
              <a:t>helloObject.</a:t>
            </a:r>
            <a:r>
              <a:rPr lang="en-US" altLang="zh-CN" sz="1600" b="1" dirty="0" err="1">
                <a:solidFill>
                  <a:srgbClr val="6600FF"/>
                </a:solidFill>
                <a:ea typeface="微软雅黑" pitchFamily="34" charset="-122"/>
              </a:rPr>
              <a:t>hello</a:t>
            </a:r>
            <a:r>
              <a:rPr lang="en-US" altLang="zh-CN" sz="1600" b="1" dirty="0">
                <a:solidFill>
                  <a:srgbClr val="FF0000"/>
                </a:solidFill>
                <a:ea typeface="微软雅黑" pitchFamily="34" charset="-122"/>
              </a:rPr>
              <a:t>(name);</a:t>
            </a:r>
            <a:r>
              <a:rPr lang="en-US" altLang="zh-CN" sz="1600" b="1" dirty="0">
                <a:ea typeface="微软雅黑" pitchFamily="34" charset="-122"/>
              </a:rPr>
              <a:t>	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600" b="1" dirty="0">
                <a:ea typeface="微软雅黑" pitchFamily="34" charset="-122"/>
              </a:rPr>
              <a:t>	    </a:t>
            </a:r>
            <a:r>
              <a:rPr lang="en-US" altLang="zh-CN" sz="1600" b="1" dirty="0" err="1">
                <a:solidFill>
                  <a:srgbClr val="6600FF"/>
                </a:solidFill>
                <a:ea typeface="微软雅黑" pitchFamily="34" charset="-122"/>
              </a:rPr>
              <a:t>System.out.println</a:t>
            </a:r>
            <a:r>
              <a:rPr lang="en-US" altLang="zh-CN" sz="1600" b="1" dirty="0">
                <a:solidFill>
                  <a:srgbClr val="6600FF"/>
                </a:solidFill>
                <a:ea typeface="微软雅黑" pitchFamily="34" charset="-122"/>
              </a:rPr>
              <a:t>("hello ends…");</a:t>
            </a:r>
            <a:endParaRPr lang="en-US" altLang="zh-CN" sz="1600" b="1" dirty="0">
              <a:ea typeface="微软雅黑" pitchFamily="34" charset="-122"/>
            </a:endParaRP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600" b="1" dirty="0">
                <a:ea typeface="微软雅黑" pitchFamily="34" charset="-122"/>
              </a:rPr>
              <a:t>	}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600" b="1" dirty="0">
                <a:ea typeface="微软雅黑" pitchFamily="34" charset="-122"/>
              </a:rPr>
              <a:t>}</a:t>
            </a:r>
          </a:p>
        </p:txBody>
      </p:sp>
      <p:sp>
        <p:nvSpPr>
          <p:cNvPr id="1662981" name="TextBox 2">
            <a:extLst>
              <a:ext uri="{FF2B5EF4-FFF2-40B4-BE49-F238E27FC236}">
                <a16:creationId xmlns:a16="http://schemas.microsoft.com/office/drawing/2014/main" id="{832D95CA-D3A4-4611-BF39-BC442BF4C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8424" y="1432391"/>
            <a:ext cx="4589854" cy="1323439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600" b="1" dirty="0">
                <a:ea typeface="微软雅黑" pitchFamily="34" charset="-122"/>
              </a:rPr>
              <a:t>public class </a:t>
            </a:r>
            <a:r>
              <a:rPr lang="en-US" altLang="zh-CN" sz="1600" b="1" dirty="0" err="1">
                <a:ea typeface="微软雅黑" pitchFamily="34" charset="-122"/>
              </a:rPr>
              <a:t>HelloSpeaker</a:t>
            </a:r>
            <a:r>
              <a:rPr lang="en-US" altLang="zh-CN" sz="1600" b="1" dirty="0">
                <a:ea typeface="微软雅黑" pitchFamily="34" charset="-122"/>
              </a:rPr>
              <a:t> </a:t>
            </a:r>
            <a:r>
              <a:rPr lang="en-US" altLang="zh-CN" sz="1600" b="1" dirty="0">
                <a:solidFill>
                  <a:srgbClr val="6600FF"/>
                </a:solidFill>
                <a:ea typeface="微软雅黑" pitchFamily="34" charset="-122"/>
              </a:rPr>
              <a:t>implements </a:t>
            </a:r>
            <a:r>
              <a:rPr lang="en-US" altLang="zh-CN" sz="1600" b="1" dirty="0" err="1">
                <a:solidFill>
                  <a:srgbClr val="6600FF"/>
                </a:solidFill>
                <a:ea typeface="微软雅黑" pitchFamily="34" charset="-122"/>
              </a:rPr>
              <a:t>IHello</a:t>
            </a:r>
            <a:r>
              <a:rPr lang="en-US" altLang="zh-CN" sz="1600" b="1" dirty="0">
                <a:ea typeface="微软雅黑" pitchFamily="34" charset="-122"/>
              </a:rPr>
              <a:t>{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600" b="1" dirty="0">
                <a:ea typeface="微软雅黑" pitchFamily="34" charset="-122"/>
              </a:rPr>
              <a:t>    public void </a:t>
            </a:r>
            <a:r>
              <a:rPr lang="en-US" altLang="zh-CN" sz="1600" b="1" dirty="0">
                <a:solidFill>
                  <a:srgbClr val="6600FF"/>
                </a:solidFill>
                <a:ea typeface="微软雅黑" pitchFamily="34" charset="-122"/>
              </a:rPr>
              <a:t>hello</a:t>
            </a:r>
            <a:r>
              <a:rPr lang="en-US" altLang="zh-CN" sz="1600" b="1" dirty="0">
                <a:ea typeface="微软雅黑" pitchFamily="34" charset="-122"/>
              </a:rPr>
              <a:t>(String name){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600" b="1" dirty="0">
                <a:ea typeface="微软雅黑" pitchFamily="34" charset="-122"/>
              </a:rPr>
              <a:t>              </a:t>
            </a:r>
            <a:r>
              <a:rPr lang="en-US" altLang="zh-CN" sz="1600" b="1" dirty="0" err="1">
                <a:ea typeface="微软雅黑" pitchFamily="34" charset="-122"/>
              </a:rPr>
              <a:t>System.out.println</a:t>
            </a:r>
            <a:r>
              <a:rPr lang="en-US" altLang="zh-CN" sz="1600" b="1" dirty="0">
                <a:ea typeface="微软雅黑" pitchFamily="34" charset="-122"/>
              </a:rPr>
              <a:t>("</a:t>
            </a:r>
            <a:r>
              <a:rPr lang="en-US" altLang="zh-CN" sz="1600" b="1" dirty="0" err="1">
                <a:ea typeface="微软雅黑" pitchFamily="34" charset="-122"/>
              </a:rPr>
              <a:t>hello,"+name</a:t>
            </a:r>
            <a:r>
              <a:rPr lang="en-US" altLang="zh-CN" sz="1600" b="1" dirty="0">
                <a:ea typeface="微软雅黑" pitchFamily="34" charset="-122"/>
              </a:rPr>
              <a:t>);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600" b="1" dirty="0">
                <a:ea typeface="微软雅黑" pitchFamily="34" charset="-122"/>
              </a:rPr>
              <a:t>    }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600" b="1" dirty="0">
                <a:ea typeface="微软雅黑" pitchFamily="34" charset="-122"/>
              </a:rPr>
              <a:t>}</a:t>
            </a:r>
          </a:p>
        </p:txBody>
      </p:sp>
      <p:sp>
        <p:nvSpPr>
          <p:cNvPr id="1662982" name="Rectangle 6">
            <a:extLst>
              <a:ext uri="{FF2B5EF4-FFF2-40B4-BE49-F238E27FC236}">
                <a16:creationId xmlns:a16="http://schemas.microsoft.com/office/drawing/2014/main" id="{7B92B5D8-452E-4E5A-AA66-598B54324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7929" y="276552"/>
            <a:ext cx="2591991" cy="1077218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600" b="1" dirty="0">
                <a:ea typeface="微软雅黑" pitchFamily="34" charset="-122"/>
              </a:rPr>
              <a:t>public interface </a:t>
            </a:r>
            <a:r>
              <a:rPr lang="en-US" altLang="zh-CN" sz="1600" b="1" dirty="0" err="1">
                <a:ea typeface="微软雅黑" pitchFamily="34" charset="-122"/>
              </a:rPr>
              <a:t>IHello</a:t>
            </a:r>
            <a:r>
              <a:rPr lang="en-US" altLang="zh-CN" sz="1600" b="1" dirty="0">
                <a:ea typeface="微软雅黑" pitchFamily="34" charset="-122"/>
              </a:rPr>
              <a:t>{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600" b="1" dirty="0">
                <a:ea typeface="微软雅黑" pitchFamily="34" charset="-122"/>
              </a:rPr>
              <a:t>	public void hello(String name);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600" b="1" dirty="0">
                <a:ea typeface="微软雅黑" pitchFamily="34" charset="-122"/>
              </a:rPr>
              <a:t>}</a:t>
            </a:r>
          </a:p>
        </p:txBody>
      </p:sp>
      <p:sp>
        <p:nvSpPr>
          <p:cNvPr id="1662983" name="TextBox 2">
            <a:extLst>
              <a:ext uri="{FF2B5EF4-FFF2-40B4-BE49-F238E27FC236}">
                <a16:creationId xmlns:a16="http://schemas.microsoft.com/office/drawing/2014/main" id="{B23A6015-94D2-4690-A076-D1B78D66E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270" y="3207532"/>
            <a:ext cx="5425008" cy="15696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600" b="1" dirty="0">
                <a:ea typeface="微软雅黑" pitchFamily="34" charset="-122"/>
              </a:rPr>
              <a:t>public class </a:t>
            </a:r>
            <a:r>
              <a:rPr lang="en-US" altLang="zh-CN" sz="1600" b="1" dirty="0" err="1">
                <a:ea typeface="微软雅黑" pitchFamily="34" charset="-122"/>
              </a:rPr>
              <a:t>ProxyDemo</a:t>
            </a:r>
            <a:r>
              <a:rPr lang="en-US" altLang="zh-CN" sz="1600" b="1" dirty="0">
                <a:ea typeface="微软雅黑" pitchFamily="34" charset="-122"/>
              </a:rPr>
              <a:t>{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600" b="1" dirty="0">
                <a:ea typeface="微软雅黑" pitchFamily="34" charset="-122"/>
              </a:rPr>
              <a:t>	public static void main(String[] </a:t>
            </a:r>
            <a:r>
              <a:rPr lang="en-US" altLang="zh-CN" sz="1600" b="1" dirty="0" err="1">
                <a:ea typeface="微软雅黑" pitchFamily="34" charset="-122"/>
              </a:rPr>
              <a:t>args</a:t>
            </a:r>
            <a:r>
              <a:rPr lang="en-US" altLang="zh-CN" sz="1600" b="1" dirty="0">
                <a:ea typeface="微软雅黑" pitchFamily="34" charset="-122"/>
              </a:rPr>
              <a:t>){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600" b="1" dirty="0">
                <a:ea typeface="微软雅黑" pitchFamily="34" charset="-122"/>
              </a:rPr>
              <a:t>	</a:t>
            </a:r>
            <a:r>
              <a:rPr lang="en-US" altLang="zh-CN" sz="1600" b="1" dirty="0" err="1">
                <a:solidFill>
                  <a:srgbClr val="6600FF"/>
                </a:solidFill>
                <a:ea typeface="微软雅黑" pitchFamily="34" charset="-122"/>
              </a:rPr>
              <a:t>IHello</a:t>
            </a:r>
            <a:r>
              <a:rPr lang="en-US" altLang="zh-CN" sz="1600" b="1" dirty="0">
                <a:solidFill>
                  <a:srgbClr val="6600FF"/>
                </a:solidFill>
                <a:ea typeface="微软雅黑" pitchFamily="34" charset="-122"/>
              </a:rPr>
              <a:t> proxy=new </a:t>
            </a:r>
            <a:r>
              <a:rPr lang="en-US" altLang="zh-CN" sz="1600" b="1" dirty="0" err="1">
                <a:solidFill>
                  <a:srgbClr val="6600FF"/>
                </a:solidFill>
                <a:ea typeface="微软雅黑" pitchFamily="34" charset="-122"/>
              </a:rPr>
              <a:t>HelloProxy</a:t>
            </a:r>
            <a:r>
              <a:rPr lang="en-US" altLang="zh-CN" sz="1600" b="1" dirty="0">
                <a:solidFill>
                  <a:srgbClr val="6600FF"/>
                </a:solidFill>
                <a:ea typeface="微软雅黑" pitchFamily="34" charset="-122"/>
              </a:rPr>
              <a:t>(</a:t>
            </a:r>
            <a:r>
              <a:rPr lang="en-US" altLang="zh-CN" sz="1600" b="1" dirty="0">
                <a:solidFill>
                  <a:srgbClr val="FF0000"/>
                </a:solidFill>
                <a:ea typeface="微软雅黑" pitchFamily="34" charset="-122"/>
              </a:rPr>
              <a:t>new </a:t>
            </a:r>
            <a:r>
              <a:rPr lang="en-US" altLang="zh-CN" sz="1600" b="1" dirty="0" err="1">
                <a:solidFill>
                  <a:srgbClr val="FF0000"/>
                </a:solidFill>
                <a:ea typeface="微软雅黑" pitchFamily="34" charset="-122"/>
              </a:rPr>
              <a:t>HelloSpeaker</a:t>
            </a:r>
            <a:r>
              <a:rPr lang="en-US" altLang="zh-CN" sz="1600" b="1" dirty="0">
                <a:solidFill>
                  <a:srgbClr val="FF0000"/>
                </a:solidFill>
                <a:ea typeface="微软雅黑" pitchFamily="34" charset="-122"/>
              </a:rPr>
              <a:t>()</a:t>
            </a:r>
            <a:r>
              <a:rPr lang="en-US" altLang="zh-CN" sz="1600" b="1" dirty="0">
                <a:solidFill>
                  <a:srgbClr val="6600FF"/>
                </a:solidFill>
                <a:ea typeface="微软雅黑" pitchFamily="34" charset="-122"/>
              </a:rPr>
              <a:t>);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600" b="1" dirty="0">
                <a:ea typeface="微软雅黑" pitchFamily="34" charset="-122"/>
              </a:rPr>
              <a:t>	</a:t>
            </a:r>
            <a:r>
              <a:rPr lang="en-US" altLang="zh-CN" sz="1600" b="1" dirty="0" err="1">
                <a:ea typeface="微软雅黑" pitchFamily="34" charset="-122"/>
              </a:rPr>
              <a:t>proxy.</a:t>
            </a:r>
            <a:r>
              <a:rPr lang="en-US" altLang="zh-CN" sz="1600" b="1" dirty="0" err="1">
                <a:solidFill>
                  <a:srgbClr val="6600FF"/>
                </a:solidFill>
                <a:ea typeface="微软雅黑" pitchFamily="34" charset="-122"/>
              </a:rPr>
              <a:t>hello</a:t>
            </a:r>
            <a:r>
              <a:rPr lang="en-US" altLang="zh-CN" sz="1600" b="1" dirty="0">
                <a:ea typeface="微软雅黑" pitchFamily="34" charset="-122"/>
              </a:rPr>
              <a:t>("</a:t>
            </a:r>
            <a:r>
              <a:rPr lang="zh-CN" altLang="en-US" sz="1600" b="1" dirty="0">
                <a:ea typeface="微软雅黑" pitchFamily="34" charset="-122"/>
              </a:rPr>
              <a:t>刘鹍</a:t>
            </a:r>
            <a:r>
              <a:rPr lang="en-US" altLang="zh-CN" sz="1600" b="1" dirty="0">
                <a:ea typeface="微软雅黑" pitchFamily="34" charset="-122"/>
              </a:rPr>
              <a:t>");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600" b="1" dirty="0">
                <a:ea typeface="微软雅黑" pitchFamily="34" charset="-122"/>
              </a:rPr>
              <a:t>    }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600" b="1" dirty="0">
                <a:ea typeface="微软雅黑" pitchFamily="34" charset="-122"/>
              </a:rPr>
              <a:t>}</a:t>
            </a:r>
          </a:p>
        </p:txBody>
      </p:sp>
      <p:sp>
        <p:nvSpPr>
          <p:cNvPr id="1662985" name="Freeform 9">
            <a:extLst>
              <a:ext uri="{FF2B5EF4-FFF2-40B4-BE49-F238E27FC236}">
                <a16:creationId xmlns:a16="http://schemas.microsoft.com/office/drawing/2014/main" id="{89678556-0AFF-4797-A615-D0E6459AA487}"/>
              </a:ext>
            </a:extLst>
          </p:cNvPr>
          <p:cNvSpPr>
            <a:spLocks/>
          </p:cNvSpPr>
          <p:nvPr/>
        </p:nvSpPr>
        <p:spPr bwMode="auto">
          <a:xfrm>
            <a:off x="2018224" y="426687"/>
            <a:ext cx="1728788" cy="1145139"/>
          </a:xfrm>
          <a:custGeom>
            <a:avLst/>
            <a:gdLst/>
            <a:ahLst/>
            <a:cxnLst>
              <a:cxn ang="0">
                <a:pos x="0" y="589"/>
              </a:cxn>
              <a:cxn ang="0">
                <a:pos x="454" y="272"/>
              </a:cxn>
              <a:cxn ang="0">
                <a:pos x="1452" y="0"/>
              </a:cxn>
            </a:cxnLst>
            <a:rect l="0" t="0" r="r" b="b"/>
            <a:pathLst>
              <a:path w="1452" h="589">
                <a:moveTo>
                  <a:pt x="0" y="589"/>
                </a:moveTo>
                <a:cubicBezTo>
                  <a:pt x="106" y="479"/>
                  <a:pt x="212" y="370"/>
                  <a:pt x="454" y="272"/>
                </a:cubicBezTo>
                <a:cubicBezTo>
                  <a:pt x="696" y="174"/>
                  <a:pt x="1074" y="87"/>
                  <a:pt x="1452" y="0"/>
                </a:cubicBezTo>
              </a:path>
            </a:pathLst>
          </a:custGeom>
          <a:noFill/>
          <a:ln w="57150" cap="flat" cmpd="sng">
            <a:solidFill>
              <a:srgbClr val="6600FF"/>
            </a:solidFill>
            <a:prstDash val="sysDot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Font typeface="Arial" charset="0"/>
              <a:buNone/>
              <a:defRPr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微软雅黑" pitchFamily="34" charset="-122"/>
            </a:endParaRPr>
          </a:p>
        </p:txBody>
      </p:sp>
      <p:sp>
        <p:nvSpPr>
          <p:cNvPr id="1662986" name="Freeform 10">
            <a:extLst>
              <a:ext uri="{FF2B5EF4-FFF2-40B4-BE49-F238E27FC236}">
                <a16:creationId xmlns:a16="http://schemas.microsoft.com/office/drawing/2014/main" id="{0D6FCE9F-BA82-488B-8126-0019AFD1CEEB}"/>
              </a:ext>
            </a:extLst>
          </p:cNvPr>
          <p:cNvSpPr>
            <a:spLocks/>
          </p:cNvSpPr>
          <p:nvPr/>
        </p:nvSpPr>
        <p:spPr bwMode="auto">
          <a:xfrm>
            <a:off x="5696033" y="455061"/>
            <a:ext cx="1458516" cy="1145139"/>
          </a:xfrm>
          <a:custGeom>
            <a:avLst/>
            <a:gdLst/>
            <a:ahLst/>
            <a:cxnLst>
              <a:cxn ang="0">
                <a:pos x="1225" y="726"/>
              </a:cxn>
              <a:cxn ang="0">
                <a:pos x="953" y="317"/>
              </a:cxn>
              <a:cxn ang="0">
                <a:pos x="0" y="0"/>
              </a:cxn>
            </a:cxnLst>
            <a:rect l="0" t="0" r="r" b="b"/>
            <a:pathLst>
              <a:path w="1225" h="726">
                <a:moveTo>
                  <a:pt x="1225" y="726"/>
                </a:moveTo>
                <a:cubicBezTo>
                  <a:pt x="1191" y="582"/>
                  <a:pt x="1157" y="438"/>
                  <a:pt x="953" y="317"/>
                </a:cubicBezTo>
                <a:cubicBezTo>
                  <a:pt x="749" y="196"/>
                  <a:pt x="374" y="98"/>
                  <a:pt x="0" y="0"/>
                </a:cubicBezTo>
              </a:path>
            </a:pathLst>
          </a:custGeom>
          <a:noFill/>
          <a:ln w="57150" cap="flat" cmpd="sng">
            <a:solidFill>
              <a:srgbClr val="6600FF"/>
            </a:solidFill>
            <a:prstDash val="sysDot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Font typeface="Arial" charset="0"/>
              <a:buNone/>
              <a:defRPr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微软雅黑" pitchFamily="34" charset="-122"/>
            </a:endParaRPr>
          </a:p>
        </p:txBody>
      </p:sp>
      <p:sp>
        <p:nvSpPr>
          <p:cNvPr id="1662987" name="Freeform 11">
            <a:extLst>
              <a:ext uri="{FF2B5EF4-FFF2-40B4-BE49-F238E27FC236}">
                <a16:creationId xmlns:a16="http://schemas.microsoft.com/office/drawing/2014/main" id="{062DF680-1D37-4123-AA0A-88C848254ED8}"/>
              </a:ext>
            </a:extLst>
          </p:cNvPr>
          <p:cNvSpPr>
            <a:spLocks/>
          </p:cNvSpPr>
          <p:nvPr/>
        </p:nvSpPr>
        <p:spPr bwMode="auto">
          <a:xfrm>
            <a:off x="432707" y="2805756"/>
            <a:ext cx="3628344" cy="1268223"/>
          </a:xfrm>
          <a:custGeom>
            <a:avLst/>
            <a:gdLst/>
            <a:ahLst/>
            <a:cxnLst>
              <a:cxn ang="0">
                <a:pos x="1073" y="1497"/>
              </a:cxn>
              <a:cxn ang="0">
                <a:pos x="121" y="726"/>
              </a:cxn>
              <a:cxn ang="0">
                <a:pos x="347" y="0"/>
              </a:cxn>
            </a:cxnLst>
            <a:rect l="0" t="0" r="r" b="b"/>
            <a:pathLst>
              <a:path w="1073" h="1497">
                <a:moveTo>
                  <a:pt x="1073" y="1497"/>
                </a:moveTo>
                <a:cubicBezTo>
                  <a:pt x="657" y="1236"/>
                  <a:pt x="242" y="975"/>
                  <a:pt x="121" y="726"/>
                </a:cubicBezTo>
                <a:cubicBezTo>
                  <a:pt x="0" y="477"/>
                  <a:pt x="173" y="238"/>
                  <a:pt x="347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Font typeface="Arial" charset="0"/>
              <a:buNone/>
              <a:defRPr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微软雅黑" pitchFamily="34" charset="-122"/>
            </a:endParaRPr>
          </a:p>
        </p:txBody>
      </p:sp>
      <p:sp>
        <p:nvSpPr>
          <p:cNvPr id="1662988" name="Freeform 12">
            <a:extLst>
              <a:ext uri="{FF2B5EF4-FFF2-40B4-BE49-F238E27FC236}">
                <a16:creationId xmlns:a16="http://schemas.microsoft.com/office/drawing/2014/main" id="{21B99B48-BD74-482D-A747-B8920B2C35C7}"/>
              </a:ext>
            </a:extLst>
          </p:cNvPr>
          <p:cNvSpPr>
            <a:spLocks/>
          </p:cNvSpPr>
          <p:nvPr/>
        </p:nvSpPr>
        <p:spPr bwMode="auto">
          <a:xfrm>
            <a:off x="3194446" y="1721961"/>
            <a:ext cx="3078956" cy="900113"/>
          </a:xfrm>
          <a:custGeom>
            <a:avLst/>
            <a:gdLst/>
            <a:ahLst/>
            <a:cxnLst>
              <a:cxn ang="0">
                <a:pos x="0" y="408"/>
              </a:cxn>
              <a:cxn ang="0">
                <a:pos x="227" y="635"/>
              </a:cxn>
              <a:cxn ang="0">
                <a:pos x="590" y="726"/>
              </a:cxn>
              <a:cxn ang="0">
                <a:pos x="1134" y="635"/>
              </a:cxn>
              <a:cxn ang="0">
                <a:pos x="2586" y="0"/>
              </a:cxn>
            </a:cxnLst>
            <a:rect l="0" t="0" r="r" b="b"/>
            <a:pathLst>
              <a:path w="2586" h="756">
                <a:moveTo>
                  <a:pt x="0" y="408"/>
                </a:moveTo>
                <a:cubicBezTo>
                  <a:pt x="64" y="495"/>
                  <a:pt x="129" y="582"/>
                  <a:pt x="227" y="635"/>
                </a:cubicBezTo>
                <a:cubicBezTo>
                  <a:pt x="325" y="688"/>
                  <a:pt x="439" y="726"/>
                  <a:pt x="590" y="726"/>
                </a:cubicBezTo>
                <a:cubicBezTo>
                  <a:pt x="741" y="726"/>
                  <a:pt x="801" y="756"/>
                  <a:pt x="1134" y="635"/>
                </a:cubicBezTo>
                <a:cubicBezTo>
                  <a:pt x="1467" y="514"/>
                  <a:pt x="2026" y="257"/>
                  <a:pt x="2586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Font typeface="Arial" charset="0"/>
              <a:buNone/>
              <a:defRPr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微软雅黑" pitchFamily="34" charset="-122"/>
            </a:endParaRPr>
          </a:p>
        </p:txBody>
      </p:sp>
      <p:sp>
        <p:nvSpPr>
          <p:cNvPr id="1662989" name="Oval 13">
            <a:extLst>
              <a:ext uri="{FF2B5EF4-FFF2-40B4-BE49-F238E27FC236}">
                <a16:creationId xmlns:a16="http://schemas.microsoft.com/office/drawing/2014/main" id="{6CCEC7E6-DB5B-4A9E-8098-B7A3AC3EA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7514" y="3932079"/>
            <a:ext cx="1782365" cy="32385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257175" indent="-257175" algn="ctr"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defRPr/>
            </a:pPr>
            <a:endParaRPr lang="zh-CN" altLang="zh-CN" sz="16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66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662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6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1662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6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166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2000"/>
                                        <p:tgtEl>
                                          <p:spTgt spid="166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6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6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2980" grpId="0" animBg="1"/>
      <p:bldP spid="1662981" grpId="0" animBg="1"/>
      <p:bldP spid="1662982" grpId="0" animBg="1"/>
      <p:bldP spid="1662983" grpId="0" animBg="1"/>
      <p:bldP spid="166298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343F03A0-B3D7-4DE8-9AFA-FDC18722B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5112" y="609886"/>
            <a:ext cx="4105275" cy="1165225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400" b="1" dirty="0">
                <a:ea typeface="微软雅黑" pitchFamily="34" charset="-122"/>
              </a:rPr>
              <a:t>public class </a:t>
            </a:r>
            <a:r>
              <a:rPr lang="en-US" altLang="zh-CN" sz="1400" b="1" dirty="0" err="1">
                <a:ea typeface="微软雅黑" pitchFamily="34" charset="-122"/>
              </a:rPr>
              <a:t>HelloSpeaker</a:t>
            </a:r>
            <a:r>
              <a:rPr lang="en-US" altLang="zh-CN" sz="1400" b="1" dirty="0">
                <a:ea typeface="微软雅黑" pitchFamily="34" charset="-122"/>
              </a:rPr>
              <a:t> </a:t>
            </a:r>
            <a:r>
              <a:rPr lang="en-US" altLang="zh-CN" sz="1400" b="1" dirty="0">
                <a:solidFill>
                  <a:srgbClr val="6600FF"/>
                </a:solidFill>
                <a:ea typeface="微软雅黑" pitchFamily="34" charset="-122"/>
              </a:rPr>
              <a:t>implements </a:t>
            </a:r>
            <a:r>
              <a:rPr lang="en-US" altLang="zh-CN" sz="1400" b="1" dirty="0" err="1">
                <a:solidFill>
                  <a:srgbClr val="6600FF"/>
                </a:solidFill>
                <a:ea typeface="微软雅黑" pitchFamily="34" charset="-122"/>
              </a:rPr>
              <a:t>IHello</a:t>
            </a:r>
            <a:r>
              <a:rPr lang="en-US" altLang="zh-CN" sz="1400" b="1" dirty="0">
                <a:ea typeface="微软雅黑" pitchFamily="34" charset="-122"/>
              </a:rPr>
              <a:t>{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400" b="1" dirty="0">
                <a:ea typeface="微软雅黑" pitchFamily="34" charset="-122"/>
              </a:rPr>
              <a:t>    public void </a:t>
            </a:r>
            <a:r>
              <a:rPr lang="en-US" altLang="zh-CN" sz="1400" b="1" dirty="0">
                <a:solidFill>
                  <a:srgbClr val="6600FF"/>
                </a:solidFill>
                <a:ea typeface="微软雅黑" pitchFamily="34" charset="-122"/>
              </a:rPr>
              <a:t>hello</a:t>
            </a:r>
            <a:r>
              <a:rPr lang="en-US" altLang="zh-CN" sz="1400" b="1" dirty="0">
                <a:ea typeface="微软雅黑" pitchFamily="34" charset="-122"/>
              </a:rPr>
              <a:t>(String name){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400" b="1" dirty="0">
                <a:ea typeface="微软雅黑" pitchFamily="34" charset="-122"/>
              </a:rPr>
              <a:t>              </a:t>
            </a:r>
            <a:r>
              <a:rPr lang="en-US" altLang="zh-CN" sz="1400" b="1" dirty="0" err="1">
                <a:ea typeface="微软雅黑" pitchFamily="34" charset="-122"/>
              </a:rPr>
              <a:t>System.out.println</a:t>
            </a:r>
            <a:r>
              <a:rPr lang="en-US" altLang="zh-CN" sz="1400" b="1" dirty="0">
                <a:ea typeface="微软雅黑" pitchFamily="34" charset="-122"/>
              </a:rPr>
              <a:t>("</a:t>
            </a:r>
            <a:r>
              <a:rPr lang="en-US" altLang="zh-CN" sz="1400" b="1" dirty="0" err="1">
                <a:ea typeface="微软雅黑" pitchFamily="34" charset="-122"/>
              </a:rPr>
              <a:t>hello,"+name</a:t>
            </a:r>
            <a:r>
              <a:rPr lang="en-US" altLang="zh-CN" sz="1400" b="1" dirty="0">
                <a:ea typeface="微软雅黑" pitchFamily="34" charset="-122"/>
              </a:rPr>
              <a:t>);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400" b="1" dirty="0">
                <a:ea typeface="微软雅黑" pitchFamily="34" charset="-122"/>
              </a:rPr>
              <a:t>    }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400" b="1" dirty="0">
                <a:ea typeface="微软雅黑" pitchFamily="34" charset="-122"/>
              </a:rPr>
              <a:t>}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B6B4A0D-D278-429C-A1D4-656077999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Proxy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7AD4D79-1826-43D7-B818-609FC45EE0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3.2.2 </a:t>
            </a:r>
            <a:r>
              <a:rPr lang="zh-CN" altLang="en-US" dirty="0"/>
              <a:t>基于</a:t>
            </a:r>
            <a:r>
              <a:rPr lang="en-US" altLang="zh-CN" dirty="0"/>
              <a:t>Proxy</a:t>
            </a:r>
            <a:r>
              <a:rPr lang="zh-CN" altLang="en-US" dirty="0"/>
              <a:t>实现动态代理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DD7491E6-171C-4B71-8837-C8604CE25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8" y="1461979"/>
            <a:ext cx="9075558" cy="249299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200" b="1" dirty="0">
                <a:ea typeface="微软雅黑" pitchFamily="34" charset="-122"/>
              </a:rPr>
              <a:t>public class </a:t>
            </a:r>
            <a:r>
              <a:rPr lang="en-US" altLang="zh-CN" sz="1200" b="1" dirty="0" err="1">
                <a:ea typeface="微软雅黑" pitchFamily="34" charset="-122"/>
              </a:rPr>
              <a:t>LogHandler</a:t>
            </a:r>
            <a:r>
              <a:rPr lang="en-US" altLang="zh-CN" sz="1200" b="1" dirty="0">
                <a:ea typeface="微软雅黑" pitchFamily="34" charset="-122"/>
              </a:rPr>
              <a:t> </a:t>
            </a:r>
            <a:r>
              <a:rPr lang="en-US" altLang="zh-CN" sz="1200" b="1" dirty="0">
                <a:solidFill>
                  <a:srgbClr val="6600FF"/>
                </a:solidFill>
                <a:ea typeface="微软雅黑" pitchFamily="34" charset="-122"/>
              </a:rPr>
              <a:t>implements </a:t>
            </a:r>
            <a:r>
              <a:rPr lang="en-US" altLang="zh-CN" sz="1200" b="1" dirty="0" err="1">
                <a:solidFill>
                  <a:srgbClr val="6600FF"/>
                </a:solidFill>
                <a:ea typeface="微软雅黑" pitchFamily="34" charset="-122"/>
              </a:rPr>
              <a:t>InvocationHandler</a:t>
            </a:r>
            <a:r>
              <a:rPr lang="en-US" altLang="zh-CN" sz="1200" b="1" dirty="0">
                <a:ea typeface="微软雅黑" pitchFamily="34" charset="-122"/>
              </a:rPr>
              <a:t>{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200" b="1" dirty="0">
                <a:ea typeface="微软雅黑" pitchFamily="34" charset="-122"/>
              </a:rPr>
              <a:t>	private Object sub;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200" b="1" dirty="0">
                <a:solidFill>
                  <a:srgbClr val="FF0000"/>
                </a:solidFill>
                <a:ea typeface="微软雅黑" pitchFamily="34" charset="-122"/>
              </a:rPr>
              <a:t>      public Object invoke(Object proxy, Method </a:t>
            </a:r>
            <a:r>
              <a:rPr lang="en-US" altLang="zh-CN" sz="1200" b="1" dirty="0" err="1">
                <a:solidFill>
                  <a:srgbClr val="FF0000"/>
                </a:solidFill>
                <a:ea typeface="微软雅黑" pitchFamily="34" charset="-122"/>
              </a:rPr>
              <a:t>method</a:t>
            </a:r>
            <a:r>
              <a:rPr lang="en-US" altLang="zh-CN" sz="1200" b="1" dirty="0">
                <a:solidFill>
                  <a:srgbClr val="FF0000"/>
                </a:solidFill>
                <a:ea typeface="微软雅黑" pitchFamily="34" charset="-122"/>
              </a:rPr>
              <a:t>, Object[] </a:t>
            </a:r>
            <a:r>
              <a:rPr lang="en-US" altLang="zh-CN" sz="1200" b="1" dirty="0" err="1">
                <a:solidFill>
                  <a:srgbClr val="FF0000"/>
                </a:solidFill>
                <a:ea typeface="微软雅黑" pitchFamily="34" charset="-122"/>
              </a:rPr>
              <a:t>args</a:t>
            </a:r>
            <a:r>
              <a:rPr lang="en-US" altLang="zh-CN" sz="1200" b="1" dirty="0">
                <a:solidFill>
                  <a:srgbClr val="FF0000"/>
                </a:solidFill>
                <a:ea typeface="微软雅黑" pitchFamily="34" charset="-122"/>
              </a:rPr>
              <a:t>) throws Throwable{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200" b="1" dirty="0">
                <a:solidFill>
                  <a:srgbClr val="FF0000"/>
                </a:solidFill>
                <a:ea typeface="微软雅黑" pitchFamily="34" charset="-122"/>
              </a:rPr>
              <a:t>        </a:t>
            </a:r>
            <a:r>
              <a:rPr lang="en-US" altLang="zh-CN" sz="1200" b="1" dirty="0" err="1">
                <a:solidFill>
                  <a:srgbClr val="FF0000"/>
                </a:solidFill>
                <a:ea typeface="微软雅黑" pitchFamily="34" charset="-122"/>
              </a:rPr>
              <a:t>System.out.println</a:t>
            </a:r>
            <a:r>
              <a:rPr lang="en-US" altLang="zh-CN" sz="1200" b="1" dirty="0">
                <a:solidFill>
                  <a:srgbClr val="FF0000"/>
                </a:solidFill>
                <a:ea typeface="微软雅黑" pitchFamily="34" charset="-122"/>
              </a:rPr>
              <a:t>("before you do thing");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200" b="1" dirty="0">
                <a:solidFill>
                  <a:srgbClr val="FF0000"/>
                </a:solidFill>
                <a:ea typeface="微软雅黑" pitchFamily="34" charset="-122"/>
              </a:rPr>
              <a:t>        </a:t>
            </a:r>
            <a:r>
              <a:rPr lang="en-US" altLang="zh-CN" sz="1200" b="1" dirty="0" err="1">
                <a:solidFill>
                  <a:srgbClr val="6600FF"/>
                </a:solidFill>
                <a:ea typeface="微软雅黑" pitchFamily="34" charset="-122"/>
              </a:rPr>
              <a:t>method.invoke</a:t>
            </a:r>
            <a:r>
              <a:rPr lang="en-US" altLang="zh-CN" sz="1200" b="1" dirty="0">
                <a:solidFill>
                  <a:srgbClr val="6600FF"/>
                </a:solidFill>
                <a:ea typeface="微软雅黑" pitchFamily="34" charset="-122"/>
              </a:rPr>
              <a:t>(sub, </a:t>
            </a:r>
            <a:r>
              <a:rPr lang="en-US" altLang="zh-CN" sz="1200" b="1" dirty="0" err="1">
                <a:solidFill>
                  <a:srgbClr val="6600FF"/>
                </a:solidFill>
                <a:ea typeface="微软雅黑" pitchFamily="34" charset="-122"/>
              </a:rPr>
              <a:t>args</a:t>
            </a:r>
            <a:r>
              <a:rPr lang="en-US" altLang="zh-CN" sz="1200" b="1" dirty="0">
                <a:solidFill>
                  <a:srgbClr val="6600FF"/>
                </a:solidFill>
                <a:ea typeface="微软雅黑" pitchFamily="34" charset="-122"/>
              </a:rPr>
              <a:t>);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200" b="1" dirty="0">
                <a:solidFill>
                  <a:srgbClr val="FF0000"/>
                </a:solidFill>
                <a:ea typeface="微软雅黑" pitchFamily="34" charset="-122"/>
              </a:rPr>
              <a:t>        </a:t>
            </a:r>
            <a:r>
              <a:rPr lang="en-US" altLang="zh-CN" sz="1200" b="1" dirty="0" err="1">
                <a:solidFill>
                  <a:srgbClr val="FF0000"/>
                </a:solidFill>
                <a:ea typeface="微软雅黑" pitchFamily="34" charset="-122"/>
              </a:rPr>
              <a:t>System.out.println</a:t>
            </a:r>
            <a:r>
              <a:rPr lang="en-US" altLang="zh-CN" sz="1200" b="1" dirty="0">
                <a:solidFill>
                  <a:srgbClr val="FF0000"/>
                </a:solidFill>
                <a:ea typeface="微软雅黑" pitchFamily="34" charset="-122"/>
              </a:rPr>
              <a:t>("after you do thing");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200" b="1" dirty="0">
                <a:solidFill>
                  <a:srgbClr val="FF0000"/>
                </a:solidFill>
                <a:ea typeface="微软雅黑" pitchFamily="34" charset="-122"/>
              </a:rPr>
              <a:t>        return null;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200" b="1" dirty="0">
                <a:solidFill>
                  <a:srgbClr val="FF0000"/>
                </a:solidFill>
                <a:ea typeface="微软雅黑" pitchFamily="34" charset="-122"/>
              </a:rPr>
              <a:t>    }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200" b="1" dirty="0">
                <a:solidFill>
                  <a:srgbClr val="6600FF"/>
                </a:solidFill>
                <a:ea typeface="微软雅黑" pitchFamily="34" charset="-122"/>
              </a:rPr>
              <a:t>    public Object  </a:t>
            </a:r>
            <a:r>
              <a:rPr lang="en-US" altLang="zh-CN" sz="1200" b="1" dirty="0" err="1">
                <a:solidFill>
                  <a:srgbClr val="6600FF"/>
                </a:solidFill>
                <a:ea typeface="微软雅黑" pitchFamily="34" charset="-122"/>
              </a:rPr>
              <a:t>newProxy</a:t>
            </a:r>
            <a:r>
              <a:rPr lang="en-US" altLang="zh-CN" sz="1200" b="1" dirty="0">
                <a:solidFill>
                  <a:srgbClr val="6600FF"/>
                </a:solidFill>
                <a:ea typeface="微软雅黑" pitchFamily="34" charset="-122"/>
              </a:rPr>
              <a:t> (Object     </a:t>
            </a:r>
            <a:r>
              <a:rPr lang="en-US" altLang="zh-CN" sz="1200" b="1" dirty="0" err="1">
                <a:solidFill>
                  <a:srgbClr val="6600FF"/>
                </a:solidFill>
                <a:ea typeface="微软雅黑" pitchFamily="34" charset="-122"/>
              </a:rPr>
              <a:t>helloSpeaker</a:t>
            </a:r>
            <a:r>
              <a:rPr lang="en-US" altLang="zh-CN" sz="1200" b="1" dirty="0">
                <a:solidFill>
                  <a:srgbClr val="6600FF"/>
                </a:solidFill>
                <a:ea typeface="微软雅黑" pitchFamily="34" charset="-122"/>
              </a:rPr>
              <a:t>){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200" b="1" dirty="0">
                <a:solidFill>
                  <a:srgbClr val="6600FF"/>
                </a:solidFill>
                <a:ea typeface="微软雅黑" pitchFamily="34" charset="-122"/>
              </a:rPr>
              <a:t>      </a:t>
            </a:r>
            <a:r>
              <a:rPr lang="en-US" altLang="zh-CN" sz="1200" b="1" dirty="0" err="1">
                <a:solidFill>
                  <a:srgbClr val="6600FF"/>
                </a:solidFill>
                <a:ea typeface="微软雅黑" pitchFamily="34" charset="-122"/>
              </a:rPr>
              <a:t>this.sub</a:t>
            </a:r>
            <a:r>
              <a:rPr lang="en-US" altLang="zh-CN" sz="1200" b="1" dirty="0">
                <a:solidFill>
                  <a:srgbClr val="6600FF"/>
                </a:solidFill>
                <a:ea typeface="微软雅黑" pitchFamily="34" charset="-122"/>
              </a:rPr>
              <a:t>=</a:t>
            </a:r>
            <a:r>
              <a:rPr lang="en-US" altLang="zh-CN" sz="1200" b="1" dirty="0" err="1">
                <a:solidFill>
                  <a:srgbClr val="6600FF"/>
                </a:solidFill>
                <a:ea typeface="微软雅黑" pitchFamily="34" charset="-122"/>
              </a:rPr>
              <a:t>helloSpeaker</a:t>
            </a:r>
            <a:r>
              <a:rPr lang="en-US" altLang="zh-CN" sz="1200" b="1" dirty="0">
                <a:solidFill>
                  <a:srgbClr val="6600FF"/>
                </a:solidFill>
                <a:ea typeface="微软雅黑" pitchFamily="34" charset="-122"/>
              </a:rPr>
              <a:t>;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200" b="1" dirty="0">
                <a:solidFill>
                  <a:srgbClr val="6600FF"/>
                </a:solidFill>
                <a:ea typeface="微软雅黑" pitchFamily="34" charset="-122"/>
              </a:rPr>
              <a:t>      return </a:t>
            </a:r>
            <a:r>
              <a:rPr lang="en-US" altLang="zh-CN" sz="1200" b="1" dirty="0" err="1">
                <a:solidFill>
                  <a:srgbClr val="000099"/>
                </a:solidFill>
                <a:ea typeface="微软雅黑" pitchFamily="34" charset="-122"/>
              </a:rPr>
              <a:t>Proxy.newProxyInstance</a:t>
            </a:r>
            <a:r>
              <a:rPr lang="en-US" altLang="zh-CN" sz="1200" b="1" dirty="0">
                <a:solidFill>
                  <a:srgbClr val="000099"/>
                </a:solidFill>
                <a:ea typeface="微软雅黑" pitchFamily="34" charset="-122"/>
              </a:rPr>
              <a:t>(</a:t>
            </a:r>
            <a:r>
              <a:rPr lang="en-US" altLang="zh-CN" sz="1200" b="1" dirty="0" err="1">
                <a:solidFill>
                  <a:srgbClr val="000099"/>
                </a:solidFill>
                <a:ea typeface="微软雅黑" pitchFamily="34" charset="-122"/>
              </a:rPr>
              <a:t>helloSpeaker.getClass</a:t>
            </a:r>
            <a:r>
              <a:rPr lang="en-US" altLang="zh-CN" sz="1200" b="1" dirty="0">
                <a:solidFill>
                  <a:srgbClr val="000099"/>
                </a:solidFill>
                <a:ea typeface="微软雅黑" pitchFamily="34" charset="-122"/>
              </a:rPr>
              <a:t>().</a:t>
            </a:r>
            <a:r>
              <a:rPr lang="en-US" altLang="zh-CN" sz="1200" b="1" dirty="0" err="1">
                <a:solidFill>
                  <a:srgbClr val="000099"/>
                </a:solidFill>
                <a:ea typeface="微软雅黑" pitchFamily="34" charset="-122"/>
              </a:rPr>
              <a:t>getClassLoader</a:t>
            </a:r>
            <a:r>
              <a:rPr lang="en-US" altLang="zh-CN" sz="1200" b="1" dirty="0">
                <a:solidFill>
                  <a:srgbClr val="000099"/>
                </a:solidFill>
                <a:ea typeface="微软雅黑" pitchFamily="34" charset="-122"/>
              </a:rPr>
              <a:t>(),</a:t>
            </a:r>
            <a:r>
              <a:rPr lang="en-US" altLang="zh-CN" sz="1200" b="1" dirty="0" err="1">
                <a:solidFill>
                  <a:srgbClr val="000099"/>
                </a:solidFill>
                <a:ea typeface="微软雅黑" pitchFamily="34" charset="-122"/>
              </a:rPr>
              <a:t>helloSpeaker.getClass</a:t>
            </a:r>
            <a:r>
              <a:rPr lang="en-US" altLang="zh-CN" sz="1200" b="1" dirty="0">
                <a:solidFill>
                  <a:srgbClr val="000099"/>
                </a:solidFill>
                <a:ea typeface="微软雅黑" pitchFamily="34" charset="-122"/>
              </a:rPr>
              <a:t>().</a:t>
            </a:r>
            <a:r>
              <a:rPr lang="en-US" altLang="zh-CN" sz="1200" b="1" dirty="0" err="1">
                <a:solidFill>
                  <a:srgbClr val="000099"/>
                </a:solidFill>
                <a:ea typeface="微软雅黑" pitchFamily="34" charset="-122"/>
              </a:rPr>
              <a:t>getInterfaces</a:t>
            </a:r>
            <a:r>
              <a:rPr lang="en-US" altLang="zh-CN" sz="1200" b="1" dirty="0">
                <a:solidFill>
                  <a:srgbClr val="000099"/>
                </a:solidFill>
                <a:ea typeface="微软雅黑" pitchFamily="34" charset="-122"/>
              </a:rPr>
              <a:t>(),this);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200" b="1" dirty="0">
                <a:solidFill>
                  <a:srgbClr val="6600FF"/>
                </a:solidFill>
                <a:ea typeface="微软雅黑" pitchFamily="34" charset="-122"/>
              </a:rPr>
              <a:t>   }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200" b="1" dirty="0">
                <a:ea typeface="微软雅黑" pitchFamily="34" charset="-122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D1F5B8-8472-4E04-8B95-111410CC3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813" y="630238"/>
            <a:ext cx="3455988" cy="835025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600" b="1" dirty="0">
                <a:ea typeface="微软雅黑" pitchFamily="34" charset="-122"/>
              </a:rPr>
              <a:t>public interface </a:t>
            </a:r>
            <a:r>
              <a:rPr lang="en-US" altLang="zh-CN" sz="1600" b="1" dirty="0" err="1">
                <a:ea typeface="微软雅黑" pitchFamily="34" charset="-122"/>
              </a:rPr>
              <a:t>IHello</a:t>
            </a:r>
            <a:r>
              <a:rPr lang="en-US" altLang="zh-CN" sz="1600" b="1" dirty="0">
                <a:ea typeface="微软雅黑" pitchFamily="34" charset="-122"/>
              </a:rPr>
              <a:t>{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600" b="1" dirty="0">
                <a:ea typeface="微软雅黑" pitchFamily="34" charset="-122"/>
              </a:rPr>
              <a:t>	public void hello(String name);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600" b="1" dirty="0">
                <a:ea typeface="微软雅黑" pitchFamily="34" charset="-122"/>
              </a:rPr>
              <a:t>}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D389E791-6417-47F1-BF82-DE8005881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6532" y="3558064"/>
            <a:ext cx="5385559" cy="1569660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200" b="1" dirty="0">
                <a:ea typeface="微软雅黑" pitchFamily="34" charset="-122"/>
              </a:rPr>
              <a:t>public class </a:t>
            </a:r>
            <a:r>
              <a:rPr lang="en-US" altLang="zh-CN" sz="1200" b="1" dirty="0" err="1">
                <a:ea typeface="微软雅黑" pitchFamily="34" charset="-122"/>
              </a:rPr>
              <a:t>ProxyDemo</a:t>
            </a:r>
            <a:r>
              <a:rPr lang="en-US" altLang="zh-CN" sz="1200" b="1" dirty="0">
                <a:ea typeface="微软雅黑" pitchFamily="34" charset="-122"/>
              </a:rPr>
              <a:t> {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200" b="1" dirty="0">
                <a:ea typeface="微软雅黑" pitchFamily="34" charset="-122"/>
              </a:rPr>
              <a:t>	public static void main(String[] </a:t>
            </a:r>
            <a:r>
              <a:rPr lang="en-US" altLang="zh-CN" sz="1200" b="1" dirty="0" err="1">
                <a:ea typeface="微软雅黑" pitchFamily="34" charset="-122"/>
              </a:rPr>
              <a:t>args</a:t>
            </a:r>
            <a:r>
              <a:rPr lang="en-US" altLang="zh-CN" sz="1200" b="1" dirty="0">
                <a:ea typeface="微软雅黑" pitchFamily="34" charset="-122"/>
              </a:rPr>
              <a:t>) {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200" b="1" dirty="0">
                <a:ea typeface="微软雅黑" pitchFamily="34" charset="-122"/>
              </a:rPr>
              <a:t>		</a:t>
            </a:r>
            <a:r>
              <a:rPr lang="en-US" altLang="zh-CN" sz="1200" b="1" dirty="0" err="1">
                <a:solidFill>
                  <a:srgbClr val="6600FF"/>
                </a:solidFill>
                <a:ea typeface="微软雅黑" pitchFamily="34" charset="-122"/>
              </a:rPr>
              <a:t>HelloSpeaker</a:t>
            </a:r>
            <a:r>
              <a:rPr lang="en-US" altLang="zh-CN" sz="1200" b="1" dirty="0">
                <a:solidFill>
                  <a:srgbClr val="6600FF"/>
                </a:solidFill>
                <a:ea typeface="微软雅黑" pitchFamily="34" charset="-122"/>
              </a:rPr>
              <a:t> </a:t>
            </a:r>
            <a:r>
              <a:rPr lang="en-US" altLang="zh-CN" sz="1200" b="1" dirty="0" err="1">
                <a:solidFill>
                  <a:srgbClr val="6600FF"/>
                </a:solidFill>
                <a:ea typeface="微软雅黑" pitchFamily="34" charset="-122"/>
              </a:rPr>
              <a:t>helloSpeaker</a:t>
            </a:r>
            <a:r>
              <a:rPr lang="en-US" altLang="zh-CN" sz="1200" b="1" dirty="0">
                <a:solidFill>
                  <a:srgbClr val="6600FF"/>
                </a:solidFill>
                <a:ea typeface="微软雅黑" pitchFamily="34" charset="-122"/>
              </a:rPr>
              <a:t>=new </a:t>
            </a:r>
            <a:r>
              <a:rPr lang="en-US" altLang="zh-CN" sz="1200" b="1" dirty="0" err="1">
                <a:solidFill>
                  <a:srgbClr val="6600FF"/>
                </a:solidFill>
                <a:ea typeface="微软雅黑" pitchFamily="34" charset="-122"/>
              </a:rPr>
              <a:t>HelloSpeaker</a:t>
            </a:r>
            <a:r>
              <a:rPr lang="en-US" altLang="zh-CN" sz="1200" b="1" dirty="0">
                <a:solidFill>
                  <a:srgbClr val="6600FF"/>
                </a:solidFill>
                <a:ea typeface="微软雅黑" pitchFamily="34" charset="-122"/>
              </a:rPr>
              <a:t>();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200" b="1" dirty="0">
                <a:ea typeface="微软雅黑" pitchFamily="34" charset="-122"/>
              </a:rPr>
              <a:t>		</a:t>
            </a:r>
            <a:r>
              <a:rPr lang="en-US" altLang="zh-CN" sz="1200" b="1" dirty="0" err="1">
                <a:solidFill>
                  <a:srgbClr val="000099"/>
                </a:solidFill>
                <a:ea typeface="微软雅黑" pitchFamily="34" charset="-122"/>
              </a:rPr>
              <a:t>LogHandler</a:t>
            </a:r>
            <a:r>
              <a:rPr lang="en-US" altLang="zh-CN" sz="1200" b="1" dirty="0">
                <a:solidFill>
                  <a:srgbClr val="000099"/>
                </a:solidFill>
                <a:ea typeface="微软雅黑" pitchFamily="34" charset="-122"/>
              </a:rPr>
              <a:t> </a:t>
            </a:r>
            <a:r>
              <a:rPr lang="en-US" altLang="zh-CN" sz="1200" b="1" dirty="0" err="1">
                <a:solidFill>
                  <a:srgbClr val="000099"/>
                </a:solidFill>
                <a:ea typeface="微软雅黑" pitchFamily="34" charset="-122"/>
              </a:rPr>
              <a:t>logHandler</a:t>
            </a:r>
            <a:r>
              <a:rPr lang="en-US" altLang="zh-CN" sz="1200" b="1" dirty="0">
                <a:solidFill>
                  <a:srgbClr val="000099"/>
                </a:solidFill>
                <a:ea typeface="微软雅黑" pitchFamily="34" charset="-122"/>
              </a:rPr>
              <a:t>=new </a:t>
            </a:r>
            <a:r>
              <a:rPr lang="en-US" altLang="zh-CN" sz="1200" b="1" dirty="0" err="1">
                <a:solidFill>
                  <a:srgbClr val="000099"/>
                </a:solidFill>
                <a:ea typeface="微软雅黑" pitchFamily="34" charset="-122"/>
              </a:rPr>
              <a:t>LogHandler</a:t>
            </a:r>
            <a:r>
              <a:rPr lang="en-US" altLang="zh-CN" sz="1200" b="1" dirty="0">
                <a:solidFill>
                  <a:srgbClr val="000099"/>
                </a:solidFill>
                <a:ea typeface="微软雅黑" pitchFamily="34" charset="-122"/>
              </a:rPr>
              <a:t>();</a:t>
            </a:r>
            <a:endParaRPr lang="en-US" altLang="zh-CN" sz="1200" b="1" dirty="0">
              <a:ea typeface="微软雅黑" pitchFamily="34" charset="-122"/>
            </a:endParaRP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200" b="1" dirty="0">
                <a:ea typeface="微软雅黑" pitchFamily="34" charset="-122"/>
              </a:rPr>
              <a:t>		</a:t>
            </a:r>
            <a:r>
              <a:rPr lang="en-US" altLang="zh-CN" sz="1200" b="1" dirty="0" err="1">
                <a:solidFill>
                  <a:srgbClr val="FF0000"/>
                </a:solidFill>
                <a:ea typeface="微软雅黑" pitchFamily="34" charset="-122"/>
              </a:rPr>
              <a:t>IHello</a:t>
            </a:r>
            <a:r>
              <a:rPr lang="en-US" altLang="zh-CN" sz="1200" b="1" dirty="0">
                <a:solidFill>
                  <a:srgbClr val="FF0000"/>
                </a:solidFill>
                <a:ea typeface="微软雅黑" pitchFamily="34" charset="-122"/>
              </a:rPr>
              <a:t> </a:t>
            </a:r>
            <a:r>
              <a:rPr lang="en-US" altLang="zh-CN" sz="1200" b="1" dirty="0" err="1">
                <a:solidFill>
                  <a:srgbClr val="FF0000"/>
                </a:solidFill>
                <a:ea typeface="微软雅黑" pitchFamily="34" charset="-122"/>
              </a:rPr>
              <a:t>iHello</a:t>
            </a:r>
            <a:r>
              <a:rPr lang="en-US" altLang="zh-CN" sz="1200" b="1" dirty="0">
                <a:solidFill>
                  <a:srgbClr val="FF0000"/>
                </a:solidFill>
                <a:ea typeface="微软雅黑" pitchFamily="34" charset="-122"/>
              </a:rPr>
              <a:t>= (</a:t>
            </a:r>
            <a:r>
              <a:rPr lang="en-US" altLang="zh-CN" sz="1200" b="1" dirty="0" err="1">
                <a:solidFill>
                  <a:srgbClr val="FF0000"/>
                </a:solidFill>
                <a:ea typeface="微软雅黑" pitchFamily="34" charset="-122"/>
              </a:rPr>
              <a:t>IHello</a:t>
            </a:r>
            <a:r>
              <a:rPr lang="en-US" altLang="zh-CN" sz="1200" b="1" dirty="0">
                <a:solidFill>
                  <a:srgbClr val="FF0000"/>
                </a:solidFill>
                <a:ea typeface="微软雅黑" pitchFamily="34" charset="-122"/>
              </a:rPr>
              <a:t>)</a:t>
            </a:r>
            <a:r>
              <a:rPr lang="en-US" altLang="zh-CN" sz="1200" b="1" dirty="0" err="1">
                <a:solidFill>
                  <a:srgbClr val="FF0000"/>
                </a:solidFill>
                <a:ea typeface="微软雅黑" pitchFamily="34" charset="-122"/>
              </a:rPr>
              <a:t>logHandler.newProxy</a:t>
            </a:r>
            <a:r>
              <a:rPr lang="en-US" altLang="zh-CN" sz="1200" b="1" dirty="0">
                <a:solidFill>
                  <a:srgbClr val="FF0000"/>
                </a:solidFill>
                <a:ea typeface="微软雅黑" pitchFamily="34" charset="-122"/>
              </a:rPr>
              <a:t>(</a:t>
            </a:r>
            <a:r>
              <a:rPr lang="en-US" altLang="zh-CN" sz="1200" b="1" dirty="0" err="1">
                <a:solidFill>
                  <a:srgbClr val="000099"/>
                </a:solidFill>
                <a:ea typeface="微软雅黑" pitchFamily="34" charset="-122"/>
              </a:rPr>
              <a:t>helloSpeaker</a:t>
            </a:r>
            <a:r>
              <a:rPr lang="en-US" altLang="zh-CN" sz="1200" b="1" dirty="0">
                <a:solidFill>
                  <a:srgbClr val="FF0000"/>
                </a:solidFill>
                <a:ea typeface="微软雅黑" pitchFamily="34" charset="-122"/>
              </a:rPr>
              <a:t>);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200" b="1" dirty="0">
                <a:ea typeface="微软雅黑" pitchFamily="34" charset="-122"/>
              </a:rPr>
              <a:t>		</a:t>
            </a:r>
            <a:r>
              <a:rPr lang="en-US" altLang="zh-CN" sz="1200" b="1" dirty="0" err="1">
                <a:solidFill>
                  <a:srgbClr val="800000"/>
                </a:solidFill>
                <a:ea typeface="微软雅黑" pitchFamily="34" charset="-122"/>
              </a:rPr>
              <a:t>iHello.hello</a:t>
            </a:r>
            <a:r>
              <a:rPr lang="en-US" altLang="zh-CN" sz="1200" b="1" dirty="0">
                <a:solidFill>
                  <a:srgbClr val="800000"/>
                </a:solidFill>
                <a:ea typeface="微软雅黑" pitchFamily="34" charset="-122"/>
              </a:rPr>
              <a:t>("Justin");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200" b="1" dirty="0">
                <a:ea typeface="微软雅黑" pitchFamily="34" charset="-122"/>
              </a:rPr>
              <a:t>	}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200" b="1" dirty="0">
                <a:ea typeface="微软雅黑" pitchFamily="34" charset="-122"/>
              </a:rPr>
              <a:t>}</a:t>
            </a:r>
          </a:p>
        </p:txBody>
      </p:sp>
      <p:sp>
        <p:nvSpPr>
          <p:cNvPr id="10" name="Freeform 18">
            <a:extLst>
              <a:ext uri="{FF2B5EF4-FFF2-40B4-BE49-F238E27FC236}">
                <a16:creationId xmlns:a16="http://schemas.microsoft.com/office/drawing/2014/main" id="{89E49664-33EE-4CEF-A03B-581218F787DF}"/>
              </a:ext>
            </a:extLst>
          </p:cNvPr>
          <p:cNvSpPr>
            <a:spLocks/>
          </p:cNvSpPr>
          <p:nvPr/>
        </p:nvSpPr>
        <p:spPr bwMode="auto">
          <a:xfrm>
            <a:off x="754856" y="811035"/>
            <a:ext cx="5364957" cy="1747823"/>
          </a:xfrm>
          <a:custGeom>
            <a:avLst/>
            <a:gdLst/>
            <a:ahLst/>
            <a:cxnLst>
              <a:cxn ang="0">
                <a:pos x="0" y="1224"/>
              </a:cxn>
              <a:cxn ang="0">
                <a:pos x="726" y="1224"/>
              </a:cxn>
              <a:cxn ang="0">
                <a:pos x="1633" y="1134"/>
              </a:cxn>
              <a:cxn ang="0">
                <a:pos x="2903" y="0"/>
              </a:cxn>
            </a:cxnLst>
            <a:rect l="0" t="0" r="r" b="b"/>
            <a:pathLst>
              <a:path w="2903" h="1338">
                <a:moveTo>
                  <a:pt x="0" y="1224"/>
                </a:moveTo>
                <a:cubicBezTo>
                  <a:pt x="227" y="1231"/>
                  <a:pt x="454" y="1239"/>
                  <a:pt x="726" y="1224"/>
                </a:cubicBezTo>
                <a:cubicBezTo>
                  <a:pt x="998" y="1209"/>
                  <a:pt x="1270" y="1338"/>
                  <a:pt x="1633" y="1134"/>
                </a:cubicBezTo>
                <a:cubicBezTo>
                  <a:pt x="1996" y="930"/>
                  <a:pt x="2449" y="465"/>
                  <a:pt x="2903" y="0"/>
                </a:cubicBezTo>
              </a:path>
            </a:pathLst>
          </a:custGeom>
          <a:noFill/>
          <a:ln w="57150" cap="flat" cmpd="sng">
            <a:solidFill>
              <a:srgbClr val="6600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Font typeface="Arial" charset="0"/>
              <a:buNone/>
              <a:defRPr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微软雅黑" pitchFamily="34" charset="-122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3DDC8BA0-62AC-42AA-AD36-CFB716AA1095}"/>
              </a:ext>
            </a:extLst>
          </p:cNvPr>
          <p:cNvSpPr/>
          <p:nvPr/>
        </p:nvSpPr>
        <p:spPr>
          <a:xfrm>
            <a:off x="2099144" y="3116911"/>
            <a:ext cx="5812577" cy="1513071"/>
          </a:xfrm>
          <a:custGeom>
            <a:avLst/>
            <a:gdLst>
              <a:gd name="connsiteX0" fmla="*/ 4198289 w 5812577"/>
              <a:gd name="connsiteY0" fmla="*/ 1327868 h 1513071"/>
              <a:gd name="connsiteX1" fmla="*/ 4802588 w 5812577"/>
              <a:gd name="connsiteY1" fmla="*/ 1486894 h 1513071"/>
              <a:gd name="connsiteX2" fmla="*/ 5693134 w 5812577"/>
              <a:gd name="connsiteY2" fmla="*/ 1486894 h 1513071"/>
              <a:gd name="connsiteX3" fmla="*/ 5701086 w 5812577"/>
              <a:gd name="connsiteY3" fmla="*/ 1232452 h 1513071"/>
              <a:gd name="connsiteX4" fmla="*/ 4746929 w 5812577"/>
              <a:gd name="connsiteY4" fmla="*/ 1168842 h 1513071"/>
              <a:gd name="connsiteX5" fmla="*/ 4301656 w 5812577"/>
              <a:gd name="connsiteY5" fmla="*/ 1248355 h 1513071"/>
              <a:gd name="connsiteX6" fmla="*/ 3546282 w 5812577"/>
              <a:gd name="connsiteY6" fmla="*/ 1200647 h 1513071"/>
              <a:gd name="connsiteX7" fmla="*/ 2631882 w 5812577"/>
              <a:gd name="connsiteY7" fmla="*/ 1208599 h 1513071"/>
              <a:gd name="connsiteX8" fmla="*/ 0 w 5812577"/>
              <a:gd name="connsiteY8" fmla="*/ 0 h 1513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12577" h="1513071">
                <a:moveTo>
                  <a:pt x="4198289" y="1327868"/>
                </a:moveTo>
                <a:cubicBezTo>
                  <a:pt x="4375868" y="1394129"/>
                  <a:pt x="4553447" y="1460390"/>
                  <a:pt x="4802588" y="1486894"/>
                </a:cubicBezTo>
                <a:cubicBezTo>
                  <a:pt x="5051729" y="1513398"/>
                  <a:pt x="5543384" y="1529301"/>
                  <a:pt x="5693134" y="1486894"/>
                </a:cubicBezTo>
                <a:cubicBezTo>
                  <a:pt x="5842884" y="1444487"/>
                  <a:pt x="5858787" y="1285461"/>
                  <a:pt x="5701086" y="1232452"/>
                </a:cubicBezTo>
                <a:cubicBezTo>
                  <a:pt x="5543385" y="1179443"/>
                  <a:pt x="4980167" y="1166191"/>
                  <a:pt x="4746929" y="1168842"/>
                </a:cubicBezTo>
                <a:cubicBezTo>
                  <a:pt x="4513691" y="1171492"/>
                  <a:pt x="4501764" y="1243054"/>
                  <a:pt x="4301656" y="1248355"/>
                </a:cubicBezTo>
                <a:cubicBezTo>
                  <a:pt x="4101548" y="1253656"/>
                  <a:pt x="3824578" y="1207273"/>
                  <a:pt x="3546282" y="1200647"/>
                </a:cubicBezTo>
                <a:cubicBezTo>
                  <a:pt x="3267986" y="1194021"/>
                  <a:pt x="3222929" y="1408707"/>
                  <a:pt x="2631882" y="1208599"/>
                </a:cubicBezTo>
                <a:cubicBezTo>
                  <a:pt x="2040835" y="1008491"/>
                  <a:pt x="1020417" y="504245"/>
                  <a:pt x="0" y="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F3493E59-C6C0-4A87-A4A6-8A60D10C0293}"/>
              </a:ext>
            </a:extLst>
          </p:cNvPr>
          <p:cNvSpPr/>
          <p:nvPr/>
        </p:nvSpPr>
        <p:spPr>
          <a:xfrm>
            <a:off x="1263444" y="1956021"/>
            <a:ext cx="5067906" cy="2910721"/>
          </a:xfrm>
          <a:custGeom>
            <a:avLst/>
            <a:gdLst>
              <a:gd name="connsiteX0" fmla="*/ 3578900 w 5067906"/>
              <a:gd name="connsiteY0" fmla="*/ 2806810 h 2910721"/>
              <a:gd name="connsiteX1" fmla="*/ 4254761 w 5067906"/>
              <a:gd name="connsiteY1" fmla="*/ 2910177 h 2910721"/>
              <a:gd name="connsiteX2" fmla="*/ 5065794 w 5067906"/>
              <a:gd name="connsiteY2" fmla="*/ 2767054 h 2910721"/>
              <a:gd name="connsiteX3" fmla="*/ 4461495 w 5067906"/>
              <a:gd name="connsiteY3" fmla="*/ 2552369 h 2910721"/>
              <a:gd name="connsiteX4" fmla="*/ 3602754 w 5067906"/>
              <a:gd name="connsiteY4" fmla="*/ 2552369 h 2910721"/>
              <a:gd name="connsiteX5" fmla="*/ 3411923 w 5067906"/>
              <a:gd name="connsiteY5" fmla="*/ 2735249 h 2910721"/>
              <a:gd name="connsiteX6" fmla="*/ 3276751 w 5067906"/>
              <a:gd name="connsiteY6" fmla="*/ 2663687 h 2910721"/>
              <a:gd name="connsiteX7" fmla="*/ 2966650 w 5067906"/>
              <a:gd name="connsiteY7" fmla="*/ 2496709 h 2910721"/>
              <a:gd name="connsiteX8" fmla="*/ 1909126 w 5067906"/>
              <a:gd name="connsiteY8" fmla="*/ 2337683 h 2910721"/>
              <a:gd name="connsiteX9" fmla="*/ 151888 w 5067906"/>
              <a:gd name="connsiteY9" fmla="*/ 1884459 h 2910721"/>
              <a:gd name="connsiteX10" fmla="*/ 207547 w 5067906"/>
              <a:gd name="connsiteY10" fmla="*/ 0 h 2910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67906" h="2910721">
                <a:moveTo>
                  <a:pt x="3578900" y="2806810"/>
                </a:moveTo>
                <a:cubicBezTo>
                  <a:pt x="3792922" y="2861806"/>
                  <a:pt x="4006945" y="2916803"/>
                  <a:pt x="4254761" y="2910177"/>
                </a:cubicBezTo>
                <a:cubicBezTo>
                  <a:pt x="4502577" y="2903551"/>
                  <a:pt x="5031338" y="2826689"/>
                  <a:pt x="5065794" y="2767054"/>
                </a:cubicBezTo>
                <a:cubicBezTo>
                  <a:pt x="5100250" y="2707419"/>
                  <a:pt x="4705335" y="2588150"/>
                  <a:pt x="4461495" y="2552369"/>
                </a:cubicBezTo>
                <a:cubicBezTo>
                  <a:pt x="4217655" y="2516588"/>
                  <a:pt x="3777683" y="2521889"/>
                  <a:pt x="3602754" y="2552369"/>
                </a:cubicBezTo>
                <a:cubicBezTo>
                  <a:pt x="3427825" y="2582849"/>
                  <a:pt x="3466257" y="2716696"/>
                  <a:pt x="3411923" y="2735249"/>
                </a:cubicBezTo>
                <a:cubicBezTo>
                  <a:pt x="3357589" y="2753802"/>
                  <a:pt x="3276751" y="2663687"/>
                  <a:pt x="3276751" y="2663687"/>
                </a:cubicBezTo>
                <a:cubicBezTo>
                  <a:pt x="3202539" y="2623930"/>
                  <a:pt x="3194587" y="2551043"/>
                  <a:pt x="2966650" y="2496709"/>
                </a:cubicBezTo>
                <a:cubicBezTo>
                  <a:pt x="2738712" y="2442375"/>
                  <a:pt x="2378253" y="2439725"/>
                  <a:pt x="1909126" y="2337683"/>
                </a:cubicBezTo>
                <a:cubicBezTo>
                  <a:pt x="1439999" y="2235641"/>
                  <a:pt x="435484" y="2274073"/>
                  <a:pt x="151888" y="1884459"/>
                </a:cubicBezTo>
                <a:cubicBezTo>
                  <a:pt x="-131708" y="1494845"/>
                  <a:pt x="37919" y="747422"/>
                  <a:pt x="207547" y="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574CC3C-9935-47F9-899B-DAABB35B240B}"/>
              </a:ext>
            </a:extLst>
          </p:cNvPr>
          <p:cNvSpPr/>
          <p:nvPr/>
        </p:nvSpPr>
        <p:spPr>
          <a:xfrm>
            <a:off x="100301" y="2975050"/>
            <a:ext cx="9011895" cy="71435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FD01655-DC7F-4CF5-A1F1-7B6D65100825}"/>
              </a:ext>
            </a:extLst>
          </p:cNvPr>
          <p:cNvSpPr/>
          <p:nvPr/>
        </p:nvSpPr>
        <p:spPr>
          <a:xfrm>
            <a:off x="3302368" y="2639409"/>
            <a:ext cx="2852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itchFamily="34" charset="-122"/>
              </a:rPr>
              <a:t>绑定委托对象，并返回代理类</a:t>
            </a:r>
            <a:endParaRPr lang="zh-CN" altLang="en-US" sz="1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954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7" grpId="0" animBg="1"/>
      <p:bldP spid="8" grpId="0" animBg="1"/>
      <p:bldP spid="12" grpId="0" animBg="1"/>
      <p:bldP spid="13" grpId="0" animBg="1"/>
      <p:bldP spid="14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FFD76DF-2C24-44C2-9CE2-C6276BF22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2" y="593055"/>
            <a:ext cx="8863697" cy="4134642"/>
          </a:xfrm>
        </p:spPr>
        <p:txBody>
          <a:bodyPr/>
          <a:lstStyle/>
          <a:p>
            <a:r>
              <a:rPr lang="zh-CN" altLang="en-US" dirty="0"/>
              <a:t>单例和原型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55EFEBA-36C2-46BC-A61E-DC51CE5944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</p:txBody>
      </p:sp>
      <p:pic>
        <p:nvPicPr>
          <p:cNvPr id="4" name="Picture 5" descr="singleton">
            <a:extLst>
              <a:ext uri="{FF2B5EF4-FFF2-40B4-BE49-F238E27FC236}">
                <a16:creationId xmlns:a16="http://schemas.microsoft.com/office/drawing/2014/main" id="{A54BD2FA-E030-45A2-AE2C-A2B729E20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5098"/>
            <a:ext cx="5428083" cy="27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prototype">
            <a:extLst>
              <a:ext uri="{FF2B5EF4-FFF2-40B4-BE49-F238E27FC236}">
                <a16:creationId xmlns:a16="http://schemas.microsoft.com/office/drawing/2014/main" id="{50EFDA1B-3C58-466E-B6EC-398F72225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029" y="2135108"/>
            <a:ext cx="5439971" cy="27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18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6B083E6-3685-479D-BC95-14DE020A3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CGLIB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8234C93-BE92-4BAE-8DA8-132F280B2C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3.2.3 </a:t>
            </a:r>
            <a:r>
              <a:rPr lang="zh-CN" altLang="en-US" dirty="0"/>
              <a:t>基于</a:t>
            </a:r>
            <a:r>
              <a:rPr lang="en-US" altLang="zh-CN" dirty="0"/>
              <a:t>CGLIB</a:t>
            </a:r>
            <a:r>
              <a:rPr lang="zh-CN" altLang="en-US" dirty="0"/>
              <a:t>实现动态代理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B551DBFD-EB00-43D1-8D53-1BB5638AD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5112" y="609886"/>
            <a:ext cx="4105275" cy="1165225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400" b="1" dirty="0">
                <a:ea typeface="微软雅黑" pitchFamily="34" charset="-122"/>
              </a:rPr>
              <a:t>public class </a:t>
            </a:r>
            <a:r>
              <a:rPr lang="en-US" altLang="zh-CN" sz="1400" b="1" dirty="0" err="1">
                <a:ea typeface="微软雅黑" pitchFamily="34" charset="-122"/>
              </a:rPr>
              <a:t>HelloSpeaker</a:t>
            </a:r>
            <a:r>
              <a:rPr lang="en-US" altLang="zh-CN" sz="1400" b="1" dirty="0">
                <a:ea typeface="微软雅黑" pitchFamily="34" charset="-122"/>
              </a:rPr>
              <a:t> </a:t>
            </a:r>
            <a:r>
              <a:rPr lang="en-US" altLang="zh-CN" sz="1400" b="1" dirty="0">
                <a:solidFill>
                  <a:srgbClr val="6600FF"/>
                </a:solidFill>
                <a:ea typeface="微软雅黑" pitchFamily="34" charset="-122"/>
              </a:rPr>
              <a:t>implements </a:t>
            </a:r>
            <a:r>
              <a:rPr lang="en-US" altLang="zh-CN" sz="1400" b="1" dirty="0" err="1">
                <a:solidFill>
                  <a:srgbClr val="6600FF"/>
                </a:solidFill>
                <a:ea typeface="微软雅黑" pitchFamily="34" charset="-122"/>
              </a:rPr>
              <a:t>IHello</a:t>
            </a:r>
            <a:r>
              <a:rPr lang="en-US" altLang="zh-CN" sz="1400" b="1" dirty="0">
                <a:ea typeface="微软雅黑" pitchFamily="34" charset="-122"/>
              </a:rPr>
              <a:t>{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400" b="1" dirty="0">
                <a:ea typeface="微软雅黑" pitchFamily="34" charset="-122"/>
              </a:rPr>
              <a:t>    public void </a:t>
            </a:r>
            <a:r>
              <a:rPr lang="en-US" altLang="zh-CN" sz="1400" b="1" dirty="0">
                <a:solidFill>
                  <a:srgbClr val="6600FF"/>
                </a:solidFill>
                <a:ea typeface="微软雅黑" pitchFamily="34" charset="-122"/>
              </a:rPr>
              <a:t>hello</a:t>
            </a:r>
            <a:r>
              <a:rPr lang="en-US" altLang="zh-CN" sz="1400" b="1" dirty="0">
                <a:ea typeface="微软雅黑" pitchFamily="34" charset="-122"/>
              </a:rPr>
              <a:t>(String name){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400" b="1" dirty="0">
                <a:ea typeface="微软雅黑" pitchFamily="34" charset="-122"/>
              </a:rPr>
              <a:t>              </a:t>
            </a:r>
            <a:r>
              <a:rPr lang="en-US" altLang="zh-CN" sz="1400" b="1" dirty="0" err="1">
                <a:ea typeface="微软雅黑" pitchFamily="34" charset="-122"/>
              </a:rPr>
              <a:t>System.out.println</a:t>
            </a:r>
            <a:r>
              <a:rPr lang="en-US" altLang="zh-CN" sz="1400" b="1" dirty="0">
                <a:ea typeface="微软雅黑" pitchFamily="34" charset="-122"/>
              </a:rPr>
              <a:t>("</a:t>
            </a:r>
            <a:r>
              <a:rPr lang="en-US" altLang="zh-CN" sz="1400" b="1" dirty="0" err="1">
                <a:ea typeface="微软雅黑" pitchFamily="34" charset="-122"/>
              </a:rPr>
              <a:t>hello,"+name</a:t>
            </a:r>
            <a:r>
              <a:rPr lang="en-US" altLang="zh-CN" sz="1400" b="1" dirty="0">
                <a:ea typeface="微软雅黑" pitchFamily="34" charset="-122"/>
              </a:rPr>
              <a:t>);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400" b="1" dirty="0">
                <a:ea typeface="微软雅黑" pitchFamily="34" charset="-122"/>
              </a:rPr>
              <a:t>    }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400" b="1" dirty="0">
                <a:ea typeface="微软雅黑" pitchFamily="34" charset="-122"/>
              </a:rPr>
              <a:t>}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6D39209-431C-4AE0-80AB-2408437E6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813" y="630238"/>
            <a:ext cx="3455988" cy="835025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600" b="1" dirty="0">
                <a:ea typeface="微软雅黑" pitchFamily="34" charset="-122"/>
              </a:rPr>
              <a:t>public interface </a:t>
            </a:r>
            <a:r>
              <a:rPr lang="en-US" altLang="zh-CN" sz="1600" b="1" dirty="0" err="1">
                <a:ea typeface="微软雅黑" pitchFamily="34" charset="-122"/>
              </a:rPr>
              <a:t>IHello</a:t>
            </a:r>
            <a:r>
              <a:rPr lang="en-US" altLang="zh-CN" sz="1600" b="1" dirty="0">
                <a:ea typeface="微软雅黑" pitchFamily="34" charset="-122"/>
              </a:rPr>
              <a:t>{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600" b="1" dirty="0">
                <a:ea typeface="微软雅黑" pitchFamily="34" charset="-122"/>
              </a:rPr>
              <a:t>	public void hello(String name);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600" b="1" dirty="0">
                <a:ea typeface="微软雅黑" pitchFamily="34" charset="-122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FEF671-0D12-4AAB-B340-29C984ADCC96}"/>
              </a:ext>
            </a:extLst>
          </p:cNvPr>
          <p:cNvSpPr/>
          <p:nvPr/>
        </p:nvSpPr>
        <p:spPr>
          <a:xfrm>
            <a:off x="170883" y="1537708"/>
            <a:ext cx="8829503" cy="255454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buClr>
                <a:srgbClr val="A50021"/>
              </a:buClr>
            </a:pPr>
            <a:r>
              <a:rPr lang="en-US" altLang="zh-CN" sz="1600" b="1" dirty="0">
                <a:ea typeface="微软雅黑" pitchFamily="34" charset="-122"/>
              </a:rPr>
              <a:t>public class </a:t>
            </a:r>
            <a:r>
              <a:rPr lang="en-US" altLang="zh-CN" sz="1600" b="1" dirty="0" err="1">
                <a:ea typeface="微软雅黑" pitchFamily="34" charset="-122"/>
              </a:rPr>
              <a:t>MyMethodInterceptor</a:t>
            </a:r>
            <a:r>
              <a:rPr lang="en-US" altLang="zh-CN" sz="1600" b="1" dirty="0">
                <a:ea typeface="微软雅黑" pitchFamily="34" charset="-122"/>
              </a:rPr>
              <a:t> implements </a:t>
            </a:r>
            <a:r>
              <a:rPr lang="en-US" altLang="zh-CN" sz="1600" b="1" dirty="0" err="1">
                <a:solidFill>
                  <a:srgbClr val="C00000"/>
                </a:solidFill>
                <a:ea typeface="微软雅黑" pitchFamily="34" charset="-122"/>
              </a:rPr>
              <a:t>MethodInterceptor</a:t>
            </a:r>
            <a:r>
              <a:rPr lang="en-US" altLang="zh-CN" sz="1600" b="1" dirty="0">
                <a:ea typeface="微软雅黑" pitchFamily="34" charset="-122"/>
              </a:rPr>
              <a:t> {</a:t>
            </a:r>
            <a:endParaRPr lang="zh-CN" altLang="en-US" sz="1600" b="1" dirty="0">
              <a:ea typeface="微软雅黑" pitchFamily="34" charset="-122"/>
            </a:endParaRPr>
          </a:p>
          <a:p>
            <a:pPr marL="342900" indent="-342900" eaLnBrk="1" hangingPunct="1">
              <a:buClr>
                <a:srgbClr val="A50021"/>
              </a:buClr>
            </a:pPr>
            <a:r>
              <a:rPr lang="en-US" altLang="zh-CN" sz="1600" b="1" dirty="0">
                <a:ea typeface="微软雅黑" pitchFamily="34" charset="-122"/>
              </a:rPr>
              <a:t>@Override</a:t>
            </a:r>
          </a:p>
          <a:p>
            <a:pPr marL="342900" indent="-342900" eaLnBrk="1" hangingPunct="1">
              <a:buClr>
                <a:srgbClr val="A50021"/>
              </a:buClr>
            </a:pPr>
            <a:r>
              <a:rPr lang="en-US" altLang="zh-CN" sz="1600" b="1" dirty="0">
                <a:ea typeface="微软雅黑" pitchFamily="34" charset="-122"/>
              </a:rPr>
              <a:t>  public Object intercept(Object obj, Method </a:t>
            </a:r>
            <a:r>
              <a:rPr lang="en-US" altLang="zh-CN" sz="1600" b="1" dirty="0" err="1">
                <a:ea typeface="微软雅黑" pitchFamily="34" charset="-122"/>
              </a:rPr>
              <a:t>method</a:t>
            </a:r>
            <a:r>
              <a:rPr lang="en-US" altLang="zh-CN" sz="1600" b="1" dirty="0">
                <a:ea typeface="微软雅黑" pitchFamily="34" charset="-122"/>
              </a:rPr>
              <a:t>, Object[] </a:t>
            </a:r>
            <a:r>
              <a:rPr lang="en-US" altLang="zh-CN" sz="1600" b="1" dirty="0" err="1">
                <a:ea typeface="微软雅黑" pitchFamily="34" charset="-122"/>
              </a:rPr>
              <a:t>args</a:t>
            </a:r>
            <a:r>
              <a:rPr lang="en-US" altLang="zh-CN" sz="1600" b="1" dirty="0">
                <a:ea typeface="微软雅黑" pitchFamily="34" charset="-122"/>
              </a:rPr>
              <a:t>, </a:t>
            </a:r>
            <a:r>
              <a:rPr lang="en-US" altLang="zh-CN" sz="1600" b="1" dirty="0" err="1">
                <a:ea typeface="微软雅黑" pitchFamily="34" charset="-122"/>
              </a:rPr>
              <a:t>MethodProxy</a:t>
            </a:r>
            <a:r>
              <a:rPr lang="en-US" altLang="zh-CN" sz="1600" b="1" dirty="0">
                <a:ea typeface="微软雅黑" pitchFamily="34" charset="-122"/>
              </a:rPr>
              <a:t> proxy) throws Throwable {</a:t>
            </a:r>
          </a:p>
          <a:p>
            <a:pPr marL="342900" indent="-342900" eaLnBrk="1" hangingPunct="1">
              <a:buClr>
                <a:srgbClr val="A50021"/>
              </a:buClr>
            </a:pPr>
            <a:r>
              <a:rPr lang="en-US" altLang="zh-CN" sz="1600" b="1" dirty="0">
                <a:ea typeface="微软雅黑" pitchFamily="34" charset="-122"/>
              </a:rPr>
              <a:t>    </a:t>
            </a:r>
            <a:r>
              <a:rPr lang="en-US" altLang="zh-CN" sz="1600" b="1" dirty="0" err="1">
                <a:solidFill>
                  <a:srgbClr val="C00000"/>
                </a:solidFill>
                <a:ea typeface="微软雅黑" pitchFamily="34" charset="-122"/>
              </a:rPr>
              <a:t>System.out.println</a:t>
            </a: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</a:rPr>
              <a:t>("Before:" + method);</a:t>
            </a:r>
          </a:p>
          <a:p>
            <a:pPr marL="342900" indent="-342900" eaLnBrk="1" hangingPunct="1">
              <a:buClr>
                <a:srgbClr val="A50021"/>
              </a:buClr>
            </a:pPr>
            <a:r>
              <a:rPr lang="en-US" altLang="zh-CN" sz="1600" b="1" dirty="0">
                <a:ea typeface="微软雅黑" pitchFamily="34" charset="-122"/>
              </a:rPr>
              <a:t>    </a:t>
            </a:r>
            <a:r>
              <a:rPr lang="en-US" altLang="zh-CN" sz="1600" b="1" dirty="0">
                <a:solidFill>
                  <a:schemeClr val="accent2">
                    <a:lumMod val="90000"/>
                    <a:lumOff val="10000"/>
                  </a:schemeClr>
                </a:solidFill>
                <a:ea typeface="微软雅黑" pitchFamily="34" charset="-122"/>
              </a:rPr>
              <a:t>Object </a:t>
            </a:r>
            <a:r>
              <a:rPr lang="en-US" altLang="zh-CN" sz="1600" b="1" dirty="0" err="1">
                <a:solidFill>
                  <a:schemeClr val="accent2">
                    <a:lumMod val="90000"/>
                    <a:lumOff val="10000"/>
                  </a:schemeClr>
                </a:solidFill>
                <a:ea typeface="微软雅黑" pitchFamily="34" charset="-122"/>
              </a:rPr>
              <a:t>object</a:t>
            </a:r>
            <a:r>
              <a:rPr lang="en-US" altLang="zh-CN" sz="1600" b="1" dirty="0">
                <a:solidFill>
                  <a:schemeClr val="accent2">
                    <a:lumMod val="90000"/>
                    <a:lumOff val="10000"/>
                  </a:schemeClr>
                </a:solidFill>
                <a:ea typeface="微软雅黑" pitchFamily="34" charset="-122"/>
              </a:rPr>
              <a:t> = </a:t>
            </a:r>
            <a:r>
              <a:rPr lang="en-US" altLang="zh-CN" sz="1600" b="1" dirty="0" err="1">
                <a:solidFill>
                  <a:schemeClr val="accent2">
                    <a:lumMod val="90000"/>
                    <a:lumOff val="10000"/>
                  </a:schemeClr>
                </a:solidFill>
                <a:ea typeface="微软雅黑" pitchFamily="34" charset="-122"/>
              </a:rPr>
              <a:t>proxy.invokeSuper</a:t>
            </a:r>
            <a:r>
              <a:rPr lang="en-US" altLang="zh-CN" sz="1600" b="1" dirty="0">
                <a:solidFill>
                  <a:schemeClr val="accent2">
                    <a:lumMod val="90000"/>
                    <a:lumOff val="10000"/>
                  </a:schemeClr>
                </a:solidFill>
                <a:ea typeface="微软雅黑" pitchFamily="34" charset="-122"/>
              </a:rPr>
              <a:t>(obj, </a:t>
            </a:r>
            <a:r>
              <a:rPr lang="en-US" altLang="zh-CN" sz="1600" b="1" dirty="0" err="1">
                <a:solidFill>
                  <a:schemeClr val="accent2">
                    <a:lumMod val="90000"/>
                    <a:lumOff val="10000"/>
                  </a:schemeClr>
                </a:solidFill>
                <a:ea typeface="微软雅黑" pitchFamily="34" charset="-122"/>
              </a:rPr>
              <a:t>args</a:t>
            </a:r>
            <a:r>
              <a:rPr lang="en-US" altLang="zh-CN" sz="1600" b="1" dirty="0">
                <a:solidFill>
                  <a:schemeClr val="accent2">
                    <a:lumMod val="90000"/>
                    <a:lumOff val="10000"/>
                  </a:schemeClr>
                </a:solidFill>
                <a:ea typeface="微软雅黑" pitchFamily="34" charset="-122"/>
              </a:rPr>
              <a:t>);</a:t>
            </a:r>
          </a:p>
          <a:p>
            <a:pPr marL="342900" indent="-342900" eaLnBrk="1" hangingPunct="1">
              <a:buClr>
                <a:srgbClr val="A50021"/>
              </a:buClr>
            </a:pPr>
            <a:r>
              <a:rPr lang="en-US" altLang="zh-CN" sz="1600" b="1" dirty="0">
                <a:ea typeface="微软雅黑" pitchFamily="34" charset="-122"/>
              </a:rPr>
              <a:t>    </a:t>
            </a:r>
            <a:r>
              <a:rPr lang="en-US" altLang="zh-CN" sz="1600" b="1" dirty="0" err="1">
                <a:solidFill>
                  <a:srgbClr val="C00000"/>
                </a:solidFill>
                <a:ea typeface="微软雅黑" pitchFamily="34" charset="-122"/>
              </a:rPr>
              <a:t>System.out.println</a:t>
            </a: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</a:rPr>
              <a:t>("After:" + method);</a:t>
            </a:r>
          </a:p>
          <a:p>
            <a:pPr marL="342900" indent="-342900" eaLnBrk="1" hangingPunct="1">
              <a:buClr>
                <a:srgbClr val="A50021"/>
              </a:buClr>
            </a:pPr>
            <a:r>
              <a:rPr lang="en-US" altLang="zh-CN" sz="1600" b="1" dirty="0">
                <a:ea typeface="微软雅黑" pitchFamily="34" charset="-122"/>
              </a:rPr>
              <a:t>    return object;</a:t>
            </a:r>
          </a:p>
          <a:p>
            <a:pPr marL="342900" indent="-342900" eaLnBrk="1" hangingPunct="1">
              <a:buClr>
                <a:srgbClr val="A50021"/>
              </a:buClr>
            </a:pPr>
            <a:r>
              <a:rPr lang="en-US" altLang="zh-CN" sz="1600" b="1" dirty="0">
                <a:ea typeface="微软雅黑" pitchFamily="34" charset="-122"/>
              </a:rPr>
              <a:t>  }</a:t>
            </a:r>
            <a:endParaRPr lang="zh-CN" altLang="en-US" sz="1600" b="1" dirty="0">
              <a:ea typeface="微软雅黑" pitchFamily="34" charset="-122"/>
            </a:endParaRPr>
          </a:p>
          <a:p>
            <a:pPr marL="342900" indent="-342900" eaLnBrk="1" hangingPunct="1">
              <a:buClr>
                <a:srgbClr val="A50021"/>
              </a:buClr>
            </a:pPr>
            <a:r>
              <a:rPr lang="en-US" altLang="zh-CN" sz="1600" b="1" dirty="0">
                <a:ea typeface="微软雅黑" pitchFamily="34" charset="-122"/>
              </a:rPr>
              <a:t>}</a:t>
            </a:r>
            <a:endParaRPr lang="zh-CN" altLang="en-US" sz="1600" b="1" dirty="0">
              <a:ea typeface="微软雅黑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A63C65-CC1D-4366-970F-AE9E05FC73E5}"/>
              </a:ext>
            </a:extLst>
          </p:cNvPr>
          <p:cNvSpPr/>
          <p:nvPr/>
        </p:nvSpPr>
        <p:spPr>
          <a:xfrm>
            <a:off x="3842133" y="3112175"/>
            <a:ext cx="5309958" cy="2031325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buClr>
                <a:srgbClr val="A50021"/>
              </a:buClr>
            </a:pPr>
            <a:r>
              <a:rPr lang="en-US" altLang="zh-CN" sz="1400" b="1" dirty="0">
                <a:ea typeface="微软雅黑" pitchFamily="34" charset="-122"/>
              </a:rPr>
              <a:t>public class Test {</a:t>
            </a:r>
            <a:endParaRPr lang="zh-CN" altLang="en-US" sz="1400" b="1" dirty="0">
              <a:ea typeface="微软雅黑" pitchFamily="34" charset="-122"/>
            </a:endParaRPr>
          </a:p>
          <a:p>
            <a:pPr marL="342900" indent="-342900" eaLnBrk="1" hangingPunct="1">
              <a:buClr>
                <a:srgbClr val="A50021"/>
              </a:buClr>
            </a:pPr>
            <a:r>
              <a:rPr lang="en-US" altLang="zh-CN" sz="1400" b="1" dirty="0">
                <a:ea typeface="微软雅黑" pitchFamily="34" charset="-122"/>
              </a:rPr>
              <a:t>    public static void main(String[] </a:t>
            </a:r>
            <a:r>
              <a:rPr lang="en-US" altLang="zh-CN" sz="1400" b="1" dirty="0" err="1">
                <a:ea typeface="微软雅黑" pitchFamily="34" charset="-122"/>
              </a:rPr>
              <a:t>args</a:t>
            </a:r>
            <a:r>
              <a:rPr lang="en-US" altLang="zh-CN" sz="1400" b="1" dirty="0">
                <a:ea typeface="微软雅黑" pitchFamily="34" charset="-122"/>
              </a:rPr>
              <a:t>) {</a:t>
            </a:r>
          </a:p>
          <a:p>
            <a:pPr marL="342900" indent="-342900" eaLnBrk="1" hangingPunct="1">
              <a:buClr>
                <a:srgbClr val="A50021"/>
              </a:buClr>
            </a:pPr>
            <a:r>
              <a:rPr lang="en-US" altLang="zh-CN" sz="1400" b="1" dirty="0">
                <a:solidFill>
                  <a:srgbClr val="C00000"/>
                </a:solidFill>
                <a:ea typeface="微软雅黑" pitchFamily="34" charset="-122"/>
              </a:rPr>
              <a:t>        Enhancer </a:t>
            </a:r>
            <a:r>
              <a:rPr lang="en-US" altLang="zh-CN" sz="1400" b="1" dirty="0" err="1">
                <a:solidFill>
                  <a:srgbClr val="C00000"/>
                </a:solidFill>
                <a:ea typeface="微软雅黑" pitchFamily="34" charset="-122"/>
              </a:rPr>
              <a:t>enhancer</a:t>
            </a:r>
            <a:r>
              <a:rPr lang="en-US" altLang="zh-CN" sz="1400" b="1" dirty="0">
                <a:solidFill>
                  <a:srgbClr val="C00000"/>
                </a:solidFill>
                <a:ea typeface="微软雅黑" pitchFamily="34" charset="-122"/>
              </a:rPr>
              <a:t> = new Enhancer();  </a:t>
            </a:r>
          </a:p>
          <a:p>
            <a:pPr marL="342900" indent="-342900" eaLnBrk="1" hangingPunct="1">
              <a:buClr>
                <a:srgbClr val="A50021"/>
              </a:buClr>
            </a:pPr>
            <a:r>
              <a:rPr lang="en-US" altLang="zh-CN" sz="1400" b="1" dirty="0">
                <a:solidFill>
                  <a:srgbClr val="C00000"/>
                </a:solidFill>
                <a:ea typeface="微软雅黑" pitchFamily="34" charset="-122"/>
              </a:rPr>
              <a:t>        </a:t>
            </a:r>
            <a:r>
              <a:rPr lang="en-US" altLang="zh-CN" sz="1400" b="1" dirty="0" err="1">
                <a:solidFill>
                  <a:srgbClr val="C00000"/>
                </a:solidFill>
                <a:ea typeface="微软雅黑" pitchFamily="34" charset="-122"/>
              </a:rPr>
              <a:t>enhancer.setSuperclass</a:t>
            </a:r>
            <a:r>
              <a:rPr lang="en-US" altLang="zh-CN" sz="1400" b="1" dirty="0">
                <a:solidFill>
                  <a:srgbClr val="C00000"/>
                </a:solidFill>
                <a:ea typeface="微软雅黑" pitchFamily="34" charset="-122"/>
              </a:rPr>
              <a:t>(</a:t>
            </a:r>
            <a:r>
              <a:rPr lang="en-US" altLang="zh-CN" sz="1400" b="1" dirty="0" err="1">
                <a:solidFill>
                  <a:srgbClr val="C00000"/>
                </a:solidFill>
                <a:ea typeface="微软雅黑" pitchFamily="34" charset="-122"/>
              </a:rPr>
              <a:t>HelloSpeaker.class</a:t>
            </a:r>
            <a:r>
              <a:rPr lang="en-US" altLang="zh-CN" sz="1400" b="1" dirty="0">
                <a:solidFill>
                  <a:srgbClr val="C00000"/>
                </a:solidFill>
                <a:ea typeface="微软雅黑" pitchFamily="34" charset="-122"/>
              </a:rPr>
              <a:t>);  </a:t>
            </a:r>
          </a:p>
          <a:p>
            <a:pPr marL="342900" indent="-342900" eaLnBrk="1" hangingPunct="1">
              <a:buClr>
                <a:srgbClr val="A50021"/>
              </a:buClr>
            </a:pPr>
            <a:r>
              <a:rPr lang="en-US" altLang="zh-CN" sz="1400" b="1" dirty="0">
                <a:solidFill>
                  <a:srgbClr val="C00000"/>
                </a:solidFill>
                <a:ea typeface="微软雅黑" pitchFamily="34" charset="-122"/>
              </a:rPr>
              <a:t>        </a:t>
            </a:r>
            <a:r>
              <a:rPr lang="en-US" altLang="zh-CN" sz="1400" b="1" dirty="0" err="1">
                <a:solidFill>
                  <a:srgbClr val="C00000"/>
                </a:solidFill>
                <a:ea typeface="微软雅黑" pitchFamily="34" charset="-122"/>
              </a:rPr>
              <a:t>enhancer.setCallback</a:t>
            </a:r>
            <a:r>
              <a:rPr lang="en-US" altLang="zh-CN" sz="1400" b="1" dirty="0">
                <a:solidFill>
                  <a:srgbClr val="C00000"/>
                </a:solidFill>
                <a:ea typeface="微软雅黑" pitchFamily="34" charset="-122"/>
              </a:rPr>
              <a:t>(new </a:t>
            </a:r>
            <a:r>
              <a:rPr lang="en-US" altLang="zh-CN" sz="1400" b="1" dirty="0" err="1">
                <a:solidFill>
                  <a:srgbClr val="C00000"/>
                </a:solidFill>
                <a:ea typeface="微软雅黑" pitchFamily="34" charset="-122"/>
              </a:rPr>
              <a:t>MyMethodInterceptor</a:t>
            </a:r>
            <a:r>
              <a:rPr lang="en-US" altLang="zh-CN" sz="1400" b="1" dirty="0">
                <a:solidFill>
                  <a:srgbClr val="C00000"/>
                </a:solidFill>
                <a:ea typeface="微软雅黑" pitchFamily="34" charset="-122"/>
              </a:rPr>
              <a:t>()); </a:t>
            </a:r>
          </a:p>
          <a:p>
            <a:pPr marL="342900" indent="-342900" eaLnBrk="1" hangingPunct="1">
              <a:buClr>
                <a:srgbClr val="A50021"/>
              </a:buClr>
            </a:pPr>
            <a:r>
              <a:rPr lang="en-US" altLang="zh-CN" sz="1400" b="1" dirty="0">
                <a:solidFill>
                  <a:srgbClr val="C00000"/>
                </a:solidFill>
                <a:ea typeface="微软雅黑" pitchFamily="34" charset="-122"/>
              </a:rPr>
              <a:t>        </a:t>
            </a:r>
            <a:r>
              <a:rPr lang="en-US" altLang="zh-CN" sz="1400" b="1" dirty="0" err="1">
                <a:solidFill>
                  <a:srgbClr val="C00000"/>
                </a:solidFill>
                <a:ea typeface="微软雅黑" pitchFamily="34" charset="-122"/>
              </a:rPr>
              <a:t>HelloSpeaker</a:t>
            </a:r>
            <a:r>
              <a:rPr lang="en-US" altLang="zh-CN" sz="1400" b="1" dirty="0">
                <a:solidFill>
                  <a:srgbClr val="C00000"/>
                </a:solidFill>
                <a:ea typeface="微软雅黑" pitchFamily="34" charset="-122"/>
              </a:rPr>
              <a:t> hello = (</a:t>
            </a:r>
            <a:r>
              <a:rPr lang="en-US" altLang="zh-CN" sz="1400" b="1" dirty="0" err="1">
                <a:solidFill>
                  <a:srgbClr val="C00000"/>
                </a:solidFill>
                <a:ea typeface="微软雅黑" pitchFamily="34" charset="-122"/>
              </a:rPr>
              <a:t>HelloSpeaker</a:t>
            </a:r>
            <a:r>
              <a:rPr lang="en-US" altLang="zh-CN" sz="1400" b="1" dirty="0">
                <a:solidFill>
                  <a:srgbClr val="C00000"/>
                </a:solidFill>
                <a:ea typeface="微软雅黑" pitchFamily="34" charset="-122"/>
              </a:rPr>
              <a:t>) </a:t>
            </a:r>
            <a:r>
              <a:rPr lang="en-US" altLang="zh-CN" sz="1400" b="1" dirty="0" err="1">
                <a:solidFill>
                  <a:srgbClr val="C00000"/>
                </a:solidFill>
                <a:ea typeface="微软雅黑" pitchFamily="34" charset="-122"/>
              </a:rPr>
              <a:t>enhancer.create</a:t>
            </a:r>
            <a:r>
              <a:rPr lang="en-US" altLang="zh-CN" sz="1400" b="1" dirty="0">
                <a:solidFill>
                  <a:srgbClr val="C00000"/>
                </a:solidFill>
                <a:ea typeface="微软雅黑" pitchFamily="34" charset="-122"/>
              </a:rPr>
              <a:t>();</a:t>
            </a:r>
          </a:p>
          <a:p>
            <a:pPr marL="342900" indent="-342900" eaLnBrk="1" hangingPunct="1">
              <a:buClr>
                <a:srgbClr val="A50021"/>
              </a:buClr>
            </a:pPr>
            <a:r>
              <a:rPr lang="en-US" altLang="zh-CN" sz="1400" b="1" dirty="0">
                <a:solidFill>
                  <a:srgbClr val="C00000"/>
                </a:solidFill>
                <a:ea typeface="微软雅黑" pitchFamily="34" charset="-122"/>
              </a:rPr>
              <a:t>        </a:t>
            </a:r>
            <a:r>
              <a:rPr lang="en-US" altLang="zh-CN" sz="1400" b="1" dirty="0" err="1">
                <a:solidFill>
                  <a:srgbClr val="C00000"/>
                </a:solidFill>
                <a:ea typeface="微软雅黑" pitchFamily="34" charset="-122"/>
              </a:rPr>
              <a:t>hello.hello</a:t>
            </a:r>
            <a:r>
              <a:rPr lang="en-US" altLang="zh-CN" sz="1400" b="1" dirty="0">
                <a:solidFill>
                  <a:srgbClr val="C00000"/>
                </a:solidFill>
                <a:ea typeface="微软雅黑" pitchFamily="34" charset="-122"/>
              </a:rPr>
              <a:t>("</a:t>
            </a:r>
            <a:r>
              <a:rPr lang="en-US" altLang="zh-CN" sz="1400" b="1" dirty="0" err="1">
                <a:solidFill>
                  <a:srgbClr val="C00000"/>
                </a:solidFill>
                <a:ea typeface="微软雅黑" pitchFamily="34" charset="-122"/>
              </a:rPr>
              <a:t>liukun</a:t>
            </a:r>
            <a:r>
              <a:rPr lang="en-US" altLang="zh-CN" sz="1400" b="1" dirty="0">
                <a:solidFill>
                  <a:srgbClr val="C00000"/>
                </a:solidFill>
                <a:ea typeface="微软雅黑" pitchFamily="34" charset="-122"/>
              </a:rPr>
              <a:t>");</a:t>
            </a:r>
          </a:p>
          <a:p>
            <a:pPr marL="342900" indent="-342900" eaLnBrk="1" hangingPunct="1">
              <a:buClr>
                <a:srgbClr val="A50021"/>
              </a:buClr>
            </a:pPr>
            <a:r>
              <a:rPr lang="en-US" altLang="zh-CN" sz="1400" b="1" dirty="0">
                <a:ea typeface="微软雅黑" pitchFamily="34" charset="-122"/>
              </a:rPr>
              <a:t>   }</a:t>
            </a:r>
            <a:endParaRPr lang="zh-CN" altLang="en-US" sz="1400" b="1" dirty="0">
              <a:ea typeface="微软雅黑" pitchFamily="34" charset="-122"/>
            </a:endParaRPr>
          </a:p>
          <a:p>
            <a:pPr marL="342900" indent="-342900" eaLnBrk="1" hangingPunct="1">
              <a:buClr>
                <a:srgbClr val="A50021"/>
              </a:buClr>
            </a:pPr>
            <a:r>
              <a:rPr lang="en-US" altLang="zh-CN" sz="1400" b="1" dirty="0">
                <a:ea typeface="微软雅黑" pitchFamily="34" charset="-122"/>
              </a:rPr>
              <a:t>}</a:t>
            </a:r>
            <a:endParaRPr lang="zh-CN" altLang="en-US" sz="1400" b="1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833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C04A7B1F-7991-42D5-ACFC-D26AE4ACC257}"/>
              </a:ext>
            </a:extLst>
          </p:cNvPr>
          <p:cNvGrpSpPr>
            <a:grpSpLocks/>
          </p:cNvGrpSpPr>
          <p:nvPr/>
        </p:nvGrpSpPr>
        <p:grpSpPr bwMode="auto">
          <a:xfrm>
            <a:off x="691764" y="876589"/>
            <a:ext cx="7760471" cy="3225941"/>
            <a:chOff x="827584" y="1756903"/>
            <a:chExt cx="7598806" cy="3444382"/>
          </a:xfrm>
        </p:grpSpPr>
        <p:grpSp>
          <p:nvGrpSpPr>
            <p:cNvPr id="21508" name="组合 3">
              <a:extLst>
                <a:ext uri="{FF2B5EF4-FFF2-40B4-BE49-F238E27FC236}">
                  <a16:creationId xmlns:a16="http://schemas.microsoft.com/office/drawing/2014/main" id="{4B6169E2-5B73-4BF4-89B4-6F4E34F8A4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84" y="1756903"/>
              <a:ext cx="7598806" cy="3444382"/>
              <a:chOff x="827584" y="1756903"/>
              <a:chExt cx="7598806" cy="3444382"/>
            </a:xfrm>
          </p:grpSpPr>
          <p:sp>
            <p:nvSpPr>
              <p:cNvPr id="11" name="对角圆角矩形 10">
                <a:extLst>
                  <a:ext uri="{FF2B5EF4-FFF2-40B4-BE49-F238E27FC236}">
                    <a16:creationId xmlns:a16="http://schemas.microsoft.com/office/drawing/2014/main" id="{E1BB6376-FC38-4232-98BC-F3ED74CFDDD8}"/>
                  </a:ext>
                </a:extLst>
              </p:cNvPr>
              <p:cNvSpPr/>
              <p:nvPr/>
            </p:nvSpPr>
            <p:spPr>
              <a:xfrm>
                <a:off x="827584" y="3521176"/>
                <a:ext cx="5719344" cy="647906"/>
              </a:xfrm>
              <a:prstGeom prst="round2DiagRect">
                <a:avLst>
                  <a:gd name="adj1" fmla="val 20943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rgbClr val="006B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rgbClr val="0070C0"/>
                  </a:solidFill>
                  <a:ea typeface="微软雅黑" pitchFamily="34" charset="-122"/>
                </a:endParaRPr>
              </a:p>
            </p:txBody>
          </p:sp>
          <p:grpSp>
            <p:nvGrpSpPr>
              <p:cNvPr id="21514" name="组合 2">
                <a:extLst>
                  <a:ext uri="{FF2B5EF4-FFF2-40B4-BE49-F238E27FC236}">
                    <a16:creationId xmlns:a16="http://schemas.microsoft.com/office/drawing/2014/main" id="{0707924F-9398-4EAC-A55F-AFA5C755CE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60032" y="1756903"/>
                <a:ext cx="3566358" cy="3444382"/>
                <a:chOff x="4860032" y="1756903"/>
                <a:chExt cx="3566358" cy="3444382"/>
              </a:xfrm>
            </p:grpSpPr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2CCE8439-9E1C-44B6-A403-FB993F54E848}"/>
                    </a:ext>
                  </a:extLst>
                </p:cNvPr>
                <p:cNvSpPr/>
                <p:nvPr/>
              </p:nvSpPr>
              <p:spPr>
                <a:xfrm>
                  <a:off x="4897636" y="1756903"/>
                  <a:ext cx="3444623" cy="3444382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dirty="0">
                    <a:solidFill>
                      <a:prstClr val="white"/>
                    </a:solidFill>
                    <a:ea typeface="微软雅黑" pitchFamily="34" charset="-122"/>
                  </a:endParaRPr>
                </a:p>
              </p:txBody>
            </p:sp>
            <p:sp>
              <p:nvSpPr>
                <p:cNvPr id="21516" name="TextBox 1">
                  <a:extLst>
                    <a:ext uri="{FF2B5EF4-FFF2-40B4-BE49-F238E27FC236}">
                      <a16:creationId xmlns:a16="http://schemas.microsoft.com/office/drawing/2014/main" id="{E4F2AD54-DEA1-4C8F-8CD8-7CE2F01654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60032" y="2591296"/>
                  <a:ext cx="3566358" cy="18626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405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主讲内容</a:t>
                  </a:r>
                  <a:endParaRPr lang="en-US" altLang="zh-CN" sz="4050" b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Adobe 宋体 Std L" panose="02020300000000000000" pitchFamily="18" charset="-122"/>
                      <a:cs typeface="Times New Roman" panose="02020603050405020304" pitchFamily="18" charset="0"/>
                    </a:rPr>
                    <a:t>Speech content</a:t>
                  </a:r>
                </a:p>
              </p:txBody>
            </p:sp>
          </p:grpSp>
        </p:grpSp>
        <p:sp>
          <p:nvSpPr>
            <p:cNvPr id="21509" name="TextBox 10">
              <a:extLst>
                <a:ext uri="{FF2B5EF4-FFF2-40B4-BE49-F238E27FC236}">
                  <a16:creationId xmlns:a16="http://schemas.microsoft.com/office/drawing/2014/main" id="{03D11AB1-215D-4BC2-B2FC-DF55535E93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2873373"/>
              <a:ext cx="4223084" cy="295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3.2  </a:t>
              </a:r>
              <a:r>
                <a:rPr lang="zh-CN" altLang="en-US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代理</a:t>
              </a:r>
            </a:p>
          </p:txBody>
        </p:sp>
        <p:sp>
          <p:nvSpPr>
            <p:cNvPr id="21510" name="TextBox 11">
              <a:extLst>
                <a:ext uri="{FF2B5EF4-FFF2-40B4-BE49-F238E27FC236}">
                  <a16:creationId xmlns:a16="http://schemas.microsoft.com/office/drawing/2014/main" id="{B60AEEDD-0EBC-48C9-A1C8-3E02FD350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3684271"/>
              <a:ext cx="3791036" cy="369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3.3  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基于代理类的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AOP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</a:p>
          </p:txBody>
        </p:sp>
        <p:sp>
          <p:nvSpPr>
            <p:cNvPr id="21511" name="TextBox 6">
              <a:extLst>
                <a:ext uri="{FF2B5EF4-FFF2-40B4-BE49-F238E27FC236}">
                  <a16:creationId xmlns:a16="http://schemas.microsoft.com/office/drawing/2014/main" id="{6F434485-BCFD-4CAE-A19C-FE25A1595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2025627"/>
              <a:ext cx="4349960" cy="295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3.1  Spring</a:t>
              </a:r>
              <a:r>
                <a:rPr lang="zh-CN" altLang="en-US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AOP</a:t>
              </a:r>
              <a:r>
                <a:rPr lang="zh-CN" altLang="en-US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</a:p>
          </p:txBody>
        </p:sp>
        <p:sp>
          <p:nvSpPr>
            <p:cNvPr id="21512" name="TextBox 11">
              <a:extLst>
                <a:ext uri="{FF2B5EF4-FFF2-40B4-BE49-F238E27FC236}">
                  <a16:creationId xmlns:a16="http://schemas.microsoft.com/office/drawing/2014/main" id="{3A212DFE-0897-4C20-BE71-8A0CEF43E1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4532016"/>
              <a:ext cx="3791036" cy="369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3.4  AspectJ</a:t>
              </a:r>
              <a:r>
                <a:rPr lang="zh-CN" altLang="en-US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0CAE28F1-CD98-465B-9177-8E24357445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主讲内容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按照通知在目标类方法的连接点位置，可以分为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种类型，具体如下：</a:t>
            </a:r>
            <a:endParaRPr lang="zh-CN" altLang="en-US" dirty="0"/>
          </a:p>
        </p:txBody>
      </p:sp>
      <p:sp>
        <p:nvSpPr>
          <p:cNvPr id="22530" name="标题 1">
            <a:extLst>
              <a:ext uri="{FF2B5EF4-FFF2-40B4-BE49-F238E27FC236}">
                <a16:creationId xmlns:a16="http://schemas.microsoft.com/office/drawing/2014/main" id="{117C40C1-1D58-4506-B32C-77437D28C6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3.3.1 Spring</a:t>
            </a:r>
            <a:r>
              <a:rPr lang="zh-CN" altLang="en-US"/>
              <a:t>的通知类型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4CF3B71-77B1-4D1B-A422-E905EFA5A646}"/>
              </a:ext>
            </a:extLst>
          </p:cNvPr>
          <p:cNvSpPr/>
          <p:nvPr/>
        </p:nvSpPr>
        <p:spPr bwMode="auto">
          <a:xfrm>
            <a:off x="609621" y="1473129"/>
            <a:ext cx="7922379" cy="3170871"/>
          </a:xfrm>
          <a:prstGeom prst="rect">
            <a:avLst/>
          </a:prstGeom>
          <a:solidFill>
            <a:srgbClr val="D5F2FF">
              <a:alpha val="90000"/>
            </a:srgbClr>
          </a:solidFill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lvl="1" indent="-285750">
              <a:buFont typeface="Arial" pitchFamily="34" charset="0"/>
              <a:buChar char="•"/>
              <a:defRPr/>
            </a:pPr>
            <a:r>
              <a:rPr lang="en-US" altLang="zh-CN" dirty="0" err="1">
                <a:solidFill>
                  <a:srgbClr val="00206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org.springframework.aop.MethodBeforeAdvice</a:t>
            </a:r>
            <a:r>
              <a:rPr lang="zh-CN" altLang="zh-CN" dirty="0">
                <a:solidFill>
                  <a:srgbClr val="00206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（</a:t>
            </a:r>
            <a:r>
              <a:rPr lang="zh-CN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前置通知</a:t>
            </a:r>
            <a:r>
              <a:rPr lang="zh-CN" altLang="zh-CN" dirty="0">
                <a:solidFill>
                  <a:srgbClr val="00206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）</a:t>
            </a:r>
          </a:p>
          <a:p>
            <a:pPr marL="342900" lvl="1" indent="0">
              <a:defRPr/>
            </a:pP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在目标方法执行前实施增强，可以应用于权限管理等功能。</a:t>
            </a:r>
          </a:p>
          <a:p>
            <a:pPr lvl="1" indent="-285750">
              <a:buFont typeface="Arial" pitchFamily="34" charset="0"/>
              <a:buChar char="•"/>
              <a:defRPr/>
            </a:pPr>
            <a:r>
              <a:rPr lang="en-US" altLang="zh-CN" dirty="0" err="1">
                <a:solidFill>
                  <a:srgbClr val="00206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org.springframework.aop.AfterReturningAdvice</a:t>
            </a:r>
            <a:r>
              <a:rPr lang="zh-CN" altLang="zh-CN" dirty="0">
                <a:solidFill>
                  <a:srgbClr val="00206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（</a:t>
            </a:r>
            <a:r>
              <a:rPr lang="zh-CN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后置通知</a:t>
            </a:r>
            <a:r>
              <a:rPr lang="zh-CN" altLang="zh-CN" dirty="0">
                <a:solidFill>
                  <a:srgbClr val="00206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）</a:t>
            </a:r>
          </a:p>
          <a:p>
            <a:pPr marL="342900" lvl="1" indent="0">
              <a:defRPr/>
            </a:pP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在目标方法执行后实施增强，可以应用于关闭流、上传文件、删除</a:t>
            </a:r>
            <a:endParaRPr lang="en-US" altLang="zh-CN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1" indent="0">
              <a:defRPr/>
            </a:pP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临时文件等功能。</a:t>
            </a:r>
          </a:p>
          <a:p>
            <a:pPr lvl="1" indent="-285750">
              <a:buFont typeface="Arial" pitchFamily="34" charset="0"/>
              <a:buChar char="•"/>
              <a:defRPr/>
            </a:pPr>
            <a:r>
              <a:rPr lang="en-US" altLang="zh-CN" dirty="0" err="1">
                <a:solidFill>
                  <a:srgbClr val="00206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org.aopalliance.intercept.MethodInterceptor</a:t>
            </a:r>
            <a:r>
              <a:rPr lang="zh-CN" altLang="zh-CN" dirty="0">
                <a:solidFill>
                  <a:srgbClr val="00206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（</a:t>
            </a:r>
            <a:r>
              <a:rPr lang="zh-CN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环绕通知</a:t>
            </a:r>
            <a:r>
              <a:rPr lang="zh-CN" altLang="zh-CN" dirty="0">
                <a:solidFill>
                  <a:srgbClr val="00206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）</a:t>
            </a:r>
          </a:p>
          <a:p>
            <a:pPr marL="342900" lvl="1" indent="0">
              <a:defRPr/>
            </a:pP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在目标方法执行前后实施增强，可以应用于日志、事务管理等功能。</a:t>
            </a:r>
          </a:p>
          <a:p>
            <a:pPr lvl="1" indent="-285750">
              <a:buFont typeface="Arial" pitchFamily="34" charset="0"/>
              <a:buChar char="•"/>
              <a:defRPr/>
            </a:pPr>
            <a:r>
              <a:rPr lang="en-US" altLang="zh-CN" dirty="0" err="1">
                <a:solidFill>
                  <a:srgbClr val="00206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org.springframework.aop.ThrowsAdvice</a:t>
            </a:r>
            <a:r>
              <a:rPr lang="zh-CN" altLang="zh-CN" dirty="0">
                <a:solidFill>
                  <a:srgbClr val="00206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（</a:t>
            </a:r>
            <a:r>
              <a:rPr lang="zh-CN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异常抛出通知</a:t>
            </a:r>
            <a:r>
              <a:rPr lang="zh-CN" altLang="zh-CN" dirty="0">
                <a:solidFill>
                  <a:srgbClr val="00206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）</a:t>
            </a:r>
            <a:endParaRPr lang="en-US" altLang="zh-CN" dirty="0">
              <a:solidFill>
                <a:srgbClr val="002060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171450" lvl="1">
              <a:defRPr/>
            </a:pP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在方法抛出异常后实施增强，可以应用于处理异常记录日志等功能。</a:t>
            </a:r>
            <a:endParaRPr lang="en-US" altLang="zh-CN" dirty="0">
              <a:solidFill>
                <a:srgbClr val="002060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lvl="1" indent="-285750">
              <a:buFont typeface="Arial" pitchFamily="34" charset="0"/>
              <a:buChar char="•"/>
              <a:defRPr/>
            </a:pPr>
            <a:r>
              <a:rPr lang="en-US" altLang="zh-CN" dirty="0" err="1">
                <a:solidFill>
                  <a:srgbClr val="00206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org.springframework.aop.IntroductionInterceptor</a:t>
            </a:r>
            <a:r>
              <a:rPr lang="zh-CN" altLang="zh-CN" dirty="0">
                <a:solidFill>
                  <a:srgbClr val="00206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（</a:t>
            </a:r>
            <a:r>
              <a:rPr lang="zh-CN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引介通知</a:t>
            </a:r>
            <a:r>
              <a:rPr lang="zh-CN" altLang="zh-CN" dirty="0">
                <a:solidFill>
                  <a:srgbClr val="00206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）</a:t>
            </a:r>
            <a:endParaRPr lang="en-US" altLang="zh-CN" dirty="0">
              <a:solidFill>
                <a:srgbClr val="002060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171450" lvl="1">
              <a:defRPr/>
            </a:pP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 </a:t>
            </a:r>
            <a:r>
              <a:rPr lang="zh-CN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在目标类中添加一些新的方法和属性，可以应用于修改老版本程序。</a:t>
            </a:r>
          </a:p>
          <a:p>
            <a:pPr marL="171450" lvl="1">
              <a:defRPr/>
            </a:pPr>
            <a:endParaRPr lang="zh-CN" altLang="zh-CN" dirty="0">
              <a:solidFill>
                <a:srgbClr val="002060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lvl="1" indent="-285750">
              <a:buFont typeface="Arial" pitchFamily="34" charset="0"/>
              <a:buChar char="•"/>
              <a:defRPr/>
            </a:pPr>
            <a:endParaRPr lang="zh-CN" altLang="zh-CN" dirty="0">
              <a:solidFill>
                <a:srgbClr val="002060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 dirty="0"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ProxyFactoryBean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FactoryBean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接口的实现类，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FactoryBean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负责实例化一个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，而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ProxyFactoryBean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负责为其他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创建代理实例。在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中，使用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ProxyFactoryBean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是创建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代理的基本方式。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err="1"/>
              <a:t>ProxyFactoryBean</a:t>
            </a:r>
            <a:r>
              <a:rPr lang="zh-CN" altLang="en-US" sz="2000" dirty="0"/>
              <a:t>类中的常用可配置属性如下：</a:t>
            </a:r>
          </a:p>
          <a:p>
            <a:endParaRPr lang="zh-CN" altLang="en-US" sz="2000" dirty="0"/>
          </a:p>
        </p:txBody>
      </p:sp>
      <p:sp>
        <p:nvSpPr>
          <p:cNvPr id="23554" name="标题 1">
            <a:extLst>
              <a:ext uri="{FF2B5EF4-FFF2-40B4-BE49-F238E27FC236}">
                <a16:creationId xmlns:a16="http://schemas.microsoft.com/office/drawing/2014/main" id="{F84BF551-BA58-4559-A478-6B90D1E855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3.3.2 ProxyFactoryBean</a:t>
            </a:r>
            <a:endParaRPr lang="zh-CN" altLang="en-US"/>
          </a:p>
        </p:txBody>
      </p:sp>
      <p:pic>
        <p:nvPicPr>
          <p:cNvPr id="18474" name="Picture 42">
            <a:extLst>
              <a:ext uri="{FF2B5EF4-FFF2-40B4-BE49-F238E27FC236}">
                <a16:creationId xmlns:a16="http://schemas.microsoft.com/office/drawing/2014/main" id="{60810288-7E09-4DB5-9396-76212C28D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009" y="2062540"/>
            <a:ext cx="6063717" cy="2653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187EF644-FA56-4FB2-A6A0-0155BC6CB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3.3.2 ProxyFactoryBean</a:t>
            </a:r>
            <a:endParaRPr lang="zh-CN" altLang="en-US"/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C801C8BD-C398-4DFA-A44E-91F865A1E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1475720"/>
            <a:ext cx="3492500" cy="1292225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300" b="1" dirty="0">
                <a:ea typeface="微软雅黑" pitchFamily="34" charset="-122"/>
              </a:rPr>
              <a:t>public class </a:t>
            </a:r>
            <a:r>
              <a:rPr lang="en-US" altLang="zh-CN" sz="1300" b="1" dirty="0" err="1">
                <a:ea typeface="微软雅黑" pitchFamily="34" charset="-122"/>
              </a:rPr>
              <a:t>HelloSpeaker</a:t>
            </a:r>
            <a:r>
              <a:rPr lang="en-US" altLang="zh-CN" sz="1300" b="1" dirty="0">
                <a:ea typeface="微软雅黑" pitchFamily="34" charset="-122"/>
              </a:rPr>
              <a:t> </a:t>
            </a:r>
            <a:r>
              <a:rPr lang="en-US" altLang="zh-CN" sz="1300" b="1" dirty="0">
                <a:solidFill>
                  <a:srgbClr val="6600FF"/>
                </a:solidFill>
                <a:ea typeface="微软雅黑" pitchFamily="34" charset="-122"/>
              </a:rPr>
              <a:t>implements </a:t>
            </a:r>
            <a:r>
              <a:rPr lang="en-US" altLang="zh-CN" sz="1300" b="1" dirty="0" err="1">
                <a:solidFill>
                  <a:srgbClr val="6600FF"/>
                </a:solidFill>
                <a:ea typeface="微软雅黑" pitchFamily="34" charset="-122"/>
              </a:rPr>
              <a:t>IHello</a:t>
            </a:r>
            <a:r>
              <a:rPr lang="en-US" altLang="zh-CN" sz="1300" b="1" dirty="0">
                <a:ea typeface="微软雅黑" pitchFamily="34" charset="-122"/>
              </a:rPr>
              <a:t>{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300" b="1" dirty="0">
                <a:ea typeface="微软雅黑" pitchFamily="34" charset="-122"/>
              </a:rPr>
              <a:t>    public void </a:t>
            </a:r>
            <a:r>
              <a:rPr lang="en-US" altLang="zh-CN" sz="1300" b="1" dirty="0">
                <a:solidFill>
                  <a:srgbClr val="6600FF"/>
                </a:solidFill>
                <a:ea typeface="微软雅黑" pitchFamily="34" charset="-122"/>
              </a:rPr>
              <a:t>hello</a:t>
            </a:r>
            <a:r>
              <a:rPr lang="en-US" altLang="zh-CN" sz="1300" b="1" dirty="0">
                <a:ea typeface="微软雅黑" pitchFamily="34" charset="-122"/>
              </a:rPr>
              <a:t>(String name){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300" b="1" dirty="0">
                <a:ea typeface="微软雅黑" pitchFamily="34" charset="-122"/>
              </a:rPr>
              <a:t>       </a:t>
            </a:r>
            <a:r>
              <a:rPr lang="en-US" altLang="zh-CN" sz="1300" b="1" dirty="0" err="1">
                <a:ea typeface="微软雅黑" pitchFamily="34" charset="-122"/>
              </a:rPr>
              <a:t>System.out.println</a:t>
            </a:r>
            <a:r>
              <a:rPr lang="en-US" altLang="zh-CN" sz="1300" b="1" dirty="0">
                <a:ea typeface="微软雅黑" pitchFamily="34" charset="-122"/>
              </a:rPr>
              <a:t>("</a:t>
            </a:r>
            <a:r>
              <a:rPr lang="en-US" altLang="zh-CN" sz="1300" b="1" dirty="0" err="1">
                <a:ea typeface="微软雅黑" pitchFamily="34" charset="-122"/>
              </a:rPr>
              <a:t>hello,"+name</a:t>
            </a:r>
            <a:r>
              <a:rPr lang="en-US" altLang="zh-CN" sz="1300" b="1" dirty="0">
                <a:ea typeface="微软雅黑" pitchFamily="34" charset="-122"/>
              </a:rPr>
              <a:t>);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300" b="1" dirty="0">
                <a:ea typeface="微软雅黑" pitchFamily="34" charset="-122"/>
              </a:rPr>
              <a:t>    }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300" b="1" dirty="0">
                <a:ea typeface="微软雅黑" pitchFamily="34" charset="-122"/>
              </a:rPr>
              <a:t>}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B94B92B-015D-46FA-A003-8047669C0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499" y="534332"/>
            <a:ext cx="3500591" cy="835025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600" b="1" dirty="0">
                <a:ea typeface="微软雅黑" pitchFamily="34" charset="-122"/>
              </a:rPr>
              <a:t>public interface </a:t>
            </a:r>
            <a:r>
              <a:rPr lang="en-US" altLang="zh-CN" sz="1600" b="1" dirty="0" err="1">
                <a:ea typeface="微软雅黑" pitchFamily="34" charset="-122"/>
              </a:rPr>
              <a:t>IHello</a:t>
            </a:r>
            <a:r>
              <a:rPr lang="en-US" altLang="zh-CN" sz="1600" b="1" dirty="0">
                <a:ea typeface="微软雅黑" pitchFamily="34" charset="-122"/>
              </a:rPr>
              <a:t>{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600" b="1" dirty="0">
                <a:ea typeface="微软雅黑" pitchFamily="34" charset="-122"/>
              </a:rPr>
              <a:t>	public void hello(String name);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600" b="1" dirty="0">
                <a:ea typeface="微软雅黑" pitchFamily="34" charset="-122"/>
              </a:rPr>
              <a:t>}</a:t>
            </a: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DFB2CF1F-3F96-4970-83CD-65E7BF2F4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3998"/>
            <a:ext cx="5651499" cy="3970318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400" b="1" dirty="0">
                <a:ea typeface="微软雅黑" pitchFamily="34" charset="-122"/>
              </a:rPr>
              <a:t>…..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400" b="1" dirty="0">
                <a:ea typeface="微软雅黑" pitchFamily="34" charset="-122"/>
              </a:rPr>
              <a:t>&lt;bean id="</a:t>
            </a:r>
            <a:r>
              <a:rPr lang="en-US" altLang="zh-CN" sz="1400" b="1" dirty="0" err="1">
                <a:ea typeface="微软雅黑" pitchFamily="34" charset="-122"/>
              </a:rPr>
              <a:t>helloSpeaker</a:t>
            </a:r>
            <a:r>
              <a:rPr lang="en-US" altLang="zh-CN" sz="1400" b="1" dirty="0">
                <a:ea typeface="微软雅黑" pitchFamily="34" charset="-122"/>
              </a:rPr>
              <a:t>" class="</a:t>
            </a:r>
            <a:r>
              <a:rPr lang="en-US" altLang="zh-CN" sz="1400" b="1" dirty="0" err="1">
                <a:ea typeface="微软雅黑" pitchFamily="34" charset="-122"/>
              </a:rPr>
              <a:t>HelloSpeaker</a:t>
            </a:r>
            <a:r>
              <a:rPr lang="en-US" altLang="zh-CN" sz="1400" b="1" dirty="0">
                <a:ea typeface="微软雅黑" pitchFamily="34" charset="-122"/>
              </a:rPr>
              <a:t>" /&gt;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400" b="1" dirty="0">
                <a:ea typeface="微软雅黑" pitchFamily="34" charset="-122"/>
              </a:rPr>
              <a:t>&lt;bean id="</a:t>
            </a:r>
            <a:r>
              <a:rPr lang="en-US" altLang="zh-CN" sz="1400" b="1" dirty="0" err="1">
                <a:ea typeface="微软雅黑" pitchFamily="34" charset="-122"/>
              </a:rPr>
              <a:t>logBeforeAdvice</a:t>
            </a:r>
            <a:r>
              <a:rPr lang="en-US" altLang="zh-CN" sz="1400" b="1" dirty="0">
                <a:ea typeface="微软雅黑" pitchFamily="34" charset="-122"/>
              </a:rPr>
              <a:t>" class="</a:t>
            </a:r>
            <a:r>
              <a:rPr lang="en-US" altLang="zh-CN" sz="1400" b="1" dirty="0" err="1">
                <a:ea typeface="微软雅黑" pitchFamily="34" charset="-122"/>
              </a:rPr>
              <a:t>LogBeforeAdvice</a:t>
            </a:r>
            <a:r>
              <a:rPr lang="en-US" altLang="zh-CN" sz="1400" b="1" dirty="0">
                <a:ea typeface="微软雅黑" pitchFamily="34" charset="-122"/>
              </a:rPr>
              <a:t>" /&gt;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400" b="1" dirty="0">
                <a:ea typeface="微软雅黑" pitchFamily="34" charset="-122"/>
              </a:rPr>
              <a:t>&lt;bean id="</a:t>
            </a:r>
            <a:r>
              <a:rPr lang="en-US" altLang="zh-CN" sz="1400" b="1" dirty="0" err="1">
                <a:ea typeface="微软雅黑" pitchFamily="34" charset="-122"/>
              </a:rPr>
              <a:t>helloProxy</a:t>
            </a:r>
            <a:r>
              <a:rPr lang="en-US" altLang="zh-CN" sz="1400" b="1" dirty="0">
                <a:ea typeface="微软雅黑" pitchFamily="34" charset="-122"/>
              </a:rPr>
              <a:t>" class=                            "</a:t>
            </a:r>
            <a:r>
              <a:rPr lang="en-US" altLang="zh-CN" sz="1400" b="1" dirty="0" err="1">
                <a:solidFill>
                  <a:srgbClr val="6600FF"/>
                </a:solidFill>
                <a:ea typeface="微软雅黑" pitchFamily="34" charset="-122"/>
              </a:rPr>
              <a:t>org.springframework.aop.framework.ProxyFactoryBean</a:t>
            </a:r>
            <a:r>
              <a:rPr lang="en-US" altLang="zh-CN" sz="1400" b="1" dirty="0">
                <a:ea typeface="微软雅黑" pitchFamily="34" charset="-122"/>
              </a:rPr>
              <a:t>"&gt;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400" b="1" dirty="0">
                <a:ea typeface="微软雅黑" pitchFamily="34" charset="-122"/>
              </a:rPr>
              <a:t>		&lt;property name="</a:t>
            </a:r>
            <a:r>
              <a:rPr lang="en-US" altLang="zh-CN" sz="1400" b="1" dirty="0" err="1">
                <a:solidFill>
                  <a:srgbClr val="FF0000"/>
                </a:solidFill>
                <a:ea typeface="微软雅黑" pitchFamily="34" charset="-122"/>
              </a:rPr>
              <a:t>proxyInterfaces</a:t>
            </a:r>
            <a:r>
              <a:rPr lang="en-US" altLang="zh-CN" sz="1400" b="1" dirty="0">
                <a:ea typeface="微软雅黑" pitchFamily="34" charset="-122"/>
              </a:rPr>
              <a:t>"&gt;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400" b="1" dirty="0">
                <a:ea typeface="微软雅黑" pitchFamily="34" charset="-122"/>
              </a:rPr>
              <a:t>			&lt;value&gt;</a:t>
            </a:r>
            <a:r>
              <a:rPr lang="en-US" altLang="zh-CN" sz="1400" b="1" dirty="0" err="1">
                <a:solidFill>
                  <a:srgbClr val="6600FF"/>
                </a:solidFill>
                <a:ea typeface="微软雅黑" pitchFamily="34" charset="-122"/>
              </a:rPr>
              <a:t>IHello</a:t>
            </a:r>
            <a:r>
              <a:rPr lang="en-US" altLang="zh-CN" sz="1400" b="1" dirty="0">
                <a:ea typeface="微软雅黑" pitchFamily="34" charset="-122"/>
              </a:rPr>
              <a:t>&lt;/value&gt;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400" b="1" dirty="0">
                <a:ea typeface="微软雅黑" pitchFamily="34" charset="-122"/>
              </a:rPr>
              <a:t>		&lt;/property&gt;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400" b="1" dirty="0">
                <a:ea typeface="微软雅黑" pitchFamily="34" charset="-122"/>
              </a:rPr>
              <a:t>		&lt;property name="</a:t>
            </a:r>
            <a:r>
              <a:rPr lang="en-US" altLang="zh-CN" sz="1400" b="1" dirty="0">
                <a:solidFill>
                  <a:srgbClr val="FF0000"/>
                </a:solidFill>
                <a:ea typeface="微软雅黑" pitchFamily="34" charset="-122"/>
              </a:rPr>
              <a:t>target</a:t>
            </a:r>
            <a:r>
              <a:rPr lang="en-US" altLang="zh-CN" sz="1400" b="1" dirty="0">
                <a:ea typeface="微软雅黑" pitchFamily="34" charset="-122"/>
              </a:rPr>
              <a:t>"&gt;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400" b="1" dirty="0">
                <a:ea typeface="微软雅黑" pitchFamily="34" charset="-122"/>
              </a:rPr>
              <a:t>			&lt;ref bean="</a:t>
            </a:r>
            <a:r>
              <a:rPr lang="en-US" altLang="zh-CN" sz="1400" b="1" dirty="0" err="1">
                <a:solidFill>
                  <a:srgbClr val="6600FF"/>
                </a:solidFill>
                <a:ea typeface="微软雅黑" pitchFamily="34" charset="-122"/>
              </a:rPr>
              <a:t>helloSpeaker</a:t>
            </a:r>
            <a:r>
              <a:rPr lang="en-US" altLang="zh-CN" sz="1400" b="1" dirty="0">
                <a:ea typeface="微软雅黑" pitchFamily="34" charset="-122"/>
              </a:rPr>
              <a:t>" /&gt;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400" b="1" dirty="0">
                <a:ea typeface="微软雅黑" pitchFamily="34" charset="-122"/>
              </a:rPr>
              <a:t>		&lt;/property&gt;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400" b="1" dirty="0">
                <a:ea typeface="微软雅黑" pitchFamily="34" charset="-122"/>
              </a:rPr>
              <a:t>		&lt;property name="</a:t>
            </a:r>
            <a:r>
              <a:rPr lang="en-US" altLang="zh-CN" sz="1400" b="1" dirty="0" err="1">
                <a:solidFill>
                  <a:srgbClr val="FF0000"/>
                </a:solidFill>
                <a:ea typeface="微软雅黑" pitchFamily="34" charset="-122"/>
              </a:rPr>
              <a:t>interceptorNames</a:t>
            </a:r>
            <a:r>
              <a:rPr lang="en-US" altLang="zh-CN" sz="1400" b="1" dirty="0">
                <a:ea typeface="微软雅黑" pitchFamily="34" charset="-122"/>
              </a:rPr>
              <a:t>"&gt;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400" b="1" dirty="0">
                <a:ea typeface="微软雅黑" pitchFamily="34" charset="-122"/>
              </a:rPr>
              <a:t>			&lt;list&gt;				&lt;value&gt;</a:t>
            </a:r>
            <a:r>
              <a:rPr lang="en-US" altLang="zh-CN" sz="1400" b="1" dirty="0" err="1">
                <a:solidFill>
                  <a:srgbClr val="6600FF"/>
                </a:solidFill>
                <a:ea typeface="微软雅黑" pitchFamily="34" charset="-122"/>
              </a:rPr>
              <a:t>logBeforeAdvice</a:t>
            </a:r>
            <a:r>
              <a:rPr lang="en-US" altLang="zh-CN" sz="1400" b="1" dirty="0">
                <a:ea typeface="微软雅黑" pitchFamily="34" charset="-122"/>
              </a:rPr>
              <a:t>&lt;/value&gt;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400" b="1" dirty="0">
                <a:ea typeface="微软雅黑" pitchFamily="34" charset="-122"/>
              </a:rPr>
              <a:t>			&lt;/list&gt;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400" b="1" dirty="0">
                <a:ea typeface="微软雅黑" pitchFamily="34" charset="-122"/>
              </a:rPr>
              <a:t>		&lt;/property&gt;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400" b="1" dirty="0">
                <a:ea typeface="微软雅黑" pitchFamily="34" charset="-122"/>
              </a:rPr>
              <a:t>	&lt;/bean&gt;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400" b="1" dirty="0">
                <a:ea typeface="微软雅黑" pitchFamily="34" charset="-122"/>
              </a:rPr>
              <a:t>&lt;/beans&gt;</a:t>
            </a: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818618F8-B95B-452D-A225-CAA0E4EDC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3661752"/>
            <a:ext cx="7596188" cy="2016125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400" b="1" dirty="0">
                <a:ea typeface="微软雅黑" pitchFamily="34" charset="-122"/>
              </a:rPr>
              <a:t>……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400" b="1" dirty="0">
                <a:ea typeface="微软雅黑" pitchFamily="34" charset="-122"/>
              </a:rPr>
              <a:t>public class </a:t>
            </a:r>
            <a:r>
              <a:rPr lang="en-US" altLang="zh-CN" sz="1400" b="1" dirty="0" err="1">
                <a:ea typeface="微软雅黑" pitchFamily="34" charset="-122"/>
              </a:rPr>
              <a:t>SpringAOPDemo</a:t>
            </a:r>
            <a:r>
              <a:rPr lang="en-US" altLang="zh-CN" sz="1400" b="1" dirty="0">
                <a:ea typeface="微软雅黑" pitchFamily="34" charset="-122"/>
              </a:rPr>
              <a:t>{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400" b="1" dirty="0">
                <a:ea typeface="微软雅黑" pitchFamily="34" charset="-122"/>
              </a:rPr>
              <a:t>	public static void main(String[] </a:t>
            </a:r>
            <a:r>
              <a:rPr lang="en-US" altLang="zh-CN" sz="1400" b="1" dirty="0" err="1">
                <a:ea typeface="微软雅黑" pitchFamily="34" charset="-122"/>
              </a:rPr>
              <a:t>args</a:t>
            </a:r>
            <a:r>
              <a:rPr lang="en-US" altLang="zh-CN" sz="1400" b="1" dirty="0">
                <a:ea typeface="微软雅黑" pitchFamily="34" charset="-122"/>
              </a:rPr>
              <a:t>){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400" b="1" dirty="0">
                <a:ea typeface="微软雅黑" pitchFamily="34" charset="-122"/>
              </a:rPr>
              <a:t>		</a:t>
            </a:r>
            <a:r>
              <a:rPr lang="en-US" altLang="zh-CN" sz="1400" b="1" dirty="0" err="1">
                <a:solidFill>
                  <a:srgbClr val="FF0000"/>
                </a:solidFill>
                <a:ea typeface="微软雅黑" pitchFamily="34" charset="-122"/>
              </a:rPr>
              <a:t>ApplicationContext</a:t>
            </a:r>
            <a:r>
              <a:rPr lang="en-US" altLang="zh-CN" sz="1400" b="1" dirty="0">
                <a:solidFill>
                  <a:srgbClr val="FF0000"/>
                </a:solidFill>
                <a:ea typeface="微软雅黑" pitchFamily="34" charset="-122"/>
              </a:rPr>
              <a:t> context=new </a:t>
            </a:r>
            <a:r>
              <a:rPr lang="en-US" altLang="zh-CN" sz="1400" b="1" dirty="0" err="1">
                <a:solidFill>
                  <a:srgbClr val="FF0000"/>
                </a:solidFill>
                <a:ea typeface="微软雅黑" pitchFamily="34" charset="-122"/>
              </a:rPr>
              <a:t>FileSystemXmlApplicationContext</a:t>
            </a:r>
            <a:r>
              <a:rPr lang="en-US" altLang="zh-CN" sz="1400" b="1" dirty="0">
                <a:solidFill>
                  <a:srgbClr val="FF0000"/>
                </a:solidFill>
                <a:ea typeface="微软雅黑" pitchFamily="34" charset="-122"/>
              </a:rPr>
              <a:t>("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FF0000"/>
                </a:solidFill>
                <a:ea typeface="微软雅黑" pitchFamily="34" charset="-122"/>
              </a:rPr>
              <a:t>				/</a:t>
            </a:r>
            <a:r>
              <a:rPr lang="en-US" altLang="zh-CN" sz="1400" b="1" dirty="0" err="1">
                <a:solidFill>
                  <a:srgbClr val="FF0000"/>
                </a:solidFill>
                <a:ea typeface="微软雅黑" pitchFamily="34" charset="-122"/>
              </a:rPr>
              <a:t>WebRoot</a:t>
            </a:r>
            <a:r>
              <a:rPr lang="en-US" altLang="zh-CN" sz="1400" b="1" dirty="0">
                <a:solidFill>
                  <a:srgbClr val="FF0000"/>
                </a:solidFill>
                <a:ea typeface="微软雅黑" pitchFamily="34" charset="-122"/>
              </a:rPr>
              <a:t>/WEB-INF/classes/applicationContext.xml");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400" b="1" dirty="0">
                <a:ea typeface="微软雅黑" pitchFamily="34" charset="-122"/>
              </a:rPr>
              <a:t>    		</a:t>
            </a:r>
            <a:r>
              <a:rPr lang="en-US" altLang="zh-CN" sz="1400" b="1" dirty="0" err="1">
                <a:solidFill>
                  <a:srgbClr val="6600FF"/>
                </a:solidFill>
                <a:ea typeface="微软雅黑" pitchFamily="34" charset="-122"/>
              </a:rPr>
              <a:t>IHello</a:t>
            </a:r>
            <a:r>
              <a:rPr lang="en-US" altLang="zh-CN" sz="1400" b="1" dirty="0">
                <a:solidFill>
                  <a:srgbClr val="6600FF"/>
                </a:solidFill>
                <a:ea typeface="微软雅黑" pitchFamily="34" charset="-122"/>
              </a:rPr>
              <a:t> </a:t>
            </a:r>
            <a:r>
              <a:rPr lang="en-US" altLang="zh-CN" sz="1400" b="1" dirty="0" err="1">
                <a:solidFill>
                  <a:srgbClr val="6600FF"/>
                </a:solidFill>
                <a:ea typeface="微软雅黑" pitchFamily="34" charset="-122"/>
              </a:rPr>
              <a:t>helloProxy</a:t>
            </a:r>
            <a:r>
              <a:rPr lang="en-US" altLang="zh-CN" sz="1400" b="1" dirty="0">
                <a:solidFill>
                  <a:srgbClr val="6600FF"/>
                </a:solidFill>
                <a:ea typeface="微软雅黑" pitchFamily="34" charset="-122"/>
              </a:rPr>
              <a:t>=(</a:t>
            </a:r>
            <a:r>
              <a:rPr lang="en-US" altLang="zh-CN" sz="1400" b="1" dirty="0" err="1">
                <a:solidFill>
                  <a:srgbClr val="6600FF"/>
                </a:solidFill>
                <a:ea typeface="微软雅黑" pitchFamily="34" charset="-122"/>
              </a:rPr>
              <a:t>IHello</a:t>
            </a:r>
            <a:r>
              <a:rPr lang="en-US" altLang="zh-CN" sz="1400" b="1" dirty="0">
                <a:solidFill>
                  <a:srgbClr val="6600FF"/>
                </a:solidFill>
                <a:ea typeface="微软雅黑" pitchFamily="34" charset="-122"/>
              </a:rPr>
              <a:t>)</a:t>
            </a:r>
            <a:r>
              <a:rPr lang="en-US" altLang="zh-CN" sz="1400" b="1" dirty="0" err="1">
                <a:solidFill>
                  <a:srgbClr val="6600FF"/>
                </a:solidFill>
                <a:ea typeface="微软雅黑" pitchFamily="34" charset="-122"/>
              </a:rPr>
              <a:t>context.getBean</a:t>
            </a:r>
            <a:r>
              <a:rPr lang="en-US" altLang="zh-CN" sz="1400" b="1" dirty="0">
                <a:solidFill>
                  <a:srgbClr val="6600FF"/>
                </a:solidFill>
                <a:ea typeface="微软雅黑" pitchFamily="34" charset="-122"/>
              </a:rPr>
              <a:t>("</a:t>
            </a:r>
            <a:r>
              <a:rPr lang="en-US" altLang="zh-CN" sz="1400" b="1" dirty="0" err="1">
                <a:solidFill>
                  <a:srgbClr val="6600FF"/>
                </a:solidFill>
                <a:ea typeface="微软雅黑" pitchFamily="34" charset="-122"/>
              </a:rPr>
              <a:t>helloProxy</a:t>
            </a:r>
            <a:r>
              <a:rPr lang="en-US" altLang="zh-CN" sz="1400" b="1" dirty="0">
                <a:solidFill>
                  <a:srgbClr val="6600FF"/>
                </a:solidFill>
                <a:ea typeface="微软雅黑" pitchFamily="34" charset="-122"/>
              </a:rPr>
              <a:t>");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400" b="1" dirty="0">
                <a:ea typeface="微软雅黑" pitchFamily="34" charset="-122"/>
              </a:rPr>
              <a:t>    		</a:t>
            </a:r>
            <a:r>
              <a:rPr lang="en-US" altLang="zh-CN" sz="1400" b="1" dirty="0" err="1">
                <a:solidFill>
                  <a:srgbClr val="663300"/>
                </a:solidFill>
                <a:ea typeface="微软雅黑" pitchFamily="34" charset="-122"/>
              </a:rPr>
              <a:t>helloProxy.hello</a:t>
            </a:r>
            <a:r>
              <a:rPr lang="en-US" altLang="zh-CN" sz="1400" b="1" dirty="0">
                <a:solidFill>
                  <a:srgbClr val="663300"/>
                </a:solidFill>
                <a:ea typeface="微软雅黑" pitchFamily="34" charset="-122"/>
              </a:rPr>
              <a:t>("</a:t>
            </a:r>
            <a:r>
              <a:rPr lang="en-US" altLang="zh-CN" sz="1400" b="1" dirty="0" err="1">
                <a:solidFill>
                  <a:srgbClr val="663300"/>
                </a:solidFill>
                <a:ea typeface="微软雅黑" pitchFamily="34" charset="-122"/>
              </a:rPr>
              <a:t>liukun</a:t>
            </a:r>
            <a:r>
              <a:rPr lang="en-US" altLang="zh-CN" sz="1400" b="1" dirty="0">
                <a:solidFill>
                  <a:srgbClr val="663300"/>
                </a:solidFill>
                <a:ea typeface="微软雅黑" pitchFamily="34" charset="-122"/>
              </a:rPr>
              <a:t>");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400" b="1" dirty="0">
                <a:ea typeface="微软雅黑" pitchFamily="34" charset="-122"/>
              </a:rPr>
              <a:t>	}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400" b="1" dirty="0">
                <a:ea typeface="微软雅黑" pitchFamily="34" charset="-122"/>
              </a:rPr>
              <a:t>}</a:t>
            </a:r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79A72BAB-AA3C-4424-81F7-80CBF5C0C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2839382"/>
            <a:ext cx="3492500" cy="2228850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400" b="1" dirty="0">
                <a:ea typeface="微软雅黑" pitchFamily="34" charset="-122"/>
              </a:rPr>
              <a:t>……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400" b="1" dirty="0">
                <a:ea typeface="微软雅黑" pitchFamily="34" charset="-122"/>
              </a:rPr>
              <a:t>public class </a:t>
            </a:r>
            <a:r>
              <a:rPr lang="en-US" altLang="zh-CN" sz="1400" b="1" dirty="0" err="1">
                <a:ea typeface="微软雅黑" pitchFamily="34" charset="-122"/>
              </a:rPr>
              <a:t>LogBeforeAdvice</a:t>
            </a:r>
            <a:r>
              <a:rPr lang="en-US" altLang="zh-CN" sz="1400" b="1" dirty="0">
                <a:ea typeface="微软雅黑" pitchFamily="34" charset="-122"/>
              </a:rPr>
              <a:t> </a:t>
            </a:r>
            <a:r>
              <a:rPr lang="en-US" altLang="zh-CN" sz="1400" b="1" dirty="0">
                <a:solidFill>
                  <a:srgbClr val="6600FF"/>
                </a:solidFill>
                <a:ea typeface="微软雅黑" pitchFamily="34" charset="-122"/>
              </a:rPr>
              <a:t>implements </a:t>
            </a:r>
            <a:r>
              <a:rPr lang="en-US" altLang="zh-CN" sz="1400" b="1" dirty="0" err="1">
                <a:solidFill>
                  <a:srgbClr val="FF0000"/>
                </a:solidFill>
                <a:ea typeface="微软雅黑" pitchFamily="34" charset="-122"/>
              </a:rPr>
              <a:t>MethodBeforeAdvice</a:t>
            </a:r>
            <a:r>
              <a:rPr lang="en-US" altLang="zh-CN" sz="1400" b="1" dirty="0">
                <a:ea typeface="微软雅黑" pitchFamily="34" charset="-122"/>
              </a:rPr>
              <a:t>{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6600FF"/>
                </a:solidFill>
                <a:ea typeface="微软雅黑" pitchFamily="34" charset="-122"/>
              </a:rPr>
              <a:t>     public void </a:t>
            </a:r>
            <a:r>
              <a:rPr lang="en-US" altLang="zh-CN" sz="1400" b="1" dirty="0">
                <a:solidFill>
                  <a:srgbClr val="FF0000"/>
                </a:solidFill>
                <a:ea typeface="微软雅黑" pitchFamily="34" charset="-122"/>
              </a:rPr>
              <a:t>before</a:t>
            </a:r>
            <a:r>
              <a:rPr lang="en-US" altLang="zh-CN" sz="1400" b="1" dirty="0">
                <a:solidFill>
                  <a:srgbClr val="6600FF"/>
                </a:solidFill>
                <a:ea typeface="微软雅黑" pitchFamily="34" charset="-122"/>
              </a:rPr>
              <a:t>(Method </a:t>
            </a:r>
            <a:r>
              <a:rPr lang="en-US" altLang="zh-CN" sz="1400" b="1" dirty="0" err="1">
                <a:solidFill>
                  <a:srgbClr val="6600FF"/>
                </a:solidFill>
                <a:ea typeface="微软雅黑" pitchFamily="34" charset="-122"/>
              </a:rPr>
              <a:t>method,Object</a:t>
            </a:r>
            <a:r>
              <a:rPr lang="en-US" altLang="zh-CN" sz="1400" b="1" dirty="0">
                <a:solidFill>
                  <a:srgbClr val="6600FF"/>
                </a:solidFill>
                <a:ea typeface="微软雅黑" pitchFamily="34" charset="-122"/>
              </a:rPr>
              <a:t>[] </a:t>
            </a:r>
            <a:r>
              <a:rPr lang="en-US" altLang="zh-CN" sz="1400" b="1" dirty="0" err="1">
                <a:solidFill>
                  <a:srgbClr val="6600FF"/>
                </a:solidFill>
                <a:ea typeface="微软雅黑" pitchFamily="34" charset="-122"/>
              </a:rPr>
              <a:t>args,Object</a:t>
            </a:r>
            <a:r>
              <a:rPr lang="en-US" altLang="zh-CN" sz="1400" b="1" dirty="0">
                <a:solidFill>
                  <a:srgbClr val="6600FF"/>
                </a:solidFill>
                <a:ea typeface="微软雅黑" pitchFamily="34" charset="-122"/>
              </a:rPr>
              <a:t> target) throws Exception{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6600FF"/>
                </a:solidFill>
                <a:ea typeface="微软雅黑" pitchFamily="34" charset="-122"/>
              </a:rPr>
              <a:t>   </a:t>
            </a:r>
            <a:r>
              <a:rPr lang="en-US" altLang="zh-CN" sz="1400" b="1" dirty="0" err="1">
                <a:solidFill>
                  <a:srgbClr val="FF0000"/>
                </a:solidFill>
                <a:ea typeface="微软雅黑" pitchFamily="34" charset="-122"/>
              </a:rPr>
              <a:t>System.out.println</a:t>
            </a:r>
            <a:r>
              <a:rPr lang="en-US" altLang="zh-CN" sz="1400" b="1" dirty="0">
                <a:solidFill>
                  <a:srgbClr val="FF0000"/>
                </a:solidFill>
                <a:ea typeface="微软雅黑" pitchFamily="34" charset="-122"/>
              </a:rPr>
              <a:t>( "method starts…"+method);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6600FF"/>
                </a:solidFill>
                <a:ea typeface="微软雅黑" pitchFamily="34" charset="-122"/>
              </a:rPr>
              <a:t>   }</a:t>
            </a:r>
          </a:p>
          <a:p>
            <a:pPr eaLnBrk="1" hangingPunct="1"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400" b="1" dirty="0">
                <a:ea typeface="微软雅黑" pitchFamily="34" charset="-122"/>
              </a:rPr>
              <a:t>}</a:t>
            </a:r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65F06AE6-F588-4E72-827A-9ED759A5913E}"/>
              </a:ext>
            </a:extLst>
          </p:cNvPr>
          <p:cNvSpPr>
            <a:spLocks/>
          </p:cNvSpPr>
          <p:nvPr/>
        </p:nvSpPr>
        <p:spPr bwMode="auto">
          <a:xfrm>
            <a:off x="2987675" y="751820"/>
            <a:ext cx="4537075" cy="1738312"/>
          </a:xfrm>
          <a:custGeom>
            <a:avLst/>
            <a:gdLst/>
            <a:ahLst/>
            <a:cxnLst>
              <a:cxn ang="0">
                <a:pos x="0" y="861"/>
              </a:cxn>
              <a:cxn ang="0">
                <a:pos x="862" y="952"/>
              </a:cxn>
              <a:cxn ang="0">
                <a:pos x="2858" y="0"/>
              </a:cxn>
            </a:cxnLst>
            <a:rect l="0" t="0" r="r" b="b"/>
            <a:pathLst>
              <a:path w="2858" h="1095">
                <a:moveTo>
                  <a:pt x="0" y="861"/>
                </a:moveTo>
                <a:cubicBezTo>
                  <a:pt x="193" y="978"/>
                  <a:pt x="386" y="1095"/>
                  <a:pt x="862" y="952"/>
                </a:cubicBezTo>
                <a:cubicBezTo>
                  <a:pt x="1338" y="809"/>
                  <a:pt x="2098" y="404"/>
                  <a:pt x="2858" y="0"/>
                </a:cubicBezTo>
              </a:path>
            </a:pathLst>
          </a:custGeom>
          <a:noFill/>
          <a:ln w="57150" cap="flat" cmpd="sng">
            <a:solidFill>
              <a:srgbClr val="6600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Font typeface="Arial" charset="0"/>
              <a:buNone/>
              <a:defRPr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微软雅黑" pitchFamily="34" charset="-122"/>
            </a:endParaRPr>
          </a:p>
        </p:txBody>
      </p:sp>
      <p:sp>
        <p:nvSpPr>
          <p:cNvPr id="17" name="Freeform 15">
            <a:extLst>
              <a:ext uri="{FF2B5EF4-FFF2-40B4-BE49-F238E27FC236}">
                <a16:creationId xmlns:a16="http://schemas.microsoft.com/office/drawing/2014/main" id="{961860D8-6256-404D-BEBD-057A7B61E748}"/>
              </a:ext>
            </a:extLst>
          </p:cNvPr>
          <p:cNvSpPr>
            <a:spLocks/>
          </p:cNvSpPr>
          <p:nvPr/>
        </p:nvSpPr>
        <p:spPr bwMode="auto">
          <a:xfrm>
            <a:off x="4140200" y="967720"/>
            <a:ext cx="3311525" cy="574675"/>
          </a:xfrm>
          <a:custGeom>
            <a:avLst/>
            <a:gdLst/>
            <a:ahLst/>
            <a:cxnLst>
              <a:cxn ang="0">
                <a:pos x="2086" y="362"/>
              </a:cxn>
              <a:cxn ang="0">
                <a:pos x="1497" y="90"/>
              </a:cxn>
              <a:cxn ang="0">
                <a:pos x="0" y="0"/>
              </a:cxn>
            </a:cxnLst>
            <a:rect l="0" t="0" r="r" b="b"/>
            <a:pathLst>
              <a:path w="2086" h="362">
                <a:moveTo>
                  <a:pt x="2086" y="362"/>
                </a:moveTo>
                <a:cubicBezTo>
                  <a:pt x="1965" y="256"/>
                  <a:pt x="1845" y="150"/>
                  <a:pt x="1497" y="90"/>
                </a:cubicBezTo>
                <a:cubicBezTo>
                  <a:pt x="1149" y="30"/>
                  <a:pt x="574" y="15"/>
                  <a:pt x="0" y="0"/>
                </a:cubicBezTo>
              </a:path>
            </a:pathLst>
          </a:custGeom>
          <a:noFill/>
          <a:ln w="57150" cap="flat" cmpd="sng">
            <a:solidFill>
              <a:srgbClr val="6633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Font typeface="Arial" charset="0"/>
              <a:buNone/>
              <a:defRPr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微软雅黑" pitchFamily="34" charset="-122"/>
            </a:endParaRPr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DDE5C15E-9E2E-4384-807F-19527448E9DA}"/>
              </a:ext>
            </a:extLst>
          </p:cNvPr>
          <p:cNvSpPr>
            <a:spLocks/>
          </p:cNvSpPr>
          <p:nvPr/>
        </p:nvSpPr>
        <p:spPr bwMode="auto">
          <a:xfrm>
            <a:off x="4643438" y="1255057"/>
            <a:ext cx="2665412" cy="1944688"/>
          </a:xfrm>
          <a:custGeom>
            <a:avLst/>
            <a:gdLst/>
            <a:ahLst/>
            <a:cxnLst>
              <a:cxn ang="0">
                <a:pos x="1679" y="1225"/>
              </a:cxn>
              <a:cxn ang="0">
                <a:pos x="953" y="363"/>
              </a:cxn>
              <a:cxn ang="0">
                <a:pos x="0" y="0"/>
              </a:cxn>
            </a:cxnLst>
            <a:rect l="0" t="0" r="r" b="b"/>
            <a:pathLst>
              <a:path w="1679" h="1225">
                <a:moveTo>
                  <a:pt x="1679" y="1225"/>
                </a:moveTo>
                <a:cubicBezTo>
                  <a:pt x="1456" y="896"/>
                  <a:pt x="1233" y="567"/>
                  <a:pt x="953" y="363"/>
                </a:cubicBezTo>
                <a:cubicBezTo>
                  <a:pt x="673" y="159"/>
                  <a:pt x="336" y="79"/>
                  <a:pt x="0" y="0"/>
                </a:cubicBezTo>
              </a:path>
            </a:pathLst>
          </a:custGeom>
          <a:noFill/>
          <a:ln w="57150" cap="flat" cmpd="sng">
            <a:solidFill>
              <a:srgbClr val="6633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Font typeface="Arial" charset="0"/>
              <a:buNone/>
              <a:defRPr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微软雅黑" pitchFamily="34" charset="-122"/>
            </a:endParaRPr>
          </a:p>
        </p:txBody>
      </p:sp>
      <p:sp>
        <p:nvSpPr>
          <p:cNvPr id="19" name="Freeform 17">
            <a:extLst>
              <a:ext uri="{FF2B5EF4-FFF2-40B4-BE49-F238E27FC236}">
                <a16:creationId xmlns:a16="http://schemas.microsoft.com/office/drawing/2014/main" id="{6DA2687F-D3C2-4D68-B165-8BCE343DE904}"/>
              </a:ext>
            </a:extLst>
          </p:cNvPr>
          <p:cNvSpPr>
            <a:spLocks/>
          </p:cNvSpPr>
          <p:nvPr/>
        </p:nvSpPr>
        <p:spPr bwMode="auto">
          <a:xfrm>
            <a:off x="371475" y="1039157"/>
            <a:ext cx="2976563" cy="1873250"/>
          </a:xfrm>
          <a:custGeom>
            <a:avLst/>
            <a:gdLst/>
            <a:ahLst/>
            <a:cxnLst>
              <a:cxn ang="0">
                <a:pos x="1875" y="1089"/>
              </a:cxn>
              <a:cxn ang="0">
                <a:pos x="786" y="1089"/>
              </a:cxn>
              <a:cxn ang="0">
                <a:pos x="61" y="544"/>
              </a:cxn>
              <a:cxn ang="0">
                <a:pos x="423" y="0"/>
              </a:cxn>
            </a:cxnLst>
            <a:rect l="0" t="0" r="r" b="b"/>
            <a:pathLst>
              <a:path w="1875" h="1180">
                <a:moveTo>
                  <a:pt x="1875" y="1089"/>
                </a:moveTo>
                <a:cubicBezTo>
                  <a:pt x="1481" y="1134"/>
                  <a:pt x="1088" y="1180"/>
                  <a:pt x="786" y="1089"/>
                </a:cubicBezTo>
                <a:cubicBezTo>
                  <a:pt x="484" y="998"/>
                  <a:pt x="122" y="726"/>
                  <a:pt x="61" y="544"/>
                </a:cubicBezTo>
                <a:cubicBezTo>
                  <a:pt x="0" y="362"/>
                  <a:pt x="211" y="181"/>
                  <a:pt x="423" y="0"/>
                </a:cubicBezTo>
              </a:path>
            </a:pathLst>
          </a:custGeom>
          <a:noFill/>
          <a:ln w="57150" cap="flat" cmpd="sng">
            <a:solidFill>
              <a:srgbClr val="6600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Font typeface="Arial" charset="0"/>
              <a:buNone/>
              <a:defRPr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微软雅黑" pitchFamily="34" charset="-122"/>
            </a:endParaRPr>
          </a:p>
        </p:txBody>
      </p:sp>
      <p:sp>
        <p:nvSpPr>
          <p:cNvPr id="23" name="Freeform 18">
            <a:extLst>
              <a:ext uri="{FF2B5EF4-FFF2-40B4-BE49-F238E27FC236}">
                <a16:creationId xmlns:a16="http://schemas.microsoft.com/office/drawing/2014/main" id="{3C8D3EFF-43CF-4F57-8170-0BAADC53305B}"/>
              </a:ext>
            </a:extLst>
          </p:cNvPr>
          <p:cNvSpPr>
            <a:spLocks/>
          </p:cNvSpPr>
          <p:nvPr/>
        </p:nvSpPr>
        <p:spPr bwMode="auto">
          <a:xfrm>
            <a:off x="2195513" y="1255057"/>
            <a:ext cx="431800" cy="2232025"/>
          </a:xfrm>
          <a:custGeom>
            <a:avLst/>
            <a:gdLst/>
            <a:ahLst/>
            <a:cxnLst>
              <a:cxn ang="0">
                <a:pos x="272" y="1406"/>
              </a:cxn>
              <a:cxn ang="0">
                <a:pos x="0" y="0"/>
              </a:cxn>
            </a:cxnLst>
            <a:rect l="0" t="0" r="r" b="b"/>
            <a:pathLst>
              <a:path w="272" h="1406">
                <a:moveTo>
                  <a:pt x="272" y="1406"/>
                </a:moveTo>
                <a:cubicBezTo>
                  <a:pt x="272" y="1406"/>
                  <a:pt x="136" y="703"/>
                  <a:pt x="0" y="0"/>
                </a:cubicBezTo>
              </a:path>
            </a:pathLst>
          </a:custGeom>
          <a:noFill/>
          <a:ln w="57150" cap="flat" cmpd="sng">
            <a:solidFill>
              <a:srgbClr val="6600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Font typeface="Arial" charset="0"/>
              <a:buNone/>
              <a:defRPr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微软雅黑" pitchFamily="34" charset="-122"/>
            </a:endParaRPr>
          </a:p>
        </p:txBody>
      </p:sp>
      <p:sp>
        <p:nvSpPr>
          <p:cNvPr id="24" name="Freeform 21">
            <a:extLst>
              <a:ext uri="{FF2B5EF4-FFF2-40B4-BE49-F238E27FC236}">
                <a16:creationId xmlns:a16="http://schemas.microsoft.com/office/drawing/2014/main" id="{3603CEC1-0ABC-4148-ABFC-9C5A615DFA94}"/>
              </a:ext>
            </a:extLst>
          </p:cNvPr>
          <p:cNvSpPr>
            <a:spLocks/>
          </p:cNvSpPr>
          <p:nvPr/>
        </p:nvSpPr>
        <p:spPr bwMode="auto">
          <a:xfrm>
            <a:off x="-36513" y="1470957"/>
            <a:ext cx="5968186" cy="3597275"/>
          </a:xfrm>
          <a:custGeom>
            <a:avLst/>
            <a:gdLst/>
            <a:ahLst/>
            <a:cxnLst>
              <a:cxn ang="0">
                <a:pos x="3039" y="2722"/>
              </a:cxn>
              <a:cxn ang="0">
                <a:pos x="3130" y="2812"/>
              </a:cxn>
              <a:cxn ang="0">
                <a:pos x="3810" y="2812"/>
              </a:cxn>
              <a:cxn ang="0">
                <a:pos x="3810" y="2676"/>
              </a:cxn>
              <a:cxn ang="0">
                <a:pos x="3039" y="2676"/>
              </a:cxn>
              <a:cxn ang="0">
                <a:pos x="2903" y="2586"/>
              </a:cxn>
              <a:cxn ang="0">
                <a:pos x="363" y="953"/>
              </a:cxn>
              <a:cxn ang="0">
                <a:pos x="726" y="0"/>
              </a:cxn>
            </a:cxnLst>
            <a:rect l="0" t="0" r="r" b="b"/>
            <a:pathLst>
              <a:path w="3938" h="2873">
                <a:moveTo>
                  <a:pt x="3039" y="2722"/>
                </a:moveTo>
                <a:cubicBezTo>
                  <a:pt x="3020" y="2759"/>
                  <a:pt x="3002" y="2797"/>
                  <a:pt x="3130" y="2812"/>
                </a:cubicBezTo>
                <a:cubicBezTo>
                  <a:pt x="3258" y="2827"/>
                  <a:pt x="3697" y="2835"/>
                  <a:pt x="3810" y="2812"/>
                </a:cubicBezTo>
                <a:cubicBezTo>
                  <a:pt x="3923" y="2789"/>
                  <a:pt x="3938" y="2699"/>
                  <a:pt x="3810" y="2676"/>
                </a:cubicBezTo>
                <a:cubicBezTo>
                  <a:pt x="3682" y="2653"/>
                  <a:pt x="3190" y="2691"/>
                  <a:pt x="3039" y="2676"/>
                </a:cubicBezTo>
                <a:cubicBezTo>
                  <a:pt x="2888" y="2661"/>
                  <a:pt x="3349" y="2873"/>
                  <a:pt x="2903" y="2586"/>
                </a:cubicBezTo>
                <a:cubicBezTo>
                  <a:pt x="2457" y="2299"/>
                  <a:pt x="726" y="1384"/>
                  <a:pt x="363" y="953"/>
                </a:cubicBezTo>
                <a:cubicBezTo>
                  <a:pt x="0" y="522"/>
                  <a:pt x="363" y="261"/>
                  <a:pt x="726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Font typeface="Arial" charset="0"/>
              <a:buNone/>
              <a:defRPr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5DCE7416-6666-4E47-86BF-62C342324C4D}"/>
              </a:ext>
            </a:extLst>
          </p:cNvPr>
          <p:cNvSpPr txBox="1">
            <a:spLocks/>
          </p:cNvSpPr>
          <p:nvPr/>
        </p:nvSpPr>
        <p:spPr bwMode="auto">
          <a:xfrm>
            <a:off x="2386012" y="233363"/>
            <a:ext cx="4216004" cy="582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pitchFamily="2" charset="-122"/>
              </a:rPr>
              <a:t>主讲内容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993C4CE-76C7-4321-BAC4-A4ABC3BF6911}"/>
              </a:ext>
            </a:extLst>
          </p:cNvPr>
          <p:cNvGrpSpPr>
            <a:grpSpLocks/>
          </p:cNvGrpSpPr>
          <p:nvPr/>
        </p:nvGrpSpPr>
        <p:grpSpPr bwMode="auto">
          <a:xfrm>
            <a:off x="1055650" y="1024274"/>
            <a:ext cx="7173950" cy="3094951"/>
            <a:chOff x="827584" y="1756903"/>
            <a:chExt cx="7598806" cy="3444382"/>
          </a:xfrm>
        </p:grpSpPr>
        <p:grpSp>
          <p:nvGrpSpPr>
            <p:cNvPr id="25604" name="组合 3">
              <a:extLst>
                <a:ext uri="{FF2B5EF4-FFF2-40B4-BE49-F238E27FC236}">
                  <a16:creationId xmlns:a16="http://schemas.microsoft.com/office/drawing/2014/main" id="{2E6EB470-6342-4BF1-A447-65C8A6CC41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84" y="1756903"/>
              <a:ext cx="7598806" cy="3444382"/>
              <a:chOff x="827584" y="1756903"/>
              <a:chExt cx="7598806" cy="3444382"/>
            </a:xfrm>
          </p:grpSpPr>
          <p:sp>
            <p:nvSpPr>
              <p:cNvPr id="11" name="对角圆角矩形 10">
                <a:extLst>
                  <a:ext uri="{FF2B5EF4-FFF2-40B4-BE49-F238E27FC236}">
                    <a16:creationId xmlns:a16="http://schemas.microsoft.com/office/drawing/2014/main" id="{FD8024E5-6FF2-47C5-9E79-33767FB35920}"/>
                  </a:ext>
                </a:extLst>
              </p:cNvPr>
              <p:cNvSpPr/>
              <p:nvPr/>
            </p:nvSpPr>
            <p:spPr>
              <a:xfrm>
                <a:off x="827584" y="4369170"/>
                <a:ext cx="5719344" cy="647906"/>
              </a:xfrm>
              <a:prstGeom prst="round2DiagRect">
                <a:avLst>
                  <a:gd name="adj1" fmla="val 20943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rgbClr val="006B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rgbClr val="0070C0"/>
                  </a:solidFill>
                  <a:ea typeface="微软雅黑" pitchFamily="34" charset="-122"/>
                </a:endParaRPr>
              </a:p>
            </p:txBody>
          </p:sp>
          <p:grpSp>
            <p:nvGrpSpPr>
              <p:cNvPr id="25610" name="组合 2">
                <a:extLst>
                  <a:ext uri="{FF2B5EF4-FFF2-40B4-BE49-F238E27FC236}">
                    <a16:creationId xmlns:a16="http://schemas.microsoft.com/office/drawing/2014/main" id="{82CC3EB1-A4A6-4644-B266-CF1420DCE7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60032" y="1756903"/>
                <a:ext cx="3566358" cy="3444382"/>
                <a:chOff x="4860032" y="1756903"/>
                <a:chExt cx="3566358" cy="3444382"/>
              </a:xfrm>
            </p:grpSpPr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F3AC7C3B-5AD2-4723-AABD-376472FF41CB}"/>
                    </a:ext>
                  </a:extLst>
                </p:cNvPr>
                <p:cNvSpPr/>
                <p:nvPr/>
              </p:nvSpPr>
              <p:spPr>
                <a:xfrm>
                  <a:off x="4897636" y="1756903"/>
                  <a:ext cx="3444623" cy="3444382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dirty="0">
                    <a:solidFill>
                      <a:prstClr val="white"/>
                    </a:solidFill>
                    <a:ea typeface="微软雅黑" pitchFamily="34" charset="-122"/>
                  </a:endParaRPr>
                </a:p>
              </p:txBody>
            </p:sp>
            <p:sp>
              <p:nvSpPr>
                <p:cNvPr id="25612" name="TextBox 1">
                  <a:extLst>
                    <a:ext uri="{FF2B5EF4-FFF2-40B4-BE49-F238E27FC236}">
                      <a16:creationId xmlns:a16="http://schemas.microsoft.com/office/drawing/2014/main" id="{31709F8E-88C1-474B-B4A2-030526748C4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60032" y="2591296"/>
                  <a:ext cx="3566358" cy="18626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405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主讲内容</a:t>
                  </a:r>
                  <a:endParaRPr lang="en-US" altLang="zh-CN" sz="4050" b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en-US" altLang="zh-CN" sz="240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Adobe 宋体 Std L" panose="02020300000000000000" pitchFamily="18" charset="-122"/>
                      <a:cs typeface="Times New Roman" panose="02020603050405020304" pitchFamily="18" charset="0"/>
                    </a:rPr>
                    <a:t>Speech content</a:t>
                  </a:r>
                </a:p>
              </p:txBody>
            </p:sp>
          </p:grpSp>
        </p:grpSp>
        <p:sp>
          <p:nvSpPr>
            <p:cNvPr id="25605" name="TextBox 10">
              <a:extLst>
                <a:ext uri="{FF2B5EF4-FFF2-40B4-BE49-F238E27FC236}">
                  <a16:creationId xmlns:a16="http://schemas.microsoft.com/office/drawing/2014/main" id="{C5A4E4AE-8DE1-443A-9774-5CFA42C399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2836526"/>
              <a:ext cx="4223084" cy="369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3.2  </a:t>
              </a:r>
              <a:r>
                <a:rPr lang="zh-CN" altLang="en-US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代理</a:t>
              </a:r>
            </a:p>
          </p:txBody>
        </p:sp>
        <p:sp>
          <p:nvSpPr>
            <p:cNvPr id="25606" name="TextBox 11">
              <a:extLst>
                <a:ext uri="{FF2B5EF4-FFF2-40B4-BE49-F238E27FC236}">
                  <a16:creationId xmlns:a16="http://schemas.microsoft.com/office/drawing/2014/main" id="{81F97158-B804-457C-8270-1C95C64039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3684271"/>
              <a:ext cx="3791036" cy="369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3.3  </a:t>
              </a:r>
              <a:r>
                <a:rPr lang="zh-CN" altLang="en-US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基于代理类的</a:t>
              </a:r>
              <a:r>
                <a:rPr lang="en-US" altLang="zh-CN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AOP</a:t>
              </a:r>
              <a:r>
                <a:rPr lang="zh-CN" altLang="en-US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</a:p>
          </p:txBody>
        </p:sp>
        <p:sp>
          <p:nvSpPr>
            <p:cNvPr id="25607" name="TextBox 6">
              <a:extLst>
                <a:ext uri="{FF2B5EF4-FFF2-40B4-BE49-F238E27FC236}">
                  <a16:creationId xmlns:a16="http://schemas.microsoft.com/office/drawing/2014/main" id="{DC98709D-7B77-4701-916F-53626333E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2019369"/>
              <a:ext cx="4349960" cy="308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3.1  Spring</a:t>
              </a:r>
              <a:r>
                <a:rPr lang="zh-CN" altLang="en-US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AOP</a:t>
              </a:r>
              <a:r>
                <a:rPr lang="zh-CN" altLang="en-US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</a:p>
          </p:txBody>
        </p:sp>
        <p:sp>
          <p:nvSpPr>
            <p:cNvPr id="25608" name="TextBox 11">
              <a:extLst>
                <a:ext uri="{FF2B5EF4-FFF2-40B4-BE49-F238E27FC236}">
                  <a16:creationId xmlns:a16="http://schemas.microsoft.com/office/drawing/2014/main" id="{7F231D2E-CC66-4A44-AB58-AECDA188B5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4532016"/>
              <a:ext cx="3791036" cy="369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3.4  AspectJ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37EA0CC4-32D8-4691-9C5A-B3FB659348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主讲内容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是一个基于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语言的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框架。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2.0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以后，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AOP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引入了对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AspectJ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的支持，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自身的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AOP API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也与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AspectJ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保持一致。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新版本的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框架，也建议使用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AspectJ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来开发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AspectJ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有两种方式：一种是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的声明式</a:t>
            </a: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，另一种是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基于注解的声明式</a:t>
            </a: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AspectJ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6626" name="标题 1">
            <a:extLst>
              <a:ext uri="{FF2B5EF4-FFF2-40B4-BE49-F238E27FC236}">
                <a16:creationId xmlns:a16="http://schemas.microsoft.com/office/drawing/2014/main" id="{051E9281-CA26-49B2-AF61-0033D4106A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3.4 AspectJ</a:t>
            </a:r>
            <a:r>
              <a:rPr lang="zh-CN" altLang="en-US"/>
              <a:t>开发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内容占位符 3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来定义切面、切入点及通知，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aop:config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元素及其子元素如下：</a:t>
            </a:r>
            <a:endParaRPr lang="zh-CN" altLang="en-US" dirty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19A6FD3-B2E8-4222-9205-E16FF2C39F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3.4.1 </a:t>
            </a:r>
            <a:r>
              <a:rPr lang="zh-CN" altLang="en-US" dirty="0"/>
              <a:t>基于</a:t>
            </a:r>
            <a:r>
              <a:rPr lang="en-US" altLang="zh-CN" dirty="0"/>
              <a:t>XML</a:t>
            </a:r>
            <a:r>
              <a:rPr lang="zh-CN" altLang="en-US" dirty="0"/>
              <a:t>的声明式</a:t>
            </a:r>
            <a:r>
              <a:rPr lang="en-US" altLang="zh-CN" dirty="0"/>
              <a:t>AspectJ</a:t>
            </a:r>
            <a:endParaRPr lang="zh-CN" altLang="en-US" dirty="0"/>
          </a:p>
        </p:txBody>
      </p:sp>
      <p:pic>
        <p:nvPicPr>
          <p:cNvPr id="6" name="Picture 17">
            <a:extLst>
              <a:ext uri="{FF2B5EF4-FFF2-40B4-BE49-F238E27FC236}">
                <a16:creationId xmlns:a16="http://schemas.microsoft.com/office/drawing/2014/main" id="{0A56BAA7-6EC7-4330-8F54-B8EFBFD0D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87" y="1876625"/>
            <a:ext cx="9334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0">
            <a:extLst>
              <a:ext uri="{FF2B5EF4-FFF2-40B4-BE49-F238E27FC236}">
                <a16:creationId xmlns:a16="http://schemas.microsoft.com/office/drawing/2014/main" id="{DF447FE7-C9C7-417A-925E-0F80CF199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099" y="1205112"/>
            <a:ext cx="10477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肘形连接符 13">
            <a:extLst>
              <a:ext uri="{FF2B5EF4-FFF2-40B4-BE49-F238E27FC236}">
                <a16:creationId xmlns:a16="http://schemas.microsoft.com/office/drawing/2014/main" id="{4368D648-26A2-43C0-A706-9B3074A728FE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1870637" y="1409900"/>
            <a:ext cx="398462" cy="6619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1">
            <a:extLst>
              <a:ext uri="{FF2B5EF4-FFF2-40B4-BE49-F238E27FC236}">
                <a16:creationId xmlns:a16="http://schemas.microsoft.com/office/drawing/2014/main" id="{386556B9-4ECB-4046-A363-D066E8418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099" y="2581475"/>
            <a:ext cx="10477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肘形连接符 19">
            <a:extLst>
              <a:ext uri="{FF2B5EF4-FFF2-40B4-BE49-F238E27FC236}">
                <a16:creationId xmlns:a16="http://schemas.microsoft.com/office/drawing/2014/main" id="{4A34DBC0-0B31-4896-9EBA-82B4C1EC2DC1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1870637" y="2071887"/>
            <a:ext cx="398462" cy="714375"/>
          </a:xfrm>
          <a:prstGeom prst="bentConnector3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2">
            <a:extLst>
              <a:ext uri="{FF2B5EF4-FFF2-40B4-BE49-F238E27FC236}">
                <a16:creationId xmlns:a16="http://schemas.microsoft.com/office/drawing/2014/main" id="{0155C2B9-1F98-444F-8279-B0CEEA25C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362" y="1924250"/>
            <a:ext cx="10953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3">
            <a:extLst>
              <a:ext uri="{FF2B5EF4-FFF2-40B4-BE49-F238E27FC236}">
                <a16:creationId xmlns:a16="http://schemas.microsoft.com/office/drawing/2014/main" id="{CE7AA370-9AE6-4107-BD80-D1CB9A57E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362" y="2581475"/>
            <a:ext cx="10953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4">
            <a:extLst>
              <a:ext uri="{FF2B5EF4-FFF2-40B4-BE49-F238E27FC236}">
                <a16:creationId xmlns:a16="http://schemas.microsoft.com/office/drawing/2014/main" id="{3E9EAB92-ECD9-429D-97F2-0F385D6A3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362" y="3229175"/>
            <a:ext cx="11049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肘形连接符 21">
            <a:extLst>
              <a:ext uri="{FF2B5EF4-FFF2-40B4-BE49-F238E27FC236}">
                <a16:creationId xmlns:a16="http://schemas.microsoft.com/office/drawing/2014/main" id="{65605E1C-FA19-45FB-9FDA-49D6B8193F6D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3316849" y="2129037"/>
            <a:ext cx="290513" cy="65722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25">
            <a:extLst>
              <a:ext uri="{FF2B5EF4-FFF2-40B4-BE49-F238E27FC236}">
                <a16:creationId xmlns:a16="http://schemas.microsoft.com/office/drawing/2014/main" id="{3FC90970-53C6-4239-9BA3-F02F6F7693D2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3316849" y="2786262"/>
            <a:ext cx="290513" cy="647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8FF4DED-5D3E-48DE-A7DA-60BDA4F6C132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3316849" y="2786262"/>
            <a:ext cx="2905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5">
            <a:extLst>
              <a:ext uri="{FF2B5EF4-FFF2-40B4-BE49-F238E27FC236}">
                <a16:creationId xmlns:a16="http://schemas.microsoft.com/office/drawing/2014/main" id="{75236F4D-46EF-4131-B3B9-916D8DA7C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737" y="2819600"/>
            <a:ext cx="10477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6">
            <a:extLst>
              <a:ext uri="{FF2B5EF4-FFF2-40B4-BE49-F238E27FC236}">
                <a16:creationId xmlns:a16="http://schemas.microsoft.com/office/drawing/2014/main" id="{FCA886FA-7980-45D7-8F77-6F3F4DFA5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737" y="3638750"/>
            <a:ext cx="10477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肘形连接符 34">
            <a:extLst>
              <a:ext uri="{FF2B5EF4-FFF2-40B4-BE49-F238E27FC236}">
                <a16:creationId xmlns:a16="http://schemas.microsoft.com/office/drawing/2014/main" id="{E7C8D8C4-DB75-450E-8D60-F5D680842D1A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 flipV="1">
            <a:off x="4712262" y="3024387"/>
            <a:ext cx="371475" cy="40957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36">
            <a:extLst>
              <a:ext uri="{FF2B5EF4-FFF2-40B4-BE49-F238E27FC236}">
                <a16:creationId xmlns:a16="http://schemas.microsoft.com/office/drawing/2014/main" id="{8C58252C-8C22-416D-BF84-4BA24CC22FCC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>
            <a:off x="4712262" y="3433962"/>
            <a:ext cx="371475" cy="409575"/>
          </a:xfrm>
          <a:prstGeom prst="bentConnector3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7">
            <a:extLst>
              <a:ext uri="{FF2B5EF4-FFF2-40B4-BE49-F238E27FC236}">
                <a16:creationId xmlns:a16="http://schemas.microsoft.com/office/drawing/2014/main" id="{217DAC52-3A35-4AE0-85E8-ABDDDDC45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162" y="1409900"/>
            <a:ext cx="13620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8">
            <a:extLst>
              <a:ext uri="{FF2B5EF4-FFF2-40B4-BE49-F238E27FC236}">
                <a16:creationId xmlns:a16="http://schemas.microsoft.com/office/drawing/2014/main" id="{7A4F4407-04C8-4528-BE4B-2FA07C8D8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162" y="1895675"/>
            <a:ext cx="13620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9">
            <a:extLst>
              <a:ext uri="{FF2B5EF4-FFF2-40B4-BE49-F238E27FC236}">
                <a16:creationId xmlns:a16="http://schemas.microsoft.com/office/drawing/2014/main" id="{F6F0C875-6779-49E9-BB37-058D50CEB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162" y="2395737"/>
            <a:ext cx="13716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0">
            <a:extLst>
              <a:ext uri="{FF2B5EF4-FFF2-40B4-BE49-F238E27FC236}">
                <a16:creationId xmlns:a16="http://schemas.microsoft.com/office/drawing/2014/main" id="{971DC866-881E-4213-A971-91886531D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162" y="2891037"/>
            <a:ext cx="13716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31">
            <a:extLst>
              <a:ext uri="{FF2B5EF4-FFF2-40B4-BE49-F238E27FC236}">
                <a16:creationId xmlns:a16="http://schemas.microsoft.com/office/drawing/2014/main" id="{843A58F1-5D2F-441E-90C7-B52392D83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162" y="3353000"/>
            <a:ext cx="13811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2">
            <a:extLst>
              <a:ext uri="{FF2B5EF4-FFF2-40B4-BE49-F238E27FC236}">
                <a16:creationId xmlns:a16="http://schemas.microsoft.com/office/drawing/2014/main" id="{525DAEBE-D4D3-4231-ACED-07708DD7A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162" y="3862587"/>
            <a:ext cx="13811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33">
            <a:extLst>
              <a:ext uri="{FF2B5EF4-FFF2-40B4-BE49-F238E27FC236}">
                <a16:creationId xmlns:a16="http://schemas.microsoft.com/office/drawing/2014/main" id="{003F579B-2B31-40C9-9FCF-4A6A6F3CB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162" y="4310262"/>
            <a:ext cx="13811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肘形连接符 38">
            <a:extLst>
              <a:ext uri="{FF2B5EF4-FFF2-40B4-BE49-F238E27FC236}">
                <a16:creationId xmlns:a16="http://schemas.microsoft.com/office/drawing/2014/main" id="{FFF1F86D-8C32-4E3F-82C4-D21BB528A967}"/>
              </a:ext>
            </a:extLst>
          </p:cNvPr>
          <p:cNvCxnSpPr>
            <a:stCxn id="18" idx="3"/>
            <a:endCxn id="21" idx="1"/>
          </p:cNvCxnSpPr>
          <p:nvPr/>
        </p:nvCxnSpPr>
        <p:spPr>
          <a:xfrm flipV="1">
            <a:off x="6131487" y="1590875"/>
            <a:ext cx="447675" cy="225266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40">
            <a:extLst>
              <a:ext uri="{FF2B5EF4-FFF2-40B4-BE49-F238E27FC236}">
                <a16:creationId xmlns:a16="http://schemas.microsoft.com/office/drawing/2014/main" id="{D9504D2B-B98A-420E-AA1F-51BAB01A209C}"/>
              </a:ext>
            </a:extLst>
          </p:cNvPr>
          <p:cNvCxnSpPr>
            <a:stCxn id="18" idx="3"/>
            <a:endCxn id="22" idx="1"/>
          </p:cNvCxnSpPr>
          <p:nvPr/>
        </p:nvCxnSpPr>
        <p:spPr>
          <a:xfrm flipV="1">
            <a:off x="6131487" y="2076650"/>
            <a:ext cx="447675" cy="17668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42">
            <a:extLst>
              <a:ext uri="{FF2B5EF4-FFF2-40B4-BE49-F238E27FC236}">
                <a16:creationId xmlns:a16="http://schemas.microsoft.com/office/drawing/2014/main" id="{248110FE-287A-4B55-BF23-621E12E83702}"/>
              </a:ext>
            </a:extLst>
          </p:cNvPr>
          <p:cNvCxnSpPr>
            <a:stCxn id="18" idx="3"/>
            <a:endCxn id="23" idx="1"/>
          </p:cNvCxnSpPr>
          <p:nvPr/>
        </p:nvCxnSpPr>
        <p:spPr>
          <a:xfrm flipV="1">
            <a:off x="6131487" y="2595762"/>
            <a:ext cx="447675" cy="124777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44">
            <a:extLst>
              <a:ext uri="{FF2B5EF4-FFF2-40B4-BE49-F238E27FC236}">
                <a16:creationId xmlns:a16="http://schemas.microsoft.com/office/drawing/2014/main" id="{FD3DCAF6-AAF7-461E-8ADC-30E95C430CDD}"/>
              </a:ext>
            </a:extLst>
          </p:cNvPr>
          <p:cNvCxnSpPr>
            <a:stCxn id="18" idx="3"/>
            <a:endCxn id="24" idx="1"/>
          </p:cNvCxnSpPr>
          <p:nvPr/>
        </p:nvCxnSpPr>
        <p:spPr>
          <a:xfrm flipV="1">
            <a:off x="6131487" y="3072012"/>
            <a:ext cx="447675" cy="77152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46">
            <a:extLst>
              <a:ext uri="{FF2B5EF4-FFF2-40B4-BE49-F238E27FC236}">
                <a16:creationId xmlns:a16="http://schemas.microsoft.com/office/drawing/2014/main" id="{55A74714-4E18-4041-A43D-2C499F675A81}"/>
              </a:ext>
            </a:extLst>
          </p:cNvPr>
          <p:cNvCxnSpPr>
            <a:stCxn id="18" idx="3"/>
          </p:cNvCxnSpPr>
          <p:nvPr/>
        </p:nvCxnSpPr>
        <p:spPr>
          <a:xfrm flipV="1">
            <a:off x="6131487" y="3548262"/>
            <a:ext cx="447675" cy="29527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48">
            <a:extLst>
              <a:ext uri="{FF2B5EF4-FFF2-40B4-BE49-F238E27FC236}">
                <a16:creationId xmlns:a16="http://schemas.microsoft.com/office/drawing/2014/main" id="{D4BD5B8C-80F9-47BB-9FA4-004B61B948C5}"/>
              </a:ext>
            </a:extLst>
          </p:cNvPr>
          <p:cNvCxnSpPr>
            <a:stCxn id="18" idx="3"/>
            <a:endCxn id="26" idx="1"/>
          </p:cNvCxnSpPr>
          <p:nvPr/>
        </p:nvCxnSpPr>
        <p:spPr>
          <a:xfrm>
            <a:off x="6131487" y="3843537"/>
            <a:ext cx="447675" cy="2095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50">
            <a:extLst>
              <a:ext uri="{FF2B5EF4-FFF2-40B4-BE49-F238E27FC236}">
                <a16:creationId xmlns:a16="http://schemas.microsoft.com/office/drawing/2014/main" id="{03C58488-C562-4147-B0FF-502C31706B4C}"/>
              </a:ext>
            </a:extLst>
          </p:cNvPr>
          <p:cNvCxnSpPr>
            <a:stCxn id="18" idx="3"/>
            <a:endCxn id="27" idx="1"/>
          </p:cNvCxnSpPr>
          <p:nvPr/>
        </p:nvCxnSpPr>
        <p:spPr>
          <a:xfrm>
            <a:off x="6131487" y="3843537"/>
            <a:ext cx="447675" cy="647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EBF4A26-28D2-41BB-BDA9-C3DFD2ECD23D}"/>
              </a:ext>
            </a:extLst>
          </p:cNvPr>
          <p:cNvGrpSpPr>
            <a:grpSpLocks/>
          </p:cNvGrpSpPr>
          <p:nvPr/>
        </p:nvGrpSpPr>
        <p:grpSpPr bwMode="auto">
          <a:xfrm>
            <a:off x="102162" y="3809888"/>
            <a:ext cx="6029325" cy="903287"/>
            <a:chOff x="437357" y="4675188"/>
            <a:chExt cx="5805487" cy="903287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D1B4AA1-AAF2-41D9-87AB-D10871B03347}"/>
                </a:ext>
              </a:extLst>
            </p:cNvPr>
            <p:cNvSpPr/>
            <p:nvPr/>
          </p:nvSpPr>
          <p:spPr>
            <a:xfrm>
              <a:off x="587156" y="4951413"/>
              <a:ext cx="5655688" cy="627062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1">
                <a:lnSpc>
                  <a:spcPct val="90000"/>
                </a:lnSpc>
                <a:defRPr/>
              </a:pPr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小提示</a:t>
              </a:r>
              <a:r>
                <a:rPr lang="zh-CN" altLang="en-US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图中灰色部分标注的元素即为常用的配置元素</a:t>
              </a:r>
            </a:p>
          </p:txBody>
        </p:sp>
        <p:pic>
          <p:nvPicPr>
            <p:cNvPr id="37" name="Picture 2" descr="E:\白沙\设计文档\素材\灯泡.png">
              <a:extLst>
                <a:ext uri="{FF2B5EF4-FFF2-40B4-BE49-F238E27FC236}">
                  <a16:creationId xmlns:a16="http://schemas.microsoft.com/office/drawing/2014/main" id="{CBCAAD78-9ED3-4E27-BDE4-FD4063C789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357" y="4675188"/>
              <a:ext cx="900112" cy="873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9188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675" name="标题 1">
            <a:extLst>
              <a:ext uri="{FF2B5EF4-FFF2-40B4-BE49-F238E27FC236}">
                <a16:creationId xmlns:a16="http://schemas.microsoft.com/office/drawing/2014/main" id="{3319B9F5-71A1-48E3-8276-25927B9D42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3.4.1 </a:t>
            </a:r>
            <a:r>
              <a:rPr lang="zh-CN" altLang="en-US"/>
              <a:t>基于</a:t>
            </a:r>
            <a:r>
              <a:rPr lang="en-US" altLang="zh-CN"/>
              <a:t>XML</a:t>
            </a:r>
            <a:r>
              <a:rPr lang="zh-CN" altLang="en-US"/>
              <a:t>的声明式</a:t>
            </a:r>
            <a:r>
              <a:rPr lang="en-US" altLang="zh-CN"/>
              <a:t>AspectJ</a:t>
            </a:r>
            <a:endParaRPr lang="zh-CN" altLang="en-US"/>
          </a:p>
        </p:txBody>
      </p:sp>
      <p:sp>
        <p:nvSpPr>
          <p:cNvPr id="15" name="矩形 16">
            <a:extLst>
              <a:ext uri="{FF2B5EF4-FFF2-40B4-BE49-F238E27FC236}">
                <a16:creationId xmlns:a16="http://schemas.microsoft.com/office/drawing/2014/main" id="{98ED4288-8ED0-4A07-8F36-5DA989BEE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" y="607219"/>
            <a:ext cx="9143998" cy="4211271"/>
          </a:xfrm>
          <a:prstGeom prst="rect">
            <a:avLst/>
          </a:prstGeom>
          <a:solidFill>
            <a:srgbClr val="D5E6FF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&lt;bean id="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myAspect</a:t>
            </a:r>
            <a:r>
              <a:rPr lang="en-US" altLang="zh-CN" sz="16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" class="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cn.edu.ujn.aspectj.xml.MyAspect</a:t>
            </a:r>
            <a:r>
              <a:rPr lang="en-US" altLang="zh-CN" sz="16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" /&gt;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   &lt;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aop:config</a:t>
            </a:r>
            <a:r>
              <a:rPr lang="en-US" altLang="zh-CN" sz="16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          &lt;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aop:aspect</a:t>
            </a:r>
            <a:r>
              <a:rPr lang="en-US" altLang="zh-CN" sz="16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id="aspect"  ref="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myAspect</a:t>
            </a:r>
            <a:r>
              <a:rPr lang="en-US" altLang="zh-CN" sz="16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          &lt;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aop:pointcut</a:t>
            </a:r>
            <a:r>
              <a:rPr lang="en-US" altLang="zh-CN" sz="16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expression="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execution(* </a:t>
            </a:r>
            <a:r>
              <a:rPr lang="en-US" altLang="zh-CN" sz="16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cn.edu.ujn.jdk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.*.*(..))</a:t>
            </a:r>
            <a:r>
              <a:rPr lang="en-US" altLang="zh-CN" sz="16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" id="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myPointCut</a:t>
            </a:r>
            <a:r>
              <a:rPr lang="en-US" altLang="zh-CN" sz="16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" /&gt;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          &lt;</a:t>
            </a:r>
            <a:r>
              <a:rPr lang="en-US" altLang="zh-CN" sz="16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aop:before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method="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myBefore</a:t>
            </a:r>
            <a:r>
              <a:rPr lang="en-US" altLang="zh-CN" sz="16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" pointcut-ref="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myPointCut</a:t>
            </a:r>
            <a:r>
              <a:rPr lang="en-US" altLang="zh-CN" sz="16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" /&gt;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          &lt;</a:t>
            </a:r>
            <a:r>
              <a:rPr lang="en-US" altLang="zh-CN" sz="16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aop:after-returning</a:t>
            </a:r>
            <a:r>
              <a:rPr lang="en-US" altLang="zh-CN" sz="16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method="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myAfter</a:t>
            </a:r>
            <a:r>
              <a:rPr lang="en-US" altLang="zh-CN" sz="16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" pointcut-ref="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myPointCut</a:t>
            </a:r>
            <a:r>
              <a:rPr lang="en-US" altLang="zh-CN" sz="16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" returning="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returnVal</a:t>
            </a:r>
            <a:r>
              <a:rPr lang="en-US" altLang="zh-CN" sz="16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" /&gt;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          &lt;</a:t>
            </a:r>
            <a:r>
              <a:rPr lang="en-US" altLang="zh-CN" sz="16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aop:around</a:t>
            </a:r>
            <a:r>
              <a:rPr lang="en-US" altLang="zh-CN" sz="16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method="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myAround</a:t>
            </a:r>
            <a:r>
              <a:rPr lang="en-US" altLang="zh-CN" sz="16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" pointcut-ref="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myPointCut</a:t>
            </a:r>
            <a:r>
              <a:rPr lang="en-US" altLang="zh-CN" sz="16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" /&gt;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          &lt;</a:t>
            </a:r>
            <a:r>
              <a:rPr lang="en-US" altLang="zh-CN" sz="16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aop:after-throwing</a:t>
            </a:r>
            <a:r>
              <a:rPr lang="en-US" altLang="zh-CN" sz="16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method="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myAfterThrowing</a:t>
            </a:r>
            <a:r>
              <a:rPr lang="en-US" altLang="zh-CN" sz="16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" pointcut-ref="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myPointCut</a:t>
            </a:r>
            <a:r>
              <a:rPr lang="en-US" altLang="zh-CN" sz="16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" throwing="e" /&gt;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          &lt;</a:t>
            </a:r>
            <a:r>
              <a:rPr lang="en-US" altLang="zh-CN" sz="16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aop:after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method="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myAfter</a:t>
            </a:r>
            <a:r>
              <a:rPr lang="en-US" altLang="zh-CN" sz="16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" pointcut-ref="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myPointCut</a:t>
            </a:r>
            <a:r>
              <a:rPr lang="en-US" altLang="zh-CN" sz="16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" /&gt;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    &lt;/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aop:aspect</a:t>
            </a:r>
            <a:r>
              <a:rPr lang="en-US" altLang="zh-CN" sz="16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&lt;/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aop:config</a:t>
            </a:r>
            <a:r>
              <a:rPr lang="en-US" altLang="zh-CN" sz="16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16" name="圆角矩形 1">
            <a:extLst>
              <a:ext uri="{FF2B5EF4-FFF2-40B4-BE49-F238E27FC236}">
                <a16:creationId xmlns:a16="http://schemas.microsoft.com/office/drawing/2014/main" id="{DC0565A7-8420-4D93-B5A8-FC9E76A95837}"/>
              </a:ext>
            </a:extLst>
          </p:cNvPr>
          <p:cNvSpPr/>
          <p:nvPr/>
        </p:nvSpPr>
        <p:spPr>
          <a:xfrm>
            <a:off x="6942931" y="605937"/>
            <a:ext cx="1685925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ea typeface="微软雅黑" pitchFamily="34" charset="-122"/>
              </a:rPr>
              <a:t>定义切面</a:t>
            </a:r>
            <a:r>
              <a:rPr lang="en-US" altLang="zh-CN" dirty="0">
                <a:ea typeface="微软雅黑" pitchFamily="34" charset="-122"/>
              </a:rPr>
              <a:t>Bean</a:t>
            </a:r>
            <a:endParaRPr lang="zh-CN" altLang="en-US" dirty="0">
              <a:ea typeface="微软雅黑" pitchFamily="34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537AED2-2A2F-4500-B167-5F3462EDAEB9}"/>
              </a:ext>
            </a:extLst>
          </p:cNvPr>
          <p:cNvCxnSpPr>
            <a:cxnSpLocks/>
          </p:cNvCxnSpPr>
          <p:nvPr/>
        </p:nvCxnSpPr>
        <p:spPr>
          <a:xfrm flipH="1">
            <a:off x="6197241" y="848122"/>
            <a:ext cx="74569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9">
            <a:extLst>
              <a:ext uri="{FF2B5EF4-FFF2-40B4-BE49-F238E27FC236}">
                <a16:creationId xmlns:a16="http://schemas.microsoft.com/office/drawing/2014/main" id="{EA6A0757-DEF5-4ECE-9596-65B7BD024B47}"/>
              </a:ext>
            </a:extLst>
          </p:cNvPr>
          <p:cNvSpPr/>
          <p:nvPr/>
        </p:nvSpPr>
        <p:spPr>
          <a:xfrm>
            <a:off x="4807327" y="973931"/>
            <a:ext cx="1228725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ea typeface="微软雅黑" pitchFamily="34" charset="-122"/>
              </a:rPr>
              <a:t>配置切面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7A3F1EB-DEB2-4A7C-A1CE-C0D75BBFD6A4}"/>
              </a:ext>
            </a:extLst>
          </p:cNvPr>
          <p:cNvCxnSpPr/>
          <p:nvPr/>
        </p:nvCxnSpPr>
        <p:spPr>
          <a:xfrm flipH="1">
            <a:off x="4345365" y="1173956"/>
            <a:ext cx="461962" cy="1809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12">
            <a:extLst>
              <a:ext uri="{FF2B5EF4-FFF2-40B4-BE49-F238E27FC236}">
                <a16:creationId xmlns:a16="http://schemas.microsoft.com/office/drawing/2014/main" id="{52CB6C3A-91B5-4B56-AA5B-0C5622C9E7B5}"/>
              </a:ext>
            </a:extLst>
          </p:cNvPr>
          <p:cNvSpPr/>
          <p:nvPr/>
        </p:nvSpPr>
        <p:spPr>
          <a:xfrm>
            <a:off x="6772276" y="1101591"/>
            <a:ext cx="1404938" cy="41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ea typeface="微软雅黑" pitchFamily="34" charset="-122"/>
              </a:rPr>
              <a:t>配置切入点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A7BE2D8-CBB0-403E-BB2B-64855DC8D636}"/>
              </a:ext>
            </a:extLst>
          </p:cNvPr>
          <p:cNvCxnSpPr>
            <a:cxnSpLocks/>
          </p:cNvCxnSpPr>
          <p:nvPr/>
        </p:nvCxnSpPr>
        <p:spPr>
          <a:xfrm flipH="1">
            <a:off x="5905501" y="1278731"/>
            <a:ext cx="866775" cy="4000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F4B6D4A2-DEDC-454B-B78C-29870041119C}"/>
              </a:ext>
            </a:extLst>
          </p:cNvPr>
          <p:cNvSpPr/>
          <p:nvPr/>
        </p:nvSpPr>
        <p:spPr>
          <a:xfrm>
            <a:off x="666413" y="2170603"/>
            <a:ext cx="407988" cy="175734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5" name="圆角矩形 21">
            <a:extLst>
              <a:ext uri="{FF2B5EF4-FFF2-40B4-BE49-F238E27FC236}">
                <a16:creationId xmlns:a16="http://schemas.microsoft.com/office/drawing/2014/main" id="{A39877B7-60D6-4C5D-AA52-1DC41B86B94E}"/>
              </a:ext>
            </a:extLst>
          </p:cNvPr>
          <p:cNvSpPr/>
          <p:nvPr/>
        </p:nvSpPr>
        <p:spPr>
          <a:xfrm>
            <a:off x="90320" y="2333940"/>
            <a:ext cx="485775" cy="1239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ea typeface="微软雅黑" pitchFamily="34" charset="-122"/>
              </a:rPr>
              <a:t>配置通知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21" grpId="0" animBg="1"/>
      <p:bldP spid="24" grpId="0" animBg="1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配置切面</a:t>
            </a:r>
            <a:endParaRPr lang="en-US" altLang="zh-CN" dirty="0"/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的配置文件中，配置切面使用的是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aop:aspect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元素，该元素会将一个已定义好的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Bean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转换成切面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，所以要在配置文件中先定义一个普通的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Bean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配置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aop:aspect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元素时，通常会指定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两个属性。</a:t>
            </a:r>
          </a:p>
          <a:p>
            <a:pPr lvl="1"/>
            <a:endParaRPr lang="zh-CN" altLang="en-US" sz="2000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9698" name="标题 1">
            <a:extLst>
              <a:ext uri="{FF2B5EF4-FFF2-40B4-BE49-F238E27FC236}">
                <a16:creationId xmlns:a16="http://schemas.microsoft.com/office/drawing/2014/main" id="{262463EB-0745-477A-AFB7-332B448F3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3.4.1 </a:t>
            </a:r>
            <a:r>
              <a:rPr lang="zh-CN" altLang="en-US"/>
              <a:t>基于</a:t>
            </a:r>
            <a:r>
              <a:rPr lang="en-US" altLang="zh-CN"/>
              <a:t>XML</a:t>
            </a:r>
            <a:r>
              <a:rPr lang="zh-CN" altLang="en-US"/>
              <a:t>的声明式</a:t>
            </a:r>
            <a:r>
              <a:rPr lang="en-US" altLang="zh-CN"/>
              <a:t>AspectJ</a:t>
            </a:r>
            <a:endParaRPr lang="zh-CN" altLang="en-US"/>
          </a:p>
        </p:txBody>
      </p:sp>
      <p:pic>
        <p:nvPicPr>
          <p:cNvPr id="29704" name="Picture 2">
            <a:extLst>
              <a:ext uri="{FF2B5EF4-FFF2-40B4-BE49-F238E27FC236}">
                <a16:creationId xmlns:a16="http://schemas.microsoft.com/office/drawing/2014/main" id="{A97D8961-252C-47AF-B555-E81C00E54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66" y="2672058"/>
            <a:ext cx="7515822" cy="1092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FFD76DF-2C24-44C2-9CE2-C6276BF22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2" y="593998"/>
            <a:ext cx="8863697" cy="4134642"/>
          </a:xfrm>
        </p:spPr>
        <p:txBody>
          <a:bodyPr/>
          <a:lstStyle/>
          <a:p>
            <a:r>
              <a:rPr lang="zh-CN" altLang="en-US" dirty="0"/>
              <a:t>使用注解配置依赖注入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55EFEBA-36C2-46BC-A61E-DC51CE5944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A1957DD-5405-4C5C-9FFA-C9819ADEB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633197"/>
              </p:ext>
            </p:extLst>
          </p:nvPr>
        </p:nvGraphicFramePr>
        <p:xfrm>
          <a:off x="197615" y="1118466"/>
          <a:ext cx="4398232" cy="3413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8232">
                  <a:extLst>
                    <a:ext uri="{9D8B030D-6E8A-4147-A177-3AD203B41FA5}">
                      <a16:colId xmlns:a16="http://schemas.microsoft.com/office/drawing/2014/main" val="30528152"/>
                    </a:ext>
                  </a:extLst>
                </a:gridCol>
              </a:tblGrid>
              <a:tr h="16459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package  </a:t>
                      </a:r>
                      <a:r>
                        <a:rPr lang="en-US" sz="1600" b="1" kern="100" dirty="0" err="1">
                          <a:effectLst/>
                        </a:rPr>
                        <a:t>cn.edu.ujn.annotation</a:t>
                      </a:r>
                      <a:r>
                        <a:rPr lang="en-US" sz="1600" b="1" kern="100" dirty="0">
                          <a:effectLst/>
                        </a:rPr>
                        <a:t>;</a:t>
                      </a:r>
                      <a:endParaRPr lang="zh-CN" sz="1600" b="1" kern="100" dirty="0">
                        <a:effectLst/>
                        <a:ea typeface="微软雅黑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import </a:t>
                      </a:r>
                      <a:r>
                        <a:rPr lang="en-US" sz="1600" b="1" kern="100" dirty="0" err="1">
                          <a:effectLst/>
                        </a:rPr>
                        <a:t>javax.annotation.Resource</a:t>
                      </a:r>
                      <a:r>
                        <a:rPr lang="en-US" sz="1600" b="1" kern="100" dirty="0">
                          <a:effectLst/>
                        </a:rPr>
                        <a:t>;</a:t>
                      </a:r>
                      <a:endParaRPr lang="zh-CN" sz="1600" b="1" kern="100" dirty="0">
                        <a:effectLst/>
                        <a:ea typeface="微软雅黑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import </a:t>
                      </a:r>
                      <a:r>
                        <a:rPr lang="en-US" sz="1600" b="1" kern="100" dirty="0" err="1">
                          <a:effectLst/>
                        </a:rPr>
                        <a:t>org.springframework.stereotype.Service</a:t>
                      </a:r>
                      <a:r>
                        <a:rPr lang="en-US" sz="1600" b="1" kern="100" dirty="0">
                          <a:effectLst/>
                        </a:rPr>
                        <a:t>;</a:t>
                      </a:r>
                      <a:endParaRPr lang="zh-CN" sz="1600" b="1" kern="100" dirty="0">
                        <a:effectLst/>
                        <a:ea typeface="微软雅黑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C00000"/>
                          </a:solidFill>
                          <a:effectLst/>
                        </a:rPr>
                        <a:t>@Service("</a:t>
                      </a:r>
                      <a:r>
                        <a:rPr lang="en-US" sz="1600" b="1" kern="100" dirty="0" err="1">
                          <a:solidFill>
                            <a:srgbClr val="C00000"/>
                          </a:solidFill>
                          <a:effectLst/>
                        </a:rPr>
                        <a:t>userService</a:t>
                      </a:r>
                      <a:r>
                        <a:rPr lang="en-US" sz="1600" b="1" kern="100" dirty="0">
                          <a:solidFill>
                            <a:srgbClr val="C00000"/>
                          </a:solidFill>
                          <a:effectLst/>
                        </a:rPr>
                        <a:t>") </a:t>
                      </a:r>
                      <a:endParaRPr lang="zh-CN" sz="1600" b="1" kern="100" dirty="0">
                        <a:solidFill>
                          <a:srgbClr val="C00000"/>
                        </a:solidFill>
                        <a:effectLst/>
                        <a:ea typeface="微软雅黑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public class </a:t>
                      </a:r>
                      <a:r>
                        <a:rPr lang="en-US" sz="1600" b="1" kern="100" dirty="0" err="1">
                          <a:effectLst/>
                        </a:rPr>
                        <a:t>UserServiceImpl</a:t>
                      </a:r>
                      <a:r>
                        <a:rPr lang="en-US" sz="1600" b="1" kern="100" dirty="0">
                          <a:effectLst/>
                        </a:rPr>
                        <a:t> implements </a:t>
                      </a:r>
                      <a:r>
                        <a:rPr lang="en-US" altLang="zh-CN" sz="1600" b="1" kern="100" dirty="0" err="1">
                          <a:effectLst/>
                          <a:ea typeface="微软雅黑" pitchFamily="34" charset="-122"/>
                        </a:rPr>
                        <a:t>I</a:t>
                      </a:r>
                      <a:r>
                        <a:rPr lang="en-US" sz="1600" b="1" kern="100" dirty="0" err="1">
                          <a:effectLst/>
                        </a:rPr>
                        <a:t>UserService</a:t>
                      </a:r>
                      <a:r>
                        <a:rPr lang="en-US" sz="1600" b="1" kern="100" dirty="0">
                          <a:effectLst/>
                        </a:rPr>
                        <a:t>{</a:t>
                      </a:r>
                      <a:endParaRPr lang="zh-CN" sz="1600" b="1" kern="100" dirty="0">
                        <a:effectLst/>
                        <a:ea typeface="微软雅黑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	</a:t>
                      </a:r>
                      <a:r>
                        <a:rPr lang="en-US" sz="1600" b="1" kern="100" dirty="0">
                          <a:solidFill>
                            <a:srgbClr val="C00000"/>
                          </a:solidFill>
                          <a:effectLst/>
                        </a:rPr>
                        <a:t>@Resource(name="</a:t>
                      </a:r>
                      <a:r>
                        <a:rPr lang="en-US" sz="1600" b="1" kern="100" dirty="0" err="1">
                          <a:solidFill>
                            <a:srgbClr val="C00000"/>
                          </a:solidFill>
                          <a:effectLst/>
                        </a:rPr>
                        <a:t>userDao</a:t>
                      </a:r>
                      <a:r>
                        <a:rPr lang="en-US" sz="1600" b="1" kern="100" dirty="0">
                          <a:solidFill>
                            <a:srgbClr val="C00000"/>
                          </a:solidFill>
                          <a:effectLst/>
                        </a:rPr>
                        <a:t>") </a:t>
                      </a:r>
                      <a:endParaRPr lang="zh-CN" sz="1600" b="1" kern="100" dirty="0">
                        <a:solidFill>
                          <a:srgbClr val="C00000"/>
                        </a:solidFill>
                        <a:effectLst/>
                        <a:ea typeface="微软雅黑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	private </a:t>
                      </a:r>
                      <a:r>
                        <a:rPr lang="en-US" altLang="zh-CN" sz="1600" b="1" kern="100" dirty="0" err="1">
                          <a:effectLst/>
                          <a:ea typeface="微软雅黑" pitchFamily="34" charset="-122"/>
                        </a:rPr>
                        <a:t>I</a:t>
                      </a:r>
                      <a:r>
                        <a:rPr lang="en-US" sz="1600" b="1" kern="100" dirty="0" err="1">
                          <a:effectLst/>
                        </a:rPr>
                        <a:t>UserDao</a:t>
                      </a:r>
                      <a:r>
                        <a:rPr lang="en-US" sz="1600" b="1" kern="100" dirty="0">
                          <a:effectLst/>
                        </a:rPr>
                        <a:t> </a:t>
                      </a:r>
                      <a:r>
                        <a:rPr lang="en-US" sz="1600" b="1" kern="100" dirty="0" err="1">
                          <a:effectLst/>
                        </a:rPr>
                        <a:t>userDao</a:t>
                      </a:r>
                      <a:r>
                        <a:rPr lang="en-US" sz="1600" b="1" kern="100" dirty="0">
                          <a:effectLst/>
                        </a:rPr>
                        <a:t>;</a:t>
                      </a:r>
                      <a:endParaRPr lang="zh-CN" sz="1600" b="1" kern="100" dirty="0">
                        <a:effectLst/>
                        <a:ea typeface="微软雅黑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	public void save() {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	         </a:t>
                      </a:r>
                      <a:r>
                        <a:rPr lang="en-US" sz="1600" b="1" kern="100" dirty="0" err="1">
                          <a:effectLst/>
                        </a:rPr>
                        <a:t>this.userDao.save</a:t>
                      </a:r>
                      <a:r>
                        <a:rPr lang="en-US" sz="1600" b="1" kern="100" dirty="0">
                          <a:effectLst/>
                        </a:rPr>
                        <a:t>();</a:t>
                      </a:r>
                      <a:endParaRPr lang="zh-CN" sz="1600" b="1" kern="100" dirty="0">
                        <a:effectLst/>
                        <a:ea typeface="微软雅黑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	         </a:t>
                      </a:r>
                      <a:r>
                        <a:rPr lang="en-US" sz="1600" b="1" kern="100" dirty="0" err="1">
                          <a:effectLst/>
                        </a:rPr>
                        <a:t>System.out.println</a:t>
                      </a:r>
                      <a:r>
                        <a:rPr lang="en-US" sz="1600" b="1" kern="100" dirty="0">
                          <a:effectLst/>
                        </a:rPr>
                        <a:t>("</a:t>
                      </a:r>
                      <a:r>
                        <a:rPr lang="en-US" sz="1600" b="1" kern="100" dirty="0" err="1">
                          <a:effectLst/>
                        </a:rPr>
                        <a:t>userservice</a:t>
                      </a:r>
                      <a:r>
                        <a:rPr lang="en-US" sz="1600" b="1" kern="100" dirty="0">
                          <a:effectLst/>
                        </a:rPr>
                        <a:t>....save...");</a:t>
                      </a:r>
                      <a:endParaRPr lang="zh-CN" sz="1600" b="1" kern="100" dirty="0">
                        <a:effectLst/>
                        <a:ea typeface="微软雅黑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	}</a:t>
                      </a:r>
                      <a:endParaRPr lang="zh-CN" sz="1600" b="1" kern="100" dirty="0">
                        <a:effectLst/>
                        <a:ea typeface="微软雅黑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}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17861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1166A25-FE1B-48E7-9723-5E0CB8A7F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160488"/>
              </p:ext>
            </p:extLst>
          </p:nvPr>
        </p:nvGraphicFramePr>
        <p:xfrm>
          <a:off x="4715123" y="1118466"/>
          <a:ext cx="4231262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31262">
                  <a:extLst>
                    <a:ext uri="{9D8B030D-6E8A-4147-A177-3AD203B41FA5}">
                      <a16:colId xmlns:a16="http://schemas.microsoft.com/office/drawing/2014/main" val="2521064967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marL="0" algn="l" defTabSz="91439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package  </a:t>
                      </a:r>
                      <a:r>
                        <a:rPr lang="en-US" sz="1600" b="1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cn.edu.ujn.annotation</a:t>
                      </a:r>
                      <a:r>
                        <a:rPr lang="en-US" sz="16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en-US" sz="16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微软雅黑" pitchFamily="34" charset="-122"/>
                        <a:cs typeface="+mn-cs"/>
                      </a:endParaRPr>
                    </a:p>
                    <a:p>
                      <a:pPr marL="0" algn="l" defTabSz="91439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sz="1600" b="1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org.springframework.stereotype.Repository</a:t>
                      </a:r>
                      <a:r>
                        <a:rPr lang="en-US" sz="16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en-US" sz="16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微软雅黑" pitchFamily="34" charset="-122"/>
                        <a:cs typeface="+mn-cs"/>
                      </a:endParaRPr>
                    </a:p>
                    <a:p>
                      <a:pPr marL="0" algn="l" defTabSz="91439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@Repository("</a:t>
                      </a:r>
                      <a:r>
                        <a:rPr lang="en-US" sz="1600" b="1" kern="1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userDao</a:t>
                      </a:r>
                      <a:r>
                        <a:rPr lang="en-US" sz="1600" b="1" kern="1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 </a:t>
                      </a:r>
                      <a:endParaRPr lang="zh-CN" altLang="en-US" sz="1600" b="1" kern="100" dirty="0">
                        <a:solidFill>
                          <a:srgbClr val="C00000"/>
                        </a:solidFill>
                        <a:effectLst/>
                        <a:latin typeface="+mn-lt"/>
                        <a:ea typeface="微软雅黑" pitchFamily="34" charset="-122"/>
                        <a:cs typeface="+mn-cs"/>
                      </a:endParaRPr>
                    </a:p>
                    <a:p>
                      <a:pPr marL="0" algn="l" defTabSz="91439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class </a:t>
                      </a:r>
                      <a:r>
                        <a:rPr lang="en-US" sz="1600" b="1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UserDaoImpl</a:t>
                      </a:r>
                      <a:r>
                        <a:rPr lang="en-US" sz="16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implements </a:t>
                      </a:r>
                      <a:r>
                        <a:rPr lang="en-US" altLang="zh-CN" sz="1600" b="1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微软雅黑" pitchFamily="34" charset="-122"/>
                          <a:cs typeface="+mn-cs"/>
                        </a:rPr>
                        <a:t>I</a:t>
                      </a:r>
                      <a:r>
                        <a:rPr lang="en-US" sz="1600" b="1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UserDao</a:t>
                      </a:r>
                      <a:r>
                        <a:rPr lang="en-US" sz="16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endParaRPr lang="zh-CN" altLang="en-US" sz="16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微软雅黑" pitchFamily="34" charset="-122"/>
                        <a:cs typeface="+mn-cs"/>
                      </a:endParaRPr>
                    </a:p>
                    <a:p>
                      <a:pPr marL="0" algn="l" defTabSz="91439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public void save(){</a:t>
                      </a:r>
                      <a:endParaRPr lang="zh-CN" altLang="en-US" sz="16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微软雅黑" pitchFamily="34" charset="-122"/>
                        <a:cs typeface="+mn-cs"/>
                      </a:endParaRPr>
                    </a:p>
                    <a:p>
                      <a:pPr marL="0" algn="l" defTabSz="91439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  </a:t>
                      </a:r>
                      <a:r>
                        <a:rPr lang="en-US" sz="1600" b="1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sz="16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sz="1600" b="1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userdao</a:t>
                      </a:r>
                      <a:r>
                        <a:rPr lang="en-US" sz="16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...save...");</a:t>
                      </a:r>
                      <a:endParaRPr lang="zh-CN" altLang="en-US" sz="16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微软雅黑" pitchFamily="34" charset="-122"/>
                        <a:cs typeface="+mn-cs"/>
                      </a:endParaRPr>
                    </a:p>
                    <a:p>
                      <a:pPr marL="0" algn="l" defTabSz="91439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  <a:endParaRPr lang="zh-CN" altLang="en-US" sz="16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微软雅黑" pitchFamily="34" charset="-122"/>
                        <a:cs typeface="+mn-cs"/>
                      </a:endParaRPr>
                    </a:p>
                    <a:p>
                      <a:pPr marL="0" algn="l" defTabSz="914391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 </a:t>
                      </a:r>
                      <a:endParaRPr lang="zh-CN" altLang="en-US" sz="16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微软雅黑" pitchFamily="34" charset="-122"/>
                        <a:cs typeface="+mn-cs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938371"/>
                  </a:ext>
                </a:extLst>
              </a:tr>
            </a:tbl>
          </a:graphicData>
        </a:graphic>
      </p:graphicFrame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7E4FCA71-9F7F-428D-8B64-C8C02E56B14E}"/>
              </a:ext>
            </a:extLst>
          </p:cNvPr>
          <p:cNvSpPr/>
          <p:nvPr/>
        </p:nvSpPr>
        <p:spPr>
          <a:xfrm>
            <a:off x="839505" y="2014616"/>
            <a:ext cx="4034645" cy="898244"/>
          </a:xfrm>
          <a:custGeom>
            <a:avLst/>
            <a:gdLst>
              <a:gd name="connsiteX0" fmla="*/ 2408512 w 3630561"/>
              <a:gd name="connsiteY0" fmla="*/ 478565 h 633973"/>
              <a:gd name="connsiteX1" fmla="*/ 1605208 w 3630561"/>
              <a:gd name="connsiteY1" fmla="*/ 367469 h 633973"/>
              <a:gd name="connsiteX2" fmla="*/ 391705 w 3630561"/>
              <a:gd name="connsiteY2" fmla="*/ 341832 h 633973"/>
              <a:gd name="connsiteX3" fmla="*/ 143877 w 3630561"/>
              <a:gd name="connsiteY3" fmla="*/ 555477 h 633973"/>
              <a:gd name="connsiteX4" fmla="*/ 2451241 w 3630561"/>
              <a:gd name="connsiteY4" fmla="*/ 632389 h 633973"/>
              <a:gd name="connsiteX5" fmla="*/ 2570882 w 3630561"/>
              <a:gd name="connsiteY5" fmla="*/ 495656 h 633973"/>
              <a:gd name="connsiteX6" fmla="*/ 3630561 w 3630561"/>
              <a:gd name="connsiteY6" fmla="*/ 0 h 633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30561" h="633973">
                <a:moveTo>
                  <a:pt x="2408512" y="478565"/>
                </a:moveTo>
                <a:cubicBezTo>
                  <a:pt x="2174927" y="434411"/>
                  <a:pt x="1941342" y="390258"/>
                  <a:pt x="1605208" y="367469"/>
                </a:cubicBezTo>
                <a:cubicBezTo>
                  <a:pt x="1269074" y="344680"/>
                  <a:pt x="635260" y="310497"/>
                  <a:pt x="391705" y="341832"/>
                </a:cubicBezTo>
                <a:cubicBezTo>
                  <a:pt x="148150" y="373167"/>
                  <a:pt x="-199379" y="507051"/>
                  <a:pt x="143877" y="555477"/>
                </a:cubicBezTo>
                <a:cubicBezTo>
                  <a:pt x="487133" y="603903"/>
                  <a:pt x="2046740" y="642359"/>
                  <a:pt x="2451241" y="632389"/>
                </a:cubicBezTo>
                <a:cubicBezTo>
                  <a:pt x="2855742" y="622419"/>
                  <a:pt x="2374329" y="601054"/>
                  <a:pt x="2570882" y="495656"/>
                </a:cubicBezTo>
                <a:cubicBezTo>
                  <a:pt x="2767435" y="390258"/>
                  <a:pt x="3198998" y="195129"/>
                  <a:pt x="3630561" y="0"/>
                </a:cubicBezTo>
              </a:path>
            </a:pathLst>
          </a:custGeom>
          <a:noFill/>
          <a:ln w="571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4A59D77-2A87-45D2-B34C-BF61017D9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724490"/>
              </p:ext>
            </p:extLst>
          </p:nvPr>
        </p:nvGraphicFramePr>
        <p:xfrm>
          <a:off x="89222" y="3615179"/>
          <a:ext cx="8954476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54476">
                  <a:extLst>
                    <a:ext uri="{9D8B030D-6E8A-4147-A177-3AD203B41FA5}">
                      <a16:colId xmlns:a16="http://schemas.microsoft.com/office/drawing/2014/main" val="3652380677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&lt;?xml version="1.0" encoding="UTF-8"?&gt;</a:t>
                      </a:r>
                      <a:endParaRPr lang="zh-CN" sz="1600" kern="100" dirty="0">
                        <a:effectLst/>
                        <a:ea typeface="微软雅黑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&lt;beans </a:t>
                      </a:r>
                      <a:r>
                        <a:rPr lang="en-US" sz="1600" kern="100" dirty="0" err="1">
                          <a:effectLst/>
                        </a:rPr>
                        <a:t>xmlns</a:t>
                      </a:r>
                      <a:r>
                        <a:rPr lang="en-US" sz="1600" kern="100" dirty="0">
                          <a:effectLst/>
                        </a:rPr>
                        <a:t>="http://www.springframework.org/schema/beans"</a:t>
                      </a:r>
                      <a:endParaRPr lang="zh-CN" sz="1600" kern="100" dirty="0">
                        <a:effectLst/>
                        <a:ea typeface="微软雅黑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……</a:t>
                      </a:r>
                      <a:endParaRPr lang="zh-CN" sz="1600" kern="100" dirty="0">
                        <a:effectLst/>
                        <a:ea typeface="微软雅黑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C00000"/>
                          </a:solidFill>
                          <a:effectLst/>
                        </a:rPr>
                        <a:t>   </a:t>
                      </a:r>
                      <a:r>
                        <a:rPr lang="en-US" sz="1600" b="1" kern="100" dirty="0">
                          <a:solidFill>
                            <a:schemeClr val="accent2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&lt;</a:t>
                      </a:r>
                      <a:r>
                        <a:rPr lang="en-US" sz="1600" b="1" kern="100" dirty="0" err="1">
                          <a:solidFill>
                            <a:schemeClr val="accent2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context:component-scan</a:t>
                      </a:r>
                      <a:r>
                        <a:rPr lang="en-US" sz="1600" b="1" kern="100" dirty="0">
                          <a:solidFill>
                            <a:schemeClr val="accent2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base-package="cn.edu.ujn.ch2.annotation"&gt;&lt;/</a:t>
                      </a:r>
                      <a:r>
                        <a:rPr lang="en-US" sz="1600" b="1" kern="100" dirty="0" err="1">
                          <a:solidFill>
                            <a:schemeClr val="accent2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context:component-scan</a:t>
                      </a:r>
                      <a:r>
                        <a:rPr lang="en-US" sz="1600" b="1" kern="100" dirty="0">
                          <a:solidFill>
                            <a:schemeClr val="accent2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&gt;</a:t>
                      </a:r>
                      <a:endParaRPr lang="zh-CN" sz="1600" kern="100" dirty="0">
                        <a:solidFill>
                          <a:schemeClr val="accent2">
                            <a:lumMod val="90000"/>
                            <a:lumOff val="10000"/>
                          </a:schemeClr>
                        </a:solidFill>
                        <a:effectLst/>
                        <a:ea typeface="微软雅黑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&lt;/beans&gt;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微软雅黑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547506"/>
                  </a:ext>
                </a:extLst>
              </a:tr>
            </a:tbl>
          </a:graphicData>
        </a:graphic>
      </p:graphicFrame>
      <p:sp>
        <p:nvSpPr>
          <p:cNvPr id="10" name="椭圆 9">
            <a:extLst>
              <a:ext uri="{FF2B5EF4-FFF2-40B4-BE49-F238E27FC236}">
                <a16:creationId xmlns:a16="http://schemas.microsoft.com/office/drawing/2014/main" id="{F8FF739C-AEBC-4990-A32B-12E5D1A9FF81}"/>
              </a:ext>
            </a:extLst>
          </p:cNvPr>
          <p:cNvSpPr/>
          <p:nvPr/>
        </p:nvSpPr>
        <p:spPr>
          <a:xfrm>
            <a:off x="1" y="1709530"/>
            <a:ext cx="2735248" cy="485030"/>
          </a:xfrm>
          <a:prstGeom prst="ellipse">
            <a:avLst/>
          </a:prstGeom>
          <a:noFill/>
          <a:ln w="571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DEAA253-2C5F-499F-834B-1167207BE9C5}"/>
              </a:ext>
            </a:extLst>
          </p:cNvPr>
          <p:cNvSpPr/>
          <p:nvPr/>
        </p:nvSpPr>
        <p:spPr>
          <a:xfrm>
            <a:off x="4416290" y="1740012"/>
            <a:ext cx="2735248" cy="485030"/>
          </a:xfrm>
          <a:prstGeom prst="ellipse">
            <a:avLst/>
          </a:prstGeom>
          <a:noFill/>
          <a:ln w="571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409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2.</a:t>
            </a:r>
            <a:r>
              <a:rPr lang="zh-CN" altLang="en-US" dirty="0">
                <a:solidFill>
                  <a:srgbClr val="000000"/>
                </a:solidFill>
              </a:rPr>
              <a:t>配置切入点</a:t>
            </a:r>
            <a:endParaRPr lang="en-US" altLang="zh-CN" dirty="0">
              <a:solidFill>
                <a:srgbClr val="000000"/>
              </a:solidFill>
            </a:endParaRPr>
          </a:p>
          <a:p>
            <a:pPr lvl="1"/>
            <a:r>
              <a:rPr lang="zh-CN" alt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0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aop:pointcut</a:t>
            </a:r>
            <a:r>
              <a:rPr lang="en-US" altLang="zh-CN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元素作为</a:t>
            </a:r>
            <a:r>
              <a:rPr lang="en-US" altLang="zh-CN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0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aop:config</a:t>
            </a:r>
            <a:r>
              <a:rPr lang="en-US" altLang="zh-CN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元素的子元素定义时，表示该切入点是全局切入点，它可被多个切面所共享；当</a:t>
            </a:r>
            <a:r>
              <a:rPr lang="en-US" altLang="zh-CN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0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aop:pointcut</a:t>
            </a:r>
            <a:r>
              <a:rPr lang="en-US" altLang="zh-CN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元素作为</a:t>
            </a:r>
            <a:r>
              <a:rPr lang="en-US" altLang="zh-CN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0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aop:aspect</a:t>
            </a:r>
            <a:r>
              <a:rPr lang="en-US" altLang="zh-CN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元素的子元素时，表示该切入点只对当前切面有效。</a:t>
            </a:r>
            <a:endParaRPr lang="en-US" altLang="zh-CN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在定义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aop:pointcut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元素时，通常会指定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两个属性。</a:t>
            </a:r>
          </a:p>
          <a:p>
            <a:pPr lvl="1"/>
            <a:endParaRPr lang="zh-CN" altLang="en-US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lvl="1"/>
            <a:endParaRPr lang="zh-CN" altLang="en-US" dirty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  <p:sp>
        <p:nvSpPr>
          <p:cNvPr id="30722" name="标题 1">
            <a:extLst>
              <a:ext uri="{FF2B5EF4-FFF2-40B4-BE49-F238E27FC236}">
                <a16:creationId xmlns:a16="http://schemas.microsoft.com/office/drawing/2014/main" id="{BF8E7AD1-A37A-4919-8864-6AC93F2723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3.4.1 </a:t>
            </a:r>
            <a:r>
              <a:rPr lang="zh-CN" altLang="en-US"/>
              <a:t>基于</a:t>
            </a:r>
            <a:r>
              <a:rPr lang="en-US" altLang="zh-CN"/>
              <a:t>XML</a:t>
            </a:r>
            <a:r>
              <a:rPr lang="zh-CN" altLang="en-US"/>
              <a:t>的声明式</a:t>
            </a:r>
            <a:r>
              <a:rPr lang="en-US" altLang="zh-CN"/>
              <a:t>AspectJ</a:t>
            </a:r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CA78855-01CC-481D-9239-ADBF6EF30EE6}"/>
              </a:ext>
            </a:extLst>
          </p:cNvPr>
          <p:cNvGrpSpPr>
            <a:grpSpLocks/>
          </p:cNvGrpSpPr>
          <p:nvPr/>
        </p:nvGrpSpPr>
        <p:grpSpPr bwMode="auto">
          <a:xfrm>
            <a:off x="695222" y="2725004"/>
            <a:ext cx="7615268" cy="1070993"/>
            <a:chOff x="476250" y="2946204"/>
            <a:chExt cx="8177213" cy="1042236"/>
          </a:xfrm>
        </p:grpSpPr>
        <p:sp>
          <p:nvSpPr>
            <p:cNvPr id="30727" name="TextBox 1">
              <a:extLst>
                <a:ext uri="{FF2B5EF4-FFF2-40B4-BE49-F238E27FC236}">
                  <a16:creationId xmlns:a16="http://schemas.microsoft.com/office/drawing/2014/main" id="{47173ACA-6D6A-432D-9B4F-19731B0356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250" y="3629025"/>
              <a:ext cx="8177213" cy="359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        </a:t>
              </a:r>
            </a:p>
          </p:txBody>
        </p:sp>
        <p:pic>
          <p:nvPicPr>
            <p:cNvPr id="30728" name="Picture 3">
              <a:extLst>
                <a:ext uri="{FF2B5EF4-FFF2-40B4-BE49-F238E27FC236}">
                  <a16:creationId xmlns:a16="http://schemas.microsoft.com/office/drawing/2014/main" id="{5132BCD1-67F8-42CE-8A05-874F79AB4E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732" y="2946204"/>
              <a:ext cx="7908731" cy="104223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ACE6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747" name="标题 1">
            <a:extLst>
              <a:ext uri="{FF2B5EF4-FFF2-40B4-BE49-F238E27FC236}">
                <a16:creationId xmlns:a16="http://schemas.microsoft.com/office/drawing/2014/main" id="{12B3BFA1-AA47-432D-9B1B-EA54D122E3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3.4.1 </a:t>
            </a:r>
            <a:r>
              <a:rPr lang="zh-CN" altLang="en-US"/>
              <a:t>基于</a:t>
            </a:r>
            <a:r>
              <a:rPr lang="en-US" altLang="zh-CN"/>
              <a:t>XML</a:t>
            </a:r>
            <a:r>
              <a:rPr lang="zh-CN" altLang="en-US"/>
              <a:t>的声明式</a:t>
            </a:r>
            <a:r>
              <a:rPr lang="en-US" altLang="zh-CN"/>
              <a:t>AspectJ</a:t>
            </a:r>
            <a:endParaRPr lang="zh-CN" altLang="en-US"/>
          </a:p>
        </p:txBody>
      </p:sp>
      <p:sp>
        <p:nvSpPr>
          <p:cNvPr id="31794" name="矩形 6">
            <a:extLst>
              <a:ext uri="{FF2B5EF4-FFF2-40B4-BE49-F238E27FC236}">
                <a16:creationId xmlns:a16="http://schemas.microsoft.com/office/drawing/2014/main" id="{C8E23566-30CA-48DE-AFF6-17673C15BAA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-707018" y="1355905"/>
            <a:ext cx="184665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270"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000000"/>
                </a:solidFill>
                <a:ea typeface="微软雅黑" pitchFamily="34" charset="-122"/>
              </a:rPr>
              <a:t>切</a:t>
            </a:r>
            <a:endParaRPr lang="en-US" altLang="zh-CN" dirty="0">
              <a:solidFill>
                <a:srgbClr val="000000"/>
              </a:solidFill>
              <a:ea typeface="微软雅黑" pitchFamily="34" charset="-122"/>
            </a:endParaRPr>
          </a:p>
          <a:p>
            <a:pPr algn="ctr"/>
            <a:r>
              <a:rPr lang="zh-CN" altLang="en-US" dirty="0">
                <a:solidFill>
                  <a:srgbClr val="000000"/>
                </a:solidFill>
                <a:ea typeface="微软雅黑" pitchFamily="34" charset="-122"/>
              </a:rPr>
              <a:t>入</a:t>
            </a:r>
            <a:endParaRPr lang="en-US" altLang="zh-CN" dirty="0">
              <a:solidFill>
                <a:srgbClr val="000000"/>
              </a:solidFill>
              <a:ea typeface="微软雅黑" pitchFamily="34" charset="-122"/>
            </a:endParaRPr>
          </a:p>
          <a:p>
            <a:pPr algn="ctr"/>
            <a:r>
              <a:rPr lang="zh-CN" altLang="en-US" dirty="0">
                <a:solidFill>
                  <a:srgbClr val="000000"/>
                </a:solidFill>
                <a:ea typeface="微软雅黑" pitchFamily="34" charset="-122"/>
              </a:rPr>
              <a:t>点</a:t>
            </a:r>
            <a:endParaRPr lang="en-US" altLang="zh-CN" dirty="0">
              <a:solidFill>
                <a:srgbClr val="000000"/>
              </a:solidFill>
              <a:ea typeface="微软雅黑" pitchFamily="34" charset="-122"/>
            </a:endParaRPr>
          </a:p>
          <a:p>
            <a:pPr algn="ctr"/>
            <a:r>
              <a:rPr lang="zh-CN" altLang="en-US" dirty="0">
                <a:solidFill>
                  <a:srgbClr val="000000"/>
                </a:solidFill>
                <a:ea typeface="微软雅黑" pitchFamily="34" charset="-122"/>
              </a:rPr>
              <a:t>表</a:t>
            </a:r>
            <a:endParaRPr lang="en-US" altLang="zh-CN" dirty="0">
              <a:solidFill>
                <a:srgbClr val="000000"/>
              </a:solidFill>
              <a:ea typeface="微软雅黑" pitchFamily="34" charset="-122"/>
            </a:endParaRPr>
          </a:p>
          <a:p>
            <a:pPr algn="ctr"/>
            <a:r>
              <a:rPr lang="zh-CN" altLang="en-US" dirty="0">
                <a:solidFill>
                  <a:srgbClr val="000000"/>
                </a:solidFill>
                <a:ea typeface="微软雅黑" pitchFamily="34" charset="-122"/>
              </a:rPr>
              <a:t>达</a:t>
            </a:r>
            <a:endParaRPr lang="en-US" altLang="zh-CN" dirty="0">
              <a:solidFill>
                <a:srgbClr val="000000"/>
              </a:solidFill>
              <a:ea typeface="微软雅黑" pitchFamily="34" charset="-122"/>
            </a:endParaRPr>
          </a:p>
          <a:p>
            <a:pPr algn="ctr"/>
            <a:r>
              <a:rPr lang="zh-CN" altLang="en-US" dirty="0">
                <a:solidFill>
                  <a:srgbClr val="000000"/>
                </a:solidFill>
                <a:ea typeface="微软雅黑" pitchFamily="34" charset="-122"/>
              </a:rPr>
              <a:t>式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8DD153A8-686D-45C3-AB9B-911F5AD40DA8}"/>
              </a:ext>
            </a:extLst>
          </p:cNvPr>
          <p:cNvSpPr/>
          <p:nvPr/>
        </p:nvSpPr>
        <p:spPr bwMode="auto">
          <a:xfrm>
            <a:off x="432622" y="1183950"/>
            <a:ext cx="8409221" cy="873126"/>
          </a:xfrm>
          <a:prstGeom prst="rect">
            <a:avLst/>
          </a:prstGeom>
          <a:solidFill>
            <a:srgbClr val="D5E6FF">
              <a:alpha val="90000"/>
            </a:srgbClr>
          </a:solidFill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execution(* </a:t>
            </a:r>
            <a:r>
              <a:rPr lang="en-US" altLang="zh-CN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cn.edu.ujn.jdk</a:t>
            </a:r>
            <a:r>
              <a:rPr lang="en-US" altLang="zh-CN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.*.*(..))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是定义的切入点表达式，该切入点表达式的意思是匹配</a:t>
            </a:r>
            <a:r>
              <a:rPr lang="en-US" altLang="zh-CN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cn.edu.ujn.jdk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包中任意类的任意方法的执行。</a:t>
            </a:r>
            <a:endParaRPr lang="zh-CN" alt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a typeface="微软雅黑" pitchFamily="34" charset="-122"/>
            </a:endParaRPr>
          </a:p>
        </p:txBody>
      </p:sp>
      <p:sp>
        <p:nvSpPr>
          <p:cNvPr id="73" name="矩形 16">
            <a:extLst>
              <a:ext uri="{FF2B5EF4-FFF2-40B4-BE49-F238E27FC236}">
                <a16:creationId xmlns:a16="http://schemas.microsoft.com/office/drawing/2014/main" id="{89036CB5-3C99-4761-8AFE-8BB382F51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78" y="2956754"/>
            <a:ext cx="8129588" cy="1054100"/>
          </a:xfrm>
          <a:prstGeom prst="rect">
            <a:avLst/>
          </a:prstGeom>
          <a:solidFill>
            <a:srgbClr val="D5F4FF"/>
          </a:solidFill>
          <a:ln>
            <a:solidFill>
              <a:srgbClr val="3BCCFF"/>
            </a:solidFill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execution(modifiers-pattern? ret-type-pattern declaring-type-pattern?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                         name-pattern(</a:t>
            </a:r>
            <a:r>
              <a:rPr lang="en-US" altLang="zh-CN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param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-pattern) throws-pattern?)</a:t>
            </a:r>
          </a:p>
        </p:txBody>
      </p:sp>
      <p:cxnSp>
        <p:nvCxnSpPr>
          <p:cNvPr id="74" name="直接箭头连接符 9">
            <a:extLst>
              <a:ext uri="{FF2B5EF4-FFF2-40B4-BE49-F238E27FC236}">
                <a16:creationId xmlns:a16="http://schemas.microsoft.com/office/drawing/2014/main" id="{D4D17EFC-9D01-44A5-B6E9-9B62A3B1CCF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409060" y="1128388"/>
            <a:ext cx="0" cy="200025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656DC7FC-6852-41BB-9A68-BE7B645D0671}"/>
              </a:ext>
            </a:extLst>
          </p:cNvPr>
          <p:cNvSpPr/>
          <p:nvPr/>
        </p:nvSpPr>
        <p:spPr bwMode="auto">
          <a:xfrm>
            <a:off x="966023" y="1328413"/>
            <a:ext cx="3166778" cy="309562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n>
                <a:solidFill>
                  <a:schemeClr val="accent1">
                    <a:lumMod val="75000"/>
                  </a:schemeClr>
                </a:solidFill>
              </a:ln>
              <a:noFill/>
              <a:ea typeface="微软雅黑" pitchFamily="34" charset="-122"/>
            </a:endParaRPr>
          </a:p>
        </p:txBody>
      </p:sp>
      <p:sp>
        <p:nvSpPr>
          <p:cNvPr id="76" name="圆角矩形 18">
            <a:extLst>
              <a:ext uri="{FF2B5EF4-FFF2-40B4-BE49-F238E27FC236}">
                <a16:creationId xmlns:a16="http://schemas.microsoft.com/office/drawing/2014/main" id="{9D844A34-9D25-4BF4-B163-D4720328C7A5}"/>
              </a:ext>
            </a:extLst>
          </p:cNvPr>
          <p:cNvSpPr/>
          <p:nvPr/>
        </p:nvSpPr>
        <p:spPr bwMode="auto">
          <a:xfrm>
            <a:off x="1545460" y="690238"/>
            <a:ext cx="1724025" cy="40798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表达式的主体</a:t>
            </a:r>
          </a:p>
        </p:txBody>
      </p:sp>
      <p:cxnSp>
        <p:nvCxnSpPr>
          <p:cNvPr id="77" name="直接箭头连接符 9">
            <a:extLst>
              <a:ext uri="{FF2B5EF4-FFF2-40B4-BE49-F238E27FC236}">
                <a16:creationId xmlns:a16="http://schemas.microsoft.com/office/drawing/2014/main" id="{5E64044D-E0F3-4F5B-8A23-FDF4375529C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773391" y="2842454"/>
            <a:ext cx="0" cy="239713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CDBCDECE-1ECC-42AF-8E5E-17B7647DB4C9}"/>
              </a:ext>
            </a:extLst>
          </p:cNvPr>
          <p:cNvSpPr/>
          <p:nvPr/>
        </p:nvSpPr>
        <p:spPr bwMode="auto">
          <a:xfrm>
            <a:off x="1902647" y="1280788"/>
            <a:ext cx="168275" cy="309562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n>
                <a:solidFill>
                  <a:schemeClr val="accent1">
                    <a:lumMod val="75000"/>
                  </a:schemeClr>
                </a:solidFill>
              </a:ln>
              <a:noFill/>
              <a:ea typeface="微软雅黑" pitchFamily="34" charset="-122"/>
            </a:endParaRPr>
          </a:p>
        </p:txBody>
      </p:sp>
      <p:cxnSp>
        <p:nvCxnSpPr>
          <p:cNvPr id="79" name="直接箭头连接符 9">
            <a:extLst>
              <a:ext uri="{FF2B5EF4-FFF2-40B4-BE49-F238E27FC236}">
                <a16:creationId xmlns:a16="http://schemas.microsoft.com/office/drawing/2014/main" id="{2DA616CF-B3EF-4BEA-BB27-C23CE925C8D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001072" y="1049013"/>
            <a:ext cx="0" cy="231775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圆角矩形 29">
            <a:extLst>
              <a:ext uri="{FF2B5EF4-FFF2-40B4-BE49-F238E27FC236}">
                <a16:creationId xmlns:a16="http://schemas.microsoft.com/office/drawing/2014/main" id="{09966562-FE68-48CE-B74B-5DDAEC4FAEB3}"/>
              </a:ext>
            </a:extLst>
          </p:cNvPr>
          <p:cNvSpPr/>
          <p:nvPr/>
        </p:nvSpPr>
        <p:spPr bwMode="auto">
          <a:xfrm>
            <a:off x="864422" y="641025"/>
            <a:ext cx="3521075" cy="40798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返回类型，使用*代表所有类型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D7C0B23-F639-4F45-9D62-7F7F651DF84E}"/>
              </a:ext>
            </a:extLst>
          </p:cNvPr>
          <p:cNvSpPr/>
          <p:nvPr/>
        </p:nvSpPr>
        <p:spPr bwMode="auto">
          <a:xfrm>
            <a:off x="2109023" y="1328413"/>
            <a:ext cx="1376106" cy="309562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n>
                <a:solidFill>
                  <a:schemeClr val="accent1">
                    <a:lumMod val="75000"/>
                  </a:schemeClr>
                </a:solidFill>
              </a:ln>
              <a:noFill/>
              <a:ea typeface="微软雅黑" pitchFamily="34" charset="-122"/>
            </a:endParaRPr>
          </a:p>
        </p:txBody>
      </p:sp>
      <p:cxnSp>
        <p:nvCxnSpPr>
          <p:cNvPr id="82" name="直接箭头连接符 9">
            <a:extLst>
              <a:ext uri="{FF2B5EF4-FFF2-40B4-BE49-F238E27FC236}">
                <a16:creationId xmlns:a16="http://schemas.microsoft.com/office/drawing/2014/main" id="{883695CA-C1EB-4326-98A7-7BEB618D8FF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780535" y="1049013"/>
            <a:ext cx="0" cy="274637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圆角矩形 34">
            <a:extLst>
              <a:ext uri="{FF2B5EF4-FFF2-40B4-BE49-F238E27FC236}">
                <a16:creationId xmlns:a16="http://schemas.microsoft.com/office/drawing/2014/main" id="{3FEA9758-1A48-4EAE-B920-EA75505349F1}"/>
              </a:ext>
            </a:extLst>
          </p:cNvPr>
          <p:cNvSpPr/>
          <p:nvPr/>
        </p:nvSpPr>
        <p:spPr bwMode="auto">
          <a:xfrm>
            <a:off x="1829622" y="650550"/>
            <a:ext cx="1900238" cy="40957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需要拦截的包名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1882B660-27AE-4416-86C3-F3D3AF3576E1}"/>
              </a:ext>
            </a:extLst>
          </p:cNvPr>
          <p:cNvSpPr/>
          <p:nvPr/>
        </p:nvSpPr>
        <p:spPr bwMode="auto">
          <a:xfrm>
            <a:off x="3477177" y="1290313"/>
            <a:ext cx="112713" cy="309562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n>
                <a:solidFill>
                  <a:schemeClr val="accent1">
                    <a:lumMod val="75000"/>
                  </a:schemeClr>
                </a:solidFill>
              </a:ln>
              <a:noFill/>
              <a:ea typeface="微软雅黑" pitchFamily="34" charset="-122"/>
            </a:endParaRPr>
          </a:p>
        </p:txBody>
      </p:sp>
      <p:cxnSp>
        <p:nvCxnSpPr>
          <p:cNvPr id="85" name="直接箭头连接符 9">
            <a:extLst>
              <a:ext uri="{FF2B5EF4-FFF2-40B4-BE49-F238E27FC236}">
                <a16:creationId xmlns:a16="http://schemas.microsoft.com/office/drawing/2014/main" id="{F5BA2DDC-4EC7-4586-BBD1-0EFC10C29D9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540672" y="1058538"/>
            <a:ext cx="0" cy="231775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圆角矩形 37">
            <a:extLst>
              <a:ext uri="{FF2B5EF4-FFF2-40B4-BE49-F238E27FC236}">
                <a16:creationId xmlns:a16="http://schemas.microsoft.com/office/drawing/2014/main" id="{88E91679-58DA-41F1-A2FE-97CC9BAE7EA1}"/>
              </a:ext>
            </a:extLst>
          </p:cNvPr>
          <p:cNvSpPr/>
          <p:nvPr/>
        </p:nvSpPr>
        <p:spPr bwMode="auto">
          <a:xfrm>
            <a:off x="2540822" y="650550"/>
            <a:ext cx="2692400" cy="40798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类名，使用*代表所有类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5261C581-39DA-43ED-8376-B68EDDD9239F}"/>
              </a:ext>
            </a:extLst>
          </p:cNvPr>
          <p:cNvSpPr/>
          <p:nvPr/>
        </p:nvSpPr>
        <p:spPr bwMode="auto">
          <a:xfrm>
            <a:off x="3620052" y="1299838"/>
            <a:ext cx="168275" cy="309562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n>
                <a:solidFill>
                  <a:schemeClr val="accent1">
                    <a:lumMod val="75000"/>
                  </a:schemeClr>
                </a:solidFill>
              </a:ln>
              <a:noFill/>
              <a:ea typeface="微软雅黑" pitchFamily="34" charset="-122"/>
            </a:endParaRPr>
          </a:p>
        </p:txBody>
      </p:sp>
      <p:cxnSp>
        <p:nvCxnSpPr>
          <p:cNvPr id="88" name="直接箭头连接符 9">
            <a:extLst>
              <a:ext uri="{FF2B5EF4-FFF2-40B4-BE49-F238E27FC236}">
                <a16:creationId xmlns:a16="http://schemas.microsoft.com/office/drawing/2014/main" id="{58A00547-8F24-4F57-A94A-C48D686A047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12122" y="1068063"/>
            <a:ext cx="0" cy="231775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圆角矩形 40">
            <a:extLst>
              <a:ext uri="{FF2B5EF4-FFF2-40B4-BE49-F238E27FC236}">
                <a16:creationId xmlns:a16="http://schemas.microsoft.com/office/drawing/2014/main" id="{F55F80DD-4BEF-4FB8-A4BF-2A37E4B11918}"/>
              </a:ext>
            </a:extLst>
          </p:cNvPr>
          <p:cNvSpPr/>
          <p:nvPr/>
        </p:nvSpPr>
        <p:spPr bwMode="auto">
          <a:xfrm>
            <a:off x="2245547" y="660075"/>
            <a:ext cx="3225800" cy="40798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方法名，使用*代表所有方法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66934196-CC3D-4730-8C94-3223E17209BA}"/>
              </a:ext>
            </a:extLst>
          </p:cNvPr>
          <p:cNvSpPr/>
          <p:nvPr/>
        </p:nvSpPr>
        <p:spPr bwMode="auto">
          <a:xfrm>
            <a:off x="3785179" y="1309363"/>
            <a:ext cx="238367" cy="309562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n>
                <a:solidFill>
                  <a:schemeClr val="accent1">
                    <a:lumMod val="75000"/>
                  </a:schemeClr>
                </a:solidFill>
              </a:ln>
              <a:noFill/>
              <a:ea typeface="微软雅黑" pitchFamily="34" charset="-122"/>
            </a:endParaRPr>
          </a:p>
        </p:txBody>
      </p:sp>
      <p:cxnSp>
        <p:nvCxnSpPr>
          <p:cNvPr id="91" name="直接箭头连接符 9">
            <a:extLst>
              <a:ext uri="{FF2B5EF4-FFF2-40B4-BE49-F238E27FC236}">
                <a16:creationId xmlns:a16="http://schemas.microsoft.com/office/drawing/2014/main" id="{3D087EE9-DCF9-4530-B7F6-B06C68CBBE5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69172" y="1077588"/>
            <a:ext cx="0" cy="231775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圆角矩形 43">
            <a:extLst>
              <a:ext uri="{FF2B5EF4-FFF2-40B4-BE49-F238E27FC236}">
                <a16:creationId xmlns:a16="http://schemas.microsoft.com/office/drawing/2014/main" id="{6E407E8D-BE48-42AD-8A8E-32EDDCFC8896}"/>
              </a:ext>
            </a:extLst>
          </p:cNvPr>
          <p:cNvSpPr/>
          <p:nvPr/>
        </p:nvSpPr>
        <p:spPr bwMode="auto">
          <a:xfrm>
            <a:off x="1886772" y="660075"/>
            <a:ext cx="4273550" cy="40798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方法的参数，其中的“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..”</a:t>
            </a: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表示任意参数</a:t>
            </a:r>
          </a:p>
        </p:txBody>
      </p:sp>
      <p:cxnSp>
        <p:nvCxnSpPr>
          <p:cNvPr id="93" name="直接箭头连接符 9">
            <a:extLst>
              <a:ext uri="{FF2B5EF4-FFF2-40B4-BE49-F238E27FC236}">
                <a16:creationId xmlns:a16="http://schemas.microsoft.com/office/drawing/2014/main" id="{3C842ECA-41A3-4D76-8579-8F8DB149A15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086797" y="1077588"/>
            <a:ext cx="0" cy="385762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圆角矩形 47">
            <a:extLst>
              <a:ext uri="{FF2B5EF4-FFF2-40B4-BE49-F238E27FC236}">
                <a16:creationId xmlns:a16="http://schemas.microsoft.com/office/drawing/2014/main" id="{EEC46540-0DDD-4B0B-97D4-03E87C96EABD}"/>
              </a:ext>
            </a:extLst>
          </p:cNvPr>
          <p:cNvSpPr/>
          <p:nvPr/>
        </p:nvSpPr>
        <p:spPr bwMode="auto">
          <a:xfrm>
            <a:off x="1146997" y="660075"/>
            <a:ext cx="2740025" cy="40798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注意：</a:t>
            </a: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这里有一个空格</a:t>
            </a:r>
          </a:p>
        </p:txBody>
      </p:sp>
      <p:sp>
        <p:nvSpPr>
          <p:cNvPr id="95" name="TextBox 30">
            <a:extLst>
              <a:ext uri="{FF2B5EF4-FFF2-40B4-BE49-F238E27FC236}">
                <a16:creationId xmlns:a16="http://schemas.microsoft.com/office/drawing/2014/main" id="{A22ED0DC-49CD-4AB7-9DF4-33B9A4410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78" y="2070929"/>
            <a:ext cx="8177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ea typeface="微软雅黑" pitchFamily="34" charset="-122"/>
              </a:rPr>
              <a:t>切入点表达式的基本格式：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8306CD8D-909B-4F29-A36D-AFE81EC7E8D3}"/>
              </a:ext>
            </a:extLst>
          </p:cNvPr>
          <p:cNvSpPr/>
          <p:nvPr/>
        </p:nvSpPr>
        <p:spPr bwMode="auto">
          <a:xfrm>
            <a:off x="1957416" y="3080579"/>
            <a:ext cx="1563687" cy="309563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n>
                <a:solidFill>
                  <a:schemeClr val="accent1">
                    <a:lumMod val="75000"/>
                  </a:schemeClr>
                </a:solidFill>
              </a:ln>
              <a:noFill/>
              <a:ea typeface="微软雅黑" pitchFamily="34" charset="-122"/>
            </a:endParaRPr>
          </a:p>
        </p:txBody>
      </p:sp>
      <p:sp>
        <p:nvSpPr>
          <p:cNvPr id="97" name="圆角矩形 52">
            <a:extLst>
              <a:ext uri="{FF2B5EF4-FFF2-40B4-BE49-F238E27FC236}">
                <a16:creationId xmlns:a16="http://schemas.microsoft.com/office/drawing/2014/main" id="{19D0A159-DF3D-4E0E-B622-CC11F4FE1864}"/>
              </a:ext>
            </a:extLst>
          </p:cNvPr>
          <p:cNvSpPr/>
          <p:nvPr/>
        </p:nvSpPr>
        <p:spPr bwMode="auto">
          <a:xfrm>
            <a:off x="501678" y="2426945"/>
            <a:ext cx="5597525" cy="40798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定义的目标方法的访问修饰符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如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private</a:t>
            </a: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等</a:t>
            </a:r>
          </a:p>
        </p:txBody>
      </p:sp>
      <p:cxnSp>
        <p:nvCxnSpPr>
          <p:cNvPr id="98" name="直接箭头连接符 9">
            <a:extLst>
              <a:ext uri="{FF2B5EF4-FFF2-40B4-BE49-F238E27FC236}">
                <a16:creationId xmlns:a16="http://schemas.microsoft.com/office/drawing/2014/main" id="{7FDE0C09-0E0F-4B38-B7A6-38BCE273D92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06941" y="2842454"/>
            <a:ext cx="0" cy="239713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25B71AF1-E929-4E1A-96C6-23DE6281D988}"/>
              </a:ext>
            </a:extLst>
          </p:cNvPr>
          <p:cNvSpPr/>
          <p:nvPr/>
        </p:nvSpPr>
        <p:spPr bwMode="auto">
          <a:xfrm>
            <a:off x="3681441" y="3080579"/>
            <a:ext cx="1535112" cy="309563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n>
                <a:solidFill>
                  <a:schemeClr val="accent1">
                    <a:lumMod val="75000"/>
                  </a:schemeClr>
                </a:solidFill>
              </a:ln>
              <a:noFill/>
              <a:ea typeface="微软雅黑" pitchFamily="34" charset="-122"/>
            </a:endParaRPr>
          </a:p>
        </p:txBody>
      </p:sp>
      <p:sp>
        <p:nvSpPr>
          <p:cNvPr id="100" name="圆角矩形 55">
            <a:extLst>
              <a:ext uri="{FF2B5EF4-FFF2-40B4-BE49-F238E27FC236}">
                <a16:creationId xmlns:a16="http://schemas.microsoft.com/office/drawing/2014/main" id="{691B26AA-5C91-4EDE-9AD4-DE129C310D50}"/>
              </a:ext>
            </a:extLst>
          </p:cNvPr>
          <p:cNvSpPr/>
          <p:nvPr/>
        </p:nvSpPr>
        <p:spPr bwMode="auto">
          <a:xfrm>
            <a:off x="1876453" y="2434467"/>
            <a:ext cx="5597525" cy="40798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定义的目标方法的返回值类型，如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void</a:t>
            </a: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String</a:t>
            </a: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等</a:t>
            </a:r>
          </a:p>
        </p:txBody>
      </p:sp>
      <p:cxnSp>
        <p:nvCxnSpPr>
          <p:cNvPr id="101" name="直接箭头连接符 9">
            <a:extLst>
              <a:ext uri="{FF2B5EF4-FFF2-40B4-BE49-F238E27FC236}">
                <a16:creationId xmlns:a16="http://schemas.microsoft.com/office/drawing/2014/main" id="{76D9F6D7-ABE7-4DBF-90DA-0360E8E306A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59516" y="2842454"/>
            <a:ext cx="0" cy="239713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232A33C2-B7B8-4902-BD80-69FBEEFB55E0}"/>
              </a:ext>
            </a:extLst>
          </p:cNvPr>
          <p:cNvSpPr/>
          <p:nvPr/>
        </p:nvSpPr>
        <p:spPr bwMode="auto">
          <a:xfrm>
            <a:off x="5205441" y="3080579"/>
            <a:ext cx="2020887" cy="309563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n>
                <a:solidFill>
                  <a:schemeClr val="accent1">
                    <a:lumMod val="75000"/>
                  </a:schemeClr>
                </a:solidFill>
              </a:ln>
              <a:noFill/>
              <a:ea typeface="微软雅黑" pitchFamily="34" charset="-122"/>
            </a:endParaRPr>
          </a:p>
        </p:txBody>
      </p:sp>
      <p:sp>
        <p:nvSpPr>
          <p:cNvPr id="103" name="圆角矩形 58">
            <a:extLst>
              <a:ext uri="{FF2B5EF4-FFF2-40B4-BE49-F238E27FC236}">
                <a16:creationId xmlns:a16="http://schemas.microsoft.com/office/drawing/2014/main" id="{57D7FBBA-D221-41A2-9D20-5358E1FA7D85}"/>
              </a:ext>
            </a:extLst>
          </p:cNvPr>
          <p:cNvSpPr/>
          <p:nvPr/>
        </p:nvSpPr>
        <p:spPr bwMode="auto">
          <a:xfrm>
            <a:off x="4360891" y="2118554"/>
            <a:ext cx="3379787" cy="71596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定义的目标方法的类路径，</a:t>
            </a:r>
            <a:endParaRPr lang="en-US" altLang="zh-CN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如</a:t>
            </a:r>
            <a:r>
              <a:rPr lang="en-US" altLang="zh-CN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cn.edu.ujn.jdk.UserDaoImpl</a:t>
            </a:r>
            <a:endParaRPr lang="zh-CN" altLang="en-US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04" name="直接箭头连接符 9">
            <a:extLst>
              <a:ext uri="{FF2B5EF4-FFF2-40B4-BE49-F238E27FC236}">
                <a16:creationId xmlns:a16="http://schemas.microsoft.com/office/drawing/2014/main" id="{814578C9-6DF8-4708-A648-3D5658A20D1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09878" y="3866392"/>
            <a:ext cx="0" cy="280987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C10D036F-AC32-4CBD-8EAB-AB7971541B53}"/>
              </a:ext>
            </a:extLst>
          </p:cNvPr>
          <p:cNvSpPr/>
          <p:nvPr/>
        </p:nvSpPr>
        <p:spPr bwMode="auto">
          <a:xfrm>
            <a:off x="2009803" y="3531429"/>
            <a:ext cx="1233488" cy="309563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n>
                <a:solidFill>
                  <a:schemeClr val="accent1">
                    <a:lumMod val="75000"/>
                  </a:schemeClr>
                </a:solidFill>
              </a:ln>
              <a:noFill/>
              <a:ea typeface="微软雅黑" pitchFamily="34" charset="-122"/>
            </a:endParaRPr>
          </a:p>
        </p:txBody>
      </p:sp>
      <p:sp>
        <p:nvSpPr>
          <p:cNvPr id="106" name="圆角矩形 61">
            <a:extLst>
              <a:ext uri="{FF2B5EF4-FFF2-40B4-BE49-F238E27FC236}">
                <a16:creationId xmlns:a16="http://schemas.microsoft.com/office/drawing/2014/main" id="{EA0929A7-DE3E-439F-B833-70B939E9B858}"/>
              </a:ext>
            </a:extLst>
          </p:cNvPr>
          <p:cNvSpPr/>
          <p:nvPr/>
        </p:nvSpPr>
        <p:spPr bwMode="auto">
          <a:xfrm>
            <a:off x="501678" y="4147379"/>
            <a:ext cx="4475163" cy="40798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具体需要被代理的目标方法，如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add()</a:t>
            </a: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方法</a:t>
            </a:r>
          </a:p>
        </p:txBody>
      </p:sp>
      <p:cxnSp>
        <p:nvCxnSpPr>
          <p:cNvPr id="107" name="直接箭头连接符 9">
            <a:extLst>
              <a:ext uri="{FF2B5EF4-FFF2-40B4-BE49-F238E27FC236}">
                <a16:creationId xmlns:a16="http://schemas.microsoft.com/office/drawing/2014/main" id="{DDB202D1-1B7B-48B7-BEE7-0DA8353B89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05278" y="3866392"/>
            <a:ext cx="0" cy="280987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8" name="矩形 107">
            <a:extLst>
              <a:ext uri="{FF2B5EF4-FFF2-40B4-BE49-F238E27FC236}">
                <a16:creationId xmlns:a16="http://schemas.microsoft.com/office/drawing/2014/main" id="{5176F377-E543-48C9-9585-CA80BFABB42B}"/>
              </a:ext>
            </a:extLst>
          </p:cNvPr>
          <p:cNvSpPr/>
          <p:nvPr/>
        </p:nvSpPr>
        <p:spPr bwMode="auto">
          <a:xfrm>
            <a:off x="3286153" y="3531429"/>
            <a:ext cx="1309688" cy="309563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n>
                <a:solidFill>
                  <a:schemeClr val="accent1">
                    <a:lumMod val="75000"/>
                  </a:schemeClr>
                </a:solidFill>
              </a:ln>
              <a:noFill/>
              <a:ea typeface="微软雅黑" pitchFamily="34" charset="-122"/>
            </a:endParaRPr>
          </a:p>
        </p:txBody>
      </p:sp>
      <p:sp>
        <p:nvSpPr>
          <p:cNvPr id="109" name="圆角矩形 65">
            <a:extLst>
              <a:ext uri="{FF2B5EF4-FFF2-40B4-BE49-F238E27FC236}">
                <a16:creationId xmlns:a16="http://schemas.microsoft.com/office/drawing/2014/main" id="{00E5B43D-6D5D-45E1-9301-89D1B2CAE11E}"/>
              </a:ext>
            </a:extLst>
          </p:cNvPr>
          <p:cNvSpPr/>
          <p:nvPr/>
        </p:nvSpPr>
        <p:spPr bwMode="auto">
          <a:xfrm>
            <a:off x="2400328" y="4147379"/>
            <a:ext cx="3752850" cy="40798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需要被代理的目标方法包含的参数</a:t>
            </a:r>
          </a:p>
        </p:txBody>
      </p:sp>
      <p:cxnSp>
        <p:nvCxnSpPr>
          <p:cNvPr id="110" name="直接箭头连接符 9">
            <a:extLst>
              <a:ext uri="{FF2B5EF4-FFF2-40B4-BE49-F238E27FC236}">
                <a16:creationId xmlns:a16="http://schemas.microsoft.com/office/drawing/2014/main" id="{2F3D32AC-56B2-4236-B967-14E334E6FD8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14978" y="3866392"/>
            <a:ext cx="0" cy="280987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44070C4E-850A-4D3D-8FE5-019305409F44}"/>
              </a:ext>
            </a:extLst>
          </p:cNvPr>
          <p:cNvSpPr/>
          <p:nvPr/>
        </p:nvSpPr>
        <p:spPr bwMode="auto">
          <a:xfrm>
            <a:off x="4733953" y="3531429"/>
            <a:ext cx="1350963" cy="309563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n>
                <a:solidFill>
                  <a:schemeClr val="accent1">
                    <a:lumMod val="75000"/>
                  </a:schemeClr>
                </a:solidFill>
              </a:ln>
              <a:noFill/>
              <a:ea typeface="微软雅黑" pitchFamily="34" charset="-122"/>
            </a:endParaRPr>
          </a:p>
        </p:txBody>
      </p:sp>
      <p:sp>
        <p:nvSpPr>
          <p:cNvPr id="112" name="圆角矩形 68">
            <a:extLst>
              <a:ext uri="{FF2B5EF4-FFF2-40B4-BE49-F238E27FC236}">
                <a16:creationId xmlns:a16="http://schemas.microsoft.com/office/drawing/2014/main" id="{D4D3DFA4-7092-499F-ADA0-0584ABA568C9}"/>
              </a:ext>
            </a:extLst>
          </p:cNvPr>
          <p:cNvSpPr/>
          <p:nvPr/>
        </p:nvSpPr>
        <p:spPr bwMode="auto">
          <a:xfrm>
            <a:off x="3810028" y="4147379"/>
            <a:ext cx="4178300" cy="40798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需要被代理的目标方法抛出的异常类型</a:t>
            </a:r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B31D1140-2CA9-4BE9-980F-AEF46750FD5C}"/>
              </a:ext>
            </a:extLst>
          </p:cNvPr>
          <p:cNvGrpSpPr>
            <a:grpSpLocks/>
          </p:cNvGrpSpPr>
          <p:nvPr/>
        </p:nvGrpSpPr>
        <p:grpSpPr bwMode="auto">
          <a:xfrm>
            <a:off x="-12830" y="4011431"/>
            <a:ext cx="9002881" cy="871596"/>
            <a:chOff x="437357" y="4444377"/>
            <a:chExt cx="7830998" cy="873125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DAB5D43B-E909-457B-9648-AEDB3FF07747}"/>
                </a:ext>
              </a:extLst>
            </p:cNvPr>
            <p:cNvSpPr/>
            <p:nvPr/>
          </p:nvSpPr>
          <p:spPr>
            <a:xfrm>
              <a:off x="884893" y="4563190"/>
              <a:ext cx="7383462" cy="626576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1">
                <a:lnSpc>
                  <a:spcPct val="90000"/>
                </a:lnSpc>
                <a:defRPr/>
              </a:pPr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小提示</a:t>
              </a:r>
              <a:r>
                <a:rPr lang="zh-CN" altLang="en-US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带有问号（？）的部分表示可配置项，而其他部分属于必须配置项。</a:t>
              </a:r>
              <a:endParaRPr lang="zh-CN" altLang="en-US" sz="1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15" name="Picture 2" descr="E:\白沙\设计文档\素材\灯泡.png">
              <a:extLst>
                <a:ext uri="{FF2B5EF4-FFF2-40B4-BE49-F238E27FC236}">
                  <a16:creationId xmlns:a16="http://schemas.microsoft.com/office/drawing/2014/main" id="{0DA7056C-7EAA-425D-8BA5-42F3F667A9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357" y="4444377"/>
              <a:ext cx="900112" cy="873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5" grpId="0" animBg="1"/>
      <p:bldP spid="75" grpId="1" animBg="1"/>
      <p:bldP spid="76" grpId="0" animBg="1"/>
      <p:bldP spid="76" grpId="1" animBg="1"/>
      <p:bldP spid="78" grpId="0" animBg="1"/>
      <p:bldP spid="78" grpId="1" animBg="1"/>
      <p:bldP spid="80" grpId="0" animBg="1"/>
      <p:bldP spid="80" grpId="1" animBg="1"/>
      <p:bldP spid="81" grpId="0" animBg="1"/>
      <p:bldP spid="81" grpId="1" animBg="1"/>
      <p:bldP spid="83" grpId="0" animBg="1"/>
      <p:bldP spid="83" grpId="1" animBg="1"/>
      <p:bldP spid="84" grpId="0" animBg="1"/>
      <p:bldP spid="84" grpId="1" animBg="1"/>
      <p:bldP spid="86" grpId="0" animBg="1"/>
      <p:bldP spid="86" grpId="1" animBg="1"/>
      <p:bldP spid="87" grpId="0" animBg="1"/>
      <p:bldP spid="87" grpId="1" animBg="1"/>
      <p:bldP spid="89" grpId="0" animBg="1"/>
      <p:bldP spid="89" grpId="1" animBg="1"/>
      <p:bldP spid="90" grpId="0" animBg="1"/>
      <p:bldP spid="90" grpId="1" animBg="1"/>
      <p:bldP spid="92" grpId="0" animBg="1"/>
      <p:bldP spid="92" grpId="1" animBg="1"/>
      <p:bldP spid="94" grpId="0" animBg="1"/>
      <p:bldP spid="94" grpId="1" animBg="1"/>
      <p:bldP spid="95" grpId="0"/>
      <p:bldP spid="96" grpId="0" animBg="1"/>
      <p:bldP spid="96" grpId="1" animBg="1"/>
      <p:bldP spid="97" grpId="0" animBg="1"/>
      <p:bldP spid="97" grpId="1" animBg="1"/>
      <p:bldP spid="99" grpId="0" animBg="1"/>
      <p:bldP spid="99" grpId="1" animBg="1"/>
      <p:bldP spid="100" grpId="0" animBg="1"/>
      <p:bldP spid="100" grpId="1" animBg="1"/>
      <p:bldP spid="102" grpId="0" animBg="1"/>
      <p:bldP spid="102" grpId="1" animBg="1"/>
      <p:bldP spid="103" grpId="0" animBg="1"/>
      <p:bldP spid="103" grpId="1" animBg="1"/>
      <p:bldP spid="105" grpId="0" animBg="1"/>
      <p:bldP spid="105" grpId="1" animBg="1"/>
      <p:bldP spid="106" grpId="0" animBg="1"/>
      <p:bldP spid="106" grpId="1" animBg="1"/>
      <p:bldP spid="108" grpId="0" animBg="1"/>
      <p:bldP spid="108" grpId="1" animBg="1"/>
      <p:bldP spid="109" grpId="0" animBg="1"/>
      <p:bldP spid="109" grpId="1" animBg="1"/>
      <p:bldP spid="111" grpId="0" animBg="1"/>
      <p:bldP spid="111" grpId="1" animBg="1"/>
      <p:bldP spid="112" grpId="0" animBg="1"/>
      <p:bldP spid="112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3.</a:t>
            </a:r>
            <a:r>
              <a:rPr lang="zh-CN" altLang="en-US" dirty="0">
                <a:solidFill>
                  <a:srgbClr val="000000"/>
                </a:solidFill>
              </a:rPr>
              <a:t>配置通知</a:t>
            </a:r>
            <a:endParaRPr lang="en-US" altLang="zh-CN" dirty="0">
              <a:solidFill>
                <a:srgbClr val="000000"/>
              </a:solidFill>
            </a:endParaRPr>
          </a:p>
          <a:p>
            <a:pPr lvl="1"/>
            <a:r>
              <a:rPr lang="zh-CN" alt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aop:aspect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的子元素</a:t>
            </a:r>
            <a:r>
              <a:rPr lang="zh-CN" alt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可以配置</a:t>
            </a:r>
            <a:r>
              <a:rPr lang="en-US" altLang="zh-CN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种通知，其常用属性及其描述如下：</a:t>
            </a:r>
            <a:endParaRPr lang="zh-CN" altLang="en-US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lvl="1"/>
            <a:endParaRPr lang="zh-CN" altLang="en-US" dirty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  <p:sp>
        <p:nvSpPr>
          <p:cNvPr id="32770" name="标题 1">
            <a:extLst>
              <a:ext uri="{FF2B5EF4-FFF2-40B4-BE49-F238E27FC236}">
                <a16:creationId xmlns:a16="http://schemas.microsoft.com/office/drawing/2014/main" id="{4A5972BD-08CB-4C2F-AE51-CEECE6F343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3.4.1 </a:t>
            </a:r>
            <a:r>
              <a:rPr lang="zh-CN" altLang="en-US"/>
              <a:t>基于</a:t>
            </a:r>
            <a:r>
              <a:rPr lang="en-US" altLang="zh-CN"/>
              <a:t>XML</a:t>
            </a:r>
            <a:r>
              <a:rPr lang="zh-CN" altLang="en-US"/>
              <a:t>的声明式</a:t>
            </a:r>
            <a:r>
              <a:rPr lang="en-US" altLang="zh-CN"/>
              <a:t>AspectJ</a:t>
            </a:r>
            <a:endParaRPr lang="zh-CN" altLang="en-US"/>
          </a:p>
        </p:txBody>
      </p:sp>
      <p:pic>
        <p:nvPicPr>
          <p:cNvPr id="72706" name="Picture 2">
            <a:extLst>
              <a:ext uri="{FF2B5EF4-FFF2-40B4-BE49-F238E27FC236}">
                <a16:creationId xmlns:a16="http://schemas.microsoft.com/office/drawing/2014/main" id="{1185A00D-7D80-426E-9D9E-745A713E8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973" y="1557023"/>
            <a:ext cx="6161905" cy="3190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0003" y="684857"/>
            <a:ext cx="3290397" cy="4134642"/>
          </a:xfrm>
        </p:spPr>
        <p:txBody>
          <a:bodyPr/>
          <a:lstStyle/>
          <a:p>
            <a:r>
              <a:rPr lang="en-US" altLang="zh-CN" sz="22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AspectJ</a:t>
            </a:r>
            <a:r>
              <a:rPr lang="zh-CN" altLang="en-US" sz="2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框架为</a:t>
            </a:r>
            <a:r>
              <a:rPr lang="en-US" altLang="zh-CN" sz="2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AOP</a:t>
            </a:r>
            <a:r>
              <a:rPr lang="zh-CN" altLang="en-US" sz="2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的实现提供了一套注解，用以取代</a:t>
            </a:r>
            <a:r>
              <a:rPr lang="en-US" altLang="zh-CN" sz="2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sz="2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配置文件中为实现</a:t>
            </a:r>
            <a:r>
              <a:rPr lang="en-US" altLang="zh-CN" sz="2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AOP</a:t>
            </a:r>
            <a:r>
              <a:rPr lang="zh-CN" altLang="en-US" sz="2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功能所配置的臃肿代码。</a:t>
            </a:r>
            <a:endParaRPr lang="en-US" altLang="zh-CN" sz="2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AspectJ</a:t>
            </a:r>
            <a:r>
              <a:rPr lang="zh-CN" altLang="en-US" sz="2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的注解及其描述如右图示：</a:t>
            </a:r>
            <a:endParaRPr lang="zh-CN" altLang="en-US" sz="2200" dirty="0"/>
          </a:p>
        </p:txBody>
      </p:sp>
      <p:sp>
        <p:nvSpPr>
          <p:cNvPr id="34818" name="标题 1">
            <a:extLst>
              <a:ext uri="{FF2B5EF4-FFF2-40B4-BE49-F238E27FC236}">
                <a16:creationId xmlns:a16="http://schemas.microsoft.com/office/drawing/2014/main" id="{7B3319F5-AA01-40E6-91B1-DC45E1AEB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3.4.2 </a:t>
            </a:r>
            <a:r>
              <a:rPr lang="zh-CN" altLang="en-US" dirty="0"/>
              <a:t>基于注解的声明式</a:t>
            </a:r>
            <a:r>
              <a:rPr lang="en-US" altLang="zh-CN" dirty="0" err="1"/>
              <a:t>AspectJ</a:t>
            </a:r>
            <a:endParaRPr lang="zh-CN" altLang="en-US" dirty="0"/>
          </a:p>
        </p:txBody>
      </p:sp>
      <p:pic>
        <p:nvPicPr>
          <p:cNvPr id="34821" name="Picture 15">
            <a:extLst>
              <a:ext uri="{FF2B5EF4-FFF2-40B4-BE49-F238E27FC236}">
                <a16:creationId xmlns:a16="http://schemas.microsoft.com/office/drawing/2014/main" id="{9656600E-89E3-4959-B2AD-A39E93783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1" y="614165"/>
            <a:ext cx="5462191" cy="42053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CCADC886-03E6-426C-9A9C-5BBA681FB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860" y="51198"/>
            <a:ext cx="3861197" cy="573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>
              <a:solidFill>
                <a:srgbClr val="000000"/>
              </a:solidFill>
              <a:ea typeface="微软雅黑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8864760-BB11-4D08-A92E-1853E0048DB2}"/>
              </a:ext>
            </a:extLst>
          </p:cNvPr>
          <p:cNvGrpSpPr>
            <a:grpSpLocks/>
          </p:cNvGrpSpPr>
          <p:nvPr/>
        </p:nvGrpSpPr>
        <p:grpSpPr bwMode="auto">
          <a:xfrm>
            <a:off x="2051437" y="158401"/>
            <a:ext cx="6986597" cy="3866400"/>
            <a:chOff x="2374672" y="3571650"/>
            <a:chExt cx="5913437" cy="82996"/>
          </a:xfrm>
        </p:grpSpPr>
        <p:sp>
          <p:nvSpPr>
            <p:cNvPr id="36871" name="圆角矩形 1">
              <a:extLst>
                <a:ext uri="{FF2B5EF4-FFF2-40B4-BE49-F238E27FC236}">
                  <a16:creationId xmlns:a16="http://schemas.microsoft.com/office/drawing/2014/main" id="{5D1699B9-508F-467E-8C2D-A353C3AD4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4672" y="3587849"/>
              <a:ext cx="5913437" cy="66797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rgbClr val="0070C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dirty="0">
                <a:solidFill>
                  <a:srgbClr val="000000"/>
                </a:solidFill>
                <a:ea typeface="微软雅黑" pitchFamily="34" charset="-122"/>
              </a:endParaRPr>
            </a:p>
          </p:txBody>
        </p:sp>
        <p:sp>
          <p:nvSpPr>
            <p:cNvPr id="36872" name="矩形 2">
              <a:extLst>
                <a:ext uri="{FF2B5EF4-FFF2-40B4-BE49-F238E27FC236}">
                  <a16:creationId xmlns:a16="http://schemas.microsoft.com/office/drawing/2014/main" id="{E5567B18-3ECC-4E2F-83BE-2D60BDA77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842" y="3571650"/>
              <a:ext cx="5739381" cy="71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endParaRPr lang="zh-CN" altLang="zh-CN" sz="1500" dirty="0">
                <a:solidFill>
                  <a:srgbClr val="000000"/>
                </a:solidFill>
                <a:ea typeface="微软雅黑" pitchFamily="34" charset="-122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5390976E-77C3-46EB-8F2F-7A93D2D701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66" y="1172984"/>
            <a:ext cx="1835944" cy="2593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69B889C-1F90-4C70-B07E-4FCEB1AF2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294" y="987855"/>
            <a:ext cx="6780954" cy="295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本章主要讲解了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框架中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的相关知识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。首先对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进行了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简单的介绍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，然后讲解了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中的两种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动态代理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，接下来讲解了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中基于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代理类的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，最后讲解了如何使用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AspectJ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来进行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通过本章的学习，了解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的概念和作用，理解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中的相关常用术语，熟悉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中两种动态代理方式的区别，并能够掌握基于代理类和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AspectJ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开发方式。</a:t>
            </a:r>
          </a:p>
        </p:txBody>
      </p:sp>
      <p:sp>
        <p:nvSpPr>
          <p:cNvPr id="36870" name="标题 1">
            <a:extLst>
              <a:ext uri="{FF2B5EF4-FFF2-40B4-BE49-F238E27FC236}">
                <a16:creationId xmlns:a16="http://schemas.microsoft.com/office/drawing/2014/main" id="{1D6F87AD-01C5-4ABA-8DC2-AD931AB3AF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3.5 </a:t>
            </a:r>
            <a:r>
              <a:rPr lang="zh-CN" altLang="en-US"/>
              <a:t>本章小结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7890" name="标题 1">
            <a:extLst>
              <a:ext uri="{FF2B5EF4-FFF2-40B4-BE49-F238E27FC236}">
                <a16:creationId xmlns:a16="http://schemas.microsoft.com/office/drawing/2014/main" id="{38F90D52-400C-44F3-8D3B-36F970430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作业</a:t>
            </a:r>
            <a:r>
              <a:rPr lang="en-US" altLang="zh-CN"/>
              <a:t>&amp;</a:t>
            </a:r>
            <a:r>
              <a:rPr lang="zh-CN" altLang="en-US"/>
              <a:t>预习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24BFAE-CF05-484F-B010-7C2D86FB6412}"/>
              </a:ext>
            </a:extLst>
          </p:cNvPr>
          <p:cNvSpPr txBox="1">
            <a:spLocks/>
          </p:cNvSpPr>
          <p:nvPr/>
        </p:nvSpPr>
        <p:spPr bwMode="auto">
          <a:xfrm>
            <a:off x="333955" y="657628"/>
            <a:ext cx="8587407" cy="401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28625" indent="-428625" eaLnBrk="1" hangingPunct="1">
              <a:buNone/>
              <a:defRPr/>
            </a:pPr>
            <a:r>
              <a:rPr lang="zh-CN" altLang="en-US" sz="18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✎ 本章作业 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请列举你所知道的</a:t>
            </a:r>
            <a:r>
              <a:rPr lang="en-US" altLang="zh-CN" sz="18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AOP</a:t>
            </a:r>
            <a:r>
              <a:rPr lang="zh-CN" altLang="en-US" sz="18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专业术语并解释</a:t>
            </a:r>
            <a:r>
              <a:rPr lang="zh-CN" altLang="zh-CN" sz="18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。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请列举你所知道的</a:t>
            </a:r>
            <a:r>
              <a:rPr lang="en-US" altLang="zh-CN" sz="18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Spring</a:t>
            </a:r>
            <a:r>
              <a:rPr lang="zh-CN" altLang="en-US" sz="18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的通知类型并解释</a:t>
            </a:r>
            <a:r>
              <a:rPr lang="zh-CN" altLang="zh-CN" sz="18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solidFill>
                <a:prstClr val="black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428625" lvl="1" indent="-428625" eaLnBrk="1" hangingPunct="1">
              <a:lnSpc>
                <a:spcPct val="150000"/>
              </a:lnSpc>
              <a:buNone/>
              <a:defRPr/>
            </a:pPr>
            <a:r>
              <a:rPr lang="zh-CN" altLang="en-US" sz="18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✎ </a:t>
            </a:r>
            <a:r>
              <a:rPr lang="zh-CN" altLang="en-US" sz="18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</a:rPr>
              <a:t>预习作业</a:t>
            </a:r>
            <a:endParaRPr lang="en-US" altLang="zh-CN" sz="18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Spring</a:t>
            </a:r>
            <a:r>
              <a:rPr lang="zh-CN" altLang="en-US" sz="18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18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JDBC</a:t>
            </a:r>
            <a:r>
              <a:rPr lang="zh-CN" altLang="en-US" sz="18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模块有什么作用？</a:t>
            </a:r>
            <a:endParaRPr lang="en-US" altLang="zh-CN" sz="18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如何配置</a:t>
            </a:r>
            <a:r>
              <a:rPr lang="en-US" altLang="zh-CN" sz="18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Spring JDBC</a:t>
            </a:r>
            <a:r>
              <a:rPr lang="zh-CN" altLang="en-US" sz="18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？</a:t>
            </a:r>
            <a:endParaRPr lang="en-US" altLang="zh-CN" sz="18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JdbcTemplate</a:t>
            </a:r>
            <a:r>
              <a:rPr lang="zh-CN" altLang="en-US" sz="18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类中常用方法及其作用是什么？</a:t>
            </a:r>
            <a:endParaRPr lang="en-US" altLang="zh-CN" sz="18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1800" dirty="0">
              <a:solidFill>
                <a:prstClr val="black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1800" dirty="0">
              <a:solidFill>
                <a:prstClr val="black"/>
              </a:solidFill>
              <a:ea typeface="微软雅黑" pitchFamily="34" charset="-122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1800" dirty="0">
              <a:solidFill>
                <a:prstClr val="black"/>
              </a:solidFill>
              <a:ea typeface="微软雅黑" pitchFamily="34" charset="-122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1800" dirty="0">
              <a:solidFill>
                <a:prstClr val="black"/>
              </a:solidFill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9C4BAD54-A5A4-478D-8D43-1F08DDD6C2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学习目标</a:t>
            </a:r>
          </a:p>
        </p:txBody>
      </p:sp>
      <p:grpSp>
        <p:nvGrpSpPr>
          <p:cNvPr id="52" name="组合 6">
            <a:extLst>
              <a:ext uri="{FF2B5EF4-FFF2-40B4-BE49-F238E27FC236}">
                <a16:creationId xmlns:a16="http://schemas.microsoft.com/office/drawing/2014/main" id="{D4522795-23B7-46B2-B496-51DAE85392CF}"/>
              </a:ext>
            </a:extLst>
          </p:cNvPr>
          <p:cNvGrpSpPr>
            <a:grpSpLocks/>
          </p:cNvGrpSpPr>
          <p:nvPr/>
        </p:nvGrpSpPr>
        <p:grpSpPr bwMode="auto">
          <a:xfrm>
            <a:off x="5000569" y="715989"/>
            <a:ext cx="3873087" cy="1099468"/>
            <a:chOff x="5566594" y="1415971"/>
            <a:chExt cx="3464426" cy="1464687"/>
          </a:xfrm>
        </p:grpSpPr>
        <p:sp>
          <p:nvSpPr>
            <p:cNvPr id="11303" name="矩形 5">
              <a:extLst>
                <a:ext uri="{FF2B5EF4-FFF2-40B4-BE49-F238E27FC236}">
                  <a16:creationId xmlns:a16="http://schemas.microsoft.com/office/drawing/2014/main" id="{FD40A458-58AD-4416-925D-EEE54B7BCAD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566594" y="1415971"/>
              <a:ext cx="3443357" cy="1464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700"/>
                </a:lnSpc>
              </a:pPr>
              <a:r>
                <a:rPr lang="zh-CN" altLang="en-US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基于代理类的</a:t>
              </a:r>
              <a:r>
                <a:rPr lang="en-US" altLang="zh-CN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AOP</a:t>
              </a:r>
              <a:r>
                <a:rPr lang="zh-CN" altLang="en-US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实现</a:t>
              </a:r>
              <a:endParaRPr lang="en-US" altLang="zh-CN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ts val="2700"/>
                </a:lnSpc>
              </a:pPr>
              <a:r>
                <a:rPr lang="zh-CN" altLang="en-US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基于</a:t>
              </a:r>
              <a:r>
                <a:rPr lang="en-US" altLang="zh-CN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XML</a:t>
              </a:r>
              <a:r>
                <a:rPr lang="zh-CN" altLang="en-US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和注解的</a:t>
              </a:r>
              <a:r>
                <a:rPr lang="en-US" altLang="zh-CN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AspectJ</a:t>
              </a:r>
              <a:r>
                <a:rPr lang="zh-CN" altLang="en-US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开发</a:t>
              </a:r>
            </a:p>
          </p:txBody>
        </p:sp>
        <p:grpSp>
          <p:nvGrpSpPr>
            <p:cNvPr id="11304" name="组合 16">
              <a:extLst>
                <a:ext uri="{FF2B5EF4-FFF2-40B4-BE49-F238E27FC236}">
                  <a16:creationId xmlns:a16="http://schemas.microsoft.com/office/drawing/2014/main" id="{38038507-239F-428D-8403-BA074F8837A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620096" y="2340110"/>
              <a:ext cx="3195419" cy="380712"/>
              <a:chOff x="1160246" y="2915814"/>
              <a:chExt cx="3341267" cy="380892"/>
            </a:xfrm>
          </p:grpSpPr>
          <p:cxnSp>
            <p:nvCxnSpPr>
              <p:cNvPr id="11308" name="直接连接符 7">
                <a:extLst>
                  <a:ext uri="{FF2B5EF4-FFF2-40B4-BE49-F238E27FC236}">
                    <a16:creationId xmlns:a16="http://schemas.microsoft.com/office/drawing/2014/main" id="{CE95AA0C-51DA-4935-AF58-8826A2994BFA}"/>
                  </a:ext>
                </a:extLst>
              </p:cNvPr>
              <p:cNvCxnSpPr>
                <a:cxnSpLocks noChangeShapeType="1"/>
                <a:stCxn id="57" idx="2"/>
              </p:cNvCxnSpPr>
              <p:nvPr/>
            </p:nvCxnSpPr>
            <p:spPr bwMode="auto">
              <a:xfrm>
                <a:off x="1160246" y="2915814"/>
                <a:ext cx="75487" cy="380892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309" name="直接连接符 10">
                <a:extLst>
                  <a:ext uri="{FF2B5EF4-FFF2-40B4-BE49-F238E27FC236}">
                    <a16:creationId xmlns:a16="http://schemas.microsoft.com/office/drawing/2014/main" id="{1EBFE217-B968-4837-AC05-AEFFDBF8E28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35733" y="3284997"/>
                <a:ext cx="3265780" cy="0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1305" name="组合 15">
              <a:extLst>
                <a:ext uri="{FF2B5EF4-FFF2-40B4-BE49-F238E27FC236}">
                  <a16:creationId xmlns:a16="http://schemas.microsoft.com/office/drawing/2014/main" id="{263CE9B3-99E4-4E09-8FE1-072DB91D95D2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613387" y="1786589"/>
              <a:ext cx="417633" cy="553517"/>
              <a:chOff x="1619498" y="4028918"/>
              <a:chExt cx="436694" cy="553779"/>
            </a:xfrm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9FCAF4E4-A34F-498D-89EF-AD1A83C09D31}"/>
                  </a:ext>
                </a:extLst>
              </p:cNvPr>
              <p:cNvSpPr/>
              <p:nvPr/>
            </p:nvSpPr>
            <p:spPr bwMode="auto">
              <a:xfrm>
                <a:off x="1619498" y="4082872"/>
                <a:ext cx="436694" cy="472889"/>
              </a:xfrm>
              <a:prstGeom prst="ellipse">
                <a:avLst/>
              </a:prstGeom>
              <a:solidFill>
                <a:srgbClr val="006BA9"/>
              </a:solidFill>
              <a:ln w="28575" cap="flat" cmpd="sng" algn="ctr">
                <a:solidFill>
                  <a:srgbClr val="006BA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 dirty="0">
                  <a:ea typeface="微软雅黑" pitchFamily="34" charset="-122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A51E5EA-8346-4F52-94B4-672834F2BBEA}"/>
                  </a:ext>
                </a:extLst>
              </p:cNvPr>
              <p:cNvSpPr txBox="1"/>
              <p:nvPr/>
            </p:nvSpPr>
            <p:spPr>
              <a:xfrm>
                <a:off x="1676999" y="4028918"/>
                <a:ext cx="335680" cy="553779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1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1</a:t>
                </a:r>
                <a:endParaRPr lang="zh-CN" altLang="en-US" sz="21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" name="组合 17">
            <a:extLst>
              <a:ext uri="{FF2B5EF4-FFF2-40B4-BE49-F238E27FC236}">
                <a16:creationId xmlns:a16="http://schemas.microsoft.com/office/drawing/2014/main" id="{F995651F-2501-48D9-B238-D96E68C663A6}"/>
              </a:ext>
            </a:extLst>
          </p:cNvPr>
          <p:cNvGrpSpPr>
            <a:grpSpLocks/>
          </p:cNvGrpSpPr>
          <p:nvPr/>
        </p:nvGrpSpPr>
        <p:grpSpPr bwMode="auto">
          <a:xfrm>
            <a:off x="656647" y="3352884"/>
            <a:ext cx="3058713" cy="962928"/>
            <a:chOff x="633515" y="3794312"/>
            <a:chExt cx="2891893" cy="1281188"/>
          </a:xfrm>
        </p:grpSpPr>
        <p:grpSp>
          <p:nvGrpSpPr>
            <p:cNvPr id="11296" name="组合 26">
              <a:extLst>
                <a:ext uri="{FF2B5EF4-FFF2-40B4-BE49-F238E27FC236}">
                  <a16:creationId xmlns:a16="http://schemas.microsoft.com/office/drawing/2014/main" id="{7577C5A7-D503-4CCE-8DB4-5C2B88B949FE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 flipH="1">
              <a:off x="860198" y="3950799"/>
              <a:ext cx="2256383" cy="652213"/>
              <a:chOff x="860198" y="2352244"/>
              <a:chExt cx="2256383" cy="652213"/>
            </a:xfrm>
          </p:grpSpPr>
          <p:cxnSp>
            <p:nvCxnSpPr>
              <p:cNvPr id="11301" name="直接连接符 27">
                <a:extLst>
                  <a:ext uri="{FF2B5EF4-FFF2-40B4-BE49-F238E27FC236}">
                    <a16:creationId xmlns:a16="http://schemas.microsoft.com/office/drawing/2014/main" id="{9B505B8B-F4ED-4088-9F10-AC60C0D9837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302" name="直接连接符 28">
                <a:extLst>
                  <a:ext uri="{FF2B5EF4-FFF2-40B4-BE49-F238E27FC236}">
                    <a16:creationId xmlns:a16="http://schemas.microsoft.com/office/drawing/2014/main" id="{F8762231-55F2-4680-84C4-1334ADC9898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 flipH="1">
                <a:off x="1222939" y="3004457"/>
                <a:ext cx="1893642" cy="0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1297" name="组合 29">
              <a:extLst>
                <a:ext uri="{FF2B5EF4-FFF2-40B4-BE49-F238E27FC236}">
                  <a16:creationId xmlns:a16="http://schemas.microsoft.com/office/drawing/2014/main" id="{6D7C8105-6A14-451D-BA62-56013BFB35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3515" y="4522674"/>
              <a:ext cx="474576" cy="552826"/>
              <a:chOff x="1318173" y="3524885"/>
              <a:chExt cx="474576" cy="552826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685E8915-3840-43D1-BAFC-CF3CAA2E5152}"/>
                  </a:ext>
                </a:extLst>
              </p:cNvPr>
              <p:cNvSpPr/>
              <p:nvPr/>
            </p:nvSpPr>
            <p:spPr bwMode="auto">
              <a:xfrm>
                <a:off x="1318173" y="3550231"/>
                <a:ext cx="474576" cy="473659"/>
              </a:xfrm>
              <a:prstGeom prst="ellipse">
                <a:avLst/>
              </a:prstGeom>
              <a:solidFill>
                <a:srgbClr val="0070C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 dirty="0">
                  <a:latin typeface="Arial" charset="0"/>
                  <a:ea typeface="微软雅黑" pitchFamily="34" charset="-122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D6CEC00-9911-4789-A1E6-9ED489B6F7E2}"/>
                  </a:ext>
                </a:extLst>
              </p:cNvPr>
              <p:cNvSpPr txBox="1"/>
              <p:nvPr/>
            </p:nvSpPr>
            <p:spPr>
              <a:xfrm>
                <a:off x="1370551" y="3524885"/>
                <a:ext cx="334901" cy="552826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1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3</a:t>
                </a:r>
                <a:endParaRPr lang="zh-CN" altLang="en-US" sz="21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298" name="矩形 21">
              <a:extLst>
                <a:ext uri="{FF2B5EF4-FFF2-40B4-BE49-F238E27FC236}">
                  <a16:creationId xmlns:a16="http://schemas.microsoft.com/office/drawing/2014/main" id="{329A1788-D711-442C-BAE7-0380AAB4F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268" y="3794312"/>
              <a:ext cx="2476140" cy="1002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700"/>
                </a:lnSpc>
              </a:pPr>
              <a:r>
                <a:rPr lang="en-US" altLang="zh-CN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AOP</a:t>
              </a:r>
              <a:r>
                <a:rPr lang="zh-CN" altLang="en-US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中的相关术语</a:t>
              </a:r>
              <a:endParaRPr lang="en-US" altLang="zh-CN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757E1E3D-25F8-44CD-9D24-900786B2CC19}"/>
              </a:ext>
            </a:extLst>
          </p:cNvPr>
          <p:cNvGrpSpPr>
            <a:grpSpLocks/>
          </p:cNvGrpSpPr>
          <p:nvPr/>
        </p:nvGrpSpPr>
        <p:grpSpPr bwMode="auto">
          <a:xfrm>
            <a:off x="4977384" y="2857726"/>
            <a:ext cx="3824272" cy="970692"/>
            <a:chOff x="5510018" y="4066686"/>
            <a:chExt cx="3112820" cy="1294256"/>
          </a:xfrm>
        </p:grpSpPr>
        <p:grpSp>
          <p:nvGrpSpPr>
            <p:cNvPr id="11289" name="组合 38">
              <a:extLst>
                <a:ext uri="{FF2B5EF4-FFF2-40B4-BE49-F238E27FC236}">
                  <a16:creationId xmlns:a16="http://schemas.microsoft.com/office/drawing/2014/main" id="{7AA37476-390E-4C63-940A-347A64E58851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5988637" y="4202115"/>
              <a:ext cx="2442576" cy="676273"/>
              <a:chOff x="860198" y="2352244"/>
              <a:chExt cx="2442830" cy="676014"/>
            </a:xfrm>
          </p:grpSpPr>
          <p:cxnSp>
            <p:nvCxnSpPr>
              <p:cNvPr id="11294" name="直接连接符 39">
                <a:extLst>
                  <a:ext uri="{FF2B5EF4-FFF2-40B4-BE49-F238E27FC236}">
                    <a16:creationId xmlns:a16="http://schemas.microsoft.com/office/drawing/2014/main" id="{DB94A272-33BC-4DD7-9870-C661C3B1645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295" name="直接连接符 40">
                <a:extLst>
                  <a:ext uri="{FF2B5EF4-FFF2-40B4-BE49-F238E27FC236}">
                    <a16:creationId xmlns:a16="http://schemas.microsoft.com/office/drawing/2014/main" id="{7BC19E39-C13E-41A6-9AE6-826635A0A9D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1222941" y="3004455"/>
                <a:ext cx="2080087" cy="23803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1290" name="组合 41">
              <a:extLst>
                <a:ext uri="{FF2B5EF4-FFF2-40B4-BE49-F238E27FC236}">
                  <a16:creationId xmlns:a16="http://schemas.microsoft.com/office/drawing/2014/main" id="{A0EC5ADC-264D-4726-8A0E-53FD5D405AC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223510" y="4806945"/>
              <a:ext cx="399328" cy="553997"/>
              <a:chOff x="1306160" y="3533629"/>
              <a:chExt cx="400459" cy="553305"/>
            </a:xfrm>
          </p:grpSpPr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5CDCCD99-2582-4A56-8492-3D15D24BBD64}"/>
                  </a:ext>
                </a:extLst>
              </p:cNvPr>
              <p:cNvSpPr/>
              <p:nvPr/>
            </p:nvSpPr>
            <p:spPr bwMode="auto">
              <a:xfrm>
                <a:off x="1306160" y="3558997"/>
                <a:ext cx="400459" cy="474070"/>
              </a:xfrm>
              <a:prstGeom prst="ellipse">
                <a:avLst/>
              </a:prstGeom>
              <a:solidFill>
                <a:srgbClr val="0070C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 dirty="0">
                  <a:latin typeface="Arial" charset="0"/>
                  <a:ea typeface="微软雅黑" pitchFamily="34" charset="-122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631DD70-E5CA-46D5-84D4-3113D4A7D222}"/>
                  </a:ext>
                </a:extLst>
              </p:cNvPr>
              <p:cNvSpPr txBox="1"/>
              <p:nvPr/>
            </p:nvSpPr>
            <p:spPr>
              <a:xfrm>
                <a:off x="1306160" y="3533629"/>
                <a:ext cx="335107" cy="553305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1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2</a:t>
                </a:r>
                <a:endParaRPr lang="zh-CN" altLang="en-US" sz="21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291" name="矩形 51">
              <a:extLst>
                <a:ext uri="{FF2B5EF4-FFF2-40B4-BE49-F238E27FC236}">
                  <a16:creationId xmlns:a16="http://schemas.microsoft.com/office/drawing/2014/main" id="{4458C39B-01C9-47E9-81C2-3CDCDA759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0018" y="4066686"/>
              <a:ext cx="2733553" cy="1004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ts val="2700"/>
                </a:lnSpc>
              </a:pPr>
              <a:r>
                <a:rPr lang="zh-CN" altLang="en-US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两种动态代理方式的区别</a:t>
              </a:r>
              <a:endParaRPr lang="en-US" altLang="zh-CN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7AB68D7D-4184-4903-99A4-6CA2709D354D}"/>
              </a:ext>
            </a:extLst>
          </p:cNvPr>
          <p:cNvGrpSpPr>
            <a:grpSpLocks/>
          </p:cNvGrpSpPr>
          <p:nvPr/>
        </p:nvGrpSpPr>
        <p:grpSpPr bwMode="auto">
          <a:xfrm>
            <a:off x="2270465" y="1291232"/>
            <a:ext cx="4070748" cy="2815830"/>
            <a:chOff x="1771682" y="2314606"/>
            <a:chExt cx="5427601" cy="3754376"/>
          </a:xfrm>
        </p:grpSpPr>
        <p:grpSp>
          <p:nvGrpSpPr>
            <p:cNvPr id="11279" name="组合 36">
              <a:extLst>
                <a:ext uri="{FF2B5EF4-FFF2-40B4-BE49-F238E27FC236}">
                  <a16:creationId xmlns:a16="http://schemas.microsoft.com/office/drawing/2014/main" id="{ADEEEE3F-918B-422E-9275-8EBE35C6F3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1682" y="2314606"/>
              <a:ext cx="5427601" cy="3754376"/>
              <a:chOff x="1922561" y="1870174"/>
              <a:chExt cx="5427466" cy="3754240"/>
            </a:xfrm>
          </p:grpSpPr>
          <p:sp>
            <p:nvSpPr>
              <p:cNvPr id="38" name="弧形 37">
                <a:extLst>
                  <a:ext uri="{FF2B5EF4-FFF2-40B4-BE49-F238E27FC236}">
                    <a16:creationId xmlns:a16="http://schemas.microsoft.com/office/drawing/2014/main" id="{C01CF63F-04A1-4467-B813-5CC2704DC780}"/>
                  </a:ext>
                </a:extLst>
              </p:cNvPr>
              <p:cNvSpPr/>
              <p:nvPr/>
            </p:nvSpPr>
            <p:spPr bwMode="auto">
              <a:xfrm rot="5400000">
                <a:off x="3977516" y="3085331"/>
                <a:ext cx="1312793" cy="1314402"/>
              </a:xfrm>
              <a:prstGeom prst="arc">
                <a:avLst>
                  <a:gd name="adj1" fmla="val 5382197"/>
                  <a:gd name="adj2" fmla="val 0"/>
                </a:avLst>
              </a:prstGeom>
              <a:noFill/>
              <a:ln w="57150" cap="flat" cmpd="sng" algn="ctr">
                <a:solidFill>
                  <a:srgbClr val="D5F4FF"/>
                </a:solidFill>
                <a:prstDash val="solid"/>
                <a:round/>
                <a:headEnd type="oval" w="sm" len="sm"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 dirty="0">
                  <a:latin typeface="Arial" charset="0"/>
                  <a:ea typeface="微软雅黑" pitchFamily="34" charset="-122"/>
                </a:endParaRPr>
              </a:p>
            </p:txBody>
          </p:sp>
          <p:sp>
            <p:nvSpPr>
              <p:cNvPr id="40" name="弧形 39">
                <a:extLst>
                  <a:ext uri="{FF2B5EF4-FFF2-40B4-BE49-F238E27FC236}">
                    <a16:creationId xmlns:a16="http://schemas.microsoft.com/office/drawing/2014/main" id="{4C5BF824-BCE7-4EC2-8C6E-F3B5F9FAFDC6}"/>
                  </a:ext>
                </a:extLst>
              </p:cNvPr>
              <p:cNvSpPr/>
              <p:nvPr/>
            </p:nvSpPr>
            <p:spPr bwMode="auto">
              <a:xfrm>
                <a:off x="4092596" y="3203604"/>
                <a:ext cx="1082636" cy="1084205"/>
              </a:xfrm>
              <a:prstGeom prst="arc">
                <a:avLst>
                  <a:gd name="adj1" fmla="val 10763236"/>
                  <a:gd name="adj2" fmla="val 0"/>
                </a:avLst>
              </a:prstGeom>
              <a:noFill/>
              <a:ln w="57150" cap="flat" cmpd="sng" algn="ctr">
                <a:solidFill>
                  <a:srgbClr val="D5F4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 dirty="0">
                  <a:latin typeface="Arial" charset="0"/>
                  <a:ea typeface="微软雅黑" pitchFamily="34" charset="-122"/>
                </a:endParaRPr>
              </a:p>
            </p:txBody>
          </p:sp>
          <p:sp>
            <p:nvSpPr>
              <p:cNvPr id="41" name="弧形 40">
                <a:extLst>
                  <a:ext uri="{FF2B5EF4-FFF2-40B4-BE49-F238E27FC236}">
                    <a16:creationId xmlns:a16="http://schemas.microsoft.com/office/drawing/2014/main" id="{064F9B1F-703A-4578-B9FD-D9B3FBC8C47A}"/>
                  </a:ext>
                </a:extLst>
              </p:cNvPr>
              <p:cNvSpPr/>
              <p:nvPr/>
            </p:nvSpPr>
            <p:spPr bwMode="auto">
              <a:xfrm rot="16200000">
                <a:off x="4172768" y="3347259"/>
                <a:ext cx="898477" cy="823882"/>
              </a:xfrm>
              <a:prstGeom prst="arc">
                <a:avLst>
                  <a:gd name="adj1" fmla="val 16251812"/>
                  <a:gd name="adj2" fmla="val 0"/>
                </a:avLst>
              </a:prstGeom>
              <a:noFill/>
              <a:ln w="57150" cap="flat" cmpd="sng" algn="ctr">
                <a:solidFill>
                  <a:srgbClr val="D5F4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 dirty="0">
                  <a:latin typeface="Arial" charset="0"/>
                  <a:ea typeface="微软雅黑" pitchFamily="34" charset="-122"/>
                </a:endParaRPr>
              </a:p>
            </p:txBody>
          </p:sp>
          <p:grpSp>
            <p:nvGrpSpPr>
              <p:cNvPr id="11284" name="组合 3">
                <a:extLst>
                  <a:ext uri="{FF2B5EF4-FFF2-40B4-BE49-F238E27FC236}">
                    <a16:creationId xmlns:a16="http://schemas.microsoft.com/office/drawing/2014/main" id="{C547D749-512A-4F6D-A3FB-2F79221E22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2561" y="1870174"/>
                <a:ext cx="5427466" cy="3754240"/>
                <a:chOff x="1922561" y="1870174"/>
                <a:chExt cx="5427466" cy="3754240"/>
              </a:xfrm>
            </p:grpSpPr>
            <p:graphicFrame>
              <p:nvGraphicFramePr>
                <p:cNvPr id="11287" name="图表 2">
                  <a:extLst>
                    <a:ext uri="{FF2B5EF4-FFF2-40B4-BE49-F238E27FC236}">
                      <a16:creationId xmlns:a16="http://schemas.microsoft.com/office/drawing/2014/main" id="{924E5218-9AA8-42C6-81E4-C651A514C0E0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1922561" y="1870174"/>
                <a:ext cx="5427466" cy="3754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733" r:id="rId4" imgW="5425910" imgH="3755461" progId="Excel.Chart.8">
                        <p:embed/>
                      </p:oleObj>
                    </mc:Choice>
                    <mc:Fallback>
                      <p:oleObj r:id="rId4" imgW="5425910" imgH="3755461" progId="Excel.Chart.8">
                        <p:embed/>
                        <p:pic>
                          <p:nvPicPr>
                            <p:cNvPr id="0" name="Picture 15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22561" y="1870174"/>
                              <a:ext cx="5427466" cy="375424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0298F80-D8B8-46CD-B650-F86682F2F7C9}"/>
                    </a:ext>
                  </a:extLst>
                </p:cNvPr>
                <p:cNvSpPr txBox="1"/>
                <p:nvPr/>
              </p:nvSpPr>
              <p:spPr>
                <a:xfrm rot="2628795">
                  <a:off x="5099034" y="2705791"/>
                  <a:ext cx="1041362" cy="492416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pc="225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掌握</a:t>
                  </a:r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2390758-8177-4F88-9169-0F1C4FDE0312}"/>
                  </a:ext>
                </a:extLst>
              </p:cNvPr>
              <p:cNvSpPr txBox="1"/>
              <p:nvPr/>
            </p:nvSpPr>
            <p:spPr>
              <a:xfrm rot="13580827" flipV="1">
                <a:off x="3333013" y="4336856"/>
                <a:ext cx="1041345" cy="49242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pc="225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理解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F519D2E-862C-4A1B-8196-01327EE3C414}"/>
                  </a:ext>
                </a:extLst>
              </p:cNvPr>
              <p:cNvSpPr txBox="1"/>
              <p:nvPr/>
            </p:nvSpPr>
            <p:spPr>
              <a:xfrm rot="8019173" flipH="1" flipV="1">
                <a:off x="5099043" y="4086045"/>
                <a:ext cx="1041345" cy="49242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pc="225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熟悉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EB3906F-F6B8-415D-AF14-56E8DDFD5810}"/>
                </a:ext>
              </a:extLst>
            </p:cNvPr>
            <p:cNvSpPr txBox="1"/>
            <p:nvPr/>
          </p:nvSpPr>
          <p:spPr bwMode="auto">
            <a:xfrm rot="19565802">
              <a:off x="3259153" y="2958168"/>
              <a:ext cx="1041388" cy="49243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22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</a:p>
          </p:txBody>
        </p:sp>
      </p:grpSp>
      <p:grpSp>
        <p:nvGrpSpPr>
          <p:cNvPr id="55" name="组合 17">
            <a:extLst>
              <a:ext uri="{FF2B5EF4-FFF2-40B4-BE49-F238E27FC236}">
                <a16:creationId xmlns:a16="http://schemas.microsoft.com/office/drawing/2014/main" id="{D7184CB7-D16C-482E-811B-39ED60600938}"/>
              </a:ext>
            </a:extLst>
          </p:cNvPr>
          <p:cNvGrpSpPr>
            <a:grpSpLocks/>
          </p:cNvGrpSpPr>
          <p:nvPr/>
        </p:nvGrpSpPr>
        <p:grpSpPr bwMode="auto">
          <a:xfrm>
            <a:off x="591979" y="1084777"/>
            <a:ext cx="3129860" cy="753220"/>
            <a:chOff x="188093" y="3116722"/>
            <a:chExt cx="3118678" cy="1001309"/>
          </a:xfrm>
        </p:grpSpPr>
        <p:grpSp>
          <p:nvGrpSpPr>
            <p:cNvPr id="11272" name="组合 26">
              <a:extLst>
                <a:ext uri="{FF2B5EF4-FFF2-40B4-BE49-F238E27FC236}">
                  <a16:creationId xmlns:a16="http://schemas.microsoft.com/office/drawing/2014/main" id="{24A3CD7E-CD58-4C6B-85CB-69702759D2E1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 flipH="1">
              <a:off x="583641" y="3672933"/>
              <a:ext cx="2454833" cy="277867"/>
              <a:chOff x="583641" y="3004456"/>
              <a:chExt cx="2454833" cy="277867"/>
            </a:xfrm>
          </p:grpSpPr>
          <p:cxnSp>
            <p:nvCxnSpPr>
              <p:cNvPr id="11277" name="直接连接符 27">
                <a:extLst>
                  <a:ext uri="{FF2B5EF4-FFF2-40B4-BE49-F238E27FC236}">
                    <a16:creationId xmlns:a16="http://schemas.microsoft.com/office/drawing/2014/main" id="{43949FE7-BF4B-4044-9528-702C8DBF49C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 flipH="1">
                <a:off x="583641" y="3004456"/>
                <a:ext cx="239330" cy="277867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278" name="直接连接符 28">
                <a:extLst>
                  <a:ext uri="{FF2B5EF4-FFF2-40B4-BE49-F238E27FC236}">
                    <a16:creationId xmlns:a16="http://schemas.microsoft.com/office/drawing/2014/main" id="{45A2C273-9A9E-47D6-9BC5-73B39858B2A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 flipH="1">
                <a:off x="807888" y="3004457"/>
                <a:ext cx="2230586" cy="0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1273" name="组合 29">
              <a:extLst>
                <a:ext uri="{FF2B5EF4-FFF2-40B4-BE49-F238E27FC236}">
                  <a16:creationId xmlns:a16="http://schemas.microsoft.com/office/drawing/2014/main" id="{997619B1-7F47-4D7E-972B-9CFE0217E2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093" y="3243295"/>
              <a:ext cx="474547" cy="552351"/>
              <a:chOff x="872751" y="2245506"/>
              <a:chExt cx="474547" cy="552351"/>
            </a:xfrm>
          </p:grpSpPr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577DC07D-C4A0-4332-9717-163521F8E50B}"/>
                  </a:ext>
                </a:extLst>
              </p:cNvPr>
              <p:cNvSpPr/>
              <p:nvPr/>
            </p:nvSpPr>
            <p:spPr bwMode="auto">
              <a:xfrm>
                <a:off x="872751" y="2270831"/>
                <a:ext cx="474547" cy="473253"/>
              </a:xfrm>
              <a:prstGeom prst="ellipse">
                <a:avLst/>
              </a:prstGeom>
              <a:solidFill>
                <a:srgbClr val="0070C0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 dirty="0">
                  <a:latin typeface="Arial" charset="0"/>
                  <a:ea typeface="微软雅黑" pitchFamily="34" charset="-122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CCA2665-4BD3-47F1-B207-0AFD559A25B2}"/>
                  </a:ext>
                </a:extLst>
              </p:cNvPr>
              <p:cNvSpPr txBox="1"/>
              <p:nvPr/>
            </p:nvSpPr>
            <p:spPr>
              <a:xfrm>
                <a:off x="925126" y="2245506"/>
                <a:ext cx="334880" cy="55235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1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4</a:t>
                </a:r>
                <a:endParaRPr lang="zh-CN" altLang="en-US" sz="21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274" name="矩形 21">
              <a:extLst>
                <a:ext uri="{FF2B5EF4-FFF2-40B4-BE49-F238E27FC236}">
                  <a16:creationId xmlns:a16="http://schemas.microsoft.com/office/drawing/2014/main" id="{EE47E62F-FA75-4DF9-9ADE-BD92B485E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631" y="3116722"/>
              <a:ext cx="2476140" cy="1001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700"/>
                </a:lnSpc>
              </a:pPr>
              <a:r>
                <a:rPr lang="en-US" altLang="zh-CN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AOP</a:t>
              </a:r>
              <a:r>
                <a:rPr lang="zh-CN" altLang="en-US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的概念和作用</a:t>
              </a:r>
              <a:endParaRPr lang="en-US" altLang="zh-CN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</p:spTree>
    <p:custDataLst>
      <p:tags r:id="rId2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EF87DF4A-EE02-4F82-BFAB-0CD67BCE6B4F}"/>
              </a:ext>
            </a:extLst>
          </p:cNvPr>
          <p:cNvSpPr txBox="1">
            <a:spLocks/>
          </p:cNvSpPr>
          <p:nvPr/>
        </p:nvSpPr>
        <p:spPr bwMode="auto">
          <a:xfrm>
            <a:off x="2386012" y="233363"/>
            <a:ext cx="4216004" cy="582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pitchFamily="2" charset="-122"/>
              </a:rPr>
              <a:t>主讲内容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AF940A5-E133-4499-9764-F659A9FBA91E}"/>
              </a:ext>
            </a:extLst>
          </p:cNvPr>
          <p:cNvGrpSpPr>
            <a:grpSpLocks/>
          </p:cNvGrpSpPr>
          <p:nvPr/>
        </p:nvGrpSpPr>
        <p:grpSpPr bwMode="auto">
          <a:xfrm>
            <a:off x="791489" y="993637"/>
            <a:ext cx="7561021" cy="3358701"/>
            <a:chOff x="827584" y="1756903"/>
            <a:chExt cx="7598806" cy="3444382"/>
          </a:xfrm>
        </p:grpSpPr>
        <p:grpSp>
          <p:nvGrpSpPr>
            <p:cNvPr id="12292" name="组合 3">
              <a:extLst>
                <a:ext uri="{FF2B5EF4-FFF2-40B4-BE49-F238E27FC236}">
                  <a16:creationId xmlns:a16="http://schemas.microsoft.com/office/drawing/2014/main" id="{A29F7092-7EF4-456F-A2A6-960641462B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84" y="1756903"/>
              <a:ext cx="7598806" cy="3444382"/>
              <a:chOff x="827584" y="1756903"/>
              <a:chExt cx="7598806" cy="3444382"/>
            </a:xfrm>
          </p:grpSpPr>
          <p:sp>
            <p:nvSpPr>
              <p:cNvPr id="11" name="对角圆角矩形 10">
                <a:extLst>
                  <a:ext uri="{FF2B5EF4-FFF2-40B4-BE49-F238E27FC236}">
                    <a16:creationId xmlns:a16="http://schemas.microsoft.com/office/drawing/2014/main" id="{9A27D799-08AE-4CC4-A7E1-37DD29CB43A8}"/>
                  </a:ext>
                </a:extLst>
              </p:cNvPr>
              <p:cNvSpPr/>
              <p:nvPr/>
            </p:nvSpPr>
            <p:spPr>
              <a:xfrm>
                <a:off x="827584" y="1825187"/>
                <a:ext cx="5719344" cy="647906"/>
              </a:xfrm>
              <a:prstGeom prst="round2DiagRect">
                <a:avLst>
                  <a:gd name="adj1" fmla="val 20943"/>
                  <a:gd name="adj2" fmla="val 0"/>
                </a:avLst>
              </a:prstGeom>
              <a:solidFill>
                <a:srgbClr val="0070C0"/>
              </a:solidFill>
              <a:ln>
                <a:solidFill>
                  <a:srgbClr val="006B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rgbClr val="0070C0"/>
                  </a:solidFill>
                  <a:ea typeface="微软雅黑" pitchFamily="34" charset="-122"/>
                </a:endParaRPr>
              </a:p>
            </p:txBody>
          </p:sp>
          <p:grpSp>
            <p:nvGrpSpPr>
              <p:cNvPr id="12298" name="组合 2">
                <a:extLst>
                  <a:ext uri="{FF2B5EF4-FFF2-40B4-BE49-F238E27FC236}">
                    <a16:creationId xmlns:a16="http://schemas.microsoft.com/office/drawing/2014/main" id="{E84B17DC-6E10-44ED-B005-5956058E28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60032" y="1756903"/>
                <a:ext cx="3566358" cy="3444382"/>
                <a:chOff x="4860032" y="1756903"/>
                <a:chExt cx="3566358" cy="3444382"/>
              </a:xfrm>
            </p:grpSpPr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4E0F9448-968C-4499-B75B-11B5BEF5D5FF}"/>
                    </a:ext>
                  </a:extLst>
                </p:cNvPr>
                <p:cNvSpPr/>
                <p:nvPr/>
              </p:nvSpPr>
              <p:spPr>
                <a:xfrm>
                  <a:off x="4897636" y="1756903"/>
                  <a:ext cx="3444623" cy="3444382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dirty="0">
                    <a:solidFill>
                      <a:schemeClr val="bg1"/>
                    </a:solidFill>
                    <a:ea typeface="微软雅黑" pitchFamily="34" charset="-122"/>
                  </a:endParaRPr>
                </a:p>
              </p:txBody>
            </p:sp>
            <p:sp>
              <p:nvSpPr>
                <p:cNvPr id="12300" name="TextBox 1">
                  <a:extLst>
                    <a:ext uri="{FF2B5EF4-FFF2-40B4-BE49-F238E27FC236}">
                      <a16:creationId xmlns:a16="http://schemas.microsoft.com/office/drawing/2014/main" id="{54AD11CE-625F-4E61-B65A-D9DC18166A4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60032" y="2591296"/>
                  <a:ext cx="3566358" cy="18626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405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主讲内容</a:t>
                  </a:r>
                  <a:endParaRPr lang="en-US" altLang="zh-CN" sz="405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en-US" altLang="zh-CN"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dobe 宋体 Std L" panose="02020300000000000000" pitchFamily="18" charset="-122"/>
                      <a:cs typeface="Times New Roman" panose="02020603050405020304" pitchFamily="18" charset="0"/>
                    </a:rPr>
                    <a:t>Speech content</a:t>
                  </a:r>
                </a:p>
              </p:txBody>
            </p:sp>
          </p:grpSp>
        </p:grpSp>
        <p:sp>
          <p:nvSpPr>
            <p:cNvPr id="12293" name="TextBox 10">
              <a:extLst>
                <a:ext uri="{FF2B5EF4-FFF2-40B4-BE49-F238E27FC236}">
                  <a16:creationId xmlns:a16="http://schemas.microsoft.com/office/drawing/2014/main" id="{46638204-0357-4FA0-A607-679AE148F2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2879218"/>
              <a:ext cx="4223084" cy="284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3.2  </a:t>
              </a:r>
              <a:r>
                <a:rPr lang="zh-CN" altLang="en-US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代理</a:t>
              </a:r>
            </a:p>
          </p:txBody>
        </p:sp>
        <p:sp>
          <p:nvSpPr>
            <p:cNvPr id="12294" name="TextBox 11">
              <a:extLst>
                <a:ext uri="{FF2B5EF4-FFF2-40B4-BE49-F238E27FC236}">
                  <a16:creationId xmlns:a16="http://schemas.microsoft.com/office/drawing/2014/main" id="{4EE1B489-2467-4740-A458-0FB0103D2A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3684271"/>
              <a:ext cx="3791036" cy="369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3.3  </a:t>
              </a:r>
              <a:r>
                <a:rPr lang="zh-CN" altLang="en-US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基于代理类的</a:t>
              </a:r>
              <a:r>
                <a:rPr lang="en-US" altLang="zh-CN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AOP</a:t>
              </a:r>
              <a:r>
                <a:rPr lang="zh-CN" altLang="en-US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</a:p>
          </p:txBody>
        </p:sp>
        <p:sp>
          <p:nvSpPr>
            <p:cNvPr id="12295" name="TextBox 6">
              <a:extLst>
                <a:ext uri="{FF2B5EF4-FFF2-40B4-BE49-F238E27FC236}">
                  <a16:creationId xmlns:a16="http://schemas.microsoft.com/office/drawing/2014/main" id="{73D36F0D-C040-417A-9C7A-AD160D7A8D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1988781"/>
              <a:ext cx="4349961" cy="369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3.1  Spring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AOP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</a:p>
          </p:txBody>
        </p:sp>
        <p:sp>
          <p:nvSpPr>
            <p:cNvPr id="12296" name="TextBox 11">
              <a:extLst>
                <a:ext uri="{FF2B5EF4-FFF2-40B4-BE49-F238E27FC236}">
                  <a16:creationId xmlns:a16="http://schemas.microsoft.com/office/drawing/2014/main" id="{1831623E-CA4C-4C96-8E45-E6B5FA895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755" y="4532016"/>
              <a:ext cx="3791036" cy="369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3.4  AspectJ</a:t>
              </a:r>
              <a:r>
                <a:rPr lang="zh-CN" altLang="en-US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FC2ABD0C-9EBC-4570-960E-A5EEC7355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主讲内容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011" name="Rectangle 3">
            <a:extLst>
              <a:ext uri="{FF2B5EF4-FFF2-40B4-BE49-F238E27FC236}">
                <a16:creationId xmlns:a16="http://schemas.microsoft.com/office/drawing/2014/main" id="{29ACB9BE-D680-4EE2-9271-CE0B9CE68D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000" dirty="0"/>
              <a:t>OOP——Modularity</a:t>
            </a:r>
          </a:p>
          <a:p>
            <a:pPr>
              <a:defRPr/>
            </a:pPr>
            <a:r>
              <a:rPr lang="en-US" altLang="zh-CN" sz="2000" dirty="0"/>
              <a:t>Modularity in Reality</a:t>
            </a:r>
          </a:p>
          <a:p>
            <a:pPr marL="944169" lvl="1" indent="-342900">
              <a:defRPr/>
            </a:pPr>
            <a:r>
              <a:rPr lang="en-US" altLang="zh-CN" sz="2000" dirty="0">
                <a:solidFill>
                  <a:srgbClr val="0000FF"/>
                </a:solidFill>
                <a:effectLst/>
              </a:rPr>
              <a:t>XML Parsing——</a:t>
            </a:r>
            <a:r>
              <a:rPr lang="en-US" altLang="zh-CN" sz="2000" b="0" dirty="0">
                <a:solidFill>
                  <a:srgbClr val="FF0000"/>
                </a:solidFill>
                <a:effectLst/>
              </a:rPr>
              <a:t>Good Modularity</a:t>
            </a:r>
            <a:endParaRPr lang="en-US" altLang="zh-CN" sz="2000" dirty="0">
              <a:solidFill>
                <a:srgbClr val="FF0000"/>
              </a:solidFill>
              <a:effectLst/>
            </a:endParaRPr>
          </a:p>
        </p:txBody>
      </p:sp>
      <p:sp>
        <p:nvSpPr>
          <p:cNvPr id="1579010" name="标题 1">
            <a:extLst>
              <a:ext uri="{FF2B5EF4-FFF2-40B4-BE49-F238E27FC236}">
                <a16:creationId xmlns:a16="http://schemas.microsoft.com/office/drawing/2014/main" id="{5EF2611D-47B8-4BF2-A1DC-4CBBAB37E4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为什么需要</a:t>
            </a:r>
            <a:r>
              <a:rPr lang="en-US" altLang="zh-CN" dirty="0"/>
              <a:t>AOP</a:t>
            </a:r>
          </a:p>
        </p:txBody>
      </p:sp>
      <p:pic>
        <p:nvPicPr>
          <p:cNvPr id="1579013" name="Picture 5">
            <a:extLst>
              <a:ext uri="{FF2B5EF4-FFF2-40B4-BE49-F238E27FC236}">
                <a16:creationId xmlns:a16="http://schemas.microsoft.com/office/drawing/2014/main" id="{54742B9B-F144-4C0A-A7F5-C12B42122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1762125"/>
            <a:ext cx="6293520" cy="28655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9014" name="Rectangle 6">
            <a:extLst>
              <a:ext uri="{FF2B5EF4-FFF2-40B4-BE49-F238E27FC236}">
                <a16:creationId xmlns:a16="http://schemas.microsoft.com/office/drawing/2014/main" id="{A5FC91D9-FE4D-4D86-A164-F62B25037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485" y="4569619"/>
            <a:ext cx="2731838" cy="300082"/>
          </a:xfrm>
          <a:prstGeom prst="rect">
            <a:avLst/>
          </a:prstGeom>
          <a:noFill/>
          <a:ln>
            <a:noFill/>
          </a:ln>
          <a:effectLst>
            <a:prstShdw prst="shdw15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500" dirty="0">
                <a:solidFill>
                  <a:srgbClr val="000099"/>
                </a:solidFill>
                <a:ea typeface="微软雅黑" pitchFamily="34" charset="-122"/>
              </a:rPr>
              <a:t>Code from </a:t>
            </a:r>
            <a:r>
              <a:rPr lang="en-US" altLang="en-US" sz="1500" dirty="0">
                <a:ea typeface="微软雅黑" pitchFamily="34" charset="-122"/>
              </a:rPr>
              <a:t>tomcat.apache.org</a:t>
            </a:r>
            <a:endParaRPr lang="en-US" altLang="zh-CN" sz="1500" dirty="0"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7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7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79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79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90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035" name="Rectangle 3">
            <a:extLst>
              <a:ext uri="{FF2B5EF4-FFF2-40B4-BE49-F238E27FC236}">
                <a16:creationId xmlns:a16="http://schemas.microsoft.com/office/drawing/2014/main" id="{703A9F8E-2812-4EEB-9EBA-B61D4F928D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Modularity in Reality</a:t>
            </a:r>
          </a:p>
          <a:p>
            <a:pPr marL="815579" lvl="1">
              <a:buFont typeface="Arial" charset="0"/>
              <a:buChar char="■"/>
              <a:defRPr/>
            </a:pPr>
            <a:r>
              <a:rPr lang="en-US" altLang="zh-CN" dirty="0">
                <a:solidFill>
                  <a:srgbClr val="0000FF"/>
                </a:solidFill>
                <a:effectLst/>
              </a:rPr>
              <a:t>URL pattern matching——</a:t>
            </a:r>
            <a:r>
              <a:rPr lang="en-US" altLang="zh-CN" b="0" dirty="0">
                <a:solidFill>
                  <a:srgbClr val="FF0000"/>
                </a:solidFill>
                <a:effectLst/>
              </a:rPr>
              <a:t>Pretty Good Modularity</a:t>
            </a:r>
          </a:p>
        </p:txBody>
      </p:sp>
      <p:sp>
        <p:nvSpPr>
          <p:cNvPr id="1580034" name="标题 1">
            <a:extLst>
              <a:ext uri="{FF2B5EF4-FFF2-40B4-BE49-F238E27FC236}">
                <a16:creationId xmlns:a16="http://schemas.microsoft.com/office/drawing/2014/main" id="{32628B91-4BC4-4C82-A247-CA990F07CB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为什么需要</a:t>
            </a:r>
            <a:r>
              <a:rPr lang="en-US" altLang="zh-CN" dirty="0"/>
              <a:t>AOP</a:t>
            </a:r>
          </a:p>
        </p:txBody>
      </p:sp>
      <p:sp>
        <p:nvSpPr>
          <p:cNvPr id="1580037" name="Rectangle 5">
            <a:extLst>
              <a:ext uri="{FF2B5EF4-FFF2-40B4-BE49-F238E27FC236}">
                <a16:creationId xmlns:a16="http://schemas.microsoft.com/office/drawing/2014/main" id="{2E389307-B513-45F2-92A1-50482AB65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485" y="4569619"/>
            <a:ext cx="2731838" cy="300082"/>
          </a:xfrm>
          <a:prstGeom prst="rect">
            <a:avLst/>
          </a:prstGeom>
          <a:noFill/>
          <a:ln>
            <a:noFill/>
          </a:ln>
          <a:effectLst>
            <a:prstShdw prst="shdw15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500" dirty="0">
                <a:solidFill>
                  <a:srgbClr val="000099"/>
                </a:solidFill>
                <a:ea typeface="微软雅黑" pitchFamily="34" charset="-122"/>
              </a:rPr>
              <a:t>Code from </a:t>
            </a:r>
            <a:r>
              <a:rPr lang="en-US" altLang="en-US" sz="1500" dirty="0">
                <a:ea typeface="微软雅黑" pitchFamily="34" charset="-122"/>
              </a:rPr>
              <a:t>tomcat.apache.org</a:t>
            </a:r>
            <a:endParaRPr lang="en-US" altLang="zh-CN" sz="1500" dirty="0">
              <a:ea typeface="微软雅黑" pitchFamily="34" charset="-122"/>
            </a:endParaRPr>
          </a:p>
        </p:txBody>
      </p:sp>
      <p:pic>
        <p:nvPicPr>
          <p:cNvPr id="1580038" name="Picture 6">
            <a:extLst>
              <a:ext uri="{FF2B5EF4-FFF2-40B4-BE49-F238E27FC236}">
                <a16:creationId xmlns:a16="http://schemas.microsoft.com/office/drawing/2014/main" id="{27117D68-7FF1-43B6-8368-B93DE3565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752" y="1604859"/>
            <a:ext cx="6531078" cy="29145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80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80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00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059" name="Rectangle 3">
            <a:extLst>
              <a:ext uri="{FF2B5EF4-FFF2-40B4-BE49-F238E27FC236}">
                <a16:creationId xmlns:a16="http://schemas.microsoft.com/office/drawing/2014/main" id="{A55686F2-B201-4770-8C72-09E0ABD677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Modularity in Reality</a:t>
            </a:r>
          </a:p>
          <a:p>
            <a:pPr marL="815579" lvl="1">
              <a:buFont typeface="Arial" charset="0"/>
              <a:buChar char="■"/>
              <a:defRPr/>
            </a:pPr>
            <a:r>
              <a:rPr lang="en-US" altLang="zh-CN" dirty="0">
                <a:solidFill>
                  <a:srgbClr val="0000FF"/>
                </a:solidFill>
                <a:effectLst/>
              </a:rPr>
              <a:t>Logging——</a:t>
            </a:r>
            <a:r>
              <a:rPr lang="en-US" altLang="zh-CN" b="0" dirty="0">
                <a:solidFill>
                  <a:srgbClr val="FF0000"/>
                </a:solidFill>
                <a:effectLst/>
              </a:rPr>
              <a:t>Bad Modularity</a:t>
            </a:r>
          </a:p>
        </p:txBody>
      </p:sp>
      <p:sp>
        <p:nvSpPr>
          <p:cNvPr id="1581058" name="标题 1">
            <a:extLst>
              <a:ext uri="{FF2B5EF4-FFF2-40B4-BE49-F238E27FC236}">
                <a16:creationId xmlns:a16="http://schemas.microsoft.com/office/drawing/2014/main" id="{FBB61F77-C1EC-417E-9A87-198956EF9C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为什么需要</a:t>
            </a:r>
            <a:r>
              <a:rPr lang="en-US" altLang="zh-CN" dirty="0"/>
              <a:t>AOP</a:t>
            </a:r>
          </a:p>
        </p:txBody>
      </p:sp>
      <p:sp>
        <p:nvSpPr>
          <p:cNvPr id="1581061" name="Rectangle 5">
            <a:extLst>
              <a:ext uri="{FF2B5EF4-FFF2-40B4-BE49-F238E27FC236}">
                <a16:creationId xmlns:a16="http://schemas.microsoft.com/office/drawing/2014/main" id="{CB10DF9A-C503-40F9-BF2C-A4014038E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485" y="4569619"/>
            <a:ext cx="2731838" cy="300082"/>
          </a:xfrm>
          <a:prstGeom prst="rect">
            <a:avLst/>
          </a:prstGeom>
          <a:noFill/>
          <a:ln>
            <a:noFill/>
          </a:ln>
          <a:effectLst>
            <a:prstShdw prst="shdw15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Font typeface="Arial" panose="020B0604020202020204" pitchFamily="34" charset="0"/>
              <a:buNone/>
            </a:pPr>
            <a:r>
              <a:rPr lang="en-US" altLang="zh-CN" sz="1500" dirty="0">
                <a:solidFill>
                  <a:srgbClr val="000099"/>
                </a:solidFill>
                <a:ea typeface="微软雅黑" pitchFamily="34" charset="-122"/>
              </a:rPr>
              <a:t>Code from </a:t>
            </a:r>
            <a:r>
              <a:rPr lang="en-US" altLang="en-US" sz="1500" dirty="0">
                <a:ea typeface="微软雅黑" pitchFamily="34" charset="-122"/>
              </a:rPr>
              <a:t>tomcat.apache.org</a:t>
            </a:r>
            <a:endParaRPr lang="en-US" altLang="zh-CN" sz="1500" dirty="0">
              <a:ea typeface="微软雅黑" pitchFamily="34" charset="-122"/>
            </a:endParaRPr>
          </a:p>
        </p:txBody>
      </p:sp>
      <p:pic>
        <p:nvPicPr>
          <p:cNvPr id="71686" name="Picture 6">
            <a:extLst>
              <a:ext uri="{FF2B5EF4-FFF2-40B4-BE49-F238E27FC236}">
                <a16:creationId xmlns:a16="http://schemas.microsoft.com/office/drawing/2014/main" id="{AA7894F2-9F0B-4C21-85F3-5B9346C70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365" y="1573317"/>
            <a:ext cx="6589270" cy="2996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8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8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10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3E1C9DC-06BE-4B7D-BBEF-7F65FAC74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Limitations of OOP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F8CB943-ACD5-47CB-89E0-EC1D5AF946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为什么需要</a:t>
            </a:r>
            <a:r>
              <a:rPr lang="en-US" altLang="zh-CN" dirty="0"/>
              <a:t>AOP</a:t>
            </a:r>
            <a:endParaRPr lang="zh-CN" altLang="en-US" dirty="0"/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F520A34A-89B8-4656-96A7-99B296F4B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1087286"/>
            <a:ext cx="7423150" cy="3732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499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d968fd94b7acf783270d0184d252cef3b3c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学习目标"/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3.6 本章小结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一章 PHP开篇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自定义 14">
      <a:dk1>
        <a:sysClr val="windowText" lastClr="000000"/>
      </a:dk1>
      <a:lt1>
        <a:sysClr val="window" lastClr="FFFFFF"/>
      </a:lt1>
      <a:dk2>
        <a:srgbClr val="014C83"/>
      </a:dk2>
      <a:lt2>
        <a:srgbClr val="EEECE1"/>
      </a:lt2>
      <a:accent1>
        <a:srgbClr val="014C8D"/>
      </a:accent1>
      <a:accent2>
        <a:srgbClr val="012E57"/>
      </a:accent2>
      <a:accent3>
        <a:srgbClr val="24673E"/>
      </a:accent3>
      <a:accent4>
        <a:srgbClr val="3371A4"/>
      </a:accent4>
      <a:accent5>
        <a:srgbClr val="4BACC6"/>
      </a:accent5>
      <a:accent6>
        <a:srgbClr val="7FA6C7"/>
      </a:accent6>
      <a:hlink>
        <a:srgbClr val="0000FF"/>
      </a:hlink>
      <a:folHlink>
        <a:srgbClr val="CDDB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bic2013" id="{55B3C749-8E2C-4314-ABE9-EE8E9F235078}" vid="{CA16E38B-FE92-447B-B5FA-538F992A432D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11143</TotalTime>
  <Pages>0</Pages>
  <Words>3662</Words>
  <Characters>0</Characters>
  <Application>Microsoft Office PowerPoint</Application>
  <DocSecurity>0</DocSecurity>
  <PresentationFormat>全屏显示(16:9)</PresentationFormat>
  <Lines>0</Lines>
  <Paragraphs>398</Paragraphs>
  <Slides>36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7" baseType="lpstr">
      <vt:lpstr>Microsoft YaHei UI</vt:lpstr>
      <vt:lpstr>黑体</vt:lpstr>
      <vt:lpstr>微软雅黑</vt:lpstr>
      <vt:lpstr>Arial</vt:lpstr>
      <vt:lpstr>Calibri</vt:lpstr>
      <vt:lpstr>Consolas</vt:lpstr>
      <vt:lpstr>Times New Roman</vt:lpstr>
      <vt:lpstr>Verdana</vt:lpstr>
      <vt:lpstr>Wingdings</vt:lpstr>
      <vt:lpstr>Office 主题​​</vt:lpstr>
      <vt:lpstr>Microsoft Excel Chart</vt:lpstr>
      <vt:lpstr>第3章 Spring AOP</vt:lpstr>
      <vt:lpstr>回顾</vt:lpstr>
      <vt:lpstr>回顾</vt:lpstr>
      <vt:lpstr>学习目标</vt:lpstr>
      <vt:lpstr>主讲内容</vt:lpstr>
      <vt:lpstr>为什么需要AOP</vt:lpstr>
      <vt:lpstr>为什么需要AOP</vt:lpstr>
      <vt:lpstr>为什么需要AOP</vt:lpstr>
      <vt:lpstr>为什么需要AOP</vt:lpstr>
      <vt:lpstr>3.1.1 Spring AOP简介</vt:lpstr>
      <vt:lpstr>3.1.1 Spring AOP简介</vt:lpstr>
      <vt:lpstr>3.1.1 Spring AOP简介</vt:lpstr>
      <vt:lpstr>3.1.2 AOP术语</vt:lpstr>
      <vt:lpstr>3.1.2 AOP术语</vt:lpstr>
      <vt:lpstr>3.1.3 AOP的实现 </vt:lpstr>
      <vt:lpstr>主讲内容</vt:lpstr>
      <vt:lpstr>3.2.1 静态代理</vt:lpstr>
      <vt:lpstr>3.2.1 静态代理</vt:lpstr>
      <vt:lpstr>3.2.2 基于Proxy实现动态代理</vt:lpstr>
      <vt:lpstr>3.2.3 基于CGLIB实现动态代理</vt:lpstr>
      <vt:lpstr>主讲内容</vt:lpstr>
      <vt:lpstr>3.3.1 Spring的通知类型</vt:lpstr>
      <vt:lpstr>3.3.2 ProxyFactoryBean</vt:lpstr>
      <vt:lpstr>3.3.2 ProxyFactoryBean</vt:lpstr>
      <vt:lpstr>主讲内容</vt:lpstr>
      <vt:lpstr>3.4 AspectJ开发</vt:lpstr>
      <vt:lpstr>3.4.1 基于XML的声明式AspectJ</vt:lpstr>
      <vt:lpstr>3.4.1 基于XML的声明式AspectJ</vt:lpstr>
      <vt:lpstr>3.4.1 基于XML的声明式AspectJ</vt:lpstr>
      <vt:lpstr>3.4.1 基于XML的声明式AspectJ</vt:lpstr>
      <vt:lpstr>3.4.1 基于XML的声明式AspectJ</vt:lpstr>
      <vt:lpstr>3.4.1 基于XML的声明式AspectJ</vt:lpstr>
      <vt:lpstr>3.4.2 基于注解的声明式AspectJ</vt:lpstr>
      <vt:lpstr>3.5 本章小结</vt:lpstr>
      <vt:lpstr>作业&amp;预习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刘鹍-济南大学网络工程系;刘鹍</dc:creator>
  <cp:lastModifiedBy>lk</cp:lastModifiedBy>
  <cp:revision>541</cp:revision>
  <dcterms:created xsi:type="dcterms:W3CDTF">2013-01-25T01:44:32Z</dcterms:created>
  <dcterms:modified xsi:type="dcterms:W3CDTF">2021-03-15T00:54:40Z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